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258" r:id="rId5"/>
    <p:sldId id="280" r:id="rId6"/>
    <p:sldId id="278" r:id="rId7"/>
    <p:sldId id="288" r:id="rId8"/>
    <p:sldId id="275" r:id="rId9"/>
    <p:sldId id="307" r:id="rId10"/>
    <p:sldId id="286" r:id="rId11"/>
    <p:sldId id="289" r:id="rId12"/>
    <p:sldId id="290" r:id="rId13"/>
    <p:sldId id="308" r:id="rId14"/>
    <p:sldId id="291" r:id="rId15"/>
    <p:sldId id="292" r:id="rId16"/>
    <p:sldId id="293" r:id="rId17"/>
    <p:sldId id="279" r:id="rId18"/>
    <p:sldId id="281" r:id="rId19"/>
    <p:sldId id="282" r:id="rId20"/>
    <p:sldId id="294" r:id="rId21"/>
    <p:sldId id="304" r:id="rId22"/>
    <p:sldId id="295" r:id="rId23"/>
    <p:sldId id="296" r:id="rId24"/>
    <p:sldId id="297" r:id="rId25"/>
    <p:sldId id="298" r:id="rId26"/>
    <p:sldId id="305" r:id="rId27"/>
    <p:sldId id="299" r:id="rId28"/>
    <p:sldId id="300" r:id="rId29"/>
    <p:sldId id="301" r:id="rId30"/>
    <p:sldId id="302" r:id="rId31"/>
    <p:sldId id="303" r:id="rId32"/>
    <p:sldId id="276" r:id="rId33"/>
    <p:sldId id="277" r:id="rId34"/>
    <p:sldId id="283" r:id="rId35"/>
    <p:sldId id="284" r:id="rId36"/>
    <p:sldId id="287" r:id="rId37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0B49-1B12-4965-96AC-31FF44207D64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8064896" cy="2736303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78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0168-C206-4274-A26D-98B287B63FFF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0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3573016"/>
            <a:ext cx="8640960" cy="2520280"/>
          </a:xfrm>
        </p:spPr>
        <p:txBody>
          <a:bodyPr anchor="t"/>
          <a:lstStyle>
            <a:lvl1pPr marL="342900" indent="-342900">
              <a:buClr>
                <a:schemeClr val="accent3"/>
              </a:buClr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4E9-A202-46F9-AF21-3FFD65978996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2880320"/>
          </a:xfrm>
        </p:spPr>
        <p:txBody>
          <a:bodyPr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74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7890-716C-4C46-872D-B934FB9DFD5B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6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4745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F3D9-E2AE-4189-A27D-02B9404373EB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06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0A35-72C2-49DE-AEBA-E932EB013CE4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1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0E9B-8798-478A-8001-4318086D4593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7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9311"/>
            <a:ext cx="9144000" cy="6867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252016"/>
            <a:ext cx="864096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864096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65280E2-BD6D-4AA2-864E-450077D413AE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6AA05CA-F315-479D-A848-BBFEA4A1F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1" hangingPunct="1"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ko.wikipedia.org/wiki/%ED%94%BC%EC%BD%94" TargetMode="External"/><Relationship Id="rId13" Type="http://schemas.openxmlformats.org/officeDocument/2006/relationships/hyperlink" Target="http://ko.wikipedia.org/wiki/%EC%9A%94%ED%83%80" TargetMode="External"/><Relationship Id="rId18" Type="http://schemas.openxmlformats.org/officeDocument/2006/relationships/hyperlink" Target="http://ko.wikipedia.org/wiki/%ED%85%8C%EB%9D%BC" TargetMode="External"/><Relationship Id="rId26" Type="http://schemas.openxmlformats.org/officeDocument/2006/relationships/hyperlink" Target="http://ko.wikipedia.org/wiki/%ED%97%A5%ED%86%A0" TargetMode="External"/><Relationship Id="rId3" Type="http://schemas.openxmlformats.org/officeDocument/2006/relationships/hyperlink" Target="http://ko.wikipedia.org/wiki/%EB%8D%B0%EC%8B%9C" TargetMode="External"/><Relationship Id="rId21" Type="http://schemas.openxmlformats.org/officeDocument/2006/relationships/hyperlink" Target="http://ko.wikipedia.org/wiki/1000000000" TargetMode="External"/><Relationship Id="rId7" Type="http://schemas.openxmlformats.org/officeDocument/2006/relationships/hyperlink" Target="http://ko.wikipedia.org/wiki/%EB%82%98%EB%85%B8" TargetMode="External"/><Relationship Id="rId12" Type="http://schemas.openxmlformats.org/officeDocument/2006/relationships/hyperlink" Target="http://ko.wikipedia.org/wiki/%EC%9A%95%ED%86%A0" TargetMode="External"/><Relationship Id="rId17" Type="http://schemas.openxmlformats.org/officeDocument/2006/relationships/hyperlink" Target="http://ko.wikipedia.org/wiki/10000000000000000" TargetMode="External"/><Relationship Id="rId25" Type="http://schemas.openxmlformats.org/officeDocument/2006/relationships/hyperlink" Target="http://ko.wikipedia.org/wiki/1000" TargetMode="External"/><Relationship Id="rId2" Type="http://schemas.openxmlformats.org/officeDocument/2006/relationships/hyperlink" Target="http://ko.wikipedia.org/wiki/1" TargetMode="External"/><Relationship Id="rId16" Type="http://schemas.openxmlformats.org/officeDocument/2006/relationships/hyperlink" Target="http://ko.wikipedia.org/wiki/%EC%97%91%EC%82%AC" TargetMode="External"/><Relationship Id="rId20" Type="http://schemas.openxmlformats.org/officeDocument/2006/relationships/hyperlink" Target="http://ko.wikipedia.org/wiki/%EA%B8%B0%EA%B0%80" TargetMode="External"/><Relationship Id="rId29" Type="http://schemas.openxmlformats.org/officeDocument/2006/relationships/hyperlink" Target="http://ko.wikipedia.org/wiki/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o.wikipedia.org/wiki/%EB%A7%88%EC%9D%B4%ED%81%AC%EB%A1%9C" TargetMode="External"/><Relationship Id="rId11" Type="http://schemas.openxmlformats.org/officeDocument/2006/relationships/hyperlink" Target="http://ko.wikipedia.org/wiki/%EC%A0%AD%ED%86%A0" TargetMode="External"/><Relationship Id="rId24" Type="http://schemas.openxmlformats.org/officeDocument/2006/relationships/hyperlink" Target="http://ko.wikipedia.org/wiki/%ED%82%AC%EB%A1%9C" TargetMode="External"/><Relationship Id="rId5" Type="http://schemas.openxmlformats.org/officeDocument/2006/relationships/hyperlink" Target="http://ko.wikipedia.org/wiki/%EB%B0%80%EB%A6%AC" TargetMode="External"/><Relationship Id="rId15" Type="http://schemas.openxmlformats.org/officeDocument/2006/relationships/hyperlink" Target="http://ko.wikipedia.org/wiki/100000000000000000000" TargetMode="External"/><Relationship Id="rId23" Type="http://schemas.openxmlformats.org/officeDocument/2006/relationships/hyperlink" Target="http://ko.wikipedia.org/wiki/1000000" TargetMode="External"/><Relationship Id="rId28" Type="http://schemas.openxmlformats.org/officeDocument/2006/relationships/hyperlink" Target="http://ko.wikipedia.org/wiki/%EB%8D%B0%EC%B9%B4" TargetMode="External"/><Relationship Id="rId10" Type="http://schemas.openxmlformats.org/officeDocument/2006/relationships/hyperlink" Target="http://ko.wikipedia.org/wiki/%EC%95%84%ED%86%A0" TargetMode="External"/><Relationship Id="rId19" Type="http://schemas.openxmlformats.org/officeDocument/2006/relationships/hyperlink" Target="http://ko.wikipedia.org/wiki/1000000000000" TargetMode="External"/><Relationship Id="rId4" Type="http://schemas.openxmlformats.org/officeDocument/2006/relationships/hyperlink" Target="http://ko.wikipedia.org/wiki/%EC%84%BC%ED%8B%B0" TargetMode="External"/><Relationship Id="rId9" Type="http://schemas.openxmlformats.org/officeDocument/2006/relationships/hyperlink" Target="http://ko.wikipedia.org/wiki/%ED%8E%A8%ED%86%A0" TargetMode="External"/><Relationship Id="rId14" Type="http://schemas.openxmlformats.org/officeDocument/2006/relationships/hyperlink" Target="http://ko.wikipedia.org/wiki/%EC%A0%9C%ED%83%80" TargetMode="External"/><Relationship Id="rId22" Type="http://schemas.openxmlformats.org/officeDocument/2006/relationships/hyperlink" Target="http://ko.wikipedia.org/wiki/%EB%A9%94%EA%B0%80" TargetMode="External"/><Relationship Id="rId27" Type="http://schemas.openxmlformats.org/officeDocument/2006/relationships/hyperlink" Target="http://ko.wikipedia.org/wiki/100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윤명근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Basic</a:t>
            </a:r>
            <a:r>
              <a:rPr lang="ko-KR" altLang="en-US" dirty="0" smtClean="0"/>
              <a:t> </a:t>
            </a:r>
            <a:r>
              <a:rPr lang="en-US" altLang="ko-KR" dirty="0" smtClean="0"/>
              <a:t>Math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2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Bitwise operator</a:t>
            </a:r>
          </a:p>
          <a:p>
            <a:r>
              <a:rPr lang="ko-KR" altLang="en-US" dirty="0" smtClean="0"/>
              <a:t>컴퓨터는 정보를 비트로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비트 </a:t>
            </a:r>
            <a:r>
              <a:rPr lang="en-US" altLang="ko-KR" dirty="0" smtClean="0">
                <a:sym typeface="Wingdings" panose="05000000000000000000" pitchFamily="2" charset="2"/>
              </a:rPr>
              <a:t> 1</a:t>
            </a:r>
            <a:r>
              <a:rPr lang="ko-KR" altLang="en-US" dirty="0" smtClean="0">
                <a:sym typeface="Wingdings" panose="05000000000000000000" pitchFamily="2" charset="2"/>
              </a:rPr>
              <a:t>바이트</a:t>
            </a:r>
            <a:r>
              <a:rPr lang="en-US" altLang="ko-KR" dirty="0" smtClean="0">
                <a:sym typeface="Wingdings" panose="05000000000000000000" pitchFamily="2" charset="2"/>
              </a:rPr>
              <a:t>, 32/64</a:t>
            </a:r>
            <a:r>
              <a:rPr lang="ko-KR" altLang="en-US" dirty="0" smtClean="0">
                <a:sym typeface="Wingdings" panose="05000000000000000000" pitchFamily="2" charset="2"/>
              </a:rPr>
              <a:t>비트 </a:t>
            </a:r>
            <a:r>
              <a:rPr lang="en-US" altLang="ko-KR" dirty="0" smtClean="0">
                <a:sym typeface="Wingdings" panose="05000000000000000000" pitchFamily="2" charset="2"/>
              </a:rPr>
              <a:t>1</a:t>
            </a:r>
            <a:r>
              <a:rPr lang="ko-KR" altLang="en-US" dirty="0" smtClean="0">
                <a:sym typeface="Wingdings" panose="05000000000000000000" pitchFamily="2" charset="2"/>
              </a:rPr>
              <a:t>워드</a:t>
            </a:r>
            <a:r>
              <a:rPr lang="en-US" altLang="ko-KR" dirty="0" smtClean="0">
                <a:sym typeface="Wingdings" panose="05000000000000000000" pitchFamily="2" charset="2"/>
              </a:rPr>
              <a:t>(word)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비트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이진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데이터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레벨의 연산자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비트 논리 연산자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비트 </a:t>
            </a:r>
            <a:r>
              <a:rPr lang="ko-KR" altLang="en-US" dirty="0" err="1" smtClean="0">
                <a:sym typeface="Wingdings" panose="05000000000000000000" pitchFamily="2" charset="2"/>
              </a:rPr>
              <a:t>쉬프트</a:t>
            </a:r>
            <a:r>
              <a:rPr lang="en-US" altLang="ko-KR" dirty="0" smtClean="0">
                <a:sym typeface="Wingdings" panose="05000000000000000000" pitchFamily="2" charset="2"/>
              </a:rPr>
              <a:t>(shift)</a:t>
            </a:r>
            <a:r>
              <a:rPr lang="ko-KR" altLang="en-US" dirty="0" smtClean="0">
                <a:sym typeface="Wingdings" panose="05000000000000000000" pitchFamily="2" charset="2"/>
              </a:rPr>
              <a:t> 연산자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비트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마스크</a:t>
            </a:r>
            <a:r>
              <a:rPr lang="en-US" altLang="ko-KR" dirty="0" smtClean="0">
                <a:sym typeface="Wingdings" panose="05000000000000000000" pitchFamily="2" charset="2"/>
              </a:rPr>
              <a:t>(mask)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6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비트 논리 연산자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&amp;: </a:t>
            </a:r>
            <a:r>
              <a:rPr lang="ko-KR" altLang="en-US" dirty="0" smtClean="0">
                <a:sym typeface="Wingdings" panose="05000000000000000000" pitchFamily="2" charset="2"/>
              </a:rPr>
              <a:t>비트 논리곱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|: </a:t>
            </a:r>
            <a:r>
              <a:rPr lang="ko-KR" altLang="en-US" dirty="0">
                <a:sym typeface="Wingdings" panose="05000000000000000000" pitchFamily="2" charset="2"/>
              </a:rPr>
              <a:t>비트 </a:t>
            </a:r>
            <a:r>
              <a:rPr lang="ko-KR" altLang="en-US" dirty="0" smtClean="0">
                <a:sym typeface="Wingdings" panose="05000000000000000000" pitchFamily="2" charset="2"/>
              </a:rPr>
              <a:t>논리합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^: </a:t>
            </a:r>
            <a:r>
              <a:rPr lang="ko-KR" altLang="en-US" dirty="0">
                <a:sym typeface="Wingdings" panose="05000000000000000000" pitchFamily="2" charset="2"/>
              </a:rPr>
              <a:t>비트 </a:t>
            </a:r>
            <a:r>
              <a:rPr lang="en-US" altLang="ko-KR" dirty="0" smtClean="0">
                <a:sym typeface="Wingdings" panose="05000000000000000000" pitchFamily="2" charset="2"/>
              </a:rPr>
              <a:t>XOR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^: </a:t>
            </a:r>
            <a:r>
              <a:rPr lang="ko-KR" altLang="en-US" dirty="0" err="1" smtClean="0">
                <a:sym typeface="Wingdings" panose="05000000000000000000" pitchFamily="2" charset="2"/>
              </a:rPr>
              <a:t>캐롯</a:t>
            </a:r>
            <a:r>
              <a:rPr lang="en-US" altLang="ko-KR" dirty="0" smtClean="0">
                <a:sym typeface="Wingdings" panose="05000000000000000000" pitchFamily="2" charset="2"/>
              </a:rPr>
              <a:t>(carrot)</a:t>
            </a:r>
          </a:p>
          <a:p>
            <a:pPr lvl="2"/>
            <a:r>
              <a:rPr lang="en-US" altLang="ko-KR" dirty="0" smtClean="0"/>
              <a:t>XOR: Exclusive OR</a:t>
            </a:r>
          </a:p>
          <a:p>
            <a:pPr lvl="1"/>
            <a:r>
              <a:rPr lang="en-US" altLang="ko-KR" dirty="0" smtClean="0"/>
              <a:t>~: </a:t>
            </a:r>
            <a:r>
              <a:rPr lang="ko-KR" altLang="en-US" dirty="0" smtClean="0"/>
              <a:t>비트 논리 부정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비트 논리 연산자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763057"/>
            <a:ext cx="5819775" cy="2238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301470"/>
            <a:ext cx="74676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76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비트 논리 연산자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0F21E9D9-67AB-4029-968B-C9119CAD6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00" y="2449921"/>
            <a:ext cx="7200000" cy="246221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비트 연산자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&amp; 는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bit단위에서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같을 때 1, 다를 때 0 이다.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"23 &amp; 5 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23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| 은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bit단위에서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한개라도 1이면 1, 아니면 0이다.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"23 | 5 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23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^ 은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bit단위에서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두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bit가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다르면 1, 같으면 0이다.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"23 ^ 5 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23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^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&lt;&lt;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를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하면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를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b번만큼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왼쪽으로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bit이동을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시킨다.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"3 &lt;&lt; 3 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&lt;&lt;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&gt;&gt;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를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하면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를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b번만큼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오른쪽으로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bit이동을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시킨다.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"32 &gt;&gt; 2 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32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&gt;&gt;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26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비트 논리 연산자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^ (XOR) </a:t>
            </a:r>
            <a:r>
              <a:rPr lang="ko-KR" altLang="en-US" dirty="0" smtClean="0">
                <a:sym typeface="Wingdings" panose="05000000000000000000" pitchFamily="2" charset="2"/>
              </a:rPr>
              <a:t>연산자 활용 사례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암호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b</a:t>
            </a:r>
            <a:r>
              <a:rPr lang="ko-KR" altLang="en-US" dirty="0" smtClean="0">
                <a:sym typeface="Wingdings" panose="05000000000000000000" pitchFamily="2" charset="2"/>
              </a:rPr>
              <a:t>가 어떤 값이라도 </a:t>
            </a:r>
            <a:r>
              <a:rPr lang="en-US" altLang="ko-KR" dirty="0" smtClean="0">
                <a:sym typeface="Wingdings" panose="05000000000000000000" pitchFamily="2" charset="2"/>
              </a:rPr>
              <a:t>XOR </a:t>
            </a:r>
            <a:r>
              <a:rPr lang="ko-KR" altLang="en-US" dirty="0" smtClean="0">
                <a:sym typeface="Wingdings" panose="05000000000000000000" pitchFamily="2" charset="2"/>
              </a:rPr>
              <a:t>연산에 </a:t>
            </a:r>
            <a:r>
              <a:rPr lang="en-US" altLang="ko-KR" dirty="0" smtClean="0">
                <a:sym typeface="Wingdings" panose="05000000000000000000" pitchFamily="2" charset="2"/>
              </a:rPr>
              <a:t>a</a:t>
            </a:r>
            <a:r>
              <a:rPr lang="ko-KR" altLang="en-US" dirty="0" smtClean="0">
                <a:sym typeface="Wingdings" panose="05000000000000000000" pitchFamily="2" charset="2"/>
              </a:rPr>
              <a:t>가 두 번 등장하면 </a:t>
            </a:r>
            <a:r>
              <a:rPr lang="en-US" altLang="ko-KR" dirty="0" smtClean="0">
                <a:sym typeface="Wingdings" panose="05000000000000000000" pitchFamily="2" charset="2"/>
              </a:rPr>
              <a:t>b</a:t>
            </a:r>
            <a:r>
              <a:rPr lang="ko-KR" altLang="en-US" dirty="0" smtClean="0">
                <a:sym typeface="Wingdings" panose="05000000000000000000" pitchFamily="2" charset="2"/>
              </a:rPr>
              <a:t>만 </a:t>
            </a:r>
            <a:r>
              <a:rPr lang="ko-KR" altLang="en-US" dirty="0" err="1" smtClean="0">
                <a:sym typeface="Wingdings" panose="05000000000000000000" pitchFamily="2" charset="2"/>
              </a:rPr>
              <a:t>남게됨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r>
              <a:rPr lang="en-US" altLang="ko-KR" dirty="0" smtClean="0">
                <a:sym typeface="Wingdings" panose="05000000000000000000" pitchFamily="2" charset="2"/>
              </a:rPr>
              <a:t>a ^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 ^ a =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r>
              <a:rPr lang="en-US" altLang="ko-KR" dirty="0" smtClean="0">
                <a:sym typeface="Wingdings" panose="05000000000000000000" pitchFamily="2" charset="2"/>
              </a:rPr>
              <a:t>0 ^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altLang="ko-KR" dirty="0" smtClean="0">
                <a:sym typeface="Wingdings" panose="05000000000000000000" pitchFamily="2" charset="2"/>
              </a:rPr>
              <a:t> ^ 0 =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0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r>
              <a:rPr lang="en-US" altLang="ko-KR" dirty="0" smtClean="0">
                <a:sym typeface="Wingdings" panose="05000000000000000000" pitchFamily="2" charset="2"/>
              </a:rPr>
              <a:t>0 </a:t>
            </a:r>
            <a:r>
              <a:rPr lang="en-US" altLang="ko-KR" dirty="0">
                <a:sym typeface="Wingdings" panose="05000000000000000000" pitchFamily="2" charset="2"/>
              </a:rPr>
              <a:t>^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^ 0 =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1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r>
              <a:rPr lang="en-US" altLang="ko-KR" dirty="0" smtClean="0">
                <a:sym typeface="Wingdings" panose="05000000000000000000" pitchFamily="2" charset="2"/>
              </a:rPr>
              <a:t>1 </a:t>
            </a:r>
            <a:r>
              <a:rPr lang="en-US" altLang="ko-KR" dirty="0">
                <a:sym typeface="Wingdings" panose="05000000000000000000" pitchFamily="2" charset="2"/>
              </a:rPr>
              <a:t>^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0 </a:t>
            </a:r>
            <a:r>
              <a:rPr lang="en-US" altLang="ko-KR" dirty="0" smtClean="0">
                <a:sym typeface="Wingdings" panose="05000000000000000000" pitchFamily="2" charset="2"/>
              </a:rPr>
              <a:t>^ 1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0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r>
              <a:rPr lang="en-US" altLang="ko-KR" dirty="0" smtClean="0">
                <a:sym typeface="Wingdings" panose="05000000000000000000" pitchFamily="2" charset="2"/>
              </a:rPr>
              <a:t>1 </a:t>
            </a:r>
            <a:r>
              <a:rPr lang="en-US" altLang="ko-KR" dirty="0">
                <a:sym typeface="Wingdings" panose="05000000000000000000" pitchFamily="2" charset="2"/>
              </a:rPr>
              <a:t>^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^ </a:t>
            </a:r>
            <a:r>
              <a:rPr lang="en-US" altLang="ko-KR" dirty="0" smtClean="0">
                <a:sym typeface="Wingdings" panose="05000000000000000000" pitchFamily="2" charset="2"/>
              </a:rPr>
              <a:t>1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(a ^ b)</a:t>
            </a:r>
            <a:r>
              <a:rPr lang="ko-KR" altLang="en-US" dirty="0" smtClean="0">
                <a:sym typeface="Wingdings" panose="05000000000000000000" pitchFamily="2" charset="2"/>
              </a:rPr>
              <a:t>를 안다고 하더라도</a:t>
            </a:r>
            <a:r>
              <a:rPr lang="en-US" altLang="ko-KR" dirty="0" smtClean="0">
                <a:sym typeface="Wingdings" panose="05000000000000000000" pitchFamily="2" charset="2"/>
              </a:rPr>
              <a:t>, a</a:t>
            </a:r>
            <a:r>
              <a:rPr lang="ko-KR" altLang="en-US" dirty="0" smtClean="0">
                <a:sym typeface="Wingdings" panose="05000000000000000000" pitchFamily="2" charset="2"/>
              </a:rPr>
              <a:t>를 모르면 </a:t>
            </a:r>
            <a:r>
              <a:rPr lang="en-US" altLang="ko-KR" dirty="0" smtClean="0">
                <a:sym typeface="Wingdings" panose="05000000000000000000" pitchFamily="2" charset="2"/>
              </a:rPr>
              <a:t>b</a:t>
            </a:r>
            <a:r>
              <a:rPr lang="ko-KR" altLang="en-US" dirty="0" smtClean="0">
                <a:sym typeface="Wingdings" panose="05000000000000000000" pitchFamily="2" charset="2"/>
              </a:rPr>
              <a:t>를 알아낼 수 없으며</a:t>
            </a:r>
            <a:r>
              <a:rPr lang="en-US" altLang="ko-KR" dirty="0" smtClean="0">
                <a:sym typeface="Wingdings" panose="05000000000000000000" pitchFamily="2" charset="2"/>
              </a:rPr>
              <a:t>, b</a:t>
            </a:r>
            <a:r>
              <a:rPr lang="ko-KR" altLang="en-US" dirty="0" smtClean="0">
                <a:sym typeface="Wingdings" panose="05000000000000000000" pitchFamily="2" charset="2"/>
              </a:rPr>
              <a:t>를 모르면 </a:t>
            </a:r>
            <a:r>
              <a:rPr lang="en-US" altLang="ko-KR" dirty="0" smtClean="0">
                <a:sym typeface="Wingdings" panose="05000000000000000000" pitchFamily="2" charset="2"/>
              </a:rPr>
              <a:t>a</a:t>
            </a:r>
            <a:r>
              <a:rPr lang="ko-KR" altLang="en-US" dirty="0" smtClean="0">
                <a:sym typeface="Wingdings" panose="05000000000000000000" pitchFamily="2" charset="2"/>
              </a:rPr>
              <a:t>를 알아낼 수 없음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r>
              <a:rPr lang="en-US" altLang="ko-KR" dirty="0" smtClean="0">
                <a:sym typeface="Wingdings" panose="05000000000000000000" pitchFamily="2" charset="2"/>
              </a:rPr>
              <a:t>b: </a:t>
            </a:r>
            <a:r>
              <a:rPr lang="ko-KR" altLang="en-US" dirty="0" smtClean="0">
                <a:sym typeface="Wingdings" panose="05000000000000000000" pitchFamily="2" charset="2"/>
              </a:rPr>
              <a:t>비밀을 유지하며 친구에게 전달할 문자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r>
              <a:rPr lang="en-US" altLang="ko-KR" dirty="0" smtClean="0">
                <a:sym typeface="Wingdings" panose="05000000000000000000" pitchFamily="2" charset="2"/>
              </a:rPr>
              <a:t>a: </a:t>
            </a:r>
            <a:r>
              <a:rPr lang="ko-KR" altLang="en-US" dirty="0" smtClean="0">
                <a:sym typeface="Wingdings" panose="05000000000000000000" pitchFamily="2" charset="2"/>
              </a:rPr>
              <a:t>친구와 사전에 약속한 비밀문자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r>
              <a:rPr lang="ko-KR" altLang="en-US" dirty="0" smtClean="0">
                <a:sym typeface="Wingdings" panose="05000000000000000000" pitchFamily="2" charset="2"/>
              </a:rPr>
              <a:t>친구에게</a:t>
            </a:r>
            <a:r>
              <a:rPr lang="en-US" altLang="ko-KR" dirty="0" smtClean="0">
                <a:sym typeface="Wingdings" panose="05000000000000000000" pitchFamily="2" charset="2"/>
              </a:rPr>
              <a:t> c(=</a:t>
            </a:r>
            <a:r>
              <a:rPr lang="en-US" altLang="ko-KR" dirty="0" err="1" smtClean="0">
                <a:sym typeface="Wingdings" panose="05000000000000000000" pitchFamily="2" charset="2"/>
              </a:rPr>
              <a:t>a^b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전달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r>
              <a:rPr lang="ko-KR" altLang="en-US" dirty="0" smtClean="0">
                <a:sym typeface="Wingdings" panose="05000000000000000000" pitchFamily="2" charset="2"/>
              </a:rPr>
              <a:t>친구는 </a:t>
            </a:r>
            <a:r>
              <a:rPr lang="en-US" altLang="ko-KR" dirty="0" smtClean="0">
                <a:sym typeface="Wingdings" panose="05000000000000000000" pitchFamily="2" charset="2"/>
              </a:rPr>
              <a:t>c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XOR </a:t>
            </a:r>
            <a:r>
              <a:rPr lang="ko-KR" altLang="en-US" dirty="0" smtClean="0">
                <a:sym typeface="Wingdings" panose="05000000000000000000" pitchFamily="2" charset="2"/>
              </a:rPr>
              <a:t>연산해서 </a:t>
            </a:r>
            <a:r>
              <a:rPr lang="en-US" altLang="ko-KR" dirty="0" smtClean="0">
                <a:sym typeface="Wingdings" panose="05000000000000000000" pitchFamily="2" charset="2"/>
              </a:rPr>
              <a:t>b</a:t>
            </a:r>
            <a:r>
              <a:rPr lang="ko-KR" altLang="en-US" dirty="0" smtClean="0">
                <a:sym typeface="Wingdings" panose="05000000000000000000" pitchFamily="2" charset="2"/>
              </a:rPr>
              <a:t>를 알아냄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r>
              <a:rPr lang="ko-KR" altLang="en-US" dirty="0" smtClean="0">
                <a:sym typeface="Wingdings" panose="05000000000000000000" pitchFamily="2" charset="2"/>
              </a:rPr>
              <a:t>다른 사람들은 </a:t>
            </a:r>
            <a:r>
              <a:rPr lang="en-US" altLang="ko-KR" dirty="0" smtClean="0">
                <a:sym typeface="Wingdings" panose="05000000000000000000" pitchFamily="2" charset="2"/>
              </a:rPr>
              <a:t>c</a:t>
            </a:r>
            <a:r>
              <a:rPr lang="ko-KR" altLang="en-US" dirty="0" smtClean="0">
                <a:sym typeface="Wingdings" panose="05000000000000000000" pitchFamily="2" charset="2"/>
              </a:rPr>
              <a:t>를 안다고 하여도 </a:t>
            </a:r>
            <a:r>
              <a:rPr lang="en-US" altLang="ko-KR" dirty="0" smtClean="0">
                <a:sym typeface="Wingdings" panose="05000000000000000000" pitchFamily="2" charset="2"/>
              </a:rPr>
              <a:t>a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b</a:t>
            </a:r>
            <a:r>
              <a:rPr lang="ko-KR" altLang="en-US" dirty="0" smtClean="0">
                <a:sym typeface="Wingdings" panose="05000000000000000000" pitchFamily="2" charset="2"/>
              </a:rPr>
              <a:t>를 알아내지 못함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59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비트 </a:t>
            </a:r>
            <a:r>
              <a:rPr lang="ko-KR" altLang="en-US" dirty="0" err="1">
                <a:sym typeface="Wingdings" panose="05000000000000000000" pitchFamily="2" charset="2"/>
              </a:rPr>
              <a:t>쉬프트</a:t>
            </a:r>
            <a:r>
              <a:rPr lang="en-US" altLang="ko-KR" dirty="0">
                <a:sym typeface="Wingdings" panose="05000000000000000000" pitchFamily="2" charset="2"/>
              </a:rPr>
              <a:t>(shift)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연산자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&lt;&lt; : </a:t>
            </a:r>
            <a:r>
              <a:rPr lang="ko-KR" altLang="en-US" dirty="0" smtClean="0">
                <a:sym typeface="Wingdings" panose="05000000000000000000" pitchFamily="2" charset="2"/>
              </a:rPr>
              <a:t>왼쪽으로 비트 이동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1 &lt;&lt; 3: </a:t>
            </a:r>
            <a:r>
              <a:rPr lang="ko-KR" altLang="en-US" dirty="0" smtClean="0">
                <a:sym typeface="Wingdings" panose="05000000000000000000" pitchFamily="2" charset="2"/>
              </a:rPr>
              <a:t>숫자 </a:t>
            </a:r>
            <a:r>
              <a:rPr lang="en-US" altLang="ko-KR" dirty="0" smtClean="0">
                <a:sym typeface="Wingdings" panose="05000000000000000000" pitchFamily="2" charset="2"/>
              </a:rPr>
              <a:t>‘1’</a:t>
            </a:r>
            <a:r>
              <a:rPr lang="ko-KR" altLang="en-US" dirty="0" smtClean="0">
                <a:sym typeface="Wingdings" panose="05000000000000000000" pitchFamily="2" charset="2"/>
              </a:rPr>
              <a:t>의 모든 </a:t>
            </a:r>
            <a:r>
              <a:rPr lang="ko-KR" altLang="en-US" dirty="0" err="1" smtClean="0">
                <a:sym typeface="Wingdings" panose="05000000000000000000" pitchFamily="2" charset="2"/>
              </a:rPr>
              <a:t>비트를</a:t>
            </a:r>
            <a:r>
              <a:rPr lang="ko-KR" altLang="en-US" dirty="0" smtClean="0">
                <a:sym typeface="Wingdings" panose="05000000000000000000" pitchFamily="2" charset="2"/>
              </a:rPr>
              <a:t> 왼쪽으로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번 이동시킴</a:t>
            </a:r>
            <a:r>
              <a:rPr lang="en-US" altLang="ko-KR" dirty="0" smtClean="0">
                <a:sym typeface="Wingdings" panose="05000000000000000000" pitchFamily="2" charset="2"/>
              </a:rPr>
              <a:t>.   8</a:t>
            </a:r>
            <a:r>
              <a:rPr lang="ko-KR" altLang="en-US" dirty="0" smtClean="0">
                <a:sym typeface="Wingdings" panose="05000000000000000000" pitchFamily="2" charset="2"/>
              </a:rPr>
              <a:t>로 변환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숫자를 </a:t>
            </a:r>
            <a:r>
              <a:rPr lang="en-US" altLang="ko-KR" dirty="0" smtClean="0">
                <a:sym typeface="Wingdings" panose="05000000000000000000" pitchFamily="2" charset="2"/>
              </a:rPr>
              <a:t>n</a:t>
            </a:r>
            <a:r>
              <a:rPr lang="ko-KR" altLang="en-US" dirty="0" smtClean="0">
                <a:sym typeface="Wingdings" panose="05000000000000000000" pitchFamily="2" charset="2"/>
              </a:rPr>
              <a:t>번 왼쪽으로 이동시키면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en-US" altLang="ko-KR" baseline="30000" dirty="0" smtClean="0">
                <a:sym typeface="Wingdings" panose="05000000000000000000" pitchFamily="2" charset="2"/>
              </a:rPr>
              <a:t>n</a:t>
            </a:r>
            <a:r>
              <a:rPr lang="ko-KR" altLang="en-US" dirty="0" smtClean="0">
                <a:sym typeface="Wingdings" panose="05000000000000000000" pitchFamily="2" charset="2"/>
              </a:rPr>
              <a:t>을 곱하는 효과와 동일해짐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&gt;&gt; : </a:t>
            </a:r>
            <a:r>
              <a:rPr lang="ko-KR" altLang="en-US" dirty="0" smtClean="0">
                <a:sym typeface="Wingdings" panose="05000000000000000000" pitchFamily="2" charset="2"/>
              </a:rPr>
              <a:t>오른쪽으로 비트 이동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8 &gt;&gt; 3: </a:t>
            </a:r>
            <a:r>
              <a:rPr lang="ko-KR" altLang="en-US" dirty="0">
                <a:sym typeface="Wingdings" panose="05000000000000000000" pitchFamily="2" charset="2"/>
              </a:rPr>
              <a:t>숫자 </a:t>
            </a:r>
            <a:r>
              <a:rPr lang="en-US" altLang="ko-KR" dirty="0" smtClean="0">
                <a:sym typeface="Wingdings" panose="05000000000000000000" pitchFamily="2" charset="2"/>
              </a:rPr>
              <a:t>‘8’</a:t>
            </a:r>
            <a:r>
              <a:rPr lang="ko-KR" altLang="en-US" dirty="0">
                <a:sym typeface="Wingdings" panose="05000000000000000000" pitchFamily="2" charset="2"/>
              </a:rPr>
              <a:t>의 모든 </a:t>
            </a:r>
            <a:r>
              <a:rPr lang="ko-KR" altLang="en-US" dirty="0" err="1">
                <a:sym typeface="Wingdings" panose="05000000000000000000" pitchFamily="2" charset="2"/>
              </a:rPr>
              <a:t>비트를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오른쪽으로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번 </a:t>
            </a:r>
            <a:r>
              <a:rPr lang="ko-KR" altLang="en-US" dirty="0">
                <a:sym typeface="Wingdings" panose="05000000000000000000" pitchFamily="2" charset="2"/>
              </a:rPr>
              <a:t>이동시킴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 1</a:t>
            </a:r>
            <a:r>
              <a:rPr lang="ko-KR" altLang="en-US" dirty="0" smtClean="0">
                <a:sym typeface="Wingdings" panose="05000000000000000000" pitchFamily="2" charset="2"/>
              </a:rPr>
              <a:t>로 변환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숫자를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번 </a:t>
            </a:r>
            <a:r>
              <a:rPr lang="ko-KR" altLang="en-US" dirty="0" smtClean="0">
                <a:sym typeface="Wingdings" panose="05000000000000000000" pitchFamily="2" charset="2"/>
              </a:rPr>
              <a:t>오른쪽으로 </a:t>
            </a:r>
            <a:r>
              <a:rPr lang="ko-KR" altLang="en-US" dirty="0">
                <a:sym typeface="Wingdings" panose="05000000000000000000" pitchFamily="2" charset="2"/>
              </a:rPr>
              <a:t>이동시키면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en-US" altLang="ko-KR" baseline="30000" dirty="0" smtClean="0">
                <a:sym typeface="Wingdings" panose="05000000000000000000" pitchFamily="2" charset="2"/>
              </a:rPr>
              <a:t>n</a:t>
            </a:r>
            <a:r>
              <a:rPr lang="ko-KR" altLang="en-US" dirty="0" smtClean="0">
                <a:sym typeface="Wingdings" panose="05000000000000000000" pitchFamily="2" charset="2"/>
              </a:rPr>
              <a:t>으로 나누는 </a:t>
            </a:r>
            <a:r>
              <a:rPr lang="ko-KR" altLang="en-US" dirty="0">
                <a:sym typeface="Wingdings" panose="05000000000000000000" pitchFamily="2" charset="2"/>
              </a:rPr>
              <a:t>효과와 동일해짐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39" y="3958841"/>
            <a:ext cx="4095750" cy="1543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356" y="3958841"/>
            <a:ext cx="32670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34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비트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마스크</a:t>
            </a:r>
            <a:r>
              <a:rPr lang="en-US" altLang="ko-KR" dirty="0">
                <a:sym typeface="Wingdings" panose="05000000000000000000" pitchFamily="2" charset="2"/>
              </a:rPr>
              <a:t>(mask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특정 위치의 비트 값을 알고 싶을 때 사용 </a:t>
            </a:r>
            <a:r>
              <a:rPr lang="en-US" altLang="ko-KR" dirty="0" smtClean="0">
                <a:sym typeface="Wingdings" panose="05000000000000000000" pitchFamily="2" charset="2"/>
              </a:rPr>
              <a:t>(0 or 1?)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x</a:t>
            </a:r>
            <a:r>
              <a:rPr lang="ko-KR" altLang="en-US" dirty="0" smtClean="0">
                <a:sym typeface="Wingdings" panose="05000000000000000000" pitchFamily="2" charset="2"/>
              </a:rPr>
              <a:t>의 오른쪽에서부터 </a:t>
            </a:r>
            <a:r>
              <a:rPr lang="en-US" altLang="ko-KR" dirty="0" smtClean="0">
                <a:sym typeface="Wingdings" panose="05000000000000000000" pitchFamily="2" charset="2"/>
              </a:rPr>
              <a:t>n</a:t>
            </a:r>
            <a:r>
              <a:rPr lang="ko-KR" altLang="en-US" dirty="0" smtClean="0">
                <a:sym typeface="Wingdings" panose="05000000000000000000" pitchFamily="2" charset="2"/>
              </a:rPr>
              <a:t>번째 비트 값 확인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1 &amp; (x&gt;&gt;n-1)</a:t>
            </a:r>
          </a:p>
          <a:p>
            <a:pPr lvl="2"/>
            <a:r>
              <a:rPr lang="ko-KR" altLang="en-US" dirty="0" smtClean="0"/>
              <a:t>연산 후에도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값은 변화가 없음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162376"/>
            <a:ext cx="5591175" cy="2495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695" y="3160082"/>
            <a:ext cx="28860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80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Operators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증가하기</a:t>
            </a:r>
            <a:endParaRPr lang="en-US" altLang="ko-KR" dirty="0"/>
          </a:p>
          <a:p>
            <a:r>
              <a:rPr lang="ko-KR" altLang="en-US" dirty="0" smtClean="0"/>
              <a:t>감소하기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144107"/>
            <a:ext cx="81057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1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Operators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지수법</a:t>
            </a:r>
            <a:endParaRPr lang="en-US" altLang="ko-KR" dirty="0"/>
          </a:p>
          <a:p>
            <a:pPr lvl="1"/>
            <a:r>
              <a:rPr lang="ko-KR" altLang="en-US" dirty="0" smtClean="0"/>
              <a:t>제곱하기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**</a:t>
            </a:r>
          </a:p>
          <a:p>
            <a:pPr lvl="2"/>
            <a:r>
              <a:rPr lang="en-US" altLang="ko-KR" dirty="0" smtClean="0"/>
              <a:t>2**3=8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897366"/>
            <a:ext cx="81057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56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Really Big and Really Small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E-</a:t>
            </a:r>
            <a:r>
              <a:rPr lang="ko-KR" altLang="en-US" dirty="0" smtClean="0"/>
              <a:t>표기법</a:t>
            </a:r>
            <a:r>
              <a:rPr lang="en-US" altLang="ko-KR" dirty="0" smtClean="0"/>
              <a:t>(E-notation)</a:t>
            </a:r>
          </a:p>
          <a:p>
            <a:pPr lvl="1"/>
            <a:r>
              <a:rPr lang="ko-KR" altLang="en-US" dirty="0" smtClean="0"/>
              <a:t>소수와</a:t>
            </a:r>
            <a:r>
              <a:rPr lang="en-US" altLang="ko-KR" dirty="0" smtClean="0"/>
              <a:t> 10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제곱승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e+08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e-06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-6</a:t>
            </a:r>
            <a:r>
              <a:rPr lang="ko-KR" altLang="en-US" dirty="0" smtClean="0"/>
              <a:t>승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868007"/>
            <a:ext cx="81057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1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Four basic operations</a:t>
            </a:r>
          </a:p>
          <a:p>
            <a:r>
              <a:rPr lang="ko-KR" altLang="en-US" dirty="0" smtClean="0"/>
              <a:t>대입연산자</a:t>
            </a:r>
            <a:endParaRPr lang="en-US" altLang="ko-KR" dirty="0" smtClean="0"/>
          </a:p>
          <a:p>
            <a:r>
              <a:rPr lang="en-US" altLang="ko-KR" dirty="0" smtClean="0"/>
              <a:t>Order </a:t>
            </a:r>
            <a:r>
              <a:rPr lang="en-US" altLang="ko-KR" dirty="0"/>
              <a:t>of </a:t>
            </a:r>
            <a:r>
              <a:rPr lang="en-US" altLang="ko-KR" dirty="0" smtClean="0"/>
              <a:t>operations</a:t>
            </a:r>
          </a:p>
          <a:p>
            <a:r>
              <a:rPr lang="ko-KR" altLang="en-US" dirty="0" smtClean="0"/>
              <a:t>비트 연산자</a:t>
            </a:r>
            <a:endParaRPr lang="en-US" altLang="ko-KR" dirty="0"/>
          </a:p>
          <a:p>
            <a:r>
              <a:rPr lang="en-US" altLang="ko-KR" dirty="0"/>
              <a:t>More operators</a:t>
            </a:r>
          </a:p>
          <a:p>
            <a:r>
              <a:rPr lang="en-US" altLang="ko-KR" dirty="0"/>
              <a:t>Really big and really </a:t>
            </a:r>
            <a:r>
              <a:rPr lang="en-US" altLang="ko-KR" dirty="0" smtClean="0"/>
              <a:t>small</a:t>
            </a:r>
          </a:p>
          <a:p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진법변환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심화학습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1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진법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-&gt; 2</a:t>
            </a:r>
            <a:r>
              <a:rPr lang="ko-KR" altLang="en-US" dirty="0" smtClean="0"/>
              <a:t>진수 변환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맑은 고딕"/>
                <a:cs typeface="+mn-cs"/>
              </a:rPr>
              <a:t>국민대학교 컴퓨터공학부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맑은 고딕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51520" y="1692275"/>
          <a:ext cx="339338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345">
                  <a:extLst>
                    <a:ext uri="{9D8B030D-6E8A-4147-A177-3AD203B41FA5}">
                      <a16:colId xmlns="" xmlns:a16="http://schemas.microsoft.com/office/drawing/2014/main" val="2797713133"/>
                    </a:ext>
                  </a:extLst>
                </a:gridCol>
                <a:gridCol w="848345">
                  <a:extLst>
                    <a:ext uri="{9D8B030D-6E8A-4147-A177-3AD203B41FA5}">
                      <a16:colId xmlns="" xmlns:a16="http://schemas.microsoft.com/office/drawing/2014/main" val="3028406635"/>
                    </a:ext>
                  </a:extLst>
                </a:gridCol>
                <a:gridCol w="701639">
                  <a:extLst>
                    <a:ext uri="{9D8B030D-6E8A-4147-A177-3AD203B41FA5}">
                      <a16:colId xmlns="" xmlns:a16="http://schemas.microsoft.com/office/drawing/2014/main" val="4155578570"/>
                    </a:ext>
                  </a:extLst>
                </a:gridCol>
                <a:gridCol w="995051">
                  <a:extLst>
                    <a:ext uri="{9D8B030D-6E8A-4147-A177-3AD203B41FA5}">
                      <a16:colId xmlns="" xmlns:a16="http://schemas.microsoft.com/office/drawing/2014/main" val="3393804959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2017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793638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1008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···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4463367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504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···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9458678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252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···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8179252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126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···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2126735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63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···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719393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31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···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76653247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···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2057087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···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471065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···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8044794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···</a:t>
                      </a:r>
                      <a:endParaRPr lang="ko-KR" altLang="en-US" sz="2400" b="1" i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400" b="1" i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62373496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1473200" y="6721475"/>
            <a:ext cx="21717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06800" y="2222500"/>
            <a:ext cx="0" cy="44989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18346" y="3440866"/>
                <a:ext cx="3934520" cy="480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  <m:t>2017</m:t>
                        </m:r>
                      </m:e>
                      <m:sub>
                        <m:d>
                          <m:dPr>
                            <m:ctrlPr>
                              <a:rPr lang="en-US" altLang="ko-KR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3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2300" dirty="0" smtClean="0"/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300" dirty="0"/>
                          <m:t>11111100001</m:t>
                        </m:r>
                      </m:e>
                      <m:sub>
                        <m: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endParaRPr lang="ko-KR" altLang="en-US" sz="23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346" y="3440866"/>
                <a:ext cx="3934520" cy="480324"/>
              </a:xfrm>
              <a:prstGeom prst="rect">
                <a:avLst/>
              </a:prstGeom>
              <a:blipFill rotWithShape="0">
                <a:blip r:embed="rId2"/>
                <a:stretch>
                  <a:fillRect l="-155" t="-7595" b="-21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3913046" y="1991667"/>
            <a:ext cx="4998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/>
              <a:t>컴퓨터에서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진수를 사용하는 이유</a:t>
            </a:r>
            <a:r>
              <a:rPr lang="en-US" altLang="ko-KR" sz="2400" dirty="0" smtClean="0"/>
              <a:t>?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5950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진법 변환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진수 </a:t>
                </a:r>
                <a:r>
                  <a:rPr lang="en-US" altLang="ko-KR" dirty="0" smtClean="0"/>
                  <a:t>–&gt; 16</a:t>
                </a:r>
                <a:r>
                  <a:rPr lang="ko-KR" altLang="en-US" dirty="0" smtClean="0"/>
                  <a:t>진수 변환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비트의 숫자를 하나로 변환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/>
                          <m:t>11111100001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ko-KR" dirty="0"/>
                          <m:t>1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r>
                  <a:rPr lang="en-US" altLang="ko-KR" dirty="0"/>
                  <a:t>2</a:t>
                </a:r>
                <a:r>
                  <a:rPr lang="ko-KR" altLang="en-US" dirty="0"/>
                  <a:t>진수 </a:t>
                </a:r>
                <a:r>
                  <a:rPr lang="en-US" altLang="ko-KR" dirty="0"/>
                  <a:t>–&gt; </a:t>
                </a:r>
                <a:r>
                  <a:rPr lang="en-US" altLang="ko-KR" dirty="0" smtClean="0"/>
                  <a:t>8</a:t>
                </a:r>
                <a:r>
                  <a:rPr lang="ko-KR" altLang="en-US" dirty="0" smtClean="0"/>
                  <a:t>진수 </a:t>
                </a:r>
                <a:r>
                  <a:rPr lang="ko-KR" altLang="en-US" dirty="0"/>
                  <a:t>변환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3</a:t>
                </a:r>
                <a:r>
                  <a:rPr lang="ko-KR" altLang="en-US" dirty="0" smtClean="0"/>
                  <a:t>비트의 </a:t>
                </a:r>
                <a:r>
                  <a:rPr lang="ko-KR" altLang="en-US" dirty="0"/>
                  <a:t>숫자를 하나로 변환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/>
                          <m:t>11111100001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41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17" t="-1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맑은 고딕"/>
                <a:cs typeface="+mn-cs"/>
              </a:rPr>
              <a:t>국민대학교 컴퓨터공학부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맑은 고딕"/>
              <a:cs typeface="+mn-cs"/>
            </a:endParaRPr>
          </a:p>
        </p:txBody>
      </p:sp>
      <p:pic>
        <p:nvPicPr>
          <p:cNvPr id="1026" name="Picture 2" descr="Image result for 16진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218" y="1538823"/>
            <a:ext cx="2777163" cy="338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7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진법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진수 덧셈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진수 뺄셈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7 – 3</a:t>
            </a:r>
            <a:r>
              <a:rPr lang="ko-KR" altLang="en-US" dirty="0" smtClean="0"/>
              <a:t>이 아닌 </a:t>
            </a:r>
            <a:r>
              <a:rPr lang="en-US" altLang="ko-KR" dirty="0" smtClean="0"/>
              <a:t>7 + ( -3)</a:t>
            </a:r>
            <a:r>
              <a:rPr lang="ko-KR" altLang="en-US" dirty="0" smtClean="0"/>
              <a:t>으로 처리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맑은 고딕"/>
                <a:cs typeface="+mn-cs"/>
              </a:rPr>
              <a:t>국민대학교 컴퓨터공학부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맑은 고딕"/>
              <a:cs typeface="+mn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49300" y="1905000"/>
          <a:ext cx="47117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47">
                  <a:extLst>
                    <a:ext uri="{9D8B030D-6E8A-4147-A177-3AD203B41FA5}">
                      <a16:colId xmlns="" xmlns:a16="http://schemas.microsoft.com/office/drawing/2014/main" val="2930982003"/>
                    </a:ext>
                  </a:extLst>
                </a:gridCol>
                <a:gridCol w="2252953">
                  <a:extLst>
                    <a:ext uri="{9D8B030D-6E8A-4147-A177-3AD203B41FA5}">
                      <a16:colId xmlns="" xmlns:a16="http://schemas.microsoft.com/office/drawing/2014/main" val="2646428128"/>
                    </a:ext>
                  </a:extLst>
                </a:gridCol>
                <a:gridCol w="1879600">
                  <a:extLst>
                    <a:ext uri="{9D8B030D-6E8A-4147-A177-3AD203B41FA5}">
                      <a16:colId xmlns="" xmlns:a16="http://schemas.microsoft.com/office/drawing/2014/main" val="108106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84453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9379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4090307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49300" y="3999148"/>
          <a:ext cx="47117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47">
                  <a:extLst>
                    <a:ext uri="{9D8B030D-6E8A-4147-A177-3AD203B41FA5}">
                      <a16:colId xmlns="" xmlns:a16="http://schemas.microsoft.com/office/drawing/2014/main" val="2930982003"/>
                    </a:ext>
                  </a:extLst>
                </a:gridCol>
                <a:gridCol w="2252953">
                  <a:extLst>
                    <a:ext uri="{9D8B030D-6E8A-4147-A177-3AD203B41FA5}">
                      <a16:colId xmlns="" xmlns:a16="http://schemas.microsoft.com/office/drawing/2014/main" val="2646428128"/>
                    </a:ext>
                  </a:extLst>
                </a:gridCol>
                <a:gridCol w="1879600">
                  <a:extLst>
                    <a:ext uri="{9D8B030D-6E8A-4147-A177-3AD203B41FA5}">
                      <a16:colId xmlns="" xmlns:a16="http://schemas.microsoft.com/office/drawing/2014/main" val="108106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84453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9379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40903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23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진법 변환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640960" cy="50875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ko-KR" altLang="en-US" dirty="0" smtClean="0"/>
                  <a:t>음의 </a:t>
                </a:r>
                <a:r>
                  <a:rPr lang="en-US" altLang="ko-KR" dirty="0" smtClean="0"/>
                  <a:t>10</a:t>
                </a:r>
                <a:r>
                  <a:rPr lang="ko-KR" altLang="en-US" dirty="0" smtClean="0"/>
                  <a:t>진수 </a:t>
                </a:r>
                <a:r>
                  <a:rPr lang="en-US" altLang="ko-KR" dirty="0" smtClean="0"/>
                  <a:t>-&gt; 2</a:t>
                </a:r>
                <a:r>
                  <a:rPr lang="ko-KR" altLang="en-US" dirty="0" smtClean="0"/>
                  <a:t>진수 변환 </a:t>
                </a:r>
                <a:r>
                  <a:rPr lang="en-US" altLang="ko-KR" dirty="0" smtClean="0"/>
                  <a:t>(MSB </a:t>
                </a:r>
                <a:r>
                  <a:rPr lang="ko-KR" altLang="en-US" dirty="0" smtClean="0"/>
                  <a:t>이용</a:t>
                </a:r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en-US" altLang="ko-KR" dirty="0" smtClean="0"/>
                  <a:t>MSB(Most Significant Bit) : </a:t>
                </a:r>
                <a:r>
                  <a:rPr lang="ko-KR" altLang="en-US" dirty="0" smtClean="0"/>
                  <a:t>가장 큰 자릿수의 비트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일반적으로 가장 왼쪽 비트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MSB</a:t>
                </a:r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일 때 양수</a:t>
                </a:r>
                <a:r>
                  <a:rPr lang="en-US" altLang="ko-KR" dirty="0" smtClean="0"/>
                  <a:t>, 1</a:t>
                </a:r>
                <a:r>
                  <a:rPr lang="ko-KR" altLang="en-US" dirty="0" smtClean="0"/>
                  <a:t>일 때 음수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123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dirty="0"/>
                  <a:t> =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111 1011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123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dirty="0"/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1111 1011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r>
                  <a:rPr lang="ko-KR" altLang="en-US" dirty="0" smtClean="0"/>
                  <a:t>문제 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의 보수를 사용해서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해결하자</a:t>
                </a:r>
                <a:endParaRPr lang="ko-KR" altLang="en-US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640960" cy="5087590"/>
              </a:xfrm>
              <a:blipFill rotWithShape="0">
                <a:blip r:embed="rId2"/>
                <a:stretch>
                  <a:fillRect l="-917" t="-19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맑은 고딕"/>
                <a:cs typeface="+mn-cs"/>
              </a:rPr>
              <a:t>국민대학교 컴퓨터공학부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맑은 고딕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49300" y="4172488"/>
          <a:ext cx="4826000" cy="1313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96">
                  <a:extLst>
                    <a:ext uri="{9D8B030D-6E8A-4147-A177-3AD203B41FA5}">
                      <a16:colId xmlns="" xmlns:a16="http://schemas.microsoft.com/office/drawing/2014/main" val="2930982003"/>
                    </a:ext>
                  </a:extLst>
                </a:gridCol>
                <a:gridCol w="2307607">
                  <a:extLst>
                    <a:ext uri="{9D8B030D-6E8A-4147-A177-3AD203B41FA5}">
                      <a16:colId xmlns="" xmlns:a16="http://schemas.microsoft.com/office/drawing/2014/main" val="2646428128"/>
                    </a:ext>
                  </a:extLst>
                </a:gridCol>
                <a:gridCol w="1925197">
                  <a:extLst>
                    <a:ext uri="{9D8B030D-6E8A-4147-A177-3AD203B41FA5}">
                      <a16:colId xmlns="" xmlns:a16="http://schemas.microsoft.com/office/drawing/2014/main" val="108106379"/>
                    </a:ext>
                  </a:extLst>
                </a:gridCol>
              </a:tblGrid>
              <a:tr h="437971">
                <a:tc>
                  <a:txBody>
                    <a:bodyPr/>
                    <a:lstStyle/>
                    <a:p>
                      <a:pPr latinLnBrk="1"/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84453432"/>
                  </a:ext>
                </a:extLst>
              </a:tr>
              <a:tr h="4379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93791931"/>
                  </a:ext>
                </a:extLst>
              </a:tr>
              <a:tr h="437971">
                <a:tc>
                  <a:txBody>
                    <a:bodyPr/>
                    <a:lstStyle/>
                    <a:p>
                      <a:pPr latinLnBrk="1"/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1010(10)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40903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40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진법 변환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640960" cy="519554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음의 </a:t>
                </a:r>
                <a:r>
                  <a:rPr lang="en-US" altLang="ko-KR" dirty="0" smtClean="0"/>
                  <a:t>10</a:t>
                </a:r>
                <a:r>
                  <a:rPr lang="ko-KR" altLang="en-US" dirty="0" smtClean="0"/>
                  <a:t>진수 </a:t>
                </a:r>
                <a:r>
                  <a:rPr lang="en-US" altLang="ko-KR" dirty="0" smtClean="0"/>
                  <a:t>-&gt; 2</a:t>
                </a:r>
                <a:r>
                  <a:rPr lang="ko-KR" altLang="en-US" dirty="0" smtClean="0"/>
                  <a:t>진수 변환 </a:t>
                </a:r>
                <a:r>
                  <a:rPr lang="en-US" altLang="ko-KR" dirty="0" smtClean="0"/>
                  <a:t>(1</a:t>
                </a:r>
                <a:r>
                  <a:rPr lang="ko-KR" altLang="en-US" dirty="0" smtClean="0"/>
                  <a:t>의 보수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사용</a:t>
                </a:r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을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으로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을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로 </a:t>
                </a:r>
                <a:r>
                  <a:rPr lang="ko-KR" altLang="en-US" dirty="0" err="1" smtClean="0"/>
                  <a:t>바꿔줌</a:t>
                </a:r>
                <a:r>
                  <a:rPr lang="en-US" altLang="ko-KR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123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dirty="0"/>
                  <a:t> =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111 1011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123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dirty="0"/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1000 0100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문제 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0</a:t>
                </a:r>
                <a:r>
                  <a:rPr lang="ko-KR" altLang="en-US" dirty="0"/>
                  <a:t>의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표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현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0000 0000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(+0)</m:t>
                    </m:r>
                  </m:oMath>
                </a14:m>
                <a:r>
                  <a:rPr lang="ko-KR" altLang="en-US" dirty="0" smtClean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1111 1111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(−0)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의 보수 대신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의 보수를 사용하자</a:t>
                </a:r>
                <a:endParaRPr lang="ko-KR" altLang="en-US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640960" cy="5195540"/>
              </a:xfrm>
              <a:blipFill rotWithShape="0">
                <a:blip r:embed="rId2"/>
                <a:stretch>
                  <a:fillRect l="-917" t="-1174" b="-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맑은 고딕"/>
                <a:cs typeface="+mn-cs"/>
              </a:rPr>
              <a:t>국민대학교 컴퓨터공학부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맑은 고딕"/>
              <a:cs typeface="+mn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62000" y="3791488"/>
          <a:ext cx="47117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47">
                  <a:extLst>
                    <a:ext uri="{9D8B030D-6E8A-4147-A177-3AD203B41FA5}">
                      <a16:colId xmlns="" xmlns:a16="http://schemas.microsoft.com/office/drawing/2014/main" val="2930982003"/>
                    </a:ext>
                  </a:extLst>
                </a:gridCol>
                <a:gridCol w="2252953">
                  <a:extLst>
                    <a:ext uri="{9D8B030D-6E8A-4147-A177-3AD203B41FA5}">
                      <a16:colId xmlns="" xmlns:a16="http://schemas.microsoft.com/office/drawing/2014/main" val="2646428128"/>
                    </a:ext>
                  </a:extLst>
                </a:gridCol>
                <a:gridCol w="1879600">
                  <a:extLst>
                    <a:ext uri="{9D8B030D-6E8A-4147-A177-3AD203B41FA5}">
                      <a16:colId xmlns="" xmlns:a16="http://schemas.microsoft.com/office/drawing/2014/main" val="108106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84453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9379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1111(-0)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40903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07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진법 변환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59"/>
                <a:ext cx="8640960" cy="5452715"/>
              </a:xfrm>
            </p:spPr>
            <p:txBody>
              <a:bodyPr/>
              <a:lstStyle/>
              <a:p>
                <a:r>
                  <a:rPr lang="ko-KR" altLang="en-US" dirty="0" smtClean="0"/>
                  <a:t>음의 </a:t>
                </a:r>
                <a:r>
                  <a:rPr lang="en-US" altLang="ko-KR" dirty="0" smtClean="0"/>
                  <a:t>10</a:t>
                </a:r>
                <a:r>
                  <a:rPr lang="ko-KR" altLang="en-US" dirty="0" smtClean="0"/>
                  <a:t>진수 </a:t>
                </a:r>
                <a:r>
                  <a:rPr lang="en-US" altLang="ko-KR" dirty="0" smtClean="0"/>
                  <a:t>-&gt; 2</a:t>
                </a:r>
                <a:r>
                  <a:rPr lang="ko-KR" altLang="en-US" dirty="0" smtClean="0"/>
                  <a:t>진수 변환</a:t>
                </a:r>
                <a:r>
                  <a:rPr lang="en-US" altLang="ko-KR" dirty="0" smtClean="0"/>
                  <a:t>(2</a:t>
                </a:r>
                <a:r>
                  <a:rPr lang="ko-KR" altLang="en-US" dirty="0" smtClean="0"/>
                  <a:t>의 보수 사용</a:t>
                </a:r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의 보수 후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을 더해줌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123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= 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111 1011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123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1000 0101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r>
                  <a:rPr lang="ko-KR" altLang="en-US" dirty="0" smtClean="0"/>
                  <a:t>해결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(8bit </a:t>
                </a:r>
                <a:r>
                  <a:rPr lang="ko-KR" altLang="en-US" dirty="0" smtClean="0"/>
                  <a:t>기준</a:t>
                </a:r>
                <a:r>
                  <a:rPr lang="en-US" altLang="ko-KR" dirty="0" smtClean="0"/>
                  <a:t>) -128~127</a:t>
                </a:r>
                <a:r>
                  <a:rPr lang="ko-KR" altLang="en-US" dirty="0" smtClean="0"/>
                  <a:t>까지 표현 가능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0 0000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en-US" altLang="ko-KR" dirty="0" smtClean="0"/>
                  <a:t> 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0111 1111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59"/>
                <a:ext cx="8640960" cy="5452715"/>
              </a:xfrm>
              <a:blipFill rotWithShape="0">
                <a:blip r:embed="rId2"/>
                <a:stretch>
                  <a:fillRect l="-917" t="-11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맑은 고딕"/>
                <a:cs typeface="+mn-cs"/>
              </a:rPr>
              <a:t>국민대학교 컴퓨터공학부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맑은 고딕"/>
              <a:cs typeface="+mn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62000" y="3681028"/>
          <a:ext cx="47117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47">
                  <a:extLst>
                    <a:ext uri="{9D8B030D-6E8A-4147-A177-3AD203B41FA5}">
                      <a16:colId xmlns="" xmlns:a16="http://schemas.microsoft.com/office/drawing/2014/main" val="2930982003"/>
                    </a:ext>
                  </a:extLst>
                </a:gridCol>
                <a:gridCol w="2252953">
                  <a:extLst>
                    <a:ext uri="{9D8B030D-6E8A-4147-A177-3AD203B41FA5}">
                      <a16:colId xmlns="" xmlns:a16="http://schemas.microsoft.com/office/drawing/2014/main" val="2646428128"/>
                    </a:ext>
                  </a:extLst>
                </a:gridCol>
                <a:gridCol w="1879600">
                  <a:extLst>
                    <a:ext uri="{9D8B030D-6E8A-4147-A177-3AD203B41FA5}">
                      <a16:colId xmlns="" xmlns:a16="http://schemas.microsoft.com/office/drawing/2014/main" val="108106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84453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9379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40903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14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진법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표현 가능한 범위를 넘으면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3142" y="1697996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12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싸이의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세계적인 히트곡 ‘강남스타일’은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2012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7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월 발표된 이후 현재까지 </a:t>
            </a:r>
            <a:r>
              <a:rPr lang="ko-KR" altLang="en-US" sz="12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유튜브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조회수가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21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억 건을 돌파하면서 최다 조회수를 기록했다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2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이같은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성과는 경이적이다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일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현지 시각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12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유튜브는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모회사 </a:t>
            </a:r>
            <a:r>
              <a:rPr lang="ko-KR" altLang="en-US" sz="12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구글의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SNS(</a:t>
            </a:r>
            <a:r>
              <a:rPr lang="ko-KR" altLang="en-US" sz="12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소셜네트워크서비스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인 </a:t>
            </a:r>
            <a:r>
              <a:rPr lang="ko-KR" altLang="en-US" sz="12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구글플러스를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통해 강남스타일 조회수가 집계 한계치를 넘어서 집계 시스템을 ‘업그레이드’해야 했다고 밝혔다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그러면서 </a:t>
            </a:r>
            <a:r>
              <a:rPr lang="ko-KR" altLang="en-US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처음에 </a:t>
            </a:r>
            <a:r>
              <a:rPr lang="ko-KR" altLang="en-US" sz="1200" b="1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유튜브가</a:t>
            </a:r>
            <a:r>
              <a:rPr lang="ko-KR" altLang="en-US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설계됐을 때 조회수가 </a:t>
            </a:r>
            <a:r>
              <a:rPr lang="en-US" altLang="ko-KR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21</a:t>
            </a:r>
            <a:r>
              <a:rPr lang="ko-KR" altLang="en-US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억</a:t>
            </a:r>
            <a:r>
              <a:rPr lang="en-US" altLang="ko-KR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4,748</a:t>
            </a:r>
            <a:r>
              <a:rPr lang="ko-KR" altLang="en-US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만</a:t>
            </a:r>
            <a:r>
              <a:rPr lang="en-US" altLang="ko-KR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3,647</a:t>
            </a:r>
            <a:r>
              <a:rPr lang="ko-KR" altLang="en-US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건</a:t>
            </a:r>
            <a:r>
              <a:rPr lang="en-US" altLang="ko-KR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200" b="1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유튜브</a:t>
            </a:r>
            <a:r>
              <a:rPr lang="ko-KR" altLang="en-US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운영 시스템인 ’</a:t>
            </a:r>
            <a:r>
              <a:rPr lang="en-US" altLang="ko-KR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32 </a:t>
            </a:r>
            <a:r>
              <a:rPr lang="ko-KR" altLang="en-US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비트 정수’로 표현할 수 있는 최대 조회수</a:t>
            </a:r>
            <a:r>
              <a:rPr lang="en-US" altLang="ko-KR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을 넘어서는 동영상이 있을 거라고는 전혀 예상하지 못했다고 덧붙였다</a:t>
            </a:r>
            <a:r>
              <a:rPr lang="en-US" altLang="ko-KR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유튜브의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맷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맥러논은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회사는 조회수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억 건이 충분할 것으로 생각했지만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그렇지 않았다고 언급했다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pic>
        <p:nvPicPr>
          <p:cNvPr id="2050" name="Picture 2" descr="http://si.wsj.net/public/resources/images/BN-FV591_1203ps_G_201412030851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809" y="1781122"/>
            <a:ext cx="2874875" cy="191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3142" y="3735472"/>
            <a:ext cx="79504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http://kr.wsj.com/posts/2014/12/04/%EC%8B%B8%EC%9D%B4-%EA%B0%95%EB%82%A8%EC%8A%A4%ED%83%80%EC%9D%BC-%EB%95%8C%EB%AC%B8%EC%97%90-%EC%9C%A0%ED%88%AC%EB%B8%8C-%EC%A7%91%EA%B3%84-%EC%8B%9C%EC%8A%A4%ED%85%9C-%EC%97%85%EA%B7%B8%EB%A0%88/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4077" y="4175673"/>
            <a:ext cx="81285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454545"/>
                </a:solidFill>
                <a:latin typeface="Arial" panose="020B0604020202020204" pitchFamily="34" charset="0"/>
              </a:rPr>
              <a:t>싸이의</a:t>
            </a:r>
            <a:r>
              <a:rPr lang="ko-KR" altLang="en-US" sz="1200" dirty="0">
                <a:solidFill>
                  <a:srgbClr val="454545"/>
                </a:solidFill>
                <a:latin typeface="Arial" panose="020B0604020202020204" pitchFamily="34" charset="0"/>
              </a:rPr>
              <a:t> ‘강남스타일’ 인기는 상상을 초월합니다</a:t>
            </a:r>
            <a:r>
              <a:rPr lang="en-US" altLang="ko-KR" sz="1200" dirty="0">
                <a:solidFill>
                  <a:srgbClr val="454545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200" dirty="0">
                <a:solidFill>
                  <a:srgbClr val="454545"/>
                </a:solidFill>
                <a:latin typeface="Arial" panose="020B0604020202020204" pitchFamily="34" charset="0"/>
              </a:rPr>
              <a:t>적어도 </a:t>
            </a:r>
            <a:r>
              <a:rPr lang="ko-KR" altLang="en-US" sz="1200" dirty="0" err="1">
                <a:solidFill>
                  <a:srgbClr val="454545"/>
                </a:solidFill>
                <a:latin typeface="Arial" panose="020B0604020202020204" pitchFamily="34" charset="0"/>
              </a:rPr>
              <a:t>유튜브</a:t>
            </a:r>
            <a:r>
              <a:rPr lang="ko-KR" altLang="en-US" sz="1200" dirty="0">
                <a:solidFill>
                  <a:srgbClr val="454545"/>
                </a:solidFill>
                <a:latin typeface="Arial" panose="020B0604020202020204" pitchFamily="34" charset="0"/>
              </a:rPr>
              <a:t> 코드에 의하면 확실히 그랬죠</a:t>
            </a:r>
            <a:r>
              <a:rPr lang="en-US" altLang="ko-KR" sz="1200" dirty="0">
                <a:solidFill>
                  <a:srgbClr val="454545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200" dirty="0" err="1">
                <a:solidFill>
                  <a:srgbClr val="454545"/>
                </a:solidFill>
                <a:latin typeface="Arial" panose="020B0604020202020204" pitchFamily="34" charset="0"/>
              </a:rPr>
              <a:t>유튜브</a:t>
            </a:r>
            <a:r>
              <a:rPr lang="ko-KR" altLang="en-US" sz="1200" dirty="0">
                <a:solidFill>
                  <a:srgbClr val="454545"/>
                </a:solidFill>
                <a:latin typeface="Arial" panose="020B0604020202020204" pitchFamily="34" charset="0"/>
              </a:rPr>
              <a:t> 조회수가 </a:t>
            </a:r>
            <a:r>
              <a:rPr lang="en-US" altLang="ko-KR" sz="1200" dirty="0">
                <a:solidFill>
                  <a:srgbClr val="454545"/>
                </a:solidFill>
                <a:latin typeface="Arial" panose="020B0604020202020204" pitchFamily="34" charset="0"/>
              </a:rPr>
              <a:t>2,147,483,647 (21</a:t>
            </a:r>
            <a:r>
              <a:rPr lang="ko-KR" altLang="en-US" sz="1200" dirty="0">
                <a:solidFill>
                  <a:srgbClr val="454545"/>
                </a:solidFill>
                <a:latin typeface="Arial" panose="020B0604020202020204" pitchFamily="34" charset="0"/>
              </a:rPr>
              <a:t>억</a:t>
            </a:r>
            <a:r>
              <a:rPr lang="en-US" altLang="ko-KR" sz="1200" dirty="0">
                <a:solidFill>
                  <a:srgbClr val="454545"/>
                </a:solidFill>
                <a:latin typeface="Arial" panose="020B0604020202020204" pitchFamily="34" charset="0"/>
              </a:rPr>
              <a:t>) </a:t>
            </a:r>
            <a:r>
              <a:rPr lang="ko-KR" altLang="en-US" sz="1200" dirty="0">
                <a:solidFill>
                  <a:srgbClr val="454545"/>
                </a:solidFill>
                <a:latin typeface="Arial" panose="020B0604020202020204" pitchFamily="34" charset="0"/>
              </a:rPr>
              <a:t>을 넘어가면서 조회수를 </a:t>
            </a:r>
            <a:r>
              <a:rPr lang="en-US" altLang="ko-KR" sz="1200" dirty="0">
                <a:solidFill>
                  <a:srgbClr val="454545"/>
                </a:solidFill>
                <a:latin typeface="Arial" panose="020B0604020202020204" pitchFamily="34" charset="0"/>
              </a:rPr>
              <a:t>64</a:t>
            </a:r>
            <a:r>
              <a:rPr lang="ko-KR" altLang="en-US" sz="1200" dirty="0">
                <a:solidFill>
                  <a:srgbClr val="454545"/>
                </a:solidFill>
                <a:latin typeface="Arial" panose="020B0604020202020204" pitchFamily="34" charset="0"/>
              </a:rPr>
              <a:t>비트 숫자로 바꾸어 </a:t>
            </a:r>
            <a:r>
              <a:rPr lang="en-US" altLang="ko-KR" sz="1200" dirty="0">
                <a:solidFill>
                  <a:srgbClr val="454545"/>
                </a:solidFill>
                <a:latin typeface="Arial" panose="020B0604020202020204" pitchFamily="34" charset="0"/>
              </a:rPr>
              <a:t>9,223,372,036,854,775,808(922</a:t>
            </a:r>
            <a:r>
              <a:rPr lang="ko-KR" altLang="en-US" sz="1200" dirty="0">
                <a:solidFill>
                  <a:srgbClr val="454545"/>
                </a:solidFill>
                <a:latin typeface="Arial" panose="020B0604020202020204" pitchFamily="34" charset="0"/>
              </a:rPr>
              <a:t>경</a:t>
            </a:r>
            <a:r>
              <a:rPr lang="en-US" altLang="ko-KR" sz="1200" dirty="0">
                <a:solidFill>
                  <a:srgbClr val="454545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200" dirty="0">
                <a:solidFill>
                  <a:srgbClr val="454545"/>
                </a:solidFill>
                <a:latin typeface="Arial" panose="020B0604020202020204" pitchFamily="34" charset="0"/>
              </a:rPr>
              <a:t>까지 평가할 수 있게 바꾸었죠</a:t>
            </a:r>
            <a:r>
              <a:rPr lang="en-US" altLang="ko-KR" sz="1200" dirty="0">
                <a:solidFill>
                  <a:srgbClr val="454545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200" dirty="0" err="1">
                <a:solidFill>
                  <a:srgbClr val="454545"/>
                </a:solidFill>
                <a:latin typeface="Arial" panose="020B0604020202020204" pitchFamily="34" charset="0"/>
              </a:rPr>
              <a:t>유튜브는</a:t>
            </a:r>
            <a:r>
              <a:rPr lang="ko-KR" altLang="en-US" sz="1200" dirty="0">
                <a:solidFill>
                  <a:srgbClr val="454545"/>
                </a:solidFill>
                <a:latin typeface="Arial" panose="020B0604020202020204" pitchFamily="34" charset="0"/>
              </a:rPr>
              <a:t> 왜 조회수를 </a:t>
            </a:r>
            <a:r>
              <a:rPr lang="en-US" altLang="ko-KR" sz="1200" dirty="0">
                <a:solidFill>
                  <a:srgbClr val="454545"/>
                </a:solidFill>
                <a:latin typeface="Arial" panose="020B0604020202020204" pitchFamily="34" charset="0"/>
              </a:rPr>
              <a:t>21</a:t>
            </a:r>
            <a:r>
              <a:rPr lang="ko-KR" altLang="en-US" sz="1200" dirty="0">
                <a:solidFill>
                  <a:srgbClr val="454545"/>
                </a:solidFill>
                <a:latin typeface="Arial" panose="020B0604020202020204" pitchFamily="34" charset="0"/>
              </a:rPr>
              <a:t>억 이상 셀 수 없었던 걸까요</a:t>
            </a:r>
            <a:r>
              <a:rPr lang="en-US" altLang="ko-KR" sz="1200" dirty="0" smtClean="0">
                <a:solidFill>
                  <a:srgbClr val="454545"/>
                </a:solidFill>
                <a:latin typeface="Arial" panose="020B0604020202020204" pitchFamily="34" charset="0"/>
              </a:rPr>
              <a:t>?</a:t>
            </a:r>
          </a:p>
          <a:p>
            <a:r>
              <a:rPr lang="en-US" altLang="ko-KR" sz="1200" dirty="0" smtClean="0">
                <a:solidFill>
                  <a:srgbClr val="454545"/>
                </a:solidFill>
                <a:latin typeface="Arial" panose="020B0604020202020204" pitchFamily="34" charset="0"/>
              </a:rPr>
              <a:t>-</a:t>
            </a:r>
            <a:r>
              <a:rPr lang="ko-KR" altLang="en-US" sz="1200" dirty="0" smtClean="0">
                <a:solidFill>
                  <a:srgbClr val="454545"/>
                </a:solidFill>
                <a:latin typeface="Arial" panose="020B0604020202020204" pitchFamily="34" charset="0"/>
              </a:rPr>
              <a:t>중략</a:t>
            </a:r>
            <a:r>
              <a:rPr lang="en-US" altLang="ko-KR" sz="1200" dirty="0" smtClean="0">
                <a:solidFill>
                  <a:srgbClr val="454545"/>
                </a:solidFill>
                <a:latin typeface="Arial" panose="020B0604020202020204" pitchFamily="34" charset="0"/>
              </a:rPr>
              <a:t>-</a:t>
            </a:r>
          </a:p>
          <a:p>
            <a:pPr algn="just"/>
            <a:r>
              <a:rPr lang="ko-KR" altLang="en-US" sz="1200" dirty="0"/>
              <a:t>여기서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유튜브의</a:t>
            </a:r>
            <a:r>
              <a:rPr lang="ko-KR" altLang="en-US" sz="1200" dirty="0"/>
              <a:t> 가능한 조회수가 </a:t>
            </a:r>
            <a:r>
              <a:rPr lang="en-US" altLang="ko-KR" sz="1200" dirty="0"/>
              <a:t>2,147,483,647</a:t>
            </a:r>
            <a:r>
              <a:rPr lang="ko-KR" altLang="en-US" sz="1200" dirty="0"/>
              <a:t>로 </a:t>
            </a:r>
            <a:r>
              <a:rPr lang="en-US" altLang="ko-KR" sz="1200" dirty="0"/>
              <a:t>4,294,967,295</a:t>
            </a:r>
            <a:r>
              <a:rPr lang="ko-KR" altLang="en-US" sz="1200" dirty="0"/>
              <a:t>가 아니라는 데 주목할 필요가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이건 왜 다른 걸까요</a:t>
            </a:r>
            <a:r>
              <a:rPr lang="en-US" altLang="ko-KR" sz="1200" dirty="0"/>
              <a:t>? 32</a:t>
            </a:r>
            <a:r>
              <a:rPr lang="ko-KR" altLang="en-US" sz="1200" dirty="0"/>
              <a:t>비트가 양수가 아니기 때문이다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음수를 표기하기 위해서는 절반인 </a:t>
            </a:r>
            <a:r>
              <a:rPr lang="en-US" altLang="ko-KR" sz="1200" dirty="0"/>
              <a:t>2,147,483,647</a:t>
            </a:r>
            <a:r>
              <a:rPr lang="ko-KR" altLang="en-US" sz="1200" dirty="0"/>
              <a:t>을 음수에 할당한 것이죠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유튜브의</a:t>
            </a:r>
            <a:r>
              <a:rPr lang="ko-KR" altLang="en-US" sz="1200" dirty="0"/>
              <a:t> </a:t>
            </a:r>
            <a:r>
              <a:rPr lang="en-US" altLang="ko-KR" sz="1200" dirty="0"/>
              <a:t>32 </a:t>
            </a:r>
            <a:r>
              <a:rPr lang="ko-KR" altLang="en-US" sz="1200" dirty="0"/>
              <a:t>비트 숫자는 </a:t>
            </a:r>
            <a:r>
              <a:rPr lang="en-US" altLang="ko-KR" sz="1200" dirty="0"/>
              <a:t>0</a:t>
            </a:r>
            <a:r>
              <a:rPr lang="ko-KR" altLang="en-US" sz="1200" dirty="0"/>
              <a:t>에서 </a:t>
            </a:r>
            <a:r>
              <a:rPr lang="en-US" altLang="ko-KR" sz="1200" dirty="0"/>
              <a:t>4,294,967,295</a:t>
            </a:r>
            <a:r>
              <a:rPr lang="ko-KR" altLang="en-US" sz="1200" dirty="0"/>
              <a:t>까지 표기하는 대신 </a:t>
            </a:r>
            <a:r>
              <a:rPr lang="en-US" altLang="ko-KR" sz="1200" dirty="0"/>
              <a:t>-2,147,483,648</a:t>
            </a:r>
            <a:r>
              <a:rPr lang="ko-KR" altLang="en-US" sz="1200" dirty="0"/>
              <a:t>에서 </a:t>
            </a:r>
            <a:r>
              <a:rPr lang="en-US" altLang="ko-KR" sz="1200" dirty="0"/>
              <a:t>2,147,483,647</a:t>
            </a:r>
            <a:r>
              <a:rPr lang="ko-KR" altLang="en-US" sz="1200" dirty="0"/>
              <a:t>까지 표기합니다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유튜브의</a:t>
            </a:r>
            <a:r>
              <a:rPr lang="ko-KR" altLang="en-US" sz="1200" dirty="0"/>
              <a:t> 조회는 음수가 될 일이 없지만 일반 데이터베이스나 프로그래밍을 할 때는 음수를 써야 될 때가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첫 자리는 음수인지 양수인지 판별하는 부호로 읽고 </a:t>
            </a:r>
            <a:r>
              <a:rPr lang="en-US" altLang="ko-KR" sz="1200" dirty="0"/>
              <a:t>32</a:t>
            </a:r>
            <a:r>
              <a:rPr lang="ko-KR" altLang="en-US" sz="1200" dirty="0"/>
              <a:t>비트 숫자는 </a:t>
            </a:r>
            <a:r>
              <a:rPr lang="en-US" altLang="ko-KR" sz="1200" dirty="0"/>
              <a:t>-2,147,483,648</a:t>
            </a:r>
            <a:r>
              <a:rPr lang="ko-KR" altLang="en-US" sz="1200" dirty="0"/>
              <a:t>로 </a:t>
            </a:r>
            <a:r>
              <a:rPr lang="en-US" altLang="ko-KR" sz="1200" dirty="0"/>
              <a:t>2,147,483,647 </a:t>
            </a:r>
            <a:r>
              <a:rPr lang="ko-KR" altLang="en-US" sz="1200" dirty="0"/>
              <a:t>읽는 것이 컴퓨터의 표준 언어지요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유튜브의</a:t>
            </a:r>
            <a:r>
              <a:rPr lang="ko-KR" altLang="en-US" sz="1200" dirty="0"/>
              <a:t> 조회수가 </a:t>
            </a:r>
            <a:r>
              <a:rPr lang="en-US" altLang="ko-KR" sz="1200" dirty="0"/>
              <a:t>20</a:t>
            </a:r>
            <a:r>
              <a:rPr lang="ko-KR" altLang="en-US" sz="1200" dirty="0"/>
              <a:t>억을 넘어가면서 </a:t>
            </a:r>
            <a:r>
              <a:rPr lang="en-US" altLang="ko-KR" sz="1200" dirty="0"/>
              <a:t>32</a:t>
            </a:r>
            <a:r>
              <a:rPr lang="ko-KR" altLang="en-US" sz="1200" dirty="0"/>
              <a:t>비트가 표현할 수 있는 최고 숫자를 넘어가자 더 이상 컴퓨터는 제대로 숫자를 읽을 수가 없었습니다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결국 </a:t>
            </a:r>
            <a:r>
              <a:rPr lang="ko-KR" altLang="en-US" sz="1200" dirty="0" err="1"/>
              <a:t>유튜브는</a:t>
            </a:r>
            <a:r>
              <a:rPr lang="ko-KR" altLang="en-US" sz="1200" dirty="0"/>
              <a:t> 조회수를 </a:t>
            </a:r>
            <a:r>
              <a:rPr lang="en-US" altLang="ko-KR" sz="1200" dirty="0"/>
              <a:t>64</a:t>
            </a:r>
            <a:r>
              <a:rPr lang="ko-KR" altLang="en-US" sz="1200" dirty="0"/>
              <a:t>비트로 만들고 </a:t>
            </a:r>
            <a:r>
              <a:rPr lang="en-US" altLang="ko-KR" sz="1200" dirty="0"/>
              <a:t>9,223,372,036,854,775,808(922</a:t>
            </a:r>
            <a:r>
              <a:rPr lang="ko-KR" altLang="en-US" sz="1200" dirty="0"/>
              <a:t>경</a:t>
            </a:r>
            <a:r>
              <a:rPr lang="en-US" altLang="ko-KR" sz="1200" dirty="0"/>
              <a:t>)</a:t>
            </a:r>
            <a:r>
              <a:rPr lang="ko-KR" altLang="en-US" sz="1200" dirty="0"/>
              <a:t>까지 읽게 변환하였죠</a:t>
            </a:r>
            <a:r>
              <a:rPr lang="en-US" altLang="ko-KR" sz="1200" dirty="0" smtClean="0"/>
              <a:t>. (</a:t>
            </a:r>
            <a:r>
              <a:rPr lang="ko-KR" altLang="en-US" sz="1200" dirty="0"/>
              <a:t>http://newspeppermint.com/2014/12/16/binary-bug</a:t>
            </a:r>
            <a:r>
              <a:rPr lang="ko-KR" altLang="en-US" sz="1200" dirty="0" smtClean="0"/>
              <a:t>/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7155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진법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-&gt; 2</a:t>
            </a:r>
            <a:r>
              <a:rPr lang="ko-KR" altLang="en-US" dirty="0" smtClean="0"/>
              <a:t>진수 변환 </a:t>
            </a:r>
            <a:r>
              <a:rPr lang="en-US" altLang="ko-KR" dirty="0" smtClean="0"/>
              <a:t>: bin(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-&gt; 8</a:t>
            </a:r>
            <a:r>
              <a:rPr lang="ko-KR" altLang="en-US" dirty="0" smtClean="0"/>
              <a:t>진수 변환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oct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맑은 고딕"/>
                <a:cs typeface="+mn-cs"/>
              </a:rPr>
              <a:t>국민대학교 컴퓨터공학부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맑은 고딕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5" y="1822450"/>
            <a:ext cx="8101013" cy="1543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25" y="4374827"/>
            <a:ext cx="8138949" cy="146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5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진법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-&gt; 16</a:t>
            </a:r>
            <a:r>
              <a:rPr lang="ko-KR" altLang="en-US" dirty="0" smtClean="0"/>
              <a:t>진수 변환 </a:t>
            </a:r>
            <a:r>
              <a:rPr lang="en-US" altLang="ko-KR" dirty="0" smtClean="0"/>
              <a:t>: hex(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맑은 고딕"/>
                <a:cs typeface="+mn-cs"/>
              </a:rPr>
              <a:t>국민대학교 컴퓨터공학부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맑은 고딕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" y="1884362"/>
            <a:ext cx="6836529" cy="38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1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진법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-&gt; 2, 8, 16</a:t>
            </a:r>
            <a:r>
              <a:rPr lang="ko-KR" altLang="en-US" dirty="0" smtClean="0"/>
              <a:t>진수 변환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맑은 고딕"/>
                <a:cs typeface="+mn-cs"/>
              </a:rPr>
              <a:t>국민대학교 컴퓨터공학부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맑은 고딕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55" y="4137260"/>
            <a:ext cx="8479825" cy="20875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55" y="1716087"/>
            <a:ext cx="6178645" cy="241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Four basic operations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숫자</a:t>
            </a:r>
            <a:endParaRPr lang="en-US" altLang="ko-KR" dirty="0" smtClean="0"/>
          </a:p>
          <a:p>
            <a:pPr lvl="1"/>
            <a:r>
              <a:rPr lang="ko-KR" altLang="en-US" dirty="0" err="1">
                <a:latin typeface="+mn-ea"/>
              </a:rPr>
              <a:t>파이썬은</a:t>
            </a:r>
            <a:r>
              <a:rPr lang="ko-KR" altLang="en-US" dirty="0">
                <a:latin typeface="+mn-ea"/>
              </a:rPr>
              <a:t> 크게 정수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), </a:t>
            </a:r>
            <a:r>
              <a:rPr lang="ko-KR" altLang="en-US" dirty="0">
                <a:latin typeface="+mn-ea"/>
              </a:rPr>
              <a:t>실수</a:t>
            </a:r>
            <a:r>
              <a:rPr lang="en-US" altLang="ko-KR" dirty="0">
                <a:latin typeface="+mn-ea"/>
              </a:rPr>
              <a:t>(float)</a:t>
            </a:r>
            <a:r>
              <a:rPr lang="ko-KR" altLang="en-US" dirty="0">
                <a:latin typeface="+mn-ea"/>
              </a:rPr>
              <a:t> 그리고 복소수</a:t>
            </a:r>
            <a:r>
              <a:rPr lang="en-US" altLang="ko-KR" dirty="0">
                <a:latin typeface="+mn-ea"/>
              </a:rPr>
              <a:t>(complex)</a:t>
            </a:r>
            <a:r>
              <a:rPr lang="ko-KR" altLang="en-US" dirty="0">
                <a:latin typeface="+mn-ea"/>
              </a:rPr>
              <a:t> 형태의 숫자를 표현할 수 있다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6EA0FF50-47A9-4826-A179-F063155D3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262617"/>
              </p:ext>
            </p:extLst>
          </p:nvPr>
        </p:nvGraphicFramePr>
        <p:xfrm>
          <a:off x="508000" y="2804728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xmlns="" val="897224264"/>
                    </a:ext>
                  </a:extLst>
                </a:gridCol>
                <a:gridCol w="3208866">
                  <a:extLst>
                    <a:ext uri="{9D8B030D-6E8A-4147-A177-3AD203B41FA5}">
                      <a16:colId xmlns:a16="http://schemas.microsoft.com/office/drawing/2014/main" xmlns="" val="2137105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644809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4050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int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정수를 표현하는 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123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2220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float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실수를 표현하는 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1.43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4636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complex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복소수를 표현하는 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5+4i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578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4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진법 변환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진수 </a:t>
                </a:r>
                <a:r>
                  <a:rPr lang="en-US" altLang="ko-KR" dirty="0" smtClean="0"/>
                  <a:t>-&gt; 10</a:t>
                </a:r>
                <a:r>
                  <a:rPr lang="ko-KR" altLang="en-US" dirty="0" smtClean="0"/>
                  <a:t>진수 변환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≤32)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17" t="-1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맑은 고딕"/>
                <a:cs typeface="+mn-cs"/>
              </a:rPr>
              <a:t>국민대학교 컴퓨터공학부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맑은 고딕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57771"/>
            <a:ext cx="9102219" cy="39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진법 변환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진수 </a:t>
                </a:r>
                <a:r>
                  <a:rPr lang="en-US" altLang="ko-KR" dirty="0" smtClean="0"/>
                  <a:t>-&gt; 10</a:t>
                </a:r>
                <a:r>
                  <a:rPr lang="ko-KR" altLang="en-US" dirty="0" smtClean="0"/>
                  <a:t>진수 변환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≤32)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17" t="-1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맑은 고딕"/>
                <a:cs typeface="+mn-cs"/>
              </a:rPr>
              <a:t>국민대학교 컴퓨터공학부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맑은 고딕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1785553"/>
            <a:ext cx="4790041" cy="25832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7" y="4368800"/>
            <a:ext cx="5797021" cy="19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심화학습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비트</a:t>
            </a:r>
            <a:r>
              <a:rPr lang="en-US" altLang="ko-KR" dirty="0" smtClean="0"/>
              <a:t>(bit)</a:t>
            </a:r>
          </a:p>
          <a:p>
            <a:pPr lvl="1"/>
            <a:r>
              <a:rPr lang="ko-KR" altLang="en-US" dirty="0" smtClean="0"/>
              <a:t>컴퓨터의 기본 정보 단위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`0’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`1’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전기가 들어오면 </a:t>
            </a:r>
            <a:r>
              <a:rPr lang="en-US" altLang="ko-KR" dirty="0" smtClean="0"/>
              <a:t>`1’, </a:t>
            </a:r>
            <a:r>
              <a:rPr lang="ko-KR" altLang="en-US" dirty="0" smtClean="0"/>
              <a:t>나가면 </a:t>
            </a:r>
            <a:r>
              <a:rPr lang="en-US" altLang="ko-KR" dirty="0" smtClean="0"/>
              <a:t>`0’</a:t>
            </a:r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비트로 표현할 수 있는 정보양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000, 001, 010, 011, 100, 101, 110, 111 </a:t>
            </a:r>
            <a:r>
              <a:rPr lang="en-US" altLang="ko-KR" dirty="0" smtClean="0">
                <a:sym typeface="Wingdings" panose="05000000000000000000" pitchFamily="2" charset="2"/>
              </a:rPr>
              <a:t> 8</a:t>
            </a:r>
            <a:r>
              <a:rPr lang="ko-KR" altLang="en-US" dirty="0" smtClean="0">
                <a:sym typeface="Wingdings" panose="05000000000000000000" pitchFamily="2" charset="2"/>
              </a:rPr>
              <a:t>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정보양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구분할 수 있는 아이템 개수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</a:t>
            </a:r>
            <a:r>
              <a:rPr lang="ko-KR" altLang="en-US" dirty="0" smtClean="0">
                <a:sym typeface="Wingdings" panose="05000000000000000000" pitchFamily="2" charset="2"/>
              </a:rPr>
              <a:t>비트 </a:t>
            </a:r>
            <a:r>
              <a:rPr lang="en-US" altLang="ko-KR" dirty="0" smtClean="0">
                <a:sym typeface="Wingdings" panose="05000000000000000000" pitchFamily="2" charset="2"/>
              </a:rPr>
              <a:t> 2</a:t>
            </a:r>
            <a:r>
              <a:rPr lang="en-US" altLang="ko-KR" baseline="30000" dirty="0" smtClean="0">
                <a:sym typeface="Wingdings" panose="05000000000000000000" pitchFamily="2" charset="2"/>
              </a:rPr>
              <a:t>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표현 가능 </a:t>
            </a:r>
            <a:r>
              <a:rPr lang="en-US" altLang="ko-KR" dirty="0" smtClean="0">
                <a:sym typeface="Wingdings" panose="05000000000000000000" pitchFamily="2" charset="2"/>
              </a:rPr>
              <a:t>(0 ~ 2</a:t>
            </a:r>
            <a:r>
              <a:rPr lang="en-US" altLang="ko-KR" baseline="30000" dirty="0" smtClean="0">
                <a:sym typeface="Wingdings" panose="05000000000000000000" pitchFamily="2" charset="2"/>
              </a:rPr>
              <a:t>n</a:t>
            </a:r>
            <a:r>
              <a:rPr lang="en-US" altLang="ko-KR" dirty="0" smtClean="0">
                <a:sym typeface="Wingdings" panose="05000000000000000000" pitchFamily="2" charset="2"/>
              </a:rPr>
              <a:t>-1)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8</a:t>
            </a:r>
            <a:r>
              <a:rPr lang="ko-KR" altLang="en-US" dirty="0" smtClean="0">
                <a:sym typeface="Wingdings" panose="05000000000000000000" pitchFamily="2" charset="2"/>
              </a:rPr>
              <a:t>비트 </a:t>
            </a:r>
            <a:r>
              <a:rPr lang="en-US" altLang="ko-KR" dirty="0" smtClean="0">
                <a:sym typeface="Wingdings" panose="05000000000000000000" pitchFamily="2" charset="2"/>
              </a:rPr>
              <a:t>= 1 </a:t>
            </a:r>
            <a:r>
              <a:rPr lang="ko-KR" altLang="en-US" dirty="0" smtClean="0">
                <a:sym typeface="Wingdings" panose="05000000000000000000" pitchFamily="2" charset="2"/>
              </a:rPr>
              <a:t>바이트</a:t>
            </a:r>
            <a:r>
              <a:rPr lang="en-US" altLang="ko-KR" dirty="0" smtClean="0">
                <a:sym typeface="Wingdings" panose="05000000000000000000" pitchFamily="2" charset="2"/>
              </a:rPr>
              <a:t>(byte)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0-255 </a:t>
            </a:r>
            <a:r>
              <a:rPr lang="ko-KR" altLang="en-US" dirty="0" smtClean="0">
                <a:sym typeface="Wingdings" panose="05000000000000000000" pitchFamily="2" charset="2"/>
              </a:rPr>
              <a:t>표현 가능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32</a:t>
            </a:r>
            <a:r>
              <a:rPr lang="ko-KR" altLang="en-US" dirty="0" smtClean="0">
                <a:sym typeface="Wingdings" panose="05000000000000000000" pitchFamily="2" charset="2"/>
              </a:rPr>
              <a:t>비트 운영 체제</a:t>
            </a:r>
            <a:r>
              <a:rPr lang="en-US" altLang="ko-KR" dirty="0" smtClean="0">
                <a:sym typeface="Wingdings" panose="05000000000000000000" pitchFamily="2" charset="2"/>
              </a:rPr>
              <a:t>: 2</a:t>
            </a:r>
            <a:r>
              <a:rPr lang="en-US" altLang="ko-KR" baseline="30000" dirty="0" smtClean="0">
                <a:sym typeface="Wingdings" panose="05000000000000000000" pitchFamily="2" charset="2"/>
              </a:rPr>
              <a:t>32 </a:t>
            </a:r>
            <a:r>
              <a:rPr lang="ko-KR" altLang="en-US" dirty="0" smtClean="0">
                <a:sym typeface="Wingdings" panose="05000000000000000000" pitchFamily="2" charset="2"/>
              </a:rPr>
              <a:t>인식</a:t>
            </a:r>
            <a:endParaRPr lang="en-US" altLang="ko-KR" baseline="300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64</a:t>
            </a:r>
            <a:r>
              <a:rPr lang="ko-KR" altLang="en-US" dirty="0" smtClean="0">
                <a:sym typeface="Wingdings" panose="05000000000000000000" pitchFamily="2" charset="2"/>
              </a:rPr>
              <a:t>비트 </a:t>
            </a:r>
            <a:r>
              <a:rPr lang="ko-KR" altLang="en-US" dirty="0">
                <a:sym typeface="Wingdings" panose="05000000000000000000" pitchFamily="2" charset="2"/>
              </a:rPr>
              <a:t>운영 체제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en-US" altLang="ko-KR" baseline="30000" dirty="0" smtClean="0">
                <a:sym typeface="Wingdings" panose="05000000000000000000" pitchFamily="2" charset="2"/>
              </a:rPr>
              <a:t>64</a:t>
            </a:r>
            <a:r>
              <a:rPr lang="en-US" altLang="ko-KR" baseline="30000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인식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355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심화학습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640960" cy="4824536"/>
              </a:xfrm>
            </p:spPr>
            <p:txBody>
              <a:bodyPr/>
              <a:lstStyle/>
              <a:p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의 </a:t>
                </a:r>
                <a:r>
                  <a:rPr lang="ko-KR" altLang="en-US" dirty="0" err="1" smtClean="0"/>
                  <a:t>지수승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1 </a:t>
                </a:r>
                <a:r>
                  <a:rPr lang="ko-KR" altLang="en-US" dirty="0" smtClean="0"/>
                  <a:t>바이트</a:t>
                </a:r>
                <a:r>
                  <a:rPr lang="en-US" altLang="ko-KR" dirty="0" smtClean="0"/>
                  <a:t>(byte)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ko-KR" dirty="0" smtClean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2</a:t>
                </a:r>
                <a:r>
                  <a:rPr lang="en-US" altLang="ko-KR" baseline="30000" dirty="0">
                    <a:sym typeface="Wingdings" panose="05000000000000000000" pitchFamily="2" charset="2"/>
                  </a:rPr>
                  <a:t>32 </a:t>
                </a:r>
                <a:endParaRPr lang="en-US" altLang="ko-KR" baseline="30000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/>
                  <a:t>10</a:t>
                </a:r>
                <a:r>
                  <a:rPr lang="ko-KR" altLang="en-US" dirty="0" smtClean="0"/>
                  <a:t>비트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2</a:t>
                </a:r>
                <a:r>
                  <a:rPr lang="en-US" altLang="ko-KR" baseline="30000" dirty="0" smtClean="0">
                    <a:sym typeface="Wingdings" panose="05000000000000000000" pitchFamily="2" charset="2"/>
                  </a:rPr>
                  <a:t>10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= 1,024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1,000 (Kilo)</a:t>
                </a:r>
              </a:p>
              <a:p>
                <a:pPr lvl="1"/>
                <a:r>
                  <a:rPr lang="en-US" altLang="ko-KR" dirty="0" smtClean="0"/>
                  <a:t>20</a:t>
                </a:r>
                <a:r>
                  <a:rPr lang="ko-KR" altLang="en-US" dirty="0"/>
                  <a:t>비트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2</a:t>
                </a:r>
                <a:r>
                  <a:rPr lang="en-US" altLang="ko-KR" baseline="30000" dirty="0" smtClean="0">
                    <a:sym typeface="Wingdings" panose="05000000000000000000" pitchFamily="2" charset="2"/>
                  </a:rPr>
                  <a:t>20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=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(2</a:t>
                </a:r>
                <a:r>
                  <a:rPr lang="en-US" altLang="ko-KR" baseline="30000" dirty="0" smtClean="0">
                    <a:sym typeface="Wingdings" panose="05000000000000000000" pitchFamily="2" charset="2"/>
                  </a:rPr>
                  <a:t>10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)</a:t>
                </a:r>
                <a:r>
                  <a:rPr lang="en-US" altLang="ko-KR" baseline="30000" dirty="0" smtClean="0">
                    <a:sym typeface="Wingdings" panose="05000000000000000000" pitchFamily="2" charset="2"/>
                  </a:rPr>
                  <a:t>2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=1,048,576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1,000,000 = 1 Mega</a:t>
                </a:r>
              </a:p>
              <a:p>
                <a:pPr lvl="1"/>
                <a:r>
                  <a:rPr lang="en-US" altLang="ko-KR" dirty="0" smtClean="0"/>
                  <a:t>30</a:t>
                </a:r>
                <a:r>
                  <a:rPr lang="ko-KR" altLang="en-US" dirty="0"/>
                  <a:t>비트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2</a:t>
                </a:r>
                <a:r>
                  <a:rPr lang="en-US" altLang="ko-KR" baseline="30000" dirty="0" smtClean="0">
                    <a:sym typeface="Wingdings" panose="05000000000000000000" pitchFamily="2" charset="2"/>
                  </a:rPr>
                  <a:t>30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= (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2</a:t>
                </a:r>
                <a:r>
                  <a:rPr lang="en-US" altLang="ko-KR" baseline="30000" dirty="0" smtClean="0">
                    <a:sym typeface="Wingdings" panose="05000000000000000000" pitchFamily="2" charset="2"/>
                  </a:rPr>
                  <a:t>10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)</a:t>
                </a:r>
                <a:r>
                  <a:rPr lang="en-US" altLang="ko-KR" baseline="30000" dirty="0" smtClean="0">
                    <a:sym typeface="Wingdings" panose="05000000000000000000" pitchFamily="2" charset="2"/>
                  </a:rPr>
                  <a:t>3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=1,073,741,824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1,000,000,000 = 1 Giga</a:t>
                </a:r>
              </a:p>
              <a:p>
                <a:pPr lvl="1"/>
                <a:r>
                  <a:rPr lang="en-US" altLang="ko-KR" dirty="0" smtClean="0"/>
                  <a:t>32</a:t>
                </a:r>
                <a:r>
                  <a:rPr lang="ko-KR" altLang="en-US" dirty="0" smtClean="0"/>
                  <a:t>비트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2</a:t>
                </a:r>
                <a:r>
                  <a:rPr lang="en-US" altLang="ko-KR" baseline="30000" dirty="0" smtClean="0">
                    <a:sym typeface="Wingdings" panose="05000000000000000000" pitchFamily="2" charset="2"/>
                  </a:rPr>
                  <a:t>32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= (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2</a:t>
                </a:r>
                <a:r>
                  <a:rPr lang="en-US" altLang="ko-KR" baseline="30000" dirty="0" smtClean="0">
                    <a:sym typeface="Wingdings" panose="05000000000000000000" pitchFamily="2" charset="2"/>
                  </a:rPr>
                  <a:t>10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)</a:t>
                </a:r>
                <a:r>
                  <a:rPr lang="en-US" altLang="ko-KR" baseline="30000" dirty="0" smtClean="0">
                    <a:sym typeface="Wingdings" panose="05000000000000000000" pitchFamily="2" charset="2"/>
                  </a:rPr>
                  <a:t>3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2</a:t>
                </a:r>
                <a:r>
                  <a:rPr lang="en-US" altLang="ko-KR" baseline="30000" dirty="0" smtClean="0">
                    <a:sym typeface="Wingdings" panose="05000000000000000000" pitchFamily="2" charset="2"/>
                  </a:rPr>
                  <a:t>2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=</a:t>
                </a:r>
                <a:r>
                  <a:rPr lang="ko-KR" altLang="en-US" dirty="0"/>
                  <a:t> </a:t>
                </a:r>
                <a:r>
                  <a:rPr lang="en-US" altLang="ko-KR" dirty="0" smtClean="0"/>
                  <a:t>4,294,967,296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4,000,000,000 = 4 Giga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32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비트 윈도우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7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운영체제는 최대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4GB(Giga Byte)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의 메모리만 장착할 수 있다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.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정확히는 더 큰 메모리를 장착해도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4GB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만 인식하여 사용할 수 있다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.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그 이유에 대해서 생각해 보시오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.</a:t>
                </a:r>
              </a:p>
              <a:p>
                <a:pPr lvl="1"/>
                <a:endParaRPr lang="en-US" altLang="ko-KR" dirty="0" smtClean="0"/>
              </a:p>
              <a:p>
                <a:r>
                  <a:rPr lang="en-US" altLang="ko-KR" dirty="0" smtClean="0"/>
                  <a:t>64</a:t>
                </a:r>
                <a:r>
                  <a:rPr lang="ko-KR" altLang="en-US" dirty="0" smtClean="0"/>
                  <a:t>비트로 표현 가능한 가장 큰 숫자를 </a:t>
                </a:r>
                <a:r>
                  <a:rPr lang="en-US" altLang="ko-KR" dirty="0" smtClean="0"/>
                  <a:t>Python “print”</a:t>
                </a:r>
                <a:r>
                  <a:rPr lang="ko-KR" altLang="en-US" dirty="0" smtClean="0"/>
                  <a:t>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사용해서 계산하시오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640960" cy="4824536"/>
              </a:xfrm>
              <a:blipFill rotWithShape="0">
                <a:blip r:embed="rId2"/>
                <a:stretch>
                  <a:fillRect l="-917" t="-1263" r="-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259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심화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국제단위계</a:t>
            </a:r>
            <a:r>
              <a:rPr lang="en-US" altLang="ko-KR" dirty="0" smtClean="0"/>
              <a:t>-SI</a:t>
            </a:r>
            <a:r>
              <a:rPr lang="ko-KR" altLang="en-US" dirty="0" err="1" smtClean="0"/>
              <a:t>접두어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704707"/>
              </p:ext>
            </p:extLst>
          </p:nvPr>
        </p:nvGraphicFramePr>
        <p:xfrm>
          <a:off x="4601354" y="2021168"/>
          <a:ext cx="3693160" cy="3063240"/>
        </p:xfrm>
        <a:graphic>
          <a:graphicData uri="http://schemas.openxmlformats.org/drawingml/2006/table">
            <a:tbl>
              <a:tblPr/>
              <a:tblGrid>
                <a:gridCol w="6816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78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47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89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r>
                        <a:rPr lang="en-US" sz="1200" b="1" kern="0" spc="0" baseline="3000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접두어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r>
                        <a:rPr lang="en-US" sz="1200" b="1" kern="0" spc="0" baseline="3000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2"/>
                        </a:rPr>
                        <a:t>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r>
                        <a:rPr lang="en-US" sz="1200" b="1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−1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3"/>
                        </a:rPr>
                        <a:t>데시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deci)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십분의 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r>
                        <a:rPr lang="en-US" sz="1200" b="1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−2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4"/>
                        </a:rPr>
                        <a:t>센티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centi)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백분의 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r>
                        <a:rPr lang="en-US" sz="1200" b="1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−3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5"/>
                        </a:rPr>
                        <a:t>밀리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milli)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천분의 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r>
                        <a:rPr lang="en-US" sz="1200" b="1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−6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6"/>
                        </a:rPr>
                        <a:t>마이크로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micro)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µ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백만분의 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r>
                        <a:rPr lang="en-US" sz="1200" b="1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−9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7"/>
                        </a:rPr>
                        <a:t>나노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nano)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십억분의 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r>
                        <a:rPr lang="en-US" sz="1200" b="1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−12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8"/>
                        </a:rPr>
                        <a:t>피코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pico)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일조분의 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r>
                        <a:rPr lang="en-US" sz="1200" b="1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−15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9"/>
                        </a:rPr>
                        <a:t>펨토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femto)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천조분의 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r>
                        <a:rPr lang="en-US" sz="1200" b="1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−18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10"/>
                        </a:rPr>
                        <a:t>아토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atto)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백경분의 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r>
                        <a:rPr lang="en-US" sz="1200" b="1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−21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11"/>
                        </a:rPr>
                        <a:t>젭토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zepto)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z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십해분의 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r>
                        <a:rPr lang="en-US" sz="1200" b="1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−24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12"/>
                        </a:rPr>
                        <a:t>욕토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yocto)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일자분의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712267"/>
              </p:ext>
            </p:extLst>
          </p:nvPr>
        </p:nvGraphicFramePr>
        <p:xfrm>
          <a:off x="679810" y="2026252"/>
          <a:ext cx="3693160" cy="3063240"/>
        </p:xfrm>
        <a:graphic>
          <a:graphicData uri="http://schemas.openxmlformats.org/drawingml/2006/table">
            <a:tbl>
              <a:tblPr/>
              <a:tblGrid>
                <a:gridCol w="6816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78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47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89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r>
                        <a:rPr lang="en-US" sz="1200" b="1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접두어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r>
                        <a:rPr lang="en-US" sz="1200" b="1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13"/>
                        </a:rPr>
                        <a:t>요타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yotta)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r>
                        <a:rPr lang="en-US" sz="1200" b="1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14"/>
                        </a:rPr>
                        <a:t>제타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zetta)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Z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십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15"/>
                        </a:rPr>
                        <a:t>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r>
                        <a:rPr lang="en-US" sz="1200" b="1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16"/>
                        </a:rPr>
                        <a:t>엑사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exa)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백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17"/>
                        </a:rPr>
                        <a:t>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r>
                        <a:rPr lang="en-US" sz="1200" b="1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페타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peta)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천조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r>
                        <a:rPr lang="en-US" sz="1200" b="1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18"/>
                        </a:rPr>
                        <a:t>테라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tera)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19"/>
                        </a:rPr>
                        <a:t>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r>
                        <a:rPr lang="en-US" sz="1200" b="1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20"/>
                        </a:rPr>
                        <a:t>기가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giga)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21"/>
                        </a:rPr>
                        <a:t>십억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r>
                        <a:rPr lang="en-US" sz="1200" b="1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22"/>
                        </a:rPr>
                        <a:t>메가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mega)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23"/>
                        </a:rPr>
                        <a:t>백만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r>
                        <a:rPr lang="en-US" sz="1200" b="1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24"/>
                        </a:rPr>
                        <a:t>킬로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kilo)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25"/>
                        </a:rPr>
                        <a:t>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r>
                        <a:rPr lang="en-US" sz="1200" b="1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26"/>
                        </a:rPr>
                        <a:t>헥토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hecto)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27"/>
                        </a:rPr>
                        <a:t>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r>
                        <a:rPr lang="en-US" sz="1200" b="1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28"/>
                        </a:rPr>
                        <a:t>데카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deca)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29"/>
                        </a:rPr>
                        <a:t>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r>
                        <a:rPr lang="en-US" sz="1200" b="1" kern="0" spc="0" baseline="3000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hlinkClick r:id="rId2"/>
                        </a:rPr>
                        <a:t>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325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오차율 계산</a:t>
            </a:r>
            <a:endParaRPr lang="en-US" altLang="ko-KR" dirty="0" smtClean="0"/>
          </a:p>
          <a:p>
            <a:pPr lvl="1"/>
            <a:r>
              <a:rPr lang="en-US" altLang="ko-KR" dirty="0"/>
              <a:t>10</a:t>
            </a:r>
            <a:r>
              <a:rPr lang="ko-KR" altLang="en-US" dirty="0" smtClean="0"/>
              <a:t>비트로 표현하는 </a:t>
            </a:r>
            <a:r>
              <a:rPr lang="en-US" altLang="ko-KR" dirty="0" smtClean="0"/>
              <a:t>kilo(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en-US" altLang="ko-KR" baseline="30000" dirty="0" smtClean="0">
                <a:sym typeface="Wingdings" panose="05000000000000000000" pitchFamily="2" charset="2"/>
              </a:rPr>
              <a:t>10</a:t>
            </a:r>
            <a:r>
              <a:rPr lang="en-US" altLang="ko-KR" dirty="0">
                <a:sym typeface="Wingdings" panose="05000000000000000000" pitchFamily="2" charset="2"/>
              </a:rPr>
              <a:t> = 1,024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와 실제 </a:t>
            </a:r>
            <a:r>
              <a:rPr lang="en-US" altLang="ko-KR" dirty="0" smtClean="0">
                <a:sym typeface="Wingdings" panose="05000000000000000000" pitchFamily="2" charset="2"/>
              </a:rPr>
              <a:t>1,000</a:t>
            </a:r>
            <a:r>
              <a:rPr lang="ko-KR" altLang="en-US" dirty="0" smtClean="0">
                <a:sym typeface="Wingdings" panose="05000000000000000000" pitchFamily="2" charset="2"/>
              </a:rPr>
              <a:t>과의 오차율을 계산해라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(2</a:t>
            </a:r>
            <a:r>
              <a:rPr lang="en-US" altLang="ko-KR" baseline="30000" dirty="0" smtClean="0">
                <a:sym typeface="Wingdings" panose="05000000000000000000" pitchFamily="2" charset="2"/>
              </a:rPr>
              <a:t>10</a:t>
            </a:r>
            <a:r>
              <a:rPr lang="en-US" altLang="ko-KR" dirty="0" smtClean="0">
                <a:sym typeface="Wingdings" panose="05000000000000000000" pitchFamily="2" charset="2"/>
              </a:rPr>
              <a:t>-1000)/1000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ym typeface="Wingdings" panose="05000000000000000000" pitchFamily="2" charset="2"/>
              </a:rPr>
              <a:t>비트에 대해서도 오차율을 계산하라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30</a:t>
            </a:r>
            <a:r>
              <a:rPr lang="ko-KR" altLang="en-US" dirty="0" smtClean="0">
                <a:sym typeface="Wingdings" panose="05000000000000000000" pitchFamily="2" charset="2"/>
              </a:rPr>
              <a:t>비트에 대해서도 </a:t>
            </a:r>
            <a:r>
              <a:rPr lang="ko-KR" altLang="en-US" dirty="0">
                <a:sym typeface="Wingdings" panose="05000000000000000000" pitchFamily="2" charset="2"/>
              </a:rPr>
              <a:t>오차율을 계산하라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953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나머지 연산</a:t>
            </a:r>
            <a:r>
              <a:rPr lang="en-US" altLang="ko-KR" dirty="0" smtClean="0"/>
              <a:t>(modular)</a:t>
            </a:r>
            <a:r>
              <a:rPr lang="ko-KR" altLang="en-US" dirty="0" smtClean="0"/>
              <a:t>은 그룹과 패턴 관련 문제 풀이에서 자주 등장함</a:t>
            </a:r>
            <a:endParaRPr lang="en-US" altLang="ko-KR" dirty="0" smtClean="0"/>
          </a:p>
          <a:p>
            <a:r>
              <a:rPr lang="ko-KR" altLang="en-US" dirty="0" smtClean="0"/>
              <a:t>요일 예측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오늘이 일요일이면</a:t>
            </a:r>
            <a:r>
              <a:rPr lang="en-US" altLang="ko-KR" dirty="0" smtClean="0"/>
              <a:t>, 100</a:t>
            </a:r>
            <a:r>
              <a:rPr lang="ko-KR" altLang="en-US" dirty="0" smtClean="0"/>
              <a:t>일 후는 무슨 요일인가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주일</a:t>
            </a:r>
            <a:r>
              <a:rPr lang="en-US" altLang="ko-KR" dirty="0" smtClean="0"/>
              <a:t>=7</a:t>
            </a:r>
            <a:r>
              <a:rPr lang="ko-KR" altLang="en-US" dirty="0" smtClean="0"/>
              <a:t>일 </a:t>
            </a:r>
            <a:r>
              <a:rPr lang="en-US" altLang="ko-KR" dirty="0" smtClean="0">
                <a:sym typeface="Wingdings" panose="05000000000000000000" pitchFamily="2" charset="2"/>
              </a:rPr>
              <a:t> 7, 14, 21, 28,…, 98</a:t>
            </a:r>
            <a:r>
              <a:rPr lang="ko-KR" altLang="en-US" dirty="0" smtClean="0">
                <a:sym typeface="Wingdings" panose="05000000000000000000" pitchFamily="2" charset="2"/>
              </a:rPr>
              <a:t>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후는 일요일</a:t>
            </a:r>
            <a:r>
              <a:rPr lang="en-US" altLang="ko-KR" dirty="0" smtClean="0">
                <a:sym typeface="Wingdings" panose="05000000000000000000" pitchFamily="2" charset="2"/>
              </a:rPr>
              <a:t>.  100</a:t>
            </a:r>
            <a:r>
              <a:rPr lang="ko-KR" altLang="en-US" dirty="0" smtClean="0">
                <a:sym typeface="Wingdings" panose="05000000000000000000" pitchFamily="2" charset="2"/>
              </a:rPr>
              <a:t>일 후는 화요일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ym typeface="Wingdings" panose="05000000000000000000" pitchFamily="2" charset="2"/>
              </a:rPr>
              <a:t>로 나누었을 때 나머지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r>
              <a:rPr lang="en-US" altLang="ko-KR" dirty="0" smtClean="0">
                <a:sym typeface="Wingdings" panose="05000000000000000000" pitchFamily="2" charset="2"/>
              </a:rPr>
              <a:t>0: </a:t>
            </a:r>
            <a:r>
              <a:rPr lang="ko-KR" altLang="en-US" dirty="0" smtClean="0">
                <a:sym typeface="Wingdings" panose="05000000000000000000" pitchFamily="2" charset="2"/>
              </a:rPr>
              <a:t>일요일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r>
              <a:rPr lang="en-US" altLang="ko-KR" dirty="0" smtClean="0">
                <a:sym typeface="Wingdings" panose="05000000000000000000" pitchFamily="2" charset="2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월요일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r>
              <a:rPr lang="en-US" altLang="ko-KR" dirty="0" smtClean="0">
                <a:sym typeface="Wingdings" panose="05000000000000000000" pitchFamily="2" charset="2"/>
              </a:rPr>
              <a:t>2: </a:t>
            </a:r>
            <a:r>
              <a:rPr lang="ko-KR" altLang="en-US" dirty="0" smtClean="0">
                <a:sym typeface="Wingdings" panose="05000000000000000000" pitchFamily="2" charset="2"/>
              </a:rPr>
              <a:t>화요일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r>
              <a:rPr lang="en-US" altLang="ko-KR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수요일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r>
              <a:rPr lang="en-US" altLang="ko-KR" dirty="0" smtClean="0">
                <a:sym typeface="Wingdings" panose="05000000000000000000" pitchFamily="2" charset="2"/>
              </a:rPr>
              <a:t>4: </a:t>
            </a:r>
            <a:r>
              <a:rPr lang="ko-KR" altLang="en-US" dirty="0" smtClean="0">
                <a:sym typeface="Wingdings" panose="05000000000000000000" pitchFamily="2" charset="2"/>
              </a:rPr>
              <a:t>목요일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r>
              <a:rPr lang="en-US" altLang="ko-KR" dirty="0" smtClean="0">
                <a:sym typeface="Wingdings" panose="05000000000000000000" pitchFamily="2" charset="2"/>
              </a:rPr>
              <a:t>5: </a:t>
            </a:r>
            <a:r>
              <a:rPr lang="ko-KR" altLang="en-US" dirty="0" smtClean="0">
                <a:sym typeface="Wingdings" panose="05000000000000000000" pitchFamily="2" charset="2"/>
              </a:rPr>
              <a:t>금요일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r>
              <a:rPr lang="en-US" altLang="ko-KR" dirty="0" smtClean="0"/>
              <a:t>6: </a:t>
            </a:r>
            <a:r>
              <a:rPr lang="ko-KR" altLang="en-US" dirty="0" smtClean="0"/>
              <a:t>토요일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억일</a:t>
            </a:r>
            <a:r>
              <a:rPr lang="en-US" altLang="ko-KR" dirty="0"/>
              <a:t>(100,000,000</a:t>
            </a:r>
            <a:r>
              <a:rPr lang="en-US" altLang="ko-KR" dirty="0" smtClean="0"/>
              <a:t>) </a:t>
            </a:r>
            <a:r>
              <a:rPr lang="ko-KR" altLang="en-US" dirty="0" smtClean="0"/>
              <a:t>후 요일을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으로 계산하시오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13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Four basic operations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사칙연산</a:t>
            </a:r>
            <a:r>
              <a:rPr lang="en-US" altLang="ko-KR" dirty="0" smtClean="0"/>
              <a:t>(operations)</a:t>
            </a:r>
            <a:r>
              <a:rPr lang="ko-KR" altLang="en-US" dirty="0" smtClean="0"/>
              <a:t>과 연산자</a:t>
            </a:r>
            <a:r>
              <a:rPr lang="en-US" altLang="ko-KR" dirty="0" smtClean="0"/>
              <a:t>(operator)</a:t>
            </a:r>
          </a:p>
          <a:p>
            <a:pPr lvl="1"/>
            <a:r>
              <a:rPr lang="ko-KR" altLang="en-US" dirty="0" smtClean="0"/>
              <a:t>덧셈</a:t>
            </a:r>
            <a:r>
              <a:rPr lang="en-US" altLang="ko-KR" dirty="0" smtClean="0"/>
              <a:t>(+), </a:t>
            </a:r>
            <a:r>
              <a:rPr lang="ko-KR" altLang="en-US" dirty="0" smtClean="0"/>
              <a:t>뺄셈</a:t>
            </a:r>
            <a:r>
              <a:rPr lang="en-US" altLang="ko-KR" dirty="0" smtClean="0"/>
              <a:t>(-), </a:t>
            </a:r>
            <a:r>
              <a:rPr lang="ko-KR" altLang="en-US" dirty="0" smtClean="0"/>
              <a:t>곱셈</a:t>
            </a:r>
            <a:r>
              <a:rPr lang="en-US" altLang="ko-KR" dirty="0" smtClean="0"/>
              <a:t>(*), </a:t>
            </a:r>
            <a:r>
              <a:rPr lang="ko-KR" altLang="en-US" dirty="0" smtClean="0"/>
              <a:t>나눗셈</a:t>
            </a:r>
            <a:r>
              <a:rPr lang="en-US" altLang="ko-KR" dirty="0" smtClean="0"/>
              <a:t>(/)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222958"/>
            <a:ext cx="81057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Four basic operations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나누기 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몫</a:t>
            </a:r>
            <a:r>
              <a:rPr lang="en-US" altLang="ko-KR" dirty="0" smtClean="0"/>
              <a:t>: //</a:t>
            </a:r>
          </a:p>
          <a:p>
            <a:pPr lvl="1"/>
            <a:r>
              <a:rPr lang="ko-KR" altLang="en-US" dirty="0" smtClean="0"/>
              <a:t>나머지</a:t>
            </a:r>
            <a:r>
              <a:rPr lang="en-US" altLang="ko-KR" dirty="0" smtClean="0"/>
              <a:t>(</a:t>
            </a:r>
            <a:r>
              <a:rPr lang="en-US" altLang="ko-KR"/>
              <a:t>M</a:t>
            </a:r>
            <a:r>
              <a:rPr lang="en-US" altLang="ko-KR" smtClean="0"/>
              <a:t>odular): 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556088"/>
            <a:ext cx="81057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1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‘=‘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(assignment operator)</a:t>
            </a:r>
          </a:p>
          <a:p>
            <a:r>
              <a:rPr lang="ko-KR" altLang="en-US" dirty="0" smtClean="0"/>
              <a:t>동일함을 나타내는 </a:t>
            </a:r>
            <a:r>
              <a:rPr lang="en-US" altLang="ko-KR" dirty="0" smtClean="0"/>
              <a:t>‘==‘</a:t>
            </a:r>
            <a:r>
              <a:rPr lang="ko-KR" altLang="en-US" dirty="0" smtClean="0"/>
              <a:t>과 구분할 줄 알아야 함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488724"/>
            <a:ext cx="81057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4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대입 연산자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다양한 축약 형태 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+=, -=, *=, /=, **/, //=, %=</a:t>
            </a:r>
          </a:p>
          <a:p>
            <a:pPr lvl="1"/>
            <a:r>
              <a:rPr lang="en-US" altLang="ko-KR" dirty="0" smtClean="0"/>
              <a:t>Ex)  x+= 10 </a:t>
            </a:r>
            <a:r>
              <a:rPr lang="en-US" altLang="ko-KR" dirty="0" smtClean="0">
                <a:sym typeface="Wingdings" panose="05000000000000000000" pitchFamily="2" charset="2"/>
              </a:rPr>
              <a:t> x = x + 10</a:t>
            </a:r>
            <a:r>
              <a:rPr lang="ko-KR" altLang="en-US" dirty="0" smtClean="0">
                <a:sym typeface="Wingdings" panose="05000000000000000000" pitchFamily="2" charset="2"/>
              </a:rPr>
              <a:t>과 동일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Order of Operations</a:t>
            </a:r>
            <a:endParaRPr lang="en-US" altLang="ko-KR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사칙연산 우선 순위 유지</a:t>
            </a:r>
            <a:endParaRPr lang="en-US" altLang="ko-KR" dirty="0" smtClean="0"/>
          </a:p>
          <a:p>
            <a:r>
              <a:rPr lang="ko-KR" altLang="en-US" dirty="0" smtClean="0"/>
              <a:t>괄호</a:t>
            </a:r>
            <a:endParaRPr lang="en-US" altLang="ko-KR" dirty="0" smtClean="0"/>
          </a:p>
          <a:p>
            <a:r>
              <a:rPr lang="ko-KR" altLang="en-US" dirty="0" smtClean="0"/>
              <a:t>기타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줄여 쓰기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number +=1 </a:t>
            </a:r>
            <a:r>
              <a:rPr lang="en-US" altLang="ko-KR" dirty="0" smtClean="0">
                <a:sym typeface="Wingdings" panose="05000000000000000000" pitchFamily="2" charset="2"/>
              </a:rPr>
              <a:t> number = number + 1</a:t>
            </a:r>
          </a:p>
          <a:p>
            <a:pPr lvl="2"/>
            <a:r>
              <a:rPr lang="en-US" altLang="ko-KR" dirty="0"/>
              <a:t>number </a:t>
            </a:r>
            <a:r>
              <a:rPr lang="en-US" altLang="ko-KR" dirty="0" smtClean="0"/>
              <a:t>/=2 </a:t>
            </a:r>
            <a:r>
              <a:rPr lang="en-US" altLang="ko-KR" dirty="0">
                <a:sym typeface="Wingdings" panose="05000000000000000000" pitchFamily="2" charset="2"/>
              </a:rPr>
              <a:t> number = number </a:t>
            </a:r>
            <a:r>
              <a:rPr lang="en-US" altLang="ko-KR" dirty="0" smtClean="0">
                <a:sym typeface="Wingdings" panose="05000000000000000000" pitchFamily="2" charset="2"/>
              </a:rPr>
              <a:t>/ 2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3817899"/>
            <a:ext cx="81057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Order of Operations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640960" cy="4824536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실습</a:t>
                </a:r>
                <a:endParaRPr lang="en-US" altLang="ko-KR" dirty="0" smtClean="0"/>
              </a:p>
              <a:p>
                <a:pPr lvl="1"/>
                <a:r>
                  <a:rPr lang="ko-KR" altLang="en-US" dirty="0">
                    <a:latin typeface="+mn-ea"/>
                  </a:rPr>
                  <a:t>무리수 </a:t>
                </a:r>
                <a:r>
                  <a:rPr lang="en-US" altLang="ko-KR" dirty="0">
                    <a:latin typeface="+mn-ea"/>
                  </a:rPr>
                  <a:t>e</a:t>
                </a:r>
                <a:r>
                  <a:rPr lang="ko-KR" altLang="en-US" dirty="0">
                    <a:latin typeface="+mn-ea"/>
                  </a:rPr>
                  <a:t>를 구하는 코드를 작성하고</a:t>
                </a:r>
                <a:r>
                  <a:rPr lang="en-US" altLang="ko-KR" dirty="0">
                    <a:latin typeface="+mn-ea"/>
                  </a:rPr>
                  <a:t>, </a:t>
                </a:r>
                <a:r>
                  <a:rPr lang="ko-KR" altLang="en-US" dirty="0">
                    <a:latin typeface="+mn-ea"/>
                  </a:rPr>
                  <a:t>실제 값과 비교해보자</a:t>
                </a:r>
                <a:r>
                  <a:rPr lang="en-US" altLang="ko-KR" dirty="0">
                    <a:latin typeface="+mn-ea"/>
                  </a:rPr>
                  <a:t>.</a:t>
                </a:r>
                <a:br>
                  <a:rPr lang="en-US" altLang="ko-KR" dirty="0">
                    <a:latin typeface="+mn-ea"/>
                  </a:rPr>
                </a:br>
                <a:r>
                  <a:rPr lang="en-US" altLang="ko-KR" dirty="0">
                    <a:latin typeface="+mn-ea"/>
                  </a:rPr>
                  <a:t/>
                </a:r>
                <a:br>
                  <a:rPr lang="en-US" altLang="ko-KR" dirty="0">
                    <a:latin typeface="+mn-ea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func>
                  </m:oMath>
                </a14:m>
                <a:endParaRPr lang="en-US" altLang="ko-KR" dirty="0">
                  <a:latin typeface="+mn-ea"/>
                </a:endParaRPr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640960" cy="4824536"/>
              </a:xfrm>
              <a:blipFill rotWithShape="0">
                <a:blip r:embed="rId2"/>
                <a:stretch>
                  <a:fillRect l="-917" t="-1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7326C94-83CF-4773-BFBD-FBB0A4AA1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600" y="3501000"/>
            <a:ext cx="7200000" cy="181588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수학과 관련된 모듈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"실제 값 : 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math.e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x가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10일때 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**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가 100일때 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**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가 1000일때 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**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가 10000일때 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10000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**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10000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mucs_2014_theme_by_JunhoKim">
  <a:themeElements>
    <a:clrScheme name="국민대 스타일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800080"/>
      </a:folHlink>
    </a:clrScheme>
    <a:fontScheme name="Windows 8 스타일">
      <a:majorFont>
        <a:latin typeface="Segoe U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2ndweek_memoryandvariable</Template>
  <TotalTime>6108</TotalTime>
  <Words>1756</Words>
  <Application>Microsoft Office PowerPoint</Application>
  <PresentationFormat>화면 슬라이드 쇼(4:3)</PresentationFormat>
  <Paragraphs>480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8" baseType="lpstr">
      <vt:lpstr>D2Coding</vt:lpstr>
      <vt:lpstr>굴림</vt:lpstr>
      <vt:lpstr>맑은 고딕</vt:lpstr>
      <vt:lpstr>맑은 고딕</vt:lpstr>
      <vt:lpstr>함초롬바탕</vt:lpstr>
      <vt:lpstr>Arial</vt:lpstr>
      <vt:lpstr>Calibri</vt:lpstr>
      <vt:lpstr>Cambria Math</vt:lpstr>
      <vt:lpstr>Consolas</vt:lpstr>
      <vt:lpstr>Segoe UI</vt:lpstr>
      <vt:lpstr>Wingdings</vt:lpstr>
      <vt:lpstr>kmucs_2014_theme_by_JunhoKim</vt:lpstr>
      <vt:lpstr>Basic Math</vt:lpstr>
      <vt:lpstr>수업목표</vt:lpstr>
      <vt:lpstr>Four basic operations</vt:lpstr>
      <vt:lpstr>Four basic operations</vt:lpstr>
      <vt:lpstr>Four basic operations</vt:lpstr>
      <vt:lpstr>대입 연산자</vt:lpstr>
      <vt:lpstr>대입 연산자</vt:lpstr>
      <vt:lpstr>Order of Operations</vt:lpstr>
      <vt:lpstr>Order of Operations</vt:lpstr>
      <vt:lpstr>비트 연산자</vt:lpstr>
      <vt:lpstr>비트 연산자</vt:lpstr>
      <vt:lpstr>비트 연산자</vt:lpstr>
      <vt:lpstr>비트 연산자</vt:lpstr>
      <vt:lpstr>비트 연산자</vt:lpstr>
      <vt:lpstr>비트 연산자</vt:lpstr>
      <vt:lpstr>비트 연산자</vt:lpstr>
      <vt:lpstr>More Operators</vt:lpstr>
      <vt:lpstr>More Operators</vt:lpstr>
      <vt:lpstr>Really Big and Really Small</vt:lpstr>
      <vt:lpstr>진법 변환</vt:lpstr>
      <vt:lpstr>진법 변환</vt:lpstr>
      <vt:lpstr>진법 변환</vt:lpstr>
      <vt:lpstr>진법 변환</vt:lpstr>
      <vt:lpstr>진법 변환</vt:lpstr>
      <vt:lpstr>진법 변환</vt:lpstr>
      <vt:lpstr>진법 변환</vt:lpstr>
      <vt:lpstr>진법 변환</vt:lpstr>
      <vt:lpstr>진법 변환</vt:lpstr>
      <vt:lpstr>진법 변환</vt:lpstr>
      <vt:lpstr>진법 변환</vt:lpstr>
      <vt:lpstr>진법 변환</vt:lpstr>
      <vt:lpstr>심화학습</vt:lpstr>
      <vt:lpstr>심화학습</vt:lpstr>
      <vt:lpstr>심화 학습</vt:lpstr>
      <vt:lpstr>실습</vt:lpstr>
      <vt:lpstr>실습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&amp; Variables</dc:title>
  <dc:creator>yoon myungkeun</dc:creator>
  <cp:lastModifiedBy>Hye-Jung Nam</cp:lastModifiedBy>
  <cp:revision>80</cp:revision>
  <dcterms:created xsi:type="dcterms:W3CDTF">2014-09-29T01:01:48Z</dcterms:created>
  <dcterms:modified xsi:type="dcterms:W3CDTF">2018-03-03T11:10:42Z</dcterms:modified>
</cp:coreProperties>
</file>