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302" r:id="rId5"/>
    <p:sldId id="276" r:id="rId6"/>
    <p:sldId id="277" r:id="rId7"/>
    <p:sldId id="278" r:id="rId8"/>
    <p:sldId id="279" r:id="rId9"/>
    <p:sldId id="281" r:id="rId10"/>
    <p:sldId id="280" r:id="rId11"/>
    <p:sldId id="284" r:id="rId12"/>
    <p:sldId id="294" r:id="rId13"/>
    <p:sldId id="295" r:id="rId14"/>
    <p:sldId id="301" r:id="rId15"/>
    <p:sldId id="285" r:id="rId16"/>
    <p:sldId id="286" r:id="rId17"/>
    <p:sldId id="287" r:id="rId18"/>
    <p:sldId id="299" r:id="rId19"/>
    <p:sldId id="300" r:id="rId20"/>
    <p:sldId id="290" r:id="rId21"/>
    <p:sldId id="291" r:id="rId22"/>
    <p:sldId id="297" r:id="rId23"/>
    <p:sldId id="298" r:id="rId24"/>
    <p:sldId id="296" r:id="rId25"/>
    <p:sldId id="288" r:id="rId26"/>
    <p:sldId id="303" r:id="rId27"/>
    <p:sldId id="305" r:id="rId28"/>
    <p:sldId id="306" r:id="rId29"/>
    <p:sldId id="289" r:id="rId30"/>
    <p:sldId id="292" r:id="rId31"/>
    <p:sldId id="293" r:id="rId32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31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0B49-1B12-4965-96AC-31FF44207D64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8064896" cy="2736303"/>
          </a:xfrm>
        </p:spPr>
        <p:txBody>
          <a:bodyPr>
            <a:normAutofit/>
          </a:bodyPr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78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0168-C206-4274-A26D-98B287B63FFF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07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3573016"/>
            <a:ext cx="8640960" cy="2520280"/>
          </a:xfrm>
        </p:spPr>
        <p:txBody>
          <a:bodyPr anchor="t"/>
          <a:lstStyle>
            <a:lvl1pPr marL="342900" indent="-342900">
              <a:buClr>
                <a:schemeClr val="accent3"/>
              </a:buClr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4E9-A202-46F9-AF21-3FFD65978996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2880320"/>
          </a:xfrm>
        </p:spPr>
        <p:txBody>
          <a:bodyPr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74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7890-716C-4C46-872D-B934FB9DFD5B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6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520" y="1916832"/>
            <a:ext cx="424586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24745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F3D9-E2AE-4189-A27D-02B9404373EB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06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0A35-72C2-49DE-AEBA-E932EB013CE4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1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0E9B-8798-478A-8001-4318086D4593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7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9311"/>
            <a:ext cx="9144000" cy="6867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252016"/>
            <a:ext cx="864096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864096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65280E2-BD6D-4AA2-864E-450077D413AE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843808" y="6356350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6AA05CA-F315-479D-A848-BBFEA4A1F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1" hangingPunct="1">
        <a:spcBef>
          <a:spcPct val="0"/>
        </a:spcBef>
        <a:buNone/>
        <a:defRPr sz="3200" b="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?highlight=format#str.forma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smtClean="0"/>
              <a:t>윤명근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Simple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Input/Output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2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38" y="2968934"/>
            <a:ext cx="8073124" cy="2380941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input()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</a:t>
            </a:r>
            <a:r>
              <a:rPr lang="ko-KR" altLang="en-US" dirty="0" err="1" smtClean="0"/>
              <a:t>스트링의</a:t>
            </a:r>
            <a:r>
              <a:rPr lang="ko-KR" altLang="en-US" dirty="0" smtClean="0"/>
              <a:t> 숫자 변환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(), float()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33500" y="4146704"/>
            <a:ext cx="3124200" cy="2732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8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en-US" altLang="ko-KR" dirty="0" smtClean="0"/>
              <a:t>‘+’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스트링</a:t>
            </a:r>
            <a:r>
              <a:rPr lang="ko-KR" altLang="en-US" dirty="0" smtClean="0"/>
              <a:t> 연결 </a:t>
            </a:r>
            <a:r>
              <a:rPr lang="en-US" altLang="ko-KR" dirty="0" smtClean="0"/>
              <a:t>(string concatenation)</a:t>
            </a:r>
          </a:p>
          <a:p>
            <a:pPr lvl="1"/>
            <a:r>
              <a:rPr lang="ko-KR" altLang="en-US" dirty="0" smtClean="0"/>
              <a:t>숫자 합산 </a:t>
            </a:r>
            <a:r>
              <a:rPr lang="en-US" altLang="ko-KR" dirty="0" smtClean="0"/>
              <a:t>(add)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590800"/>
            <a:ext cx="81057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3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en-US" altLang="ko-KR" dirty="0" smtClean="0"/>
              <a:t>‘+’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스트링</a:t>
            </a:r>
            <a:r>
              <a:rPr lang="ko-KR" altLang="en-US" dirty="0" smtClean="0"/>
              <a:t> 연결 </a:t>
            </a:r>
            <a:r>
              <a:rPr lang="en-US" altLang="ko-KR" dirty="0" smtClean="0"/>
              <a:t>(string concatenation)</a:t>
            </a:r>
          </a:p>
          <a:p>
            <a:pPr lvl="1"/>
            <a:r>
              <a:rPr lang="ko-KR" altLang="en-US" dirty="0" smtClean="0"/>
              <a:t>숫자 합산 </a:t>
            </a:r>
            <a:r>
              <a:rPr lang="en-US" altLang="ko-KR" dirty="0" smtClean="0"/>
              <a:t>(add)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89" y="2792412"/>
            <a:ext cx="8525591" cy="29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51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en-US" altLang="ko-KR" dirty="0" smtClean="0"/>
              <a:t>‘*’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스트링 반복 </a:t>
            </a:r>
            <a:r>
              <a:rPr lang="en-US" altLang="ko-KR" dirty="0" smtClean="0"/>
              <a:t>(string repetition)</a:t>
            </a:r>
          </a:p>
          <a:p>
            <a:pPr lvl="1"/>
            <a:r>
              <a:rPr lang="ko-KR" altLang="en-US" dirty="0" smtClean="0"/>
              <a:t>숫자 곱하기 </a:t>
            </a:r>
            <a:r>
              <a:rPr lang="en-US" altLang="ko-KR" dirty="0" smtClean="0"/>
              <a:t>(multiplication)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7" y="2979737"/>
            <a:ext cx="8529725" cy="260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56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문자열 길이 구하기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1600" dirty="0" err="1">
                <a:latin typeface="+mn-ea"/>
              </a:rPr>
              <a:t>len</a:t>
            </a:r>
            <a:r>
              <a:rPr lang="en-US" altLang="ko-KR" sz="1600" dirty="0">
                <a:latin typeface="+mn-ea"/>
              </a:rPr>
              <a:t>(&lt;</a:t>
            </a:r>
            <a:r>
              <a:rPr lang="ko-KR" altLang="en-US" sz="1600" dirty="0">
                <a:latin typeface="+mn-ea"/>
              </a:rPr>
              <a:t>문자열</a:t>
            </a:r>
            <a:r>
              <a:rPr lang="en-US" altLang="ko-KR" sz="1600" dirty="0">
                <a:latin typeface="+mn-ea"/>
              </a:rPr>
              <a:t>&gt;) : </a:t>
            </a:r>
            <a:r>
              <a:rPr lang="ko-KR" altLang="en-US" sz="1600" dirty="0">
                <a:latin typeface="+mn-ea"/>
              </a:rPr>
              <a:t>문자열의 길이를 반환한다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0F2B0760-3DFA-487E-B9DD-5D7DA3E7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000" y="2258276"/>
            <a:ext cx="7200000" cy="52322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 &lt;객체&gt; ) : &lt;객체&gt;의 길이를 반환하는 함수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"안녕하세요"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26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err="1" smtClean="0"/>
              <a:t>스트링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특수문자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‘\n’ : </a:t>
            </a:r>
            <a:r>
              <a:rPr lang="ko-KR" altLang="en-US" dirty="0" smtClean="0"/>
              <a:t>새로운 라인 </a:t>
            </a:r>
            <a:r>
              <a:rPr lang="en-US" altLang="ko-KR" dirty="0" smtClean="0"/>
              <a:t>(new</a:t>
            </a:r>
            <a:r>
              <a:rPr lang="ko-KR" altLang="en-US" dirty="0" smtClean="0"/>
              <a:t> </a:t>
            </a:r>
            <a:r>
              <a:rPr lang="en-US" altLang="ko-KR" dirty="0" smtClean="0"/>
              <a:t>line) </a:t>
            </a:r>
          </a:p>
          <a:p>
            <a:pPr lvl="2"/>
            <a:r>
              <a:rPr lang="en-US" altLang="ko-KR" dirty="0" smtClean="0"/>
              <a:t>‘\t’ :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(tab)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2750879"/>
            <a:ext cx="8201025" cy="1685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4474904"/>
            <a:ext cx="81057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36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스트링</a:t>
            </a:r>
            <a:r>
              <a:rPr lang="ko-KR" altLang="en-US" sz="2000" dirty="0"/>
              <a:t> 출력</a:t>
            </a:r>
            <a:endParaRPr lang="en-US" altLang="ko-KR" sz="2000" dirty="0"/>
          </a:p>
          <a:p>
            <a:pPr lvl="1"/>
            <a:r>
              <a:rPr lang="ko-KR" altLang="en-US" sz="1800" dirty="0"/>
              <a:t>특수문자</a:t>
            </a:r>
            <a:endParaRPr lang="en-US" altLang="ko-KR" sz="1800" dirty="0"/>
          </a:p>
          <a:p>
            <a:pPr lvl="2"/>
            <a:r>
              <a:rPr lang="en-US" altLang="ko-KR" sz="1600" dirty="0"/>
              <a:t>‘\n’ : </a:t>
            </a:r>
            <a:r>
              <a:rPr lang="ko-KR" altLang="en-US" sz="1600" dirty="0"/>
              <a:t>새로운 라인 </a:t>
            </a:r>
            <a:r>
              <a:rPr lang="en-US" altLang="ko-KR" sz="1600" dirty="0"/>
              <a:t>(new</a:t>
            </a:r>
            <a:r>
              <a:rPr lang="ko-KR" altLang="en-US" sz="1600" dirty="0"/>
              <a:t> </a:t>
            </a:r>
            <a:r>
              <a:rPr lang="en-US" altLang="ko-KR" sz="1600" dirty="0"/>
              <a:t>line) </a:t>
            </a:r>
          </a:p>
          <a:p>
            <a:pPr lvl="2"/>
            <a:r>
              <a:rPr lang="en-US" altLang="ko-KR" sz="1600" dirty="0"/>
              <a:t>‘\t’ : </a:t>
            </a:r>
            <a:r>
              <a:rPr lang="ko-KR" altLang="en-US" sz="1600" dirty="0"/>
              <a:t>탭</a:t>
            </a:r>
            <a:r>
              <a:rPr lang="en-US" altLang="ko-KR" sz="1600" dirty="0"/>
              <a:t>(tab)</a:t>
            </a:r>
            <a:endParaRPr lang="ko-KR" altLang="en-US" sz="1600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4431712"/>
            <a:ext cx="8105775" cy="23241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2595268"/>
            <a:ext cx="82010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53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err="1" smtClean="0"/>
              <a:t>스트링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lvl="1"/>
            <a:r>
              <a:rPr lang="ko-KR" altLang="en-US" dirty="0"/>
              <a:t>이스케이프 문자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Ex) ‘\’</a:t>
            </a:r>
            <a:r>
              <a:rPr lang="ko-KR" altLang="en-US" dirty="0" smtClean="0"/>
              <a:t>를 출력하고 싶을 때</a:t>
            </a:r>
            <a:r>
              <a:rPr lang="en-US" altLang="ko-KR" dirty="0" smtClean="0"/>
              <a:t>?</a:t>
            </a:r>
          </a:p>
          <a:p>
            <a:pPr lvl="3"/>
            <a:r>
              <a:rPr lang="en-US" altLang="ko-KR" dirty="0" smtClean="0"/>
              <a:t>print (“Good\\morning”)</a:t>
            </a:r>
          </a:p>
          <a:p>
            <a:pPr lvl="2"/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656249"/>
              </p:ext>
            </p:extLst>
          </p:nvPr>
        </p:nvGraphicFramePr>
        <p:xfrm>
          <a:off x="1157849" y="2271395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확장문자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단일 인용문자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이중 인용문자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\\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역슬래시</a:t>
                      </a:r>
                      <a:r>
                        <a:rPr lang="en-US" altLang="ko-KR" dirty="0" smtClean="0"/>
                        <a:t>(back</a:t>
                      </a:r>
                      <a:r>
                        <a:rPr lang="en-US" altLang="ko-KR" baseline="0" dirty="0" smtClean="0"/>
                        <a:t> slash)</a:t>
                      </a:r>
                      <a:r>
                        <a:rPr lang="ko-KR" altLang="en-US" baseline="0" dirty="0" smtClean="0"/>
                        <a:t>문자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Beep </a:t>
                      </a:r>
                      <a:r>
                        <a:rPr lang="ko-KR" altLang="en-US" dirty="0" smtClean="0"/>
                        <a:t>소리문자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백스페이스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Form-feed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개행문자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줄바꿈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Carrige</a:t>
                      </a:r>
                      <a:r>
                        <a:rPr lang="en-US" altLang="ko-KR" dirty="0" smtClean="0"/>
                        <a:t> return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 (</a:t>
                      </a:r>
                      <a:r>
                        <a:rPr lang="ko-KR" altLang="en-US" dirty="0" smtClean="0"/>
                        <a:t>수평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 (</a:t>
                      </a:r>
                      <a:r>
                        <a:rPr lang="ko-KR" altLang="en-US" dirty="0" smtClean="0"/>
                        <a:t>수직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997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err="1"/>
              <a:t>스트링</a:t>
            </a:r>
            <a:r>
              <a:rPr lang="ko-KR" altLang="en-US" dirty="0"/>
              <a:t> 출력</a:t>
            </a:r>
            <a:endParaRPr lang="en-US" altLang="ko-KR" dirty="0"/>
          </a:p>
          <a:p>
            <a:pPr lvl="1"/>
            <a:r>
              <a:rPr lang="ko-KR" altLang="en-US" dirty="0"/>
              <a:t>이스케이프 문자</a:t>
            </a:r>
            <a:endParaRPr lang="en-US" altLang="ko-KR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3F8AE024-AAE7-46AE-826C-6023F9F79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000" y="2181077"/>
            <a:ext cx="7200000" cy="73866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"성민이는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\"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배가고프다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\"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라고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말했습니다."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"햄버거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\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피자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\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치킨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\\ \\ \\ \\ \\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724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여러 줄 문자열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큰따옴표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또는 작은따옴표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를 </a:t>
            </a:r>
            <a:r>
              <a:rPr lang="en-US" altLang="ko-KR" sz="1600" dirty="0">
                <a:latin typeface="+mn-ea"/>
              </a:rPr>
              <a:t>3</a:t>
            </a:r>
            <a:r>
              <a:rPr lang="ko-KR" altLang="en-US" sz="1600" dirty="0">
                <a:latin typeface="+mn-ea"/>
              </a:rPr>
              <a:t>번 반복해서 사용하면 여러 줄 문자열을 표현 할 수 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2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\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를 하고 줄을 바꾸면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줄 연속을 의미한다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E30D0216-5A1F-4736-B1DF-E49CE11AD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40" y="2555327"/>
            <a:ext cx="7996740" cy="181588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multiline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"""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\</a:t>
            </a: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\'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noise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of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other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\'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opinions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drown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your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inner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voice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And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most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important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have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courage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to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follow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your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heart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and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intuition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They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somehow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already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know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what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you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truly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want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to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become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Everything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secondary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"""</a:t>
            </a: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multiline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4982" y="4428352"/>
            <a:ext cx="5219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https://news.stanford.edu/2005/06/14/jobs-061505/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722" y="4854827"/>
            <a:ext cx="3299758" cy="18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2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ko-KR" dirty="0"/>
              <a:t>print </a:t>
            </a:r>
          </a:p>
          <a:p>
            <a:r>
              <a:rPr lang="en-US" altLang="ko-KR" dirty="0"/>
              <a:t>Inputting numbers</a:t>
            </a:r>
          </a:p>
          <a:p>
            <a:r>
              <a:rPr lang="en-US" altLang="ko-KR" dirty="0"/>
              <a:t>Input from the Web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516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스트링</a:t>
            </a:r>
            <a:r>
              <a:rPr lang="ko-KR" altLang="en-US" dirty="0" smtClean="0"/>
              <a:t> 출력 포맷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458991"/>
              </p:ext>
            </p:extLst>
          </p:nvPr>
        </p:nvGraphicFramePr>
        <p:xfrm>
          <a:off x="1099792" y="1783494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8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41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포맷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%s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String(</a:t>
                      </a:r>
                      <a:r>
                        <a:rPr lang="ko-KR" altLang="en-US" dirty="0" smtClean="0"/>
                        <a:t>문자열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%c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Character(</a:t>
                      </a:r>
                      <a:r>
                        <a:rPr lang="ko-KR" altLang="en-US" dirty="0" smtClean="0"/>
                        <a:t>문자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%d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Decimal(10</a:t>
                      </a:r>
                      <a:r>
                        <a:rPr lang="ko-KR" altLang="en-US" dirty="0" smtClean="0"/>
                        <a:t>진수 정수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%f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Floating-point(</a:t>
                      </a:r>
                      <a:r>
                        <a:rPr lang="ko-KR" altLang="en-US" dirty="0" smtClean="0"/>
                        <a:t>부동소수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%o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Octal(8</a:t>
                      </a:r>
                      <a:r>
                        <a:rPr lang="ko-KR" altLang="en-US" dirty="0" smtClean="0"/>
                        <a:t>진수 정수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%x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heXa</a:t>
                      </a:r>
                      <a:r>
                        <a:rPr lang="en-US" altLang="ko-KR" dirty="0" smtClean="0"/>
                        <a:t>(16</a:t>
                      </a:r>
                      <a:r>
                        <a:rPr lang="ko-KR" altLang="en-US" dirty="0" smtClean="0"/>
                        <a:t>진수 정수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소문자표시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%X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heXa</a:t>
                      </a:r>
                      <a:r>
                        <a:rPr lang="en-US" altLang="ko-KR" dirty="0" smtClean="0"/>
                        <a:t>(16</a:t>
                      </a:r>
                      <a:r>
                        <a:rPr lang="ko-KR" altLang="en-US" dirty="0" smtClean="0"/>
                        <a:t>진수 정수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대문자표시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%e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과학적 수치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소문자표시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%E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과학적 수치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대문자표시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041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err="1" smtClean="0"/>
              <a:t>스트링</a:t>
            </a:r>
            <a:r>
              <a:rPr lang="ko-KR" altLang="en-US" dirty="0" smtClean="0"/>
              <a:t> 출력 포맷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56" y="1958270"/>
            <a:ext cx="4238625" cy="27717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432" y="1958270"/>
            <a:ext cx="28860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68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err="1" smtClean="0"/>
              <a:t>스트링</a:t>
            </a:r>
            <a:r>
              <a:rPr lang="ko-KR" altLang="en-US" dirty="0" smtClean="0"/>
              <a:t> 출력 포맷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20FB9A91-7721-4F49-BCC0-A79A1414C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473" y="1944813"/>
            <a:ext cx="7200000" cy="310854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문자열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have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%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apples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%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five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문자 1개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grade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%c."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%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정수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have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%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apples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%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부동소수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및 %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Error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%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%%"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%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3.234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8진수, 16진수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"%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%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%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%(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255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73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en-US" altLang="ko-KR" sz="2000" dirty="0">
                <a:latin typeface="+mn-ea"/>
              </a:rPr>
              <a:t>format </a:t>
            </a:r>
            <a:r>
              <a:rPr lang="ko-KR" altLang="en-US" sz="2000" dirty="0" err="1">
                <a:latin typeface="+mn-ea"/>
              </a:rPr>
              <a:t>메소드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1600" dirty="0">
                <a:latin typeface="+mn-ea"/>
              </a:rPr>
              <a:t>‘{}’ </a:t>
            </a:r>
            <a:r>
              <a:rPr lang="ko-KR" altLang="en-US" sz="1600" dirty="0">
                <a:latin typeface="+mn-ea"/>
              </a:rPr>
              <a:t>형태의 기호를 포함한 문자열 뒤에 </a:t>
            </a:r>
            <a:r>
              <a:rPr lang="en-US" altLang="ko-KR" sz="1600" dirty="0">
                <a:latin typeface="+mn-ea"/>
              </a:rPr>
              <a:t>‘.format()’ </a:t>
            </a:r>
            <a:r>
              <a:rPr lang="ko-KR" altLang="en-US" sz="1600" dirty="0">
                <a:latin typeface="+mn-ea"/>
              </a:rPr>
              <a:t>을 붙여서 사용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47FB3E1C-CA84-451B-9B63-A61DBBA37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000" y="2126756"/>
            <a:ext cx="7200000" cy="310854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문자열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have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{}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apples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five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문자 1개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grade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{}."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정수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have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{}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apples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부동소수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및 %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Error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{}%%"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3.234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8진수, 16진수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"{} {} {}"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255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800E118-0184-4DEB-9C21-ADBCAB3C133A}"/>
              </a:ext>
            </a:extLst>
          </p:cNvPr>
          <p:cNvSpPr/>
          <p:nvPr/>
        </p:nvSpPr>
        <p:spPr>
          <a:xfrm>
            <a:off x="447146" y="5479631"/>
            <a:ext cx="8249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hlinkClick r:id="rId2"/>
              </a:rPr>
              <a:t>https</a:t>
            </a:r>
            <a:r>
              <a:rPr lang="ko-KR" altLang="en-US" dirty="0">
                <a:hlinkClick r:id="rId2"/>
              </a:rPr>
              <a:t>://docs.python.org/3/library/stdtypes.html?highlight=format#str.format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1936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선택 연산자</a:t>
            </a:r>
            <a:r>
              <a:rPr lang="en-US" altLang="ko-KR" dirty="0">
                <a:latin typeface="+mn-ea"/>
              </a:rPr>
              <a:t>([&lt;</a:t>
            </a:r>
            <a:r>
              <a:rPr lang="ko-KR" altLang="en-US" dirty="0">
                <a:latin typeface="+mn-ea"/>
              </a:rPr>
              <a:t>숫자</a:t>
            </a:r>
            <a:r>
              <a:rPr lang="en-US" altLang="ko-KR" dirty="0">
                <a:latin typeface="+mn-ea"/>
              </a:rPr>
              <a:t>&gt;])</a:t>
            </a:r>
          </a:p>
          <a:p>
            <a:r>
              <a:rPr lang="ko-KR" altLang="en-US" dirty="0">
                <a:latin typeface="+mn-ea"/>
              </a:rPr>
              <a:t>범위 선택 연산자</a:t>
            </a:r>
            <a:r>
              <a:rPr lang="en-US" altLang="ko-KR" dirty="0">
                <a:latin typeface="+mn-ea"/>
              </a:rPr>
              <a:t>([&lt;</a:t>
            </a:r>
            <a:r>
              <a:rPr lang="ko-KR" altLang="en-US" dirty="0">
                <a:latin typeface="+mn-ea"/>
              </a:rPr>
              <a:t>숫자</a:t>
            </a:r>
            <a:r>
              <a:rPr lang="en-US" altLang="ko-KR" dirty="0">
                <a:latin typeface="+mn-ea"/>
              </a:rPr>
              <a:t>&gt;:&lt;</a:t>
            </a:r>
            <a:r>
              <a:rPr lang="ko-KR" altLang="en-US" dirty="0">
                <a:latin typeface="+mn-ea"/>
              </a:rPr>
              <a:t>숫자</a:t>
            </a:r>
            <a:r>
              <a:rPr lang="en-US" altLang="ko-KR" dirty="0" smtClean="0">
                <a:latin typeface="+mn-ea"/>
              </a:rPr>
              <a:t>&gt;]	</a:t>
            </a:r>
            <a:endParaRPr lang="en-US" altLang="ko-KR" dirty="0">
              <a:latin typeface="+mn-ea"/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2944399B-8278-440D-8BBF-B0F341262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67" y="2170589"/>
            <a:ext cx="7200000" cy="418576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연결 연산자(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Concatenation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"안녕하세요"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"...!"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반복 연산자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"안녕하세요"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*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선택 연산자(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Indexing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"안녕하세요"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"안녕하세요"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"안녕하세요"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"안녕하세요"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"안녕하세요"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범위 선택 연산자(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Slicing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"안녕하세요"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"안녕하세요"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"안녕하세요"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"안녕하세요"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[: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"안녕하세요"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:])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249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Inputting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String vs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vs float</a:t>
            </a:r>
          </a:p>
          <a:p>
            <a:pPr lvl="1"/>
            <a:r>
              <a:rPr lang="ko-KR" altLang="en-US" dirty="0" smtClean="0"/>
              <a:t>문자열 </a:t>
            </a:r>
            <a:r>
              <a:rPr lang="en-US" altLang="ko-KR" dirty="0" smtClean="0"/>
              <a:t>age</a:t>
            </a:r>
            <a:r>
              <a:rPr lang="ko-KR" altLang="en-US" dirty="0" smtClean="0"/>
              <a:t>를 정수로 변환하여 저장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문자열 </a:t>
            </a:r>
            <a:r>
              <a:rPr lang="en-US" altLang="ko-KR" dirty="0" smtClean="0"/>
              <a:t>phi</a:t>
            </a:r>
            <a:r>
              <a:rPr lang="ko-KR" altLang="en-US" dirty="0" smtClean="0"/>
              <a:t>를 실수로 변환하여 저장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19" y="2868612"/>
            <a:ext cx="8142961" cy="259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73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Inputting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문자열을 숫자로 바꾸기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1600" dirty="0" err="1">
                <a:latin typeface="+mn-ea"/>
              </a:rPr>
              <a:t>int</a:t>
            </a:r>
            <a:r>
              <a:rPr lang="ko-KR" altLang="en-US" sz="1600" dirty="0">
                <a:latin typeface="+mn-ea"/>
              </a:rPr>
              <a:t> 함수 또는 </a:t>
            </a:r>
            <a:r>
              <a:rPr lang="en-US" altLang="ko-KR" sz="1600" dirty="0">
                <a:latin typeface="+mn-ea"/>
              </a:rPr>
              <a:t>float </a:t>
            </a:r>
            <a:r>
              <a:rPr lang="ko-KR" altLang="en-US" sz="1600" dirty="0">
                <a:latin typeface="+mn-ea"/>
              </a:rPr>
              <a:t>함수를 이용해서 바꾼다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r>
              <a:rPr lang="ko-KR" altLang="en-US" sz="2000" dirty="0">
                <a:latin typeface="+mn-ea"/>
              </a:rPr>
              <a:t>숫자를 문자열로 바꾸기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1600" dirty="0" err="1">
                <a:latin typeface="+mn-ea"/>
              </a:rPr>
              <a:t>str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함수를 이용한다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EA495899-7DF9-41ED-B8B3-380AAFB7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000" y="2799203"/>
            <a:ext cx="7200000" cy="203132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문자열 끼리 덧셈을 합니다.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string1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123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string2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456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"string1 + string2:"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string1 + string2)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정수 끼리 덧셈을 합니다.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number1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"123"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number2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"456"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"number1 + number2:"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number1 + number2)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73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Inputting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실습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사용자로부터 두 자연수 </a:t>
            </a:r>
            <a:r>
              <a:rPr lang="en-US" altLang="ko-KR" sz="1600" dirty="0">
                <a:latin typeface="+mn-ea"/>
              </a:rPr>
              <a:t>A, B</a:t>
            </a:r>
            <a:r>
              <a:rPr lang="ko-KR" altLang="en-US" sz="1600" dirty="0">
                <a:latin typeface="+mn-ea"/>
              </a:rPr>
              <a:t>를 입력 받고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두 자연수의 사칙연산 결과를 출력하는 코드를 작성 하세요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64BBDF6-722F-48ED-AD1E-9CAC6C21477E}"/>
              </a:ext>
            </a:extLst>
          </p:cNvPr>
          <p:cNvSpPr/>
          <p:nvPr/>
        </p:nvSpPr>
        <p:spPr>
          <a:xfrm>
            <a:off x="1117143" y="2368879"/>
            <a:ext cx="720000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ko-KR" altLang="en-US" sz="1400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</a:p>
          <a:p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ko-KR" altLang="en-US" sz="1400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A+B : 7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A-B : 3</a:t>
            </a:r>
          </a:p>
          <a:p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: 10</a:t>
            </a:r>
          </a:p>
          <a:p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: 2.5</a:t>
            </a:r>
          </a:p>
        </p:txBody>
      </p:sp>
    </p:spTree>
    <p:extLst>
      <p:ext uri="{BB962C8B-B14F-4D97-AF65-F5344CB8AC3E}">
        <p14:creationId xmlns:p14="http://schemas.microsoft.com/office/powerpoint/2010/main" val="4097710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Inputting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실습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사용자로부터 두 자연수 </a:t>
            </a:r>
            <a:r>
              <a:rPr lang="en-US" altLang="ko-KR" sz="1600" dirty="0">
                <a:latin typeface="+mn-ea"/>
              </a:rPr>
              <a:t>A, B</a:t>
            </a:r>
            <a:r>
              <a:rPr lang="ko-KR" altLang="en-US" sz="1600" dirty="0">
                <a:latin typeface="+mn-ea"/>
              </a:rPr>
              <a:t>를 입력 받고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두 자연수의 사칙연산 결과를 출력하는 코드를 작성 하세요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64BBDF6-722F-48ED-AD1E-9CAC6C21477E}"/>
              </a:ext>
            </a:extLst>
          </p:cNvPr>
          <p:cNvSpPr/>
          <p:nvPr/>
        </p:nvSpPr>
        <p:spPr>
          <a:xfrm>
            <a:off x="1117143" y="2368879"/>
            <a:ext cx="720000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ko-KR" altLang="en-US" sz="1400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</a:p>
          <a:p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ko-KR" altLang="en-US" sz="1400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A+B : 7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A-B : 3</a:t>
            </a:r>
          </a:p>
          <a:p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: 10</a:t>
            </a:r>
          </a:p>
          <a:p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: 2.5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8B2DCB97-563B-48EE-8945-A25D465B4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143" y="4061971"/>
            <a:ext cx="7200000" cy="203132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사용자로부터 두 자연수를 입력 받는다.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 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 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사칙 연산의 결과를 출력 합니다.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"A+B :"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A+B)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"A-B :"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A-B)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736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 from the web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WWW(World Wide Web)</a:t>
            </a:r>
            <a:r>
              <a:rPr lang="ko-KR" altLang="en-US" dirty="0" smtClean="0"/>
              <a:t>으로부터의 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Html(Hyper-text markup language)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“from </a:t>
            </a:r>
            <a:r>
              <a:rPr lang="en-US" altLang="ko-KR" dirty="0" err="1" smtClean="0"/>
              <a:t>urllib.request</a:t>
            </a:r>
            <a:r>
              <a:rPr lang="en-US" altLang="ko-KR" dirty="0" smtClean="0"/>
              <a:t> import </a:t>
            </a:r>
            <a:r>
              <a:rPr lang="en-US" altLang="ko-KR" dirty="0" err="1" smtClean="0"/>
              <a:t>urlopen</a:t>
            </a:r>
            <a:r>
              <a:rPr lang="en-US" altLang="ko-KR" dirty="0" smtClean="0"/>
              <a:t>”</a:t>
            </a:r>
          </a:p>
          <a:p>
            <a:pPr lvl="2"/>
            <a:r>
              <a:rPr lang="en-US" altLang="ko-KR" dirty="0" smtClean="0"/>
              <a:t>from, import: </a:t>
            </a:r>
            <a:r>
              <a:rPr lang="ko-KR" altLang="en-US" dirty="0" smtClean="0"/>
              <a:t>모듈 사용 명령어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urllib.request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urlopen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 모듈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url: uniform resource locator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3514725"/>
            <a:ext cx="81057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3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입력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(), float(), type(), …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사용자로부터 </a:t>
            </a:r>
            <a:r>
              <a:rPr lang="ko-KR" altLang="en-US" dirty="0" err="1" smtClean="0"/>
              <a:t>스트링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3014662"/>
            <a:ext cx="81057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39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난수</a:t>
            </a:r>
            <a:r>
              <a:rPr lang="ko-KR" altLang="en-US" dirty="0" smtClean="0"/>
              <a:t> 생성 및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random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import random</a:t>
            </a:r>
            <a:r>
              <a:rPr lang="ko-KR" altLang="en-US" dirty="0" smtClean="0"/>
              <a:t> 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모듈에 대해서는 뒤에서 설명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random.randint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) : a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이하인 숫자 임의 생성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2947593"/>
            <a:ext cx="5505450" cy="3381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405" y="2947593"/>
            <a:ext cx="28860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51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로또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1~45</a:t>
            </a:r>
            <a:r>
              <a:rPr lang="ko-KR" altLang="en-US" dirty="0" smtClean="0"/>
              <a:t>까지 숫자 중 임의로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숫자를 출력하는 프로그램을 작성하시오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숫자가 선택될 확률은 동일해야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뽑히는 순서는 상관없다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62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latin typeface="+mn-ea"/>
              </a:rPr>
              <a:t>input </a:t>
            </a:r>
            <a:r>
              <a:rPr lang="ko-KR" altLang="en-US" sz="2000" dirty="0">
                <a:latin typeface="+mn-ea"/>
              </a:rPr>
              <a:t>함수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명령 프롬프트에서 사용자로부터 입력 받는 함수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사용자가 무엇을 입력해도 함수의 결과 값은 문자열</a:t>
            </a:r>
            <a:r>
              <a:rPr lang="en-US" altLang="ko-KR" sz="1600" dirty="0">
                <a:latin typeface="+mn-ea"/>
              </a:rPr>
              <a:t>(string)</a:t>
            </a:r>
            <a:r>
              <a:rPr lang="ko-KR" altLang="en-US" sz="1600" dirty="0" err="1">
                <a:latin typeface="+mn-ea"/>
              </a:rPr>
              <a:t>자료형</a:t>
            </a:r>
            <a:endParaRPr lang="en-US" altLang="ko-KR" sz="16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76354DBC-8D66-421E-B1AE-5088C092F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629" y="2427957"/>
            <a:ext cx="7200000" cy="3600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&lt;입력 받을 변수&gt;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(&lt;프롬프트 문자열&gt;)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ECE1A5C6-6A95-49D6-9EFE-86AC6327C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629" y="3140461"/>
            <a:ext cx="7200000" cy="116955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입력을 받습니다.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"입력&gt; 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출력 합니다.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78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input()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프로그램 코드 파일 생성 및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File </a:t>
            </a:r>
            <a:r>
              <a:rPr lang="en-US" altLang="ko-KR" dirty="0" smtClean="0">
                <a:sym typeface="Wingdings" panose="05000000000000000000" pitchFamily="2" charset="2"/>
              </a:rPr>
              <a:t> New File </a:t>
            </a:r>
            <a:r>
              <a:rPr lang="ko-KR" altLang="en-US" dirty="0" smtClean="0">
                <a:sym typeface="Wingdings" panose="05000000000000000000" pitchFamily="2" charset="2"/>
              </a:rPr>
              <a:t>또는 </a:t>
            </a:r>
            <a:r>
              <a:rPr lang="en-US" altLang="ko-KR" dirty="0" smtClean="0">
                <a:sym typeface="Wingdings" panose="05000000000000000000" pitchFamily="2" charset="2"/>
              </a:rPr>
              <a:t>ctrl n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코드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타이핑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저장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2803525"/>
            <a:ext cx="62579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3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input()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프로그램 코드 파일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 </a:t>
            </a:r>
            <a:r>
              <a:rPr lang="en-US" altLang="ko-KR" dirty="0" smtClean="0">
                <a:sym typeface="Wingdings" panose="05000000000000000000" pitchFamily="2" charset="2"/>
              </a:rPr>
              <a:t> Run Module </a:t>
            </a:r>
            <a:r>
              <a:rPr lang="ko-KR" altLang="en-US" dirty="0" smtClean="0">
                <a:sym typeface="Wingdings" panose="05000000000000000000" pitchFamily="2" charset="2"/>
              </a:rPr>
              <a:t>또는 </a:t>
            </a:r>
            <a:r>
              <a:rPr lang="en-US" altLang="ko-KR" dirty="0" smtClean="0">
                <a:sym typeface="Wingdings" panose="05000000000000000000" pitchFamily="2" charset="2"/>
              </a:rPr>
              <a:t>F5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2290762"/>
            <a:ext cx="51816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8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input()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프로그램 코드 파일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 </a:t>
            </a:r>
            <a:r>
              <a:rPr lang="en-US" altLang="ko-KR" dirty="0" smtClean="0">
                <a:sym typeface="Wingdings" panose="05000000000000000000" pitchFamily="2" charset="2"/>
              </a:rPr>
              <a:t> Run Module </a:t>
            </a:r>
            <a:r>
              <a:rPr lang="ko-KR" altLang="en-US" dirty="0" smtClean="0">
                <a:sym typeface="Wingdings" panose="05000000000000000000" pitchFamily="2" charset="2"/>
              </a:rPr>
              <a:t>또는 </a:t>
            </a:r>
            <a:r>
              <a:rPr lang="en-US" altLang="ko-KR" dirty="0" smtClean="0">
                <a:sym typeface="Wingdings" panose="05000000000000000000" pitchFamily="2" charset="2"/>
              </a:rPr>
              <a:t>F5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3" y="2335213"/>
            <a:ext cx="5871468" cy="24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7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input()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</a:t>
            </a:r>
            <a:r>
              <a:rPr lang="ko-KR" altLang="en-US" dirty="0" err="1" smtClean="0"/>
              <a:t>스트링의</a:t>
            </a:r>
            <a:r>
              <a:rPr lang="ko-KR" altLang="en-US" dirty="0" smtClean="0"/>
              <a:t> 숫자 변환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스트링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숫자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에러 발생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10" y="2784474"/>
            <a:ext cx="8139780" cy="21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8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input()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</a:t>
            </a:r>
            <a:r>
              <a:rPr lang="ko-KR" altLang="en-US" dirty="0" err="1" smtClean="0"/>
              <a:t>스트링의</a:t>
            </a:r>
            <a:r>
              <a:rPr lang="ko-KR" altLang="en-US" dirty="0" smtClean="0"/>
              <a:t> 숫자 변환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스트링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숫자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에러 발생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33" y="2817254"/>
            <a:ext cx="8353134" cy="271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60921"/>
      </p:ext>
    </p:extLst>
  </p:cSld>
  <p:clrMapOvr>
    <a:masterClrMapping/>
  </p:clrMapOvr>
</p:sld>
</file>

<file path=ppt/theme/theme1.xml><?xml version="1.0" encoding="utf-8"?>
<a:theme xmlns:a="http://schemas.openxmlformats.org/drawingml/2006/main" name="kmucs_2014_theme_by_JunhoKim">
  <a:themeElements>
    <a:clrScheme name="국민대 스타일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04F9F"/>
      </a:accent1>
      <a:accent2>
        <a:srgbClr val="FFCE44"/>
      </a:accent2>
      <a:accent3>
        <a:srgbClr val="F3953F"/>
      </a:accent3>
      <a:accent4>
        <a:srgbClr val="A1DAF8"/>
      </a:accent4>
      <a:accent5>
        <a:srgbClr val="95C23D"/>
      </a:accent5>
      <a:accent6>
        <a:srgbClr val="00A470"/>
      </a:accent6>
      <a:hlink>
        <a:srgbClr val="0000FF"/>
      </a:hlink>
      <a:folHlink>
        <a:srgbClr val="800080"/>
      </a:folHlink>
    </a:clrScheme>
    <a:fontScheme name="Windows 8 스타일">
      <a:majorFont>
        <a:latin typeface="Segoe U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2ndweek_memoryandvariable</Template>
  <TotalTime>5905</TotalTime>
  <Words>788</Words>
  <Application>Microsoft Office PowerPoint</Application>
  <PresentationFormat>화면 슬라이드 쇼(4:3)</PresentationFormat>
  <Paragraphs>216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D2Coding</vt:lpstr>
      <vt:lpstr>맑은 고딕</vt:lpstr>
      <vt:lpstr>Arial</vt:lpstr>
      <vt:lpstr>Calibri</vt:lpstr>
      <vt:lpstr>Consolas</vt:lpstr>
      <vt:lpstr>Segoe UI</vt:lpstr>
      <vt:lpstr>Wingdings</vt:lpstr>
      <vt:lpstr>kmucs_2014_theme_by_JunhoKim</vt:lpstr>
      <vt:lpstr>Simple Input/Output</vt:lpstr>
      <vt:lpstr>수업목표</vt:lpstr>
      <vt:lpstr>input()</vt:lpstr>
      <vt:lpstr>input()</vt:lpstr>
      <vt:lpstr>input()</vt:lpstr>
      <vt:lpstr>input()</vt:lpstr>
      <vt:lpstr>input()</vt:lpstr>
      <vt:lpstr>input()</vt:lpstr>
      <vt:lpstr>input()</vt:lpstr>
      <vt:lpstr>input()</vt:lpstr>
      <vt:lpstr>print</vt:lpstr>
      <vt:lpstr>print</vt:lpstr>
      <vt:lpstr>print</vt:lpstr>
      <vt:lpstr>print</vt:lpstr>
      <vt:lpstr>print</vt:lpstr>
      <vt:lpstr>print</vt:lpstr>
      <vt:lpstr>print</vt:lpstr>
      <vt:lpstr>print</vt:lpstr>
      <vt:lpstr>print</vt:lpstr>
      <vt:lpstr>print</vt:lpstr>
      <vt:lpstr>print</vt:lpstr>
      <vt:lpstr>print</vt:lpstr>
      <vt:lpstr>print</vt:lpstr>
      <vt:lpstr>print</vt:lpstr>
      <vt:lpstr>Inputting numbers</vt:lpstr>
      <vt:lpstr>Inputting numbers</vt:lpstr>
      <vt:lpstr>Inputting numbers</vt:lpstr>
      <vt:lpstr>Inputting numbers</vt:lpstr>
      <vt:lpstr>Input from the web</vt:lpstr>
      <vt:lpstr>실습</vt:lpstr>
      <vt:lpstr>숙제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&amp; Variables</dc:title>
  <dc:creator>yoon myungkeun</dc:creator>
  <cp:lastModifiedBy>Hye-Jung Nam</cp:lastModifiedBy>
  <cp:revision>52</cp:revision>
  <dcterms:created xsi:type="dcterms:W3CDTF">2014-09-29T01:01:48Z</dcterms:created>
  <dcterms:modified xsi:type="dcterms:W3CDTF">2018-03-03T06:39:36Z</dcterms:modified>
</cp:coreProperties>
</file>