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0" r:id="rId4"/>
    <p:sldId id="301" r:id="rId5"/>
    <p:sldId id="302" r:id="rId6"/>
    <p:sldId id="322" r:id="rId7"/>
    <p:sldId id="323" r:id="rId8"/>
    <p:sldId id="304" r:id="rId9"/>
    <p:sldId id="305" r:id="rId10"/>
    <p:sldId id="308" r:id="rId11"/>
    <p:sldId id="306" r:id="rId12"/>
    <p:sldId id="307" r:id="rId13"/>
    <p:sldId id="303" r:id="rId14"/>
    <p:sldId id="324" r:id="rId15"/>
    <p:sldId id="335" r:id="rId16"/>
    <p:sldId id="334" r:id="rId17"/>
    <p:sldId id="327" r:id="rId18"/>
    <p:sldId id="326" r:id="rId19"/>
    <p:sldId id="325" r:id="rId20"/>
    <p:sldId id="328" r:id="rId21"/>
    <p:sldId id="309" r:id="rId22"/>
    <p:sldId id="329" r:id="rId23"/>
    <p:sldId id="330" r:id="rId24"/>
    <p:sldId id="310" r:id="rId25"/>
    <p:sldId id="311" r:id="rId26"/>
    <p:sldId id="312" r:id="rId27"/>
    <p:sldId id="313" r:id="rId28"/>
    <p:sldId id="331" r:id="rId29"/>
    <p:sldId id="318" r:id="rId30"/>
    <p:sldId id="319" r:id="rId31"/>
    <p:sldId id="321" r:id="rId32"/>
    <p:sldId id="332" r:id="rId33"/>
    <p:sldId id="333" r:id="rId34"/>
    <p:sldId id="314" r:id="rId35"/>
    <p:sldId id="315" r:id="rId36"/>
    <p:sldId id="316" r:id="rId37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0B49-1B12-4965-96AC-31FF44207D64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8064896" cy="2736303"/>
          </a:xfrm>
        </p:spPr>
        <p:txBody>
          <a:bodyPr>
            <a:normAutofit/>
          </a:bodyPr>
          <a:lstStyle>
            <a:lvl1pPr algn="ct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78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0168-C206-4274-A26D-98B287B63FFF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07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3573016"/>
            <a:ext cx="8640960" cy="2520280"/>
          </a:xfrm>
        </p:spPr>
        <p:txBody>
          <a:bodyPr anchor="t"/>
          <a:lstStyle>
            <a:lvl1pPr marL="342900" indent="-342900">
              <a:buClr>
                <a:schemeClr val="accent3"/>
              </a:buClr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4E9-A202-46F9-AF21-3FFD65978996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2880320"/>
          </a:xfrm>
        </p:spPr>
        <p:txBody>
          <a:bodyPr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74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7890-716C-4C46-872D-B934FB9DFD5B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6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520" y="1916832"/>
            <a:ext cx="424586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24745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F3D9-E2AE-4189-A27D-02B9404373EB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06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0A35-72C2-49DE-AEBA-E932EB013CE4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1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0E9B-8798-478A-8001-4318086D4593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7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9311"/>
            <a:ext cx="9144000" cy="6867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252016"/>
            <a:ext cx="864096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864096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65280E2-BD6D-4AA2-864E-450077D413AE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843808" y="6356350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6AA05CA-F315-479D-A848-BBFEA4A1F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1" hangingPunct="1">
        <a:spcBef>
          <a:spcPct val="0"/>
        </a:spcBef>
        <a:buNone/>
        <a:defRPr sz="3200" b="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ko-KR" altLang="en-US" dirty="0" smtClean="0"/>
              <a:t>윤명근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Loop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2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Loop variable names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</a:t>
            </a:r>
            <a:r>
              <a:rPr lang="en-US" altLang="ko-KR" dirty="0" smtClean="0"/>
              <a:t>, j, k </a:t>
            </a:r>
            <a:r>
              <a:rPr lang="ko-KR" altLang="en-US" dirty="0" smtClean="0"/>
              <a:t>많이 사용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1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Counting by steps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en-US" altLang="ko-KR" dirty="0" smtClean="0"/>
              <a:t>for loops</a:t>
            </a:r>
          </a:p>
          <a:p>
            <a:pPr lvl="1"/>
            <a:r>
              <a:rPr lang="en-US" altLang="ko-KR" dirty="0"/>
              <a:t>range(num1, num2, num3)</a:t>
            </a:r>
          </a:p>
          <a:p>
            <a:pPr lvl="2"/>
            <a:r>
              <a:rPr lang="en-US" altLang="ko-KR" dirty="0" smtClean="0"/>
              <a:t>num1 &lt; num2, 0 &lt; num3</a:t>
            </a:r>
          </a:p>
          <a:p>
            <a:pPr lvl="3"/>
            <a:r>
              <a:rPr lang="en-US" altLang="ko-KR" dirty="0" smtClean="0"/>
              <a:t>[num1, num1+num3, num1+2*num3, …, num1+k*num3]</a:t>
            </a:r>
          </a:p>
          <a:p>
            <a:pPr lvl="3"/>
            <a:r>
              <a:rPr lang="en-US" altLang="ko-KR" dirty="0" smtClean="0"/>
              <a:t>(num1+k*num3 &lt; num2)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반복</a:t>
            </a:r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537" y="3303501"/>
            <a:ext cx="3657600" cy="2133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237" y="2852737"/>
            <a:ext cx="29813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95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Counting by steps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en-US" altLang="ko-KR" dirty="0" smtClean="0"/>
              <a:t>for loops</a:t>
            </a:r>
          </a:p>
          <a:p>
            <a:pPr lvl="1"/>
            <a:r>
              <a:rPr lang="en-US" altLang="ko-KR" dirty="0"/>
              <a:t>range(num1, num2, num3)</a:t>
            </a:r>
          </a:p>
          <a:p>
            <a:pPr lvl="2"/>
            <a:r>
              <a:rPr lang="en-US" altLang="ko-KR" dirty="0" smtClean="0"/>
              <a:t>num1 &gt; num2, 0 &gt; num3</a:t>
            </a:r>
          </a:p>
          <a:p>
            <a:pPr lvl="3"/>
            <a:r>
              <a:rPr lang="en-US" altLang="ko-KR" dirty="0" smtClean="0"/>
              <a:t>[num1, num1+num3, num1+2*num3, …, num1+k*num3]</a:t>
            </a:r>
          </a:p>
          <a:p>
            <a:pPr lvl="3"/>
            <a:r>
              <a:rPr lang="en-US" altLang="ko-KR" dirty="0" smtClean="0"/>
              <a:t>(num1+k*num3 &gt; num2)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반복</a:t>
            </a:r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3225800"/>
            <a:ext cx="3657600" cy="2133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837" y="2852737"/>
            <a:ext cx="29813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8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Counting without numbers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숫자 없는 </a:t>
            </a:r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046287"/>
            <a:ext cx="81057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3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숫자 출력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+mn-ea"/>
              </a:rPr>
              <a:t>1) 0</a:t>
            </a:r>
            <a:r>
              <a:rPr lang="ko-KR" altLang="en-US" dirty="0" smtClean="0">
                <a:latin typeface="+mn-ea"/>
              </a:rPr>
              <a:t>부터 </a:t>
            </a:r>
            <a:r>
              <a:rPr lang="en-US" altLang="ko-KR" dirty="0" smtClean="0">
                <a:latin typeface="+mn-ea"/>
              </a:rPr>
              <a:t>9</a:t>
            </a:r>
            <a:r>
              <a:rPr lang="ko-KR" altLang="en-US" dirty="0" smtClean="0">
                <a:latin typeface="+mn-ea"/>
              </a:rPr>
              <a:t>까지 출력하시오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2) 1</a:t>
            </a:r>
            <a:r>
              <a:rPr lang="ko-KR" altLang="en-US" dirty="0" smtClean="0">
                <a:latin typeface="+mn-ea"/>
              </a:rPr>
              <a:t>부터 </a:t>
            </a: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까지 출력하시오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3) 1</a:t>
            </a:r>
            <a:r>
              <a:rPr lang="ko-KR" altLang="en-US" dirty="0" smtClean="0">
                <a:latin typeface="+mn-ea"/>
              </a:rPr>
              <a:t>부터 </a:t>
            </a: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까지 짝수만 출력하시오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숫자 출력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+mn-ea"/>
              </a:rPr>
              <a:t>1) 0</a:t>
            </a:r>
            <a:r>
              <a:rPr lang="ko-KR" altLang="en-US" dirty="0" smtClean="0">
                <a:latin typeface="+mn-ea"/>
              </a:rPr>
              <a:t>부터 </a:t>
            </a:r>
            <a:r>
              <a:rPr lang="en-US" altLang="ko-KR" dirty="0" smtClean="0">
                <a:latin typeface="+mn-ea"/>
              </a:rPr>
              <a:t>9</a:t>
            </a:r>
            <a:r>
              <a:rPr lang="ko-KR" altLang="en-US" dirty="0" smtClean="0">
                <a:latin typeface="+mn-ea"/>
              </a:rPr>
              <a:t>까지 출력하시오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2) 1</a:t>
            </a:r>
            <a:r>
              <a:rPr lang="ko-KR" altLang="en-US" dirty="0" smtClean="0">
                <a:latin typeface="+mn-ea"/>
              </a:rPr>
              <a:t>부터 </a:t>
            </a: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까지 출력하시오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3) 1</a:t>
            </a:r>
            <a:r>
              <a:rPr lang="ko-KR" altLang="en-US" dirty="0" smtClean="0">
                <a:latin typeface="+mn-ea"/>
              </a:rPr>
              <a:t>부터 </a:t>
            </a: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까지 짝수만 출력하시오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31B200FF-FB13-4A77-9CDC-4BBE6B3E0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000" y="2931534"/>
            <a:ext cx="7200000" cy="246221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"# 0부터 9까지 출력"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 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"# 1부터 10까지 출력"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 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"# 2부터 10까지 짝수만 출력"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' 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52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소수판별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자연수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p</a:t>
            </a:r>
            <a:r>
              <a:rPr lang="ko-KR" altLang="en-US" dirty="0" smtClean="0"/>
              <a:t>를 입력 받고</a:t>
            </a:r>
            <a:r>
              <a:rPr lang="en-US" altLang="ko-KR" dirty="0" smtClean="0"/>
              <a:t>, p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소수</a:t>
            </a:r>
            <a:r>
              <a:rPr lang="en-US" altLang="ko-KR" dirty="0" smtClean="0"/>
              <a:t>(1</a:t>
            </a:r>
            <a:r>
              <a:rPr lang="ko-KR" altLang="en-US" dirty="0" smtClean="0"/>
              <a:t>과 자신만으로 나누어지는 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인지를 판별하는 프로그램을 작성하시오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>
                <a:latin typeface="+mn-ea"/>
              </a:rPr>
              <a:t>예</a:t>
            </a:r>
            <a:r>
              <a:rPr lang="en-US" altLang="ko-KR" dirty="0" smtClean="0">
                <a:latin typeface="+mn-ea"/>
              </a:rPr>
              <a:t>) 96818971 </a:t>
            </a:r>
            <a:r>
              <a:rPr lang="ko-KR" altLang="en-US" dirty="0">
                <a:latin typeface="+mn-ea"/>
              </a:rPr>
              <a:t>는 </a:t>
            </a:r>
            <a:r>
              <a:rPr lang="ko-KR" altLang="en-US" dirty="0" smtClean="0">
                <a:latin typeface="+mn-ea"/>
              </a:rPr>
              <a:t>소수인가</a:t>
            </a:r>
            <a:r>
              <a:rPr lang="en-US" altLang="ko-KR" dirty="0" smtClean="0">
                <a:latin typeface="+mn-ea"/>
              </a:rPr>
              <a:t>?</a:t>
            </a:r>
          </a:p>
          <a:p>
            <a:pPr lvl="1"/>
            <a:r>
              <a:rPr lang="ko-KR" altLang="en-US" dirty="0" smtClean="0">
                <a:latin typeface="+mn-ea"/>
              </a:rPr>
              <a:t>계산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시간을 측정 하시오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84C70972-5B41-401C-BDD4-0C7D0E579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800" y="3233747"/>
            <a:ext cx="4992072" cy="267765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시간과 관련된 기능을 가져옵니다.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"자연수 &gt;"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소수를 구하기전 시간을 저장 합니다.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start_time = time.time()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i="1" dirty="0" smtClean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400" i="1" dirty="0" smtClean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whatever you want</a:t>
            </a:r>
            <a:endParaRPr lang="en-US" altLang="ko-KR" sz="14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걸린 시간을 출력합니다.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"걸린 시간 :"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time.time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-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start_time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308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소수판별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자연수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p</a:t>
            </a:r>
            <a:r>
              <a:rPr lang="ko-KR" altLang="en-US" dirty="0" smtClean="0"/>
              <a:t>를 입력 받고</a:t>
            </a:r>
            <a:r>
              <a:rPr lang="en-US" altLang="ko-KR" dirty="0" smtClean="0"/>
              <a:t>, p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소수</a:t>
            </a:r>
            <a:r>
              <a:rPr lang="en-US" altLang="ko-KR" dirty="0" smtClean="0"/>
              <a:t>(1</a:t>
            </a:r>
            <a:r>
              <a:rPr lang="ko-KR" altLang="en-US" dirty="0" smtClean="0"/>
              <a:t>과 자신만으로 나누어지는 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인지를 판별하는 프로그램을 작성하시오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>
                <a:latin typeface="+mn-ea"/>
              </a:rPr>
              <a:t>예</a:t>
            </a:r>
            <a:r>
              <a:rPr lang="en-US" altLang="ko-KR" dirty="0" smtClean="0">
                <a:latin typeface="+mn-ea"/>
              </a:rPr>
              <a:t>) 96818971 </a:t>
            </a:r>
            <a:r>
              <a:rPr lang="ko-KR" altLang="en-US" dirty="0" smtClean="0">
                <a:latin typeface="+mn-ea"/>
              </a:rPr>
              <a:t>는 소수인가</a:t>
            </a:r>
            <a:r>
              <a:rPr lang="en-US" altLang="ko-KR" dirty="0" smtClean="0">
                <a:latin typeface="+mn-ea"/>
              </a:rPr>
              <a:t>?</a:t>
            </a:r>
          </a:p>
          <a:p>
            <a:pPr lvl="1"/>
            <a:r>
              <a:rPr lang="ko-KR" altLang="en-US" dirty="0" smtClean="0">
                <a:latin typeface="+mn-ea"/>
              </a:rPr>
              <a:t>계산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시간을 측정 하시오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84C70972-5B41-401C-BDD4-0C7D0E579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3103126"/>
            <a:ext cx="7658100" cy="375487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시간과 관련된 기능을 가져옵니다.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"자연수 &gt;"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소수를 구하기전 시간을 저장 합니다.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start_time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time.time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%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"{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}은 {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}로 나누어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떨어집니다."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.format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"{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}은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소수입니다."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.format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걸린 시간을 출력합니다.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"걸린 시간 :"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time.time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-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start_time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189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소수판별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자연수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p</a:t>
            </a:r>
            <a:r>
              <a:rPr lang="ko-KR" altLang="en-US" dirty="0" smtClean="0"/>
              <a:t>를 입력 받고</a:t>
            </a:r>
            <a:r>
              <a:rPr lang="en-US" altLang="ko-KR" dirty="0" smtClean="0"/>
              <a:t>, p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소수</a:t>
            </a:r>
            <a:r>
              <a:rPr lang="en-US" altLang="ko-KR" dirty="0" smtClean="0"/>
              <a:t>(1</a:t>
            </a:r>
            <a:r>
              <a:rPr lang="ko-KR" altLang="en-US" dirty="0" smtClean="0"/>
              <a:t>과 자신만으로 나누어지는 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인지를 판별하는 프로그램을 작성하시오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>
                <a:latin typeface="+mn-ea"/>
              </a:rPr>
              <a:t>예</a:t>
            </a:r>
            <a:r>
              <a:rPr lang="en-US" altLang="ko-KR" dirty="0" smtClean="0">
                <a:latin typeface="+mn-ea"/>
              </a:rPr>
              <a:t>) 96818971 </a:t>
            </a:r>
            <a:r>
              <a:rPr lang="ko-KR" altLang="en-US" dirty="0">
                <a:latin typeface="+mn-ea"/>
              </a:rPr>
              <a:t>는 </a:t>
            </a:r>
            <a:r>
              <a:rPr lang="ko-KR" altLang="en-US" dirty="0" smtClean="0">
                <a:latin typeface="+mn-ea"/>
              </a:rPr>
              <a:t>소수인가</a:t>
            </a:r>
            <a:r>
              <a:rPr lang="en-US" altLang="ko-KR" dirty="0" smtClean="0">
                <a:latin typeface="+mn-ea"/>
              </a:rPr>
              <a:t>?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smtClean="0"/>
              <a:t>반복 </a:t>
            </a:r>
            <a:r>
              <a:rPr lang="ko-KR" altLang="en-US" dirty="0" smtClean="0"/>
              <a:t>횟수를 </a:t>
            </a:r>
            <a:r>
              <a:rPr lang="en-US" altLang="ko-KR" dirty="0" smtClean="0"/>
              <a:t>p/2</a:t>
            </a:r>
            <a:r>
              <a:rPr lang="ko-KR" altLang="en-US" dirty="0" smtClean="0"/>
              <a:t>보다 적게 하시오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힌트</a:t>
            </a:r>
            <a:r>
              <a:rPr lang="en-US" altLang="ko-KR" dirty="0" smtClean="0"/>
              <a:t>: python</a:t>
            </a:r>
            <a:r>
              <a:rPr lang="ko-KR" altLang="en-US" dirty="0" smtClean="0"/>
              <a:t> 제곱근 함수 사용법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52" y="3507023"/>
            <a:ext cx="49434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66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소수판별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증명</a:t>
            </a:r>
            <a:r>
              <a:rPr lang="en-US" altLang="ko-KR" dirty="0" smtClean="0"/>
              <a:t>] n</a:t>
            </a:r>
            <a:r>
              <a:rPr lang="ko-KR" altLang="en-US" dirty="0" smtClean="0"/>
              <a:t>에 대한 소수판별은 </a:t>
            </a:r>
            <a:r>
              <a:rPr lang="en-US" altLang="ko-KR" dirty="0" err="1" smtClean="0"/>
              <a:t>sqrt</a:t>
            </a:r>
            <a:r>
              <a:rPr lang="en-US" altLang="ko-KR" dirty="0" smtClean="0"/>
              <a:t>(n) </a:t>
            </a:r>
            <a:r>
              <a:rPr lang="ko-KR" altLang="en-US" dirty="0" smtClean="0"/>
              <a:t>이하의 정수로만 나누면 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“n</a:t>
            </a:r>
            <a:r>
              <a:rPr lang="ko-KR" altLang="en-US" dirty="0" smtClean="0"/>
              <a:t>이 소수가 아니면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sqrt</a:t>
            </a:r>
            <a:r>
              <a:rPr lang="en-US" altLang="ko-KR" dirty="0" smtClean="0"/>
              <a:t>(n) </a:t>
            </a:r>
            <a:r>
              <a:rPr lang="ko-KR" altLang="en-US" dirty="0" smtClean="0"/>
              <a:t>이하의 숫자들을 약수로 갖는다</a:t>
            </a:r>
            <a:r>
              <a:rPr lang="en-US" altLang="ko-KR" dirty="0" smtClean="0"/>
              <a:t>.”</a:t>
            </a:r>
            <a:r>
              <a:rPr lang="ko-KR" altLang="en-US" dirty="0" smtClean="0"/>
              <a:t> 증명</a:t>
            </a:r>
            <a:endParaRPr lang="en-US" altLang="ko-KR" dirty="0" smtClean="0"/>
          </a:p>
          <a:p>
            <a:pPr lvl="3"/>
            <a:r>
              <a:rPr lang="en-US" altLang="ko-KR" dirty="0" err="1"/>
              <a:t>s</a:t>
            </a:r>
            <a:r>
              <a:rPr lang="en-US" altLang="ko-KR" dirty="0" err="1" smtClean="0"/>
              <a:t>qrt</a:t>
            </a:r>
            <a:r>
              <a:rPr lang="en-US" altLang="ko-KR" dirty="0" smtClean="0"/>
              <a:t>(n) </a:t>
            </a:r>
            <a:r>
              <a:rPr lang="ko-KR" altLang="en-US" dirty="0" smtClean="0"/>
              <a:t>이하의 숫자를 대입했을 때 나누어 떨어짐이 확인됨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n=a*b (</a:t>
            </a:r>
            <a:r>
              <a:rPr lang="ko-KR" altLang="en-US" dirty="0" smtClean="0"/>
              <a:t>소수가 아니라고 가정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모두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sqrt</a:t>
            </a:r>
            <a:r>
              <a:rPr lang="en-US" altLang="ko-KR" dirty="0" smtClean="0"/>
              <a:t>(n)</a:t>
            </a:r>
            <a:r>
              <a:rPr lang="ko-KR" altLang="en-US" dirty="0" smtClean="0"/>
              <a:t>보다 큰 숫자라고 가정하면</a:t>
            </a:r>
            <a:r>
              <a:rPr lang="en-US" altLang="ko-KR" dirty="0" smtClean="0"/>
              <a:t>, a*b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보다 큰 수가 됨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모순 발생 </a:t>
            </a:r>
            <a:r>
              <a:rPr lang="en-US" altLang="ko-KR" dirty="0" smtClean="0">
                <a:sym typeface="Wingdings" panose="05000000000000000000" pitchFamily="2" charset="2"/>
              </a:rPr>
              <a:t> a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b</a:t>
            </a:r>
            <a:r>
              <a:rPr lang="ko-KR" altLang="en-US" dirty="0" smtClean="0">
                <a:sym typeface="Wingdings" panose="05000000000000000000" pitchFamily="2" charset="2"/>
              </a:rPr>
              <a:t>가 모두 </a:t>
            </a:r>
            <a:r>
              <a:rPr lang="en-US" altLang="ko-KR" dirty="0" err="1" smtClean="0">
                <a:sym typeface="Wingdings" panose="05000000000000000000" pitchFamily="2" charset="2"/>
              </a:rPr>
              <a:t>sqrt</a:t>
            </a:r>
            <a:r>
              <a:rPr lang="en-US" altLang="ko-KR" dirty="0" smtClean="0">
                <a:sym typeface="Wingdings" panose="05000000000000000000" pitchFamily="2" charset="2"/>
              </a:rPr>
              <a:t>(n)</a:t>
            </a:r>
            <a:r>
              <a:rPr lang="ko-KR" altLang="en-US" dirty="0" smtClean="0">
                <a:sym typeface="Wingdings" panose="05000000000000000000" pitchFamily="2" charset="2"/>
              </a:rPr>
              <a:t>보다 큰 숫자는 아니다가 증명됨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적어도 하나는 </a:t>
            </a:r>
            <a:r>
              <a:rPr lang="en-US" altLang="ko-KR" dirty="0" err="1" smtClean="0">
                <a:sym typeface="Wingdings" panose="05000000000000000000" pitchFamily="2" charset="2"/>
              </a:rPr>
              <a:t>sqrt</a:t>
            </a:r>
            <a:r>
              <a:rPr lang="en-US" altLang="ko-KR" dirty="0" smtClean="0">
                <a:sym typeface="Wingdings" panose="05000000000000000000" pitchFamily="2" charset="2"/>
              </a:rPr>
              <a:t>(n) </a:t>
            </a:r>
            <a:r>
              <a:rPr lang="ko-KR" altLang="en-US" dirty="0" smtClean="0">
                <a:sym typeface="Wingdings" panose="05000000000000000000" pitchFamily="2" charset="2"/>
              </a:rPr>
              <a:t>이하의 수임이 증명됨 </a:t>
            </a:r>
            <a:r>
              <a:rPr lang="en-US" altLang="ko-KR" dirty="0" smtClean="0">
                <a:sym typeface="Wingdings" panose="05000000000000000000" pitchFamily="2" charset="2"/>
              </a:rPr>
              <a:t> 2</a:t>
            </a:r>
            <a:r>
              <a:rPr lang="ko-KR" altLang="en-US" dirty="0" smtClean="0">
                <a:sym typeface="Wingdings" panose="05000000000000000000" pitchFamily="2" charset="2"/>
              </a:rPr>
              <a:t>부터</a:t>
            </a:r>
            <a:r>
              <a:rPr lang="en-US" altLang="ko-KR" dirty="0" err="1" smtClean="0">
                <a:sym typeface="Wingdings" panose="05000000000000000000" pitchFamily="2" charset="2"/>
              </a:rPr>
              <a:t>sqrt</a:t>
            </a:r>
            <a:r>
              <a:rPr lang="en-US" altLang="ko-KR" dirty="0" smtClean="0">
                <a:sym typeface="Wingdings" panose="05000000000000000000" pitchFamily="2" charset="2"/>
              </a:rPr>
              <a:t>(n)</a:t>
            </a:r>
            <a:r>
              <a:rPr lang="ko-KR" altLang="en-US" dirty="0" smtClean="0">
                <a:sym typeface="Wingdings" panose="05000000000000000000" pitchFamily="2" charset="2"/>
              </a:rPr>
              <a:t>까지만 나누어 보면 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8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a loop</a:t>
            </a:r>
          </a:p>
          <a:p>
            <a:r>
              <a:rPr lang="en-US" altLang="ko-KR" dirty="0"/>
              <a:t>Counting loops,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dirty="0"/>
              <a:t> loops</a:t>
            </a:r>
          </a:p>
          <a:p>
            <a:r>
              <a:rPr lang="en-US" altLang="ko-KR" dirty="0"/>
              <a:t>Using a counting loop</a:t>
            </a:r>
          </a:p>
          <a:p>
            <a:r>
              <a:rPr lang="en-US" altLang="ko-KR" dirty="0"/>
              <a:t>Loop variable names</a:t>
            </a:r>
          </a:p>
          <a:p>
            <a:r>
              <a:rPr lang="en-US" altLang="ko-KR" dirty="0"/>
              <a:t>Counting by steps</a:t>
            </a:r>
          </a:p>
          <a:p>
            <a:r>
              <a:rPr lang="en-US" altLang="ko-KR" dirty="0"/>
              <a:t>Counting without numbers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ko-KR" dirty="0"/>
              <a:t> loops</a:t>
            </a:r>
          </a:p>
          <a:p>
            <a:r>
              <a:rPr lang="en-US" altLang="ko-KR" dirty="0"/>
              <a:t>Bailing out of a loop –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ko-KR" dirty="0"/>
              <a:t> and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516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소수판별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+mn-ea"/>
              </a:rPr>
              <a:t>기존 </a:t>
            </a:r>
            <a:r>
              <a:rPr lang="ko-KR" altLang="en-US" dirty="0">
                <a:latin typeface="+mn-ea"/>
              </a:rPr>
              <a:t>코드에 비해서 얼마나 빨라 졌나요</a:t>
            </a:r>
            <a:r>
              <a:rPr lang="en-US" altLang="ko-KR" dirty="0" smtClean="0">
                <a:latin typeface="+mn-ea"/>
              </a:rPr>
              <a:t>?</a:t>
            </a:r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767828E1-4A85-41F3-AFA7-53EB2F055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000" y="2224122"/>
            <a:ext cx="7200000" cy="375487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시간과 관련된 기능 과 수학과 관련된 기능을 가져 옵니다.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"자연수 &gt;"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소수를 구하기전 시간을 저장 합니다.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start_time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time.time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math.sqrt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 +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%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"{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}은 {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}로 나누어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떨어집니다."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.format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"{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}은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소수입니다."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.format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걸린 시간을 출력합니다.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"걸린 시간 :"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time.time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-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start_time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39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</a:t>
            </a:r>
            <a:r>
              <a:rPr lang="en-US" altLang="ko-KR" dirty="0" smtClean="0"/>
              <a:t>loops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 loops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" y="2794000"/>
            <a:ext cx="8105775" cy="356235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80EB1D6A-7D31-42E1-8F4C-024D1BF71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99" y="1777410"/>
            <a:ext cx="5606601" cy="954107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while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&lt;불 표현식&gt; 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코드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ko-KR" altLang="en-US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코드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</a:t>
            </a:r>
            <a:r>
              <a:rPr lang="en-US" altLang="ko-KR" dirty="0" smtClean="0"/>
              <a:t>loops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r>
              <a:rPr lang="ko-KR" altLang="en-US" dirty="0">
                <a:latin typeface="+mn-ea"/>
              </a:rPr>
              <a:t>은행 이율이 </a:t>
            </a:r>
            <a:r>
              <a:rPr lang="en-US" altLang="ko-KR" dirty="0">
                <a:latin typeface="+mn-ea"/>
              </a:rPr>
              <a:t>5%</a:t>
            </a:r>
            <a:r>
              <a:rPr lang="ko-KR" altLang="en-US" dirty="0">
                <a:latin typeface="+mn-ea"/>
              </a:rPr>
              <a:t>일 때</a:t>
            </a:r>
            <a:r>
              <a:rPr lang="en-US" altLang="ko-KR" dirty="0">
                <a:latin typeface="+mn-ea"/>
              </a:rPr>
              <a:t>, 100</a:t>
            </a:r>
            <a:r>
              <a:rPr lang="ko-KR" altLang="en-US" dirty="0">
                <a:latin typeface="+mn-ea"/>
              </a:rPr>
              <a:t>만원으로 </a:t>
            </a:r>
            <a:r>
              <a:rPr lang="en-US" altLang="ko-KR" dirty="0">
                <a:latin typeface="+mn-ea"/>
              </a:rPr>
              <a:t>200</a:t>
            </a:r>
            <a:r>
              <a:rPr lang="ko-KR" altLang="en-US" dirty="0">
                <a:latin typeface="+mn-ea"/>
              </a:rPr>
              <a:t>만원을 만들려면 몇 년을 저금 해야 하는지 </a:t>
            </a:r>
            <a:r>
              <a:rPr lang="en-US" altLang="ko-KR" dirty="0" smtClean="0">
                <a:latin typeface="+mn-ea"/>
              </a:rPr>
              <a:t>while </a:t>
            </a:r>
            <a:r>
              <a:rPr lang="ko-KR" altLang="en-US" dirty="0" smtClean="0">
                <a:latin typeface="+mn-ea"/>
              </a:rPr>
              <a:t>문으로 계산해보자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59249314-DCED-4607-A757-32EBB0C41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654" y="2520566"/>
            <a:ext cx="7231246" cy="181588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year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balance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1000000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while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balance &lt;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2000000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year = year +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balance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(balance *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1.05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"{}년 저금 하시면 {}원이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됩니다."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.format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(year, balance))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05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</a:t>
            </a:r>
            <a:r>
              <a:rPr lang="en-US" altLang="ko-KR" dirty="0" smtClean="0"/>
              <a:t>loops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+mn-ea"/>
              </a:rPr>
              <a:t>제공받은 </a:t>
            </a:r>
            <a:r>
              <a:rPr lang="ko-KR" altLang="en-US" dirty="0">
                <a:latin typeface="+mn-ea"/>
              </a:rPr>
              <a:t>컴퓨터가 </a:t>
            </a:r>
            <a:r>
              <a:rPr lang="en-US" altLang="ko-KR" dirty="0">
                <a:latin typeface="+mn-ea"/>
              </a:rPr>
              <a:t>10</a:t>
            </a:r>
            <a:r>
              <a:rPr lang="ko-KR" altLang="en-US" dirty="0">
                <a:latin typeface="+mn-ea"/>
              </a:rPr>
              <a:t>초 동안 몇 </a:t>
            </a:r>
            <a:r>
              <a:rPr lang="ko-KR" altLang="en-US" dirty="0" smtClean="0">
                <a:latin typeface="+mn-ea"/>
              </a:rPr>
              <a:t>번의 덧셈 연산을 반복하는지 실험해보자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이 숫자가 컴퓨터의 계산 능력을 실제로 반영하는가</a:t>
            </a:r>
            <a:r>
              <a:rPr lang="en-US" altLang="ko-KR" dirty="0" smtClean="0">
                <a:latin typeface="+mn-ea"/>
              </a:rPr>
              <a:t>? </a:t>
            </a:r>
            <a:r>
              <a:rPr lang="ko-KR" altLang="en-US" dirty="0" smtClean="0">
                <a:latin typeface="+mn-ea"/>
              </a:rPr>
              <a:t>아니라면 이러한 측정 방식의 문제는 무엇인가</a:t>
            </a:r>
            <a:r>
              <a:rPr lang="en-US" altLang="ko-KR" dirty="0" smtClean="0">
                <a:latin typeface="+mn-ea"/>
              </a:rPr>
              <a:t>?</a:t>
            </a:r>
            <a:endParaRPr lang="en-US" altLang="ko-KR" dirty="0">
              <a:latin typeface="+mn-ea"/>
            </a:endParaRP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CA3C270A-F3E9-4414-BCED-4F296F058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00" y="3200196"/>
            <a:ext cx="7200000" cy="28931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시간과 관련된 기능을 가져옵니다.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(초)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를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설정합니다.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target_time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time.time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while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time.time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&lt;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target_time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+=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"{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}초 동안 {CNT}만큼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반복하였습니다."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.format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8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Bailing out of a loop – break and continue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loop 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while loop</a:t>
            </a:r>
            <a:r>
              <a:rPr lang="ko-KR" altLang="en-US" dirty="0" smtClean="0"/>
              <a:t>이 끝나기 전에 빠져 나오고 싶을 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continue</a:t>
            </a:r>
          </a:p>
          <a:p>
            <a:pPr lvl="2"/>
            <a:r>
              <a:rPr lang="ko-KR" altLang="en-US" dirty="0" smtClean="0"/>
              <a:t>현재 반복 중지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 반복 시행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931" y="2054696"/>
            <a:ext cx="3133725" cy="4038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08" y="2724386"/>
            <a:ext cx="40386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9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Bailing out of a loop – break and continue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en-US" altLang="ko-KR" dirty="0" smtClean="0"/>
              <a:t>for loop 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while loop</a:t>
            </a:r>
            <a:r>
              <a:rPr lang="ko-KR" altLang="en-US" dirty="0" smtClean="0"/>
              <a:t>이 끝나기 전에 빠져 나오고 싶을 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break</a:t>
            </a:r>
          </a:p>
          <a:p>
            <a:pPr lvl="2"/>
            <a:r>
              <a:rPr lang="ko-KR" altLang="en-US" dirty="0" smtClean="0"/>
              <a:t>현재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중지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815431"/>
            <a:ext cx="4038600" cy="23336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37" y="2211387"/>
            <a:ext cx="31337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/>
              <a:t>L</a:t>
            </a:r>
            <a:r>
              <a:rPr lang="en-US" altLang="ko-KR" dirty="0" smtClean="0"/>
              <a:t>oop else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loop </a:t>
            </a:r>
            <a:r>
              <a:rPr lang="ko-KR" altLang="en-US" dirty="0" smtClean="0"/>
              <a:t>문에서 </a:t>
            </a:r>
            <a:r>
              <a:rPr lang="en-US" altLang="ko-KR" dirty="0" smtClean="0"/>
              <a:t>else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Conditional statement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false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문 수행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마지막에 수행</a:t>
            </a:r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83" y="2605087"/>
            <a:ext cx="4038600" cy="27146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619" y="2186223"/>
            <a:ext cx="31337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94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Loop else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loop </a:t>
            </a:r>
            <a:r>
              <a:rPr lang="ko-KR" altLang="en-US" dirty="0" smtClean="0"/>
              <a:t>문에서 </a:t>
            </a:r>
            <a:r>
              <a:rPr lang="en-US" altLang="ko-KR" dirty="0" smtClean="0"/>
              <a:t>else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Conditional statement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false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문 수행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마지막에 수행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단</a:t>
            </a:r>
            <a:r>
              <a:rPr lang="en-US" altLang="ko-KR" dirty="0" smtClean="0"/>
              <a:t>, break</a:t>
            </a:r>
            <a:r>
              <a:rPr lang="ko-KR" altLang="en-US" dirty="0" smtClean="0"/>
              <a:t>를 만나면 </a:t>
            </a:r>
            <a:r>
              <a:rPr lang="en-US" altLang="ko-KR" dirty="0" smtClean="0"/>
              <a:t>else</a:t>
            </a:r>
            <a:r>
              <a:rPr lang="ko-KR" altLang="en-US" dirty="0" smtClean="0"/>
              <a:t>문 수행하지 않음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2846387"/>
            <a:ext cx="4038600" cy="27146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500312"/>
            <a:ext cx="31337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23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유클리드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최대공약수 구하기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40(=2*2*2*5)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24(=2*2*2*3)</a:t>
            </a:r>
            <a:r>
              <a:rPr lang="ko-KR" altLang="en-US" dirty="0" smtClean="0"/>
              <a:t>의 최대 공약수 </a:t>
            </a:r>
            <a:r>
              <a:rPr lang="en-US" altLang="ko-KR" dirty="0" smtClean="0"/>
              <a:t>= 8(=2*2*2)</a:t>
            </a:r>
          </a:p>
          <a:p>
            <a:pPr lvl="1"/>
            <a:r>
              <a:rPr lang="ko-KR" altLang="en-US" dirty="0" smtClean="0"/>
              <a:t>정수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최대 공약수 </a:t>
            </a:r>
            <a:r>
              <a:rPr lang="en-US" altLang="ko-KR" dirty="0" smtClean="0"/>
              <a:t>(a &gt;= b&gt;0)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G(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라고 하면</a:t>
            </a:r>
            <a:r>
              <a:rPr lang="en-US" altLang="ko-KR" dirty="0" smtClean="0"/>
              <a:t>,</a:t>
            </a:r>
          </a:p>
          <a:p>
            <a:pPr lvl="2"/>
            <a:r>
              <a:rPr lang="en-US" altLang="ko-KR" dirty="0"/>
              <a:t>if b==</a:t>
            </a:r>
            <a:r>
              <a:rPr lang="en-US" altLang="ko-KR" dirty="0" smtClean="0"/>
              <a:t>0</a:t>
            </a:r>
          </a:p>
          <a:p>
            <a:pPr lvl="3"/>
            <a:r>
              <a:rPr lang="en-US" altLang="ko-KR" dirty="0" smtClean="0"/>
              <a:t>G(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) = a, </a:t>
            </a:r>
          </a:p>
          <a:p>
            <a:pPr lvl="2"/>
            <a:r>
              <a:rPr lang="en-US" altLang="ko-KR" dirty="0" smtClean="0"/>
              <a:t>else: G(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) = G(b, </a:t>
            </a:r>
            <a:r>
              <a:rPr lang="en-US" altLang="ko-KR" dirty="0" err="1"/>
              <a:t>a%b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268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유클리드</a:t>
            </a:r>
            <a:r>
              <a:rPr lang="ko-KR" altLang="en-US" dirty="0" smtClean="0"/>
              <a:t> 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증명</a:t>
            </a:r>
            <a:endParaRPr lang="en-US" altLang="ko-KR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G(</a:t>
            </a:r>
            <a:r>
              <a:rPr lang="en-US" altLang="ko-KR" dirty="0" err="1" smtClean="0"/>
              <a:t>a,b</a:t>
            </a:r>
            <a:r>
              <a:rPr lang="en-US" altLang="ko-KR" dirty="0"/>
              <a:t>)=k </a:t>
            </a:r>
            <a:r>
              <a:rPr lang="ko-KR" altLang="en-US" dirty="0"/>
              <a:t>라고 </a:t>
            </a:r>
            <a:r>
              <a:rPr lang="ko-KR" altLang="en-US" dirty="0" smtClean="0"/>
              <a:t>하자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a=m*k, b=n*k (m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은 서로 소</a:t>
            </a:r>
            <a:r>
              <a:rPr lang="en-US" altLang="ko-KR" dirty="0" smtClean="0"/>
              <a:t>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/>
              <a:t>a=b*</a:t>
            </a:r>
            <a:r>
              <a:rPr lang="en-US" altLang="ko-KR" dirty="0" err="1"/>
              <a:t>q+r</a:t>
            </a:r>
            <a:r>
              <a:rPr lang="en-US" altLang="ko-KR" dirty="0"/>
              <a:t> (quotient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몫</a:t>
            </a:r>
            <a:r>
              <a:rPr lang="en-US" altLang="ko-KR" dirty="0"/>
              <a:t>, residue: </a:t>
            </a:r>
            <a:r>
              <a:rPr lang="ko-KR" altLang="en-US" dirty="0"/>
              <a:t>나머지</a:t>
            </a:r>
            <a:r>
              <a:rPr lang="en-US" altLang="ko-KR" dirty="0"/>
              <a:t>) </a:t>
            </a:r>
            <a:r>
              <a:rPr lang="ko-KR" altLang="en-US" dirty="0" smtClean="0"/>
              <a:t>라고 하면</a:t>
            </a:r>
            <a:r>
              <a:rPr lang="en-US" altLang="ko-KR" dirty="0" smtClean="0"/>
              <a:t>,</a:t>
            </a:r>
          </a:p>
          <a:p>
            <a:pPr lvl="3"/>
            <a:r>
              <a:rPr lang="ko-KR" altLang="en-US" dirty="0" err="1" smtClean="0"/>
              <a:t>파이썬</a:t>
            </a:r>
            <a:r>
              <a:rPr lang="ko-KR" altLang="en-US" dirty="0" smtClean="0"/>
              <a:t> 문법으로는</a:t>
            </a:r>
            <a:r>
              <a:rPr lang="en-US" altLang="ko-KR" dirty="0" smtClean="0"/>
              <a:t>, r=</a:t>
            </a:r>
            <a:r>
              <a:rPr lang="en-US" altLang="ko-KR" dirty="0" err="1" smtClean="0"/>
              <a:t>a%b</a:t>
            </a:r>
            <a:r>
              <a:rPr lang="en-US" altLang="ko-KR" dirty="0" smtClean="0"/>
              <a:t>, q=a//b </a:t>
            </a:r>
            <a:r>
              <a:rPr lang="ko-KR" altLang="en-US" dirty="0" smtClean="0"/>
              <a:t>성립</a:t>
            </a: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m*k=n*k*</a:t>
            </a:r>
            <a:r>
              <a:rPr lang="en-US" altLang="ko-KR" dirty="0" err="1" smtClean="0"/>
              <a:t>q+r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r=(</a:t>
            </a:r>
            <a:r>
              <a:rPr lang="en-US" altLang="ko-KR" dirty="0" smtClean="0"/>
              <a:t>m-n*q</a:t>
            </a:r>
            <a:r>
              <a:rPr lang="en-US" altLang="ko-KR" dirty="0" smtClean="0">
                <a:sym typeface="Wingdings" panose="05000000000000000000" pitchFamily="2" charset="2"/>
              </a:rPr>
              <a:t>)*k  r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k</a:t>
            </a:r>
            <a:r>
              <a:rPr lang="ko-KR" altLang="en-US" dirty="0" smtClean="0">
                <a:sym typeface="Wingdings" panose="05000000000000000000" pitchFamily="2" charset="2"/>
              </a:rPr>
              <a:t>의 배수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</a:t>
            </a:r>
            <a:r>
              <a:rPr lang="en-US" altLang="ko-KR" dirty="0" smtClean="0">
                <a:sym typeface="Wingdings" panose="05000000000000000000" pitchFamily="2" charset="2"/>
              </a:rPr>
              <a:t>k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b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r</a:t>
            </a:r>
            <a:r>
              <a:rPr lang="ko-KR" altLang="en-US" dirty="0" smtClean="0">
                <a:sym typeface="Wingdings" panose="05000000000000000000" pitchFamily="2" charset="2"/>
              </a:rPr>
              <a:t>의 공약수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k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b</a:t>
            </a:r>
            <a:r>
              <a:rPr lang="ko-KR" altLang="en-US" dirty="0" smtClean="0">
                <a:sym typeface="Wingdings" panose="05000000000000000000" pitchFamily="2" charset="2"/>
              </a:rPr>
              <a:t>와</a:t>
            </a:r>
            <a:r>
              <a:rPr lang="en-US" altLang="ko-KR" dirty="0" smtClean="0">
                <a:sym typeface="Wingdings" panose="05000000000000000000" pitchFamily="2" charset="2"/>
              </a:rPr>
              <a:t> r</a:t>
            </a:r>
            <a:r>
              <a:rPr lang="ko-KR" altLang="en-US" dirty="0" smtClean="0">
                <a:sym typeface="Wingdings" panose="05000000000000000000" pitchFamily="2" charset="2"/>
              </a:rPr>
              <a:t>의 최대공약수임을 증명해야 함</a:t>
            </a:r>
            <a:r>
              <a:rPr lang="en-US" altLang="ko-KR" dirty="0" smtClean="0">
                <a:sym typeface="Wingdings" panose="05000000000000000000" pitchFamily="2" charset="2"/>
              </a:rPr>
              <a:t>!</a:t>
            </a:r>
          </a:p>
          <a:p>
            <a:pPr lvl="3"/>
            <a:r>
              <a:rPr lang="ko-KR" altLang="en-US" dirty="0" smtClean="0">
                <a:sym typeface="Wingdings" panose="05000000000000000000" pitchFamily="2" charset="2"/>
              </a:rPr>
              <a:t>위에서 </a:t>
            </a:r>
            <a:r>
              <a:rPr lang="en-US" altLang="ko-KR" dirty="0" smtClean="0">
                <a:sym typeface="Wingdings" panose="05000000000000000000" pitchFamily="2" charset="2"/>
              </a:rPr>
              <a:t>b=n*k 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r=(</a:t>
            </a:r>
            <a:r>
              <a:rPr lang="en-US" altLang="ko-KR" dirty="0"/>
              <a:t>m-n*q</a:t>
            </a:r>
            <a:r>
              <a:rPr lang="en-US" altLang="ko-KR" dirty="0">
                <a:sym typeface="Wingdings" panose="05000000000000000000" pitchFamily="2" charset="2"/>
              </a:rPr>
              <a:t>)*</a:t>
            </a:r>
            <a:r>
              <a:rPr lang="en-US" altLang="ko-KR" dirty="0" smtClean="0">
                <a:sym typeface="Wingdings" panose="05000000000000000000" pitchFamily="2" charset="2"/>
              </a:rPr>
              <a:t>k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k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b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r</a:t>
            </a:r>
            <a:r>
              <a:rPr lang="ko-KR" altLang="en-US" dirty="0" smtClean="0">
                <a:sym typeface="Wingdings" panose="05000000000000000000" pitchFamily="2" charset="2"/>
              </a:rPr>
              <a:t>의 최대공약수임을 증명하기 위해서는 </a:t>
            </a:r>
            <a:r>
              <a:rPr lang="en-US" altLang="ko-KR" dirty="0" smtClean="0">
                <a:sym typeface="Wingdings" panose="05000000000000000000" pitchFamily="2" charset="2"/>
              </a:rPr>
              <a:t>n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(m-n*q)</a:t>
            </a:r>
            <a:r>
              <a:rPr lang="ko-KR" altLang="en-US" dirty="0" smtClean="0">
                <a:sym typeface="Wingdings" panose="05000000000000000000" pitchFamily="2" charset="2"/>
              </a:rPr>
              <a:t>가 서로 소임을 증명하면 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r>
              <a:rPr lang="ko-KR" altLang="en-US" dirty="0" err="1" smtClean="0">
                <a:sym typeface="Wingdings" panose="05000000000000000000" pitchFamily="2" charset="2"/>
              </a:rPr>
              <a:t>귀류법</a:t>
            </a:r>
            <a:r>
              <a:rPr lang="ko-KR" altLang="en-US" dirty="0" smtClean="0">
                <a:sym typeface="Wingdings" panose="05000000000000000000" pitchFamily="2" charset="2"/>
              </a:rPr>
              <a:t> 사용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171700" lvl="4" indent="-342900">
              <a:buFont typeface="+mj-lt"/>
              <a:buAutoNum type="arabicParenR"/>
            </a:pPr>
            <a:r>
              <a:rPr lang="en-US" altLang="ko-KR" dirty="0" smtClean="0">
                <a:sym typeface="Wingdings" panose="05000000000000000000" pitchFamily="2" charset="2"/>
              </a:rPr>
              <a:t>n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(m-n*q)</a:t>
            </a:r>
            <a:r>
              <a:rPr lang="ko-KR" altLang="en-US" dirty="0" smtClean="0">
                <a:sym typeface="Wingdings" panose="05000000000000000000" pitchFamily="2" charset="2"/>
              </a:rPr>
              <a:t>가 서로 소가 아니라고 가정하자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두 수의 최대공약수를 </a:t>
            </a:r>
            <a:r>
              <a:rPr lang="en-US" altLang="ko-KR" sz="1600" dirty="0" smtClean="0">
                <a:sym typeface="Wingdings" panose="05000000000000000000" pitchFamily="2" charset="2"/>
              </a:rPr>
              <a:t>G</a:t>
            </a:r>
            <a:r>
              <a:rPr lang="ko-KR" altLang="en-US" sz="1600" dirty="0" smtClean="0">
                <a:sym typeface="Wingdings" panose="05000000000000000000" pitchFamily="2" charset="2"/>
              </a:rPr>
              <a:t>라고 하면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dirty="0" smtClean="0"/>
              <a:t>n=x*G, m-n*q=y*G (x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는 서로 소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marL="2171700" lvl="4" indent="-342900">
              <a:buFont typeface="+mj-lt"/>
              <a:buAutoNum type="arabicParenR"/>
            </a:pPr>
            <a:r>
              <a:rPr lang="ko-KR" altLang="en-US" dirty="0" smtClean="0"/>
              <a:t>그런데</a:t>
            </a:r>
            <a:r>
              <a:rPr lang="en-US" altLang="ko-KR" dirty="0" smtClean="0"/>
              <a:t>, m-n*q=m-x*G*q=y*G </a:t>
            </a:r>
            <a:r>
              <a:rPr lang="en-US" altLang="ko-KR" dirty="0" smtClean="0">
                <a:sym typeface="Wingdings" panose="05000000000000000000" pitchFamily="2" charset="2"/>
              </a:rPr>
              <a:t> m=G*(x*</a:t>
            </a:r>
            <a:r>
              <a:rPr lang="en-US" altLang="ko-KR" dirty="0" err="1" smtClean="0">
                <a:sym typeface="Wingdings" panose="05000000000000000000" pitchFamily="2" charset="2"/>
              </a:rPr>
              <a:t>q+y</a:t>
            </a:r>
            <a:r>
              <a:rPr lang="en-US" altLang="ko-KR" dirty="0" smtClean="0">
                <a:sym typeface="Wingdings" panose="05000000000000000000" pitchFamily="2" charset="2"/>
              </a:rPr>
              <a:t>)  m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n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G</a:t>
            </a:r>
            <a:r>
              <a:rPr lang="ko-KR" altLang="en-US" dirty="0" smtClean="0">
                <a:sym typeface="Wingdings" panose="05000000000000000000" pitchFamily="2" charset="2"/>
              </a:rPr>
              <a:t>를 공통으로 </a:t>
            </a:r>
            <a:r>
              <a:rPr lang="ko-KR" altLang="en-US" dirty="0" err="1" smtClean="0">
                <a:sym typeface="Wingdings" panose="05000000000000000000" pitchFamily="2" charset="2"/>
              </a:rPr>
              <a:t>갖게됨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1.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n</a:t>
            </a:r>
            <a:r>
              <a:rPr lang="ko-KR" altLang="en-US" dirty="0" smtClean="0">
                <a:sym typeface="Wingdings" panose="05000000000000000000" pitchFamily="2" charset="2"/>
              </a:rPr>
              <a:t>은 서로 소라고 했던 부분과 모순 발생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171700" lvl="4" indent="-342900">
              <a:buFont typeface="+mj-lt"/>
              <a:buAutoNum type="arabicParenR"/>
            </a:pPr>
            <a:r>
              <a:rPr lang="ko-KR" altLang="en-US" dirty="0" smtClean="0"/>
              <a:t>따라서</a:t>
            </a:r>
            <a:r>
              <a:rPr lang="en-US" altLang="ko-KR" dirty="0" smtClean="0"/>
              <a:t>, 1)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가정은 틀렸다 </a:t>
            </a:r>
            <a:r>
              <a:rPr lang="en-US" altLang="ko-KR" dirty="0" smtClean="0">
                <a:sym typeface="Wingdings" panose="05000000000000000000" pitchFamily="2" charset="2"/>
              </a:rPr>
              <a:t> n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(m-n*q)</a:t>
            </a:r>
            <a:r>
              <a:rPr lang="ko-KR" altLang="en-US" dirty="0" smtClean="0">
                <a:sym typeface="Wingdings" panose="05000000000000000000" pitchFamily="2" charset="2"/>
              </a:rPr>
              <a:t>는 서로 소이다</a:t>
            </a:r>
            <a:r>
              <a:rPr lang="en-US" altLang="ko-KR" dirty="0" smtClean="0">
                <a:sym typeface="Wingdings" panose="05000000000000000000" pitchFamily="2" charset="2"/>
              </a:rPr>
              <a:t>!</a:t>
            </a:r>
          </a:p>
          <a:p>
            <a:pPr marL="2171700" lvl="4" indent="-342900">
              <a:buFont typeface="+mj-lt"/>
              <a:buAutoNum type="arabicParenR"/>
            </a:pPr>
            <a:r>
              <a:rPr lang="ko-KR" altLang="en-US" dirty="0" smtClean="0">
                <a:sym typeface="Wingdings" panose="05000000000000000000" pitchFamily="2" charset="2"/>
              </a:rPr>
              <a:t>따라서</a:t>
            </a:r>
            <a:r>
              <a:rPr lang="en-US" altLang="ko-KR" dirty="0" smtClean="0">
                <a:sym typeface="Wingdings" panose="05000000000000000000" pitchFamily="2" charset="2"/>
              </a:rPr>
              <a:t>, k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b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r</a:t>
            </a:r>
            <a:r>
              <a:rPr lang="ko-KR" altLang="en-US" dirty="0" smtClean="0">
                <a:sym typeface="Wingdings" panose="05000000000000000000" pitchFamily="2" charset="2"/>
              </a:rPr>
              <a:t>의 최대공약수이다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증명 끝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6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a loop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컴퓨터가 가장 잘 하는 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Loop: </a:t>
            </a:r>
            <a:r>
              <a:rPr lang="ko-KR" altLang="en-US" dirty="0" smtClean="0"/>
              <a:t>반복 작업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Counting loops</a:t>
            </a:r>
          </a:p>
          <a:p>
            <a:pPr lvl="1"/>
            <a:r>
              <a:rPr lang="ko-KR" altLang="en-US" dirty="0" smtClean="0"/>
              <a:t>특정 횟수만큼 반복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100</a:t>
            </a:r>
            <a:r>
              <a:rPr lang="ko-KR" altLang="en-US" dirty="0" smtClean="0"/>
              <a:t>회 반복</a:t>
            </a:r>
            <a:endParaRPr lang="en-US" altLang="ko-KR" dirty="0" smtClean="0"/>
          </a:p>
          <a:p>
            <a:r>
              <a:rPr lang="en-US" altLang="ko-KR" dirty="0" smtClean="0"/>
              <a:t>Conditional loops</a:t>
            </a:r>
          </a:p>
          <a:p>
            <a:pPr lvl="1"/>
            <a:r>
              <a:rPr lang="ko-KR" altLang="en-US" dirty="0" smtClean="0"/>
              <a:t>특정한 조건이 만족될 때까지 반복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정답을 맞추는 경우까지 반복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925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유클리드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lvl="1"/>
            <a:r>
              <a:rPr lang="ko-KR" altLang="en-US" dirty="0" smtClean="0"/>
              <a:t>정수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최대 공약수 </a:t>
            </a:r>
            <a:r>
              <a:rPr lang="en-US" altLang="ko-KR" dirty="0"/>
              <a:t>(a &gt;= </a:t>
            </a:r>
            <a:r>
              <a:rPr lang="en-US" altLang="ko-KR" dirty="0" smtClean="0"/>
              <a:t>b&gt;0)</a:t>
            </a:r>
            <a:r>
              <a:rPr lang="ko-KR" altLang="en-US" dirty="0"/>
              <a:t>를 </a:t>
            </a:r>
            <a:r>
              <a:rPr lang="en-US" altLang="ko-KR" dirty="0"/>
              <a:t>G(</a:t>
            </a:r>
            <a:r>
              <a:rPr lang="en-US" altLang="ko-KR" dirty="0" err="1"/>
              <a:t>a,b</a:t>
            </a:r>
            <a:r>
              <a:rPr lang="en-US" altLang="ko-KR" dirty="0"/>
              <a:t>)</a:t>
            </a:r>
            <a:r>
              <a:rPr lang="ko-KR" altLang="en-US" dirty="0"/>
              <a:t>라고 하면</a:t>
            </a:r>
            <a:r>
              <a:rPr lang="en-US" altLang="ko-KR" dirty="0"/>
              <a:t>,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if b</a:t>
            </a:r>
            <a:r>
              <a:rPr lang="en-US" altLang="ko-KR" dirty="0"/>
              <a:t>==0</a:t>
            </a:r>
          </a:p>
          <a:p>
            <a:pPr lvl="3"/>
            <a:r>
              <a:rPr lang="ko-KR" altLang="en-US" dirty="0" smtClean="0"/>
              <a:t>종료</a:t>
            </a:r>
            <a:r>
              <a:rPr lang="en-US" altLang="ko-KR" dirty="0" smtClean="0"/>
              <a:t>. a</a:t>
            </a:r>
            <a:r>
              <a:rPr lang="ko-KR" altLang="en-US" dirty="0" smtClean="0"/>
              <a:t>가 최대공약수</a:t>
            </a:r>
            <a:endParaRPr lang="en-US" altLang="ko-KR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a=b, b=</a:t>
            </a:r>
            <a:r>
              <a:rPr lang="en-US" altLang="ko-KR" dirty="0" err="1" smtClean="0"/>
              <a:t>a%b</a:t>
            </a: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r>
              <a:rPr lang="en-US" altLang="ko-KR" dirty="0" smtClean="0"/>
              <a:t>1,2</a:t>
            </a:r>
            <a:r>
              <a:rPr lang="ko-KR" altLang="en-US" dirty="0" smtClean="0"/>
              <a:t>반복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585" y="3055962"/>
            <a:ext cx="50768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45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유클리드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lvl="1"/>
            <a:r>
              <a:rPr lang="ko-KR" altLang="en-US" dirty="0" smtClean="0"/>
              <a:t>다음을 이용해서 알고리즘을 개선하시오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while(b)</a:t>
            </a:r>
          </a:p>
          <a:p>
            <a:pPr lvl="2"/>
            <a:r>
              <a:rPr lang="en-US" altLang="ko-KR" dirty="0" smtClean="0"/>
              <a:t>a, b =b, </a:t>
            </a:r>
            <a:r>
              <a:rPr lang="en-US" altLang="ko-KR" dirty="0" err="1" smtClean="0"/>
              <a:t>a%b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30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활성화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인공신경망 </a:t>
            </a:r>
            <a:r>
              <a:rPr lang="en-US" altLang="ko-KR" dirty="0" smtClean="0"/>
              <a:t>(artificial neural network)</a:t>
            </a:r>
          </a:p>
          <a:p>
            <a:pPr lvl="1"/>
            <a:r>
              <a:rPr lang="ko-KR" altLang="en-US" dirty="0" smtClean="0"/>
              <a:t>활성화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(activation)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의해 신호 생성 여부 결정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47368" y="2557505"/>
            <a:ext cx="3964676" cy="2769330"/>
            <a:chOff x="1268627" y="1499286"/>
            <a:chExt cx="3964676" cy="2769330"/>
          </a:xfrm>
        </p:grpSpPr>
        <p:pic>
          <p:nvPicPr>
            <p:cNvPr id="14" name="_x375485664" descr="EMB0000429c3029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969"/>
            <a:stretch/>
          </p:blipFill>
          <p:spPr bwMode="auto">
            <a:xfrm>
              <a:off x="1268627" y="1499286"/>
              <a:ext cx="3964676" cy="2769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647567" y="2421924"/>
              <a:ext cx="848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(</a:t>
              </a:r>
              <a:r>
                <a:rPr lang="ko-KR" altLang="en-US" sz="1100" dirty="0" smtClean="0"/>
                <a:t>수상 돌기</a:t>
              </a:r>
              <a:r>
                <a:rPr lang="en-US" altLang="ko-KR" sz="1100" dirty="0" smtClean="0"/>
                <a:t>)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20099" y="3411173"/>
              <a:ext cx="848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(</a:t>
              </a:r>
              <a:r>
                <a:rPr lang="ko-KR" altLang="en-US" sz="1100" dirty="0" err="1" smtClean="0"/>
                <a:t>세포체</a:t>
              </a:r>
              <a:r>
                <a:rPr lang="en-US" altLang="ko-KR" sz="1100" dirty="0" smtClean="0"/>
                <a:t>)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66501" y="2202565"/>
              <a:ext cx="848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(</a:t>
              </a:r>
              <a:r>
                <a:rPr lang="ko-KR" altLang="en-US" sz="1100" dirty="0" err="1" smtClean="0"/>
                <a:t>축색</a:t>
              </a:r>
              <a:r>
                <a:rPr lang="ko-KR" altLang="en-US" sz="1100" dirty="0" smtClean="0"/>
                <a:t> 돌기</a:t>
              </a:r>
              <a:r>
                <a:rPr lang="en-US" altLang="ko-KR" sz="1100" dirty="0" smtClean="0"/>
                <a:t>)</a:t>
              </a:r>
              <a:endParaRPr lang="ko-KR" altLang="en-US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59874" y="3821300"/>
              <a:ext cx="8484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(</a:t>
              </a:r>
              <a:r>
                <a:rPr lang="ko-KR" altLang="en-US" sz="1100" dirty="0" smtClean="0"/>
                <a:t>말단 </a:t>
              </a:r>
              <a:r>
                <a:rPr lang="ko-KR" altLang="en-US" sz="1100" dirty="0" err="1" smtClean="0"/>
                <a:t>축삭</a:t>
              </a:r>
              <a:r>
                <a:rPr lang="en-US" altLang="ko-KR" sz="1100" dirty="0" smtClean="0"/>
                <a:t>)</a:t>
              </a:r>
              <a:endParaRPr lang="ko-KR" altLang="en-US" sz="1100" dirty="0"/>
            </a:p>
          </p:txBody>
        </p:sp>
      </p:grpSp>
      <p:pic>
        <p:nvPicPr>
          <p:cNvPr id="2049" name="_x270359016" descr="EMB00006b503cf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679" y="2951570"/>
            <a:ext cx="373697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32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활성화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Sigmoid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아래 식을 </a:t>
            </a:r>
            <a:r>
              <a:rPr lang="en-US" altLang="ko-KR" dirty="0" smtClean="0"/>
              <a:t>for loop</a:t>
            </a:r>
            <a:r>
              <a:rPr lang="ko-KR" altLang="en-US" dirty="0" smtClean="0"/>
              <a:t>으로 구현하고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함수도 구현하시오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항의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개로 한정함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036" name="_x341754720" descr="DRW00006b503d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70" y="2141836"/>
            <a:ext cx="1304476" cy="44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_x270359016" descr="EMB00006b503d2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4"/>
          <a:stretch/>
        </p:blipFill>
        <p:spPr bwMode="auto">
          <a:xfrm>
            <a:off x="5842380" y="3235833"/>
            <a:ext cx="2461361" cy="185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Image result for e^x seri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39"/>
          <a:stretch/>
        </p:blipFill>
        <p:spPr bwMode="auto">
          <a:xfrm>
            <a:off x="1344104" y="3625155"/>
            <a:ext cx="2524125" cy="45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1344104" y="4229848"/>
            <a:ext cx="2059684" cy="5078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math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(math.factorial(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772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요일 구하기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사용자로부터 날짜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</a:t>
            </a:r>
            <a:r>
              <a:rPr lang="en-US" altLang="ko-KR" dirty="0" smtClean="0"/>
              <a:t>,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정보를 입력 받아서 해당 날짜에 해당하는 요일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~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출력하는 프로그램을 작성하시오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힌트</a:t>
            </a:r>
            <a:r>
              <a:rPr lang="en-US" altLang="ko-KR" dirty="0" smtClean="0"/>
              <a:t>: 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일은 월요일이다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218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요일 구하기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일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/>
              <a:t> 화요일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일은 월요일이므로</a:t>
            </a:r>
            <a:r>
              <a:rPr lang="en-US" altLang="ko-KR" dirty="0" smtClean="0"/>
              <a:t>, 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일까지 몇 일이 지났는지 알아내면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 값을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이라고 하자</a:t>
            </a:r>
            <a:r>
              <a:rPr lang="en-US" altLang="ko-KR" dirty="0" smtClean="0"/>
              <a:t>), (n % 7)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구하면 요일을 알아낼 수 있다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(n % 7) ==0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월요일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/>
              <a:t>(n % 7) </a:t>
            </a:r>
            <a:r>
              <a:rPr lang="en-US" altLang="ko-KR" dirty="0" smtClean="0"/>
              <a:t>==1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화요일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/>
              <a:t>(n % 7) </a:t>
            </a:r>
            <a:r>
              <a:rPr lang="en-US" altLang="ko-KR" dirty="0" smtClean="0"/>
              <a:t>==2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수요일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/>
              <a:t>(n % 7) </a:t>
            </a:r>
            <a:r>
              <a:rPr lang="en-US" altLang="ko-KR" dirty="0" smtClean="0"/>
              <a:t>==3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목요일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/>
              <a:t>(n % 7) </a:t>
            </a:r>
            <a:r>
              <a:rPr lang="en-US" altLang="ko-KR" dirty="0" smtClean="0"/>
              <a:t>==4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금요일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/>
              <a:t>(n % 7) </a:t>
            </a:r>
            <a:r>
              <a:rPr lang="en-US" altLang="ko-KR" dirty="0" smtClean="0"/>
              <a:t>==5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토요일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/>
              <a:t>(n % 7) </a:t>
            </a:r>
            <a:r>
              <a:rPr lang="en-US" altLang="ko-KR" dirty="0" smtClean="0"/>
              <a:t>==6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일요일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06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요일 구하기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~2015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일까지 날짜수 </a:t>
            </a:r>
            <a:r>
              <a:rPr lang="en-US" altLang="ko-KR" dirty="0" smtClean="0"/>
              <a:t>= (1</a:t>
            </a:r>
            <a:r>
              <a:rPr lang="ko-KR" altLang="en-US" dirty="0" smtClean="0"/>
              <a:t>년 날짜수</a:t>
            </a:r>
            <a:r>
              <a:rPr lang="en-US" altLang="ko-KR" dirty="0" smtClean="0"/>
              <a:t>+2</a:t>
            </a:r>
            <a:r>
              <a:rPr lang="ko-KR" altLang="en-US" dirty="0" smtClean="0"/>
              <a:t>년 날짜수</a:t>
            </a:r>
            <a:r>
              <a:rPr lang="en-US" altLang="ko-KR" dirty="0" smtClean="0"/>
              <a:t>+…2014</a:t>
            </a:r>
            <a:r>
              <a:rPr lang="ko-KR" altLang="en-US" dirty="0" smtClean="0"/>
              <a:t>년 날짜수</a:t>
            </a:r>
            <a:r>
              <a:rPr lang="en-US" altLang="ko-KR" dirty="0" smtClean="0"/>
              <a:t>) + 2015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일까지의 날짜수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연도별 날짜수는 윤년에 따라 변함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윤년일때는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366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윤년이 </a:t>
            </a:r>
            <a:r>
              <a:rPr lang="ko-KR" altLang="en-US" dirty="0" err="1" smtClean="0"/>
              <a:t>아닐때는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365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일까지의 날짜수는 달과 윤년에 따라 변함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: 31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2</a:t>
            </a:r>
            <a:r>
              <a:rPr lang="ko-KR" altLang="en-US" dirty="0" smtClean="0"/>
              <a:t>월</a:t>
            </a:r>
            <a:r>
              <a:rPr lang="en-US" altLang="ko-KR" dirty="0"/>
              <a:t>: </a:t>
            </a:r>
            <a:r>
              <a:rPr lang="en-US" altLang="ko-KR" dirty="0" smtClean="0"/>
              <a:t>28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윤년이 </a:t>
            </a:r>
            <a:r>
              <a:rPr lang="ko-KR" altLang="en-US" dirty="0" err="1" smtClean="0"/>
              <a:t>아닐때</a:t>
            </a:r>
            <a:r>
              <a:rPr lang="en-US" altLang="ko-KR" dirty="0" smtClean="0"/>
              <a:t>), 29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윤년일때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3</a:t>
            </a:r>
            <a:r>
              <a:rPr lang="ko-KR" altLang="en-US" dirty="0" smtClean="0"/>
              <a:t>월</a:t>
            </a:r>
            <a:r>
              <a:rPr lang="en-US" altLang="ko-KR" dirty="0"/>
              <a:t>: 31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4</a:t>
            </a:r>
            <a:r>
              <a:rPr lang="ko-KR" altLang="en-US" dirty="0" smtClean="0"/>
              <a:t>월</a:t>
            </a:r>
            <a:r>
              <a:rPr lang="en-US" altLang="ko-KR" dirty="0"/>
              <a:t>: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5</a:t>
            </a:r>
            <a:r>
              <a:rPr lang="ko-KR" altLang="en-US" dirty="0" smtClean="0"/>
              <a:t>월</a:t>
            </a:r>
            <a:r>
              <a:rPr lang="en-US" altLang="ko-KR" dirty="0"/>
              <a:t>: 31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6</a:t>
            </a:r>
            <a:r>
              <a:rPr lang="ko-KR" altLang="en-US" dirty="0" smtClean="0"/>
              <a:t>월</a:t>
            </a:r>
            <a:r>
              <a:rPr lang="en-US" altLang="ko-KR" dirty="0"/>
              <a:t>: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7</a:t>
            </a:r>
            <a:r>
              <a:rPr lang="ko-KR" altLang="en-US" dirty="0" smtClean="0"/>
              <a:t>월</a:t>
            </a:r>
            <a:r>
              <a:rPr lang="en-US" altLang="ko-KR" dirty="0"/>
              <a:t>: 31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8</a:t>
            </a:r>
            <a:r>
              <a:rPr lang="ko-KR" altLang="en-US" dirty="0" smtClean="0"/>
              <a:t>월</a:t>
            </a:r>
            <a:r>
              <a:rPr lang="en-US" altLang="ko-KR" dirty="0"/>
              <a:t>: 31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9</a:t>
            </a:r>
            <a:r>
              <a:rPr lang="ko-KR" altLang="en-US" dirty="0" smtClean="0"/>
              <a:t>월</a:t>
            </a:r>
            <a:r>
              <a:rPr lang="en-US" altLang="ko-KR" dirty="0"/>
              <a:t>: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10</a:t>
            </a:r>
            <a:r>
              <a:rPr lang="ko-KR" altLang="en-US" dirty="0" smtClean="0"/>
              <a:t>월</a:t>
            </a:r>
            <a:r>
              <a:rPr lang="en-US" altLang="ko-KR" dirty="0"/>
              <a:t>: 31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11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: 30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12</a:t>
            </a:r>
            <a:r>
              <a:rPr lang="ko-KR" altLang="en-US" dirty="0" smtClean="0"/>
              <a:t>월</a:t>
            </a:r>
            <a:r>
              <a:rPr lang="en-US" altLang="ko-KR" dirty="0" smtClean="0"/>
              <a:t>: 31</a:t>
            </a:r>
            <a:r>
              <a:rPr lang="ko-KR" altLang="en-US" dirty="0" smtClean="0"/>
              <a:t>일</a:t>
            </a:r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2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Counting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loops, for loops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loops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5000" y="1790700"/>
            <a:ext cx="45339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for </a:t>
            </a:r>
            <a:r>
              <a:rPr lang="ko-KR" altLang="en-US" dirty="0" smtClean="0"/>
              <a:t>타깃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시퀀스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err="1" smtClean="0"/>
              <a:t>실행문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3036887"/>
            <a:ext cx="81057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2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Using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a counting loop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for loops</a:t>
            </a:r>
          </a:p>
          <a:p>
            <a:pPr lvl="1"/>
            <a:r>
              <a:rPr lang="en-US" altLang="ko-KR" dirty="0" smtClean="0"/>
              <a:t>range()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range(num1)</a:t>
            </a:r>
          </a:p>
          <a:p>
            <a:pPr lvl="2"/>
            <a:r>
              <a:rPr lang="en-US" altLang="ko-KR" dirty="0" smtClean="0"/>
              <a:t>[0, 1, 2, …, num1-1]</a:t>
            </a:r>
          </a:p>
          <a:p>
            <a:pPr lvl="3"/>
            <a:r>
              <a:rPr lang="ko-KR" altLang="en-US" dirty="0" smtClean="0"/>
              <a:t>실제 리스트를 생성하지는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보충자료에서 자세히 설명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num1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 </a:t>
            </a:r>
            <a:r>
              <a:rPr lang="ko-KR" altLang="en-US" dirty="0"/>
              <a:t>반복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range(num1, num2)</a:t>
            </a:r>
            <a:endParaRPr lang="en-US" altLang="ko-KR" dirty="0"/>
          </a:p>
          <a:p>
            <a:pPr lvl="2"/>
            <a:r>
              <a:rPr lang="en-US" altLang="ko-KR" dirty="0" smtClean="0"/>
              <a:t>[num1, num1+1</a:t>
            </a:r>
            <a:r>
              <a:rPr lang="en-US" altLang="ko-KR" dirty="0"/>
              <a:t>, </a:t>
            </a:r>
            <a:r>
              <a:rPr lang="en-US" altLang="ko-KR" dirty="0" smtClean="0"/>
              <a:t>num1+2</a:t>
            </a:r>
            <a:r>
              <a:rPr lang="en-US" altLang="ko-KR" dirty="0"/>
              <a:t>, …, </a:t>
            </a:r>
            <a:r>
              <a:rPr lang="en-US" altLang="ko-KR" dirty="0" smtClean="0"/>
              <a:t>num2-num1-1]</a:t>
            </a:r>
          </a:p>
          <a:p>
            <a:pPr lvl="2"/>
            <a:r>
              <a:rPr lang="en-US" altLang="ko-KR" dirty="0" smtClean="0"/>
              <a:t>(num2-num1)</a:t>
            </a:r>
            <a:r>
              <a:rPr lang="ko-KR" altLang="en-US" dirty="0" smtClean="0"/>
              <a:t>번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반복</a:t>
            </a:r>
            <a:endParaRPr lang="en-US" altLang="ko-KR" dirty="0" smtClean="0"/>
          </a:p>
          <a:p>
            <a:pPr lvl="1"/>
            <a:r>
              <a:rPr lang="en-US" altLang="ko-KR" dirty="0"/>
              <a:t>range(num1, </a:t>
            </a:r>
            <a:r>
              <a:rPr lang="en-US" altLang="ko-KR" dirty="0" smtClean="0"/>
              <a:t>num2, num3)</a:t>
            </a:r>
            <a:endParaRPr lang="en-US" altLang="ko-KR" dirty="0"/>
          </a:p>
          <a:p>
            <a:pPr lvl="2"/>
            <a:r>
              <a:rPr lang="en-US" altLang="ko-KR" dirty="0" smtClean="0"/>
              <a:t>num1 &lt; num2, 0 &lt; num3</a:t>
            </a:r>
          </a:p>
          <a:p>
            <a:pPr lvl="3"/>
            <a:r>
              <a:rPr lang="en-US" altLang="ko-KR" dirty="0" smtClean="0"/>
              <a:t>[</a:t>
            </a:r>
            <a:r>
              <a:rPr lang="en-US" altLang="ko-KR" dirty="0"/>
              <a:t>num1, </a:t>
            </a:r>
            <a:r>
              <a:rPr lang="en-US" altLang="ko-KR" dirty="0" smtClean="0"/>
              <a:t>num1+num3, num1+2*num3, </a:t>
            </a:r>
            <a:r>
              <a:rPr lang="en-US" altLang="ko-KR" dirty="0"/>
              <a:t>…, </a:t>
            </a:r>
            <a:r>
              <a:rPr lang="en-US" altLang="ko-KR" dirty="0" smtClean="0"/>
              <a:t>num1+k*num3]</a:t>
            </a:r>
          </a:p>
          <a:p>
            <a:pPr lvl="3"/>
            <a:r>
              <a:rPr lang="en-US" altLang="ko-KR" dirty="0" smtClean="0"/>
              <a:t>(num1+k*num3 &lt; num2)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반복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num1 &gt; num2, 0 &gt; num3</a:t>
            </a:r>
          </a:p>
          <a:p>
            <a:pPr lvl="3"/>
            <a:r>
              <a:rPr lang="en-US" altLang="ko-KR" dirty="0"/>
              <a:t>[num1, num1+num3, num1+2*num3, …, num1+k*num3]</a:t>
            </a:r>
          </a:p>
          <a:p>
            <a:pPr lvl="3"/>
            <a:r>
              <a:rPr lang="en-US" altLang="ko-KR" dirty="0"/>
              <a:t>(num1+k*num3 </a:t>
            </a:r>
            <a:r>
              <a:rPr lang="en-US" altLang="ko-KR" dirty="0" smtClean="0"/>
              <a:t>&gt; </a:t>
            </a:r>
            <a:r>
              <a:rPr lang="en-US" altLang="ko-KR" dirty="0"/>
              <a:t>num2)</a:t>
            </a:r>
            <a:r>
              <a:rPr lang="ko-KR" altLang="en-US" dirty="0"/>
              <a:t>까지</a:t>
            </a:r>
            <a:r>
              <a:rPr lang="en-US" altLang="ko-KR" dirty="0"/>
              <a:t> </a:t>
            </a:r>
            <a:r>
              <a:rPr lang="ko-KR" altLang="en-US" dirty="0"/>
              <a:t>반복</a:t>
            </a: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0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</a:t>
            </a:r>
            <a:r>
              <a:rPr lang="ko-KR" altLang="en-US" dirty="0"/>
              <a:t> </a:t>
            </a:r>
            <a:r>
              <a:rPr lang="en-US" altLang="ko-KR" dirty="0"/>
              <a:t>a counting loop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loops</a:t>
            </a:r>
          </a:p>
          <a:p>
            <a:pPr lvl="1"/>
            <a:r>
              <a:rPr lang="en-US" altLang="ko-KR" dirty="0" smtClean="0"/>
              <a:t>range</a:t>
            </a:r>
            <a:r>
              <a:rPr lang="en-US" altLang="ko-KR" dirty="0"/>
              <a:t>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에서는 리스트 직접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큰 리스트가 생성되면 비효율적이게 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range </a:t>
            </a: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데이터가 요구되는 경우에 하나씩 넘겨줌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게으른 계산 추가 </a:t>
            </a:r>
            <a:r>
              <a:rPr lang="en-US" altLang="ko-KR" dirty="0" smtClean="0"/>
              <a:t>(lazy evaluation)</a:t>
            </a:r>
          </a:p>
          <a:p>
            <a:pPr lvl="3"/>
            <a:r>
              <a:rPr lang="ko-KR" altLang="en-US" dirty="0" smtClean="0"/>
              <a:t>메모리를 효율적으로 사용할 수 있기 </a:t>
            </a:r>
            <a:r>
              <a:rPr lang="ko-KR" altLang="en-US" dirty="0"/>
              <a:t>됨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range()</a:t>
            </a:r>
            <a:r>
              <a:rPr lang="ko-KR" altLang="en-US" dirty="0" smtClean="0"/>
              <a:t>를 리스트로 변환하려면 명시적 </a:t>
            </a:r>
            <a:r>
              <a:rPr lang="ko-KR" altLang="en-US" dirty="0" err="1" smtClean="0"/>
              <a:t>형변환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list(range(10))</a:t>
            </a:r>
          </a:p>
          <a:p>
            <a:pPr lvl="3"/>
            <a:r>
              <a:rPr lang="ko-KR" altLang="en-US" dirty="0"/>
              <a:t>객체에 대한 설명은 강의 후반부에 다룸</a:t>
            </a:r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61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</a:t>
            </a:r>
            <a:r>
              <a:rPr lang="ko-KR" altLang="en-US" dirty="0"/>
              <a:t> </a:t>
            </a:r>
            <a:r>
              <a:rPr lang="en-US" altLang="ko-KR" dirty="0"/>
              <a:t>a counting loop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loops</a:t>
            </a:r>
          </a:p>
          <a:p>
            <a:pPr lvl="1"/>
            <a:r>
              <a:rPr lang="en-US" altLang="ko-KR" dirty="0" smtClean="0"/>
              <a:t>range</a:t>
            </a:r>
            <a:r>
              <a:rPr lang="en-US" altLang="ko-KR" dirty="0"/>
              <a:t>()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508704"/>
            <a:ext cx="8404070" cy="384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Using a counting loop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en-US" altLang="ko-KR" dirty="0" smtClean="0"/>
              <a:t>for loops</a:t>
            </a:r>
          </a:p>
          <a:p>
            <a:pPr lvl="1"/>
            <a:r>
              <a:rPr lang="en-US" altLang="ko-KR" dirty="0" smtClean="0"/>
              <a:t>range(num1)</a:t>
            </a:r>
          </a:p>
          <a:p>
            <a:pPr lvl="2"/>
            <a:r>
              <a:rPr lang="en-US" altLang="ko-KR" dirty="0" smtClean="0"/>
              <a:t>[0, 1, 2, …, num1-1]</a:t>
            </a:r>
          </a:p>
          <a:p>
            <a:pPr lvl="2"/>
            <a:r>
              <a:rPr lang="en-US" altLang="ko-KR" dirty="0" smtClean="0"/>
              <a:t>num1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반복</a:t>
            </a:r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83" y="3133049"/>
            <a:ext cx="3448050" cy="21050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877" y="1843323"/>
            <a:ext cx="33528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Using a counting loop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en-US" altLang="ko-KR" dirty="0" smtClean="0"/>
              <a:t>for loops</a:t>
            </a:r>
          </a:p>
          <a:p>
            <a:pPr lvl="1"/>
            <a:r>
              <a:rPr lang="en-US" altLang="ko-KR" dirty="0"/>
              <a:t>range(num1, num2)</a:t>
            </a:r>
          </a:p>
          <a:p>
            <a:pPr lvl="2"/>
            <a:r>
              <a:rPr lang="en-US" altLang="ko-KR" dirty="0"/>
              <a:t>[num1, num1+1, num1+2, …, num2-num1]</a:t>
            </a:r>
          </a:p>
          <a:p>
            <a:pPr lvl="2"/>
            <a:r>
              <a:rPr lang="en-US" altLang="ko-KR" dirty="0"/>
              <a:t>(num2-num1)</a:t>
            </a:r>
            <a:r>
              <a:rPr lang="ko-KR" altLang="en-US" dirty="0"/>
              <a:t>번</a:t>
            </a:r>
            <a:r>
              <a:rPr lang="en-US" altLang="ko-KR" dirty="0"/>
              <a:t> </a:t>
            </a:r>
            <a:r>
              <a:rPr lang="ko-KR" altLang="en-US" dirty="0"/>
              <a:t>반복</a:t>
            </a:r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2959100"/>
            <a:ext cx="61245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86082"/>
      </p:ext>
    </p:extLst>
  </p:cSld>
  <p:clrMapOvr>
    <a:masterClrMapping/>
  </p:clrMapOvr>
</p:sld>
</file>

<file path=ppt/theme/theme1.xml><?xml version="1.0" encoding="utf-8"?>
<a:theme xmlns:a="http://schemas.openxmlformats.org/drawingml/2006/main" name="kmucs_2014_theme_by_JunhoKim">
  <a:themeElements>
    <a:clrScheme name="국민대 스타일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04F9F"/>
      </a:accent1>
      <a:accent2>
        <a:srgbClr val="FFCE44"/>
      </a:accent2>
      <a:accent3>
        <a:srgbClr val="F3953F"/>
      </a:accent3>
      <a:accent4>
        <a:srgbClr val="A1DAF8"/>
      </a:accent4>
      <a:accent5>
        <a:srgbClr val="95C23D"/>
      </a:accent5>
      <a:accent6>
        <a:srgbClr val="00A470"/>
      </a:accent6>
      <a:hlink>
        <a:srgbClr val="0000FF"/>
      </a:hlink>
      <a:folHlink>
        <a:srgbClr val="800080"/>
      </a:folHlink>
    </a:clrScheme>
    <a:fontScheme name="Windows 8 스타일">
      <a:majorFont>
        <a:latin typeface="Segoe U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2ndweek_memoryandvariable</Template>
  <TotalTime>12541</TotalTime>
  <Words>1585</Words>
  <Application>Microsoft Office PowerPoint</Application>
  <PresentationFormat>화면 슬라이드 쇼(4:3)</PresentationFormat>
  <Paragraphs>274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D2Coding</vt:lpstr>
      <vt:lpstr>굴림체</vt:lpstr>
      <vt:lpstr>맑은 고딕</vt:lpstr>
      <vt:lpstr>Arial</vt:lpstr>
      <vt:lpstr>Calibri</vt:lpstr>
      <vt:lpstr>Consolas</vt:lpstr>
      <vt:lpstr>Segoe UI</vt:lpstr>
      <vt:lpstr>Wingdings</vt:lpstr>
      <vt:lpstr>kmucs_2014_theme_by_JunhoKim</vt:lpstr>
      <vt:lpstr>Loop 1</vt:lpstr>
      <vt:lpstr>수업목표</vt:lpstr>
      <vt:lpstr>What is a loop</vt:lpstr>
      <vt:lpstr>Counting loops, for loops</vt:lpstr>
      <vt:lpstr>Using a counting loop</vt:lpstr>
      <vt:lpstr>Using a counting loop</vt:lpstr>
      <vt:lpstr>Using a counting loop</vt:lpstr>
      <vt:lpstr>Using a counting loop</vt:lpstr>
      <vt:lpstr>Using a counting loop</vt:lpstr>
      <vt:lpstr>Loop variable names</vt:lpstr>
      <vt:lpstr>Counting by steps</vt:lpstr>
      <vt:lpstr>Counting by steps</vt:lpstr>
      <vt:lpstr>Counting without numbers</vt:lpstr>
      <vt:lpstr>실습</vt:lpstr>
      <vt:lpstr>실습</vt:lpstr>
      <vt:lpstr>실습</vt:lpstr>
      <vt:lpstr>실습</vt:lpstr>
      <vt:lpstr>실습</vt:lpstr>
      <vt:lpstr>실습</vt:lpstr>
      <vt:lpstr>실습</vt:lpstr>
      <vt:lpstr>While loops</vt:lpstr>
      <vt:lpstr>While loops</vt:lpstr>
      <vt:lpstr>While loops</vt:lpstr>
      <vt:lpstr>Bailing out of a loop – break and continue</vt:lpstr>
      <vt:lpstr>Bailing out of a loop – break and continue</vt:lpstr>
      <vt:lpstr>Loop else</vt:lpstr>
      <vt:lpstr>Loop else</vt:lpstr>
      <vt:lpstr>실습</vt:lpstr>
      <vt:lpstr>실습</vt:lpstr>
      <vt:lpstr>실습</vt:lpstr>
      <vt:lpstr>실습</vt:lpstr>
      <vt:lpstr>실습</vt:lpstr>
      <vt:lpstr>실습</vt:lpstr>
      <vt:lpstr>숙제</vt:lpstr>
      <vt:lpstr>숙제</vt:lpstr>
      <vt:lpstr>숙제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&amp; Variables</dc:title>
  <dc:creator>yoon myungkeun</dc:creator>
  <cp:lastModifiedBy>Hye-Jung Nam</cp:lastModifiedBy>
  <cp:revision>117</cp:revision>
  <dcterms:created xsi:type="dcterms:W3CDTF">2014-09-29T01:01:48Z</dcterms:created>
  <dcterms:modified xsi:type="dcterms:W3CDTF">2018-03-03T07:52:39Z</dcterms:modified>
</cp:coreProperties>
</file>