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23" r:id="rId4"/>
    <p:sldId id="324" r:id="rId5"/>
    <p:sldId id="325" r:id="rId6"/>
    <p:sldId id="348" r:id="rId7"/>
    <p:sldId id="326" r:id="rId8"/>
    <p:sldId id="328" r:id="rId9"/>
    <p:sldId id="329" r:id="rId10"/>
    <p:sldId id="327" r:id="rId11"/>
    <p:sldId id="358" r:id="rId12"/>
    <p:sldId id="359" r:id="rId13"/>
    <p:sldId id="330" r:id="rId14"/>
    <p:sldId id="331" r:id="rId15"/>
    <p:sldId id="332" r:id="rId16"/>
    <p:sldId id="360" r:id="rId17"/>
    <p:sldId id="333" r:id="rId18"/>
    <p:sldId id="334" r:id="rId19"/>
    <p:sldId id="361" r:id="rId20"/>
    <p:sldId id="335" r:id="rId21"/>
    <p:sldId id="336" r:id="rId22"/>
    <p:sldId id="357" r:id="rId23"/>
    <p:sldId id="362" r:id="rId24"/>
    <p:sldId id="337" r:id="rId25"/>
    <p:sldId id="338" r:id="rId26"/>
    <p:sldId id="343" r:id="rId27"/>
    <p:sldId id="339" r:id="rId28"/>
    <p:sldId id="340" r:id="rId29"/>
    <p:sldId id="341" r:id="rId30"/>
    <p:sldId id="342" r:id="rId31"/>
    <p:sldId id="344" r:id="rId32"/>
    <p:sldId id="345" r:id="rId33"/>
    <p:sldId id="346" r:id="rId34"/>
    <p:sldId id="347" r:id="rId35"/>
    <p:sldId id="354" r:id="rId36"/>
    <p:sldId id="355" r:id="rId37"/>
    <p:sldId id="349" r:id="rId38"/>
    <p:sldId id="350" r:id="rId39"/>
    <p:sldId id="351" r:id="rId40"/>
    <p:sldId id="353" r:id="rId41"/>
    <p:sldId id="352" r:id="rId42"/>
    <p:sldId id="356" r:id="rId43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7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0B49-1B12-4965-96AC-31FF44207D64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064896" cy="2736303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8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0168-C206-4274-A26D-98B287B63FFF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0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3573016"/>
            <a:ext cx="8640960" cy="2520280"/>
          </a:xfrm>
        </p:spPr>
        <p:txBody>
          <a:bodyPr anchor="t"/>
          <a:lstStyle>
            <a:lvl1pPr marL="342900" indent="-342900">
              <a:buClr>
                <a:schemeClr val="accent3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4E9-A202-46F9-AF21-3FFD65978996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2880320"/>
          </a:xfrm>
        </p:spPr>
        <p:txBody>
          <a:bodyPr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74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7890-716C-4C46-872D-B934FB9DFD5B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4745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F3D9-E2AE-4189-A27D-02B9404373EB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0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0A35-72C2-49DE-AEBA-E932EB013CE4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1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0E9B-8798-478A-8001-4318086D4593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9311"/>
            <a:ext cx="9144000" cy="686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252016"/>
            <a:ext cx="864096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64096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5280E2-BD6D-4AA2-864E-450077D413AE}" type="datetime1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6AA05CA-F315-479D-A848-BBFEA4A1F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1" hangingPunct="1"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By </a:t>
            </a:r>
            <a:r>
              <a:rPr lang="ko-KR" altLang="en-US" dirty="0" smtClean="0"/>
              <a:t>윤명근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Structured Types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72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Slicing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a list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리스트이름</a:t>
            </a:r>
            <a:r>
              <a:rPr lang="en-US" altLang="ko-KR" dirty="0" smtClean="0"/>
              <a:t>[a:]” : a</a:t>
            </a:r>
            <a:r>
              <a:rPr lang="ko-KR" altLang="en-US" dirty="0" smtClean="0"/>
              <a:t>번째부터 마지막 항목까지로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구성된 리스트</a:t>
            </a:r>
            <a:endParaRPr lang="en-US" altLang="ko-KR" dirty="0" smtClean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리스트이름</a:t>
            </a:r>
            <a:r>
              <a:rPr lang="en-US" altLang="ko-KR" dirty="0" smtClean="0"/>
              <a:t>[:b]” </a:t>
            </a:r>
            <a:r>
              <a:rPr lang="en-US" altLang="ko-KR" dirty="0"/>
              <a:t>: </a:t>
            </a:r>
            <a:r>
              <a:rPr lang="ko-KR" altLang="en-US" dirty="0" smtClean="0"/>
              <a:t>처음부터</a:t>
            </a:r>
            <a:r>
              <a:rPr lang="en-US" altLang="ko-KR" dirty="0" smtClean="0"/>
              <a:t> (b-1)</a:t>
            </a:r>
            <a:r>
              <a:rPr lang="ko-KR" altLang="en-US" dirty="0" smtClean="0"/>
              <a:t>번째 항목까지로 구성된 리스트</a:t>
            </a:r>
            <a:endParaRPr lang="en-US" altLang="ko-KR" dirty="0" smtClean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리스트이름</a:t>
            </a:r>
            <a:r>
              <a:rPr lang="en-US" altLang="ko-KR" dirty="0" smtClean="0"/>
              <a:t>[:]” </a:t>
            </a:r>
            <a:r>
              <a:rPr lang="en-US" altLang="ko-KR" dirty="0"/>
              <a:t>: </a:t>
            </a:r>
            <a:r>
              <a:rPr lang="ko-KR" altLang="en-US" dirty="0"/>
              <a:t>처음부터</a:t>
            </a:r>
            <a:r>
              <a:rPr lang="en-US" altLang="ko-KR" dirty="0"/>
              <a:t> </a:t>
            </a:r>
            <a:r>
              <a:rPr lang="ko-KR" altLang="en-US" dirty="0" smtClean="0"/>
              <a:t>마지막 항목까지로 구성된 리스트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6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결합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sz="2000" dirty="0">
                <a:latin typeface="+mn-ea"/>
              </a:rPr>
              <a:t>리스트 연산자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600" dirty="0">
                <a:latin typeface="+mn-ea"/>
              </a:rPr>
              <a:t>+ : </a:t>
            </a:r>
            <a:r>
              <a:rPr lang="ko-KR" altLang="en-US" sz="1600" dirty="0">
                <a:latin typeface="+mn-ea"/>
              </a:rPr>
              <a:t>두 리스트를 합친다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lvl="1"/>
            <a:r>
              <a:rPr lang="en-US" altLang="ko-KR" sz="1600" dirty="0">
                <a:latin typeface="+mn-ea"/>
              </a:rPr>
              <a:t>* : </a:t>
            </a:r>
            <a:r>
              <a:rPr lang="ko-KR" altLang="en-US" sz="1600" dirty="0">
                <a:latin typeface="+mn-ea"/>
              </a:rPr>
              <a:t>리스트를 숫자만큼 반복 한다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latin typeface="+mn-ea"/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66C05F6A-CE61-4FCD-883B-F34EE0A70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700" y="2773087"/>
            <a:ext cx="5339923" cy="181588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graduate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[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Jeong"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Lee"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Kim"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undergraduate = [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"Yeongjae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Myeong"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Han"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all_lab_members = </a:t>
            </a:r>
            <a:r>
              <a:rPr lang="en-US" altLang="ko-KR" sz="1400" dirty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graduate 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+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undergraduate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(all_lab_members)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graduate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(undergraduate *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04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리스트 크기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en-US" altLang="ko-KR" sz="1800" dirty="0" err="1" smtClean="0">
                <a:latin typeface="+mn-ea"/>
              </a:rPr>
              <a:t>len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리스트</a:t>
            </a:r>
            <a:r>
              <a:rPr lang="en-US" altLang="ko-KR" sz="1800" dirty="0">
                <a:latin typeface="+mn-ea"/>
              </a:rPr>
              <a:t>) : </a:t>
            </a:r>
            <a:r>
              <a:rPr lang="ko-KR" altLang="en-US" sz="1800" dirty="0">
                <a:latin typeface="+mn-ea"/>
              </a:rPr>
              <a:t>리스트의 길이를 반환 한다</a:t>
            </a:r>
            <a:r>
              <a:rPr lang="en-US" altLang="ko-KR" sz="1800" dirty="0" smtClean="0">
                <a:latin typeface="+mn-ea"/>
              </a:rPr>
              <a:t>.</a:t>
            </a:r>
            <a:endParaRPr lang="en-US" altLang="ko-KR" sz="1800" dirty="0">
              <a:latin typeface="+mn-ea"/>
            </a:endParaRP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66C05F6A-CE61-4FCD-883B-F34EE0A70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00" y="1870354"/>
            <a:ext cx="4079963" cy="738664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graduate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= [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Jeong"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Lee"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Kim"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“</a:t>
            </a:r>
            <a:r>
              <a:rPr kumimoji="0" lang="ko-KR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인원 수</a:t>
            </a:r>
            <a:r>
              <a:rPr kumimoji="0" lang="en-US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 ”, </a:t>
            </a:r>
            <a:r>
              <a:rPr lang="en-US" altLang="ko-KR" sz="1400" dirty="0" err="1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len</a:t>
            </a:r>
            <a:r>
              <a:rPr lang="en-US" altLang="ko-KR" sz="1400" dirty="0" smtClean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(graduate)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9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Modifying/Deleting/Searching items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수정하기 </a:t>
            </a:r>
            <a:r>
              <a:rPr lang="en-US" altLang="ko-KR" dirty="0" smtClean="0"/>
              <a:t>(Modify)</a:t>
            </a:r>
          </a:p>
          <a:p>
            <a:pPr lvl="1"/>
            <a:r>
              <a:rPr lang="ko-KR" altLang="en-US" dirty="0" smtClean="0"/>
              <a:t>인덱스를 사용해서 대상 아이템 변경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385628"/>
            <a:ext cx="4171950" cy="2590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057" y="2385628"/>
            <a:ext cx="35623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52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Modifying/Deleting/Searching items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리스트에 아이템을 넣는 다양한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append(): </a:t>
            </a:r>
            <a:r>
              <a:rPr lang="ko-KR" altLang="en-US" dirty="0" smtClean="0"/>
              <a:t>리스트 뒤에 아이템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insert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리스트 내 원하는 위치에 아이템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extend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여러 아이템을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리스트 뒤에 추가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3010928"/>
            <a:ext cx="4171950" cy="19526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594" y="3010928"/>
            <a:ext cx="35623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27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Modifying/Deleting/Searching items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리스트에서 아이템 삭제하기</a:t>
            </a:r>
            <a:endParaRPr lang="en-US" altLang="ko-KR" dirty="0" smtClean="0"/>
          </a:p>
          <a:p>
            <a:pPr lvl="1"/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리스트</a:t>
            </a:r>
            <a:r>
              <a:rPr lang="en-US" altLang="ko-KR" dirty="0">
                <a:latin typeface="+mn-ea"/>
              </a:rPr>
              <a:t>&gt;.remove(&lt;</a:t>
            </a:r>
            <a:r>
              <a:rPr lang="ko-KR" altLang="en-US" dirty="0">
                <a:latin typeface="+mn-ea"/>
              </a:rPr>
              <a:t>값</a:t>
            </a:r>
            <a:r>
              <a:rPr lang="en-US" altLang="ko-KR" dirty="0">
                <a:latin typeface="+mn-ea"/>
              </a:rPr>
              <a:t>&gt;) : </a:t>
            </a:r>
            <a:r>
              <a:rPr lang="ko-KR" altLang="en-US" dirty="0">
                <a:latin typeface="+mn-ea"/>
              </a:rPr>
              <a:t>리스트의 특정 값을 </a:t>
            </a:r>
            <a:r>
              <a:rPr lang="ko-KR" altLang="en-US" dirty="0" smtClean="0">
                <a:latin typeface="+mn-ea"/>
              </a:rPr>
              <a:t>제거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dirty="0" smtClean="0">
                <a:latin typeface="+mn-ea"/>
              </a:rPr>
              <a:t>해당 </a:t>
            </a:r>
            <a:r>
              <a:rPr lang="ko-KR" altLang="en-US" dirty="0">
                <a:latin typeface="+mn-ea"/>
              </a:rPr>
              <a:t>값이 </a:t>
            </a:r>
            <a:r>
              <a:rPr lang="ko-KR" altLang="en-US" dirty="0" smtClean="0">
                <a:latin typeface="+mn-ea"/>
              </a:rPr>
              <a:t>복수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개인 </a:t>
            </a:r>
            <a:r>
              <a:rPr lang="ko-KR" altLang="en-US" dirty="0">
                <a:latin typeface="+mn-ea"/>
              </a:rPr>
              <a:t>경우 제일 먼저 발견되는 값 제거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del</a:t>
            </a:r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리스트</a:t>
            </a:r>
            <a:r>
              <a:rPr lang="en-US" altLang="ko-KR" dirty="0">
                <a:latin typeface="+mn-ea"/>
              </a:rPr>
              <a:t>&gt;[&lt;</a:t>
            </a:r>
            <a:r>
              <a:rPr lang="ko-KR" altLang="en-US" dirty="0">
                <a:latin typeface="+mn-ea"/>
              </a:rPr>
              <a:t>인덱스</a:t>
            </a:r>
            <a:r>
              <a:rPr lang="en-US" altLang="ko-KR" dirty="0">
                <a:latin typeface="+mn-ea"/>
              </a:rPr>
              <a:t>&gt;] : </a:t>
            </a:r>
            <a:r>
              <a:rPr lang="ko-KR" altLang="en-US" dirty="0">
                <a:latin typeface="+mn-ea"/>
              </a:rPr>
              <a:t>리스트의 특정 인덱스에 있는 </a:t>
            </a:r>
            <a:r>
              <a:rPr lang="ko-KR" altLang="en-US" dirty="0" smtClean="0">
                <a:latin typeface="+mn-ea"/>
              </a:rPr>
              <a:t>요소 </a:t>
            </a:r>
            <a:r>
              <a:rPr lang="ko-KR" altLang="en-US" dirty="0">
                <a:latin typeface="+mn-ea"/>
              </a:rPr>
              <a:t>제거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smtClean="0"/>
              <a:t>pop</a:t>
            </a:r>
            <a:r>
              <a:rPr lang="en-US" altLang="ko-KR" dirty="0" smtClean="0"/>
              <a:t>(): </a:t>
            </a:r>
            <a:r>
              <a:rPr lang="ko-KR" altLang="en-US" dirty="0" smtClean="0"/>
              <a:t>리스트의 마지막 항목 리턴</a:t>
            </a:r>
            <a:r>
              <a:rPr lang="en-US" altLang="ko-KR" dirty="0" smtClean="0"/>
              <a:t>(return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>
                <a:latin typeface="+mn-ea"/>
              </a:rPr>
              <a:t>&lt;</a:t>
            </a:r>
            <a:r>
              <a:rPr lang="ko-KR" altLang="en-US" dirty="0">
                <a:latin typeface="+mn-ea"/>
              </a:rPr>
              <a:t>리스트</a:t>
            </a:r>
            <a:r>
              <a:rPr lang="en-US" altLang="ko-KR" dirty="0">
                <a:latin typeface="+mn-ea"/>
              </a:rPr>
              <a:t>&gt;.clear() : </a:t>
            </a:r>
            <a:r>
              <a:rPr lang="ko-KR" altLang="en-US" dirty="0">
                <a:latin typeface="+mn-ea"/>
              </a:rPr>
              <a:t>리스트 내부의 모든 요소를 제거</a:t>
            </a:r>
            <a:endParaRPr lang="en-US" altLang="ko-KR" dirty="0">
              <a:latin typeface="+mn-ea"/>
            </a:endParaRP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5" y="3765550"/>
            <a:ext cx="4171950" cy="2324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880" y="3765550"/>
            <a:ext cx="35623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33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Modifying/Deleting/Searching items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리스트에서 아이템 </a:t>
            </a:r>
            <a:r>
              <a:rPr lang="ko-KR" altLang="en-US" dirty="0" smtClean="0"/>
              <a:t>삭제하기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5B65D59C-3472-4EBD-AF00-74F50C525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99" y="4174445"/>
            <a:ext cx="7200000" cy="116955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series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Before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series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ans_series.remove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After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an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series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1450EC52-C479-4DDC-9BC1-D375FD442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99" y="1895121"/>
            <a:ext cx="7200000" cy="181588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lab_members = [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Jeong"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Jeong"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Lee"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Kim"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            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"Yeongjae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Myeong"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Han"</a:t>
            </a:r>
            <a:r>
              <a:rPr kumimoji="0" lang="ko-KR" altLang="ko-K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del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lab_members[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(lab_members)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lab_members.pop(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(lab_members)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436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Modifying/Deleting/Searching items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리스트에서 찾기 </a:t>
            </a:r>
            <a:r>
              <a:rPr lang="en-US" altLang="ko-KR" dirty="0" smtClean="0"/>
              <a:t>(search)</a:t>
            </a:r>
          </a:p>
          <a:p>
            <a:pPr lvl="1"/>
            <a:r>
              <a:rPr lang="en-US" altLang="ko-KR" dirty="0" smtClean="0"/>
              <a:t>‘in’ </a:t>
            </a:r>
            <a:r>
              <a:rPr lang="ko-KR" altLang="en-US" dirty="0" smtClean="0"/>
              <a:t>키워드</a:t>
            </a:r>
            <a:r>
              <a:rPr lang="en-US" altLang="ko-KR" dirty="0" smtClean="0"/>
              <a:t>: Boolean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(True/False)</a:t>
            </a:r>
            <a:r>
              <a:rPr lang="ko-KR" altLang="en-US" dirty="0" smtClean="0"/>
              <a:t> 리턴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33" y="2438636"/>
            <a:ext cx="4171950" cy="2324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956" y="2438636"/>
            <a:ext cx="35623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20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/>
              <a:t>Modifying/Deleting/Searching items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리스트에서 찾기 </a:t>
            </a:r>
            <a:r>
              <a:rPr lang="en-US" altLang="ko-KR" dirty="0" smtClean="0"/>
              <a:t>(search)</a:t>
            </a:r>
          </a:p>
          <a:p>
            <a:pPr lvl="1"/>
            <a:r>
              <a:rPr lang="en-US" altLang="ko-KR" dirty="0" smtClean="0"/>
              <a:t>index()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아이템의 위치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인덱스값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리턴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820" y="2175582"/>
            <a:ext cx="5686425" cy="18573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857" y="4279900"/>
            <a:ext cx="35623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94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/>
              <a:t>Modifying/Deleting/Searching items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리스트에서 찾기 </a:t>
            </a:r>
            <a:r>
              <a:rPr lang="en-US" altLang="ko-KR" dirty="0" smtClean="0"/>
              <a:t>(search)</a:t>
            </a:r>
          </a:p>
          <a:p>
            <a:pPr lvl="1"/>
            <a:r>
              <a:rPr lang="en-US" altLang="ko-KR" dirty="0" smtClean="0"/>
              <a:t>index()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아이템의 위치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인덱스값</a:t>
            </a:r>
            <a:r>
              <a:rPr lang="en-US" altLang="ko-KR" dirty="0" smtClean="0"/>
              <a:t>) </a:t>
            </a:r>
            <a:r>
              <a:rPr lang="ko-KR" altLang="en-US" dirty="0" smtClean="0"/>
              <a:t>리턴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872880" y="2354247"/>
            <a:ext cx="8019600" cy="160043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infinite_members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[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"김성규"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"장동우"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남우현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"이성열"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"엘"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"이성종"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input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"이름 &gt;"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infinite_members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infinite_members.index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"{}는 인피니트의 {}번째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멤버입니다."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idx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else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"{}는 인피니트의 멤버가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아닙니다."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.format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5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수업목표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What is a lists </a:t>
            </a:r>
          </a:p>
          <a:p>
            <a:r>
              <a:rPr lang="en-US" altLang="ko-KR" dirty="0"/>
              <a:t>Creating a list</a:t>
            </a:r>
          </a:p>
          <a:p>
            <a:r>
              <a:rPr lang="en-US" altLang="ko-KR" dirty="0"/>
              <a:t>Adding things to a list</a:t>
            </a:r>
          </a:p>
          <a:p>
            <a:r>
              <a:rPr lang="en-US" altLang="ko-KR" dirty="0"/>
              <a:t>Getting items from a list</a:t>
            </a:r>
          </a:p>
          <a:p>
            <a:r>
              <a:rPr lang="en-US" altLang="ko-KR" dirty="0"/>
              <a:t>Slicing a list</a:t>
            </a:r>
          </a:p>
          <a:p>
            <a:r>
              <a:rPr lang="en-US" altLang="ko-KR" dirty="0"/>
              <a:t>Modifying/Deleting/Searching items</a:t>
            </a:r>
          </a:p>
          <a:p>
            <a:r>
              <a:rPr lang="en-US" altLang="ko-KR" dirty="0"/>
              <a:t>Looping through a list</a:t>
            </a:r>
          </a:p>
          <a:p>
            <a:r>
              <a:rPr lang="en-US" altLang="ko-KR" dirty="0" smtClean="0"/>
              <a:t>Sorting </a:t>
            </a:r>
            <a:r>
              <a:rPr lang="en-US" altLang="ko-KR" dirty="0"/>
              <a:t>a list</a:t>
            </a:r>
          </a:p>
          <a:p>
            <a:r>
              <a:rPr lang="en-US" altLang="ko-KR" dirty="0"/>
              <a:t>Shallow and deep copy</a:t>
            </a:r>
            <a:endParaRPr lang="ko-KR" altLang="en-US" dirty="0"/>
          </a:p>
          <a:p>
            <a:r>
              <a:rPr lang="en-US" altLang="ko-KR" dirty="0" smtClean="0"/>
              <a:t>Lists </a:t>
            </a:r>
            <a:r>
              <a:rPr lang="en-US" altLang="ko-KR" dirty="0"/>
              <a:t>of </a:t>
            </a:r>
            <a:r>
              <a:rPr lang="en-US" altLang="ko-KR" dirty="0" smtClean="0"/>
              <a:t>lists</a:t>
            </a:r>
            <a:endParaRPr lang="en-US" altLang="ko-KR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16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Looping through a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for loop </a:t>
            </a:r>
            <a:r>
              <a:rPr lang="ko-KR" altLang="en-US" dirty="0" smtClean="0"/>
              <a:t>다시 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range(10)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[0,1,2,3,4,5,6,7,8,9]</a:t>
            </a:r>
          </a:p>
          <a:p>
            <a:pPr lvl="2"/>
            <a:r>
              <a:rPr lang="ko-KR" altLang="en-US" smtClean="0"/>
              <a:t>직접 리스트를 생성하는 것은 아님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83" y="2726649"/>
            <a:ext cx="34480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0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Looping through a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42" y="1823653"/>
            <a:ext cx="5686425" cy="1857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429" y="3762114"/>
            <a:ext cx="35623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94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 in a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 안에 </a:t>
            </a:r>
            <a:r>
              <a:rPr lang="en-US" altLang="ko-KR" dirty="0" smtClean="0"/>
              <a:t>loop </a:t>
            </a:r>
            <a:r>
              <a:rPr lang="ko-KR" altLang="en-US" dirty="0" smtClean="0"/>
              <a:t>문 작성 </a:t>
            </a:r>
            <a:r>
              <a:rPr lang="ko-KR" altLang="en-US" dirty="0" smtClean="0"/>
              <a:t>가능 </a:t>
            </a:r>
            <a:r>
              <a:rPr lang="en-US" altLang="ko-KR" dirty="0" smtClean="0"/>
              <a:t>(list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comprehension)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err="1"/>
              <a:t>표현식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/>
              <a:t>항목 </a:t>
            </a:r>
            <a:r>
              <a:rPr lang="en-US" altLang="ko-KR" dirty="0"/>
              <a:t>in </a:t>
            </a:r>
            <a:r>
              <a:rPr lang="ko-KR" altLang="en-US" dirty="0" smtClean="0"/>
              <a:t>반복가능객체</a:t>
            </a:r>
            <a:r>
              <a:rPr lang="en-US" altLang="ko-KR" dirty="0" smtClean="0"/>
              <a:t>]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If </a:t>
            </a:r>
            <a:r>
              <a:rPr lang="ko-KR" altLang="en-US" dirty="0" smtClean="0"/>
              <a:t>조건 추가 가능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[</a:t>
            </a:r>
            <a:r>
              <a:rPr lang="ko-KR" altLang="en-US" dirty="0" err="1"/>
              <a:t>표현식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/>
              <a:t>항목 </a:t>
            </a:r>
            <a:r>
              <a:rPr lang="en-US" altLang="ko-KR" dirty="0"/>
              <a:t>in </a:t>
            </a:r>
            <a:r>
              <a:rPr lang="ko-KR" altLang="en-US" dirty="0"/>
              <a:t>반복가능객체 </a:t>
            </a:r>
            <a:r>
              <a:rPr lang="en-US" altLang="ko-KR" dirty="0"/>
              <a:t>if </a:t>
            </a:r>
            <a:r>
              <a:rPr lang="ko-KR" altLang="en-US" dirty="0"/>
              <a:t>조건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80200" y="6356350"/>
            <a:ext cx="2051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https</a:t>
            </a:r>
            <a:r>
              <a:rPr lang="ko-KR" altLang="en-US" sz="1200" dirty="0"/>
              <a:t>://wikidocs.net/22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8472" y="2306164"/>
            <a:ext cx="3633192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[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altLang="ko-KR" sz="1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result.append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sz="1400" dirty="0" smtClean="0">
                <a:solidFill>
                  <a:srgbClr val="0088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print(result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4902200" y="2306164"/>
            <a:ext cx="3759200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[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[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print(result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1508572" y="4690463"/>
            <a:ext cx="5171628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[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result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 [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sz="1400" dirty="0">
                <a:solidFill>
                  <a:srgbClr val="0088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-US" altLang="ko-KR" sz="1400" b="1" dirty="0"/>
              <a:t>if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num</a:t>
            </a:r>
            <a:r>
              <a:rPr lang="en-US" altLang="ko-KR" sz="1400" dirty="0"/>
              <a:t> % 2 == </a:t>
            </a:r>
            <a:r>
              <a:rPr lang="en-US" altLang="ko-KR" sz="1400" dirty="0" smtClean="0"/>
              <a:t>0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print(result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sz="1400" dirty="0" smtClean="0">
                <a:solidFill>
                  <a:srgbClr val="008800"/>
                </a:solidFill>
                <a:latin typeface="Consolas" panose="020B0609020204030204" pitchFamily="49" charset="0"/>
              </a:rPr>
              <a:t>6</a:t>
            </a:r>
            <a:r>
              <a:rPr lang="en-US" altLang="ko-KR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dirty="0" smtClean="0">
                <a:solidFill>
                  <a:srgbClr val="008800"/>
                </a:solidFill>
                <a:latin typeface="Consolas" panose="020B0609020204030204" pitchFamily="49" charset="0"/>
              </a:rPr>
              <a:t>12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ko-KR" altLang="en-US" sz="1400" dirty="0"/>
          </a:p>
        </p:txBody>
      </p:sp>
      <p:sp>
        <p:nvSpPr>
          <p:cNvPr id="9" name="직사각형 8"/>
          <p:cNvSpPr/>
          <p:nvPr/>
        </p:nvSpPr>
        <p:spPr>
          <a:xfrm>
            <a:off x="4390480" y="2589407"/>
            <a:ext cx="4667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54506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Loop in a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List</a:t>
            </a:r>
            <a:r>
              <a:rPr lang="ko-KR" altLang="en-US" dirty="0" smtClean="0"/>
              <a:t> </a:t>
            </a:r>
            <a:r>
              <a:rPr lang="en-US" altLang="ko-KR" dirty="0" smtClean="0"/>
              <a:t>comprehension</a:t>
            </a:r>
            <a:r>
              <a:rPr lang="ko-KR" altLang="en-US" dirty="0" smtClean="0"/>
              <a:t>을 사용해서 </a:t>
            </a:r>
            <a:r>
              <a:rPr lang="en-US" altLang="ko-KR" dirty="0" smtClean="0"/>
              <a:t>X</a:t>
            </a:r>
            <a:r>
              <a:rPr lang="ko-KR" altLang="en-US" dirty="0" smtClean="0"/>
              <a:t>를 생성하시오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X={x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| x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1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이하의 자연수</a:t>
            </a:r>
            <a:r>
              <a:rPr lang="en-US" altLang="ko-KR" dirty="0" smtClean="0"/>
              <a:t>}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680200" y="6356350"/>
            <a:ext cx="20517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/>
              <a:t>참고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https</a:t>
            </a:r>
            <a:r>
              <a:rPr lang="ko-KR" altLang="en-US" sz="1200" dirty="0"/>
              <a:t>://wikidocs.net/22</a:t>
            </a:r>
          </a:p>
        </p:txBody>
      </p:sp>
    </p:spTree>
    <p:extLst>
      <p:ext uri="{BB962C8B-B14F-4D97-AF65-F5344CB8AC3E}">
        <p14:creationId xmlns:p14="http://schemas.microsoft.com/office/powerpoint/2010/main" val="311730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Sorting a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정렬 </a:t>
            </a:r>
            <a:r>
              <a:rPr lang="en-US" altLang="ko-KR" dirty="0" smtClean="0"/>
              <a:t>(sorting)</a:t>
            </a:r>
          </a:p>
          <a:p>
            <a:pPr lvl="1"/>
            <a:r>
              <a:rPr lang="ko-KR" altLang="en-US" dirty="0" smtClean="0"/>
              <a:t>작은 순서 </a:t>
            </a:r>
            <a:r>
              <a:rPr lang="en-US" altLang="ko-KR" dirty="0" smtClean="0"/>
              <a:t>(descending) </a:t>
            </a:r>
            <a:r>
              <a:rPr lang="ko-KR" altLang="en-US" dirty="0" smtClean="0"/>
              <a:t>정렬 </a:t>
            </a:r>
            <a:r>
              <a:rPr lang="en-US" altLang="ko-KR" dirty="0" smtClean="0"/>
              <a:t>vs </a:t>
            </a:r>
            <a:r>
              <a:rPr lang="ko-KR" altLang="en-US" dirty="0" smtClean="0"/>
              <a:t>큰</a:t>
            </a:r>
            <a:r>
              <a:rPr lang="en-US" altLang="ko-KR" dirty="0" smtClean="0"/>
              <a:t> </a:t>
            </a:r>
            <a:r>
              <a:rPr lang="ko-KR" altLang="en-US" dirty="0" smtClean="0"/>
              <a:t>순서 </a:t>
            </a:r>
            <a:r>
              <a:rPr lang="en-US" altLang="ko-KR" dirty="0" smtClean="0"/>
              <a:t>(ascending) </a:t>
            </a:r>
            <a:r>
              <a:rPr lang="ko-KR" altLang="en-US" dirty="0" smtClean="0"/>
              <a:t>정렬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컴퓨터에게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크다 작다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를 정해주어야 함</a:t>
            </a:r>
            <a:r>
              <a:rPr lang="en-US" altLang="ko-KR" dirty="0" smtClean="0"/>
              <a:t>!</a:t>
            </a:r>
          </a:p>
          <a:p>
            <a:pPr lvl="2"/>
            <a:r>
              <a:rPr lang="ko-KR" altLang="en-US" dirty="0" smtClean="0"/>
              <a:t>디폴트</a:t>
            </a:r>
            <a:r>
              <a:rPr lang="en-US" altLang="ko-KR" dirty="0" smtClean="0"/>
              <a:t>(default): </a:t>
            </a:r>
            <a:r>
              <a:rPr lang="ko-KR" altLang="en-US" dirty="0" smtClean="0"/>
              <a:t>숫자 크기 순서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사전 등장 순서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sort()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정렬 순서를 </a:t>
            </a:r>
            <a:r>
              <a:rPr lang="ko-KR" altLang="en-US" dirty="0" err="1" smtClean="0"/>
              <a:t>반대로하려면</a:t>
            </a:r>
            <a:r>
              <a:rPr lang="en-US" altLang="ko-KR" dirty="0" smtClean="0"/>
              <a:t>, sort(reverse=True)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45" y="3678158"/>
            <a:ext cx="4352925" cy="27336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130" y="3678158"/>
            <a:ext cx="35623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76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Sorting a list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정렬 </a:t>
            </a:r>
            <a:r>
              <a:rPr lang="en-US" altLang="ko-KR" dirty="0" smtClean="0"/>
              <a:t>(sorting)</a:t>
            </a:r>
          </a:p>
          <a:p>
            <a:pPr lvl="1"/>
            <a:r>
              <a:rPr lang="en-US" altLang="ko-KR" dirty="0" smtClean="0"/>
              <a:t>sort() </a:t>
            </a:r>
            <a:r>
              <a:rPr lang="ko-KR" altLang="en-US" dirty="0" smtClean="0"/>
              <a:t>적용하면 리스트 아이템의 순서가 변경됨에 주의해야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원본 유지를 하고 싶으면 복사본을 사용해서 정렬해야 함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37" y="2637073"/>
            <a:ext cx="4352925" cy="27336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214" y="2637073"/>
            <a:ext cx="35623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00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Sorting a list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정렬 </a:t>
            </a:r>
            <a:r>
              <a:rPr lang="en-US" altLang="ko-KR" dirty="0" smtClean="0"/>
              <a:t>(sorting)</a:t>
            </a:r>
          </a:p>
          <a:p>
            <a:pPr lvl="1"/>
            <a:r>
              <a:rPr lang="en-US" altLang="ko-KR" dirty="0" smtClean="0"/>
              <a:t>sorted() : </a:t>
            </a:r>
            <a:r>
              <a:rPr lang="ko-KR" altLang="en-US" dirty="0" smtClean="0"/>
              <a:t>정렬된 복제 리스트 리턴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원본 유지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8" y="2685665"/>
            <a:ext cx="4352925" cy="19907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200" y="2685665"/>
            <a:ext cx="35623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00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Shallow and deep copy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객체 지향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</a:t>
            </a:r>
            <a:r>
              <a:rPr lang="en-US" altLang="ko-KR" dirty="0" smtClean="0"/>
              <a:t>id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확인은 </a:t>
            </a:r>
            <a:r>
              <a:rPr lang="en-US" altLang="ko-KR" dirty="0" smtClean="0">
                <a:sym typeface="Wingdings" panose="05000000000000000000" pitchFamily="2" charset="2"/>
              </a:rPr>
              <a:t>id() </a:t>
            </a:r>
            <a:r>
              <a:rPr lang="ko-KR" altLang="en-US" dirty="0" smtClean="0">
                <a:sym typeface="Wingdings" panose="05000000000000000000" pitchFamily="2" charset="2"/>
              </a:rPr>
              <a:t>함수 이용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52265"/>
            <a:ext cx="4352925" cy="19907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283075"/>
            <a:ext cx="35623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18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Shallow and deep copy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객체 지향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 </a:t>
            </a:r>
            <a:r>
              <a:rPr lang="en-US" altLang="ko-KR" dirty="0" smtClean="0"/>
              <a:t>id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확인은 </a:t>
            </a:r>
            <a:r>
              <a:rPr lang="en-US" altLang="ko-KR" dirty="0" smtClean="0">
                <a:sym typeface="Wingdings" panose="05000000000000000000" pitchFamily="2" charset="2"/>
              </a:rPr>
              <a:t>id() </a:t>
            </a:r>
            <a:r>
              <a:rPr lang="ko-KR" altLang="en-US" dirty="0" smtClean="0">
                <a:sym typeface="Wingdings" panose="05000000000000000000" pitchFamily="2" charset="2"/>
              </a:rPr>
              <a:t>함수 이용</a:t>
            </a:r>
            <a:endParaRPr lang="en-US" altLang="ko-KR" dirty="0" smtClean="0"/>
          </a:p>
        </p:txBody>
      </p:sp>
      <p:sp>
        <p:nvSpPr>
          <p:cNvPr id="1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52265"/>
            <a:ext cx="4352925" cy="199072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283075"/>
            <a:ext cx="3562350" cy="2438400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075680" y="1663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073140" y="1917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6073140" y="21691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073140" y="24206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6073140" y="26720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073140" y="29235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6073140" y="31750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6073140" y="34264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6073140" y="36779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5390582" y="1531456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>
            <a:off x="5726481" y="1709420"/>
            <a:ext cx="293319" cy="6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390582" y="1696556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39" name="오른쪽 화살표 38"/>
          <p:cNvSpPr/>
          <p:nvPr/>
        </p:nvSpPr>
        <p:spPr>
          <a:xfrm>
            <a:off x="5726481" y="1836420"/>
            <a:ext cx="293319" cy="6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075680" y="4330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100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073140" y="4584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073140" y="48361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073140" y="50876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073140" y="53390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073140" y="55905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6073140" y="58420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073140" y="60934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/>
          <p:cNvSpPr/>
          <p:nvPr/>
        </p:nvSpPr>
        <p:spPr>
          <a:xfrm>
            <a:off x="6073140" y="63449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직사각형 48"/>
          <p:cNvSpPr/>
          <p:nvPr/>
        </p:nvSpPr>
        <p:spPr>
          <a:xfrm>
            <a:off x="5390582" y="4198456"/>
            <a:ext cx="2840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50" name="오른쪽 화살표 49"/>
          <p:cNvSpPr/>
          <p:nvPr/>
        </p:nvSpPr>
        <p:spPr>
          <a:xfrm>
            <a:off x="5726481" y="4376420"/>
            <a:ext cx="293319" cy="6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390582" y="4795356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52" name="오른쪽 화살표 51"/>
          <p:cNvSpPr/>
          <p:nvPr/>
        </p:nvSpPr>
        <p:spPr>
          <a:xfrm>
            <a:off x="5726481" y="4935220"/>
            <a:ext cx="293319" cy="6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471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Shallow and deep copy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객체 지향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얕은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 </a:t>
            </a:r>
            <a:r>
              <a:rPr lang="en-US" altLang="ko-KR" dirty="0" smtClean="0"/>
              <a:t>(shallow copy)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108200"/>
            <a:ext cx="4352925" cy="199072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" y="4200525"/>
            <a:ext cx="3562350" cy="243840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6075680" y="1663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073140" y="1917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73140" y="21691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073140" y="24206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073140" y="26720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073140" y="29235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073140" y="31750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6073140" y="34264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6073140" y="36779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4742882" y="1531456"/>
            <a:ext cx="101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alphabet</a:t>
            </a:r>
            <a:endParaRPr lang="ko-KR" altLang="en-US" dirty="0"/>
          </a:p>
        </p:txBody>
      </p:sp>
      <p:sp>
        <p:nvSpPr>
          <p:cNvPr id="48" name="오른쪽 화살표 47"/>
          <p:cNvSpPr/>
          <p:nvPr/>
        </p:nvSpPr>
        <p:spPr>
          <a:xfrm>
            <a:off x="5726481" y="1709420"/>
            <a:ext cx="293319" cy="6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4806382" y="1696556"/>
            <a:ext cx="898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myAlph</a:t>
            </a:r>
            <a:endParaRPr lang="ko-KR" altLang="en-US" dirty="0"/>
          </a:p>
        </p:txBody>
      </p:sp>
      <p:sp>
        <p:nvSpPr>
          <p:cNvPr id="50" name="오른쪽 화살표 49"/>
          <p:cNvSpPr/>
          <p:nvPr/>
        </p:nvSpPr>
        <p:spPr>
          <a:xfrm>
            <a:off x="5726481" y="1836420"/>
            <a:ext cx="293319" cy="6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6075680" y="43434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6073140" y="45974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66" name="직사각형 65"/>
          <p:cNvSpPr/>
          <p:nvPr/>
        </p:nvSpPr>
        <p:spPr>
          <a:xfrm>
            <a:off x="6073140" y="48488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6073140" y="51003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6073140" y="53517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6073140" y="56032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6073140" y="5854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6073140" y="61061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6073140" y="63576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/>
          <p:cNvSpPr/>
          <p:nvPr/>
        </p:nvSpPr>
        <p:spPr>
          <a:xfrm>
            <a:off x="4742882" y="4211156"/>
            <a:ext cx="101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alphabet</a:t>
            </a:r>
            <a:endParaRPr lang="ko-KR" altLang="en-US" dirty="0"/>
          </a:p>
        </p:txBody>
      </p:sp>
      <p:sp>
        <p:nvSpPr>
          <p:cNvPr id="74" name="오른쪽 화살표 73"/>
          <p:cNvSpPr/>
          <p:nvPr/>
        </p:nvSpPr>
        <p:spPr>
          <a:xfrm>
            <a:off x="5726481" y="4389120"/>
            <a:ext cx="293319" cy="6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4806382" y="4376256"/>
            <a:ext cx="898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myAlph</a:t>
            </a:r>
            <a:endParaRPr lang="ko-KR" altLang="en-US" dirty="0"/>
          </a:p>
        </p:txBody>
      </p:sp>
      <p:sp>
        <p:nvSpPr>
          <p:cNvPr id="76" name="오른쪽 화살표 75"/>
          <p:cNvSpPr/>
          <p:nvPr/>
        </p:nvSpPr>
        <p:spPr>
          <a:xfrm>
            <a:off x="5726481" y="4516120"/>
            <a:ext cx="293319" cy="6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71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a </a:t>
            </a:r>
            <a:r>
              <a:rPr lang="en-US" altLang="ko-KR" dirty="0" smtClean="0"/>
              <a:t>lists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(list)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아이템</a:t>
            </a:r>
            <a:r>
              <a:rPr lang="en-US" altLang="ko-KR" dirty="0" smtClean="0"/>
              <a:t>(item)</a:t>
            </a:r>
            <a:r>
              <a:rPr lang="ko-KR" altLang="en-US" dirty="0" smtClean="0"/>
              <a:t>들을 모은 순차 데이터 타입</a:t>
            </a:r>
            <a:endParaRPr lang="en-US" altLang="ko-KR" dirty="0" smtClean="0"/>
          </a:p>
          <a:p>
            <a:r>
              <a:rPr lang="ko-KR" altLang="en-US" dirty="0" smtClean="0"/>
              <a:t>아이템은 정수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스트링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리스트 등 모든 종류의 데이터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family = [‘</a:t>
            </a:r>
            <a:r>
              <a:rPr lang="ko-KR" altLang="en-US" dirty="0" smtClean="0"/>
              <a:t>엄마</a:t>
            </a:r>
            <a:r>
              <a:rPr lang="en-US" altLang="ko-KR" dirty="0" smtClean="0"/>
              <a:t>’, ‘</a:t>
            </a:r>
            <a:r>
              <a:rPr lang="ko-KR" altLang="en-US" dirty="0" smtClean="0"/>
              <a:t>아빠</a:t>
            </a:r>
            <a:r>
              <a:rPr lang="en-US" altLang="ko-KR" dirty="0" smtClean="0"/>
              <a:t>‘, ‘</a:t>
            </a:r>
            <a:r>
              <a:rPr lang="ko-KR" altLang="en-US" dirty="0" smtClean="0"/>
              <a:t>형</a:t>
            </a:r>
            <a:r>
              <a:rPr lang="en-US" altLang="ko-KR" dirty="0" smtClean="0"/>
              <a:t>‘, ‘</a:t>
            </a:r>
            <a:r>
              <a:rPr lang="ko-KR" altLang="en-US" dirty="0" smtClean="0"/>
              <a:t>동생</a:t>
            </a:r>
            <a:r>
              <a:rPr lang="en-US" altLang="ko-KR" dirty="0" smtClean="0"/>
              <a:t>‘]</a:t>
            </a:r>
          </a:p>
          <a:p>
            <a:pPr lvl="1"/>
            <a:r>
              <a:rPr lang="en-US" altLang="ko-KR" dirty="0" smtClean="0"/>
              <a:t>numbers = [1, 3, 5, 7]</a:t>
            </a:r>
          </a:p>
          <a:p>
            <a:pPr lvl="1"/>
            <a:r>
              <a:rPr lang="en-US" altLang="ko-KR" dirty="0" err="1" smtClean="0"/>
              <a:t>my_list</a:t>
            </a:r>
            <a:r>
              <a:rPr lang="en-US" altLang="ko-KR" dirty="0" smtClean="0"/>
              <a:t> = [5, 10, 21,23, ‘Hello’, x, </a:t>
            </a:r>
            <a:r>
              <a:rPr lang="en-US" altLang="ko-KR" dirty="0" err="1" smtClean="0"/>
              <a:t>your_list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3769928"/>
            <a:ext cx="52959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378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Shallow and deep copy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err="1" smtClean="0"/>
              <a:t>파이썬은</a:t>
            </a:r>
            <a:r>
              <a:rPr lang="ko-KR" altLang="en-US" dirty="0" smtClean="0"/>
              <a:t> 객체 지향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깊은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 </a:t>
            </a:r>
            <a:r>
              <a:rPr lang="en-US" altLang="ko-KR" dirty="0" smtClean="0"/>
              <a:t>(deep copy)</a:t>
            </a:r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75680" y="1663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073140" y="19177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073140" y="21691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73140" y="24206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073140" y="26720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073140" y="29235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6073140" y="31750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073140" y="34264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6073140" y="36779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4742882" y="1531456"/>
            <a:ext cx="101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alphabet</a:t>
            </a:r>
            <a:endParaRPr lang="ko-KR" altLang="en-US" dirty="0"/>
          </a:p>
        </p:txBody>
      </p:sp>
      <p:sp>
        <p:nvSpPr>
          <p:cNvPr id="20" name="오른쪽 화살표 19"/>
          <p:cNvSpPr/>
          <p:nvPr/>
        </p:nvSpPr>
        <p:spPr>
          <a:xfrm>
            <a:off x="5726481" y="1709420"/>
            <a:ext cx="293319" cy="6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4476182" y="4134956"/>
            <a:ext cx="1260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alpha_copy</a:t>
            </a:r>
            <a:endParaRPr lang="ko-KR" altLang="en-US" dirty="0"/>
          </a:p>
        </p:txBody>
      </p:sp>
      <p:sp>
        <p:nvSpPr>
          <p:cNvPr id="35" name="오른쪽 화살표 34"/>
          <p:cNvSpPr/>
          <p:nvPr/>
        </p:nvSpPr>
        <p:spPr>
          <a:xfrm>
            <a:off x="5726481" y="4274820"/>
            <a:ext cx="293319" cy="68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075680" y="39370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6073140" y="41910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6073140" y="44424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6073140" y="46939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6073140" y="494538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6073140" y="519684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6073140" y="544830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/>
          <p:cNvSpPr/>
          <p:nvPr/>
        </p:nvSpPr>
        <p:spPr>
          <a:xfrm>
            <a:off x="6073140" y="569976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/>
          <p:cNvSpPr/>
          <p:nvPr/>
        </p:nvSpPr>
        <p:spPr>
          <a:xfrm>
            <a:off x="6073140" y="5951220"/>
            <a:ext cx="1460500" cy="254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91" y="4203700"/>
            <a:ext cx="3562350" cy="24384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991" y="2048222"/>
            <a:ext cx="4581863" cy="215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631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Lists</a:t>
            </a:r>
            <a:r>
              <a:rPr lang="ko-KR" altLang="en-US" dirty="0" smtClean="0"/>
              <a:t> </a:t>
            </a:r>
            <a:r>
              <a:rPr lang="en-US" altLang="ko-KR" dirty="0" smtClean="0"/>
              <a:t>of lists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리스트로 구성된 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다차원 자료구조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316236"/>
              </p:ext>
            </p:extLst>
          </p:nvPr>
        </p:nvGraphicFramePr>
        <p:xfrm>
          <a:off x="1104900" y="2540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English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Computer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Physics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Alice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Carole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683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Lists</a:t>
            </a:r>
            <a:r>
              <a:rPr lang="ko-KR" altLang="en-US" dirty="0" smtClean="0"/>
              <a:t> </a:t>
            </a:r>
            <a:r>
              <a:rPr lang="en-US" altLang="ko-KR" dirty="0" smtClean="0"/>
              <a:t>of lists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리스트로 구성된 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다차원 자료구조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행렬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5" y="2364234"/>
            <a:ext cx="5276850" cy="19907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50" y="4498975"/>
            <a:ext cx="5715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2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Lists</a:t>
            </a:r>
            <a:r>
              <a:rPr lang="ko-KR" altLang="en-US" dirty="0" smtClean="0"/>
              <a:t> </a:t>
            </a:r>
            <a:r>
              <a:rPr lang="en-US" altLang="ko-KR" dirty="0" smtClean="0"/>
              <a:t>of lists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리스트로 구성된 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값 하나에 접근하기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내부 리스트의 인덱스 사용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147887"/>
            <a:ext cx="5076825" cy="25622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4837112"/>
            <a:ext cx="5715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32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Lists</a:t>
            </a:r>
            <a:r>
              <a:rPr lang="ko-KR" altLang="en-US" dirty="0" smtClean="0"/>
              <a:t> </a:t>
            </a:r>
            <a:r>
              <a:rPr lang="en-US" altLang="ko-KR" dirty="0" smtClean="0"/>
              <a:t>of lists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리스트로 구성된 리스트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인덱싱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08780"/>
              </p:ext>
            </p:extLst>
          </p:nvPr>
        </p:nvGraphicFramePr>
        <p:xfrm>
          <a:off x="927100" y="4597400"/>
          <a:ext cx="64643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AllScore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English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Computer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Physics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BobScore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[0][0]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[0][1]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[0][2]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[0][3]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AliceScore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[1][0]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[1][1]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[1][2]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[1][3]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CaroleScore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[2][0]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[2][1]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[2][2]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[2][3]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1970087"/>
            <a:ext cx="50768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17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정수로 구성된 리스트에서 가장 작은 수를 구하시오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a=[8</a:t>
            </a:r>
            <a:r>
              <a:rPr lang="en-US" altLang="ko-KR" dirty="0"/>
              <a:t>, 4, 9, 5</a:t>
            </a:r>
            <a:r>
              <a:rPr lang="en-US" altLang="ko-KR" dirty="0" smtClean="0"/>
              <a:t>]</a:t>
            </a:r>
          </a:p>
          <a:p>
            <a:pPr lvl="1"/>
            <a:r>
              <a:rPr lang="en-US" altLang="ko-KR" dirty="0" smtClean="0"/>
              <a:t>small = a[0]</a:t>
            </a:r>
          </a:p>
          <a:p>
            <a:pPr lvl="1"/>
            <a:r>
              <a:rPr lang="en-US" altLang="ko-KR" dirty="0" smtClean="0"/>
              <a:t>small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a[1]</a:t>
            </a:r>
            <a:r>
              <a:rPr lang="ko-KR" altLang="en-US" dirty="0" smtClean="0"/>
              <a:t>비교 </a:t>
            </a:r>
            <a:r>
              <a:rPr lang="en-US" altLang="ko-KR" dirty="0" smtClean="0">
                <a:sym typeface="Wingdings" panose="05000000000000000000" pitchFamily="2" charset="2"/>
              </a:rPr>
              <a:t> a[1]</a:t>
            </a:r>
            <a:r>
              <a:rPr lang="ko-KR" altLang="en-US" dirty="0" smtClean="0">
                <a:sym typeface="Wingdings" panose="05000000000000000000" pitchFamily="2" charset="2"/>
              </a:rPr>
              <a:t>이 더 작으면 </a:t>
            </a:r>
            <a:r>
              <a:rPr lang="en-US" altLang="ko-KR" dirty="0" smtClean="0">
                <a:sym typeface="Wingdings" panose="05000000000000000000" pitchFamily="2" charset="2"/>
              </a:rPr>
              <a:t>small = a[1]</a:t>
            </a:r>
          </a:p>
          <a:p>
            <a:pPr lvl="1"/>
            <a:r>
              <a:rPr lang="en-US" altLang="ko-KR" dirty="0"/>
              <a:t>small</a:t>
            </a:r>
            <a:r>
              <a:rPr lang="ko-KR" altLang="en-US" dirty="0"/>
              <a:t>과 </a:t>
            </a:r>
            <a:r>
              <a:rPr lang="en-US" altLang="ko-KR" dirty="0" smtClean="0"/>
              <a:t>a[2]</a:t>
            </a:r>
            <a:r>
              <a:rPr lang="ko-KR" altLang="en-US" dirty="0"/>
              <a:t>비교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smtClean="0">
                <a:sym typeface="Wingdings" panose="05000000000000000000" pitchFamily="2" charset="2"/>
              </a:rPr>
              <a:t>a[2]</a:t>
            </a:r>
            <a:r>
              <a:rPr lang="ko-KR" altLang="en-US" dirty="0">
                <a:sym typeface="Wingdings" panose="05000000000000000000" pitchFamily="2" charset="2"/>
              </a:rPr>
              <a:t>이 더 작으면 </a:t>
            </a:r>
            <a:r>
              <a:rPr lang="en-US" altLang="ko-KR" dirty="0">
                <a:sym typeface="Wingdings" panose="05000000000000000000" pitchFamily="2" charset="2"/>
              </a:rPr>
              <a:t>small = </a:t>
            </a:r>
            <a:r>
              <a:rPr lang="en-US" altLang="ko-KR" dirty="0" smtClean="0">
                <a:sym typeface="Wingdings" panose="05000000000000000000" pitchFamily="2" charset="2"/>
              </a:rPr>
              <a:t>a[2]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/>
              <a:t>small</a:t>
            </a:r>
            <a:r>
              <a:rPr lang="ko-KR" altLang="en-US" dirty="0"/>
              <a:t>과 </a:t>
            </a:r>
            <a:r>
              <a:rPr lang="en-US" altLang="ko-KR" dirty="0" smtClean="0"/>
              <a:t>a[3]</a:t>
            </a:r>
            <a:r>
              <a:rPr lang="ko-KR" altLang="en-US" dirty="0"/>
              <a:t>비교 </a:t>
            </a:r>
            <a:r>
              <a:rPr lang="en-US" altLang="ko-KR" dirty="0">
                <a:sym typeface="Wingdings" panose="05000000000000000000" pitchFamily="2" charset="2"/>
              </a:rPr>
              <a:t> a[1]</a:t>
            </a:r>
            <a:r>
              <a:rPr lang="ko-KR" altLang="en-US" dirty="0">
                <a:sym typeface="Wingdings" panose="05000000000000000000" pitchFamily="2" charset="2"/>
              </a:rPr>
              <a:t>이 더 작으면 </a:t>
            </a:r>
            <a:r>
              <a:rPr lang="en-US" altLang="ko-KR" dirty="0">
                <a:sym typeface="Wingdings" panose="05000000000000000000" pitchFamily="2" charset="2"/>
              </a:rPr>
              <a:t>small = </a:t>
            </a:r>
            <a:r>
              <a:rPr lang="en-US" altLang="ko-KR" dirty="0" smtClean="0">
                <a:sym typeface="Wingdings" panose="05000000000000000000" pitchFamily="2" charset="2"/>
              </a:rPr>
              <a:t>a[3]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976" y="3681028"/>
            <a:ext cx="40290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34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정수로 구성된 리스트에서 가장 </a:t>
            </a:r>
            <a:r>
              <a:rPr lang="ko-KR" altLang="en-US" dirty="0" smtClean="0"/>
              <a:t>큰 </a:t>
            </a:r>
            <a:r>
              <a:rPr lang="ko-KR" altLang="en-US" dirty="0"/>
              <a:t>수를 구하시오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04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LIST</a:t>
            </a:r>
          </a:p>
          <a:p>
            <a:pPr lvl="1"/>
            <a:r>
              <a:rPr lang="en-US" altLang="ko-KR" dirty="0" smtClean="0"/>
              <a:t>LIST </a:t>
            </a:r>
            <a:r>
              <a:rPr lang="ko-KR" altLang="en-US" dirty="0" smtClean="0"/>
              <a:t>제공 함수 사용해 보기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sum(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리스트</a:t>
            </a:r>
            <a:r>
              <a:rPr lang="en-US" altLang="ko-KR" dirty="0" smtClean="0"/>
              <a:t>.reverse()</a:t>
            </a:r>
          </a:p>
          <a:p>
            <a:pPr lvl="2"/>
            <a:r>
              <a:rPr lang="en-US" altLang="ko-KR" dirty="0" smtClean="0"/>
              <a:t>min(</a:t>
            </a:r>
            <a:r>
              <a:rPr lang="ko-KR" altLang="en-US" dirty="0" smtClean="0"/>
              <a:t>리스트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max(</a:t>
            </a:r>
            <a:r>
              <a:rPr lang="ko-KR" altLang="en-US" dirty="0" smtClean="0"/>
              <a:t>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654" y="1387798"/>
            <a:ext cx="4029075" cy="22669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00" y="3681028"/>
            <a:ext cx="81057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82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에라토스테네스의</a:t>
            </a:r>
            <a:r>
              <a:rPr lang="ko-KR" altLang="en-US" dirty="0" smtClean="0"/>
              <a:t> 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이 주어졌을 때</a:t>
            </a:r>
            <a:r>
              <a:rPr lang="en-US" altLang="ko-KR" dirty="0" smtClean="0"/>
              <a:t>, n</a:t>
            </a:r>
            <a:r>
              <a:rPr lang="ko-KR" altLang="en-US" dirty="0" smtClean="0"/>
              <a:t>까지의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소수를 출력하시오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리스트를 사용하시오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N</a:t>
            </a:r>
            <a:r>
              <a:rPr lang="ko-KR" altLang="en-US" dirty="0" smtClean="0"/>
              <a:t>까지 모든 소수를 찾는 방법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에라토스테네스의</a:t>
            </a:r>
            <a:r>
              <a:rPr lang="ko-KR" altLang="en-US" dirty="0" smtClean="0">
                <a:sym typeface="Wingdings" panose="05000000000000000000" pitchFamily="2" charset="2"/>
              </a:rPr>
              <a:t> 체</a:t>
            </a:r>
            <a:endParaRPr lang="en-US" altLang="ko-KR" dirty="0" smtClean="0"/>
          </a:p>
          <a:p>
            <a:pPr lvl="3"/>
            <a:r>
              <a:rPr lang="en-US" altLang="ko-KR" dirty="0" err="1" smtClean="0"/>
              <a:t>sqrt</a:t>
            </a:r>
            <a:r>
              <a:rPr lang="en-US" altLang="ko-KR" dirty="0" smtClean="0"/>
              <a:t>(n) </a:t>
            </a:r>
            <a:r>
              <a:rPr lang="ko-KR" altLang="en-US" dirty="0" smtClean="0"/>
              <a:t>이하의 소수를 찾는다</a:t>
            </a:r>
            <a:endParaRPr lang="en-US" altLang="ko-KR" dirty="0" smtClean="0"/>
          </a:p>
          <a:p>
            <a:pPr lvl="4"/>
            <a:r>
              <a:rPr lang="en-US" altLang="ko-KR" dirty="0" err="1" smtClean="0"/>
              <a:t>sqrt</a:t>
            </a:r>
            <a:r>
              <a:rPr lang="en-US" altLang="ko-KR" dirty="0" smtClean="0"/>
              <a:t>(n) </a:t>
            </a:r>
            <a:r>
              <a:rPr lang="ko-KR" altLang="en-US" dirty="0" smtClean="0"/>
              <a:t>사용 법</a:t>
            </a:r>
            <a:endParaRPr lang="en-US" altLang="ko-KR" dirty="0" smtClean="0"/>
          </a:p>
          <a:p>
            <a:pPr lvl="5"/>
            <a:r>
              <a:rPr lang="en-US" altLang="ko-KR" sz="1600" dirty="0" smtClean="0"/>
              <a:t>import math</a:t>
            </a:r>
          </a:p>
          <a:p>
            <a:pPr lvl="5"/>
            <a:r>
              <a:rPr lang="en-US" altLang="ko-KR" sz="1600" dirty="0" err="1" smtClean="0"/>
              <a:t>math.sqrt</a:t>
            </a:r>
            <a:r>
              <a:rPr lang="en-US" altLang="ko-KR" sz="1600" dirty="0" smtClean="0"/>
              <a:t>(n)</a:t>
            </a:r>
            <a:endParaRPr lang="en-US" altLang="ko-KR" dirty="0" smtClean="0"/>
          </a:p>
          <a:p>
            <a:pPr lvl="3"/>
            <a:r>
              <a:rPr lang="ko-KR" altLang="en-US" dirty="0" smtClean="0"/>
              <a:t>찾아진 소수들의 배수를 제거한다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43" y="4276193"/>
            <a:ext cx="6114337" cy="192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91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버블정렬을 구현하시오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구현한 버블정렬과 </a:t>
            </a:r>
            <a:r>
              <a:rPr lang="en-US" altLang="ko-KR" dirty="0" smtClean="0"/>
              <a:t>sort()</a:t>
            </a:r>
            <a:r>
              <a:rPr lang="ko-KR" altLang="en-US" dirty="0" smtClean="0"/>
              <a:t>함수와의 처리 시간을 비교하시오</a:t>
            </a:r>
            <a:endParaRPr lang="en-US" altLang="ko-KR" dirty="0" smtClean="0"/>
          </a:p>
          <a:p>
            <a:pPr marL="857250" lvl="1" indent="-457200">
              <a:buFont typeface="+mj-lt"/>
              <a:buAutoNum type="arabicPeriod"/>
            </a:pPr>
            <a:r>
              <a:rPr lang="en-US" altLang="ko-KR" dirty="0" smtClean="0"/>
              <a:t>sort() </a:t>
            </a:r>
            <a:r>
              <a:rPr lang="ko-KR" altLang="en-US" dirty="0" smtClean="0"/>
              <a:t>함수는 </a:t>
            </a:r>
            <a:r>
              <a:rPr lang="ko-KR" altLang="en-US" dirty="0" err="1" smtClean="0"/>
              <a:t>파이썬이</a:t>
            </a:r>
            <a:r>
              <a:rPr lang="ko-KR" altLang="en-US" dirty="0" smtClean="0"/>
              <a:t> 제공하는 정렬 함수</a:t>
            </a:r>
            <a:endParaRPr lang="en-US" altLang="ko-KR" dirty="0" smtClean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20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a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“[]”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myList</a:t>
            </a:r>
            <a:r>
              <a:rPr lang="en-US" altLang="ko-KR" dirty="0" smtClean="0"/>
              <a:t> = []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EFEB17F1-57AC-4049-99C4-219650358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50" y="2205937"/>
            <a:ext cx="8311700" cy="1169551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리스트를 선언합니다.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infinite_members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 = [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"김성규"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"장동우"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남우현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"이성열"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"엘"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이성종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"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/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# 출력하기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infinite_members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51F9D1D8-D2DA-4D6B-86AC-56C651F429EF}"/>
              </a:ext>
            </a:extLst>
          </p:cNvPr>
          <p:cNvSpPr/>
          <p:nvPr/>
        </p:nvSpPr>
        <p:spPr>
          <a:xfrm>
            <a:off x="416150" y="3598470"/>
            <a:ext cx="83117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/>
              <a:t>['김성규', '장동우', '</a:t>
            </a:r>
            <a:r>
              <a:rPr lang="ko-KR" altLang="en-US" sz="1400" dirty="0" err="1"/>
              <a:t>남우현</a:t>
            </a:r>
            <a:r>
              <a:rPr lang="ko-KR" altLang="en-US" sz="1400" dirty="0"/>
              <a:t>', '이성열', '엘', '</a:t>
            </a:r>
            <a:r>
              <a:rPr lang="ko-KR" altLang="en-US" sz="1400" dirty="0" err="1"/>
              <a:t>이성종</a:t>
            </a:r>
            <a:r>
              <a:rPr lang="ko-KR" altLang="en-US" sz="1400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2278864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버블정렬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개의 정수로 구성된  리스트</a:t>
            </a:r>
            <a:r>
              <a:rPr lang="en-US" altLang="ko-KR" dirty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주어졌을 때  작은 값부터 순서대로 정렬하는 프로그램을 작성하시오</a:t>
            </a:r>
            <a:r>
              <a:rPr lang="en-US" altLang="ko-KR" dirty="0" smtClean="0"/>
              <a:t>(sort()</a:t>
            </a:r>
            <a:r>
              <a:rPr lang="ko-KR" altLang="en-US" dirty="0" smtClean="0"/>
              <a:t>와 동일 기능 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a=[8,4,9,5]</a:t>
            </a:r>
          </a:p>
          <a:p>
            <a:pPr lvl="3"/>
            <a:r>
              <a:rPr lang="en-US" altLang="ko-KR" dirty="0" smtClean="0"/>
              <a:t>[0..3]</a:t>
            </a:r>
            <a:r>
              <a:rPr lang="ko-KR" altLang="en-US" dirty="0" smtClean="0"/>
              <a:t> 중 가장 큰 수를 찾아 </a:t>
            </a:r>
            <a:r>
              <a:rPr lang="en-US" altLang="ko-KR" dirty="0" smtClean="0"/>
              <a:t>a[3]</a:t>
            </a:r>
            <a:r>
              <a:rPr lang="ko-KR" altLang="en-US" dirty="0" smtClean="0"/>
              <a:t>로 이동시킴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8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4</a:t>
            </a:r>
            <a:r>
              <a:rPr lang="ko-KR" altLang="en-US" dirty="0" smtClean="0"/>
              <a:t>비교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순서 교환 </a:t>
            </a:r>
            <a:r>
              <a:rPr lang="en-US" altLang="ko-KR" dirty="0" smtClean="0">
                <a:sym typeface="Wingdings" panose="05000000000000000000" pitchFamily="2" charset="2"/>
              </a:rPr>
              <a:t>a=[4,8,9,5]</a:t>
            </a:r>
          </a:p>
          <a:p>
            <a:pPr lvl="4"/>
            <a:r>
              <a:rPr lang="en-US" altLang="ko-KR" dirty="0"/>
              <a:t>8</a:t>
            </a:r>
            <a:r>
              <a:rPr lang="ko-KR" altLang="en-US" dirty="0"/>
              <a:t>과 </a:t>
            </a:r>
            <a:r>
              <a:rPr lang="en-US" altLang="ko-KR" dirty="0" smtClean="0"/>
              <a:t>9</a:t>
            </a:r>
            <a:r>
              <a:rPr lang="ko-KR" altLang="en-US" dirty="0" smtClean="0"/>
              <a:t>비교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교환 없음 </a:t>
            </a:r>
            <a:r>
              <a:rPr lang="en-US" altLang="ko-KR" dirty="0">
                <a:sym typeface="Wingdings" panose="05000000000000000000" pitchFamily="2" charset="2"/>
              </a:rPr>
              <a:t>a=[4,8,9,5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</a:p>
          <a:p>
            <a:pPr lvl="4"/>
            <a:r>
              <a:rPr lang="en-US" altLang="ko-KR" dirty="0" smtClean="0"/>
              <a:t>9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5</a:t>
            </a:r>
            <a:r>
              <a:rPr lang="ko-KR" altLang="en-US" dirty="0" smtClean="0"/>
              <a:t>비교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순서 교환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a=[</a:t>
            </a:r>
            <a:r>
              <a:rPr lang="en-US" altLang="ko-KR" dirty="0" smtClean="0">
                <a:sym typeface="Wingdings" panose="05000000000000000000" pitchFamily="2" charset="2"/>
              </a:rPr>
              <a:t>4,8,5,9]</a:t>
            </a:r>
          </a:p>
          <a:p>
            <a:pPr lvl="3"/>
            <a:r>
              <a:rPr lang="en-US" altLang="ko-KR" dirty="0" smtClean="0"/>
              <a:t>[0..2]</a:t>
            </a:r>
            <a:r>
              <a:rPr lang="ko-KR" altLang="en-US" dirty="0" smtClean="0"/>
              <a:t> 중 가장 큰 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찾아 </a:t>
            </a:r>
            <a:r>
              <a:rPr lang="en-US" altLang="ko-KR" dirty="0" smtClean="0"/>
              <a:t>a[2]</a:t>
            </a:r>
            <a:r>
              <a:rPr lang="ko-KR" altLang="en-US" dirty="0" smtClean="0"/>
              <a:t>로 이동시킴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4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8</a:t>
            </a:r>
            <a:r>
              <a:rPr lang="ko-KR" altLang="en-US" dirty="0" smtClean="0"/>
              <a:t>비교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교환 없음 </a:t>
            </a:r>
            <a:r>
              <a:rPr lang="en-US" altLang="ko-KR" dirty="0" smtClean="0">
                <a:sym typeface="Wingdings" panose="05000000000000000000" pitchFamily="2" charset="2"/>
              </a:rPr>
              <a:t>a</a:t>
            </a:r>
            <a:r>
              <a:rPr lang="en-US" altLang="ko-KR" dirty="0">
                <a:sym typeface="Wingdings" panose="05000000000000000000" pitchFamily="2" charset="2"/>
              </a:rPr>
              <a:t>=[</a:t>
            </a:r>
            <a:r>
              <a:rPr lang="en-US" altLang="ko-KR" dirty="0" smtClean="0">
                <a:sym typeface="Wingdings" panose="05000000000000000000" pitchFamily="2" charset="2"/>
              </a:rPr>
              <a:t>4,8,5,9]</a:t>
            </a:r>
            <a:endParaRPr lang="en-US" altLang="ko-KR" dirty="0">
              <a:sym typeface="Wingdings" panose="05000000000000000000" pitchFamily="2" charset="2"/>
            </a:endParaRPr>
          </a:p>
          <a:p>
            <a:pPr lvl="4"/>
            <a:r>
              <a:rPr lang="en-US" altLang="ko-KR" dirty="0"/>
              <a:t>8</a:t>
            </a:r>
            <a:r>
              <a:rPr lang="ko-KR" altLang="en-US" dirty="0"/>
              <a:t>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비교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순서 교환 </a:t>
            </a:r>
            <a:r>
              <a:rPr lang="en-US" altLang="ko-KR" dirty="0">
                <a:sym typeface="Wingdings" panose="05000000000000000000" pitchFamily="2" charset="2"/>
              </a:rPr>
              <a:t>a=[</a:t>
            </a:r>
            <a:r>
              <a:rPr lang="en-US" altLang="ko-KR" dirty="0" smtClean="0">
                <a:sym typeface="Wingdings" panose="05000000000000000000" pitchFamily="2" charset="2"/>
              </a:rPr>
              <a:t>4,5,8,9]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 smtClean="0"/>
              <a:t>[</a:t>
            </a:r>
            <a:r>
              <a:rPr lang="en-US" altLang="ko-KR" dirty="0"/>
              <a:t>0</a:t>
            </a:r>
            <a:r>
              <a:rPr lang="en-US" altLang="ko-KR" dirty="0" smtClean="0"/>
              <a:t>..1]</a:t>
            </a:r>
            <a:r>
              <a:rPr lang="ko-KR" altLang="en-US" dirty="0" smtClean="0"/>
              <a:t> </a:t>
            </a:r>
            <a:r>
              <a:rPr lang="ko-KR" altLang="en-US" dirty="0"/>
              <a:t>중 가장 큰 수를</a:t>
            </a:r>
            <a:r>
              <a:rPr lang="en-US" altLang="ko-KR" dirty="0"/>
              <a:t> </a:t>
            </a:r>
            <a:r>
              <a:rPr lang="ko-KR" altLang="en-US" dirty="0"/>
              <a:t>찾아 </a:t>
            </a:r>
            <a:r>
              <a:rPr lang="en-US" altLang="ko-KR" dirty="0" smtClean="0"/>
              <a:t>a[1]</a:t>
            </a:r>
            <a:r>
              <a:rPr lang="ko-KR" altLang="en-US" dirty="0"/>
              <a:t>로 </a:t>
            </a:r>
            <a:r>
              <a:rPr lang="ko-KR" altLang="en-US" dirty="0" smtClean="0"/>
              <a:t>이동시킴</a:t>
            </a:r>
            <a:endParaRPr lang="en-US" altLang="ko-KR" dirty="0" smtClean="0"/>
          </a:p>
          <a:p>
            <a:pPr lvl="4"/>
            <a:r>
              <a:rPr lang="en-US" altLang="ko-KR" dirty="0" smtClean="0"/>
              <a:t>4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5</a:t>
            </a:r>
            <a:r>
              <a:rPr lang="ko-KR" altLang="en-US" dirty="0" smtClean="0"/>
              <a:t>비교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교환 없음 </a:t>
            </a:r>
            <a:r>
              <a:rPr lang="en-US" altLang="ko-KR" dirty="0">
                <a:sym typeface="Wingdings" panose="05000000000000000000" pitchFamily="2" charset="2"/>
              </a:rPr>
              <a:t>a=[4,5,8,9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  <a:endParaRPr lang="en-US" altLang="ko-KR" dirty="0" smtClean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88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ko-KR" altLang="en-US" dirty="0" smtClean="0"/>
              <a:t>숙제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버블정렬 구현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</a:t>
            </a:r>
            <a:r>
              <a:rPr lang="ko-KR" altLang="en-US" dirty="0" smtClean="0"/>
              <a:t>개의 정수로 구성된  리스트</a:t>
            </a:r>
            <a:r>
              <a:rPr lang="en-US" altLang="ko-KR" dirty="0"/>
              <a:t> </a:t>
            </a:r>
            <a:r>
              <a:rPr lang="en-US" altLang="ko-KR" dirty="0" smtClean="0"/>
              <a:t>a</a:t>
            </a:r>
            <a:r>
              <a:rPr lang="ko-KR" altLang="en-US" dirty="0" smtClean="0"/>
              <a:t>가 주어졌을 때  작은 값부터 순서대로 정렬하는 프로그램을 작성하시오</a:t>
            </a:r>
            <a:r>
              <a:rPr lang="en-US" altLang="ko-KR" dirty="0" smtClean="0"/>
              <a:t>(sort()</a:t>
            </a:r>
            <a:r>
              <a:rPr lang="ko-KR" altLang="en-US" dirty="0" smtClean="0"/>
              <a:t>와 동일 기능 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일반화 시키면</a:t>
            </a:r>
            <a:r>
              <a:rPr lang="en-US" altLang="ko-KR" dirty="0" smtClean="0"/>
              <a:t>,</a:t>
            </a:r>
          </a:p>
          <a:p>
            <a:pPr lvl="3"/>
            <a:r>
              <a:rPr lang="en-US" altLang="ko-KR" dirty="0"/>
              <a:t>[0</a:t>
            </a:r>
            <a:r>
              <a:rPr lang="en-US" altLang="ko-KR" dirty="0" smtClean="0"/>
              <a:t>..n-1]</a:t>
            </a:r>
            <a:r>
              <a:rPr lang="ko-KR" altLang="en-US" dirty="0" smtClean="0"/>
              <a:t> </a:t>
            </a:r>
            <a:r>
              <a:rPr lang="ko-KR" altLang="en-US" dirty="0"/>
              <a:t>중 가장 큰 수를 찾아 </a:t>
            </a:r>
            <a:r>
              <a:rPr lang="en-US" altLang="ko-KR" dirty="0" smtClean="0"/>
              <a:t>a[n-1]</a:t>
            </a:r>
            <a:r>
              <a:rPr lang="ko-KR" altLang="en-US" dirty="0"/>
              <a:t>로 </a:t>
            </a:r>
            <a:r>
              <a:rPr lang="ko-KR" altLang="en-US" dirty="0" smtClean="0"/>
              <a:t>이동시킴 </a:t>
            </a:r>
            <a:r>
              <a:rPr lang="en-US" altLang="ko-KR" dirty="0" smtClean="0">
                <a:sym typeface="Wingdings" panose="05000000000000000000" pitchFamily="2" charset="2"/>
              </a:rPr>
              <a:t> n-1</a:t>
            </a:r>
            <a:r>
              <a:rPr lang="ko-KR" altLang="en-US" dirty="0" smtClean="0">
                <a:sym typeface="Wingdings" panose="05000000000000000000" pitchFamily="2" charset="2"/>
              </a:rPr>
              <a:t>번 비교 발생</a:t>
            </a:r>
            <a:endParaRPr lang="en-US" altLang="ko-KR" dirty="0"/>
          </a:p>
          <a:p>
            <a:pPr lvl="3"/>
            <a:r>
              <a:rPr lang="en-US" altLang="ko-KR" dirty="0"/>
              <a:t>[0</a:t>
            </a:r>
            <a:r>
              <a:rPr lang="en-US" altLang="ko-KR" dirty="0" smtClean="0"/>
              <a:t>..n-2]</a:t>
            </a:r>
            <a:r>
              <a:rPr lang="ko-KR" altLang="en-US" dirty="0" smtClean="0"/>
              <a:t> </a:t>
            </a:r>
            <a:r>
              <a:rPr lang="ko-KR" altLang="en-US" dirty="0"/>
              <a:t>중 가장 큰 수를</a:t>
            </a:r>
            <a:r>
              <a:rPr lang="en-US" altLang="ko-KR" dirty="0"/>
              <a:t> </a:t>
            </a:r>
            <a:r>
              <a:rPr lang="ko-KR" altLang="en-US" dirty="0"/>
              <a:t>찾아 </a:t>
            </a:r>
            <a:r>
              <a:rPr lang="en-US" altLang="ko-KR" dirty="0" smtClean="0"/>
              <a:t>a[n-2]</a:t>
            </a:r>
            <a:r>
              <a:rPr lang="ko-KR" altLang="en-US" dirty="0"/>
              <a:t>로 </a:t>
            </a:r>
            <a:r>
              <a:rPr lang="ko-KR" altLang="en-US" dirty="0" smtClean="0"/>
              <a:t>이동시킴  </a:t>
            </a:r>
            <a:r>
              <a:rPr lang="en-US" altLang="ko-KR" dirty="0" smtClean="0">
                <a:sym typeface="Wingdings" panose="05000000000000000000" pitchFamily="2" charset="2"/>
              </a:rPr>
              <a:t> n-2</a:t>
            </a:r>
            <a:r>
              <a:rPr lang="ko-KR" altLang="en-US" dirty="0" smtClean="0">
                <a:sym typeface="Wingdings" panose="05000000000000000000" pitchFamily="2" charset="2"/>
              </a:rPr>
              <a:t>번 비교 발생</a:t>
            </a:r>
            <a:endParaRPr lang="en-US" altLang="ko-KR" dirty="0"/>
          </a:p>
          <a:p>
            <a:pPr lvl="3"/>
            <a:r>
              <a:rPr lang="en-US" altLang="ko-KR" dirty="0" smtClean="0"/>
              <a:t>…</a:t>
            </a:r>
          </a:p>
          <a:p>
            <a:pPr lvl="3"/>
            <a:r>
              <a:rPr lang="en-US" altLang="ko-KR" dirty="0" smtClean="0"/>
              <a:t>[</a:t>
            </a:r>
            <a:r>
              <a:rPr lang="en-US" altLang="ko-KR" dirty="0"/>
              <a:t>0..1]</a:t>
            </a:r>
            <a:r>
              <a:rPr lang="ko-KR" altLang="en-US" dirty="0"/>
              <a:t> 중 가장 큰 수를</a:t>
            </a:r>
            <a:r>
              <a:rPr lang="en-US" altLang="ko-KR" dirty="0"/>
              <a:t> </a:t>
            </a:r>
            <a:r>
              <a:rPr lang="ko-KR" altLang="en-US" dirty="0"/>
              <a:t>찾아 </a:t>
            </a:r>
            <a:r>
              <a:rPr lang="en-US" altLang="ko-KR" dirty="0"/>
              <a:t>a[1]</a:t>
            </a:r>
            <a:r>
              <a:rPr lang="ko-KR" altLang="en-US" dirty="0"/>
              <a:t>로 </a:t>
            </a:r>
            <a:r>
              <a:rPr lang="ko-KR" altLang="en-US" dirty="0" smtClean="0"/>
              <a:t>이동시킴    </a:t>
            </a:r>
            <a:r>
              <a:rPr lang="en-US" altLang="ko-KR" dirty="0" smtClean="0">
                <a:sym typeface="Wingdings" panose="05000000000000000000" pitchFamily="2" charset="2"/>
              </a:rPr>
              <a:t> 1</a:t>
            </a:r>
            <a:r>
              <a:rPr lang="ko-KR" altLang="en-US" dirty="0" smtClean="0">
                <a:sym typeface="Wingdings" panose="05000000000000000000" pitchFamily="2" charset="2"/>
              </a:rPr>
              <a:t>번 비교 발생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(n-1) + (n-2) + … +1 </a:t>
            </a:r>
            <a:r>
              <a:rPr lang="ko-KR" altLang="en-US" dirty="0" smtClean="0">
                <a:sym typeface="Wingdings" panose="05000000000000000000" pitchFamily="2" charset="2"/>
              </a:rPr>
              <a:t>번의 비교가 발생</a:t>
            </a:r>
            <a:r>
              <a:rPr lang="en-US" altLang="ko-KR" dirty="0" smtClean="0">
                <a:sym typeface="Wingdings" panose="05000000000000000000" pitchFamily="2" charset="2"/>
              </a:rPr>
              <a:t>(n-1)*n/2</a:t>
            </a:r>
            <a:r>
              <a:rPr lang="ko-KR" altLang="en-US" dirty="0" smtClean="0">
                <a:sym typeface="Wingdings" panose="05000000000000000000" pitchFamily="2" charset="2"/>
              </a:rPr>
              <a:t>번의 비교 발생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54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처리 속도 구하는 방법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Time </a:t>
            </a:r>
            <a:r>
              <a:rPr lang="ko-KR" altLang="en-US" dirty="0" smtClean="0"/>
              <a:t>모듈의 </a:t>
            </a:r>
            <a:r>
              <a:rPr lang="en-US" altLang="ko-KR" dirty="0" smtClean="0"/>
              <a:t>time()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import time</a:t>
            </a:r>
          </a:p>
          <a:p>
            <a:pPr lvl="2"/>
            <a:r>
              <a:rPr lang="en-US" altLang="ko-KR" dirty="0" err="1" smtClean="0"/>
              <a:t>time.time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254" y="2206625"/>
            <a:ext cx="5610225" cy="38671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79500" y="6073775"/>
            <a:ext cx="6235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Running sort(100000) takes 0.045001983642578125</a:t>
            </a:r>
          </a:p>
        </p:txBody>
      </p:sp>
    </p:spTree>
    <p:extLst>
      <p:ext uri="{BB962C8B-B14F-4D97-AF65-F5344CB8AC3E}">
        <p14:creationId xmlns:p14="http://schemas.microsoft.com/office/powerpoint/2010/main" val="325086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things to a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append()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리스트이름</a:t>
            </a:r>
            <a:r>
              <a:rPr lang="en-US" altLang="ko-KR" dirty="0" smtClean="0"/>
              <a:t>.append(item)</a:t>
            </a:r>
          </a:p>
          <a:p>
            <a:pPr lvl="1"/>
            <a:r>
              <a:rPr lang="ko-KR" altLang="en-US" dirty="0" smtClean="0"/>
              <a:t>리스트는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(object)</a:t>
            </a:r>
            <a:r>
              <a:rPr lang="ko-KR" altLang="en-US" dirty="0" smtClean="0"/>
              <a:t>이며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객체는 </a:t>
            </a:r>
            <a:r>
              <a:rPr lang="en-US" altLang="ko-KR" dirty="0" smtClean="0"/>
              <a:t>append</a:t>
            </a:r>
            <a:r>
              <a:rPr lang="ko-KR" altLang="en-US" dirty="0" smtClean="0"/>
              <a:t>라는 함수</a:t>
            </a:r>
            <a:r>
              <a:rPr lang="en-US" altLang="ko-KR" dirty="0" smtClean="0"/>
              <a:t>(function) </a:t>
            </a:r>
            <a:r>
              <a:rPr lang="ko-KR" altLang="en-US" dirty="0" smtClean="0"/>
              <a:t>를 이용해서 아이템을 추가함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향후 설명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92" y="3195873"/>
            <a:ext cx="52959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0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Adding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things to a list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en-US" altLang="ko-KR" dirty="0" smtClean="0"/>
              <a:t>append()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객체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향후 설명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객체가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어떤 함수와 속성을 가지고 있는지 확인하려면 </a:t>
            </a:r>
            <a:r>
              <a:rPr lang="en-US" altLang="ko-KR" dirty="0" err="1" smtClean="0">
                <a:sym typeface="Wingdings" panose="05000000000000000000" pitchFamily="2" charset="2"/>
              </a:rPr>
              <a:t>dir</a:t>
            </a:r>
            <a:r>
              <a:rPr lang="en-US" altLang="ko-KR" dirty="0" smtClean="0">
                <a:sym typeface="Wingdings" panose="05000000000000000000" pitchFamily="2" charset="2"/>
              </a:rPr>
              <a:t>()</a:t>
            </a:r>
            <a:r>
              <a:rPr lang="ko-KR" altLang="en-US" dirty="0" smtClean="0">
                <a:sym typeface="Wingdings" panose="05000000000000000000" pitchFamily="2" charset="2"/>
              </a:rPr>
              <a:t>함수 이용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37" y="2601912"/>
            <a:ext cx="61817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Getting items from a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리스트에서 아이템 가져오기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</a:t>
            </a:r>
            <a:r>
              <a:rPr lang="en-US" altLang="ko-KR" dirty="0" smtClean="0"/>
              <a:t>(index)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인덱스는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부터 시작 </a:t>
            </a:r>
            <a:r>
              <a:rPr lang="en-US" altLang="ko-KR" dirty="0" smtClean="0">
                <a:sym typeface="Wingdings" panose="05000000000000000000" pitchFamily="2" charset="2"/>
              </a:rPr>
              <a:t> computer science </a:t>
            </a:r>
            <a:r>
              <a:rPr lang="ko-KR" altLang="en-US" dirty="0" smtClean="0">
                <a:sym typeface="Wingdings" panose="05000000000000000000" pitchFamily="2" charset="2"/>
              </a:rPr>
              <a:t>특징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5" y="2673350"/>
            <a:ext cx="5295900" cy="3238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55" y="2673350"/>
            <a:ext cx="35623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99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Slicing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a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리스트이름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a:b</a:t>
            </a:r>
            <a:r>
              <a:rPr lang="en-US" altLang="ko-KR" dirty="0" smtClean="0"/>
              <a:t>]” : a</a:t>
            </a:r>
            <a:r>
              <a:rPr lang="ko-KR" altLang="en-US" dirty="0" smtClean="0"/>
              <a:t>번째부터 </a:t>
            </a:r>
            <a:r>
              <a:rPr lang="en-US" altLang="ko-KR" dirty="0" smtClean="0"/>
              <a:t>(b-1)</a:t>
            </a:r>
            <a:r>
              <a:rPr lang="ko-KR" altLang="en-US" dirty="0" smtClean="0"/>
              <a:t>번째까지 아이템으로 구성된 부분 </a:t>
            </a:r>
            <a:r>
              <a:rPr lang="ko-KR" altLang="en-US" b="1" i="1" dirty="0" smtClean="0"/>
              <a:t>리스트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잘라진 리스트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결과값으로 얻어짐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앞에서는 </a:t>
            </a:r>
            <a:r>
              <a:rPr lang="ko-KR" altLang="en-US" b="1" i="1" dirty="0" smtClean="0"/>
              <a:t>아이템</a:t>
            </a:r>
            <a:r>
              <a:rPr lang="ko-KR" altLang="en-US" dirty="0" smtClean="0"/>
              <a:t>이 결과값으로 얻어짐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3122848"/>
            <a:ext cx="5295900" cy="21812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25" y="2975210"/>
            <a:ext cx="35623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5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/>
          <a:p>
            <a:r>
              <a:rPr lang="en-US" altLang="ko-KR" dirty="0" smtClean="0"/>
              <a:t>Slicing</a:t>
            </a:r>
            <a:r>
              <a:rPr lang="ko-KR" altLang="en-US" dirty="0" smtClean="0"/>
              <a:t> </a:t>
            </a:r>
            <a:r>
              <a:rPr lang="en-US" altLang="ko-KR" dirty="0" smtClean="0"/>
              <a:t>a list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r>
              <a:rPr lang="ko-KR" altLang="en-US" dirty="0" smtClean="0"/>
              <a:t>리스트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자르기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ko-KR" altLang="en-US" dirty="0" smtClean="0"/>
              <a:t>리스트이름</a:t>
            </a:r>
            <a:r>
              <a:rPr lang="en-US" altLang="ko-KR" dirty="0" smtClean="0"/>
              <a:t>[</a:t>
            </a:r>
            <a:r>
              <a:rPr lang="en-US" altLang="ko-KR" dirty="0" err="1" smtClean="0"/>
              <a:t>a:b</a:t>
            </a:r>
            <a:r>
              <a:rPr lang="en-US" altLang="ko-KR" dirty="0" smtClean="0"/>
              <a:t>]” : a</a:t>
            </a:r>
            <a:r>
              <a:rPr lang="ko-KR" altLang="en-US" dirty="0" smtClean="0"/>
              <a:t>번째부터 </a:t>
            </a:r>
            <a:r>
              <a:rPr lang="en-US" altLang="ko-KR" dirty="0" smtClean="0"/>
              <a:t>(b-1)</a:t>
            </a:r>
            <a:r>
              <a:rPr lang="ko-KR" altLang="en-US" dirty="0" smtClean="0"/>
              <a:t>번째까지 아이템으로 구성된 부분 </a:t>
            </a:r>
            <a:r>
              <a:rPr lang="ko-KR" altLang="en-US" b="1" i="1" dirty="0" smtClean="0"/>
              <a:t>리스트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잘라진 리스트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결과값으로 얻어짐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앞에서는 </a:t>
            </a:r>
            <a:r>
              <a:rPr lang="ko-KR" altLang="en-US" b="1" i="1" dirty="0" smtClean="0"/>
              <a:t>아이템</a:t>
            </a:r>
            <a:r>
              <a:rPr lang="ko-KR" altLang="en-US" dirty="0" smtClean="0"/>
              <a:t>이 결과값으로 얻어짐</a:t>
            </a:r>
            <a:endParaRPr lang="ko-KR" altLang="en-US" dirty="0"/>
          </a:p>
        </p:txBody>
      </p:sp>
      <p:sp>
        <p:nvSpPr>
          <p:cNvPr id="7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2843808" y="6356350"/>
            <a:ext cx="3456384" cy="365125"/>
          </a:xfrm>
        </p:spPr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10" y="2940050"/>
            <a:ext cx="5295900" cy="2181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640" y="2940050"/>
            <a:ext cx="35623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22318"/>
      </p:ext>
    </p:extLst>
  </p:cSld>
  <p:clrMapOvr>
    <a:masterClrMapping/>
  </p:clrMapOvr>
</p:sld>
</file>

<file path=ppt/theme/theme1.xml><?xml version="1.0" encoding="utf-8"?>
<a:theme xmlns:a="http://schemas.openxmlformats.org/drawingml/2006/main" name="kmucs_2014_theme_by_JunhoKim">
  <a:themeElements>
    <a:clrScheme name="국민대 스타일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800080"/>
      </a:folHlink>
    </a:clrScheme>
    <a:fontScheme name="Windows 8 스타일">
      <a:majorFont>
        <a:latin typeface="Segoe U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2ndweek_memoryandvariable</Template>
  <TotalTime>28899</TotalTime>
  <Words>1599</Words>
  <Application>Microsoft Office PowerPoint</Application>
  <PresentationFormat>화면 슬라이드 쇼(4:3)</PresentationFormat>
  <Paragraphs>335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0" baseType="lpstr">
      <vt:lpstr>D2Coding</vt:lpstr>
      <vt:lpstr>맑은 고딕</vt:lpstr>
      <vt:lpstr>Arial</vt:lpstr>
      <vt:lpstr>Calibri</vt:lpstr>
      <vt:lpstr>Consolas</vt:lpstr>
      <vt:lpstr>Segoe UI</vt:lpstr>
      <vt:lpstr>Wingdings</vt:lpstr>
      <vt:lpstr>kmucs_2014_theme_by_JunhoKim</vt:lpstr>
      <vt:lpstr>Structured Types 1</vt:lpstr>
      <vt:lpstr>수업목표</vt:lpstr>
      <vt:lpstr>What is a lists</vt:lpstr>
      <vt:lpstr>Creating a list</vt:lpstr>
      <vt:lpstr>Adding things to a list</vt:lpstr>
      <vt:lpstr>Adding things to a list</vt:lpstr>
      <vt:lpstr>Getting items from a list</vt:lpstr>
      <vt:lpstr>Slicing a list</vt:lpstr>
      <vt:lpstr>Slicing a list</vt:lpstr>
      <vt:lpstr>Slicing a list</vt:lpstr>
      <vt:lpstr>결합</vt:lpstr>
      <vt:lpstr>리스트 크기</vt:lpstr>
      <vt:lpstr>Modifying/Deleting/Searching items</vt:lpstr>
      <vt:lpstr>Modifying/Deleting/Searching items</vt:lpstr>
      <vt:lpstr>Modifying/Deleting/Searching items</vt:lpstr>
      <vt:lpstr>Modifying/Deleting/Searching items</vt:lpstr>
      <vt:lpstr>Modifying/Deleting/Searching items</vt:lpstr>
      <vt:lpstr>Modifying/Deleting/Searching items</vt:lpstr>
      <vt:lpstr>Modifying/Deleting/Searching items</vt:lpstr>
      <vt:lpstr>Looping through a list</vt:lpstr>
      <vt:lpstr>Looping through a list</vt:lpstr>
      <vt:lpstr>Loop in a list</vt:lpstr>
      <vt:lpstr>Loop in a list</vt:lpstr>
      <vt:lpstr>Sorting a list</vt:lpstr>
      <vt:lpstr>Sorting a list</vt:lpstr>
      <vt:lpstr>Sorting a list</vt:lpstr>
      <vt:lpstr>Shallow and deep copy</vt:lpstr>
      <vt:lpstr>Shallow and deep copy</vt:lpstr>
      <vt:lpstr>Shallow and deep copy</vt:lpstr>
      <vt:lpstr>Shallow and deep copy</vt:lpstr>
      <vt:lpstr>Lists of lists</vt:lpstr>
      <vt:lpstr>Lists of lists</vt:lpstr>
      <vt:lpstr>Lists of lists</vt:lpstr>
      <vt:lpstr>Lists of lists</vt:lpstr>
      <vt:lpstr>실습</vt:lpstr>
      <vt:lpstr>실습</vt:lpstr>
      <vt:lpstr>실습</vt:lpstr>
      <vt:lpstr>실습</vt:lpstr>
      <vt:lpstr>숙제</vt:lpstr>
      <vt:lpstr>숙제</vt:lpstr>
      <vt:lpstr>숙제</vt:lpstr>
      <vt:lpstr>숙제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&amp; Variables</dc:title>
  <dc:creator>yoon myungkeun</dc:creator>
  <cp:lastModifiedBy>Hye-Jung Nam</cp:lastModifiedBy>
  <cp:revision>138</cp:revision>
  <dcterms:created xsi:type="dcterms:W3CDTF">2014-09-29T01:01:48Z</dcterms:created>
  <dcterms:modified xsi:type="dcterms:W3CDTF">2018-03-03T12:42:15Z</dcterms:modified>
</cp:coreProperties>
</file>