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357" r:id="rId4"/>
    <p:sldId id="391" r:id="rId5"/>
    <p:sldId id="358" r:id="rId6"/>
    <p:sldId id="392" r:id="rId7"/>
    <p:sldId id="393" r:id="rId8"/>
    <p:sldId id="394" r:id="rId9"/>
    <p:sldId id="395" r:id="rId10"/>
    <p:sldId id="359" r:id="rId11"/>
    <p:sldId id="360" r:id="rId12"/>
    <p:sldId id="373" r:id="rId13"/>
    <p:sldId id="361" r:id="rId14"/>
    <p:sldId id="362" r:id="rId15"/>
    <p:sldId id="363" r:id="rId16"/>
    <p:sldId id="377" r:id="rId17"/>
    <p:sldId id="364" r:id="rId18"/>
    <p:sldId id="365" r:id="rId19"/>
    <p:sldId id="366" r:id="rId20"/>
    <p:sldId id="367" r:id="rId21"/>
    <p:sldId id="368" r:id="rId22"/>
    <p:sldId id="369" r:id="rId23"/>
    <p:sldId id="371" r:id="rId24"/>
    <p:sldId id="372" r:id="rId25"/>
    <p:sldId id="374" r:id="rId26"/>
    <p:sldId id="396" r:id="rId27"/>
    <p:sldId id="397" r:id="rId28"/>
    <p:sldId id="398" r:id="rId29"/>
    <p:sldId id="375" r:id="rId30"/>
    <p:sldId id="402" r:id="rId31"/>
    <p:sldId id="401" r:id="rId32"/>
    <p:sldId id="383" r:id="rId33"/>
    <p:sldId id="384" r:id="rId34"/>
    <p:sldId id="403" r:id="rId35"/>
    <p:sldId id="404" r:id="rId36"/>
    <p:sldId id="405" r:id="rId37"/>
    <p:sldId id="376" r:id="rId38"/>
    <p:sldId id="406" r:id="rId39"/>
    <p:sldId id="381" r:id="rId40"/>
    <p:sldId id="407" r:id="rId41"/>
    <p:sldId id="408" r:id="rId42"/>
    <p:sldId id="409" r:id="rId43"/>
    <p:sldId id="410" r:id="rId44"/>
    <p:sldId id="411" r:id="rId45"/>
    <p:sldId id="412" r:id="rId46"/>
    <p:sldId id="413" r:id="rId47"/>
    <p:sldId id="414" r:id="rId48"/>
    <p:sldId id="415" r:id="rId49"/>
    <p:sldId id="416" r:id="rId50"/>
    <p:sldId id="417" r:id="rId51"/>
    <p:sldId id="418" r:id="rId52"/>
    <p:sldId id="421" r:id="rId53"/>
    <p:sldId id="382" r:id="rId54"/>
    <p:sldId id="385" r:id="rId55"/>
    <p:sldId id="386" r:id="rId56"/>
    <p:sldId id="422" r:id="rId57"/>
    <p:sldId id="423" r:id="rId58"/>
    <p:sldId id="424" r:id="rId59"/>
    <p:sldId id="425" r:id="rId60"/>
    <p:sldId id="426" r:id="rId61"/>
    <p:sldId id="427" r:id="rId62"/>
    <p:sldId id="428" r:id="rId63"/>
    <p:sldId id="429" r:id="rId64"/>
    <p:sldId id="430" r:id="rId65"/>
    <p:sldId id="431" r:id="rId66"/>
    <p:sldId id="432" r:id="rId67"/>
    <p:sldId id="433" r:id="rId68"/>
    <p:sldId id="434" r:id="rId69"/>
    <p:sldId id="390" r:id="rId70"/>
  </p:sldIdLst>
  <p:sldSz cx="9144000" cy="6858000" type="screen4x3"/>
  <p:notesSz cx="7099300" cy="10234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21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70B49-1B12-4965-96AC-31FF44207D64}" type="datetime1">
              <a:rPr lang="ko-KR" altLang="en-US" smtClean="0"/>
              <a:t>2018-03-03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국민대학교 컴퓨터공학부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A05CA-F315-479D-A848-BBFEA4A1F07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251520" y="260648"/>
            <a:ext cx="8640960" cy="316835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39552" y="476672"/>
            <a:ext cx="8064896" cy="2736303"/>
          </a:xfrm>
        </p:spPr>
        <p:txBody>
          <a:bodyPr>
            <a:normAutofit/>
          </a:bodyPr>
          <a:lstStyle>
            <a:lvl1pPr algn="ctr">
              <a:defRPr sz="4400" b="0"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57876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251520" y="260648"/>
            <a:ext cx="8640960" cy="86409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260648"/>
            <a:ext cx="8640960" cy="864096"/>
          </a:xfrm>
        </p:spPr>
        <p:txBody>
          <a:bodyPr/>
          <a:lstStyle>
            <a:lvl1pPr>
              <a:defRPr b="0"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1520" y="1268760"/>
            <a:ext cx="8640960" cy="482453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80168-C206-4274-A26D-98B287B63FFF}" type="datetime1">
              <a:rPr lang="ko-KR" altLang="en-US" smtClean="0"/>
              <a:t>2018-03-03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국민대학교 컴퓨터공학부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A05CA-F315-479D-A848-BBFEA4A1F0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12070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251520" y="260648"/>
            <a:ext cx="8640960" cy="316835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51520" y="3573016"/>
            <a:ext cx="8640960" cy="2520280"/>
          </a:xfrm>
        </p:spPr>
        <p:txBody>
          <a:bodyPr anchor="t"/>
          <a:lstStyle>
            <a:lvl1pPr marL="342900" indent="-342900">
              <a:buClr>
                <a:schemeClr val="accent3"/>
              </a:buClr>
              <a:buFont typeface="Wingdings" pitchFamily="2" charset="2"/>
              <a:buChar char="§"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2B4E9-A202-46F9-AF21-3FFD65978996}" type="datetime1">
              <a:rPr lang="ko-KR" altLang="en-US" smtClean="0"/>
              <a:t>2018-03-03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국민대학교 컴퓨터공학부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A05CA-F315-479D-A848-BBFEA4A1F07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352928" cy="2880320"/>
          </a:xfrm>
        </p:spPr>
        <p:txBody>
          <a:bodyPr anchor="b"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37495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251520" y="260648"/>
            <a:ext cx="8640960" cy="86409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260648"/>
            <a:ext cx="8640960" cy="864000"/>
          </a:xfrm>
        </p:spPr>
        <p:txBody>
          <a:bodyPr/>
          <a:lstStyle>
            <a:lvl1pPr>
              <a:defRPr b="0"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251520" y="1268760"/>
            <a:ext cx="4244280" cy="485740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68760"/>
            <a:ext cx="4244280" cy="485740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F7890-716C-4C46-872D-B934FB9DFD5B}" type="datetime1">
              <a:rPr lang="ko-KR" altLang="en-US" smtClean="0"/>
              <a:t>2018-03-03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국민대학교 컴퓨터공학부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A05CA-F315-479D-A848-BBFEA4A1F0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77648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 userDrawn="1"/>
        </p:nvSpPr>
        <p:spPr>
          <a:xfrm>
            <a:off x="251520" y="260648"/>
            <a:ext cx="8640960" cy="86409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260648"/>
            <a:ext cx="8640960" cy="864000"/>
          </a:xfrm>
        </p:spPr>
        <p:txBody>
          <a:bodyPr/>
          <a:lstStyle>
            <a:lvl1pPr>
              <a:defRPr b="0"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51520" y="1268760"/>
            <a:ext cx="424586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251520" y="1916832"/>
            <a:ext cx="4245868" cy="420933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268760"/>
            <a:ext cx="424745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916832"/>
            <a:ext cx="4247455" cy="420933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AF3D9-E2AE-4189-A27D-02B9404373EB}" type="datetime1">
              <a:rPr lang="ko-KR" altLang="en-US" smtClean="0"/>
              <a:t>2018-03-03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국민대학교 컴퓨터공학부</a:t>
            </a: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A05CA-F315-479D-A848-BBFEA4A1F0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32067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251520" y="260648"/>
            <a:ext cx="8640960" cy="86409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260648"/>
            <a:ext cx="8640960" cy="864000"/>
          </a:xfrm>
        </p:spPr>
        <p:txBody>
          <a:bodyPr/>
          <a:lstStyle>
            <a:lvl1pPr>
              <a:defRPr b="0"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30A35-72C2-49DE-AEBA-E932EB013CE4}" type="datetime1">
              <a:rPr lang="ko-KR" altLang="en-US" smtClean="0"/>
              <a:t>2018-03-03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국민대학교 컴퓨터공학부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A05CA-F315-479D-A848-BBFEA4A1F0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15161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70E9B-8798-478A-8001-4318086D4593}" type="datetime1">
              <a:rPr lang="ko-KR" altLang="en-US" smtClean="0"/>
              <a:t>2018-03-03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국민대학교 컴퓨터공학부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A05CA-F315-479D-A848-BBFEA4A1F0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20715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-9311"/>
            <a:ext cx="9144000" cy="68673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251520" y="252016"/>
            <a:ext cx="8640960" cy="86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51520" y="1268760"/>
            <a:ext cx="8640960" cy="47853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D65280E2-BD6D-4AA2-864E-450077D413AE}" type="datetime1">
              <a:rPr lang="ko-KR" altLang="en-US" smtClean="0"/>
              <a:t>2018-03-03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2843808" y="6356350"/>
            <a:ext cx="34563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ko-KR" altLang="en-US" smtClean="0"/>
              <a:t>국민대학교 컴퓨터공학부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06AA05CA-F315-479D-A848-BBFEA4A1F07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5689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914400" rtl="0" eaLnBrk="1" latinLnBrk="1" hangingPunct="1">
        <a:spcBef>
          <a:spcPct val="0"/>
        </a:spcBef>
        <a:buNone/>
        <a:defRPr sz="3200" b="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library/functions.html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By </a:t>
            </a:r>
            <a:r>
              <a:rPr lang="ko-KR" altLang="en-US" dirty="0" smtClean="0"/>
              <a:t>윤명근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국민대학교 컴퓨터공학부</a:t>
            </a:r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Functions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7294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251520" y="260648"/>
            <a:ext cx="8640960" cy="864096"/>
          </a:xfrm>
        </p:spPr>
        <p:txBody>
          <a:bodyPr>
            <a:normAutofit/>
          </a:bodyPr>
          <a:lstStyle/>
          <a:p>
            <a:r>
              <a:rPr lang="en-US" altLang="ko-KR" dirty="0"/>
              <a:t>What is a function </a:t>
            </a:r>
            <a:endParaRPr lang="ko-KR" altLang="en-US" dirty="0"/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251520" y="1268760"/>
            <a:ext cx="8640960" cy="4824536"/>
          </a:xfrm>
        </p:spPr>
        <p:txBody>
          <a:bodyPr/>
          <a:lstStyle/>
          <a:p>
            <a:r>
              <a:rPr lang="ko-KR" altLang="en-US" dirty="0" smtClean="0"/>
              <a:t>함수 사용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반복 호출 용이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중복 코드 제거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에러 발생 가능성 낮춤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인자</a:t>
            </a:r>
            <a:r>
              <a:rPr lang="en-US" altLang="ko-KR" dirty="0" smtClean="0"/>
              <a:t>(argument) </a:t>
            </a:r>
            <a:r>
              <a:rPr lang="ko-KR" altLang="en-US" dirty="0" smtClean="0"/>
              <a:t>를 함수에 전달 가능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매개변수</a:t>
            </a:r>
            <a:r>
              <a:rPr lang="en-US" altLang="ko-KR" dirty="0" smtClean="0"/>
              <a:t>(parameter)</a:t>
            </a:r>
          </a:p>
          <a:p>
            <a:pPr lvl="1"/>
            <a:r>
              <a:rPr lang="ko-KR" altLang="en-US" dirty="0" smtClean="0"/>
              <a:t>함수 결과값 리턴 가능 </a:t>
            </a:r>
            <a:endParaRPr lang="ko-KR" altLang="en-US" dirty="0"/>
          </a:p>
        </p:txBody>
      </p:sp>
      <p:sp>
        <p:nvSpPr>
          <p:cNvPr id="7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2843808" y="6356350"/>
            <a:ext cx="3456384" cy="365125"/>
          </a:xfrm>
        </p:spPr>
        <p:txBody>
          <a:bodyPr/>
          <a:lstStyle/>
          <a:p>
            <a:r>
              <a:rPr lang="ko-KR" altLang="en-US" smtClean="0"/>
              <a:t>국민대학교 컴퓨터공학부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17668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Calling a </a:t>
            </a:r>
            <a:r>
              <a:rPr lang="en-US" altLang="ko-KR" dirty="0" smtClean="0"/>
              <a:t>function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함수 호출</a:t>
            </a:r>
            <a:r>
              <a:rPr lang="en-US" altLang="ko-KR" dirty="0" smtClean="0"/>
              <a:t>(call)</a:t>
            </a:r>
          </a:p>
          <a:p>
            <a:pPr lvl="1"/>
            <a:r>
              <a:rPr lang="ko-KR" altLang="en-US" dirty="0" err="1" smtClean="0"/>
              <a:t>호출자</a:t>
            </a:r>
            <a:r>
              <a:rPr lang="en-US" altLang="ko-KR" dirty="0" smtClean="0"/>
              <a:t>(caller)</a:t>
            </a:r>
          </a:p>
          <a:p>
            <a:pPr lvl="1"/>
            <a:r>
              <a:rPr lang="ko-KR" altLang="en-US" dirty="0" smtClean="0"/>
              <a:t>피호출자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callee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국민대학교 컴퓨터공학부</a:t>
            </a:r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8465" y="1422400"/>
            <a:ext cx="3619500" cy="49339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8850" y="2860675"/>
            <a:ext cx="2705100" cy="30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2774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Calling a function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함수는 호출될 때</a:t>
            </a:r>
            <a:r>
              <a:rPr lang="en-US" altLang="ko-KR" dirty="0" smtClean="0"/>
              <a:t>, </a:t>
            </a:r>
            <a:r>
              <a:rPr lang="ko-KR" altLang="en-US" dirty="0" smtClean="0"/>
              <a:t>독자적 메모리 공간이 할당됨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스택</a:t>
            </a:r>
            <a:r>
              <a:rPr lang="en-US" altLang="ko-KR" dirty="0" smtClean="0"/>
              <a:t>(Stack)</a:t>
            </a:r>
            <a:r>
              <a:rPr lang="ko-KR" altLang="en-US" dirty="0" smtClean="0"/>
              <a:t>에서 할당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함수 내부에서 정의된 변수</a:t>
            </a:r>
            <a:r>
              <a:rPr lang="en-US" altLang="ko-KR" dirty="0" smtClean="0"/>
              <a:t>(local variable)</a:t>
            </a:r>
            <a:r>
              <a:rPr lang="ko-KR" altLang="en-US" dirty="0" smtClean="0"/>
              <a:t>는 이 메모리 공간을 사용함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인자</a:t>
            </a:r>
            <a:r>
              <a:rPr lang="en-US" altLang="ko-KR" dirty="0" smtClean="0"/>
              <a:t>(</a:t>
            </a:r>
            <a:r>
              <a:rPr lang="ko-KR" altLang="en-US" dirty="0" smtClean="0"/>
              <a:t>매개변수</a:t>
            </a:r>
            <a:r>
              <a:rPr lang="en-US" altLang="ko-KR" dirty="0" smtClean="0"/>
              <a:t>) </a:t>
            </a:r>
            <a:r>
              <a:rPr lang="ko-KR" altLang="en-US" dirty="0" smtClean="0"/>
              <a:t>포함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r>
              <a:rPr lang="ko-KR" altLang="en-US" dirty="0" smtClean="0"/>
              <a:t>함수가 종료될 때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할당되었던 메모리 공간은 소멸됨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따라서 이 메모리 공간을 사용하고 있던 모든 변수 및 인자도 동시에 소멸됨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국민대학교 컴퓨터공학부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42913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Passing arguments to a function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인자</a:t>
            </a:r>
            <a:r>
              <a:rPr lang="en-US" altLang="ko-KR" dirty="0" smtClean="0"/>
              <a:t>(argument) </a:t>
            </a:r>
            <a:r>
              <a:rPr lang="ko-KR" altLang="en-US" dirty="0" smtClean="0"/>
              <a:t>넘기기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매개변수</a:t>
            </a:r>
            <a:r>
              <a:rPr lang="en-US" altLang="ko-KR" dirty="0" smtClean="0"/>
              <a:t>(parameter)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국민대학교 컴퓨터공학부</a:t>
            </a:r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195" y="2333625"/>
            <a:ext cx="5229225" cy="31051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8680" y="2333625"/>
            <a:ext cx="3286125" cy="30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2678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251520" y="260648"/>
            <a:ext cx="8640960" cy="864096"/>
          </a:xfrm>
        </p:spPr>
        <p:txBody>
          <a:bodyPr/>
          <a:lstStyle/>
          <a:p>
            <a:r>
              <a:rPr lang="en-US" altLang="ko-KR" dirty="0"/>
              <a:t>Passing arguments to a function</a:t>
            </a:r>
            <a:endParaRPr lang="ko-KR" altLang="en-US" dirty="0"/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251520" y="1268760"/>
            <a:ext cx="8640960" cy="4824536"/>
          </a:xfrm>
        </p:spPr>
        <p:txBody>
          <a:bodyPr/>
          <a:lstStyle/>
          <a:p>
            <a:r>
              <a:rPr lang="ko-KR" altLang="en-US" dirty="0" smtClean="0"/>
              <a:t>인자</a:t>
            </a:r>
            <a:r>
              <a:rPr lang="en-US" altLang="ko-KR" dirty="0" smtClean="0"/>
              <a:t>(argument) </a:t>
            </a:r>
            <a:r>
              <a:rPr lang="ko-KR" altLang="en-US" dirty="0" smtClean="0"/>
              <a:t>넘기기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함수</a:t>
            </a:r>
            <a:r>
              <a:rPr lang="en-US" altLang="ko-KR" dirty="0" smtClean="0"/>
              <a:t> </a:t>
            </a:r>
            <a:r>
              <a:rPr lang="ko-KR" altLang="en-US" dirty="0" smtClean="0"/>
              <a:t>내에서 변경된 인자는 함수가 끝나고 반영되지 않음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단</a:t>
            </a:r>
            <a:r>
              <a:rPr lang="en-US" altLang="ko-KR" dirty="0" smtClean="0"/>
              <a:t>, mutable </a:t>
            </a:r>
            <a:r>
              <a:rPr lang="ko-KR" altLang="en-US" dirty="0" smtClean="0"/>
              <a:t>데이터는 예외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Mutable data: list, dictionary, set</a:t>
            </a:r>
            <a:endParaRPr lang="ko-KR" altLang="en-US" dirty="0"/>
          </a:p>
        </p:txBody>
      </p:sp>
      <p:sp>
        <p:nvSpPr>
          <p:cNvPr id="7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2843808" y="6356350"/>
            <a:ext cx="3456384" cy="365125"/>
          </a:xfrm>
        </p:spPr>
        <p:txBody>
          <a:bodyPr/>
          <a:lstStyle/>
          <a:p>
            <a:r>
              <a:rPr lang="ko-KR" altLang="en-US" smtClean="0"/>
              <a:t>국민대학교 컴퓨터공학부</a:t>
            </a:r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2862498"/>
            <a:ext cx="4772025" cy="336232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1137" y="2862498"/>
            <a:ext cx="3333750" cy="207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4395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251520" y="260648"/>
            <a:ext cx="8640960" cy="864096"/>
          </a:xfrm>
        </p:spPr>
        <p:txBody>
          <a:bodyPr/>
          <a:lstStyle/>
          <a:p>
            <a:r>
              <a:rPr lang="en-US" altLang="ko-KR" dirty="0"/>
              <a:t>Passing arguments to a function</a:t>
            </a:r>
            <a:endParaRPr lang="ko-KR" altLang="en-US" dirty="0"/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251520" y="1268760"/>
            <a:ext cx="8640960" cy="4824536"/>
          </a:xfrm>
        </p:spPr>
        <p:txBody>
          <a:bodyPr/>
          <a:lstStyle/>
          <a:p>
            <a:r>
              <a:rPr lang="ko-KR" altLang="en-US" dirty="0" smtClean="0"/>
              <a:t>인자</a:t>
            </a:r>
            <a:r>
              <a:rPr lang="en-US" altLang="ko-KR" dirty="0" smtClean="0"/>
              <a:t>(argument) </a:t>
            </a:r>
            <a:r>
              <a:rPr lang="ko-KR" altLang="en-US" dirty="0" smtClean="0"/>
              <a:t>넘기기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함수</a:t>
            </a:r>
            <a:r>
              <a:rPr lang="en-US" altLang="ko-KR" dirty="0" smtClean="0"/>
              <a:t> </a:t>
            </a:r>
            <a:r>
              <a:rPr lang="ko-KR" altLang="en-US" dirty="0" smtClean="0"/>
              <a:t>내에서 변경된 인자는 함수가 끝나고 반영되지 않음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단</a:t>
            </a:r>
            <a:r>
              <a:rPr lang="en-US" altLang="ko-KR" dirty="0" smtClean="0"/>
              <a:t>, mutable </a:t>
            </a:r>
            <a:r>
              <a:rPr lang="ko-KR" altLang="en-US" dirty="0" smtClean="0"/>
              <a:t>데이터는 예외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Mutable data: list, dictionary, set</a:t>
            </a:r>
            <a:endParaRPr lang="ko-KR" altLang="en-US" dirty="0"/>
          </a:p>
        </p:txBody>
      </p:sp>
      <p:sp>
        <p:nvSpPr>
          <p:cNvPr id="7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2843808" y="6356350"/>
            <a:ext cx="3456384" cy="365125"/>
          </a:xfrm>
        </p:spPr>
        <p:txBody>
          <a:bodyPr/>
          <a:lstStyle/>
          <a:p>
            <a:r>
              <a:rPr lang="ko-KR" altLang="en-US" smtClean="0"/>
              <a:t>국민대학교 컴퓨터공학부</a:t>
            </a:r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542" y="2915540"/>
            <a:ext cx="3819525" cy="3362325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0630" y="2915540"/>
            <a:ext cx="4743450" cy="207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7434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251520" y="260648"/>
            <a:ext cx="8640960" cy="864096"/>
          </a:xfrm>
        </p:spPr>
        <p:txBody>
          <a:bodyPr/>
          <a:lstStyle/>
          <a:p>
            <a:r>
              <a:rPr lang="en-US" altLang="ko-KR" dirty="0"/>
              <a:t>Passing arguments to a function</a:t>
            </a:r>
            <a:endParaRPr lang="ko-KR" altLang="en-US" dirty="0"/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251520" y="1268760"/>
            <a:ext cx="8640960" cy="4824536"/>
          </a:xfrm>
        </p:spPr>
        <p:txBody>
          <a:bodyPr/>
          <a:lstStyle/>
          <a:p>
            <a:r>
              <a:rPr lang="ko-KR" altLang="en-US" dirty="0" smtClean="0"/>
              <a:t>함수도 함수의 인자가 될 수 있음</a:t>
            </a:r>
            <a:endParaRPr lang="ko-KR" altLang="en-US" dirty="0"/>
          </a:p>
        </p:txBody>
      </p:sp>
      <p:sp>
        <p:nvSpPr>
          <p:cNvPr id="7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2843808" y="6356350"/>
            <a:ext cx="3456384" cy="365125"/>
          </a:xfrm>
        </p:spPr>
        <p:txBody>
          <a:bodyPr/>
          <a:lstStyle/>
          <a:p>
            <a:r>
              <a:rPr lang="ko-KR" altLang="en-US" smtClean="0"/>
              <a:t>국민대학교 컴퓨터공학부</a:t>
            </a:r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300" y="2032000"/>
            <a:ext cx="3124200" cy="365760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6162" y="2032000"/>
            <a:ext cx="1666875" cy="319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2357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Returning a value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함수 결과값 리턴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return (</a:t>
            </a:r>
            <a:r>
              <a:rPr lang="ko-KR" altLang="en-US" dirty="0" smtClean="0"/>
              <a:t>결과값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국민대학교 컴퓨터공학부</a:t>
            </a:r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525" y="2290762"/>
            <a:ext cx="6838950" cy="326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5437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Variable </a:t>
            </a:r>
            <a:r>
              <a:rPr lang="en-US" altLang="ko-KR" dirty="0" smtClean="0"/>
              <a:t>scope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범위</a:t>
            </a:r>
            <a:r>
              <a:rPr lang="en-US" altLang="ko-KR" dirty="0" smtClean="0"/>
              <a:t>(scope)</a:t>
            </a:r>
            <a:r>
              <a:rPr lang="ko-KR" altLang="en-US" dirty="0" smtClean="0"/>
              <a:t>에 따른 변수</a:t>
            </a:r>
            <a:r>
              <a:rPr lang="en-US" altLang="ko-KR" dirty="0" smtClean="0"/>
              <a:t>(variable) </a:t>
            </a:r>
            <a:r>
              <a:rPr lang="ko-KR" altLang="en-US" dirty="0" smtClean="0"/>
              <a:t>구분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지역</a:t>
            </a:r>
            <a:r>
              <a:rPr lang="en-US" altLang="ko-KR" dirty="0" smtClean="0"/>
              <a:t>(Local): </a:t>
            </a:r>
            <a:r>
              <a:rPr lang="ko-KR" altLang="en-US" dirty="0" smtClean="0"/>
              <a:t>함수나 클래스 내부에서만 사용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전역</a:t>
            </a:r>
            <a:r>
              <a:rPr lang="en-US" altLang="ko-KR" dirty="0" smtClean="0"/>
              <a:t>(Global): </a:t>
            </a:r>
            <a:r>
              <a:rPr lang="ko-KR" altLang="en-US" dirty="0" smtClean="0"/>
              <a:t>프로그램 파일 안에서 사용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빌트인</a:t>
            </a:r>
            <a:r>
              <a:rPr lang="en-US" altLang="ko-KR" dirty="0" smtClean="0"/>
              <a:t>(Built-in): </a:t>
            </a:r>
            <a:r>
              <a:rPr lang="ko-KR" altLang="en-US" dirty="0" err="1" smtClean="0"/>
              <a:t>파이썬에서</a:t>
            </a:r>
            <a:r>
              <a:rPr lang="ko-KR" altLang="en-US" dirty="0" smtClean="0"/>
              <a:t> 특별 정의하여 사용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ko-KR" altLang="en-US" dirty="0" err="1" smtClean="0"/>
              <a:t>파이썬에서</a:t>
            </a:r>
            <a:r>
              <a:rPr lang="ko-KR" altLang="en-US" dirty="0" smtClean="0"/>
              <a:t> 변수 </a:t>
            </a:r>
            <a:r>
              <a:rPr lang="ko-KR" altLang="en-US" dirty="0"/>
              <a:t>이름 찾는 순서</a:t>
            </a:r>
            <a:endParaRPr lang="en-US" altLang="ko-KR" dirty="0"/>
          </a:p>
          <a:p>
            <a:pPr lvl="1"/>
            <a:r>
              <a:rPr lang="ko-KR" altLang="en-US" dirty="0" smtClean="0"/>
              <a:t>지역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ko-KR" altLang="en-US" dirty="0" smtClean="0"/>
              <a:t>전역 </a:t>
            </a:r>
            <a:r>
              <a:rPr lang="en-US" altLang="ko-KR" dirty="0" smtClean="0">
                <a:sym typeface="Wingdings" panose="05000000000000000000" pitchFamily="2" charset="2"/>
              </a:rPr>
              <a:t></a:t>
            </a:r>
            <a:r>
              <a:rPr lang="ko-KR" altLang="en-US" dirty="0" smtClean="0"/>
              <a:t>빌트인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그래도 존재하지 않으면 에러 발생 </a:t>
            </a:r>
          </a:p>
          <a:p>
            <a:endParaRPr lang="en-US" altLang="ko-KR" dirty="0"/>
          </a:p>
          <a:p>
            <a:r>
              <a:rPr lang="en-US" altLang="ko-KR" dirty="0" smtClean="0"/>
              <a:t>Local/global </a:t>
            </a:r>
            <a:r>
              <a:rPr lang="ko-KR" altLang="en-US" dirty="0" smtClean="0"/>
              <a:t>변수 접근 에러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지역 변수를 해당 함수</a:t>
            </a:r>
            <a:r>
              <a:rPr lang="en-US" altLang="ko-KR" dirty="0" smtClean="0"/>
              <a:t>(</a:t>
            </a:r>
            <a:r>
              <a:rPr lang="ko-KR" altLang="en-US" dirty="0" smtClean="0"/>
              <a:t>클래스</a:t>
            </a:r>
            <a:r>
              <a:rPr lang="en-US" altLang="ko-KR" dirty="0" smtClean="0"/>
              <a:t>) </a:t>
            </a:r>
            <a:r>
              <a:rPr lang="ko-KR" altLang="en-US" dirty="0" smtClean="0"/>
              <a:t>외부에서 사용하려는 경우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전역</a:t>
            </a:r>
            <a:r>
              <a:rPr lang="en-US" altLang="ko-KR" dirty="0" smtClean="0"/>
              <a:t> </a:t>
            </a:r>
            <a:r>
              <a:rPr lang="ko-KR" altLang="en-US" dirty="0" smtClean="0"/>
              <a:t>변수의 값을 함수</a:t>
            </a:r>
            <a:r>
              <a:rPr lang="en-US" altLang="ko-KR" dirty="0" smtClean="0"/>
              <a:t>(</a:t>
            </a:r>
            <a:r>
              <a:rPr lang="ko-KR" altLang="en-US" dirty="0" smtClean="0"/>
              <a:t>클래스</a:t>
            </a:r>
            <a:r>
              <a:rPr lang="en-US" altLang="ko-KR" dirty="0" smtClean="0"/>
              <a:t>)</a:t>
            </a:r>
            <a:r>
              <a:rPr lang="ko-KR" altLang="en-US" dirty="0" smtClean="0"/>
              <a:t>에서 변경하려는 경우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예외</a:t>
            </a:r>
            <a:r>
              <a:rPr lang="en-US" altLang="ko-KR" dirty="0" smtClean="0"/>
              <a:t>: global</a:t>
            </a:r>
            <a:r>
              <a:rPr lang="ko-KR" altLang="en-US" dirty="0" smtClean="0"/>
              <a:t>로 선언해주면 가능</a:t>
            </a:r>
            <a:endParaRPr lang="en-US" altLang="ko-KR" dirty="0" smtClean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국민대학교 컴퓨터공학부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81647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251520" y="260648"/>
            <a:ext cx="8640960" cy="864096"/>
          </a:xfrm>
        </p:spPr>
        <p:txBody>
          <a:bodyPr>
            <a:normAutofit/>
          </a:bodyPr>
          <a:lstStyle/>
          <a:p>
            <a:r>
              <a:rPr lang="en-US" altLang="ko-KR" dirty="0"/>
              <a:t>Variable </a:t>
            </a:r>
            <a:r>
              <a:rPr lang="en-US" altLang="ko-KR" dirty="0" smtClean="0"/>
              <a:t>scope</a:t>
            </a:r>
            <a:endParaRPr lang="ko-KR" altLang="en-US" dirty="0"/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251520" y="1268760"/>
            <a:ext cx="8640960" cy="4824536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Local/global </a:t>
            </a:r>
            <a:r>
              <a:rPr lang="ko-KR" altLang="en-US" dirty="0" smtClean="0"/>
              <a:t>변수 접근 에러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함수</a:t>
            </a:r>
            <a:r>
              <a:rPr lang="en-US" altLang="ko-KR" dirty="0" smtClean="0"/>
              <a:t>(</a:t>
            </a:r>
            <a:r>
              <a:rPr lang="ko-KR" altLang="en-US" dirty="0" smtClean="0"/>
              <a:t>클래스</a:t>
            </a:r>
            <a:r>
              <a:rPr lang="en-US" altLang="ko-KR" dirty="0" smtClean="0"/>
              <a:t>)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global </a:t>
            </a:r>
            <a:r>
              <a:rPr lang="ko-KR" altLang="en-US" dirty="0" smtClean="0"/>
              <a:t>변수 접근 가능</a:t>
            </a:r>
            <a:endParaRPr lang="en-US" altLang="ko-KR" dirty="0" smtClean="0"/>
          </a:p>
        </p:txBody>
      </p:sp>
      <p:sp>
        <p:nvSpPr>
          <p:cNvPr id="7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2843808" y="6356350"/>
            <a:ext cx="3456384" cy="365125"/>
          </a:xfrm>
        </p:spPr>
        <p:txBody>
          <a:bodyPr/>
          <a:lstStyle/>
          <a:p>
            <a:r>
              <a:rPr lang="ko-KR" altLang="en-US" smtClean="0"/>
              <a:t>국민대학교 컴퓨터공학부</a:t>
            </a:r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900" y="2270125"/>
            <a:ext cx="7010400" cy="310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074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수업목표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What is a function </a:t>
            </a:r>
          </a:p>
          <a:p>
            <a:r>
              <a:rPr lang="en-US" altLang="ko-KR" dirty="0"/>
              <a:t>Calling a function</a:t>
            </a:r>
          </a:p>
          <a:p>
            <a:r>
              <a:rPr lang="en-US" altLang="ko-KR" dirty="0"/>
              <a:t>Passing arguments to a function</a:t>
            </a:r>
          </a:p>
          <a:p>
            <a:r>
              <a:rPr lang="en-US" altLang="ko-KR" dirty="0"/>
              <a:t>Returning a value</a:t>
            </a:r>
          </a:p>
          <a:p>
            <a:r>
              <a:rPr lang="en-US" altLang="ko-KR" dirty="0"/>
              <a:t>Variable scope</a:t>
            </a:r>
          </a:p>
          <a:p>
            <a:r>
              <a:rPr lang="en-US" altLang="ko-KR" dirty="0" smtClean="0"/>
              <a:t>Naming </a:t>
            </a:r>
            <a:r>
              <a:rPr lang="en-US" altLang="ko-KR" dirty="0"/>
              <a:t>variables</a:t>
            </a:r>
          </a:p>
          <a:p>
            <a:r>
              <a:rPr lang="en-US" altLang="ko-KR" dirty="0"/>
              <a:t>Recursive Functions</a:t>
            </a:r>
          </a:p>
          <a:p>
            <a:r>
              <a:rPr lang="en-US" altLang="ko-KR" dirty="0" smtClean="0"/>
              <a:t>lambda </a:t>
            </a:r>
            <a:r>
              <a:rPr lang="en-US" altLang="ko-KR" dirty="0"/>
              <a:t>function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국민대학교 컴퓨터공학부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65165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251520" y="260648"/>
            <a:ext cx="8640960" cy="864096"/>
          </a:xfrm>
        </p:spPr>
        <p:txBody>
          <a:bodyPr>
            <a:normAutofit/>
          </a:bodyPr>
          <a:lstStyle/>
          <a:p>
            <a:r>
              <a:rPr lang="en-US" altLang="ko-KR" dirty="0"/>
              <a:t>Variable </a:t>
            </a:r>
            <a:r>
              <a:rPr lang="en-US" altLang="ko-KR" dirty="0" smtClean="0"/>
              <a:t>scope</a:t>
            </a:r>
            <a:endParaRPr lang="ko-KR" altLang="en-US" dirty="0"/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251520" y="1268760"/>
            <a:ext cx="8640960" cy="4824536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Local/global </a:t>
            </a:r>
            <a:r>
              <a:rPr lang="ko-KR" altLang="en-US" dirty="0" smtClean="0"/>
              <a:t>변수 접근 에러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외부에서 함수</a:t>
            </a:r>
            <a:r>
              <a:rPr lang="en-US" altLang="ko-KR" dirty="0" smtClean="0"/>
              <a:t>(</a:t>
            </a:r>
            <a:r>
              <a:rPr lang="ko-KR" altLang="en-US" dirty="0" smtClean="0"/>
              <a:t>클래스</a:t>
            </a:r>
            <a:r>
              <a:rPr lang="en-US" altLang="ko-KR" dirty="0" smtClean="0"/>
              <a:t>)</a:t>
            </a:r>
            <a:r>
              <a:rPr lang="ko-KR" altLang="en-US" dirty="0" smtClean="0"/>
              <a:t>의 지역</a:t>
            </a:r>
            <a:r>
              <a:rPr lang="en-US" altLang="ko-KR" dirty="0" smtClean="0"/>
              <a:t> </a:t>
            </a:r>
            <a:r>
              <a:rPr lang="ko-KR" altLang="en-US" dirty="0" smtClean="0"/>
              <a:t>변수 접근 에러</a:t>
            </a:r>
            <a:endParaRPr lang="en-US" altLang="ko-KR" dirty="0" smtClean="0"/>
          </a:p>
        </p:txBody>
      </p:sp>
      <p:sp>
        <p:nvSpPr>
          <p:cNvPr id="7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2843808" y="6356350"/>
            <a:ext cx="3456384" cy="365125"/>
          </a:xfrm>
        </p:spPr>
        <p:txBody>
          <a:bodyPr/>
          <a:lstStyle/>
          <a:p>
            <a:r>
              <a:rPr lang="ko-KR" altLang="en-US" smtClean="0"/>
              <a:t>국민대학교 컴퓨터공학부</a:t>
            </a:r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700" y="2333625"/>
            <a:ext cx="7010400" cy="310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4524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251520" y="260648"/>
            <a:ext cx="8640960" cy="864096"/>
          </a:xfrm>
        </p:spPr>
        <p:txBody>
          <a:bodyPr>
            <a:normAutofit/>
          </a:bodyPr>
          <a:lstStyle/>
          <a:p>
            <a:r>
              <a:rPr lang="en-US" altLang="ko-KR" dirty="0"/>
              <a:t>Variable </a:t>
            </a:r>
            <a:r>
              <a:rPr lang="en-US" altLang="ko-KR" dirty="0" smtClean="0"/>
              <a:t>scope</a:t>
            </a:r>
            <a:endParaRPr lang="ko-KR" altLang="en-US" dirty="0"/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251520" y="1268760"/>
            <a:ext cx="8640960" cy="4824536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Local/global </a:t>
            </a:r>
            <a:r>
              <a:rPr lang="ko-KR" altLang="en-US" dirty="0" smtClean="0"/>
              <a:t>변수 접근 에러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함수</a:t>
            </a:r>
            <a:r>
              <a:rPr lang="en-US" altLang="ko-KR" dirty="0" smtClean="0"/>
              <a:t>(</a:t>
            </a:r>
            <a:r>
              <a:rPr lang="ko-KR" altLang="en-US" dirty="0" smtClean="0"/>
              <a:t>클래스</a:t>
            </a:r>
            <a:r>
              <a:rPr lang="en-US" altLang="ko-KR" dirty="0" smtClean="0"/>
              <a:t>)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‘global’ </a:t>
            </a:r>
            <a:r>
              <a:rPr lang="ko-KR" altLang="en-US" dirty="0" smtClean="0"/>
              <a:t>표시 없이 전역</a:t>
            </a:r>
            <a:r>
              <a:rPr lang="en-US" altLang="ko-KR" dirty="0" smtClean="0"/>
              <a:t> </a:t>
            </a:r>
            <a:r>
              <a:rPr lang="ko-KR" altLang="en-US" dirty="0" smtClean="0"/>
              <a:t>변수 값을 변경하려</a:t>
            </a:r>
            <a:r>
              <a:rPr lang="en-US" altLang="ko-KR" dirty="0" smtClean="0"/>
              <a:t> </a:t>
            </a:r>
            <a:r>
              <a:rPr lang="ko-KR" altLang="en-US" dirty="0" smtClean="0"/>
              <a:t>하여 에러 발생</a:t>
            </a:r>
            <a:endParaRPr lang="en-US" altLang="ko-KR" dirty="0" smtClean="0"/>
          </a:p>
        </p:txBody>
      </p:sp>
      <p:sp>
        <p:nvSpPr>
          <p:cNvPr id="7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2843808" y="6356350"/>
            <a:ext cx="3456384" cy="365125"/>
          </a:xfrm>
        </p:spPr>
        <p:txBody>
          <a:bodyPr/>
          <a:lstStyle/>
          <a:p>
            <a:r>
              <a:rPr lang="ko-KR" altLang="en-US" smtClean="0"/>
              <a:t>국민대학교 컴퓨터공학부</a:t>
            </a:r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562225"/>
            <a:ext cx="7010400" cy="310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2880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251520" y="260648"/>
            <a:ext cx="8640960" cy="864096"/>
          </a:xfrm>
        </p:spPr>
        <p:txBody>
          <a:bodyPr>
            <a:normAutofit/>
          </a:bodyPr>
          <a:lstStyle/>
          <a:p>
            <a:r>
              <a:rPr lang="en-US" altLang="ko-KR" dirty="0"/>
              <a:t>Variable </a:t>
            </a:r>
            <a:r>
              <a:rPr lang="en-US" altLang="ko-KR" dirty="0" smtClean="0"/>
              <a:t>scope</a:t>
            </a:r>
            <a:endParaRPr lang="ko-KR" altLang="en-US" dirty="0"/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251520" y="1268760"/>
            <a:ext cx="8640960" cy="4824536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Local/global </a:t>
            </a:r>
            <a:r>
              <a:rPr lang="ko-KR" altLang="en-US" dirty="0" smtClean="0"/>
              <a:t>변수 접근 에러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함수</a:t>
            </a:r>
            <a:r>
              <a:rPr lang="en-US" altLang="ko-KR" dirty="0" smtClean="0"/>
              <a:t>(</a:t>
            </a:r>
            <a:r>
              <a:rPr lang="ko-KR" altLang="en-US" dirty="0" smtClean="0"/>
              <a:t>클래스</a:t>
            </a:r>
            <a:r>
              <a:rPr lang="en-US" altLang="ko-KR" dirty="0" smtClean="0"/>
              <a:t>)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‘global’ </a:t>
            </a:r>
            <a:r>
              <a:rPr lang="ko-KR" altLang="en-US" dirty="0" smtClean="0"/>
              <a:t>표시 하면 전역</a:t>
            </a:r>
            <a:r>
              <a:rPr lang="en-US" altLang="ko-KR" dirty="0" smtClean="0"/>
              <a:t> </a:t>
            </a:r>
            <a:r>
              <a:rPr lang="ko-KR" altLang="en-US" dirty="0" smtClean="0"/>
              <a:t>변수 값을 변경</a:t>
            </a:r>
            <a:r>
              <a:rPr lang="en-US" altLang="ko-KR" dirty="0" smtClean="0"/>
              <a:t> </a:t>
            </a:r>
            <a:r>
              <a:rPr lang="ko-KR" altLang="en-US" dirty="0" smtClean="0"/>
              <a:t>가능함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하지만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전역 변수를 함수</a:t>
            </a:r>
            <a:r>
              <a:rPr lang="en-US" altLang="ko-KR" dirty="0" smtClean="0"/>
              <a:t>(</a:t>
            </a:r>
            <a:r>
              <a:rPr lang="ko-KR" altLang="en-US" dirty="0" smtClean="0"/>
              <a:t>클래스</a:t>
            </a:r>
            <a:r>
              <a:rPr lang="en-US" altLang="ko-KR" dirty="0" smtClean="0"/>
              <a:t>)</a:t>
            </a:r>
            <a:r>
              <a:rPr lang="ko-KR" altLang="en-US" dirty="0" smtClean="0"/>
              <a:t>에서 변경하는 것은 좋지 않은 프로그래밍 습관임</a:t>
            </a:r>
            <a:endParaRPr lang="en-US" altLang="ko-KR" dirty="0" smtClean="0"/>
          </a:p>
        </p:txBody>
      </p:sp>
      <p:sp>
        <p:nvSpPr>
          <p:cNvPr id="7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2843808" y="6356350"/>
            <a:ext cx="3456384" cy="365125"/>
          </a:xfrm>
        </p:spPr>
        <p:txBody>
          <a:bodyPr/>
          <a:lstStyle/>
          <a:p>
            <a:r>
              <a:rPr lang="ko-KR" altLang="en-US" smtClean="0"/>
              <a:t>국민대학교 컴퓨터공학부</a:t>
            </a:r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2740025"/>
            <a:ext cx="7010400" cy="310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504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Naming </a:t>
            </a:r>
            <a:r>
              <a:rPr lang="en-US" altLang="ko-KR" dirty="0" smtClean="0"/>
              <a:t>variables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동일한 이름의 전역변수와 지역변수 사용은 좋지 않은 습관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프로그래밍 오류 발생의 원인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아래 코드는 동작하나 좋지 않은 사례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국민대학교 컴퓨터공학부</a:t>
            </a:r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700" y="2600325"/>
            <a:ext cx="7010400" cy="310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2916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251520" y="260648"/>
            <a:ext cx="8640960" cy="864096"/>
          </a:xfrm>
        </p:spPr>
        <p:txBody>
          <a:bodyPr>
            <a:normAutofit/>
          </a:bodyPr>
          <a:lstStyle/>
          <a:p>
            <a:r>
              <a:rPr lang="en-US" altLang="ko-KR" dirty="0"/>
              <a:t>Recursive Functions</a:t>
            </a:r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251520" y="1268760"/>
            <a:ext cx="8640960" cy="4824536"/>
          </a:xfrm>
        </p:spPr>
        <p:txBody>
          <a:bodyPr/>
          <a:lstStyle/>
          <a:p>
            <a:r>
              <a:rPr lang="ko-KR" altLang="en-US" dirty="0" smtClean="0"/>
              <a:t>재귀함수</a:t>
            </a:r>
            <a:r>
              <a:rPr lang="en-US" altLang="ko-KR" dirty="0" smtClean="0"/>
              <a:t>(recursive function)</a:t>
            </a:r>
          </a:p>
          <a:p>
            <a:pPr lvl="1"/>
            <a:r>
              <a:rPr lang="ko-KR" altLang="en-US" dirty="0" smtClean="0"/>
              <a:t>자기 자신을 재호출하는 함수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동일한 문제 해결 방식을 반복하는 상황에서 활용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Computer science </a:t>
            </a:r>
            <a:r>
              <a:rPr lang="ko-KR" altLang="en-US" dirty="0" smtClean="0"/>
              <a:t>분야에서 흔하게 발생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1</a:t>
            </a:r>
            <a:r>
              <a:rPr lang="ko-KR" altLang="en-US" dirty="0" smtClean="0"/>
              <a:t>부터</a:t>
            </a:r>
            <a:r>
              <a:rPr lang="en-US" altLang="ko-KR" dirty="0" smtClean="0"/>
              <a:t> n</a:t>
            </a:r>
            <a:r>
              <a:rPr lang="ko-KR" altLang="en-US" dirty="0" smtClean="0"/>
              <a:t>까지 합산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1</a:t>
            </a:r>
            <a:r>
              <a:rPr lang="ko-KR" altLang="en-US" dirty="0" smtClean="0"/>
              <a:t>부터 </a:t>
            </a:r>
            <a:r>
              <a:rPr lang="en-US" altLang="ko-KR" dirty="0" smtClean="0"/>
              <a:t>(n-1)</a:t>
            </a:r>
            <a:r>
              <a:rPr lang="ko-KR" altLang="en-US" dirty="0" smtClean="0"/>
              <a:t>까지 합산 </a:t>
            </a:r>
            <a:r>
              <a:rPr lang="en-US" altLang="ko-KR" dirty="0" smtClean="0"/>
              <a:t>+ n</a:t>
            </a:r>
          </a:p>
          <a:p>
            <a:pPr lvl="1"/>
            <a:r>
              <a:rPr lang="ko-KR" altLang="en-US" dirty="0" smtClean="0"/>
              <a:t>피보나치 수열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f(n) = f(n-1) + f(n-2), f(1)=f(2)=1</a:t>
            </a:r>
          </a:p>
          <a:p>
            <a:pPr lvl="1"/>
            <a:r>
              <a:rPr lang="ko-KR" altLang="en-US" dirty="0" err="1" smtClean="0"/>
              <a:t>프랙탈</a:t>
            </a:r>
            <a:r>
              <a:rPr lang="en-US" altLang="ko-KR" dirty="0" smtClean="0"/>
              <a:t>(fractal)</a:t>
            </a:r>
            <a:endParaRPr lang="ko-KR" altLang="en-US" dirty="0"/>
          </a:p>
        </p:txBody>
      </p:sp>
      <p:sp>
        <p:nvSpPr>
          <p:cNvPr id="7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2843808" y="6356350"/>
            <a:ext cx="3456384" cy="365125"/>
          </a:xfrm>
        </p:spPr>
        <p:txBody>
          <a:bodyPr/>
          <a:lstStyle/>
          <a:p>
            <a:r>
              <a:rPr lang="ko-KR" altLang="en-US" smtClean="0"/>
              <a:t>국민대학교 컴퓨터공학부</a:t>
            </a:r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4136" y="3330575"/>
            <a:ext cx="3729444" cy="302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5103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251520" y="260648"/>
            <a:ext cx="8640960" cy="864096"/>
          </a:xfrm>
        </p:spPr>
        <p:txBody>
          <a:bodyPr>
            <a:normAutofit/>
          </a:bodyPr>
          <a:lstStyle/>
          <a:p>
            <a:r>
              <a:rPr lang="en-US" altLang="ko-KR" dirty="0"/>
              <a:t>Recursive Functions</a:t>
            </a:r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251520" y="1268760"/>
            <a:ext cx="8640960" cy="4824536"/>
          </a:xfrm>
        </p:spPr>
        <p:txBody>
          <a:bodyPr/>
          <a:lstStyle/>
          <a:p>
            <a:r>
              <a:rPr lang="ko-KR" altLang="en-US" dirty="0" smtClean="0"/>
              <a:t>재귀함수</a:t>
            </a:r>
            <a:r>
              <a:rPr lang="en-US" altLang="ko-KR" dirty="0" smtClean="0"/>
              <a:t>(recursive function)</a:t>
            </a:r>
          </a:p>
          <a:p>
            <a:pPr lvl="1"/>
            <a:r>
              <a:rPr lang="ko-KR" altLang="en-US" dirty="0" smtClean="0"/>
              <a:t>반복</a:t>
            </a:r>
            <a:r>
              <a:rPr lang="en-US" altLang="ko-KR" dirty="0" smtClean="0"/>
              <a:t> </a:t>
            </a:r>
            <a:r>
              <a:rPr lang="ko-KR" altLang="en-US" dirty="0" smtClean="0"/>
              <a:t>패턴 </a:t>
            </a:r>
            <a:r>
              <a:rPr lang="en-US" altLang="ko-KR" dirty="0" smtClean="0"/>
              <a:t>+ </a:t>
            </a:r>
            <a:r>
              <a:rPr lang="ko-KR" altLang="en-US" dirty="0" smtClean="0"/>
              <a:t>종료 조건</a:t>
            </a:r>
            <a:endParaRPr lang="en-US" altLang="ko-KR" dirty="0" smtClean="0"/>
          </a:p>
          <a:p>
            <a:pPr lvl="1"/>
            <a:r>
              <a:rPr lang="ko-KR" altLang="en-US" dirty="0"/>
              <a:t>반복 함수 호출로 속도는 느림</a:t>
            </a:r>
            <a:endParaRPr lang="en-US" altLang="ko-KR" dirty="0"/>
          </a:p>
          <a:p>
            <a:pPr lvl="2"/>
            <a:r>
              <a:rPr lang="ko-KR" altLang="en-US" dirty="0" err="1"/>
              <a:t>스택으로</a:t>
            </a:r>
            <a:r>
              <a:rPr lang="ko-KR" altLang="en-US" dirty="0"/>
              <a:t> </a:t>
            </a:r>
            <a:r>
              <a:rPr lang="ko-KR" altLang="en-US" dirty="0" err="1"/>
              <a:t>부터</a:t>
            </a:r>
            <a:r>
              <a:rPr lang="ko-KR" altLang="en-US" dirty="0"/>
              <a:t> 메모리 할당 및 해제 반복</a:t>
            </a:r>
            <a:endParaRPr lang="en-US" altLang="ko-KR" dirty="0"/>
          </a:p>
          <a:p>
            <a:pPr lvl="1"/>
            <a:r>
              <a:rPr lang="en-US" altLang="ko-KR" dirty="0" smtClean="0"/>
              <a:t>Ex) 1</a:t>
            </a:r>
            <a:r>
              <a:rPr lang="ko-KR" altLang="en-US" dirty="0" smtClean="0"/>
              <a:t>부터</a:t>
            </a:r>
            <a:r>
              <a:rPr lang="en-US" altLang="ko-KR" dirty="0" smtClean="0"/>
              <a:t> n</a:t>
            </a:r>
            <a:r>
              <a:rPr lang="ko-KR" altLang="en-US" dirty="0" smtClean="0"/>
              <a:t>까지 합산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1</a:t>
            </a:r>
            <a:r>
              <a:rPr lang="ko-KR" altLang="en-US" dirty="0" smtClean="0"/>
              <a:t>부터 </a:t>
            </a:r>
            <a:r>
              <a:rPr lang="en-US" altLang="ko-KR" dirty="0" smtClean="0"/>
              <a:t>(n-1)</a:t>
            </a:r>
            <a:r>
              <a:rPr lang="ko-KR" altLang="en-US" dirty="0" smtClean="0"/>
              <a:t>까지 합산 </a:t>
            </a:r>
            <a:r>
              <a:rPr lang="en-US" altLang="ko-KR" dirty="0" smtClean="0"/>
              <a:t>+ n</a:t>
            </a:r>
            <a:endParaRPr lang="ko-KR" altLang="en-US" dirty="0"/>
          </a:p>
        </p:txBody>
      </p:sp>
      <p:sp>
        <p:nvSpPr>
          <p:cNvPr id="7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2843808" y="6356350"/>
            <a:ext cx="3456384" cy="365125"/>
          </a:xfrm>
        </p:spPr>
        <p:txBody>
          <a:bodyPr/>
          <a:lstStyle/>
          <a:p>
            <a:r>
              <a:rPr lang="ko-KR" altLang="en-US" smtClean="0"/>
              <a:t>국민대학교 컴퓨터공학부</a:t>
            </a:r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4954" y="3583074"/>
            <a:ext cx="3819525" cy="253365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21" y="3630228"/>
            <a:ext cx="4648200" cy="204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7918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251520" y="260648"/>
            <a:ext cx="8640960" cy="864096"/>
          </a:xfrm>
        </p:spPr>
        <p:txBody>
          <a:bodyPr>
            <a:normAutofit/>
          </a:bodyPr>
          <a:lstStyle/>
          <a:p>
            <a:r>
              <a:rPr lang="en-US" altLang="ko-KR" dirty="0"/>
              <a:t>Recursive Functions</a:t>
            </a:r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251520" y="1268760"/>
            <a:ext cx="8640960" cy="4824536"/>
          </a:xfrm>
        </p:spPr>
        <p:txBody>
          <a:bodyPr/>
          <a:lstStyle/>
          <a:p>
            <a:r>
              <a:rPr lang="ko-KR" altLang="en-US" dirty="0" smtClean="0"/>
              <a:t>재귀함수</a:t>
            </a:r>
            <a:r>
              <a:rPr lang="en-US" altLang="ko-KR" dirty="0" smtClean="0"/>
              <a:t>(recursive function</a:t>
            </a:r>
            <a:r>
              <a:rPr lang="en-US" altLang="ko-KR" dirty="0" smtClean="0"/>
              <a:t>)</a:t>
            </a:r>
            <a:endParaRPr lang="en-US" altLang="ko-KR" dirty="0" smtClean="0"/>
          </a:p>
        </p:txBody>
      </p:sp>
      <p:sp>
        <p:nvSpPr>
          <p:cNvPr id="7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2843808" y="6356350"/>
            <a:ext cx="3456384" cy="365125"/>
          </a:xfrm>
        </p:spPr>
        <p:txBody>
          <a:bodyPr/>
          <a:lstStyle/>
          <a:p>
            <a:r>
              <a:rPr lang="ko-KR" altLang="en-US" smtClean="0"/>
              <a:t>국민대학교 컴퓨터공학부</a:t>
            </a:r>
            <a:endParaRPr lang="ko-KR" altLang="en-US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xmlns="" id="{4DCDE6AD-3922-437C-A0C5-7ECA565722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500" y="2187080"/>
            <a:ext cx="7200000" cy="2031325"/>
          </a:xfrm>
          <a:prstGeom prst="rect">
            <a:avLst/>
          </a:prstGeom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# </a:t>
            </a:r>
            <a:r>
              <a:rPr kumimoji="0" lang="ko-KR" altLang="ko-KR" sz="14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팩토리얼</a:t>
            </a:r>
            <a:r>
              <a:rPr kumimoji="0" lang="ko-KR" altLang="ko-KR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kumimoji="0" lang="ko-KR" altLang="ko-KR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def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facto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n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) :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if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n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==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0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return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else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return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n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*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facto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(n-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n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int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input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N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&gt;"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))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print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"{}! = {}"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format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n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facto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n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)))</a:t>
            </a:r>
            <a:endParaRPr kumimoji="0" lang="ko-KR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2A7384C2-7AB4-4B1A-9E70-1C49C04FE1A0}"/>
              </a:ext>
            </a:extLst>
          </p:cNvPr>
          <p:cNvSpPr/>
          <p:nvPr/>
        </p:nvSpPr>
        <p:spPr>
          <a:xfrm>
            <a:off x="1079253" y="2672302"/>
            <a:ext cx="1233997" cy="461639"/>
          </a:xfrm>
          <a:prstGeom prst="rect">
            <a:avLst/>
          </a:prstGeom>
          <a:noFill/>
          <a:ln w="25400" cap="flat">
            <a:solidFill>
              <a:srgbClr val="FF0000"/>
            </a:solidFill>
            <a:prstDash val="dash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말풍선: 타원형 4">
            <a:extLst>
              <a:ext uri="{FF2B5EF4-FFF2-40B4-BE49-F238E27FC236}">
                <a16:creationId xmlns:a16="http://schemas.microsoft.com/office/drawing/2014/main" xmlns="" id="{B3396C49-B9B6-4DA5-B442-273153B7F7AA}"/>
              </a:ext>
            </a:extLst>
          </p:cNvPr>
          <p:cNvSpPr/>
          <p:nvPr/>
        </p:nvSpPr>
        <p:spPr>
          <a:xfrm>
            <a:off x="2396516" y="2043065"/>
            <a:ext cx="1328284" cy="735744"/>
          </a:xfrm>
          <a:prstGeom prst="wedgeEllipseCallout">
            <a:avLst>
              <a:gd name="adj1" fmla="val -42137"/>
              <a:gd name="adj2" fmla="val 55362"/>
            </a:avLst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1400" dirty="0">
                <a:latin typeface="+mj-ea"/>
                <a:ea typeface="+mj-ea"/>
              </a:rPr>
              <a:t>재귀의 종료 조건</a:t>
            </a:r>
            <a:endParaRPr lang="en-US" altLang="ko-KR" sz="14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6149664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251520" y="260648"/>
            <a:ext cx="8640960" cy="864096"/>
          </a:xfrm>
        </p:spPr>
        <p:txBody>
          <a:bodyPr>
            <a:normAutofit/>
          </a:bodyPr>
          <a:lstStyle/>
          <a:p>
            <a:r>
              <a:rPr lang="en-US" altLang="ko-KR" dirty="0"/>
              <a:t>Recursive Functions</a:t>
            </a:r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251520" y="1268760"/>
            <a:ext cx="8640960" cy="4824536"/>
          </a:xfrm>
        </p:spPr>
        <p:txBody>
          <a:bodyPr/>
          <a:lstStyle/>
          <a:p>
            <a:r>
              <a:rPr lang="ko-KR" altLang="en-US" dirty="0" smtClean="0"/>
              <a:t>실습</a:t>
            </a:r>
            <a:endParaRPr lang="en-US" altLang="ko-KR" dirty="0" smtClean="0"/>
          </a:p>
          <a:p>
            <a:pPr lvl="1"/>
            <a:r>
              <a:rPr lang="ko-KR" altLang="en-US" dirty="0" err="1">
                <a:latin typeface="+mn-ea"/>
              </a:rPr>
              <a:t>유클리드</a:t>
            </a:r>
            <a:r>
              <a:rPr lang="ko-KR" altLang="en-US" dirty="0">
                <a:latin typeface="+mn-ea"/>
              </a:rPr>
              <a:t> 알고리즘을 </a:t>
            </a:r>
            <a:r>
              <a:rPr lang="ko-KR" altLang="en-US" dirty="0" smtClean="0">
                <a:latin typeface="+mn-ea"/>
              </a:rPr>
              <a:t>재귀함수로 구현하여 최대공약수를 </a:t>
            </a:r>
            <a:r>
              <a:rPr lang="ko-KR" altLang="en-US" dirty="0">
                <a:latin typeface="+mn-ea"/>
              </a:rPr>
              <a:t>구해보자</a:t>
            </a:r>
            <a:r>
              <a:rPr lang="en-US" altLang="ko-KR" dirty="0">
                <a:latin typeface="+mn-ea"/>
              </a:rPr>
              <a:t>.</a:t>
            </a:r>
          </a:p>
          <a:p>
            <a:pPr lvl="1"/>
            <a:endParaRPr lang="en-US" altLang="ko-KR" dirty="0" smtClean="0"/>
          </a:p>
        </p:txBody>
      </p:sp>
      <p:sp>
        <p:nvSpPr>
          <p:cNvPr id="7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2843808" y="6356350"/>
            <a:ext cx="3456384" cy="365125"/>
          </a:xfrm>
        </p:spPr>
        <p:txBody>
          <a:bodyPr/>
          <a:lstStyle/>
          <a:p>
            <a:r>
              <a:rPr lang="ko-KR" altLang="en-US" smtClean="0"/>
              <a:t>국민대학교 컴퓨터공학부</a:t>
            </a:r>
            <a:endParaRPr lang="ko-KR" altLang="en-US"/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xmlns="" id="{ED153589-0059-4820-81BD-060D277965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6800" y="2449921"/>
            <a:ext cx="7200000" cy="2462213"/>
          </a:xfrm>
          <a:prstGeom prst="rect">
            <a:avLst/>
          </a:prstGeom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# 유클리드 알고리즘을 이용한 최대공약수 구하기</a:t>
            </a:r>
            <a:br>
              <a:rPr kumimoji="0" lang="ko-KR" altLang="ko-KR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def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gcd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a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,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b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) :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if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b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==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0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return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a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else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return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gcd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b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a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%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b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a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int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input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a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&gt;"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))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b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int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input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b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&gt;"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))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print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"{} 와 {}의 최대공약수는 {}입니다"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format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a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b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gcd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a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b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)))</a:t>
            </a:r>
            <a:endParaRPr kumimoji="0" lang="ko-KR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39599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251520" y="260648"/>
            <a:ext cx="8640960" cy="864096"/>
          </a:xfrm>
        </p:spPr>
        <p:txBody>
          <a:bodyPr>
            <a:normAutofit/>
          </a:bodyPr>
          <a:lstStyle/>
          <a:p>
            <a:r>
              <a:rPr lang="en-US" altLang="ko-KR" dirty="0"/>
              <a:t>Recursive Functions</a:t>
            </a:r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251520" y="1268760"/>
            <a:ext cx="8640960" cy="4824536"/>
          </a:xfrm>
        </p:spPr>
        <p:txBody>
          <a:bodyPr/>
          <a:lstStyle/>
          <a:p>
            <a:r>
              <a:rPr lang="ko-KR" altLang="en-US" dirty="0" smtClean="0"/>
              <a:t>실습</a:t>
            </a:r>
            <a:endParaRPr lang="en-US" altLang="ko-KR" dirty="0" smtClean="0"/>
          </a:p>
          <a:p>
            <a:pPr lvl="1"/>
            <a:r>
              <a:rPr lang="ko-KR" altLang="en-US" dirty="0" err="1">
                <a:latin typeface="+mn-ea"/>
              </a:rPr>
              <a:t>유클리드</a:t>
            </a:r>
            <a:r>
              <a:rPr lang="ko-KR" altLang="en-US" dirty="0">
                <a:latin typeface="+mn-ea"/>
              </a:rPr>
              <a:t> 알고리즘을 </a:t>
            </a:r>
            <a:r>
              <a:rPr lang="ko-KR" altLang="en-US" dirty="0" smtClean="0">
                <a:latin typeface="+mn-ea"/>
              </a:rPr>
              <a:t>재귀함수로 구현하여 최대공약수를 </a:t>
            </a:r>
            <a:r>
              <a:rPr lang="ko-KR" altLang="en-US" dirty="0">
                <a:latin typeface="+mn-ea"/>
              </a:rPr>
              <a:t>구해보자</a:t>
            </a:r>
            <a:r>
              <a:rPr lang="en-US" altLang="ko-KR" dirty="0">
                <a:latin typeface="+mn-ea"/>
              </a:rPr>
              <a:t>.</a:t>
            </a:r>
          </a:p>
          <a:p>
            <a:pPr lvl="1"/>
            <a:endParaRPr lang="en-US" altLang="ko-KR" dirty="0" smtClean="0"/>
          </a:p>
        </p:txBody>
      </p:sp>
      <p:sp>
        <p:nvSpPr>
          <p:cNvPr id="7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2843808" y="6356350"/>
            <a:ext cx="3456384" cy="365125"/>
          </a:xfrm>
        </p:spPr>
        <p:txBody>
          <a:bodyPr/>
          <a:lstStyle/>
          <a:p>
            <a:r>
              <a:rPr lang="ko-KR" altLang="en-US" smtClean="0"/>
              <a:t>국민대학교 컴퓨터공학부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00707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251520" y="260648"/>
            <a:ext cx="8640960" cy="864096"/>
          </a:xfrm>
        </p:spPr>
        <p:txBody>
          <a:bodyPr>
            <a:normAutofit/>
          </a:bodyPr>
          <a:lstStyle/>
          <a:p>
            <a:r>
              <a:rPr lang="en-US" altLang="ko-KR" dirty="0"/>
              <a:t>Recursive Functions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251520" y="1268760"/>
                <a:ext cx="8640960" cy="4824536"/>
              </a:xfrm>
            </p:spPr>
            <p:txBody>
              <a:bodyPr/>
              <a:lstStyle/>
              <a:p>
                <a:r>
                  <a:rPr lang="ko-KR" altLang="en-US" sz="2000" dirty="0">
                    <a:latin typeface="+mn-ea"/>
                  </a:rPr>
                  <a:t>실습</a:t>
                </a:r>
                <a:endParaRPr lang="en-US" altLang="ko-KR" sz="2000" dirty="0">
                  <a:latin typeface="+mn-ea"/>
                </a:endParaRPr>
              </a:p>
              <a:p>
                <a:pPr lvl="1"/>
                <a:r>
                  <a:rPr lang="en-US" altLang="ko-KR" sz="1600" dirty="0">
                    <a:latin typeface="+mn-ea"/>
                  </a:rPr>
                  <a:t>n</a:t>
                </a:r>
                <a:r>
                  <a:rPr lang="ko-KR" altLang="en-US" sz="1600" dirty="0">
                    <a:latin typeface="+mn-ea"/>
                  </a:rPr>
                  <a:t>번째 피보나치 </a:t>
                </a:r>
                <a:r>
                  <a:rPr lang="ko-KR" altLang="en-US" sz="1600" dirty="0" smtClean="0">
                    <a:latin typeface="+mn-ea"/>
                  </a:rPr>
                  <a:t>수를 </a:t>
                </a:r>
                <a:r>
                  <a:rPr lang="ko-KR" altLang="en-US" sz="1600" dirty="0">
                    <a:latin typeface="+mn-ea"/>
                  </a:rPr>
                  <a:t>구해보자</a:t>
                </a:r>
                <a:r>
                  <a:rPr lang="en-US" altLang="ko-KR" sz="1600" dirty="0">
                    <a:latin typeface="+mn-ea"/>
                  </a:rPr>
                  <a:t>.</a:t>
                </a:r>
              </a:p>
              <a:p>
                <a:pPr lvl="1"/>
                <a:r>
                  <a:rPr lang="ko-KR" altLang="en-US" sz="1600" dirty="0">
                    <a:latin typeface="+mn-ea"/>
                  </a:rPr>
                  <a:t>피보나치 수는 아래의 점화식으로 정의되는 수열이다</a:t>
                </a:r>
                <a:r>
                  <a:rPr lang="en-US" altLang="ko-KR" sz="1600" dirty="0">
                    <a:latin typeface="+mn-ea"/>
                  </a:rPr>
                  <a:t>.</a:t>
                </a:r>
              </a:p>
              <a:p>
                <a:pPr marL="1371600" lvl="3" indent="0">
                  <a:buNone/>
                </a:pPr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marL="1371600" lvl="3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0,  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1,  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𝑜𝑡h𝑒𝑟𝑤𝑖𝑠𝑒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ko-KR" dirty="0">
                  <a:latin typeface="+mn-ea"/>
                </a:endParaRPr>
              </a:p>
            </p:txBody>
          </p:sp>
        </mc:Choice>
        <mc:Fallback>
          <p:sp>
            <p:nvSpPr>
              <p:cNvPr id="6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520" y="1268760"/>
                <a:ext cx="8640960" cy="4824536"/>
              </a:xfrm>
              <a:blipFill rotWithShape="0">
                <a:blip r:embed="rId2"/>
                <a:stretch>
                  <a:fillRect l="-635" t="-63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2843808" y="6356350"/>
            <a:ext cx="3456384" cy="365125"/>
          </a:xfrm>
        </p:spPr>
        <p:txBody>
          <a:bodyPr/>
          <a:lstStyle/>
          <a:p>
            <a:r>
              <a:rPr lang="ko-KR" altLang="en-US" smtClean="0"/>
              <a:t>국민대학교 컴퓨터공학부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78876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What is a function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프로그램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작성하기 쉽고 관리하기 편리한 작은 조각으로 구성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Divide-and-Conquer</a:t>
            </a:r>
          </a:p>
          <a:p>
            <a:pPr lvl="1"/>
            <a:r>
              <a:rPr lang="en-US" altLang="ko-KR" dirty="0" smtClean="0"/>
              <a:t>Function, Object, Module</a:t>
            </a:r>
          </a:p>
          <a:p>
            <a:pPr lvl="1"/>
            <a:endParaRPr lang="en-US" altLang="ko-KR" dirty="0"/>
          </a:p>
          <a:p>
            <a:r>
              <a:rPr lang="ko-KR" altLang="en-US" dirty="0" smtClean="0"/>
              <a:t>함수 </a:t>
            </a:r>
            <a:r>
              <a:rPr lang="en-US" altLang="ko-KR" dirty="0" smtClean="0"/>
              <a:t>(function)</a:t>
            </a:r>
          </a:p>
          <a:p>
            <a:pPr lvl="1"/>
            <a:r>
              <a:rPr lang="ko-KR" altLang="en-US" dirty="0"/>
              <a:t>특정 작업을 수행하는 명령어들의 모음</a:t>
            </a:r>
          </a:p>
          <a:p>
            <a:pPr lvl="1"/>
            <a:r>
              <a:rPr lang="en-US" altLang="ko-KR" dirty="0" err="1" smtClean="0"/>
              <a:t>def</a:t>
            </a:r>
            <a:r>
              <a:rPr lang="en-US" altLang="ko-KR" dirty="0" smtClean="0"/>
              <a:t> </a:t>
            </a:r>
            <a:r>
              <a:rPr lang="ko-KR" altLang="en-US" dirty="0" smtClean="0"/>
              <a:t>키워드 사용하여 생성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호출</a:t>
            </a:r>
            <a:r>
              <a:rPr lang="en-US" altLang="ko-KR" dirty="0" smtClean="0"/>
              <a:t>(call)</a:t>
            </a:r>
            <a:r>
              <a:rPr lang="ko-KR" altLang="en-US" dirty="0" smtClean="0"/>
              <a:t>하여 사용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</a:t>
            </a:r>
            <a:r>
              <a:rPr lang="en-US" altLang="ko-KR" dirty="0"/>
              <a:t>) print, input, </a:t>
            </a:r>
            <a:r>
              <a:rPr lang="en-US" altLang="ko-KR" dirty="0" err="1"/>
              <a:t>len</a:t>
            </a:r>
            <a:r>
              <a:rPr lang="en-US" altLang="ko-KR" dirty="0"/>
              <a:t>, </a:t>
            </a:r>
            <a:r>
              <a:rPr lang="en-US" altLang="ko-KR" dirty="0" err="1"/>
              <a:t>int</a:t>
            </a:r>
            <a:r>
              <a:rPr lang="en-US" altLang="ko-KR" dirty="0"/>
              <a:t>, float, </a:t>
            </a:r>
            <a:r>
              <a:rPr lang="en-US" altLang="ko-KR" dirty="0" err="1"/>
              <a:t>str</a:t>
            </a:r>
            <a:r>
              <a:rPr lang="en-US" altLang="ko-KR" dirty="0"/>
              <a:t>, max, </a:t>
            </a:r>
            <a:r>
              <a:rPr lang="en-US" altLang="ko-KR" dirty="0" smtClean="0"/>
              <a:t>min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국민대학교 컴퓨터공학부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66984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251520" y="260648"/>
            <a:ext cx="8640960" cy="864096"/>
          </a:xfrm>
        </p:spPr>
        <p:txBody>
          <a:bodyPr>
            <a:normAutofit/>
          </a:bodyPr>
          <a:lstStyle/>
          <a:p>
            <a:r>
              <a:rPr lang="en-US" altLang="ko-KR" dirty="0"/>
              <a:t>Recursive Functions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251520" y="1268760"/>
                <a:ext cx="8640960" cy="4824536"/>
              </a:xfrm>
            </p:spPr>
            <p:txBody>
              <a:bodyPr/>
              <a:lstStyle/>
              <a:p>
                <a:r>
                  <a:rPr lang="ko-KR" altLang="en-US" sz="2000" dirty="0">
                    <a:latin typeface="+mn-ea"/>
                  </a:rPr>
                  <a:t>실습</a:t>
                </a:r>
                <a:endParaRPr lang="en-US" altLang="ko-KR" sz="2000" dirty="0">
                  <a:latin typeface="+mn-ea"/>
                </a:endParaRPr>
              </a:p>
              <a:p>
                <a:pPr lvl="1"/>
                <a:r>
                  <a:rPr lang="en-US" altLang="ko-KR" sz="1600" dirty="0">
                    <a:latin typeface="+mn-ea"/>
                  </a:rPr>
                  <a:t>n</a:t>
                </a:r>
                <a:r>
                  <a:rPr lang="ko-KR" altLang="en-US" sz="1600" dirty="0">
                    <a:latin typeface="+mn-ea"/>
                  </a:rPr>
                  <a:t>번째 피보나치 </a:t>
                </a:r>
                <a:r>
                  <a:rPr lang="ko-KR" altLang="en-US" sz="1600" dirty="0" smtClean="0">
                    <a:latin typeface="+mn-ea"/>
                  </a:rPr>
                  <a:t>수를 </a:t>
                </a:r>
                <a:r>
                  <a:rPr lang="ko-KR" altLang="en-US" sz="1600" dirty="0">
                    <a:latin typeface="+mn-ea"/>
                  </a:rPr>
                  <a:t>구해보자</a:t>
                </a:r>
                <a:r>
                  <a:rPr lang="en-US" altLang="ko-KR" sz="1600" dirty="0">
                    <a:latin typeface="+mn-ea"/>
                  </a:rPr>
                  <a:t>.</a:t>
                </a:r>
              </a:p>
              <a:p>
                <a:pPr lvl="1"/>
                <a:r>
                  <a:rPr lang="ko-KR" altLang="en-US" sz="1600" dirty="0">
                    <a:latin typeface="+mn-ea"/>
                  </a:rPr>
                  <a:t>피보나치 수는 아래의 점화식으로 정의되는 수열이다</a:t>
                </a:r>
                <a:r>
                  <a:rPr lang="en-US" altLang="ko-KR" sz="1600" dirty="0">
                    <a:latin typeface="+mn-ea"/>
                  </a:rPr>
                  <a:t>.</a:t>
                </a:r>
              </a:p>
              <a:p>
                <a:pPr marL="1371600" lvl="3" indent="0">
                  <a:buNone/>
                </a:pPr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marL="1371600" lvl="3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0,  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1,  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𝑜𝑡h𝑒𝑟𝑤𝑖𝑠𝑒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ko-KR" dirty="0">
                  <a:latin typeface="+mn-ea"/>
                </a:endParaRPr>
              </a:p>
            </p:txBody>
          </p:sp>
        </mc:Choice>
        <mc:Fallback>
          <p:sp>
            <p:nvSpPr>
              <p:cNvPr id="6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520" y="1268760"/>
                <a:ext cx="8640960" cy="4824536"/>
              </a:xfrm>
              <a:blipFill rotWithShape="0">
                <a:blip r:embed="rId2"/>
                <a:stretch>
                  <a:fillRect l="-635" t="-63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2843808" y="6356350"/>
            <a:ext cx="3456384" cy="365125"/>
          </a:xfrm>
        </p:spPr>
        <p:txBody>
          <a:bodyPr/>
          <a:lstStyle/>
          <a:p>
            <a:r>
              <a:rPr lang="ko-KR" altLang="en-US" smtClean="0"/>
              <a:t>국민대학교 컴퓨터공학부</a:t>
            </a:r>
            <a:endParaRPr lang="ko-KR" altLang="en-US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xmlns="" id="{2750B539-6898-4431-8CC1-A5B6F0F171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8700" y="3631083"/>
            <a:ext cx="5432898" cy="2462213"/>
          </a:xfrm>
          <a:prstGeom prst="rect">
            <a:avLst/>
          </a:prstGeom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# </a:t>
            </a:r>
            <a:r>
              <a:rPr kumimoji="0" lang="ko-KR" altLang="ko-KR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피보나치 수열을 구하는 함수</a:t>
            </a:r>
            <a:br>
              <a:rPr kumimoji="0" lang="ko-KR" altLang="ko-KR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def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fibo ( n ) :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kumimoji="0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if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n ==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0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return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elif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n ==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1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return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else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return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fibo(n-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 + fibo(n-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2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n =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int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input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"n &gt;"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))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print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"{}번째 피보나치 수 : {}"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.format(n, fibo(n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)))</a:t>
            </a:r>
            <a:endParaRPr kumimoji="0" lang="ko-KR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90250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251520" y="260648"/>
            <a:ext cx="8640960" cy="864096"/>
          </a:xfrm>
        </p:spPr>
        <p:txBody>
          <a:bodyPr>
            <a:normAutofit/>
          </a:bodyPr>
          <a:lstStyle/>
          <a:p>
            <a:r>
              <a:rPr lang="en-US" altLang="ko-KR" dirty="0"/>
              <a:t>Recursive Functions</a:t>
            </a:r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251520" y="1268760"/>
            <a:ext cx="8640960" cy="4824536"/>
          </a:xfrm>
        </p:spPr>
        <p:txBody>
          <a:bodyPr/>
          <a:lstStyle/>
          <a:p>
            <a:r>
              <a:rPr lang="ko-KR" altLang="en-US" sz="2000" dirty="0">
                <a:latin typeface="+mn-ea"/>
              </a:rPr>
              <a:t>실습</a:t>
            </a:r>
            <a:endParaRPr lang="en-US" altLang="ko-KR" sz="2000" dirty="0">
              <a:latin typeface="+mn-ea"/>
            </a:endParaRPr>
          </a:p>
          <a:p>
            <a:pPr lvl="1"/>
            <a:r>
              <a:rPr lang="en-US" altLang="ko-KR" sz="1600" dirty="0">
                <a:latin typeface="+mn-ea"/>
              </a:rPr>
              <a:t>n</a:t>
            </a:r>
            <a:r>
              <a:rPr lang="ko-KR" altLang="en-US" sz="1600" dirty="0">
                <a:latin typeface="+mn-ea"/>
              </a:rPr>
              <a:t>번째 피보나치 수와 피보나치 수열의 연산 횟수를 구해보자</a:t>
            </a:r>
            <a:r>
              <a:rPr lang="en-US" altLang="ko-KR" sz="1600" dirty="0" smtClean="0">
                <a:latin typeface="+mn-ea"/>
              </a:rPr>
              <a:t>.</a:t>
            </a:r>
            <a:endParaRPr lang="en-US" altLang="ko-KR" i="1" dirty="0">
              <a:latin typeface="Cambria Math" panose="02040503050406030204" pitchFamily="18" charset="0"/>
            </a:endParaRPr>
          </a:p>
        </p:txBody>
      </p:sp>
      <p:sp>
        <p:nvSpPr>
          <p:cNvPr id="7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2843808" y="6356350"/>
            <a:ext cx="3456384" cy="365125"/>
          </a:xfrm>
        </p:spPr>
        <p:txBody>
          <a:bodyPr/>
          <a:lstStyle/>
          <a:p>
            <a:r>
              <a:rPr lang="ko-KR" altLang="en-US" smtClean="0"/>
              <a:t>국민대학교 컴퓨터공학부</a:t>
            </a:r>
            <a:endParaRPr lang="ko-KR" altLang="en-US"/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xmlns="" id="{2750B539-6898-4431-8CC1-A5B6F0F171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3100" y="2109823"/>
            <a:ext cx="7200000" cy="3754874"/>
          </a:xfrm>
          <a:prstGeom prst="rect">
            <a:avLst/>
          </a:prstGeom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# 피보나치 수열의 연산 횟수를 구하는 함수</a:t>
            </a:r>
            <a:br>
              <a:rPr kumimoji="0" lang="ko-KR" altLang="ko-KR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counter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# 피보나치 수열을 구하는 함수</a:t>
            </a:r>
            <a:br>
              <a:rPr kumimoji="0" lang="ko-KR" altLang="ko-KR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def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fibo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(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n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) :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global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counter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counter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+=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if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n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==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0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return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elif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n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==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1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return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else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return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fibo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(n-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 +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fibo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(n-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2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n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int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input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n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&gt;"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))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print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"{}번째 피보나치 수 : {}"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format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n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fibo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n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)))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print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"총 {}번 연산을 하였습니다."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format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counter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))</a:t>
            </a:r>
            <a:endParaRPr kumimoji="0" lang="ko-KR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01625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피보나치 수열의 처리 시간을 구하시오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국민대학교 컴퓨터공학부</a:t>
            </a: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950" y="1928812"/>
            <a:ext cx="6896100" cy="353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5808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피보나치 수열의 처리 시간이 오래 걸리는 이유는 무엇일까</a:t>
            </a:r>
            <a:r>
              <a:rPr lang="en-US" altLang="ko-KR" dirty="0" smtClean="0"/>
              <a:t>?</a:t>
            </a:r>
          </a:p>
          <a:p>
            <a:r>
              <a:rPr lang="ko-KR" altLang="en-US" dirty="0" smtClean="0"/>
              <a:t>피보나치 수열을 재귀함수가 아닌 일반함수</a:t>
            </a:r>
            <a:r>
              <a:rPr lang="en-US" altLang="ko-KR" dirty="0" smtClean="0"/>
              <a:t>(for loop </a:t>
            </a:r>
            <a:r>
              <a:rPr lang="ko-KR" altLang="en-US" dirty="0" smtClean="0"/>
              <a:t>사용</a:t>
            </a:r>
            <a:r>
              <a:rPr lang="en-US" altLang="ko-KR" dirty="0" smtClean="0"/>
              <a:t>)</a:t>
            </a:r>
            <a:r>
              <a:rPr lang="ko-KR" altLang="en-US" dirty="0" smtClean="0"/>
              <a:t>로 구현하고 처리 시간을 재귀함수였을 때와 비교하시오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국민대학교 컴퓨터공학부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195620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>
                <a:latin typeface="+mn-ea"/>
              </a:rPr>
              <a:t>메모이제이션</a:t>
            </a:r>
            <a:r>
              <a:rPr lang="ko-KR" altLang="en-US" dirty="0" smtClean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(</a:t>
            </a:r>
            <a:r>
              <a:rPr lang="en-US" altLang="ko-KR" dirty="0" err="1" smtClean="0">
                <a:latin typeface="+mn-ea"/>
              </a:rPr>
              <a:t>memoization</a:t>
            </a:r>
            <a:r>
              <a:rPr lang="en-US" altLang="ko-KR" dirty="0" smtClean="0">
                <a:latin typeface="+mn-ea"/>
              </a:rPr>
              <a:t>)</a:t>
            </a:r>
          </a:p>
          <a:p>
            <a:pPr lvl="1"/>
            <a:r>
              <a:rPr lang="ko-KR" altLang="en-US" dirty="0">
                <a:latin typeface="+mn-ea"/>
              </a:rPr>
              <a:t>컴퓨터 프로그램이 동일한 계산을 반복해야 할 때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이전에 계산한 값을 메모리에 저장함으로써 동일한 계산의 반복 수행을 제거하여 프로그램 실행 속도를 빠르게 하는 기술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국민대학교 컴퓨터공학부</a:t>
            </a:r>
            <a:endParaRPr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xmlns="" id="{6EC65F35-7B21-483B-B7C5-C0A07D7D1A96}"/>
              </a:ext>
            </a:extLst>
          </p:cNvPr>
          <p:cNvGrpSpPr/>
          <p:nvPr/>
        </p:nvGrpSpPr>
        <p:grpSpPr>
          <a:xfrm>
            <a:off x="2338359" y="2747579"/>
            <a:ext cx="3961833" cy="3489733"/>
            <a:chOff x="4117654" y="2603564"/>
            <a:chExt cx="3961833" cy="3489733"/>
          </a:xfrm>
        </p:grpSpPr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xmlns="" id="{88683B37-FA83-48B6-A1B5-93C671F93532}"/>
                </a:ext>
              </a:extLst>
            </p:cNvPr>
            <p:cNvCxnSpPr>
              <a:cxnSpLocks/>
              <a:stCxn id="17" idx="0"/>
              <a:endCxn id="22" idx="3"/>
            </p:cNvCxnSpPr>
            <p:nvPr/>
          </p:nvCxnSpPr>
          <p:spPr>
            <a:xfrm flipV="1">
              <a:off x="4868513" y="3033755"/>
              <a:ext cx="797296" cy="539542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xmlns="" id="{711963DB-5125-4982-BE56-50B8FD540DDB}"/>
                </a:ext>
              </a:extLst>
            </p:cNvPr>
            <p:cNvCxnSpPr>
              <a:stCxn id="22" idx="5"/>
              <a:endCxn id="10" idx="0"/>
            </p:cNvCxnSpPr>
            <p:nvPr/>
          </p:nvCxnSpPr>
          <p:spPr>
            <a:xfrm>
              <a:off x="6022191" y="3033755"/>
              <a:ext cx="797296" cy="539542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8" name="타원 7">
              <a:extLst>
                <a:ext uri="{FF2B5EF4-FFF2-40B4-BE49-F238E27FC236}">
                  <a16:creationId xmlns:a16="http://schemas.microsoft.com/office/drawing/2014/main" xmlns="" id="{EA130971-78A0-479F-80D8-5ABD910A18C0}"/>
                </a:ext>
              </a:extLst>
            </p:cNvPr>
            <p:cNvSpPr/>
            <p:nvPr/>
          </p:nvSpPr>
          <p:spPr>
            <a:xfrm>
              <a:off x="6058346" y="4581297"/>
              <a:ext cx="504000" cy="504000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ea"/>
                  <a:ea typeface="+mn-ea"/>
                  <a:cs typeface="Adobe Naskh Medium" panose="01010101010101010101" pitchFamily="50" charset="-78"/>
                  <a:sym typeface="Calibri"/>
                </a:rPr>
                <a:t>f(1)</a:t>
              </a:r>
              <a:endParaRPr kumimoji="0" lang="ko-KR" alt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ea"/>
                <a:ea typeface="+mn-ea"/>
                <a:cs typeface="Adobe Naskh Medium" panose="01010101010101010101" pitchFamily="50" charset="-78"/>
                <a:sym typeface="Calibri"/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xmlns="" id="{0106BF66-55B0-4987-94EA-CCFDFB16D796}"/>
                </a:ext>
              </a:extLst>
            </p:cNvPr>
            <p:cNvSpPr/>
            <p:nvPr/>
          </p:nvSpPr>
          <p:spPr>
            <a:xfrm>
              <a:off x="7066346" y="4581297"/>
              <a:ext cx="504000" cy="504000"/>
            </a:xfrm>
            <a:prstGeom prst="ellipse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ea"/>
                  <a:ea typeface="+mn-ea"/>
                  <a:cs typeface="Adobe Naskh Medium" panose="01010101010101010101" pitchFamily="50" charset="-78"/>
                  <a:sym typeface="Calibri"/>
                </a:rPr>
                <a:t>f(2)</a:t>
              </a:r>
              <a:endParaRPr kumimoji="0" lang="ko-KR" alt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ea"/>
                <a:ea typeface="+mn-ea"/>
                <a:cs typeface="Adobe Naskh Medium" panose="01010101010101010101" pitchFamily="50" charset="-78"/>
                <a:sym typeface="Calibri"/>
              </a:endParaRP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xmlns="" id="{95E43B9A-42C7-4D7A-971D-855E9B07D8D1}"/>
                </a:ext>
              </a:extLst>
            </p:cNvPr>
            <p:cNvSpPr/>
            <p:nvPr/>
          </p:nvSpPr>
          <p:spPr>
            <a:xfrm>
              <a:off x="6567487" y="3573297"/>
              <a:ext cx="504000" cy="504000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ea"/>
                  <a:ea typeface="+mn-ea"/>
                  <a:cs typeface="Adobe Naskh Medium" panose="01010101010101010101" pitchFamily="50" charset="-78"/>
                  <a:sym typeface="Calibri"/>
                </a:rPr>
                <a:t>f(3)</a:t>
              </a:r>
              <a:endParaRPr kumimoji="0" lang="ko-KR" alt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ea"/>
                <a:ea typeface="+mn-ea"/>
                <a:cs typeface="Adobe Naskh Medium" panose="01010101010101010101" pitchFamily="50" charset="-78"/>
                <a:sym typeface="Calibri"/>
              </a:endParaRPr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xmlns="" id="{825EE1F4-C6C3-41D0-A04E-13AA453D2F02}"/>
                </a:ext>
              </a:extLst>
            </p:cNvPr>
            <p:cNvCxnSpPr>
              <a:stCxn id="8" idx="0"/>
              <a:endCxn id="10" idx="3"/>
            </p:cNvCxnSpPr>
            <p:nvPr/>
          </p:nvCxnSpPr>
          <p:spPr>
            <a:xfrm flipV="1">
              <a:off x="6310346" y="4003488"/>
              <a:ext cx="330950" cy="577809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xmlns="" id="{845960A3-5CEE-4F85-98E7-D925384B14C2}"/>
                </a:ext>
              </a:extLst>
            </p:cNvPr>
            <p:cNvCxnSpPr>
              <a:cxnSpLocks/>
              <a:stCxn id="9" idx="0"/>
              <a:endCxn id="10" idx="5"/>
            </p:cNvCxnSpPr>
            <p:nvPr/>
          </p:nvCxnSpPr>
          <p:spPr>
            <a:xfrm flipH="1" flipV="1">
              <a:off x="6997678" y="4003488"/>
              <a:ext cx="320668" cy="577809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xmlns="" id="{00558590-3E5D-48BF-A013-70E81B21A9B2}"/>
                </a:ext>
              </a:extLst>
            </p:cNvPr>
            <p:cNvCxnSpPr>
              <a:cxnSpLocks/>
              <a:endCxn id="15" idx="0"/>
            </p:cNvCxnSpPr>
            <p:nvPr/>
          </p:nvCxnSpPr>
          <p:spPr>
            <a:xfrm flipH="1">
              <a:off x="6819487" y="5011488"/>
              <a:ext cx="325809" cy="577809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xmlns="" id="{B8D3C207-0E5D-41F7-9886-3E52F0D97993}"/>
                </a:ext>
              </a:extLst>
            </p:cNvPr>
            <p:cNvCxnSpPr>
              <a:cxnSpLocks/>
              <a:endCxn id="16" idx="0"/>
            </p:cNvCxnSpPr>
            <p:nvPr/>
          </p:nvCxnSpPr>
          <p:spPr>
            <a:xfrm>
              <a:off x="7501678" y="5011488"/>
              <a:ext cx="325809" cy="577809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xmlns="" id="{3FA5B43F-277D-4BEF-90CD-486F2435711E}"/>
                </a:ext>
              </a:extLst>
            </p:cNvPr>
            <p:cNvSpPr/>
            <p:nvPr/>
          </p:nvSpPr>
          <p:spPr>
            <a:xfrm>
              <a:off x="6567487" y="5589297"/>
              <a:ext cx="504000" cy="504000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ea"/>
                  <a:ea typeface="+mn-ea"/>
                  <a:cs typeface="Adobe Naskh Medium" panose="01010101010101010101" pitchFamily="50" charset="-78"/>
                  <a:sym typeface="Calibri"/>
                </a:rPr>
                <a:t>f(0)</a:t>
              </a:r>
              <a:endParaRPr kumimoji="0" lang="ko-KR" alt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ea"/>
                <a:ea typeface="+mn-ea"/>
                <a:cs typeface="Adobe Naskh Medium" panose="01010101010101010101" pitchFamily="50" charset="-78"/>
                <a:sym typeface="Calibri"/>
              </a:endParaRPr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xmlns="" id="{8B6184E1-100E-40AE-9B6C-CE2BE0DD9ABC}"/>
                </a:ext>
              </a:extLst>
            </p:cNvPr>
            <p:cNvSpPr/>
            <p:nvPr/>
          </p:nvSpPr>
          <p:spPr>
            <a:xfrm>
              <a:off x="7575487" y="5589297"/>
              <a:ext cx="504000" cy="504000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ea"/>
                  <a:ea typeface="+mn-ea"/>
                  <a:cs typeface="Adobe Naskh Medium" panose="01010101010101010101" pitchFamily="50" charset="-78"/>
                  <a:sym typeface="Calibri"/>
                </a:rPr>
                <a:t>f(1)</a:t>
              </a:r>
              <a:endParaRPr kumimoji="0" lang="ko-KR" alt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ea"/>
                <a:ea typeface="+mn-ea"/>
                <a:cs typeface="Adobe Naskh Medium" panose="01010101010101010101" pitchFamily="50" charset="-78"/>
                <a:sym typeface="Calibri"/>
              </a:endParaRPr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xmlns="" id="{B28A1095-75EA-43DC-8893-6B657B63ECA2}"/>
                </a:ext>
              </a:extLst>
            </p:cNvPr>
            <p:cNvSpPr/>
            <p:nvPr/>
          </p:nvSpPr>
          <p:spPr>
            <a:xfrm>
              <a:off x="4616513" y="3573297"/>
              <a:ext cx="504000" cy="504000"/>
            </a:xfrm>
            <a:prstGeom prst="ellipse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ea"/>
                  <a:ea typeface="+mn-ea"/>
                  <a:cs typeface="Adobe Naskh Medium" panose="01010101010101010101" pitchFamily="50" charset="-78"/>
                  <a:sym typeface="Calibri"/>
                </a:rPr>
                <a:t>f(2)</a:t>
              </a:r>
              <a:endParaRPr kumimoji="0" lang="ko-KR" alt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ea"/>
                <a:ea typeface="+mn-ea"/>
                <a:cs typeface="Adobe Naskh Medium" panose="01010101010101010101" pitchFamily="50" charset="-78"/>
                <a:sym typeface="Calibri"/>
              </a:endParaRPr>
            </a:p>
          </p:txBody>
        </p: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xmlns="" id="{90A444DF-D7E1-47AB-A773-8A2A6DDA2037}"/>
                </a:ext>
              </a:extLst>
            </p:cNvPr>
            <p:cNvCxnSpPr>
              <a:cxnSpLocks/>
              <a:endCxn id="20" idx="0"/>
            </p:cNvCxnSpPr>
            <p:nvPr/>
          </p:nvCxnSpPr>
          <p:spPr>
            <a:xfrm flipH="1">
              <a:off x="4369654" y="4003488"/>
              <a:ext cx="325809" cy="577809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xmlns="" id="{3635CA15-A6C8-4519-968D-145009DC5C77}"/>
                </a:ext>
              </a:extLst>
            </p:cNvPr>
            <p:cNvCxnSpPr>
              <a:cxnSpLocks/>
              <a:endCxn id="21" idx="0"/>
            </p:cNvCxnSpPr>
            <p:nvPr/>
          </p:nvCxnSpPr>
          <p:spPr>
            <a:xfrm>
              <a:off x="5051845" y="4003488"/>
              <a:ext cx="325809" cy="577809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xmlns="" id="{1145A955-B69F-4D8E-B82D-BA1D07954900}"/>
                </a:ext>
              </a:extLst>
            </p:cNvPr>
            <p:cNvSpPr/>
            <p:nvPr/>
          </p:nvSpPr>
          <p:spPr>
            <a:xfrm>
              <a:off x="4117654" y="4581297"/>
              <a:ext cx="504000" cy="504000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ea"/>
                  <a:ea typeface="+mn-ea"/>
                  <a:cs typeface="Adobe Naskh Medium" panose="01010101010101010101" pitchFamily="50" charset="-78"/>
                  <a:sym typeface="Calibri"/>
                </a:rPr>
                <a:t>f(0)</a:t>
              </a:r>
              <a:endParaRPr kumimoji="0" lang="ko-KR" alt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ea"/>
                <a:ea typeface="+mn-ea"/>
                <a:cs typeface="Adobe Naskh Medium" panose="01010101010101010101" pitchFamily="50" charset="-78"/>
                <a:sym typeface="Calibri"/>
              </a:endParaRP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xmlns="" id="{C423CAB7-647F-4818-8FF8-856C11E1F64D}"/>
                </a:ext>
              </a:extLst>
            </p:cNvPr>
            <p:cNvSpPr/>
            <p:nvPr/>
          </p:nvSpPr>
          <p:spPr>
            <a:xfrm>
              <a:off x="5125654" y="4581297"/>
              <a:ext cx="504000" cy="504000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ea"/>
                  <a:ea typeface="+mn-ea"/>
                  <a:cs typeface="Adobe Naskh Medium" panose="01010101010101010101" pitchFamily="50" charset="-78"/>
                  <a:sym typeface="Calibri"/>
                </a:rPr>
                <a:t>f(1)</a:t>
              </a:r>
              <a:endParaRPr kumimoji="0" lang="ko-KR" alt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ea"/>
                <a:ea typeface="+mn-ea"/>
                <a:cs typeface="Adobe Naskh Medium" panose="01010101010101010101" pitchFamily="50" charset="-78"/>
                <a:sym typeface="Calibri"/>
              </a:endParaRPr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xmlns="" id="{27816D64-8077-4D9C-89CE-2785605C2AD8}"/>
                </a:ext>
              </a:extLst>
            </p:cNvPr>
            <p:cNvSpPr/>
            <p:nvPr/>
          </p:nvSpPr>
          <p:spPr>
            <a:xfrm>
              <a:off x="5592000" y="2603564"/>
              <a:ext cx="504000" cy="504000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ea"/>
                  <a:ea typeface="+mn-ea"/>
                  <a:cs typeface="Adobe Naskh Medium" panose="01010101010101010101" pitchFamily="50" charset="-78"/>
                  <a:sym typeface="Calibri"/>
                </a:rPr>
                <a:t>f(4)</a:t>
              </a:r>
              <a:endParaRPr kumimoji="0" lang="ko-KR" alt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ea"/>
                <a:ea typeface="+mn-ea"/>
                <a:cs typeface="Adobe Naskh Medium" panose="01010101010101010101" pitchFamily="50" charset="-78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910770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>
                <a:latin typeface="+mn-ea"/>
              </a:rPr>
              <a:t>메모이제이션</a:t>
            </a:r>
            <a:r>
              <a:rPr lang="ko-KR" altLang="en-US" dirty="0" smtClean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(</a:t>
            </a:r>
            <a:r>
              <a:rPr lang="en-US" altLang="ko-KR" dirty="0" err="1" smtClean="0">
                <a:latin typeface="+mn-ea"/>
              </a:rPr>
              <a:t>memoization</a:t>
            </a:r>
            <a:r>
              <a:rPr lang="en-US" altLang="ko-KR" dirty="0" smtClean="0">
                <a:latin typeface="+mn-ea"/>
              </a:rPr>
              <a:t>)</a:t>
            </a:r>
          </a:p>
          <a:p>
            <a:pPr lvl="1"/>
            <a:r>
              <a:rPr lang="ko-KR" altLang="en-US" dirty="0">
                <a:latin typeface="+mn-ea"/>
              </a:rPr>
              <a:t>컴퓨터 프로그램이 동일한 계산을 반복해야 할 때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이전에 계산한 값을 메모리에 저장함으로써 동일한 계산의 반복 수행을 제거하여 프로그램 실행 속도를 빠르게 하는 기술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국민대학교 컴퓨터공학부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901133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>
                <a:latin typeface="+mn-ea"/>
              </a:rPr>
              <a:t>메모이제이션</a:t>
            </a:r>
            <a:r>
              <a:rPr lang="ko-KR" altLang="en-US" dirty="0" smtClean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(</a:t>
            </a:r>
            <a:r>
              <a:rPr lang="en-US" altLang="ko-KR" dirty="0" err="1" smtClean="0">
                <a:latin typeface="+mn-ea"/>
              </a:rPr>
              <a:t>memoization</a:t>
            </a:r>
            <a:r>
              <a:rPr lang="en-US" altLang="ko-KR" dirty="0" smtClean="0">
                <a:latin typeface="+mn-ea"/>
              </a:rPr>
              <a:t>)</a:t>
            </a: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국민대학교 컴퓨터공학부</a:t>
            </a:r>
            <a:endParaRPr lang="ko-KR" altLang="en-US"/>
          </a:p>
        </p:txBody>
      </p:sp>
      <p:sp>
        <p:nvSpPr>
          <p:cNvPr id="23" name="Rectangle 1">
            <a:extLst>
              <a:ext uri="{FF2B5EF4-FFF2-40B4-BE49-F238E27FC236}">
                <a16:creationId xmlns:a16="http://schemas.microsoft.com/office/drawing/2014/main" xmlns="" id="{D58365C3-560D-4A85-B32F-E3034F8257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2000" y="1739702"/>
            <a:ext cx="7200000" cy="4616648"/>
          </a:xfrm>
          <a:prstGeom prst="rect">
            <a:avLst/>
          </a:prstGeom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# 피보나치 수열의 연산 횟수를 구하는 함수</a:t>
            </a:r>
            <a:br>
              <a:rPr kumimoji="0" lang="ko-KR" altLang="ko-KR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counter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# 피보나치 수열의 결과를 저장할 사전</a:t>
            </a:r>
            <a:br>
              <a:rPr kumimoji="0" lang="ko-KR" altLang="ko-KR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memo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= {}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# 피보나치 수열을 구하는 함수</a:t>
            </a:r>
            <a:br>
              <a:rPr kumimoji="0" lang="ko-KR" altLang="ko-KR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def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fibo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(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n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) :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global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counter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counter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+=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if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n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in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memo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: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return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memo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[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n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]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if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n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==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0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memo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[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n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] =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elif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n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==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1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memo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[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n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] =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else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memo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[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n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] =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fibo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(n-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 +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fibo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(n-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2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return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memo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[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n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]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n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int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input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n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&gt;"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))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print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"{}번째 피보나치 수 : {}"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format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n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fibo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n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)))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print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"총 {}번 연산을 하였습니다."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format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counter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))</a:t>
            </a:r>
            <a:endParaRPr kumimoji="0" lang="ko-KR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743293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lambda function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람다 함수 </a:t>
            </a:r>
            <a:r>
              <a:rPr lang="en-US" altLang="ko-KR" dirty="0" smtClean="0"/>
              <a:t>(lambda function)</a:t>
            </a:r>
          </a:p>
          <a:p>
            <a:pPr lvl="1"/>
            <a:r>
              <a:rPr lang="ko-KR" altLang="en-US" dirty="0" smtClean="0"/>
              <a:t>이름 없는 함수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한 줄 함수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주로 함수를 함수 인자로 </a:t>
            </a:r>
            <a:r>
              <a:rPr lang="ko-KR" altLang="en-US" dirty="0" err="1" smtClean="0"/>
              <a:t>넘길때</a:t>
            </a:r>
            <a:r>
              <a:rPr lang="ko-KR" altLang="en-US" dirty="0" smtClean="0"/>
              <a:t> 사용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en-US" altLang="ko-KR" dirty="0" smtClean="0"/>
              <a:t>lambda </a:t>
            </a:r>
            <a:r>
              <a:rPr lang="ko-KR" altLang="en-US" dirty="0" smtClean="0"/>
              <a:t>인수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리턴값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국민대학교 컴퓨터공학부</a:t>
            </a:r>
            <a:endParaRPr lang="ko-KR" altLang="en-US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692600" y="3882164"/>
            <a:ext cx="3310522" cy="73866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get_sum = 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lambda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x, y : x + y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print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(get_sum(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2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))</a:t>
            </a:r>
            <a:endParaRPr kumimoji="0" lang="ko-KR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22942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lambda function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람다 함수 </a:t>
            </a:r>
            <a:r>
              <a:rPr lang="en-US" altLang="ko-KR" dirty="0" smtClean="0"/>
              <a:t>(lambda function)</a:t>
            </a:r>
          </a:p>
          <a:p>
            <a:pPr lvl="1"/>
            <a:r>
              <a:rPr lang="ko-KR" altLang="en-US" dirty="0" smtClean="0"/>
              <a:t>이름 없는 함수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한 줄 함수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주로 함수를 함수 인자로 </a:t>
            </a:r>
            <a:r>
              <a:rPr lang="ko-KR" altLang="en-US" dirty="0" err="1" smtClean="0"/>
              <a:t>넘길때</a:t>
            </a:r>
            <a:r>
              <a:rPr lang="ko-KR" altLang="en-US" dirty="0" smtClean="0"/>
              <a:t> 사용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국민대학교 컴퓨터공학부</a:t>
            </a:r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608" y="3092084"/>
            <a:ext cx="4419600" cy="305752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1062" y="2941656"/>
            <a:ext cx="1666875" cy="319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64988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251520" y="260648"/>
            <a:ext cx="8640960" cy="864096"/>
          </a:xfrm>
        </p:spPr>
        <p:txBody>
          <a:bodyPr/>
          <a:lstStyle/>
          <a:p>
            <a:r>
              <a:rPr lang="en-US" altLang="ko-KR" dirty="0"/>
              <a:t>lambda function</a:t>
            </a:r>
            <a:endParaRPr lang="ko-KR" altLang="en-US" dirty="0"/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251520" y="1268760"/>
            <a:ext cx="8640960" cy="4824536"/>
          </a:xfrm>
        </p:spPr>
        <p:txBody>
          <a:bodyPr/>
          <a:lstStyle/>
          <a:p>
            <a:r>
              <a:rPr lang="ko-KR" altLang="en-US" dirty="0" smtClean="0"/>
              <a:t>람다 함수 </a:t>
            </a:r>
            <a:r>
              <a:rPr lang="en-US" altLang="ko-KR" dirty="0" smtClean="0"/>
              <a:t>(lambda function)</a:t>
            </a:r>
          </a:p>
          <a:p>
            <a:pPr lvl="1"/>
            <a:r>
              <a:rPr lang="ko-KR" altLang="en-US" dirty="0" smtClean="0"/>
              <a:t>예</a:t>
            </a:r>
            <a:r>
              <a:rPr lang="en-US" altLang="ko-KR" dirty="0" smtClean="0"/>
              <a:t>: List</a:t>
            </a:r>
            <a:r>
              <a:rPr lang="ko-KR" altLang="en-US" dirty="0" smtClean="0"/>
              <a:t> 정렬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Lambda </a:t>
            </a:r>
            <a:r>
              <a:rPr lang="ko-KR" altLang="en-US" dirty="0" smtClean="0"/>
              <a:t>함수 정의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튜플</a:t>
            </a:r>
            <a:r>
              <a:rPr lang="ko-KR" altLang="en-US" dirty="0" smtClean="0"/>
              <a:t> </a:t>
            </a:r>
            <a:r>
              <a:rPr lang="en-US" altLang="ko-KR" dirty="0" smtClean="0"/>
              <a:t>(tuple) </a:t>
            </a:r>
            <a:r>
              <a:rPr lang="ko-KR" altLang="en-US" dirty="0" smtClean="0"/>
              <a:t>두 번째 값으로 정렬</a:t>
            </a:r>
            <a:endParaRPr lang="en-US" altLang="ko-KR" dirty="0" smtClean="0"/>
          </a:p>
        </p:txBody>
      </p:sp>
      <p:sp>
        <p:nvSpPr>
          <p:cNvPr id="7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2843808" y="6356350"/>
            <a:ext cx="3456384" cy="365125"/>
          </a:xfrm>
        </p:spPr>
        <p:txBody>
          <a:bodyPr/>
          <a:lstStyle/>
          <a:p>
            <a:r>
              <a:rPr lang="ko-KR" altLang="en-US" smtClean="0"/>
              <a:t>국민대학교 컴퓨터공학부</a:t>
            </a:r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0262" y="2554734"/>
            <a:ext cx="5324475" cy="167640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4662" y="4375150"/>
            <a:ext cx="6391275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9510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What is a function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함수 </a:t>
            </a:r>
            <a:r>
              <a:rPr lang="en-US" altLang="ko-KR" dirty="0" smtClean="0"/>
              <a:t>(function)</a:t>
            </a:r>
          </a:p>
          <a:p>
            <a:pPr lvl="1"/>
            <a:r>
              <a:rPr lang="ko-KR" altLang="en-US" dirty="0"/>
              <a:t>특정 작업을 수행하는 명령어들의 모음</a:t>
            </a:r>
          </a:p>
          <a:p>
            <a:pPr lvl="1"/>
            <a:r>
              <a:rPr lang="en-US" altLang="ko-KR" dirty="0" err="1" smtClean="0"/>
              <a:t>def</a:t>
            </a:r>
            <a:r>
              <a:rPr lang="en-US" altLang="ko-KR" dirty="0" smtClean="0"/>
              <a:t> </a:t>
            </a:r>
            <a:r>
              <a:rPr lang="ko-KR" altLang="en-US" dirty="0" smtClean="0"/>
              <a:t>키워드 사용하여 생성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호출</a:t>
            </a:r>
            <a:r>
              <a:rPr lang="en-US" altLang="ko-KR" dirty="0" smtClean="0"/>
              <a:t>(call)</a:t>
            </a:r>
            <a:r>
              <a:rPr lang="ko-KR" altLang="en-US" dirty="0" smtClean="0"/>
              <a:t>하여 사용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</a:t>
            </a:r>
            <a:r>
              <a:rPr lang="en-US" altLang="ko-KR" dirty="0"/>
              <a:t>) print, input, </a:t>
            </a:r>
            <a:r>
              <a:rPr lang="en-US" altLang="ko-KR" dirty="0" err="1"/>
              <a:t>len</a:t>
            </a:r>
            <a:r>
              <a:rPr lang="en-US" altLang="ko-KR" dirty="0"/>
              <a:t>, </a:t>
            </a:r>
            <a:r>
              <a:rPr lang="en-US" altLang="ko-KR" dirty="0" err="1"/>
              <a:t>int</a:t>
            </a:r>
            <a:r>
              <a:rPr lang="en-US" altLang="ko-KR" dirty="0"/>
              <a:t>, float, </a:t>
            </a:r>
            <a:r>
              <a:rPr lang="en-US" altLang="ko-KR" dirty="0" err="1"/>
              <a:t>str</a:t>
            </a:r>
            <a:r>
              <a:rPr lang="en-US" altLang="ko-KR" dirty="0"/>
              <a:t>, max, </a:t>
            </a:r>
            <a:r>
              <a:rPr lang="en-US" altLang="ko-KR" dirty="0" smtClean="0"/>
              <a:t>min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국민대학교 컴퓨터공학부</a:t>
            </a:r>
            <a:endParaRPr lang="ko-KR" altLang="en-US"/>
          </a:p>
        </p:txBody>
      </p:sp>
      <p:sp>
        <p:nvSpPr>
          <p:cNvPr id="5" name="정육면체 4">
            <a:extLst>
              <a:ext uri="{FF2B5EF4-FFF2-40B4-BE49-F238E27FC236}">
                <a16:creationId xmlns:a16="http://schemas.microsoft.com/office/drawing/2014/main" xmlns="" id="{A829DE70-0606-4130-8613-2B5E7761648C}"/>
              </a:ext>
            </a:extLst>
          </p:cNvPr>
          <p:cNvSpPr/>
          <p:nvPr/>
        </p:nvSpPr>
        <p:spPr>
          <a:xfrm>
            <a:off x="3986060" y="3775579"/>
            <a:ext cx="2006353" cy="2005200"/>
          </a:xfrm>
          <a:prstGeom prst="cub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 err="1"/>
              <a:t>len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화살표: 오른쪽 3">
            <a:extLst>
              <a:ext uri="{FF2B5EF4-FFF2-40B4-BE49-F238E27FC236}">
                <a16:creationId xmlns:a16="http://schemas.microsoft.com/office/drawing/2014/main" xmlns="" id="{61C5B722-CBA7-4B7B-A5A4-AC60BA2363FD}"/>
              </a:ext>
            </a:extLst>
          </p:cNvPr>
          <p:cNvSpPr/>
          <p:nvPr/>
        </p:nvSpPr>
        <p:spPr>
          <a:xfrm>
            <a:off x="2462061" y="4707158"/>
            <a:ext cx="978408" cy="484632"/>
          </a:xfrm>
          <a:prstGeom prst="rightArrow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7F507D81-DD3E-439A-AA75-8267A1110CF7}"/>
              </a:ext>
            </a:extLst>
          </p:cNvPr>
          <p:cNvSpPr/>
          <p:nvPr/>
        </p:nvSpPr>
        <p:spPr>
          <a:xfrm>
            <a:off x="251520" y="4795586"/>
            <a:ext cx="1837678" cy="307775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[ 1, 2, 3, 4, 5, 6, 7, 8, 9 ]</a:t>
            </a:r>
            <a:endParaRPr kumimoji="0" lang="ko-KR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EE48A518-57B7-47DA-9B53-672718C3F3E6}"/>
              </a:ext>
            </a:extLst>
          </p:cNvPr>
          <p:cNvSpPr/>
          <p:nvPr/>
        </p:nvSpPr>
        <p:spPr>
          <a:xfrm>
            <a:off x="8062003" y="4795585"/>
            <a:ext cx="380260" cy="307775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9</a:t>
            </a:r>
            <a:endParaRPr kumimoji="0" lang="ko-KR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화살표: 오른쪽 9">
            <a:extLst>
              <a:ext uri="{FF2B5EF4-FFF2-40B4-BE49-F238E27FC236}">
                <a16:creationId xmlns:a16="http://schemas.microsoft.com/office/drawing/2014/main" xmlns="" id="{86CE5718-0830-4D1E-B88E-594162FC9A53}"/>
              </a:ext>
            </a:extLst>
          </p:cNvPr>
          <p:cNvSpPr/>
          <p:nvPr/>
        </p:nvSpPr>
        <p:spPr>
          <a:xfrm>
            <a:off x="6538004" y="4707157"/>
            <a:ext cx="978408" cy="484632"/>
          </a:xfrm>
          <a:prstGeom prst="rightArrow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말풍선: 모서리가 둥근 사각형 7">
            <a:extLst>
              <a:ext uri="{FF2B5EF4-FFF2-40B4-BE49-F238E27FC236}">
                <a16:creationId xmlns:a16="http://schemas.microsoft.com/office/drawing/2014/main" xmlns="" id="{3ED1985D-86E1-4775-ACEC-045D7D01FC85}"/>
              </a:ext>
            </a:extLst>
          </p:cNvPr>
          <p:cNvSpPr/>
          <p:nvPr/>
        </p:nvSpPr>
        <p:spPr>
          <a:xfrm>
            <a:off x="588872" y="4212803"/>
            <a:ext cx="914400" cy="340517"/>
          </a:xfrm>
          <a:prstGeom prst="wedgeRoundRectCallout">
            <a:avLst>
              <a:gd name="adj1" fmla="val -21804"/>
              <a:gd name="adj2" fmla="val 83357"/>
              <a:gd name="adj3" fmla="val 16667"/>
            </a:avLst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ea"/>
                <a:ea typeface="+mn-ea"/>
                <a:cs typeface="Calibri"/>
                <a:sym typeface="Calibri"/>
              </a:rPr>
              <a:t>매개변수</a:t>
            </a:r>
          </a:p>
        </p:txBody>
      </p:sp>
      <p:sp>
        <p:nvSpPr>
          <p:cNvPr id="11" name="말풍선: 모서리가 둥근 사각형 13">
            <a:extLst>
              <a:ext uri="{FF2B5EF4-FFF2-40B4-BE49-F238E27FC236}">
                <a16:creationId xmlns:a16="http://schemas.microsoft.com/office/drawing/2014/main" xmlns="" id="{FD57008E-47CC-4410-90D5-DBC6E8AEA57A}"/>
              </a:ext>
            </a:extLst>
          </p:cNvPr>
          <p:cNvSpPr/>
          <p:nvPr/>
        </p:nvSpPr>
        <p:spPr>
          <a:xfrm>
            <a:off x="7913945" y="4212803"/>
            <a:ext cx="914400" cy="340517"/>
          </a:xfrm>
          <a:prstGeom prst="wedgeRoundRectCallout">
            <a:avLst>
              <a:gd name="adj1" fmla="val -21804"/>
              <a:gd name="adj2" fmla="val 83357"/>
              <a:gd name="adj3" fmla="val 16667"/>
            </a:avLst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4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ea"/>
                <a:ea typeface="+mn-ea"/>
                <a:cs typeface="Calibri"/>
                <a:sym typeface="Calibri"/>
              </a:rPr>
              <a:t>리턴값</a:t>
            </a:r>
            <a:endParaRPr kumimoji="0" lang="ko-KR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ea"/>
              <a:ea typeface="+mn-ea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0322547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내장 함수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>
                <a:latin typeface="+mn-ea"/>
              </a:rPr>
              <a:t>파이썬에서</a:t>
            </a:r>
            <a:r>
              <a:rPr lang="ko-KR" altLang="en-US" dirty="0">
                <a:latin typeface="+mn-ea"/>
              </a:rPr>
              <a:t> 기본적으로 제공하는 함수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국민대학교 컴퓨터공학부</a:t>
            </a:r>
            <a:endParaRPr lang="ko-KR" altLang="en-US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3146689"/>
              </p:ext>
            </p:extLst>
          </p:nvPr>
        </p:nvGraphicFramePr>
        <p:xfrm>
          <a:off x="635000" y="1737360"/>
          <a:ext cx="8128000" cy="469392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xmlns="" val="7096855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xmlns="" val="111313071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xmlns="" val="379413425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xmlns="" val="70454568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xmlns="" val="3828836249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latin typeface="+mn-lt"/>
                        </a:rPr>
                        <a:t>abs()</a:t>
                      </a:r>
                      <a:endParaRPr lang="ko-KR" altLang="en-US" sz="16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err="1">
                          <a:latin typeface="+mn-lt"/>
                        </a:rPr>
                        <a:t>dict</a:t>
                      </a:r>
                      <a:r>
                        <a:rPr lang="en-US" altLang="ko-KR" sz="1600" b="0" dirty="0">
                          <a:latin typeface="+mn-lt"/>
                        </a:rPr>
                        <a:t>()</a:t>
                      </a:r>
                      <a:endParaRPr lang="ko-KR" altLang="en-US" sz="16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latin typeface="+mn-lt"/>
                        </a:rPr>
                        <a:t>help()</a:t>
                      </a:r>
                      <a:endParaRPr lang="ko-KR" altLang="en-US" sz="16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latin typeface="+mn-lt"/>
                        </a:rPr>
                        <a:t>min()</a:t>
                      </a:r>
                      <a:endParaRPr lang="ko-KR" altLang="en-US" sz="16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err="1">
                          <a:latin typeface="+mn-lt"/>
                        </a:rPr>
                        <a:t>setattr</a:t>
                      </a:r>
                      <a:r>
                        <a:rPr lang="en-US" altLang="ko-KR" sz="1600" b="0" dirty="0">
                          <a:latin typeface="+mn-lt"/>
                        </a:rPr>
                        <a:t>()</a:t>
                      </a:r>
                      <a:endParaRPr lang="ko-KR" altLang="en-US" sz="1600" b="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98261689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latin typeface="+mn-lt"/>
                        </a:rPr>
                        <a:t>all()</a:t>
                      </a:r>
                      <a:endParaRPr lang="ko-KR" altLang="en-US" sz="16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err="1">
                          <a:latin typeface="+mn-lt"/>
                        </a:rPr>
                        <a:t>dir</a:t>
                      </a:r>
                      <a:r>
                        <a:rPr lang="en-US" altLang="ko-KR" sz="1600" b="0" dirty="0">
                          <a:latin typeface="+mn-lt"/>
                        </a:rPr>
                        <a:t>()</a:t>
                      </a:r>
                      <a:endParaRPr lang="ko-KR" altLang="en-US" sz="16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latin typeface="+mn-lt"/>
                        </a:rPr>
                        <a:t>hex()</a:t>
                      </a:r>
                      <a:endParaRPr lang="ko-KR" altLang="en-US" sz="16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latin typeface="+mn-lt"/>
                        </a:rPr>
                        <a:t>next()</a:t>
                      </a:r>
                      <a:endParaRPr lang="ko-KR" altLang="en-US" sz="16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latin typeface="+mn-lt"/>
                        </a:rPr>
                        <a:t>slice()</a:t>
                      </a:r>
                      <a:endParaRPr lang="ko-KR" altLang="en-US" sz="1600" b="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58083738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latin typeface="+mn-lt"/>
                        </a:rPr>
                        <a:t>any()</a:t>
                      </a:r>
                      <a:endParaRPr lang="ko-KR" altLang="en-US" sz="16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err="1">
                          <a:latin typeface="+mn-lt"/>
                        </a:rPr>
                        <a:t>divmod</a:t>
                      </a:r>
                      <a:r>
                        <a:rPr lang="en-US" altLang="ko-KR" sz="1600" b="0" dirty="0">
                          <a:latin typeface="+mn-lt"/>
                        </a:rPr>
                        <a:t>()</a:t>
                      </a:r>
                      <a:endParaRPr lang="ko-KR" altLang="en-US" sz="16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latin typeface="+mn-lt"/>
                        </a:rPr>
                        <a:t>id()</a:t>
                      </a:r>
                      <a:endParaRPr lang="ko-KR" altLang="en-US" sz="16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latin typeface="+mn-lt"/>
                        </a:rPr>
                        <a:t>object()</a:t>
                      </a:r>
                      <a:endParaRPr lang="ko-KR" altLang="en-US" sz="16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latin typeface="+mn-lt"/>
                        </a:rPr>
                        <a:t>sorted()</a:t>
                      </a:r>
                      <a:endParaRPr lang="ko-KR" altLang="en-US" sz="1600" b="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22828459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latin typeface="+mn-lt"/>
                        </a:rPr>
                        <a:t>asci()</a:t>
                      </a:r>
                      <a:endParaRPr lang="ko-KR" altLang="en-US" sz="16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latin typeface="+mn-lt"/>
                        </a:rPr>
                        <a:t>enumerate()</a:t>
                      </a:r>
                      <a:endParaRPr lang="ko-KR" altLang="en-US" sz="16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latin typeface="+mn-lt"/>
                        </a:rPr>
                        <a:t>input()</a:t>
                      </a:r>
                      <a:endParaRPr lang="ko-KR" altLang="en-US" sz="16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err="1">
                          <a:latin typeface="+mn-lt"/>
                        </a:rPr>
                        <a:t>oct</a:t>
                      </a:r>
                      <a:r>
                        <a:rPr lang="en-US" altLang="ko-KR" sz="1600" b="0" dirty="0">
                          <a:latin typeface="+mn-lt"/>
                        </a:rPr>
                        <a:t>()</a:t>
                      </a:r>
                      <a:endParaRPr lang="ko-KR" altLang="en-US" sz="16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err="1">
                          <a:latin typeface="+mn-lt"/>
                        </a:rPr>
                        <a:t>staticmethod</a:t>
                      </a:r>
                      <a:r>
                        <a:rPr lang="en-US" altLang="ko-KR" sz="1600" b="0" dirty="0">
                          <a:latin typeface="+mn-lt"/>
                        </a:rPr>
                        <a:t>()</a:t>
                      </a:r>
                      <a:endParaRPr lang="ko-KR" altLang="en-US" sz="1600" b="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65519959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latin typeface="+mn-lt"/>
                        </a:rPr>
                        <a:t>bin()</a:t>
                      </a:r>
                      <a:endParaRPr lang="ko-KR" altLang="en-US" sz="16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err="1">
                          <a:latin typeface="+mn-lt"/>
                        </a:rPr>
                        <a:t>eval</a:t>
                      </a:r>
                      <a:r>
                        <a:rPr lang="en-US" altLang="ko-KR" sz="1600" b="0" dirty="0">
                          <a:latin typeface="+mn-lt"/>
                        </a:rPr>
                        <a:t>()</a:t>
                      </a:r>
                      <a:endParaRPr lang="ko-KR" altLang="en-US" sz="16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err="1">
                          <a:latin typeface="+mn-lt"/>
                        </a:rPr>
                        <a:t>int</a:t>
                      </a:r>
                      <a:r>
                        <a:rPr lang="en-US" altLang="ko-KR" sz="1600" b="0" dirty="0">
                          <a:latin typeface="+mn-lt"/>
                        </a:rPr>
                        <a:t>()</a:t>
                      </a:r>
                      <a:endParaRPr lang="ko-KR" altLang="en-US" sz="16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latin typeface="+mn-lt"/>
                        </a:rPr>
                        <a:t>open()</a:t>
                      </a:r>
                      <a:endParaRPr lang="ko-KR" altLang="en-US" sz="16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err="1">
                          <a:latin typeface="+mn-lt"/>
                        </a:rPr>
                        <a:t>str</a:t>
                      </a:r>
                      <a:r>
                        <a:rPr lang="en-US" altLang="ko-KR" sz="1600" b="0" dirty="0">
                          <a:latin typeface="+mn-lt"/>
                        </a:rPr>
                        <a:t>()</a:t>
                      </a:r>
                      <a:endParaRPr lang="ko-KR" altLang="en-US" sz="1600" b="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88109600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latin typeface="+mn-lt"/>
                        </a:rPr>
                        <a:t>bool()</a:t>
                      </a:r>
                      <a:endParaRPr lang="ko-KR" altLang="en-US" sz="16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latin typeface="+mn-lt"/>
                        </a:rPr>
                        <a:t>exec()</a:t>
                      </a:r>
                      <a:endParaRPr lang="ko-KR" altLang="en-US" sz="16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err="1">
                          <a:latin typeface="+mn-lt"/>
                        </a:rPr>
                        <a:t>isinstance</a:t>
                      </a:r>
                      <a:r>
                        <a:rPr lang="en-US" altLang="ko-KR" sz="1600" b="0" dirty="0">
                          <a:latin typeface="+mn-lt"/>
                        </a:rPr>
                        <a:t>()</a:t>
                      </a:r>
                      <a:endParaRPr lang="ko-KR" altLang="en-US" sz="16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err="1">
                          <a:latin typeface="+mn-lt"/>
                        </a:rPr>
                        <a:t>ord</a:t>
                      </a:r>
                      <a:r>
                        <a:rPr lang="en-US" altLang="ko-KR" sz="1600" b="0" dirty="0">
                          <a:latin typeface="+mn-lt"/>
                        </a:rPr>
                        <a:t>()</a:t>
                      </a:r>
                      <a:endParaRPr lang="ko-KR" altLang="en-US" sz="16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latin typeface="+mn-lt"/>
                        </a:rPr>
                        <a:t>sum()</a:t>
                      </a:r>
                      <a:endParaRPr lang="ko-KR" altLang="en-US" sz="1600" b="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830527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err="1">
                          <a:latin typeface="+mn-lt"/>
                        </a:rPr>
                        <a:t>bytearray</a:t>
                      </a:r>
                      <a:r>
                        <a:rPr lang="en-US" altLang="ko-KR" sz="1600" b="0" dirty="0">
                          <a:latin typeface="+mn-lt"/>
                        </a:rPr>
                        <a:t>()</a:t>
                      </a:r>
                      <a:endParaRPr lang="ko-KR" altLang="en-US" sz="16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latin typeface="+mn-lt"/>
                        </a:rPr>
                        <a:t>filter()</a:t>
                      </a:r>
                      <a:endParaRPr lang="ko-KR" altLang="en-US" sz="16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err="1">
                          <a:latin typeface="+mn-lt"/>
                        </a:rPr>
                        <a:t>issubclass</a:t>
                      </a:r>
                      <a:r>
                        <a:rPr lang="en-US" altLang="ko-KR" sz="1600" b="0" dirty="0">
                          <a:latin typeface="+mn-lt"/>
                        </a:rPr>
                        <a:t>()</a:t>
                      </a:r>
                      <a:endParaRPr lang="ko-KR" altLang="en-US" sz="16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latin typeface="+mn-lt"/>
                        </a:rPr>
                        <a:t>pow()</a:t>
                      </a:r>
                      <a:endParaRPr lang="ko-KR" altLang="en-US" sz="16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latin typeface="+mn-lt"/>
                        </a:rPr>
                        <a:t>super()</a:t>
                      </a:r>
                      <a:endParaRPr lang="ko-KR" altLang="en-US" sz="1600" b="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08036774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latin typeface="+mn-lt"/>
                        </a:rPr>
                        <a:t>bytes()</a:t>
                      </a:r>
                      <a:endParaRPr lang="ko-KR" altLang="en-US" sz="16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latin typeface="+mn-lt"/>
                        </a:rPr>
                        <a:t>float()</a:t>
                      </a:r>
                      <a:endParaRPr lang="ko-KR" altLang="en-US" sz="16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err="1">
                          <a:latin typeface="+mn-lt"/>
                        </a:rPr>
                        <a:t>iter</a:t>
                      </a:r>
                      <a:r>
                        <a:rPr lang="en-US" altLang="ko-KR" sz="1600" b="0" dirty="0">
                          <a:latin typeface="+mn-lt"/>
                        </a:rPr>
                        <a:t>()</a:t>
                      </a:r>
                      <a:endParaRPr lang="ko-KR" altLang="en-US" sz="16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latin typeface="+mn-lt"/>
                        </a:rPr>
                        <a:t>print()</a:t>
                      </a:r>
                      <a:endParaRPr lang="ko-KR" altLang="en-US" sz="16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latin typeface="+mn-lt"/>
                        </a:rPr>
                        <a:t>tuple()</a:t>
                      </a:r>
                      <a:endParaRPr lang="ko-KR" altLang="en-US" sz="1600" b="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728467968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latin typeface="+mn-lt"/>
                        </a:rPr>
                        <a:t>callable()</a:t>
                      </a:r>
                      <a:endParaRPr lang="ko-KR" altLang="en-US" sz="16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latin typeface="+mn-lt"/>
                        </a:rPr>
                        <a:t>format()</a:t>
                      </a:r>
                      <a:endParaRPr lang="ko-KR" altLang="en-US" sz="16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err="1">
                          <a:latin typeface="+mn-lt"/>
                        </a:rPr>
                        <a:t>len</a:t>
                      </a:r>
                      <a:r>
                        <a:rPr lang="en-US" altLang="ko-KR" sz="1600" b="0" dirty="0">
                          <a:latin typeface="+mn-lt"/>
                        </a:rPr>
                        <a:t>()</a:t>
                      </a:r>
                      <a:endParaRPr lang="ko-KR" altLang="en-US" sz="16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latin typeface="+mn-lt"/>
                        </a:rPr>
                        <a:t>property()</a:t>
                      </a:r>
                      <a:endParaRPr lang="ko-KR" altLang="en-US" sz="16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latin typeface="+mn-lt"/>
                        </a:rPr>
                        <a:t>type()</a:t>
                      </a:r>
                      <a:endParaRPr lang="ko-KR" altLang="en-US" sz="1600" b="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44990865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err="1">
                          <a:latin typeface="+mn-lt"/>
                        </a:rPr>
                        <a:t>chr</a:t>
                      </a:r>
                      <a:r>
                        <a:rPr lang="en-US" altLang="ko-KR" sz="1600" b="0" dirty="0">
                          <a:latin typeface="+mn-lt"/>
                        </a:rPr>
                        <a:t>()</a:t>
                      </a:r>
                      <a:endParaRPr lang="ko-KR" altLang="en-US" sz="16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err="1">
                          <a:latin typeface="+mn-lt"/>
                        </a:rPr>
                        <a:t>frozenset</a:t>
                      </a:r>
                      <a:r>
                        <a:rPr lang="en-US" altLang="ko-KR" sz="1600" b="0" dirty="0">
                          <a:latin typeface="+mn-lt"/>
                        </a:rPr>
                        <a:t>()</a:t>
                      </a:r>
                      <a:endParaRPr lang="ko-KR" altLang="en-US" sz="16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latin typeface="+mn-lt"/>
                        </a:rPr>
                        <a:t>list()</a:t>
                      </a:r>
                      <a:endParaRPr lang="ko-KR" altLang="en-US" sz="16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latin typeface="+mn-lt"/>
                        </a:rPr>
                        <a:t>range()</a:t>
                      </a:r>
                      <a:endParaRPr lang="ko-KR" altLang="en-US" sz="16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err="1">
                          <a:latin typeface="+mn-lt"/>
                        </a:rPr>
                        <a:t>vars</a:t>
                      </a:r>
                      <a:r>
                        <a:rPr lang="en-US" altLang="ko-KR" sz="1600" b="0" dirty="0">
                          <a:latin typeface="+mn-lt"/>
                        </a:rPr>
                        <a:t>()</a:t>
                      </a:r>
                      <a:endParaRPr lang="ko-KR" altLang="en-US" sz="1600" b="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02860101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err="1">
                          <a:latin typeface="+mn-lt"/>
                        </a:rPr>
                        <a:t>classmethod</a:t>
                      </a:r>
                      <a:r>
                        <a:rPr lang="en-US" altLang="ko-KR" sz="1600" b="0" dirty="0">
                          <a:latin typeface="+mn-lt"/>
                        </a:rPr>
                        <a:t>()</a:t>
                      </a:r>
                      <a:endParaRPr lang="ko-KR" altLang="en-US" sz="16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err="1">
                          <a:latin typeface="+mn-lt"/>
                        </a:rPr>
                        <a:t>getattr</a:t>
                      </a:r>
                      <a:r>
                        <a:rPr lang="en-US" altLang="ko-KR" sz="1600" b="0" dirty="0">
                          <a:latin typeface="+mn-lt"/>
                        </a:rPr>
                        <a:t>()</a:t>
                      </a:r>
                      <a:endParaRPr lang="ko-KR" altLang="en-US" sz="16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latin typeface="+mn-lt"/>
                        </a:rPr>
                        <a:t>locals()</a:t>
                      </a:r>
                      <a:endParaRPr lang="ko-KR" altLang="en-US" sz="16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err="1">
                          <a:latin typeface="+mn-lt"/>
                        </a:rPr>
                        <a:t>repr</a:t>
                      </a:r>
                      <a:r>
                        <a:rPr lang="en-US" altLang="ko-KR" sz="1600" b="0" dirty="0">
                          <a:latin typeface="+mn-lt"/>
                        </a:rPr>
                        <a:t>()</a:t>
                      </a:r>
                      <a:endParaRPr lang="ko-KR" altLang="en-US" sz="16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latin typeface="+mn-lt"/>
                        </a:rPr>
                        <a:t>zip()</a:t>
                      </a:r>
                      <a:endParaRPr lang="ko-KR" altLang="en-US" sz="1600" b="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91549515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latin typeface="+mn-lt"/>
                        </a:rPr>
                        <a:t>compile()</a:t>
                      </a:r>
                      <a:endParaRPr lang="ko-KR" altLang="en-US" sz="16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err="1">
                          <a:latin typeface="+mn-lt"/>
                        </a:rPr>
                        <a:t>globals</a:t>
                      </a:r>
                      <a:r>
                        <a:rPr lang="en-US" altLang="ko-KR" sz="1600" b="0" dirty="0">
                          <a:latin typeface="+mn-lt"/>
                        </a:rPr>
                        <a:t>()</a:t>
                      </a:r>
                      <a:endParaRPr lang="ko-KR" altLang="en-US" sz="16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latin typeface="+mn-lt"/>
                        </a:rPr>
                        <a:t>map()</a:t>
                      </a:r>
                      <a:endParaRPr lang="ko-KR" altLang="en-US" sz="16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latin typeface="+mn-lt"/>
                        </a:rPr>
                        <a:t>reversed()</a:t>
                      </a:r>
                      <a:endParaRPr lang="ko-KR" altLang="en-US" sz="16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latin typeface="+mn-lt"/>
                        </a:rPr>
                        <a:t>__import__()</a:t>
                      </a:r>
                      <a:endParaRPr lang="ko-KR" altLang="en-US" sz="1600" b="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50441509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latin typeface="+mn-lt"/>
                        </a:rPr>
                        <a:t>complex()</a:t>
                      </a:r>
                      <a:endParaRPr lang="ko-KR" altLang="en-US" sz="16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err="1">
                          <a:latin typeface="+mn-lt"/>
                        </a:rPr>
                        <a:t>hasattr</a:t>
                      </a:r>
                      <a:r>
                        <a:rPr lang="en-US" altLang="ko-KR" sz="1600" b="0" dirty="0">
                          <a:latin typeface="+mn-lt"/>
                        </a:rPr>
                        <a:t>()</a:t>
                      </a:r>
                      <a:endParaRPr lang="ko-KR" altLang="en-US" sz="16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latin typeface="+mn-lt"/>
                        </a:rPr>
                        <a:t>max()</a:t>
                      </a:r>
                      <a:endParaRPr lang="ko-KR" altLang="en-US" sz="16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latin typeface="+mn-lt"/>
                        </a:rPr>
                        <a:t>round()</a:t>
                      </a:r>
                      <a:endParaRPr lang="ko-KR" altLang="en-US" sz="16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55065730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err="1">
                          <a:latin typeface="+mn-lt"/>
                        </a:rPr>
                        <a:t>delattr</a:t>
                      </a:r>
                      <a:r>
                        <a:rPr lang="en-US" altLang="ko-KR" sz="1600" b="0" dirty="0">
                          <a:latin typeface="+mn-lt"/>
                        </a:rPr>
                        <a:t>()</a:t>
                      </a:r>
                      <a:endParaRPr lang="ko-KR" altLang="en-US" sz="16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latin typeface="+mn-lt"/>
                        </a:rPr>
                        <a:t>hash()</a:t>
                      </a:r>
                      <a:endParaRPr lang="ko-KR" altLang="en-US" sz="16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err="1">
                          <a:latin typeface="+mn-lt"/>
                        </a:rPr>
                        <a:t>memoryview</a:t>
                      </a:r>
                      <a:r>
                        <a:rPr lang="en-US" altLang="ko-KR" sz="1600" b="0" dirty="0">
                          <a:latin typeface="+mn-lt"/>
                        </a:rPr>
                        <a:t>()</a:t>
                      </a:r>
                      <a:endParaRPr lang="ko-KR" altLang="en-US" sz="16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latin typeface="+mn-lt"/>
                        </a:rPr>
                        <a:t>set()</a:t>
                      </a:r>
                      <a:endParaRPr lang="ko-KR" altLang="en-US" sz="16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937367335"/>
                  </a:ext>
                </a:extLst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107679" y="6431280"/>
            <a:ext cx="41755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smtClean="0">
                <a:latin typeface="+mn-ea"/>
                <a:ea typeface="+mn-ea"/>
                <a:hlinkClick r:id="rId2"/>
              </a:rPr>
              <a:t>https</a:t>
            </a:r>
            <a:r>
              <a:rPr lang="ko-KR" altLang="en-US" sz="1400" dirty="0">
                <a:latin typeface="+mn-ea"/>
                <a:ea typeface="+mn-ea"/>
                <a:hlinkClick r:id="rId2"/>
              </a:rPr>
              <a:t>://docs.python.org/3/library/functions.html</a:t>
            </a:r>
            <a:endParaRPr lang="ko-KR" altLang="en-US" sz="14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8922252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내장 함수</a:t>
            </a:r>
            <a:endParaRPr dirty="0"/>
          </a:p>
        </p:txBody>
      </p:sp>
      <p:sp>
        <p:nvSpPr>
          <p:cNvPr id="130" name="Shape 13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ko-KR" sz="2000" dirty="0">
                <a:latin typeface="+mn-ea"/>
              </a:rPr>
              <a:t>abs(x)</a:t>
            </a:r>
          </a:p>
          <a:p>
            <a:pPr lvl="1"/>
            <a:r>
              <a:rPr lang="ko-KR" altLang="en-US" sz="1800" dirty="0">
                <a:latin typeface="+mn-ea"/>
              </a:rPr>
              <a:t>절대값을 반환 하는 함수</a:t>
            </a:r>
            <a:endParaRPr lang="en-US" altLang="ko-KR" sz="1800" dirty="0">
              <a:latin typeface="+mn-ea"/>
            </a:endParaRPr>
          </a:p>
          <a:p>
            <a:pPr lvl="1"/>
            <a:r>
              <a:rPr lang="ko-KR" altLang="en-US" sz="1800" dirty="0">
                <a:latin typeface="+mn-ea"/>
              </a:rPr>
              <a:t>복소수라면 제곱을 한 다음</a:t>
            </a:r>
            <a:r>
              <a:rPr lang="en-US" altLang="ko-KR" sz="1800" dirty="0">
                <a:latin typeface="+mn-ea"/>
              </a:rPr>
              <a:t>, </a:t>
            </a:r>
            <a:r>
              <a:rPr lang="ko-KR" altLang="en-US" sz="1800" dirty="0">
                <a:latin typeface="+mn-ea"/>
              </a:rPr>
              <a:t>루트를 한 값을 리턴 한다</a:t>
            </a:r>
            <a:r>
              <a:rPr lang="en-US" altLang="ko-KR" sz="1800" dirty="0">
                <a:latin typeface="+mn-ea"/>
              </a:rPr>
              <a:t>.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5C9A62E9-7D76-463E-87EA-2DCACDFDAD0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473281" y="5657561"/>
            <a:ext cx="213519" cy="20774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 lang="en-US" altLang="ko-KR" smtClean="0"/>
              <a:pPr/>
              <a:t>41</a:t>
            </a:fld>
            <a:endParaRPr lang="en-US" altLang="ko-KR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872000" y="3260230"/>
            <a:ext cx="4341573" cy="71558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050" i="1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</a:t>
            </a:r>
            <a:r>
              <a:rPr lang="ko-KR" altLang="ko-KR" sz="1050" i="1" dirty="0" err="1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abs</a:t>
            </a:r>
            <a:r>
              <a:rPr lang="ko-KR" altLang="ko-KR" sz="1050" i="1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는 절대 값을 반환 한다.</a:t>
            </a:r>
            <a:br>
              <a:rPr lang="ko-KR" altLang="ko-KR" sz="1050" i="1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ko-KR" altLang="ko-KR" sz="1050" dirty="0" err="1">
                <a:solidFill>
                  <a:srgbClr val="000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</a:t>
            </a:r>
            <a:r>
              <a:rPr lang="ko-KR" altLang="ko-KR" sz="105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ko-KR" altLang="ko-KR" sz="1050" dirty="0" err="1">
                <a:solidFill>
                  <a:srgbClr val="000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abs</a:t>
            </a:r>
            <a:r>
              <a:rPr lang="ko-KR" altLang="ko-KR" sz="105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(-</a:t>
            </a:r>
            <a:r>
              <a:rPr lang="ko-KR" altLang="ko-KR" sz="105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3</a:t>
            </a:r>
            <a:r>
              <a:rPr lang="ko-KR" altLang="ko-KR" sz="105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))</a:t>
            </a:r>
            <a:br>
              <a:rPr lang="ko-KR" altLang="ko-KR" sz="105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ko-KR" altLang="ko-KR" sz="1050" i="1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복소수 </a:t>
            </a:r>
            <a:r>
              <a:rPr lang="ko-KR" altLang="ko-KR" sz="1050" i="1" dirty="0" err="1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x</a:t>
            </a:r>
            <a:r>
              <a:rPr lang="ko-KR" altLang="ko-KR" sz="1050" i="1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+ </a:t>
            </a:r>
            <a:r>
              <a:rPr lang="ko-KR" altLang="ko-KR" sz="1050" i="1" dirty="0" err="1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yj</a:t>
            </a:r>
            <a:r>
              <a:rPr lang="ko-KR" altLang="ko-KR" sz="1050" i="1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ko-KR" sz="1050" i="1" dirty="0" err="1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인경우</a:t>
            </a:r>
            <a:r>
              <a:rPr lang="ko-KR" altLang="ko-KR" sz="1050" i="1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ko-KR" sz="1050" i="1" dirty="0" err="1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sqrt</a:t>
            </a:r>
            <a:r>
              <a:rPr lang="ko-KR" altLang="ko-KR" sz="1050" i="1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ko-KR" altLang="ko-KR" sz="1050" i="1" dirty="0" err="1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x</a:t>
            </a:r>
            <a:r>
              <a:rPr lang="ko-KR" altLang="ko-KR" sz="1050" i="1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ko-KR" altLang="ko-KR" sz="1050" i="1" dirty="0" err="1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y</a:t>
            </a:r>
            <a:r>
              <a:rPr lang="ko-KR" altLang="ko-KR" sz="1050" i="1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+ </a:t>
            </a:r>
            <a:r>
              <a:rPr lang="ko-KR" altLang="ko-KR" sz="1050" i="1" dirty="0" err="1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y</a:t>
            </a:r>
            <a:r>
              <a:rPr lang="ko-KR" altLang="ko-KR" sz="1050" i="1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ko-KR" altLang="ko-KR" sz="1050" i="1" dirty="0" err="1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y</a:t>
            </a:r>
            <a:r>
              <a:rPr lang="ko-KR" altLang="ko-KR" sz="1050" i="1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)의 값을 반환 한다.</a:t>
            </a:r>
            <a:br>
              <a:rPr lang="ko-KR" altLang="ko-KR" sz="1050" i="1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ko-KR" altLang="ko-KR" sz="1050" dirty="0" err="1">
                <a:solidFill>
                  <a:srgbClr val="000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</a:t>
            </a:r>
            <a:r>
              <a:rPr lang="ko-KR" altLang="ko-KR" sz="105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ko-KR" altLang="ko-KR" sz="1050" dirty="0" err="1">
                <a:solidFill>
                  <a:srgbClr val="000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abs</a:t>
            </a:r>
            <a:r>
              <a:rPr lang="ko-KR" altLang="ko-KR" sz="105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ko-KR" altLang="ko-KR" sz="105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4 </a:t>
            </a:r>
            <a:r>
              <a:rPr lang="ko-KR" altLang="ko-KR" sz="105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+ </a:t>
            </a:r>
            <a:r>
              <a:rPr lang="ko-KR" altLang="ko-KR" sz="105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3j</a:t>
            </a:r>
            <a:r>
              <a:rPr lang="ko-KR" altLang="ko-KR" sz="105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))</a:t>
            </a:r>
            <a:endParaRPr lang="ko-KR" altLang="ko-KR" sz="10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01633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내장 함수</a:t>
            </a:r>
            <a:endParaRPr dirty="0"/>
          </a:p>
        </p:txBody>
      </p:sp>
      <p:sp>
        <p:nvSpPr>
          <p:cNvPr id="130" name="Shape 13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ko-KR" sz="2000" dirty="0">
                <a:latin typeface="+mn-ea"/>
              </a:rPr>
              <a:t>max()</a:t>
            </a:r>
          </a:p>
          <a:p>
            <a:pPr lvl="1"/>
            <a:r>
              <a:rPr lang="ko-KR" altLang="en-US" sz="1800" dirty="0">
                <a:latin typeface="+mn-ea"/>
              </a:rPr>
              <a:t>인자 값 중 최대값을 반환 한다</a:t>
            </a:r>
            <a:r>
              <a:rPr lang="en-US" altLang="ko-KR" sz="1800" dirty="0">
                <a:latin typeface="+mn-ea"/>
              </a:rPr>
              <a:t>.</a:t>
            </a:r>
          </a:p>
          <a:p>
            <a:r>
              <a:rPr lang="en-US" altLang="ko-KR" sz="2000" dirty="0">
                <a:latin typeface="+mn-ea"/>
              </a:rPr>
              <a:t>min()</a:t>
            </a:r>
          </a:p>
          <a:p>
            <a:pPr lvl="1"/>
            <a:r>
              <a:rPr lang="ko-KR" altLang="en-US" sz="1800" dirty="0">
                <a:latin typeface="+mn-ea"/>
              </a:rPr>
              <a:t>인자 값 중 최소값을 반환 한다</a:t>
            </a:r>
            <a:r>
              <a:rPr lang="en-US" altLang="ko-KR" sz="1800" dirty="0">
                <a:latin typeface="+mn-ea"/>
              </a:rPr>
              <a:t>.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5C9A62E9-7D76-463E-87EA-2DCACDFDAD0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473281" y="5657561"/>
            <a:ext cx="213519" cy="20774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 lang="en-US" altLang="ko-KR" smtClean="0"/>
              <a:pPr/>
              <a:t>42</a:t>
            </a:fld>
            <a:endParaRPr lang="en-US" altLang="ko-KR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899161" y="3403484"/>
            <a:ext cx="4062651" cy="71558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05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numbers</a:t>
            </a:r>
            <a:r>
              <a:rPr lang="ko-KR" altLang="ko-KR" sz="105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 [</a:t>
            </a:r>
            <a:r>
              <a:rPr lang="ko-KR" altLang="ko-KR" sz="105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91</a:t>
            </a:r>
            <a:r>
              <a:rPr lang="ko-KR" altLang="ko-KR" sz="105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ko-KR" altLang="ko-KR" sz="105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7</a:t>
            </a:r>
            <a:r>
              <a:rPr lang="ko-KR" altLang="ko-KR" sz="105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ko-KR" altLang="ko-KR" sz="105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r>
              <a:rPr lang="ko-KR" altLang="ko-KR" sz="105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ko-KR" altLang="ko-KR" sz="105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18</a:t>
            </a:r>
            <a:r>
              <a:rPr lang="ko-KR" altLang="ko-KR" sz="105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ko-KR" altLang="ko-KR" sz="105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29</a:t>
            </a:r>
            <a:r>
              <a:rPr lang="ko-KR" altLang="ko-KR" sz="105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ko-KR" altLang="ko-KR" sz="105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66</a:t>
            </a:r>
            <a:r>
              <a:rPr lang="ko-KR" altLang="ko-KR" sz="105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ko-KR" altLang="ko-KR" sz="105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89</a:t>
            </a:r>
            <a:r>
              <a:rPr lang="ko-KR" altLang="ko-KR" sz="105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ko-KR" altLang="ko-KR" sz="105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41</a:t>
            </a:r>
            <a:r>
              <a:rPr lang="ko-KR" altLang="ko-KR" sz="105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ko-KR" altLang="ko-KR" sz="105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96</a:t>
            </a:r>
            <a:r>
              <a:rPr lang="ko-KR" altLang="ko-KR" sz="105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ko-KR" altLang="ko-KR" sz="105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32</a:t>
            </a:r>
            <a:r>
              <a:rPr lang="ko-KR" altLang="ko-KR" sz="105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</a:t>
            </a:r>
            <a:br>
              <a:rPr lang="ko-KR" altLang="ko-KR" sz="105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ko-KR" altLang="ko-KR" sz="105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ko-KR" altLang="ko-KR" sz="105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ko-KR" altLang="ko-KR" sz="1050" dirty="0" err="1">
                <a:solidFill>
                  <a:srgbClr val="000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</a:t>
            </a:r>
            <a:r>
              <a:rPr lang="ko-KR" altLang="ko-KR" sz="105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ko-KR" altLang="ko-KR" sz="1050" b="1" dirty="0">
                <a:solidFill>
                  <a:srgbClr val="0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"MAX :"</a:t>
            </a:r>
            <a:r>
              <a:rPr lang="ko-KR" altLang="ko-KR" sz="105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ko-KR" altLang="ko-KR" sz="1050" dirty="0" err="1">
                <a:solidFill>
                  <a:srgbClr val="000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max</a:t>
            </a:r>
            <a:r>
              <a:rPr lang="ko-KR" altLang="ko-KR" sz="105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ko-KR" altLang="ko-KR" sz="105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numbers</a:t>
            </a:r>
            <a:r>
              <a:rPr lang="ko-KR" altLang="ko-KR" sz="105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))</a:t>
            </a:r>
            <a:br>
              <a:rPr lang="ko-KR" altLang="ko-KR" sz="105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ko-KR" altLang="ko-KR" sz="1050" dirty="0" err="1">
                <a:solidFill>
                  <a:srgbClr val="000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</a:t>
            </a:r>
            <a:r>
              <a:rPr lang="ko-KR" altLang="ko-KR" sz="105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ko-KR" altLang="ko-KR" sz="1050" b="1" dirty="0">
                <a:solidFill>
                  <a:srgbClr val="0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"MIN :"</a:t>
            </a:r>
            <a:r>
              <a:rPr lang="ko-KR" altLang="ko-KR" sz="105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ko-KR" altLang="ko-KR" sz="1050" dirty="0" err="1">
                <a:solidFill>
                  <a:srgbClr val="000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min</a:t>
            </a:r>
            <a:r>
              <a:rPr lang="ko-KR" altLang="ko-KR" sz="105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ko-KR" altLang="ko-KR" sz="105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numbers</a:t>
            </a:r>
            <a:r>
              <a:rPr lang="ko-KR" altLang="ko-KR" sz="105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))</a:t>
            </a:r>
            <a:endParaRPr lang="ko-KR" altLang="ko-KR" sz="10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25427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내장 함수</a:t>
            </a:r>
            <a:endParaRPr dirty="0"/>
          </a:p>
        </p:txBody>
      </p:sp>
      <p:sp>
        <p:nvSpPr>
          <p:cNvPr id="130" name="Shape 13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ko-KR" sz="2000" dirty="0">
                <a:latin typeface="+mn-ea"/>
              </a:rPr>
              <a:t>float()</a:t>
            </a:r>
          </a:p>
          <a:p>
            <a:pPr lvl="1"/>
            <a:r>
              <a:rPr lang="ko-KR" altLang="en-US" sz="1800" dirty="0">
                <a:latin typeface="+mn-ea"/>
              </a:rPr>
              <a:t>문자열 혹은 정수를 실수로 바꾼다</a:t>
            </a:r>
            <a:r>
              <a:rPr lang="en-US" altLang="ko-KR" sz="1800" dirty="0">
                <a:latin typeface="+mn-ea"/>
              </a:rPr>
              <a:t>.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5C9A62E9-7D76-463E-87EA-2DCACDFDAD0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473281" y="5657561"/>
            <a:ext cx="213519" cy="20774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 lang="en-US" altLang="ko-KR" smtClean="0"/>
              <a:pPr/>
              <a:t>43</a:t>
            </a:fld>
            <a:endParaRPr lang="en-US" altLang="ko-KR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872000" y="2856275"/>
            <a:ext cx="2427588" cy="152349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05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str_pi</a:t>
            </a:r>
            <a:r>
              <a:rPr lang="ko-KR" altLang="ko-KR" sz="105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lang="ko-KR" altLang="ko-KR" sz="1050" b="1" dirty="0">
                <a:solidFill>
                  <a:srgbClr val="0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"3.141592653589793"</a:t>
            </a:r>
            <a:br>
              <a:rPr lang="ko-KR" altLang="ko-KR" sz="1050" b="1" dirty="0">
                <a:solidFill>
                  <a:srgbClr val="0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ko-KR" altLang="ko-KR" sz="105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str_e</a:t>
            </a:r>
            <a:r>
              <a:rPr lang="ko-KR" altLang="ko-KR" sz="105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lang="ko-KR" altLang="ko-KR" sz="1050" b="1" dirty="0">
                <a:solidFill>
                  <a:srgbClr val="0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"2.718281828459045"</a:t>
            </a:r>
            <a:br>
              <a:rPr lang="ko-KR" altLang="ko-KR" sz="1050" b="1" dirty="0">
                <a:solidFill>
                  <a:srgbClr val="0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ko-KR" altLang="ko-KR" sz="1050" b="1" dirty="0">
                <a:solidFill>
                  <a:srgbClr val="0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ko-KR" altLang="ko-KR" sz="1050" b="1" dirty="0">
                <a:solidFill>
                  <a:srgbClr val="0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ko-KR" altLang="ko-KR" sz="1050" dirty="0" err="1">
                <a:solidFill>
                  <a:srgbClr val="000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</a:t>
            </a:r>
            <a:r>
              <a:rPr lang="ko-KR" altLang="ko-KR" sz="105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ko-KR" altLang="ko-KR" sz="105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str_pi</a:t>
            </a:r>
            <a:r>
              <a:rPr lang="ko-KR" altLang="ko-KR" sz="105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+ </a:t>
            </a:r>
            <a:r>
              <a:rPr lang="ko-KR" altLang="ko-KR" sz="105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str_e</a:t>
            </a:r>
            <a:r>
              <a:rPr lang="ko-KR" altLang="ko-KR" sz="105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br>
              <a:rPr lang="ko-KR" altLang="ko-KR" sz="105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ko-KR" altLang="ko-KR" sz="105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ko-KR" altLang="ko-KR" sz="105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ko-KR" altLang="ko-KR" sz="105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float_pi</a:t>
            </a:r>
            <a:r>
              <a:rPr lang="ko-KR" altLang="ko-KR" sz="105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lang="ko-KR" altLang="ko-KR" sz="1050" dirty="0" err="1">
                <a:solidFill>
                  <a:srgbClr val="000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float</a:t>
            </a:r>
            <a:r>
              <a:rPr lang="ko-KR" altLang="ko-KR" sz="105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ko-KR" altLang="ko-KR" sz="105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str_pi</a:t>
            </a:r>
            <a:r>
              <a:rPr lang="ko-KR" altLang="ko-KR" sz="105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br>
              <a:rPr lang="ko-KR" altLang="ko-KR" sz="105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ko-KR" altLang="ko-KR" sz="105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float_e</a:t>
            </a:r>
            <a:r>
              <a:rPr lang="ko-KR" altLang="ko-KR" sz="105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lang="ko-KR" altLang="ko-KR" sz="1050" dirty="0" err="1">
                <a:solidFill>
                  <a:srgbClr val="000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float</a:t>
            </a:r>
            <a:r>
              <a:rPr lang="ko-KR" altLang="ko-KR" sz="105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ko-KR" altLang="ko-KR" sz="105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str_e</a:t>
            </a:r>
            <a:r>
              <a:rPr lang="ko-KR" altLang="ko-KR" sz="105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br>
              <a:rPr lang="ko-KR" altLang="ko-KR" sz="105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ko-KR" altLang="ko-KR" sz="105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ko-KR" altLang="ko-KR" sz="105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ko-KR" altLang="ko-KR" sz="1050" dirty="0" err="1">
                <a:solidFill>
                  <a:srgbClr val="000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</a:t>
            </a:r>
            <a:r>
              <a:rPr lang="ko-KR" altLang="ko-KR" sz="105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ko-KR" altLang="ko-KR" sz="105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float_pi</a:t>
            </a:r>
            <a:r>
              <a:rPr lang="ko-KR" altLang="ko-KR" sz="105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+ </a:t>
            </a:r>
            <a:r>
              <a:rPr lang="ko-KR" altLang="ko-KR" sz="105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float_e</a:t>
            </a:r>
            <a:r>
              <a:rPr lang="ko-KR" altLang="ko-KR" sz="105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endParaRPr lang="ko-KR" altLang="ko-KR" sz="10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61580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내장 함수</a:t>
            </a:r>
            <a:endParaRPr dirty="0"/>
          </a:p>
        </p:txBody>
      </p:sp>
      <p:sp>
        <p:nvSpPr>
          <p:cNvPr id="130" name="Shape 13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ko-KR" sz="2000" dirty="0" err="1">
                <a:latin typeface="+mn-ea"/>
              </a:rPr>
              <a:t>int</a:t>
            </a:r>
            <a:r>
              <a:rPr lang="en-US" altLang="ko-KR" sz="2000" dirty="0">
                <a:latin typeface="+mn-ea"/>
              </a:rPr>
              <a:t>()</a:t>
            </a:r>
          </a:p>
          <a:p>
            <a:pPr lvl="1"/>
            <a:r>
              <a:rPr lang="ko-KR" altLang="en-US" sz="1600" dirty="0">
                <a:latin typeface="+mn-ea"/>
              </a:rPr>
              <a:t>문자열 혹은 실수를 정수로 바꾼다</a:t>
            </a:r>
            <a:r>
              <a:rPr lang="en-US" altLang="ko-KR" sz="1600" dirty="0">
                <a:latin typeface="+mn-ea"/>
              </a:rPr>
              <a:t>.</a:t>
            </a:r>
          </a:p>
          <a:p>
            <a:pPr lvl="1"/>
            <a:endParaRPr lang="en-US" altLang="ko-KR" sz="1600" dirty="0">
              <a:latin typeface="+mn-ea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5C9A62E9-7D76-463E-87EA-2DCACDFDAD0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473281" y="5657561"/>
            <a:ext cx="213519" cy="20774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 lang="en-US" altLang="ko-KR" smtClean="0"/>
              <a:pPr/>
              <a:t>44</a:t>
            </a:fld>
            <a:endParaRPr lang="en-US" altLang="ko-KR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872000" y="2856275"/>
            <a:ext cx="3572132" cy="152349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05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str_han_birthday</a:t>
            </a:r>
            <a:r>
              <a:rPr lang="ko-KR" altLang="ko-KR" sz="105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lang="ko-KR" altLang="ko-KR" sz="1050" b="1" dirty="0">
                <a:solidFill>
                  <a:srgbClr val="0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"970203"</a:t>
            </a:r>
            <a:br>
              <a:rPr lang="ko-KR" altLang="ko-KR" sz="1050" b="1" dirty="0">
                <a:solidFill>
                  <a:srgbClr val="0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ko-KR" altLang="ko-KR" sz="105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str_heo_birthday</a:t>
            </a:r>
            <a:r>
              <a:rPr lang="ko-KR" altLang="ko-KR" sz="105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lang="ko-KR" altLang="ko-KR" sz="1050" b="1" dirty="0">
                <a:solidFill>
                  <a:srgbClr val="0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"960913"</a:t>
            </a:r>
            <a:br>
              <a:rPr lang="ko-KR" altLang="ko-KR" sz="1050" b="1" dirty="0">
                <a:solidFill>
                  <a:srgbClr val="0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ko-KR" altLang="ko-KR" sz="1050" b="1" dirty="0">
                <a:solidFill>
                  <a:srgbClr val="0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ko-KR" altLang="ko-KR" sz="1050" b="1" dirty="0">
                <a:solidFill>
                  <a:srgbClr val="0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ko-KR" altLang="ko-KR" sz="1050" dirty="0" err="1">
                <a:solidFill>
                  <a:srgbClr val="000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</a:t>
            </a:r>
            <a:r>
              <a:rPr lang="ko-KR" altLang="ko-KR" sz="105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ko-KR" altLang="ko-KR" sz="105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str_han_birthday</a:t>
            </a:r>
            <a:r>
              <a:rPr lang="ko-KR" altLang="ko-KR" sz="105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+ </a:t>
            </a:r>
            <a:r>
              <a:rPr lang="ko-KR" altLang="ko-KR" sz="105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str_heo_birthday</a:t>
            </a:r>
            <a:r>
              <a:rPr lang="ko-KR" altLang="ko-KR" sz="105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br>
              <a:rPr lang="ko-KR" altLang="ko-KR" sz="105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ko-KR" altLang="ko-KR" sz="105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ko-KR" altLang="ko-KR" sz="105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ko-KR" altLang="ko-KR" sz="105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int_han_birthday</a:t>
            </a:r>
            <a:r>
              <a:rPr lang="ko-KR" altLang="ko-KR" sz="105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lang="ko-KR" altLang="ko-KR" sz="1050" dirty="0" err="1">
                <a:solidFill>
                  <a:srgbClr val="000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int</a:t>
            </a:r>
            <a:r>
              <a:rPr lang="ko-KR" altLang="ko-KR" sz="105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ko-KR" altLang="ko-KR" sz="105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str_han_birthday</a:t>
            </a:r>
            <a:r>
              <a:rPr lang="ko-KR" altLang="ko-KR" sz="105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br>
              <a:rPr lang="ko-KR" altLang="ko-KR" sz="105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ko-KR" altLang="ko-KR" sz="105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int_heo_birthday</a:t>
            </a:r>
            <a:r>
              <a:rPr lang="ko-KR" altLang="ko-KR" sz="105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lang="ko-KR" altLang="ko-KR" sz="1050" dirty="0" err="1">
                <a:solidFill>
                  <a:srgbClr val="000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int</a:t>
            </a:r>
            <a:r>
              <a:rPr lang="ko-KR" altLang="ko-KR" sz="105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ko-KR" altLang="ko-KR" sz="105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str_heo_birthday</a:t>
            </a:r>
            <a:r>
              <a:rPr lang="ko-KR" altLang="ko-KR" sz="105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br>
              <a:rPr lang="ko-KR" altLang="ko-KR" sz="105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ko-KR" altLang="ko-KR" sz="105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ko-KR" altLang="ko-KR" sz="105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ko-KR" altLang="ko-KR" sz="1050" dirty="0" err="1">
                <a:solidFill>
                  <a:srgbClr val="000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</a:t>
            </a:r>
            <a:r>
              <a:rPr lang="ko-KR" altLang="ko-KR" sz="105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ko-KR" altLang="ko-KR" sz="105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int_han_birthday</a:t>
            </a:r>
            <a:r>
              <a:rPr lang="ko-KR" altLang="ko-KR" sz="105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+ </a:t>
            </a:r>
            <a:r>
              <a:rPr lang="ko-KR" altLang="ko-KR" sz="105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int_heo_birthday</a:t>
            </a:r>
            <a:r>
              <a:rPr lang="ko-KR" altLang="ko-KR" sz="105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endParaRPr lang="ko-KR" altLang="ko-KR" sz="10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12546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내장 함수</a:t>
            </a:r>
            <a:endParaRPr dirty="0"/>
          </a:p>
        </p:txBody>
      </p:sp>
      <p:sp>
        <p:nvSpPr>
          <p:cNvPr id="130" name="Shape 13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ko-KR" sz="2000" dirty="0">
                <a:latin typeface="+mn-ea"/>
              </a:rPr>
              <a:t>enumerate(</a:t>
            </a:r>
            <a:r>
              <a:rPr lang="en-US" altLang="ko-KR" sz="2000" dirty="0" err="1">
                <a:latin typeface="+mn-ea"/>
              </a:rPr>
              <a:t>iterable</a:t>
            </a:r>
            <a:r>
              <a:rPr lang="en-US" altLang="ko-KR" sz="2000" dirty="0">
                <a:latin typeface="+mn-ea"/>
              </a:rPr>
              <a:t>, start = 0)</a:t>
            </a:r>
          </a:p>
          <a:p>
            <a:pPr lvl="1"/>
            <a:r>
              <a:rPr lang="ko-KR" altLang="en-US" sz="1800" dirty="0">
                <a:latin typeface="+mn-ea"/>
              </a:rPr>
              <a:t>시퀀스 객체를 입력 받아</a:t>
            </a:r>
            <a:r>
              <a:rPr lang="en-US" altLang="ko-KR" sz="1800" dirty="0">
                <a:latin typeface="+mn-ea"/>
              </a:rPr>
              <a:t>, enumerate </a:t>
            </a:r>
            <a:r>
              <a:rPr lang="ko-KR" altLang="en-US" sz="1800" dirty="0">
                <a:latin typeface="+mn-ea"/>
              </a:rPr>
              <a:t>객체로 반환한다</a:t>
            </a:r>
            <a:r>
              <a:rPr lang="en-US" altLang="ko-KR" sz="1800" dirty="0">
                <a:latin typeface="+mn-ea"/>
              </a:rPr>
              <a:t>. </a:t>
            </a:r>
          </a:p>
          <a:p>
            <a:pPr lvl="1"/>
            <a:r>
              <a:rPr lang="en-US" altLang="ko-KR" sz="1800" dirty="0">
                <a:latin typeface="+mn-ea"/>
              </a:rPr>
              <a:t>enumerate </a:t>
            </a:r>
            <a:r>
              <a:rPr lang="ko-KR" altLang="en-US" sz="1800" dirty="0">
                <a:latin typeface="+mn-ea"/>
              </a:rPr>
              <a:t>객체는 첫 번째 요소로 번호</a:t>
            </a:r>
            <a:r>
              <a:rPr lang="en-US" altLang="ko-KR" sz="1800" dirty="0">
                <a:latin typeface="+mn-ea"/>
              </a:rPr>
              <a:t>, </a:t>
            </a:r>
            <a:r>
              <a:rPr lang="ko-KR" altLang="en-US" sz="1800" dirty="0">
                <a:latin typeface="+mn-ea"/>
              </a:rPr>
              <a:t>두 번째 요소로 번호에 해당되는 값을 가진다</a:t>
            </a:r>
            <a:r>
              <a:rPr lang="en-US" altLang="ko-KR" sz="1800" dirty="0">
                <a:latin typeface="+mn-ea"/>
              </a:rPr>
              <a:t>.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5C9A62E9-7D76-463E-87EA-2DCACDFDAD0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473281" y="5657561"/>
            <a:ext cx="213519" cy="20774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 lang="en-US" altLang="ko-KR" smtClean="0"/>
              <a:pPr/>
              <a:t>45</a:t>
            </a:fld>
            <a:endParaRPr lang="en-US" altLang="ko-KR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872001" y="3260230"/>
            <a:ext cx="5236049" cy="71558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05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members</a:t>
            </a:r>
            <a:r>
              <a:rPr lang="ko-KR" altLang="ko-KR" sz="105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 [ </a:t>
            </a:r>
            <a:r>
              <a:rPr lang="ko-KR" altLang="ko-KR" sz="1050" b="1" dirty="0">
                <a:solidFill>
                  <a:srgbClr val="0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"김성규"</a:t>
            </a:r>
            <a:r>
              <a:rPr lang="ko-KR" altLang="ko-KR" sz="105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ko-KR" altLang="ko-KR" sz="1050" b="1" dirty="0">
                <a:solidFill>
                  <a:srgbClr val="0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ko-KR" altLang="ko-KR" sz="1050" b="1" dirty="0" err="1">
                <a:solidFill>
                  <a:srgbClr val="0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장동우</a:t>
            </a:r>
            <a:r>
              <a:rPr lang="ko-KR" altLang="ko-KR" sz="1050" b="1" dirty="0">
                <a:solidFill>
                  <a:srgbClr val="0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ko-KR" altLang="ko-KR" sz="105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ko-KR" altLang="ko-KR" sz="1050" b="1" dirty="0">
                <a:solidFill>
                  <a:srgbClr val="0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ko-KR" altLang="ko-KR" sz="1050" b="1" dirty="0" err="1">
                <a:solidFill>
                  <a:srgbClr val="0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남우현</a:t>
            </a:r>
            <a:r>
              <a:rPr lang="ko-KR" altLang="ko-KR" sz="1050" b="1" dirty="0">
                <a:solidFill>
                  <a:srgbClr val="0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ko-KR" altLang="ko-KR" sz="105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ko-KR" altLang="ko-KR" sz="1050" b="1" dirty="0">
                <a:solidFill>
                  <a:srgbClr val="0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"이성열"</a:t>
            </a:r>
            <a:r>
              <a:rPr lang="ko-KR" altLang="ko-KR" sz="105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ko-KR" altLang="ko-KR" sz="1050" b="1" dirty="0">
                <a:solidFill>
                  <a:srgbClr val="0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"엘"</a:t>
            </a:r>
            <a:r>
              <a:rPr lang="ko-KR" altLang="ko-KR" sz="105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ko-KR" altLang="ko-KR" sz="1050" b="1" dirty="0">
                <a:solidFill>
                  <a:srgbClr val="0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"이성종" </a:t>
            </a:r>
            <a:r>
              <a:rPr lang="ko-KR" altLang="ko-KR" sz="105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</a:t>
            </a:r>
            <a:br>
              <a:rPr lang="ko-KR" altLang="ko-KR" sz="105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ko-KR" altLang="ko-KR" sz="105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ko-KR" altLang="ko-KR" sz="105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ko-KR" altLang="ko-KR" sz="1050" b="1" dirty="0" err="1">
                <a:solidFill>
                  <a:srgbClr val="000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for</a:t>
            </a:r>
            <a:r>
              <a:rPr lang="ko-KR" altLang="ko-KR" sz="1050" b="1" dirty="0">
                <a:solidFill>
                  <a:srgbClr val="000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ko-KR" sz="105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number</a:t>
            </a:r>
            <a:r>
              <a:rPr lang="ko-KR" altLang="ko-KR" sz="105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ko-KR" altLang="ko-KR" sz="105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name</a:t>
            </a:r>
            <a:r>
              <a:rPr lang="ko-KR" altLang="ko-KR" sz="105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ko-KR" sz="1050" b="1" dirty="0" err="1">
                <a:solidFill>
                  <a:srgbClr val="000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</a:t>
            </a:r>
            <a:r>
              <a:rPr lang="ko-KR" altLang="ko-KR" sz="1050" b="1" dirty="0">
                <a:solidFill>
                  <a:srgbClr val="000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ko-KR" sz="1050" dirty="0" err="1">
                <a:solidFill>
                  <a:srgbClr val="000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enumerate</a:t>
            </a:r>
            <a:r>
              <a:rPr lang="ko-KR" altLang="ko-KR" sz="105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ko-KR" altLang="ko-KR" sz="105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members</a:t>
            </a:r>
            <a:r>
              <a:rPr lang="ko-KR" altLang="ko-KR" sz="105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ko-KR" altLang="ko-KR" sz="1050" dirty="0" err="1">
                <a:solidFill>
                  <a:srgbClr val="66009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start</a:t>
            </a:r>
            <a:r>
              <a:rPr lang="ko-KR" altLang="ko-KR" sz="105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ko-KR" altLang="ko-KR" sz="105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r>
              <a:rPr lang="ko-KR" altLang="ko-KR" sz="105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 :</a:t>
            </a:r>
            <a:br>
              <a:rPr lang="ko-KR" altLang="ko-KR" sz="105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ko-KR" altLang="ko-KR" sz="105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ko-KR" altLang="ko-KR" sz="1050" dirty="0" err="1">
                <a:solidFill>
                  <a:srgbClr val="000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</a:t>
            </a:r>
            <a:r>
              <a:rPr lang="ko-KR" altLang="ko-KR" sz="105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ko-KR" altLang="ko-KR" sz="1050" b="1" dirty="0">
                <a:solidFill>
                  <a:srgbClr val="0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"{} 번째 멤버 : {}"</a:t>
            </a:r>
            <a:r>
              <a:rPr lang="ko-KR" altLang="ko-KR" sz="105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ko-KR" altLang="ko-KR" sz="105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format</a:t>
            </a:r>
            <a:r>
              <a:rPr lang="ko-KR" altLang="ko-KR" sz="105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ko-KR" altLang="ko-KR" sz="105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number</a:t>
            </a:r>
            <a:r>
              <a:rPr lang="ko-KR" altLang="ko-KR" sz="105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ko-KR" altLang="ko-KR" sz="105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name</a:t>
            </a:r>
            <a:r>
              <a:rPr lang="ko-KR" altLang="ko-KR" sz="105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))</a:t>
            </a:r>
            <a:endParaRPr lang="ko-KR" altLang="ko-KR" sz="10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3801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내장 함수</a:t>
            </a:r>
            <a:endParaRPr dirty="0"/>
          </a:p>
        </p:txBody>
      </p:sp>
      <p:sp>
        <p:nvSpPr>
          <p:cNvPr id="130" name="Shape 13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ko-KR" sz="2000" dirty="0">
                <a:latin typeface="+mn-ea"/>
              </a:rPr>
              <a:t>sum()</a:t>
            </a:r>
          </a:p>
          <a:p>
            <a:pPr lvl="1"/>
            <a:r>
              <a:rPr lang="ko-KR" altLang="en-US" sz="1800" dirty="0">
                <a:latin typeface="+mn-ea"/>
              </a:rPr>
              <a:t>리스트 혹은 </a:t>
            </a:r>
            <a:r>
              <a:rPr lang="ko-KR" altLang="en-US" sz="1800" dirty="0" err="1">
                <a:latin typeface="+mn-ea"/>
              </a:rPr>
              <a:t>튜플의</a:t>
            </a:r>
            <a:r>
              <a:rPr lang="ko-KR" altLang="en-US" sz="1800" dirty="0">
                <a:latin typeface="+mn-ea"/>
              </a:rPr>
              <a:t> 합을 반환하는 함수</a:t>
            </a:r>
            <a:endParaRPr lang="en-US" altLang="ko-KR" sz="1800" dirty="0">
              <a:latin typeface="+mn-ea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5C9A62E9-7D76-463E-87EA-2DCACDFDAD0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473281" y="5657561"/>
            <a:ext cx="213519" cy="20774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 lang="en-US" altLang="ko-KR" smtClean="0"/>
              <a:pPr/>
              <a:t>46</a:t>
            </a:fld>
            <a:endParaRPr lang="en-US" altLang="ko-KR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872000" y="3341023"/>
            <a:ext cx="3817392" cy="553998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05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number_list</a:t>
            </a:r>
            <a:r>
              <a:rPr lang="ko-KR" altLang="ko-KR" sz="105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 [</a:t>
            </a:r>
            <a:r>
              <a:rPr lang="ko-KR" altLang="ko-KR" sz="105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r>
              <a:rPr lang="ko-KR" altLang="ko-KR" sz="105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ko-KR" altLang="ko-KR" sz="105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2</a:t>
            </a:r>
            <a:r>
              <a:rPr lang="ko-KR" altLang="ko-KR" sz="105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ko-KR" altLang="ko-KR" sz="105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3</a:t>
            </a:r>
            <a:r>
              <a:rPr lang="ko-KR" altLang="ko-KR" sz="105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ko-KR" altLang="ko-KR" sz="105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4</a:t>
            </a:r>
            <a:r>
              <a:rPr lang="ko-KR" altLang="ko-KR" sz="105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ko-KR" altLang="ko-KR" sz="105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5</a:t>
            </a:r>
            <a:r>
              <a:rPr lang="ko-KR" altLang="ko-KR" sz="105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ko-KR" altLang="ko-KR" sz="105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6</a:t>
            </a:r>
            <a:r>
              <a:rPr lang="ko-KR" altLang="ko-KR" sz="105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ko-KR" altLang="ko-KR" sz="105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7</a:t>
            </a:r>
            <a:r>
              <a:rPr lang="ko-KR" altLang="ko-KR" sz="105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ko-KR" altLang="ko-KR" sz="105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8</a:t>
            </a:r>
            <a:r>
              <a:rPr lang="ko-KR" altLang="ko-KR" sz="105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ko-KR" altLang="ko-KR" sz="105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9</a:t>
            </a:r>
            <a:r>
              <a:rPr lang="ko-KR" altLang="ko-KR" sz="105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ko-KR" altLang="ko-KR" sz="105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10</a:t>
            </a:r>
            <a:r>
              <a:rPr lang="ko-KR" altLang="ko-KR" sz="105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</a:t>
            </a:r>
            <a:br>
              <a:rPr lang="ko-KR" altLang="ko-KR" sz="105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ko-KR" altLang="ko-KR" sz="105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ko-KR" altLang="ko-KR" sz="105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ko-KR" altLang="ko-KR" sz="1050" dirty="0" err="1">
                <a:solidFill>
                  <a:srgbClr val="000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</a:t>
            </a:r>
            <a:r>
              <a:rPr lang="ko-KR" altLang="ko-KR" sz="105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ko-KR" altLang="ko-KR" sz="1050" dirty="0" err="1">
                <a:solidFill>
                  <a:srgbClr val="000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sum</a:t>
            </a:r>
            <a:r>
              <a:rPr lang="ko-KR" altLang="ko-KR" sz="105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ko-KR" altLang="ko-KR" sz="105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number_list</a:t>
            </a:r>
            <a:r>
              <a:rPr lang="ko-KR" altLang="ko-KR" sz="105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))</a:t>
            </a:r>
            <a:endParaRPr lang="ko-KR" altLang="ko-KR" sz="10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61863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내장 함수</a:t>
            </a:r>
            <a:endParaRPr dirty="0"/>
          </a:p>
        </p:txBody>
      </p:sp>
      <p:sp>
        <p:nvSpPr>
          <p:cNvPr id="130" name="Shape 13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ko-KR" sz="2000" dirty="0">
                <a:latin typeface="+mn-ea"/>
              </a:rPr>
              <a:t>sorted(</a:t>
            </a:r>
            <a:r>
              <a:rPr lang="en-US" altLang="ko-KR" sz="2000" dirty="0" err="1">
                <a:latin typeface="+mn-ea"/>
              </a:rPr>
              <a:t>iterable</a:t>
            </a:r>
            <a:r>
              <a:rPr lang="en-US" altLang="ko-KR" sz="2000" dirty="0">
                <a:latin typeface="+mn-ea"/>
              </a:rPr>
              <a:t>, [key], [reverse])</a:t>
            </a:r>
          </a:p>
          <a:p>
            <a:pPr lvl="1"/>
            <a:r>
              <a:rPr lang="en-US" altLang="ko-KR" sz="1800" dirty="0" err="1">
                <a:latin typeface="+mn-ea"/>
              </a:rPr>
              <a:t>iterable</a:t>
            </a:r>
            <a:r>
              <a:rPr lang="en-US" altLang="ko-KR" sz="1800" dirty="0">
                <a:latin typeface="+mn-ea"/>
              </a:rPr>
              <a:t> </a:t>
            </a:r>
            <a:r>
              <a:rPr lang="ko-KR" altLang="en-US" sz="1800" dirty="0">
                <a:latin typeface="+mn-ea"/>
              </a:rPr>
              <a:t>객체 안에 들어 있는 항목들로부터 정렬된 리스트를 생성하여 반환</a:t>
            </a:r>
            <a:endParaRPr lang="en-US" altLang="ko-KR" sz="1800" dirty="0">
              <a:latin typeface="+mn-ea"/>
            </a:endParaRPr>
          </a:p>
          <a:p>
            <a:pPr lvl="1"/>
            <a:r>
              <a:rPr lang="en-US" altLang="ko-KR" sz="1800" dirty="0">
                <a:latin typeface="+mn-ea"/>
              </a:rPr>
              <a:t>key : </a:t>
            </a:r>
            <a:r>
              <a:rPr lang="ko-KR" altLang="en-US" sz="1800" dirty="0">
                <a:latin typeface="+mn-ea"/>
              </a:rPr>
              <a:t>정렬의 기준이 되는 값</a:t>
            </a:r>
            <a:endParaRPr lang="en-US" altLang="ko-KR" sz="1800" dirty="0">
              <a:latin typeface="+mn-ea"/>
            </a:endParaRPr>
          </a:p>
          <a:p>
            <a:pPr lvl="1"/>
            <a:r>
              <a:rPr lang="en-US" altLang="ko-KR" sz="1800" dirty="0">
                <a:latin typeface="+mn-ea"/>
              </a:rPr>
              <a:t>reverse : </a:t>
            </a:r>
            <a:r>
              <a:rPr lang="ko-KR" altLang="en-US" sz="1800" dirty="0">
                <a:latin typeface="+mn-ea"/>
              </a:rPr>
              <a:t>정렬 결과를 뒤집을지 결정</a:t>
            </a:r>
            <a:endParaRPr lang="en-US" altLang="ko-KR" sz="1800" dirty="0">
              <a:latin typeface="+mn-ea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5C9A62E9-7D76-463E-87EA-2DCACDFDAD0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473281" y="5657561"/>
            <a:ext cx="213519" cy="20774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 lang="en-US" altLang="ko-KR" smtClean="0"/>
              <a:pPr/>
              <a:t>47</a:t>
            </a:fld>
            <a:endParaRPr lang="en-US" altLang="ko-KR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872000" y="3098648"/>
            <a:ext cx="4389663" cy="103874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05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number_list</a:t>
            </a:r>
            <a:r>
              <a:rPr lang="ko-KR" altLang="ko-KR" sz="105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 [</a:t>
            </a:r>
            <a:r>
              <a:rPr lang="ko-KR" altLang="ko-KR" sz="105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91</a:t>
            </a:r>
            <a:r>
              <a:rPr lang="ko-KR" altLang="ko-KR" sz="105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ko-KR" altLang="ko-KR" sz="105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7</a:t>
            </a:r>
            <a:r>
              <a:rPr lang="ko-KR" altLang="ko-KR" sz="105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ko-KR" altLang="ko-KR" sz="105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r>
              <a:rPr lang="ko-KR" altLang="ko-KR" sz="105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ko-KR" altLang="ko-KR" sz="105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18</a:t>
            </a:r>
            <a:r>
              <a:rPr lang="ko-KR" altLang="ko-KR" sz="105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ko-KR" altLang="ko-KR" sz="105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29</a:t>
            </a:r>
            <a:r>
              <a:rPr lang="ko-KR" altLang="ko-KR" sz="105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ko-KR" altLang="ko-KR" sz="105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66</a:t>
            </a:r>
            <a:r>
              <a:rPr lang="ko-KR" altLang="ko-KR" sz="105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ko-KR" altLang="ko-KR" sz="105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89</a:t>
            </a:r>
            <a:r>
              <a:rPr lang="ko-KR" altLang="ko-KR" sz="105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ko-KR" altLang="ko-KR" sz="105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41</a:t>
            </a:r>
            <a:r>
              <a:rPr lang="ko-KR" altLang="ko-KR" sz="105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ko-KR" altLang="ko-KR" sz="105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96</a:t>
            </a:r>
            <a:r>
              <a:rPr lang="ko-KR" altLang="ko-KR" sz="105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ko-KR" altLang="ko-KR" sz="105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32</a:t>
            </a:r>
            <a:r>
              <a:rPr lang="ko-KR" altLang="ko-KR" sz="105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</a:t>
            </a:r>
            <a:br>
              <a:rPr lang="ko-KR" altLang="ko-KR" sz="105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ko-KR" altLang="ko-KR" sz="105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ko-KR" altLang="ko-KR" sz="105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ko-KR" altLang="ko-KR" sz="105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sorted_number_list</a:t>
            </a:r>
            <a:r>
              <a:rPr lang="ko-KR" altLang="ko-KR" sz="105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lang="ko-KR" altLang="ko-KR" sz="1050" dirty="0" err="1">
                <a:solidFill>
                  <a:srgbClr val="000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sorted</a:t>
            </a:r>
            <a:r>
              <a:rPr lang="ko-KR" altLang="ko-KR" sz="105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ko-KR" altLang="ko-KR" sz="105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number_list</a:t>
            </a:r>
            <a:r>
              <a:rPr lang="ko-KR" altLang="ko-KR" sz="105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br>
              <a:rPr lang="ko-KR" altLang="ko-KR" sz="105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ko-KR" altLang="ko-KR" sz="105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ko-KR" altLang="ko-KR" sz="105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ko-KR" altLang="ko-KR" sz="1050" dirty="0" err="1">
                <a:solidFill>
                  <a:srgbClr val="000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</a:t>
            </a:r>
            <a:r>
              <a:rPr lang="ko-KR" altLang="ko-KR" sz="105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ko-KR" altLang="ko-KR" sz="1050" b="1" dirty="0">
                <a:solidFill>
                  <a:srgbClr val="0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ko-KR" altLang="ko-KR" sz="1050" b="1" dirty="0" err="1">
                <a:solidFill>
                  <a:srgbClr val="0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number_list</a:t>
            </a:r>
            <a:r>
              <a:rPr lang="ko-KR" altLang="ko-KR" sz="1050" b="1" dirty="0">
                <a:solidFill>
                  <a:srgbClr val="0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:"</a:t>
            </a:r>
            <a:r>
              <a:rPr lang="ko-KR" altLang="ko-KR" sz="105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ko-KR" altLang="ko-KR" sz="105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number_list</a:t>
            </a:r>
            <a:r>
              <a:rPr lang="ko-KR" altLang="ko-KR" sz="105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br>
              <a:rPr lang="ko-KR" altLang="ko-KR" sz="105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ko-KR" altLang="ko-KR" sz="1050" dirty="0" err="1">
                <a:solidFill>
                  <a:srgbClr val="000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</a:t>
            </a:r>
            <a:r>
              <a:rPr lang="ko-KR" altLang="ko-KR" sz="105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ko-KR" altLang="ko-KR" sz="1050" b="1" dirty="0">
                <a:solidFill>
                  <a:srgbClr val="0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ko-KR" altLang="ko-KR" sz="1050" b="1" dirty="0" err="1">
                <a:solidFill>
                  <a:srgbClr val="0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sorted_number_list</a:t>
            </a:r>
            <a:r>
              <a:rPr lang="ko-KR" altLang="ko-KR" sz="1050" b="1" dirty="0">
                <a:solidFill>
                  <a:srgbClr val="0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:"</a:t>
            </a:r>
            <a:r>
              <a:rPr lang="ko-KR" altLang="ko-KR" sz="105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ko-KR" altLang="ko-KR" sz="105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sorted_number_list</a:t>
            </a:r>
            <a:r>
              <a:rPr lang="ko-KR" altLang="ko-KR" sz="105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endParaRPr lang="ko-KR" altLang="ko-KR" sz="10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78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내장 함수</a:t>
            </a:r>
            <a:endParaRPr dirty="0"/>
          </a:p>
        </p:txBody>
      </p:sp>
      <p:sp>
        <p:nvSpPr>
          <p:cNvPr id="130" name="Shape 13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ko-KR" sz="2000" dirty="0">
                <a:latin typeface="+mn-ea"/>
              </a:rPr>
              <a:t>sorted(</a:t>
            </a:r>
            <a:r>
              <a:rPr lang="en-US" altLang="ko-KR" sz="2000" dirty="0" err="1">
                <a:latin typeface="+mn-ea"/>
              </a:rPr>
              <a:t>iterable</a:t>
            </a:r>
            <a:r>
              <a:rPr lang="en-US" altLang="ko-KR" sz="2000" dirty="0">
                <a:latin typeface="+mn-ea"/>
              </a:rPr>
              <a:t>, [key], [reverse])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5C9A62E9-7D76-463E-87EA-2DCACDFDAD0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473281" y="5657561"/>
            <a:ext cx="213519" cy="20774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 lang="en-US" altLang="ko-KR" smtClean="0"/>
              <a:pPr/>
              <a:t>48</a:t>
            </a:fld>
            <a:endParaRPr lang="en-US" altLang="ko-KR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871999" y="2694692"/>
            <a:ext cx="5697714" cy="184665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05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student = [</a:t>
            </a:r>
            <a:br>
              <a:rPr lang="ko-KR" altLang="ko-KR" sz="105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ko-KR" altLang="ko-KR" sz="105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(</a:t>
            </a:r>
            <a:r>
              <a:rPr lang="ko-KR" altLang="ko-KR" sz="1050" b="1" dirty="0">
                <a:solidFill>
                  <a:srgbClr val="0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ko-KR" altLang="ko-KR" sz="1050" b="1" dirty="0" err="1">
                <a:solidFill>
                  <a:srgbClr val="0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허준녕</a:t>
            </a:r>
            <a:r>
              <a:rPr lang="ko-KR" altLang="ko-KR" sz="1050" b="1" dirty="0">
                <a:solidFill>
                  <a:srgbClr val="0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ko-KR" altLang="ko-KR" sz="105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ko-KR" altLang="ko-KR" sz="1050" dirty="0" smtClean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201532</a:t>
            </a:r>
            <a:r>
              <a:rPr lang="en-US" altLang="ko-KR" sz="1050" dirty="0" smtClean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5</a:t>
            </a:r>
            <a:r>
              <a:rPr lang="ko-KR" altLang="ko-KR" sz="1050" dirty="0" smtClean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3</a:t>
            </a:r>
            <a:r>
              <a:rPr lang="ko-KR" altLang="ko-KR" sz="105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ko-KR" altLang="ko-KR" sz="105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4.2</a:t>
            </a:r>
            <a:r>
              <a:rPr lang="ko-KR" altLang="ko-KR" sz="105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),</a:t>
            </a:r>
            <a:br>
              <a:rPr lang="ko-KR" altLang="ko-KR" sz="105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ko-KR" altLang="ko-KR" sz="105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(</a:t>
            </a:r>
            <a:r>
              <a:rPr lang="ko-KR" altLang="ko-KR" sz="1050" b="1" dirty="0">
                <a:solidFill>
                  <a:srgbClr val="0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"김영재"</a:t>
            </a:r>
            <a:r>
              <a:rPr lang="ko-KR" altLang="ko-KR" sz="105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ko-KR" altLang="ko-KR" sz="1050" dirty="0" smtClean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201531</a:t>
            </a:r>
            <a:r>
              <a:rPr lang="en-US" altLang="ko-KR" sz="1050" dirty="0" smtClean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8</a:t>
            </a:r>
            <a:r>
              <a:rPr lang="ko-KR" altLang="ko-KR" sz="1050" dirty="0" smtClean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lang="ko-KR" altLang="ko-KR" sz="105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ko-KR" altLang="ko-KR" sz="105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3.7</a:t>
            </a:r>
            <a:r>
              <a:rPr lang="ko-KR" altLang="ko-KR" sz="105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),</a:t>
            </a:r>
            <a:br>
              <a:rPr lang="ko-KR" altLang="ko-KR" sz="105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ko-KR" altLang="ko-KR" sz="105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(</a:t>
            </a:r>
            <a:r>
              <a:rPr lang="ko-KR" altLang="ko-KR" sz="1050" b="1" dirty="0">
                <a:solidFill>
                  <a:srgbClr val="0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"한채연"</a:t>
            </a:r>
            <a:r>
              <a:rPr lang="ko-KR" altLang="ko-KR" sz="105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ko-KR" altLang="ko-KR" sz="1050" dirty="0" smtClean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201532</a:t>
            </a:r>
            <a:r>
              <a:rPr lang="en-US" altLang="ko-KR" sz="1050" dirty="0" smtClean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5</a:t>
            </a:r>
            <a:r>
              <a:rPr lang="ko-KR" altLang="ko-KR" sz="1050" dirty="0" smtClean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lang="ko-KR" altLang="ko-KR" sz="105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ko-KR" altLang="ko-KR" sz="105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4.5</a:t>
            </a:r>
            <a:r>
              <a:rPr lang="ko-KR" altLang="ko-KR" sz="105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),</a:t>
            </a:r>
            <a:br>
              <a:rPr lang="ko-KR" altLang="ko-KR" sz="105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ko-KR" altLang="ko-KR" sz="105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</a:t>
            </a:r>
            <a:br>
              <a:rPr lang="ko-KR" altLang="ko-KR" sz="105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ko-KR" altLang="ko-KR" sz="105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ko-KR" altLang="ko-KR" sz="105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ko-KR" altLang="ko-KR" sz="1050" dirty="0">
                <a:solidFill>
                  <a:srgbClr val="000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</a:t>
            </a:r>
            <a:r>
              <a:rPr lang="ko-KR" altLang="ko-KR" sz="105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ko-KR" altLang="ko-KR" sz="1050" b="1" dirty="0">
                <a:solidFill>
                  <a:srgbClr val="0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"Before sorted :"</a:t>
            </a:r>
            <a:r>
              <a:rPr lang="ko-KR" altLang="ko-KR" sz="105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student)</a:t>
            </a:r>
            <a:br>
              <a:rPr lang="ko-KR" altLang="ko-KR" sz="105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ko-KR" altLang="ko-KR" sz="105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sort_by_id = </a:t>
            </a:r>
            <a:r>
              <a:rPr lang="ko-KR" altLang="ko-KR" sz="1050" dirty="0">
                <a:solidFill>
                  <a:srgbClr val="000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sorted</a:t>
            </a:r>
            <a:r>
              <a:rPr lang="ko-KR" altLang="ko-KR" sz="105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(student, </a:t>
            </a:r>
            <a:r>
              <a:rPr lang="ko-KR" altLang="ko-KR" sz="1050" dirty="0">
                <a:solidFill>
                  <a:srgbClr val="66009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key </a:t>
            </a:r>
            <a:r>
              <a:rPr lang="ko-KR" altLang="ko-KR" sz="105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 </a:t>
            </a:r>
            <a:r>
              <a:rPr lang="ko-KR" altLang="ko-KR" sz="1050" b="1" dirty="0">
                <a:solidFill>
                  <a:srgbClr val="000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lambda </a:t>
            </a:r>
            <a:r>
              <a:rPr lang="ko-KR" altLang="ko-KR" sz="105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x : x[</a:t>
            </a:r>
            <a:r>
              <a:rPr lang="ko-KR" altLang="ko-KR" sz="105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r>
              <a:rPr lang="ko-KR" altLang="ko-KR" sz="105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])</a:t>
            </a:r>
            <a:br>
              <a:rPr lang="ko-KR" altLang="ko-KR" sz="105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ko-KR" altLang="ko-KR" sz="1050" dirty="0">
                <a:solidFill>
                  <a:srgbClr val="000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</a:t>
            </a:r>
            <a:r>
              <a:rPr lang="ko-KR" altLang="ko-KR" sz="105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ko-KR" altLang="ko-KR" sz="1050" b="1" dirty="0">
                <a:solidFill>
                  <a:srgbClr val="0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"Sort by id :"</a:t>
            </a:r>
            <a:r>
              <a:rPr lang="ko-KR" altLang="ko-KR" sz="105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sort_by_id)</a:t>
            </a:r>
            <a:br>
              <a:rPr lang="ko-KR" altLang="ko-KR" sz="105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ko-KR" altLang="ko-KR" sz="105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sort_by_grade = </a:t>
            </a:r>
            <a:r>
              <a:rPr lang="ko-KR" altLang="ko-KR" sz="1050" dirty="0">
                <a:solidFill>
                  <a:srgbClr val="000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sorted</a:t>
            </a:r>
            <a:r>
              <a:rPr lang="ko-KR" altLang="ko-KR" sz="105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(student, </a:t>
            </a:r>
            <a:r>
              <a:rPr lang="ko-KR" altLang="ko-KR" sz="1050" dirty="0">
                <a:solidFill>
                  <a:srgbClr val="66009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key </a:t>
            </a:r>
            <a:r>
              <a:rPr lang="ko-KR" altLang="ko-KR" sz="105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 </a:t>
            </a:r>
            <a:r>
              <a:rPr lang="ko-KR" altLang="ko-KR" sz="1050" b="1" dirty="0">
                <a:solidFill>
                  <a:srgbClr val="000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lambda </a:t>
            </a:r>
            <a:r>
              <a:rPr lang="ko-KR" altLang="ko-KR" sz="105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x : x[</a:t>
            </a:r>
            <a:r>
              <a:rPr lang="ko-KR" altLang="ko-KR" sz="105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2</a:t>
            </a:r>
            <a:r>
              <a:rPr lang="ko-KR" altLang="ko-KR" sz="105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], </a:t>
            </a:r>
            <a:r>
              <a:rPr lang="ko-KR" altLang="ko-KR" sz="1050" dirty="0">
                <a:solidFill>
                  <a:srgbClr val="66009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reverse</a:t>
            </a:r>
            <a:r>
              <a:rPr lang="ko-KR" altLang="ko-KR" sz="105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ko-KR" altLang="ko-KR" sz="1050" b="1" dirty="0">
                <a:solidFill>
                  <a:srgbClr val="000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True</a:t>
            </a:r>
            <a:r>
              <a:rPr lang="ko-KR" altLang="ko-KR" sz="105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br>
              <a:rPr lang="ko-KR" altLang="ko-KR" sz="105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ko-KR" altLang="ko-KR" sz="1050" dirty="0">
                <a:solidFill>
                  <a:srgbClr val="000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</a:t>
            </a:r>
            <a:r>
              <a:rPr lang="ko-KR" altLang="ko-KR" sz="105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ko-KR" altLang="ko-KR" sz="1050" b="1" dirty="0">
                <a:solidFill>
                  <a:srgbClr val="0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"Sort by grade :"</a:t>
            </a:r>
            <a:r>
              <a:rPr lang="ko-KR" altLang="ko-KR" sz="105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sort_by_grade)</a:t>
            </a:r>
            <a:endParaRPr lang="ko-KR" altLang="ko-KR" sz="10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270445" y="3812565"/>
            <a:ext cx="1066046" cy="276997"/>
          </a:xfrm>
          <a:prstGeom prst="rect">
            <a:avLst/>
          </a:prstGeom>
          <a:noFill/>
          <a:ln w="25400" cap="flat">
            <a:solidFill>
              <a:srgbClr val="FF0000"/>
            </a:solidFill>
            <a:prstDash val="dash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ctr">
            <a:spAutoFit/>
          </a:bodyPr>
          <a:lstStyle/>
          <a:p>
            <a:pPr defTabSz="685800" latinLnBrk="0" hangingPunct="0"/>
            <a:endParaRPr lang="ko-KR" altLang="en-US" sz="135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타원형 설명선 6"/>
          <p:cNvSpPr/>
          <p:nvPr/>
        </p:nvSpPr>
        <p:spPr>
          <a:xfrm>
            <a:off x="5169287" y="3013399"/>
            <a:ext cx="1941969" cy="779023"/>
          </a:xfrm>
          <a:prstGeom prst="wedgeEllipseCallout">
            <a:avLst>
              <a:gd name="adj1" fmla="val -37235"/>
              <a:gd name="adj2" fmla="val 65683"/>
            </a:avLst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ctr">
            <a:spAutoFit/>
          </a:bodyPr>
          <a:lstStyle/>
          <a:p>
            <a:pPr defTabSz="685800" latinLnBrk="0" hangingPunct="0"/>
            <a:r>
              <a:rPr lang="en-US" altLang="ko-KR" sz="1050" dirty="0">
                <a:solidFill>
                  <a:srgbClr val="000000"/>
                </a:solidFill>
                <a:latin typeface="+mn-ea"/>
                <a:cs typeface="Calibri"/>
                <a:sym typeface="Calibri"/>
              </a:rPr>
              <a:t>student </a:t>
            </a:r>
            <a:r>
              <a:rPr lang="ko-KR" altLang="en-US" sz="1050" dirty="0">
                <a:solidFill>
                  <a:srgbClr val="000000"/>
                </a:solidFill>
                <a:latin typeface="+mn-ea"/>
                <a:cs typeface="Calibri"/>
                <a:sym typeface="Calibri"/>
              </a:rPr>
              <a:t>에 있는 각 원소의 </a:t>
            </a:r>
            <a:r>
              <a:rPr lang="ko-KR" altLang="en-US" sz="1050" dirty="0">
                <a:latin typeface="+mn-ea"/>
              </a:rPr>
              <a:t>두번째 값을 기준으로 정렬</a:t>
            </a:r>
            <a:endParaRPr lang="ko-KR" altLang="en-US" sz="1050" dirty="0">
              <a:solidFill>
                <a:srgbClr val="000000"/>
              </a:solidFill>
              <a:latin typeface="+mn-ea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903539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내장 함수</a:t>
            </a:r>
            <a:endParaRPr dirty="0"/>
          </a:p>
        </p:txBody>
      </p:sp>
      <p:sp>
        <p:nvSpPr>
          <p:cNvPr id="130" name="Shape 13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ko-KR" sz="2000" dirty="0">
                <a:latin typeface="+mn-ea"/>
              </a:rPr>
              <a:t>sorted(</a:t>
            </a:r>
            <a:r>
              <a:rPr lang="en-US" altLang="ko-KR" sz="2000" dirty="0" err="1">
                <a:latin typeface="+mn-ea"/>
              </a:rPr>
              <a:t>iterable</a:t>
            </a:r>
            <a:r>
              <a:rPr lang="en-US" altLang="ko-KR" sz="2000" dirty="0">
                <a:latin typeface="+mn-ea"/>
              </a:rPr>
              <a:t>, [key], [reverse])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5C9A62E9-7D76-463E-87EA-2DCACDFDAD0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473281" y="5657561"/>
            <a:ext cx="213519" cy="20774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 lang="en-US" altLang="ko-KR" smtClean="0"/>
              <a:pPr/>
              <a:t>49</a:t>
            </a:fld>
            <a:endParaRPr lang="en-US" altLang="ko-K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xmlns="" id="{EDDE3BF0-9C98-4003-9C2F-C5FD13C0F0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2000" y="3014777"/>
            <a:ext cx="6351739" cy="1685077"/>
          </a:xfrm>
          <a:prstGeom prst="rect">
            <a:avLst/>
          </a:prstGeom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050" i="1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사전을 정의 합니다.</a:t>
            </a:r>
            <a:br>
              <a:rPr lang="ko-KR" altLang="ko-KR" sz="1050" i="1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ko-KR" altLang="ko-KR" sz="105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student = {</a:t>
            </a:r>
            <a:br>
              <a:rPr lang="ko-KR" altLang="ko-KR" sz="105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ko-KR" altLang="ko-KR" sz="105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ko-KR" altLang="ko-KR" sz="1050" dirty="0" smtClean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201531</a:t>
            </a:r>
            <a:r>
              <a:rPr lang="en-US" altLang="ko-KR" sz="1050" dirty="0" smtClean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8</a:t>
            </a:r>
            <a:r>
              <a:rPr lang="ko-KR" altLang="ko-KR" sz="1050" dirty="0" smtClean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 </a:t>
            </a:r>
            <a:r>
              <a:rPr lang="ko-KR" altLang="ko-KR" sz="105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ko-KR" altLang="ko-KR" sz="105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3.7</a:t>
            </a:r>
            <a:r>
              <a:rPr lang="ko-KR" altLang="ko-KR" sz="105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  <a:br>
              <a:rPr lang="ko-KR" altLang="ko-KR" sz="105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ko-KR" altLang="ko-KR" sz="105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ko-KR" altLang="ko-KR" sz="1050" dirty="0" smtClean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201532</a:t>
            </a:r>
            <a:r>
              <a:rPr lang="en-US" altLang="ko-KR" sz="1050" dirty="0" smtClean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5</a:t>
            </a:r>
            <a:r>
              <a:rPr lang="ko-KR" altLang="ko-KR" sz="1050" dirty="0" smtClean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 </a:t>
            </a:r>
            <a:r>
              <a:rPr lang="ko-KR" altLang="ko-KR" sz="105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ko-KR" altLang="ko-KR" sz="105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4.5</a:t>
            </a:r>
            <a:r>
              <a:rPr lang="ko-KR" altLang="ko-KR" sz="105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  <a:br>
              <a:rPr lang="ko-KR" altLang="ko-KR" sz="105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ko-KR" altLang="ko-KR" sz="105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ko-KR" altLang="ko-KR" sz="1050" dirty="0" smtClean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201532</a:t>
            </a:r>
            <a:r>
              <a:rPr lang="en-US" altLang="ko-KR" sz="1050" dirty="0" smtClean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5</a:t>
            </a:r>
            <a:r>
              <a:rPr lang="ko-KR" altLang="ko-KR" sz="1050" dirty="0" smtClean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3 </a:t>
            </a:r>
            <a:r>
              <a:rPr lang="ko-KR" altLang="ko-KR" sz="105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ko-KR" altLang="ko-KR" sz="105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4.2</a:t>
            </a:r>
            <a:br>
              <a:rPr lang="ko-KR" altLang="ko-KR" sz="105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ko-KR" altLang="ko-KR" sz="105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  <a:br>
              <a:rPr lang="ko-KR" altLang="ko-KR" sz="105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ko-KR" altLang="ko-KR" sz="105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ko-KR" altLang="ko-KR" sz="105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ko-KR" altLang="ko-KR" sz="1050" i="1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학점을 기준으로 정렬해서 출력 합니다.</a:t>
            </a:r>
            <a:br>
              <a:rPr lang="ko-KR" altLang="ko-KR" sz="1050" i="1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ko-KR" altLang="ko-KR" sz="1050" b="1" dirty="0" err="1">
                <a:solidFill>
                  <a:srgbClr val="000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for</a:t>
            </a:r>
            <a:r>
              <a:rPr lang="ko-KR" altLang="ko-KR" sz="1050" b="1" dirty="0">
                <a:solidFill>
                  <a:srgbClr val="000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ko-KR" sz="105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key</a:t>
            </a:r>
            <a:r>
              <a:rPr lang="ko-KR" altLang="ko-KR" sz="105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ko-KR" altLang="ko-KR" sz="105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value</a:t>
            </a:r>
            <a:r>
              <a:rPr lang="ko-KR" altLang="ko-KR" sz="105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ko-KR" sz="1050" b="1" dirty="0" err="1">
                <a:solidFill>
                  <a:srgbClr val="000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</a:t>
            </a:r>
            <a:r>
              <a:rPr lang="ko-KR" altLang="ko-KR" sz="1050" b="1" dirty="0">
                <a:solidFill>
                  <a:srgbClr val="000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ko-KR" sz="1050" dirty="0" err="1">
                <a:solidFill>
                  <a:srgbClr val="000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sorted</a:t>
            </a:r>
            <a:r>
              <a:rPr lang="ko-KR" altLang="ko-KR" sz="105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ko-KR" altLang="ko-KR" sz="105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student.items</a:t>
            </a:r>
            <a:r>
              <a:rPr lang="ko-KR" altLang="ko-KR" sz="105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(), </a:t>
            </a:r>
            <a:r>
              <a:rPr lang="ko-KR" altLang="ko-KR" sz="1050" dirty="0" err="1">
                <a:solidFill>
                  <a:srgbClr val="66009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key</a:t>
            </a:r>
            <a:r>
              <a:rPr lang="ko-KR" altLang="ko-KR" sz="105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ko-KR" altLang="ko-KR" sz="1050" b="1" dirty="0" err="1">
                <a:solidFill>
                  <a:srgbClr val="000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lambda</a:t>
            </a:r>
            <a:r>
              <a:rPr lang="ko-KR" altLang="ko-KR" sz="1050" b="1" dirty="0">
                <a:solidFill>
                  <a:srgbClr val="000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ko-KR" sz="105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x:x[</a:t>
            </a:r>
            <a:r>
              <a:rPr lang="ko-KR" altLang="ko-KR" sz="105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r>
              <a:rPr lang="ko-KR" altLang="ko-KR" sz="105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],</a:t>
            </a:r>
            <a:r>
              <a:rPr lang="en-US" altLang="ko-KR" sz="105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ko-KR" sz="1050" dirty="0" err="1">
                <a:solidFill>
                  <a:srgbClr val="66009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reverse</a:t>
            </a:r>
            <a:r>
              <a:rPr lang="ko-KR" altLang="ko-KR" sz="105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ko-KR" altLang="ko-KR" sz="1050" b="1" dirty="0" err="1">
                <a:solidFill>
                  <a:srgbClr val="000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True</a:t>
            </a:r>
            <a:r>
              <a:rPr lang="ko-KR" altLang="ko-KR" sz="105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 :</a:t>
            </a:r>
            <a:br>
              <a:rPr lang="ko-KR" altLang="ko-KR" sz="105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ko-KR" altLang="ko-KR" sz="105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ko-KR" altLang="ko-KR" sz="1050" dirty="0">
                <a:solidFill>
                  <a:srgbClr val="000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</a:t>
            </a:r>
            <a:r>
              <a:rPr lang="ko-KR" altLang="ko-KR" sz="105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ko-KR" altLang="ko-KR" sz="105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key</a:t>
            </a:r>
            <a:r>
              <a:rPr lang="ko-KR" altLang="ko-KR" sz="105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ko-KR" altLang="ko-KR" sz="1050" b="1" dirty="0">
                <a:solidFill>
                  <a:srgbClr val="0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":"</a:t>
            </a:r>
            <a:r>
              <a:rPr lang="ko-KR" altLang="ko-KR" sz="105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ko-KR" altLang="ko-KR" sz="105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value</a:t>
            </a:r>
            <a:r>
              <a:rPr lang="ko-KR" altLang="ko-KR" sz="105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endParaRPr lang="ko-KR" altLang="ko-KR" sz="10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07975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251520" y="260648"/>
            <a:ext cx="8640960" cy="864096"/>
          </a:xfrm>
        </p:spPr>
        <p:txBody>
          <a:bodyPr>
            <a:normAutofit/>
          </a:bodyPr>
          <a:lstStyle/>
          <a:p>
            <a:r>
              <a:rPr lang="en-US" altLang="ko-KR" dirty="0"/>
              <a:t>What is a function </a:t>
            </a:r>
            <a:endParaRPr lang="ko-KR" altLang="en-US" dirty="0"/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251520" y="1268760"/>
            <a:ext cx="8640960" cy="4824536"/>
          </a:xfrm>
        </p:spPr>
        <p:txBody>
          <a:bodyPr/>
          <a:lstStyle/>
          <a:p>
            <a:r>
              <a:rPr lang="ko-KR" altLang="en-US" dirty="0" smtClean="0"/>
              <a:t>함수 정의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def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함수명</a:t>
            </a:r>
            <a:r>
              <a:rPr lang="en-US" altLang="ko-KR" dirty="0" smtClean="0"/>
              <a:t>():</a:t>
            </a:r>
          </a:p>
          <a:p>
            <a:pPr lvl="1"/>
            <a:r>
              <a:rPr lang="en-US" altLang="ko-KR" dirty="0" err="1">
                <a:latin typeface="+mn-ea"/>
              </a:rPr>
              <a:t>def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키워드로 정의할 수 있다</a:t>
            </a:r>
            <a:r>
              <a:rPr lang="en-US" altLang="ko-KR" dirty="0">
                <a:latin typeface="+mn-ea"/>
              </a:rPr>
              <a:t>.</a:t>
            </a:r>
          </a:p>
          <a:p>
            <a:pPr lvl="1"/>
            <a:r>
              <a:rPr lang="en-US" altLang="ko-KR" dirty="0">
                <a:latin typeface="+mn-ea"/>
              </a:rPr>
              <a:t>&lt;</a:t>
            </a:r>
            <a:r>
              <a:rPr lang="ko-KR" altLang="en-US" dirty="0">
                <a:latin typeface="+mn-ea"/>
              </a:rPr>
              <a:t>매개 변수</a:t>
            </a:r>
            <a:r>
              <a:rPr lang="en-US" altLang="ko-KR" dirty="0">
                <a:latin typeface="+mn-ea"/>
              </a:rPr>
              <a:t>&gt;</a:t>
            </a:r>
            <a:r>
              <a:rPr lang="ko-KR" altLang="en-US" dirty="0">
                <a:latin typeface="+mn-ea"/>
              </a:rPr>
              <a:t>는 없을 수도 있다</a:t>
            </a:r>
            <a:r>
              <a:rPr lang="en-US" altLang="ko-KR" dirty="0">
                <a:latin typeface="+mn-ea"/>
              </a:rPr>
              <a:t>.</a:t>
            </a:r>
          </a:p>
          <a:p>
            <a:pPr lvl="1"/>
            <a:r>
              <a:rPr lang="ko-KR" altLang="en-US" dirty="0">
                <a:latin typeface="+mn-ea"/>
              </a:rPr>
              <a:t>리턴 값은 없을 수도 있다</a:t>
            </a:r>
            <a:r>
              <a:rPr lang="en-US" altLang="ko-KR" dirty="0">
                <a:latin typeface="+mn-ea"/>
              </a:rPr>
              <a:t>.</a:t>
            </a:r>
          </a:p>
          <a:p>
            <a:pPr lvl="1"/>
            <a:endParaRPr lang="ko-KR" altLang="en-US" dirty="0"/>
          </a:p>
        </p:txBody>
      </p:sp>
      <p:sp>
        <p:nvSpPr>
          <p:cNvPr id="7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2843808" y="6356350"/>
            <a:ext cx="3456384" cy="365125"/>
          </a:xfrm>
        </p:spPr>
        <p:txBody>
          <a:bodyPr/>
          <a:lstStyle/>
          <a:p>
            <a:r>
              <a:rPr lang="ko-KR" altLang="en-US" smtClean="0"/>
              <a:t>국민대학교 컴퓨터공학부</a:t>
            </a:r>
            <a:endParaRPr lang="ko-KR" altLang="en-US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xmlns="" id="{33FAC84B-9EC5-498E-BBBF-36F2BF1911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2000" y="3356521"/>
            <a:ext cx="7200000" cy="523220"/>
          </a:xfrm>
          <a:prstGeom prst="rect">
            <a:avLst/>
          </a:prstGeom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def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&lt;함수 이름&gt;(&lt;매개 변수&gt;, &lt;매개 변수&gt;, ...) :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 &lt;코드&gt;</a:t>
            </a:r>
            <a:endParaRPr kumimoji="0" lang="ko-KR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xmlns="" id="{057F1449-5F57-4FC9-888B-A8A17A767C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2000" y="4277414"/>
            <a:ext cx="3546164" cy="1815882"/>
          </a:xfrm>
          <a:prstGeom prst="rect">
            <a:avLst/>
          </a:prstGeom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# 함수 선언</a:t>
            </a:r>
            <a:br>
              <a:rPr kumimoji="0" lang="ko-KR" altLang="ko-KR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def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print_my_info() :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print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"My name is </a:t>
            </a:r>
            <a:r>
              <a:rPr kumimoji="0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Han."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print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"I am 22 years old."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print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"Nice to meet you."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# 함수 호출</a:t>
            </a:r>
            <a:br>
              <a:rPr kumimoji="0" lang="ko-KR" altLang="ko-KR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print_my_info()</a:t>
            </a:r>
            <a:endParaRPr kumimoji="0" lang="ko-KR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274731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내장 함수</a:t>
            </a:r>
            <a:endParaRPr dirty="0"/>
          </a:p>
        </p:txBody>
      </p:sp>
      <p:sp>
        <p:nvSpPr>
          <p:cNvPr id="130" name="Shape 13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ko-KR" dirty="0" smtClean="0">
                <a:latin typeface="+mn-ea"/>
              </a:rPr>
              <a:t>sorted vs sort</a:t>
            </a:r>
          </a:p>
          <a:p>
            <a:r>
              <a:rPr lang="en-US" altLang="ko-KR" dirty="0" smtClean="0">
                <a:latin typeface="+mn-ea"/>
              </a:rPr>
              <a:t>sorted(</a:t>
            </a:r>
            <a:r>
              <a:rPr lang="en-US" altLang="ko-KR" dirty="0" err="1" smtClean="0">
                <a:latin typeface="+mn-ea"/>
              </a:rPr>
              <a:t>iterable</a:t>
            </a:r>
            <a:r>
              <a:rPr lang="en-US" altLang="ko-KR" dirty="0">
                <a:latin typeface="+mn-ea"/>
              </a:rPr>
              <a:t>, [key], [reverse</a:t>
            </a:r>
            <a:r>
              <a:rPr lang="en-US" altLang="ko-KR" dirty="0" smtClean="0">
                <a:latin typeface="+mn-ea"/>
              </a:rPr>
              <a:t>])</a:t>
            </a:r>
          </a:p>
          <a:p>
            <a:pPr lvl="1"/>
            <a:r>
              <a:rPr lang="ko-KR" altLang="en-US" sz="1800" dirty="0" err="1" smtClean="0">
                <a:latin typeface="+mn-ea"/>
                <a:sym typeface="Wingdings" panose="05000000000000000000" pitchFamily="2" charset="2"/>
              </a:rPr>
              <a:t>파이썬</a:t>
            </a:r>
            <a:r>
              <a:rPr lang="ko-KR" altLang="en-US" sz="1800" dirty="0" smtClean="0">
                <a:latin typeface="+mn-ea"/>
                <a:sym typeface="Wingdings" panose="05000000000000000000" pitchFamily="2" charset="2"/>
              </a:rPr>
              <a:t> 내장 함수</a:t>
            </a:r>
            <a:endParaRPr lang="en-US" altLang="ko-KR" sz="1800" dirty="0" smtClean="0">
              <a:latin typeface="+mn-ea"/>
              <a:sym typeface="Wingdings" panose="05000000000000000000" pitchFamily="2" charset="2"/>
            </a:endParaRPr>
          </a:p>
          <a:p>
            <a:pPr lvl="1"/>
            <a:r>
              <a:rPr lang="ko-KR" altLang="en-US" sz="1800" dirty="0" err="1" smtClean="0">
                <a:latin typeface="+mn-ea"/>
                <a:sym typeface="Wingdings" panose="05000000000000000000" pitchFamily="2" charset="2"/>
              </a:rPr>
              <a:t>입력값을</a:t>
            </a:r>
            <a:r>
              <a:rPr lang="ko-KR" altLang="en-US" sz="1800" dirty="0" smtClean="0">
                <a:latin typeface="+mn-ea"/>
                <a:sym typeface="Wingdings" panose="05000000000000000000" pitchFamily="2" charset="2"/>
              </a:rPr>
              <a:t> 정렬하고 결과를 리스트로 </a:t>
            </a:r>
            <a:r>
              <a:rPr lang="ko-KR" altLang="en-US" sz="1800" dirty="0" err="1" smtClean="0">
                <a:latin typeface="+mn-ea"/>
                <a:sym typeface="Wingdings" panose="05000000000000000000" pitchFamily="2" charset="2"/>
              </a:rPr>
              <a:t>리턴함</a:t>
            </a:r>
            <a:endParaRPr lang="en-US" altLang="ko-KR" sz="1800" dirty="0" smtClean="0">
              <a:latin typeface="+mn-ea"/>
              <a:sym typeface="Wingdings" panose="05000000000000000000" pitchFamily="2" charset="2"/>
            </a:endParaRPr>
          </a:p>
          <a:p>
            <a:r>
              <a:rPr lang="en-US" altLang="ko-KR" dirty="0" err="1" smtClean="0">
                <a:latin typeface="+mn-ea"/>
                <a:sym typeface="Wingdings" panose="05000000000000000000" pitchFamily="2" charset="2"/>
              </a:rPr>
              <a:t>list.sort</a:t>
            </a:r>
            <a:r>
              <a:rPr lang="en-US" altLang="ko-KR" dirty="0" smtClean="0">
                <a:latin typeface="+mn-ea"/>
                <a:sym typeface="Wingdings" panose="05000000000000000000" pitchFamily="2" charset="2"/>
              </a:rPr>
              <a:t>()</a:t>
            </a:r>
          </a:p>
          <a:p>
            <a:pPr lvl="1"/>
            <a:r>
              <a:rPr lang="ko-KR" altLang="en-US" sz="1800" dirty="0" smtClean="0">
                <a:latin typeface="+mn-ea"/>
                <a:sym typeface="Wingdings" panose="05000000000000000000" pitchFamily="2" charset="2"/>
              </a:rPr>
              <a:t>리스트</a:t>
            </a:r>
            <a:r>
              <a:rPr lang="en-US" altLang="ko-KR" sz="1800" dirty="0" smtClean="0">
                <a:latin typeface="+mn-ea"/>
                <a:sym typeface="Wingdings" panose="05000000000000000000" pitchFamily="2" charset="2"/>
              </a:rPr>
              <a:t> </a:t>
            </a:r>
            <a:r>
              <a:rPr lang="ko-KR" altLang="en-US" sz="1800" dirty="0" err="1" smtClean="0">
                <a:latin typeface="+mn-ea"/>
                <a:sym typeface="Wingdings" panose="05000000000000000000" pitchFamily="2" charset="2"/>
              </a:rPr>
              <a:t>자료형의</a:t>
            </a:r>
            <a:r>
              <a:rPr lang="ko-KR" altLang="en-US" sz="1800" dirty="0" smtClean="0">
                <a:latin typeface="+mn-ea"/>
                <a:sym typeface="Wingdings" panose="05000000000000000000" pitchFamily="2" charset="2"/>
              </a:rPr>
              <a:t> 함수</a:t>
            </a:r>
            <a:endParaRPr lang="en-US" altLang="ko-KR" sz="1800" dirty="0" smtClean="0">
              <a:latin typeface="+mn-ea"/>
              <a:sym typeface="Wingdings" panose="05000000000000000000" pitchFamily="2" charset="2"/>
            </a:endParaRPr>
          </a:p>
          <a:p>
            <a:pPr lvl="1"/>
            <a:r>
              <a:rPr lang="ko-KR" altLang="en-US" sz="1800" dirty="0" smtClean="0">
                <a:latin typeface="+mn-ea"/>
                <a:sym typeface="Wingdings" panose="05000000000000000000" pitchFamily="2" charset="2"/>
              </a:rPr>
              <a:t>리스트 자체를 정렬함</a:t>
            </a:r>
            <a:r>
              <a:rPr lang="en-US" altLang="ko-KR" sz="1800" dirty="0" smtClean="0">
                <a:latin typeface="+mn-ea"/>
                <a:sym typeface="Wingdings" panose="05000000000000000000" pitchFamily="2" charset="2"/>
              </a:rPr>
              <a:t>. </a:t>
            </a:r>
            <a:r>
              <a:rPr lang="ko-KR" altLang="en-US" sz="1800" dirty="0" smtClean="0">
                <a:latin typeface="+mn-ea"/>
                <a:sym typeface="Wingdings" panose="05000000000000000000" pitchFamily="2" charset="2"/>
              </a:rPr>
              <a:t>결과 리턴 없음</a:t>
            </a:r>
            <a:r>
              <a:rPr lang="en-US" altLang="ko-KR" sz="1800" dirty="0" smtClean="0">
                <a:latin typeface="+mn-ea"/>
                <a:sym typeface="Wingdings" panose="05000000000000000000" pitchFamily="2" charset="2"/>
              </a:rPr>
              <a:t>.</a:t>
            </a:r>
            <a:endParaRPr lang="en-US" altLang="ko-KR" sz="1800" dirty="0">
              <a:latin typeface="+mn-ea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5C9A62E9-7D76-463E-87EA-2DCACDFDAD0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473281" y="5657561"/>
            <a:ext cx="213519" cy="20774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 lang="en-US" altLang="ko-KR" smtClean="0"/>
              <a:pPr/>
              <a:t>50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787941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내장 함수</a:t>
            </a:r>
            <a:endParaRPr dirty="0"/>
          </a:p>
        </p:txBody>
      </p:sp>
      <p:sp>
        <p:nvSpPr>
          <p:cNvPr id="130" name="Shape 13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ko-KR" dirty="0" err="1" smtClean="0">
                <a:latin typeface="+mn-ea"/>
                <a:sym typeface="Wingdings" panose="05000000000000000000" pitchFamily="2" charset="2"/>
              </a:rPr>
              <a:t>list.sort</a:t>
            </a:r>
            <a:r>
              <a:rPr lang="en-US" altLang="ko-KR" dirty="0" smtClean="0">
                <a:latin typeface="+mn-ea"/>
                <a:sym typeface="Wingdings" panose="05000000000000000000" pitchFamily="2" charset="2"/>
              </a:rPr>
              <a:t>()</a:t>
            </a:r>
          </a:p>
          <a:p>
            <a:pPr lvl="1"/>
            <a:r>
              <a:rPr lang="ko-KR" altLang="en-US" sz="1800" dirty="0" smtClean="0">
                <a:latin typeface="+mn-ea"/>
                <a:sym typeface="Wingdings" panose="05000000000000000000" pitchFamily="2" charset="2"/>
              </a:rPr>
              <a:t>리스트</a:t>
            </a:r>
            <a:r>
              <a:rPr lang="en-US" altLang="ko-KR" sz="1800" dirty="0" smtClean="0">
                <a:latin typeface="+mn-ea"/>
                <a:sym typeface="Wingdings" panose="05000000000000000000" pitchFamily="2" charset="2"/>
              </a:rPr>
              <a:t> </a:t>
            </a:r>
            <a:r>
              <a:rPr lang="ko-KR" altLang="en-US" sz="1800" dirty="0" err="1" smtClean="0">
                <a:latin typeface="+mn-ea"/>
                <a:sym typeface="Wingdings" panose="05000000000000000000" pitchFamily="2" charset="2"/>
              </a:rPr>
              <a:t>자료형의</a:t>
            </a:r>
            <a:r>
              <a:rPr lang="ko-KR" altLang="en-US" sz="1800" dirty="0" smtClean="0">
                <a:latin typeface="+mn-ea"/>
                <a:sym typeface="Wingdings" panose="05000000000000000000" pitchFamily="2" charset="2"/>
              </a:rPr>
              <a:t> 함수</a:t>
            </a:r>
            <a:endParaRPr lang="en-US" altLang="ko-KR" sz="1800" dirty="0" smtClean="0">
              <a:latin typeface="+mn-ea"/>
              <a:sym typeface="Wingdings" panose="05000000000000000000" pitchFamily="2" charset="2"/>
            </a:endParaRPr>
          </a:p>
          <a:p>
            <a:pPr lvl="1"/>
            <a:r>
              <a:rPr lang="ko-KR" altLang="en-US" sz="1800" dirty="0" smtClean="0">
                <a:latin typeface="+mn-ea"/>
              </a:rPr>
              <a:t>예</a:t>
            </a:r>
            <a:r>
              <a:rPr lang="en-US" altLang="ko-KR" sz="1800" dirty="0" smtClean="0">
                <a:latin typeface="+mn-ea"/>
              </a:rPr>
              <a:t>) key=</a:t>
            </a:r>
            <a:r>
              <a:rPr lang="en-US" altLang="ko-KR" sz="1800" dirty="0" err="1" smtClean="0">
                <a:latin typeface="+mn-ea"/>
              </a:rPr>
              <a:t>str.upper</a:t>
            </a:r>
            <a:r>
              <a:rPr lang="en-US" altLang="ko-KR" sz="1800" dirty="0" smtClean="0">
                <a:latin typeface="+mn-ea"/>
              </a:rPr>
              <a:t> </a:t>
            </a:r>
            <a:r>
              <a:rPr lang="ko-KR" altLang="en-US" sz="1800" dirty="0" smtClean="0">
                <a:latin typeface="+mn-ea"/>
              </a:rPr>
              <a:t>사용으로 대소문자 구분 없이 정렬</a:t>
            </a:r>
            <a:endParaRPr lang="en-US" altLang="ko-KR" sz="1800" dirty="0">
              <a:latin typeface="+mn-ea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5C9A62E9-7D76-463E-87EA-2DCACDFDAD0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473281" y="5657561"/>
            <a:ext cx="213519" cy="20774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 lang="en-US" altLang="ko-KR" smtClean="0"/>
              <a:pPr/>
              <a:t>51</a:t>
            </a:fld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7637" y="2406265"/>
            <a:ext cx="6257925" cy="26003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175" y="4983162"/>
            <a:ext cx="8477250" cy="181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8236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내장 함수</a:t>
            </a:r>
            <a:endParaRPr dirty="0"/>
          </a:p>
        </p:txBody>
      </p:sp>
      <p:sp>
        <p:nvSpPr>
          <p:cNvPr id="130" name="Shape 13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ko-KR" dirty="0" err="1" smtClean="0">
                <a:latin typeface="+mn-ea"/>
                <a:sym typeface="Wingdings" panose="05000000000000000000" pitchFamily="2" charset="2"/>
              </a:rPr>
              <a:t>list.sort</a:t>
            </a:r>
            <a:r>
              <a:rPr lang="en-US" altLang="ko-KR" dirty="0" smtClean="0">
                <a:latin typeface="+mn-ea"/>
                <a:sym typeface="Wingdings" panose="05000000000000000000" pitchFamily="2" charset="2"/>
              </a:rPr>
              <a:t>()</a:t>
            </a:r>
          </a:p>
          <a:p>
            <a:pPr lvl="1"/>
            <a:r>
              <a:rPr lang="ko-KR" altLang="en-US" sz="1800" dirty="0" smtClean="0">
                <a:latin typeface="+mn-ea"/>
                <a:sym typeface="Wingdings" panose="05000000000000000000" pitchFamily="2" charset="2"/>
              </a:rPr>
              <a:t>리스트</a:t>
            </a:r>
            <a:r>
              <a:rPr lang="en-US" altLang="ko-KR" sz="1800" dirty="0" smtClean="0">
                <a:latin typeface="+mn-ea"/>
                <a:sym typeface="Wingdings" panose="05000000000000000000" pitchFamily="2" charset="2"/>
              </a:rPr>
              <a:t> </a:t>
            </a:r>
            <a:r>
              <a:rPr lang="ko-KR" altLang="en-US" sz="1800" dirty="0" err="1" smtClean="0">
                <a:latin typeface="+mn-ea"/>
                <a:sym typeface="Wingdings" panose="05000000000000000000" pitchFamily="2" charset="2"/>
              </a:rPr>
              <a:t>자료형의</a:t>
            </a:r>
            <a:r>
              <a:rPr lang="ko-KR" altLang="en-US" sz="1800" dirty="0" smtClean="0">
                <a:latin typeface="+mn-ea"/>
                <a:sym typeface="Wingdings" panose="05000000000000000000" pitchFamily="2" charset="2"/>
              </a:rPr>
              <a:t> 함수</a:t>
            </a:r>
            <a:endParaRPr lang="en-US" altLang="ko-KR" sz="1800" dirty="0" smtClean="0">
              <a:latin typeface="+mn-ea"/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en-US" altLang="ko-KR" dirty="0" err="1" smtClean="0"/>
              <a:t>int</a:t>
            </a:r>
            <a:r>
              <a:rPr lang="en-US" altLang="ko-KR" dirty="0"/>
              <a:t>() </a:t>
            </a:r>
            <a:r>
              <a:rPr lang="ko-KR" altLang="en-US" dirty="0" smtClean="0"/>
              <a:t>함수 사용으로</a:t>
            </a:r>
            <a:r>
              <a:rPr lang="en-US" altLang="ko-KR" dirty="0" smtClean="0"/>
              <a:t> </a:t>
            </a:r>
            <a:r>
              <a:rPr lang="ko-KR" altLang="en-US" dirty="0" err="1"/>
              <a:t>스트링을</a:t>
            </a:r>
            <a:r>
              <a:rPr lang="ko-KR" altLang="en-US" dirty="0"/>
              <a:t> 정수로</a:t>
            </a:r>
            <a:r>
              <a:rPr lang="en-US" altLang="ko-KR" dirty="0"/>
              <a:t> </a:t>
            </a:r>
            <a:r>
              <a:rPr lang="ko-KR" altLang="en-US" dirty="0" smtClean="0"/>
              <a:t>변경하여 정렬</a:t>
            </a:r>
            <a:endParaRPr lang="en-US" altLang="ko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5C9A62E9-7D76-463E-87EA-2DCACDFDAD0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473281" y="5657561"/>
            <a:ext cx="213519" cy="20774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 lang="en-US" altLang="ko-KR" smtClean="0"/>
              <a:pPr/>
              <a:t>52</a:t>
            </a:fld>
            <a:endParaRPr lang="en-US" altLang="ko-KR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2112" y="2490675"/>
            <a:ext cx="5286375" cy="20574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230" y="4603402"/>
            <a:ext cx="8477250" cy="181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9900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재귀적 나무 그리기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터틀</a:t>
            </a:r>
            <a:r>
              <a:rPr lang="ko-KR" altLang="en-US" dirty="0" smtClean="0"/>
              <a:t> 그래픽을 이용해서 다음 그림과 같은 재귀적 구조의 나무를 그리시오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국민대학교 컴퓨터공학부</a:t>
            </a:r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408" y="2472940"/>
            <a:ext cx="3729444" cy="302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95699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251520" y="260648"/>
            <a:ext cx="8640960" cy="864096"/>
          </a:xfrm>
        </p:spPr>
        <p:txBody>
          <a:bodyPr/>
          <a:lstStyle/>
          <a:p>
            <a:r>
              <a:rPr lang="ko-KR" altLang="en-US" dirty="0" smtClean="0"/>
              <a:t>실습</a:t>
            </a:r>
            <a:endParaRPr lang="ko-KR" altLang="en-US" dirty="0"/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251520" y="1268760"/>
            <a:ext cx="8640960" cy="4824536"/>
          </a:xfrm>
        </p:spPr>
        <p:txBody>
          <a:bodyPr/>
          <a:lstStyle/>
          <a:p>
            <a:r>
              <a:rPr lang="ko-KR" altLang="en-US" dirty="0" smtClean="0"/>
              <a:t>재귀적 나무 그리기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재귀적 구조 찾기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나무는 가운데 직선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왼쪽 나무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오른쪽 나무로 구성된다</a:t>
            </a:r>
            <a:r>
              <a:rPr lang="en-US" altLang="ko-KR" dirty="0" smtClean="0"/>
              <a:t>!</a:t>
            </a:r>
          </a:p>
          <a:p>
            <a:pPr lvl="3"/>
            <a:r>
              <a:rPr lang="en-US" altLang="ko-KR" dirty="0" smtClean="0"/>
              <a:t>(1) </a:t>
            </a:r>
            <a:r>
              <a:rPr lang="ko-KR" altLang="en-US" dirty="0" smtClean="0"/>
              <a:t>시작점에서 직선을 그린다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(2) </a:t>
            </a:r>
            <a:r>
              <a:rPr lang="ko-KR" altLang="en-US" dirty="0" smtClean="0"/>
              <a:t>왼쪽 나무를 그린다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(3) </a:t>
            </a:r>
            <a:r>
              <a:rPr lang="ko-KR" altLang="en-US" dirty="0" smtClean="0"/>
              <a:t>오른쪽 나무를 그린다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(4) </a:t>
            </a:r>
            <a:r>
              <a:rPr lang="ko-KR" altLang="en-US" dirty="0" smtClean="0"/>
              <a:t>시작점으로 돌아온다</a:t>
            </a:r>
            <a:endParaRPr lang="ko-KR" altLang="en-US" dirty="0"/>
          </a:p>
        </p:txBody>
      </p:sp>
      <p:sp>
        <p:nvSpPr>
          <p:cNvPr id="7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2843808" y="6356350"/>
            <a:ext cx="3456384" cy="365125"/>
          </a:xfrm>
        </p:spPr>
        <p:txBody>
          <a:bodyPr/>
          <a:lstStyle/>
          <a:p>
            <a:r>
              <a:rPr lang="ko-KR" altLang="en-US" smtClean="0"/>
              <a:t>국민대학교 컴퓨터공학부</a:t>
            </a:r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3036" y="2567072"/>
            <a:ext cx="3729444" cy="3025775"/>
          </a:xfrm>
          <a:prstGeom prst="rect">
            <a:avLst/>
          </a:prstGeom>
        </p:spPr>
      </p:pic>
      <p:cxnSp>
        <p:nvCxnSpPr>
          <p:cNvPr id="13" name="직선 화살표 연결선 12"/>
          <p:cNvCxnSpPr>
            <a:endCxn id="8" idx="2"/>
          </p:cNvCxnSpPr>
          <p:nvPr/>
        </p:nvCxnSpPr>
        <p:spPr>
          <a:xfrm flipV="1">
            <a:off x="7027758" y="5592847"/>
            <a:ext cx="0" cy="6082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flipV="1">
            <a:off x="6116740" y="4491213"/>
            <a:ext cx="752030" cy="504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 flipH="1" flipV="1">
            <a:off x="7164288" y="4491214"/>
            <a:ext cx="752030" cy="504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868770" y="6194183"/>
            <a:ext cx="4973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(1)</a:t>
            </a:r>
            <a:endParaRPr lang="ko-KR" altLang="en-US" sz="1100" dirty="0"/>
          </a:p>
        </p:txBody>
      </p:sp>
      <p:sp>
        <p:nvSpPr>
          <p:cNvPr id="20" name="TextBox 19"/>
          <p:cNvSpPr txBox="1"/>
          <p:nvPr/>
        </p:nvSpPr>
        <p:spPr>
          <a:xfrm>
            <a:off x="5821222" y="4922083"/>
            <a:ext cx="4973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(2)</a:t>
            </a:r>
            <a:endParaRPr lang="ko-KR" altLang="en-US" sz="1100" dirty="0"/>
          </a:p>
        </p:txBody>
      </p:sp>
      <p:sp>
        <p:nvSpPr>
          <p:cNvPr id="21" name="TextBox 20"/>
          <p:cNvSpPr txBox="1"/>
          <p:nvPr/>
        </p:nvSpPr>
        <p:spPr>
          <a:xfrm>
            <a:off x="7865204" y="4912005"/>
            <a:ext cx="4973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mtClean="0"/>
              <a:t>(3)</a:t>
            </a:r>
            <a:endParaRPr lang="ko-KR" altLang="en-US" sz="1100" dirty="0"/>
          </a:p>
        </p:txBody>
      </p:sp>
      <p:sp>
        <p:nvSpPr>
          <p:cNvPr id="22" name="TextBox 21"/>
          <p:cNvSpPr txBox="1"/>
          <p:nvPr/>
        </p:nvSpPr>
        <p:spPr>
          <a:xfrm>
            <a:off x="7117467" y="5800324"/>
            <a:ext cx="4973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(4)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69405209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251520" y="260648"/>
            <a:ext cx="8640960" cy="864096"/>
          </a:xfrm>
        </p:spPr>
        <p:txBody>
          <a:bodyPr/>
          <a:lstStyle/>
          <a:p>
            <a:r>
              <a:rPr lang="ko-KR" altLang="en-US" dirty="0" smtClean="0"/>
              <a:t>실습</a:t>
            </a:r>
            <a:endParaRPr lang="ko-KR" altLang="en-US" dirty="0"/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251520" y="1268760"/>
            <a:ext cx="8640960" cy="4824536"/>
          </a:xfrm>
        </p:spPr>
        <p:txBody>
          <a:bodyPr/>
          <a:lstStyle/>
          <a:p>
            <a:r>
              <a:rPr lang="ko-KR" altLang="en-US" dirty="0" smtClean="0"/>
              <a:t>재귀적 나무 그리기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재귀적 구조 찾기</a:t>
            </a:r>
            <a:endParaRPr lang="en-US" altLang="ko-KR" dirty="0" smtClean="0"/>
          </a:p>
        </p:txBody>
      </p:sp>
      <p:sp>
        <p:nvSpPr>
          <p:cNvPr id="7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2843808" y="6356350"/>
            <a:ext cx="3456384" cy="365125"/>
          </a:xfrm>
        </p:spPr>
        <p:txBody>
          <a:bodyPr/>
          <a:lstStyle/>
          <a:p>
            <a:r>
              <a:rPr lang="ko-KR" altLang="en-US" smtClean="0"/>
              <a:t>국민대학교 컴퓨터공학부</a:t>
            </a:r>
            <a:endParaRPr lang="ko-KR" altLang="en-US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148" y="2126047"/>
            <a:ext cx="3612740" cy="4230303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0900" y="2126047"/>
            <a:ext cx="3727567" cy="2591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18003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하노이탑</a:t>
            </a:r>
            <a:endParaRPr lang="en-US" altLang="ko-KR" dirty="0"/>
          </a:p>
          <a:p>
            <a:pPr lvl="1"/>
            <a:r>
              <a:rPr lang="ko-KR" altLang="en-US" dirty="0" err="1"/>
              <a:t>하노이탑을</a:t>
            </a:r>
            <a:r>
              <a:rPr lang="ko-KR" altLang="en-US" dirty="0"/>
              <a:t> 재귀함수로 구현하시오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원반의 개수가 </a:t>
            </a:r>
            <a:r>
              <a:rPr lang="en-US" altLang="ko-KR" dirty="0"/>
              <a:t>n</a:t>
            </a:r>
            <a:r>
              <a:rPr lang="ko-KR" altLang="en-US" dirty="0"/>
              <a:t>개일 때</a:t>
            </a:r>
            <a:r>
              <a:rPr lang="en-US" altLang="ko-KR" dirty="0"/>
              <a:t>, </a:t>
            </a:r>
            <a:r>
              <a:rPr lang="ko-KR" altLang="en-US" dirty="0"/>
              <a:t>몇 번 원반을 옮겨야 하는가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원반의 개수가 </a:t>
            </a:r>
            <a:r>
              <a:rPr lang="en-US" altLang="ko-KR" dirty="0"/>
              <a:t>n</a:t>
            </a:r>
            <a:r>
              <a:rPr lang="ko-KR" altLang="en-US" dirty="0"/>
              <a:t>개일 때</a:t>
            </a:r>
            <a:r>
              <a:rPr lang="en-US" altLang="ko-KR" dirty="0"/>
              <a:t>, </a:t>
            </a:r>
            <a:r>
              <a:rPr lang="ko-KR" altLang="en-US" dirty="0"/>
              <a:t>어떻게 원반을 옮겨야 하는가</a:t>
            </a:r>
            <a:r>
              <a:rPr lang="en-US" altLang="ko-KR" dirty="0"/>
              <a:t>?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국민대학교 컴퓨터공학부</a:t>
            </a:r>
          </a:p>
        </p:txBody>
      </p:sp>
    </p:spTree>
    <p:extLst>
      <p:ext uri="{BB962C8B-B14F-4D97-AF65-F5344CB8AC3E}">
        <p14:creationId xmlns:p14="http://schemas.microsoft.com/office/powerpoint/2010/main" val="423336542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3 </a:t>
            </a:r>
            <a:r>
              <a:rPr lang="ko-KR" altLang="en-US" dirty="0"/>
              <a:t>개의 장대가 있고 첫 번째 장대에는 반경이 서로 다른 </a:t>
            </a:r>
            <a:r>
              <a:rPr lang="en-US" altLang="ko-KR" dirty="0"/>
              <a:t>n</a:t>
            </a:r>
            <a:r>
              <a:rPr lang="ko-KR" altLang="en-US" dirty="0"/>
              <a:t>개의 원판이 쌓여 있다</a:t>
            </a:r>
            <a:r>
              <a:rPr lang="en-US" altLang="ko-KR" dirty="0"/>
              <a:t>. </a:t>
            </a:r>
            <a:r>
              <a:rPr lang="ko-KR" altLang="en-US" dirty="0"/>
              <a:t>각 원판은 반경이 큰 순서대로 쌓여 있다</a:t>
            </a:r>
            <a:r>
              <a:rPr lang="en-US" altLang="ko-KR" dirty="0"/>
              <a:t>. </a:t>
            </a:r>
            <a:r>
              <a:rPr lang="ko-KR" altLang="en-US" dirty="0"/>
              <a:t>이제 수도승들이 다음 규칙에 따라 첫 번째 장대에서 세 번째 장대로  옮기려 한다</a:t>
            </a:r>
            <a:r>
              <a:rPr lang="en-US" altLang="ko-KR" dirty="0"/>
              <a:t>. </a:t>
            </a:r>
            <a:r>
              <a:rPr lang="ko-KR" altLang="en-US" dirty="0"/>
              <a:t>이 작업을 수행하는데 필요한 이동순서를 출력하는 프로그램을 작성하라</a:t>
            </a:r>
            <a:endParaRPr lang="en-US" altLang="ko-KR" dirty="0"/>
          </a:p>
          <a:p>
            <a:pPr>
              <a:buFont typeface="+mj-lt"/>
              <a:buAutoNum type="arabicPeriod"/>
            </a:pPr>
            <a:r>
              <a:rPr lang="ko-KR" altLang="en-US" sz="1500" dirty="0"/>
              <a:t>한 번에 한 개의 원판만을 다른 탑으로 옮길 수 있다</a:t>
            </a:r>
            <a:r>
              <a:rPr lang="en-US" altLang="ko-KR" sz="1500" dirty="0"/>
              <a:t>.</a:t>
            </a:r>
          </a:p>
          <a:p>
            <a:pPr>
              <a:buFont typeface="+mj-lt"/>
              <a:buAutoNum type="arabicPeriod"/>
            </a:pPr>
            <a:r>
              <a:rPr lang="ko-KR" altLang="en-US" sz="1500" dirty="0"/>
              <a:t>쌓아 놓은 원판은 항상 위의 것이 아래의 것보다 작아야 한다</a:t>
            </a:r>
            <a:r>
              <a:rPr lang="en-US" altLang="ko-KR" sz="1500" dirty="0"/>
              <a:t>.(</a:t>
            </a:r>
            <a:r>
              <a:rPr lang="ko-KR" altLang="en-US" sz="1500" dirty="0"/>
              <a:t>중간 과정 역시 </a:t>
            </a:r>
            <a:r>
              <a:rPr lang="ko-KR" altLang="en-US" sz="1500" dirty="0" err="1"/>
              <a:t>그래야함</a:t>
            </a:r>
            <a:r>
              <a:rPr lang="en-US" altLang="ko-KR" sz="1500" dirty="0"/>
              <a:t>)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국민대학교 컴퓨터공학부</a:t>
            </a:r>
          </a:p>
        </p:txBody>
      </p:sp>
    </p:spTree>
    <p:extLst>
      <p:ext uri="{BB962C8B-B14F-4D97-AF65-F5344CB8AC3E}">
        <p14:creationId xmlns:p14="http://schemas.microsoft.com/office/powerpoint/2010/main" val="313904381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국민대학교 컴퓨터공학부</a:t>
            </a:r>
          </a:p>
        </p:txBody>
      </p:sp>
      <p:grpSp>
        <p:nvGrpSpPr>
          <p:cNvPr id="7" name="그룹 6"/>
          <p:cNvGrpSpPr/>
          <p:nvPr/>
        </p:nvGrpSpPr>
        <p:grpSpPr>
          <a:xfrm>
            <a:off x="503338" y="2776756"/>
            <a:ext cx="8137323" cy="2365696"/>
            <a:chOff x="503338" y="2776756"/>
            <a:chExt cx="8137323" cy="2365696"/>
          </a:xfrm>
        </p:grpSpPr>
        <p:grpSp>
          <p:nvGrpSpPr>
            <p:cNvPr id="6" name="그룹 5"/>
            <p:cNvGrpSpPr/>
            <p:nvPr/>
          </p:nvGrpSpPr>
          <p:grpSpPr>
            <a:xfrm>
              <a:off x="503338" y="2776756"/>
              <a:ext cx="2189527" cy="2357307"/>
              <a:chOff x="503338" y="2776756"/>
              <a:chExt cx="2189527" cy="2357307"/>
            </a:xfrm>
          </p:grpSpPr>
          <p:sp>
            <p:nvSpPr>
              <p:cNvPr id="3" name="직사각형 2"/>
              <p:cNvSpPr/>
              <p:nvPr/>
            </p:nvSpPr>
            <p:spPr>
              <a:xfrm>
                <a:off x="1476462" y="2776756"/>
                <a:ext cx="243281" cy="214758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" name="직사각형 4"/>
              <p:cNvSpPr/>
              <p:nvPr/>
            </p:nvSpPr>
            <p:spPr>
              <a:xfrm>
                <a:off x="503338" y="4924338"/>
                <a:ext cx="2189527" cy="20972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A</a:t>
                </a:r>
                <a:endParaRPr lang="ko-KR" altLang="en-US" dirty="0"/>
              </a:p>
            </p:txBody>
          </p:sp>
        </p:grpSp>
        <p:grpSp>
          <p:nvGrpSpPr>
            <p:cNvPr id="8" name="그룹 7"/>
            <p:cNvGrpSpPr/>
            <p:nvPr/>
          </p:nvGrpSpPr>
          <p:grpSpPr>
            <a:xfrm>
              <a:off x="3477236" y="2785145"/>
              <a:ext cx="2189527" cy="2357307"/>
              <a:chOff x="503338" y="2776756"/>
              <a:chExt cx="2189527" cy="2357307"/>
            </a:xfrm>
          </p:grpSpPr>
          <p:sp>
            <p:nvSpPr>
              <p:cNvPr id="9" name="직사각형 8"/>
              <p:cNvSpPr/>
              <p:nvPr/>
            </p:nvSpPr>
            <p:spPr>
              <a:xfrm>
                <a:off x="1476462" y="2776756"/>
                <a:ext cx="243281" cy="214758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직사각형 10"/>
              <p:cNvSpPr/>
              <p:nvPr/>
            </p:nvSpPr>
            <p:spPr>
              <a:xfrm>
                <a:off x="503338" y="4924338"/>
                <a:ext cx="2189527" cy="20972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B</a:t>
                </a:r>
                <a:endParaRPr lang="ko-KR" altLang="en-US" dirty="0"/>
              </a:p>
            </p:txBody>
          </p:sp>
        </p:grpSp>
        <p:grpSp>
          <p:nvGrpSpPr>
            <p:cNvPr id="12" name="그룹 11"/>
            <p:cNvGrpSpPr/>
            <p:nvPr/>
          </p:nvGrpSpPr>
          <p:grpSpPr>
            <a:xfrm>
              <a:off x="6451134" y="2785145"/>
              <a:ext cx="2189527" cy="2357307"/>
              <a:chOff x="503338" y="2776756"/>
              <a:chExt cx="2189527" cy="2357307"/>
            </a:xfrm>
          </p:grpSpPr>
          <p:sp>
            <p:nvSpPr>
              <p:cNvPr id="13" name="직사각형 12"/>
              <p:cNvSpPr/>
              <p:nvPr/>
            </p:nvSpPr>
            <p:spPr>
              <a:xfrm>
                <a:off x="1476462" y="2776756"/>
                <a:ext cx="243281" cy="214758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직사각형 13"/>
              <p:cNvSpPr/>
              <p:nvPr/>
            </p:nvSpPr>
            <p:spPr>
              <a:xfrm>
                <a:off x="503338" y="4924338"/>
                <a:ext cx="2189527" cy="20972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C</a:t>
                </a:r>
                <a:endParaRPr lang="ko-KR" altLang="en-US" dirty="0"/>
              </a:p>
            </p:txBody>
          </p:sp>
        </p:grpSp>
      </p:grpSp>
      <p:sp>
        <p:nvSpPr>
          <p:cNvPr id="15" name="직사각형 14"/>
          <p:cNvSpPr/>
          <p:nvPr/>
        </p:nvSpPr>
        <p:spPr>
          <a:xfrm>
            <a:off x="788101" y="4744338"/>
            <a:ext cx="1620000" cy="18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878101" y="4564338"/>
            <a:ext cx="1440000" cy="180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968101" y="4384338"/>
            <a:ext cx="1260000" cy="180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1058101" y="4204338"/>
            <a:ext cx="1080000" cy="180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1148101" y="3994613"/>
            <a:ext cx="900000" cy="180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80037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국민대학교 컴퓨터공학부</a:t>
            </a:r>
          </a:p>
        </p:txBody>
      </p:sp>
      <p:grpSp>
        <p:nvGrpSpPr>
          <p:cNvPr id="7" name="그룹 6"/>
          <p:cNvGrpSpPr/>
          <p:nvPr/>
        </p:nvGrpSpPr>
        <p:grpSpPr>
          <a:xfrm>
            <a:off x="503338" y="2776756"/>
            <a:ext cx="8137323" cy="2365696"/>
            <a:chOff x="503338" y="2776756"/>
            <a:chExt cx="8137323" cy="2365696"/>
          </a:xfrm>
        </p:grpSpPr>
        <p:grpSp>
          <p:nvGrpSpPr>
            <p:cNvPr id="6" name="그룹 5"/>
            <p:cNvGrpSpPr/>
            <p:nvPr/>
          </p:nvGrpSpPr>
          <p:grpSpPr>
            <a:xfrm>
              <a:off x="503338" y="2776756"/>
              <a:ext cx="2189527" cy="2357307"/>
              <a:chOff x="503338" y="2776756"/>
              <a:chExt cx="2189527" cy="2357307"/>
            </a:xfrm>
          </p:grpSpPr>
          <p:sp>
            <p:nvSpPr>
              <p:cNvPr id="3" name="직사각형 2"/>
              <p:cNvSpPr/>
              <p:nvPr/>
            </p:nvSpPr>
            <p:spPr>
              <a:xfrm>
                <a:off x="1476462" y="2776756"/>
                <a:ext cx="243281" cy="214758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" name="직사각형 4"/>
              <p:cNvSpPr/>
              <p:nvPr/>
            </p:nvSpPr>
            <p:spPr>
              <a:xfrm>
                <a:off x="503338" y="4924338"/>
                <a:ext cx="2189527" cy="20972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A</a:t>
                </a:r>
                <a:endParaRPr lang="ko-KR" altLang="en-US" dirty="0"/>
              </a:p>
            </p:txBody>
          </p:sp>
        </p:grpSp>
        <p:grpSp>
          <p:nvGrpSpPr>
            <p:cNvPr id="8" name="그룹 7"/>
            <p:cNvGrpSpPr/>
            <p:nvPr/>
          </p:nvGrpSpPr>
          <p:grpSpPr>
            <a:xfrm>
              <a:off x="3477236" y="2785145"/>
              <a:ext cx="2189527" cy="2357307"/>
              <a:chOff x="503338" y="2776756"/>
              <a:chExt cx="2189527" cy="2357307"/>
            </a:xfrm>
          </p:grpSpPr>
          <p:sp>
            <p:nvSpPr>
              <p:cNvPr id="9" name="직사각형 8"/>
              <p:cNvSpPr/>
              <p:nvPr/>
            </p:nvSpPr>
            <p:spPr>
              <a:xfrm>
                <a:off x="1476462" y="2776756"/>
                <a:ext cx="243281" cy="214758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직사각형 10"/>
              <p:cNvSpPr/>
              <p:nvPr/>
            </p:nvSpPr>
            <p:spPr>
              <a:xfrm>
                <a:off x="503338" y="4924338"/>
                <a:ext cx="2189527" cy="20972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B</a:t>
                </a:r>
                <a:endParaRPr lang="ko-KR" altLang="en-US" dirty="0"/>
              </a:p>
            </p:txBody>
          </p:sp>
        </p:grpSp>
        <p:grpSp>
          <p:nvGrpSpPr>
            <p:cNvPr id="12" name="그룹 11"/>
            <p:cNvGrpSpPr/>
            <p:nvPr/>
          </p:nvGrpSpPr>
          <p:grpSpPr>
            <a:xfrm>
              <a:off x="6451134" y="2785145"/>
              <a:ext cx="2189527" cy="2357307"/>
              <a:chOff x="503338" y="2776756"/>
              <a:chExt cx="2189527" cy="2357307"/>
            </a:xfrm>
          </p:grpSpPr>
          <p:sp>
            <p:nvSpPr>
              <p:cNvPr id="13" name="직사각형 12"/>
              <p:cNvSpPr/>
              <p:nvPr/>
            </p:nvSpPr>
            <p:spPr>
              <a:xfrm>
                <a:off x="1476462" y="2776756"/>
                <a:ext cx="243281" cy="214758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직사각형 13"/>
              <p:cNvSpPr/>
              <p:nvPr/>
            </p:nvSpPr>
            <p:spPr>
              <a:xfrm>
                <a:off x="503338" y="4924338"/>
                <a:ext cx="2189527" cy="20972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C</a:t>
                </a:r>
                <a:endParaRPr lang="ko-KR" altLang="en-US" dirty="0"/>
              </a:p>
            </p:txBody>
          </p:sp>
        </p:grpSp>
      </p:grpSp>
      <p:sp>
        <p:nvSpPr>
          <p:cNvPr id="15" name="직사각형 14"/>
          <p:cNvSpPr/>
          <p:nvPr/>
        </p:nvSpPr>
        <p:spPr>
          <a:xfrm>
            <a:off x="788101" y="4744338"/>
            <a:ext cx="1620000" cy="18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852000" y="4744338"/>
            <a:ext cx="1440000" cy="180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3942000" y="4564338"/>
            <a:ext cx="1260000" cy="180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4032000" y="4384338"/>
            <a:ext cx="1080000" cy="180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4122000" y="4195949"/>
            <a:ext cx="900000" cy="180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09508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251520" y="260648"/>
            <a:ext cx="8640960" cy="864096"/>
          </a:xfrm>
        </p:spPr>
        <p:txBody>
          <a:bodyPr>
            <a:normAutofit/>
          </a:bodyPr>
          <a:lstStyle/>
          <a:p>
            <a:r>
              <a:rPr lang="en-US" altLang="ko-KR" dirty="0"/>
              <a:t>What is a function </a:t>
            </a:r>
            <a:endParaRPr lang="ko-KR" altLang="en-US" dirty="0"/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251520" y="1268760"/>
            <a:ext cx="8640960" cy="4824536"/>
          </a:xfrm>
        </p:spPr>
        <p:txBody>
          <a:bodyPr/>
          <a:lstStyle/>
          <a:p>
            <a:r>
              <a:rPr lang="ko-KR" altLang="en-US" dirty="0" smtClean="0"/>
              <a:t>함수 </a:t>
            </a:r>
            <a:r>
              <a:rPr lang="ko-KR" altLang="en-US" dirty="0" smtClean="0"/>
              <a:t>정의</a:t>
            </a:r>
            <a:endParaRPr lang="en-US" altLang="ko-KR" dirty="0" smtClean="0"/>
          </a:p>
        </p:txBody>
      </p:sp>
      <p:sp>
        <p:nvSpPr>
          <p:cNvPr id="7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2843808" y="6356350"/>
            <a:ext cx="3456384" cy="365125"/>
          </a:xfrm>
        </p:spPr>
        <p:txBody>
          <a:bodyPr/>
          <a:lstStyle/>
          <a:p>
            <a:r>
              <a:rPr lang="ko-KR" altLang="en-US" smtClean="0"/>
              <a:t>국민대학교 컴퓨터공학부</a:t>
            </a:r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2254721"/>
            <a:ext cx="4857750" cy="383857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5593" y="2254721"/>
            <a:ext cx="3667125" cy="30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69561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국민대학교 컴퓨터공학부</a:t>
            </a:r>
          </a:p>
        </p:txBody>
      </p:sp>
      <p:grpSp>
        <p:nvGrpSpPr>
          <p:cNvPr id="7" name="그룹 6"/>
          <p:cNvGrpSpPr/>
          <p:nvPr/>
        </p:nvGrpSpPr>
        <p:grpSpPr>
          <a:xfrm>
            <a:off x="503338" y="2776756"/>
            <a:ext cx="8137323" cy="2365696"/>
            <a:chOff x="503338" y="2776756"/>
            <a:chExt cx="8137323" cy="2365696"/>
          </a:xfrm>
        </p:grpSpPr>
        <p:grpSp>
          <p:nvGrpSpPr>
            <p:cNvPr id="6" name="그룹 5"/>
            <p:cNvGrpSpPr/>
            <p:nvPr/>
          </p:nvGrpSpPr>
          <p:grpSpPr>
            <a:xfrm>
              <a:off x="503338" y="2776756"/>
              <a:ext cx="2189527" cy="2357307"/>
              <a:chOff x="503338" y="2776756"/>
              <a:chExt cx="2189527" cy="2357307"/>
            </a:xfrm>
          </p:grpSpPr>
          <p:sp>
            <p:nvSpPr>
              <p:cNvPr id="3" name="직사각형 2"/>
              <p:cNvSpPr/>
              <p:nvPr/>
            </p:nvSpPr>
            <p:spPr>
              <a:xfrm>
                <a:off x="1476462" y="2776756"/>
                <a:ext cx="243281" cy="214758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" name="직사각형 4"/>
              <p:cNvSpPr/>
              <p:nvPr/>
            </p:nvSpPr>
            <p:spPr>
              <a:xfrm>
                <a:off x="503338" y="4924338"/>
                <a:ext cx="2189527" cy="20972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A</a:t>
                </a:r>
                <a:endParaRPr lang="ko-KR" altLang="en-US" dirty="0"/>
              </a:p>
            </p:txBody>
          </p:sp>
        </p:grpSp>
        <p:grpSp>
          <p:nvGrpSpPr>
            <p:cNvPr id="8" name="그룹 7"/>
            <p:cNvGrpSpPr/>
            <p:nvPr/>
          </p:nvGrpSpPr>
          <p:grpSpPr>
            <a:xfrm>
              <a:off x="3477236" y="2785145"/>
              <a:ext cx="2189527" cy="2357307"/>
              <a:chOff x="503338" y="2776756"/>
              <a:chExt cx="2189527" cy="2357307"/>
            </a:xfrm>
          </p:grpSpPr>
          <p:sp>
            <p:nvSpPr>
              <p:cNvPr id="9" name="직사각형 8"/>
              <p:cNvSpPr/>
              <p:nvPr/>
            </p:nvSpPr>
            <p:spPr>
              <a:xfrm>
                <a:off x="1476462" y="2776756"/>
                <a:ext cx="243281" cy="214758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직사각형 10"/>
              <p:cNvSpPr/>
              <p:nvPr/>
            </p:nvSpPr>
            <p:spPr>
              <a:xfrm>
                <a:off x="503338" y="4924338"/>
                <a:ext cx="2189527" cy="20972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B</a:t>
                </a:r>
                <a:endParaRPr lang="ko-KR" altLang="en-US" dirty="0"/>
              </a:p>
            </p:txBody>
          </p:sp>
        </p:grpSp>
        <p:grpSp>
          <p:nvGrpSpPr>
            <p:cNvPr id="12" name="그룹 11"/>
            <p:cNvGrpSpPr/>
            <p:nvPr/>
          </p:nvGrpSpPr>
          <p:grpSpPr>
            <a:xfrm>
              <a:off x="6451134" y="2785145"/>
              <a:ext cx="2189527" cy="2357307"/>
              <a:chOff x="503338" y="2776756"/>
              <a:chExt cx="2189527" cy="2357307"/>
            </a:xfrm>
          </p:grpSpPr>
          <p:sp>
            <p:nvSpPr>
              <p:cNvPr id="13" name="직사각형 12"/>
              <p:cNvSpPr/>
              <p:nvPr/>
            </p:nvSpPr>
            <p:spPr>
              <a:xfrm>
                <a:off x="1476462" y="2776756"/>
                <a:ext cx="243281" cy="214758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직사각형 13"/>
              <p:cNvSpPr/>
              <p:nvPr/>
            </p:nvSpPr>
            <p:spPr>
              <a:xfrm>
                <a:off x="503338" y="4924338"/>
                <a:ext cx="2189527" cy="20972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C</a:t>
                </a:r>
                <a:endParaRPr lang="ko-KR" altLang="en-US" dirty="0"/>
              </a:p>
            </p:txBody>
          </p:sp>
        </p:grpSp>
      </p:grpSp>
      <p:sp>
        <p:nvSpPr>
          <p:cNvPr id="20" name="직사각형 19"/>
          <p:cNvSpPr/>
          <p:nvPr/>
        </p:nvSpPr>
        <p:spPr>
          <a:xfrm>
            <a:off x="6735897" y="4744338"/>
            <a:ext cx="1620000" cy="18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6825897" y="4560144"/>
            <a:ext cx="1440000" cy="180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6915897" y="4380144"/>
            <a:ext cx="1260000" cy="180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7005897" y="4198047"/>
            <a:ext cx="1080000" cy="180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7095897" y="3990419"/>
            <a:ext cx="900000" cy="180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042482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5 </a:t>
            </a:r>
            <a:r>
              <a:rPr lang="ko-KR" altLang="en-US" dirty="0"/>
              <a:t>개의 원판을 </a:t>
            </a:r>
            <a:r>
              <a:rPr lang="en-US" altLang="ko-KR" dirty="0"/>
              <a:t>A-&gt;C</a:t>
            </a:r>
            <a:r>
              <a:rPr lang="ko-KR" altLang="en-US" dirty="0"/>
              <a:t>로 옮기는 방법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1600" dirty="0"/>
              <a:t>1. </a:t>
            </a:r>
            <a:r>
              <a:rPr lang="ko-KR" altLang="en-US" sz="1600" dirty="0"/>
              <a:t>초록색 </a:t>
            </a:r>
            <a:r>
              <a:rPr lang="en-US" altLang="ko-KR" sz="1600" dirty="0"/>
              <a:t>~ </a:t>
            </a:r>
            <a:r>
              <a:rPr lang="ko-KR" altLang="en-US" sz="1600" dirty="0"/>
              <a:t>주황색 원판을 </a:t>
            </a:r>
            <a:r>
              <a:rPr lang="en-US" altLang="ko-KR" sz="1600" dirty="0"/>
              <a:t>A -&gt; B </a:t>
            </a:r>
            <a:r>
              <a:rPr lang="ko-KR" altLang="en-US" sz="1600" dirty="0"/>
              <a:t>로 옮긴다</a:t>
            </a:r>
            <a:r>
              <a:rPr lang="en-US" altLang="ko-KR" sz="1600" dirty="0"/>
              <a:t>.</a:t>
            </a:r>
            <a:br>
              <a:rPr lang="en-US" altLang="ko-KR" sz="1600" dirty="0"/>
            </a:br>
            <a:r>
              <a:rPr lang="en-US" altLang="ko-KR" sz="1600" dirty="0"/>
              <a:t>2. </a:t>
            </a:r>
            <a:r>
              <a:rPr lang="ko-KR" altLang="en-US" sz="1600" dirty="0"/>
              <a:t>노란색 원판을 </a:t>
            </a:r>
            <a:r>
              <a:rPr lang="en-US" altLang="ko-KR" sz="1600" dirty="0"/>
              <a:t>A -&gt; C </a:t>
            </a:r>
            <a:r>
              <a:rPr lang="ko-KR" altLang="en-US" sz="1600" dirty="0"/>
              <a:t>로 옮긴다</a:t>
            </a:r>
            <a:r>
              <a:rPr lang="en-US" altLang="ko-KR" sz="1600" dirty="0"/>
              <a:t>.</a:t>
            </a:r>
            <a:br>
              <a:rPr lang="en-US" altLang="ko-KR" sz="1600" dirty="0"/>
            </a:br>
            <a:r>
              <a:rPr lang="en-US" altLang="ko-KR" sz="1600" dirty="0"/>
              <a:t>3. </a:t>
            </a:r>
            <a:r>
              <a:rPr lang="ko-KR" altLang="en-US" sz="1600" dirty="0"/>
              <a:t>다시 초록색</a:t>
            </a:r>
            <a:r>
              <a:rPr lang="en-US" altLang="ko-KR" sz="1600" dirty="0"/>
              <a:t> ~ </a:t>
            </a:r>
            <a:r>
              <a:rPr lang="ko-KR" altLang="en-US" sz="1600" dirty="0"/>
              <a:t>주황색 원판을 </a:t>
            </a:r>
            <a:r>
              <a:rPr lang="en-US" altLang="ko-KR" sz="1600" dirty="0"/>
              <a:t>B -&gt; C </a:t>
            </a:r>
            <a:r>
              <a:rPr lang="ko-KR" altLang="en-US" sz="1600" dirty="0"/>
              <a:t>로 옮긴다</a:t>
            </a:r>
            <a:r>
              <a:rPr lang="en-US" altLang="ko-KR" sz="1600" dirty="0"/>
              <a:t>.</a:t>
            </a:r>
          </a:p>
          <a:p>
            <a:r>
              <a:rPr lang="en-US" altLang="ko-KR" dirty="0"/>
              <a:t>4</a:t>
            </a:r>
            <a:r>
              <a:rPr lang="ko-KR" altLang="en-US" dirty="0"/>
              <a:t>개의 원판을 </a:t>
            </a:r>
            <a:r>
              <a:rPr lang="en-US" altLang="ko-KR" dirty="0"/>
              <a:t>A-&gt;B</a:t>
            </a:r>
            <a:r>
              <a:rPr lang="ko-KR" altLang="en-US" dirty="0"/>
              <a:t>로 옮기는 방법은</a:t>
            </a:r>
            <a:r>
              <a:rPr lang="en-US" altLang="ko-KR" dirty="0"/>
              <a:t>?</a:t>
            </a:r>
          </a:p>
          <a:p>
            <a:r>
              <a:rPr lang="en-US" altLang="ko-KR" dirty="0"/>
              <a:t>4</a:t>
            </a:r>
            <a:r>
              <a:rPr lang="ko-KR" altLang="en-US" dirty="0"/>
              <a:t>개의 원판을 </a:t>
            </a:r>
            <a:r>
              <a:rPr lang="en-US" altLang="ko-KR" dirty="0"/>
              <a:t>B-&gt;C</a:t>
            </a:r>
            <a:r>
              <a:rPr lang="ko-KR" altLang="en-US" dirty="0"/>
              <a:t>로 옮기는 방법은</a:t>
            </a:r>
            <a:r>
              <a:rPr lang="en-US" altLang="ko-KR" dirty="0"/>
              <a:t>?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국민대학교 컴퓨터공학부</a:t>
            </a:r>
          </a:p>
        </p:txBody>
      </p:sp>
    </p:spTree>
    <p:extLst>
      <p:ext uri="{BB962C8B-B14F-4D97-AF65-F5344CB8AC3E}">
        <p14:creationId xmlns:p14="http://schemas.microsoft.com/office/powerpoint/2010/main" val="264731162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– Hanoi ( n, s, m, e )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국민대학교 컴퓨터공학부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3477237" y="2340530"/>
            <a:ext cx="1715548" cy="35285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Hanoi( 5, ‘A’, ‘B’, ‘C’ )</a:t>
            </a:r>
            <a:endParaRPr lang="ko-KR" altLang="en-US" sz="1500" dirty="0"/>
          </a:p>
        </p:txBody>
      </p:sp>
      <p:sp>
        <p:nvSpPr>
          <p:cNvPr id="10" name="직사각형 9"/>
          <p:cNvSpPr/>
          <p:nvPr/>
        </p:nvSpPr>
        <p:spPr>
          <a:xfrm>
            <a:off x="1128260" y="3432497"/>
            <a:ext cx="1715548" cy="3528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Hanoi( 4, ‘A’, ‘C’, ‘B’ )</a:t>
            </a:r>
            <a:endParaRPr lang="ko-KR" altLang="en-US" sz="1500" dirty="0"/>
          </a:p>
        </p:txBody>
      </p:sp>
      <p:sp>
        <p:nvSpPr>
          <p:cNvPr id="11" name="직사각형 10"/>
          <p:cNvSpPr/>
          <p:nvPr/>
        </p:nvSpPr>
        <p:spPr>
          <a:xfrm>
            <a:off x="5855575" y="3432497"/>
            <a:ext cx="1715548" cy="3528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Hanoi( 4, ‘B’, ‘A’, ‘C’ )</a:t>
            </a:r>
            <a:endParaRPr lang="ko-KR" altLang="en-US" sz="1500" dirty="0"/>
          </a:p>
        </p:txBody>
      </p:sp>
      <p:sp>
        <p:nvSpPr>
          <p:cNvPr id="12" name="직사각형 11"/>
          <p:cNvSpPr/>
          <p:nvPr/>
        </p:nvSpPr>
        <p:spPr>
          <a:xfrm>
            <a:off x="3491917" y="3432496"/>
            <a:ext cx="1715548" cy="3528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5 : A -&gt; C</a:t>
            </a:r>
            <a:endParaRPr lang="ko-KR" altLang="en-US" sz="1500" dirty="0"/>
          </a:p>
        </p:txBody>
      </p:sp>
      <p:cxnSp>
        <p:nvCxnSpPr>
          <p:cNvPr id="14" name="직선 연결선 13"/>
          <p:cNvCxnSpPr>
            <a:stCxn id="10" idx="0"/>
            <a:endCxn id="7" idx="2"/>
          </p:cNvCxnSpPr>
          <p:nvPr/>
        </p:nvCxnSpPr>
        <p:spPr>
          <a:xfrm flipV="1">
            <a:off x="1986034" y="2693381"/>
            <a:ext cx="2348977" cy="7391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>
            <a:stCxn id="7" idx="2"/>
            <a:endCxn id="12" idx="0"/>
          </p:cNvCxnSpPr>
          <p:nvPr/>
        </p:nvCxnSpPr>
        <p:spPr>
          <a:xfrm>
            <a:off x="4335011" y="2693381"/>
            <a:ext cx="14680" cy="7391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stCxn id="7" idx="2"/>
            <a:endCxn id="11" idx="0"/>
          </p:cNvCxnSpPr>
          <p:nvPr/>
        </p:nvCxnSpPr>
        <p:spPr>
          <a:xfrm>
            <a:off x="4335011" y="2693381"/>
            <a:ext cx="2378338" cy="7391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023772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– Hanoi ( n, s, m, e )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국민대학교 컴퓨터공학부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3477237" y="2340530"/>
            <a:ext cx="1715548" cy="3528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Hanoi( 5, ‘A’, ‘B’, ‘C’ )</a:t>
            </a:r>
            <a:endParaRPr lang="ko-KR" altLang="en-US" sz="1500" dirty="0"/>
          </a:p>
        </p:txBody>
      </p:sp>
      <p:sp>
        <p:nvSpPr>
          <p:cNvPr id="10" name="직사각형 9"/>
          <p:cNvSpPr/>
          <p:nvPr/>
        </p:nvSpPr>
        <p:spPr>
          <a:xfrm>
            <a:off x="1128260" y="3432497"/>
            <a:ext cx="1715548" cy="35285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Hanoi( 4, ‘A’, ‘C’, ‘B’ )</a:t>
            </a:r>
            <a:endParaRPr lang="ko-KR" altLang="en-US" sz="1500" dirty="0"/>
          </a:p>
        </p:txBody>
      </p:sp>
      <p:sp>
        <p:nvSpPr>
          <p:cNvPr id="11" name="직사각형 10"/>
          <p:cNvSpPr/>
          <p:nvPr/>
        </p:nvSpPr>
        <p:spPr>
          <a:xfrm>
            <a:off x="5855575" y="3432497"/>
            <a:ext cx="1715548" cy="3528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Hanoi( 4, ‘B’, ‘A’, ‘C’ )</a:t>
            </a:r>
            <a:endParaRPr lang="ko-KR" altLang="en-US" sz="1500" dirty="0"/>
          </a:p>
        </p:txBody>
      </p:sp>
      <p:sp>
        <p:nvSpPr>
          <p:cNvPr id="12" name="직사각형 11"/>
          <p:cNvSpPr/>
          <p:nvPr/>
        </p:nvSpPr>
        <p:spPr>
          <a:xfrm>
            <a:off x="3491917" y="3432496"/>
            <a:ext cx="1715548" cy="3528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5 : A -&gt; C</a:t>
            </a:r>
            <a:endParaRPr lang="ko-KR" altLang="en-US" sz="1500" dirty="0"/>
          </a:p>
        </p:txBody>
      </p:sp>
      <p:cxnSp>
        <p:nvCxnSpPr>
          <p:cNvPr id="14" name="직선 연결선 13"/>
          <p:cNvCxnSpPr>
            <a:stCxn id="10" idx="0"/>
            <a:endCxn id="7" idx="2"/>
          </p:cNvCxnSpPr>
          <p:nvPr/>
        </p:nvCxnSpPr>
        <p:spPr>
          <a:xfrm flipV="1">
            <a:off x="1986034" y="2693381"/>
            <a:ext cx="2348977" cy="7391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>
            <a:stCxn id="7" idx="2"/>
            <a:endCxn id="12" idx="0"/>
          </p:cNvCxnSpPr>
          <p:nvPr/>
        </p:nvCxnSpPr>
        <p:spPr>
          <a:xfrm>
            <a:off x="4335011" y="2693381"/>
            <a:ext cx="14680" cy="7391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stCxn id="7" idx="2"/>
            <a:endCxn id="11" idx="0"/>
          </p:cNvCxnSpPr>
          <p:nvPr/>
        </p:nvCxnSpPr>
        <p:spPr>
          <a:xfrm>
            <a:off x="4335011" y="2693381"/>
            <a:ext cx="2378338" cy="7391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266976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– Hanoi ( n, s, m, e )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국민대학교 컴퓨터공학부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3477237" y="2340530"/>
            <a:ext cx="1715548" cy="3528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Hanoi( 5, ‘A’, ‘B’, ‘C’ )</a:t>
            </a:r>
            <a:endParaRPr lang="ko-KR" altLang="en-US" sz="1500" dirty="0"/>
          </a:p>
        </p:txBody>
      </p:sp>
      <p:sp>
        <p:nvSpPr>
          <p:cNvPr id="10" name="직사각형 9"/>
          <p:cNvSpPr/>
          <p:nvPr/>
        </p:nvSpPr>
        <p:spPr>
          <a:xfrm>
            <a:off x="1128260" y="3432497"/>
            <a:ext cx="1715548" cy="3528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Hanoi( 4, ‘A’, ‘C’, ‘B’ )</a:t>
            </a:r>
            <a:endParaRPr lang="ko-KR" altLang="en-US" sz="1500" dirty="0"/>
          </a:p>
        </p:txBody>
      </p:sp>
      <p:sp>
        <p:nvSpPr>
          <p:cNvPr id="11" name="직사각형 10"/>
          <p:cNvSpPr/>
          <p:nvPr/>
        </p:nvSpPr>
        <p:spPr>
          <a:xfrm>
            <a:off x="5855575" y="3432497"/>
            <a:ext cx="1715548" cy="3528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Hanoi( 4, ‘B’, ‘A’, ‘C’ )</a:t>
            </a:r>
            <a:endParaRPr lang="ko-KR" altLang="en-US" sz="1500" dirty="0"/>
          </a:p>
        </p:txBody>
      </p:sp>
      <p:sp>
        <p:nvSpPr>
          <p:cNvPr id="12" name="직사각형 11"/>
          <p:cNvSpPr/>
          <p:nvPr/>
        </p:nvSpPr>
        <p:spPr>
          <a:xfrm>
            <a:off x="3491917" y="3432496"/>
            <a:ext cx="1715548" cy="35285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5 : A -&gt; C</a:t>
            </a:r>
            <a:endParaRPr lang="ko-KR" altLang="en-US" sz="1500" dirty="0"/>
          </a:p>
        </p:txBody>
      </p:sp>
      <p:cxnSp>
        <p:nvCxnSpPr>
          <p:cNvPr id="14" name="직선 연결선 13"/>
          <p:cNvCxnSpPr>
            <a:stCxn id="10" idx="0"/>
            <a:endCxn id="7" idx="2"/>
          </p:cNvCxnSpPr>
          <p:nvPr/>
        </p:nvCxnSpPr>
        <p:spPr>
          <a:xfrm flipV="1">
            <a:off x="1986034" y="2693381"/>
            <a:ext cx="2348977" cy="7391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>
            <a:stCxn id="7" idx="2"/>
            <a:endCxn id="12" idx="0"/>
          </p:cNvCxnSpPr>
          <p:nvPr/>
        </p:nvCxnSpPr>
        <p:spPr>
          <a:xfrm>
            <a:off x="4335011" y="2693381"/>
            <a:ext cx="14680" cy="7391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stCxn id="7" idx="2"/>
            <a:endCxn id="11" idx="0"/>
          </p:cNvCxnSpPr>
          <p:nvPr/>
        </p:nvCxnSpPr>
        <p:spPr>
          <a:xfrm>
            <a:off x="4335011" y="2693381"/>
            <a:ext cx="2378338" cy="7391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97276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– Hanoi ( n, s, m, e )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국민대학교 컴퓨터공학부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3477237" y="2340530"/>
            <a:ext cx="1715548" cy="3528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Hanoi( 5, ‘A’, ‘B’, ‘C’ )</a:t>
            </a:r>
            <a:endParaRPr lang="ko-KR" altLang="en-US" sz="1500" dirty="0"/>
          </a:p>
        </p:txBody>
      </p:sp>
      <p:sp>
        <p:nvSpPr>
          <p:cNvPr id="10" name="직사각형 9"/>
          <p:cNvSpPr/>
          <p:nvPr/>
        </p:nvSpPr>
        <p:spPr>
          <a:xfrm>
            <a:off x="1128260" y="3432497"/>
            <a:ext cx="1715548" cy="3528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Hanoi( 4, ‘A’, ‘C’, ‘B’ )</a:t>
            </a:r>
            <a:endParaRPr lang="ko-KR" altLang="en-US" sz="1500" dirty="0"/>
          </a:p>
        </p:txBody>
      </p:sp>
      <p:sp>
        <p:nvSpPr>
          <p:cNvPr id="11" name="직사각형 10"/>
          <p:cNvSpPr/>
          <p:nvPr/>
        </p:nvSpPr>
        <p:spPr>
          <a:xfrm>
            <a:off x="5855575" y="3432497"/>
            <a:ext cx="1715548" cy="35285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Hanoi( 4, ‘B’, ‘A’, ‘C’ )</a:t>
            </a:r>
            <a:endParaRPr lang="ko-KR" altLang="en-US" sz="1500" dirty="0"/>
          </a:p>
        </p:txBody>
      </p:sp>
      <p:sp>
        <p:nvSpPr>
          <p:cNvPr id="12" name="직사각형 11"/>
          <p:cNvSpPr/>
          <p:nvPr/>
        </p:nvSpPr>
        <p:spPr>
          <a:xfrm>
            <a:off x="3491917" y="3432496"/>
            <a:ext cx="1715548" cy="3528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5 : A -&gt; C</a:t>
            </a:r>
            <a:endParaRPr lang="ko-KR" altLang="en-US" sz="1500" dirty="0"/>
          </a:p>
        </p:txBody>
      </p:sp>
      <p:cxnSp>
        <p:nvCxnSpPr>
          <p:cNvPr id="14" name="직선 연결선 13"/>
          <p:cNvCxnSpPr>
            <a:stCxn id="10" idx="0"/>
            <a:endCxn id="7" idx="2"/>
          </p:cNvCxnSpPr>
          <p:nvPr/>
        </p:nvCxnSpPr>
        <p:spPr>
          <a:xfrm flipV="1">
            <a:off x="1986034" y="2693381"/>
            <a:ext cx="2348977" cy="7391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>
            <a:stCxn id="7" idx="2"/>
            <a:endCxn id="12" idx="0"/>
          </p:cNvCxnSpPr>
          <p:nvPr/>
        </p:nvCxnSpPr>
        <p:spPr>
          <a:xfrm>
            <a:off x="4335011" y="2693381"/>
            <a:ext cx="14680" cy="7391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stCxn id="7" idx="2"/>
            <a:endCxn id="11" idx="0"/>
          </p:cNvCxnSpPr>
          <p:nvPr/>
        </p:nvCxnSpPr>
        <p:spPr>
          <a:xfrm>
            <a:off x="4335011" y="2693381"/>
            <a:ext cx="2378338" cy="7391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927676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– Hanoi ( n, s, m, e )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국민대학교 컴퓨터공학부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3477237" y="2340530"/>
            <a:ext cx="1715548" cy="35285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Hanoi( 4, ‘A’, ‘C’, ‘B’ )</a:t>
            </a:r>
            <a:endParaRPr lang="ko-KR" altLang="en-US" sz="1500" dirty="0"/>
          </a:p>
        </p:txBody>
      </p:sp>
      <p:sp>
        <p:nvSpPr>
          <p:cNvPr id="10" name="직사각형 9"/>
          <p:cNvSpPr/>
          <p:nvPr/>
        </p:nvSpPr>
        <p:spPr>
          <a:xfrm>
            <a:off x="1128260" y="3432497"/>
            <a:ext cx="1715548" cy="3528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Hanoi( 3, ‘A’, ‘B’, ‘C’ )</a:t>
            </a:r>
            <a:endParaRPr lang="ko-KR" altLang="en-US" sz="1500" dirty="0"/>
          </a:p>
        </p:txBody>
      </p:sp>
      <p:sp>
        <p:nvSpPr>
          <p:cNvPr id="11" name="직사각형 10"/>
          <p:cNvSpPr/>
          <p:nvPr/>
        </p:nvSpPr>
        <p:spPr>
          <a:xfrm>
            <a:off x="5855575" y="3432497"/>
            <a:ext cx="1715548" cy="3528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Hanoi( 3, ‘C’, ‘A’, ‘B’ )</a:t>
            </a:r>
            <a:endParaRPr lang="ko-KR" altLang="en-US" sz="1500" dirty="0"/>
          </a:p>
        </p:txBody>
      </p:sp>
      <p:sp>
        <p:nvSpPr>
          <p:cNvPr id="12" name="직사각형 11"/>
          <p:cNvSpPr/>
          <p:nvPr/>
        </p:nvSpPr>
        <p:spPr>
          <a:xfrm>
            <a:off x="3491917" y="3432496"/>
            <a:ext cx="1715548" cy="3528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4 : A -&gt; B</a:t>
            </a:r>
            <a:endParaRPr lang="ko-KR" altLang="en-US" sz="1500" dirty="0"/>
          </a:p>
        </p:txBody>
      </p:sp>
      <p:cxnSp>
        <p:nvCxnSpPr>
          <p:cNvPr id="14" name="직선 연결선 13"/>
          <p:cNvCxnSpPr>
            <a:stCxn id="10" idx="0"/>
            <a:endCxn id="7" idx="2"/>
          </p:cNvCxnSpPr>
          <p:nvPr/>
        </p:nvCxnSpPr>
        <p:spPr>
          <a:xfrm flipV="1">
            <a:off x="1986034" y="2693381"/>
            <a:ext cx="2348977" cy="7391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>
            <a:stCxn id="7" idx="2"/>
            <a:endCxn id="12" idx="0"/>
          </p:cNvCxnSpPr>
          <p:nvPr/>
        </p:nvCxnSpPr>
        <p:spPr>
          <a:xfrm>
            <a:off x="4335011" y="2693381"/>
            <a:ext cx="14680" cy="7391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stCxn id="7" idx="2"/>
            <a:endCxn id="11" idx="0"/>
          </p:cNvCxnSpPr>
          <p:nvPr/>
        </p:nvCxnSpPr>
        <p:spPr>
          <a:xfrm>
            <a:off x="4335011" y="2693381"/>
            <a:ext cx="2378338" cy="7391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128565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– Hanoi ( n, s, m, e )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국민대학교 컴퓨터공학부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3477237" y="2340530"/>
            <a:ext cx="1715548" cy="35285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Hanoi( 4, ‘B’, ‘A’, ‘C’ )</a:t>
            </a:r>
            <a:endParaRPr lang="ko-KR" altLang="en-US" sz="1500" dirty="0"/>
          </a:p>
        </p:txBody>
      </p:sp>
      <p:sp>
        <p:nvSpPr>
          <p:cNvPr id="10" name="직사각형 9"/>
          <p:cNvSpPr/>
          <p:nvPr/>
        </p:nvSpPr>
        <p:spPr>
          <a:xfrm>
            <a:off x="1128260" y="3432497"/>
            <a:ext cx="1715548" cy="3528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Hanoi( 3, ‘B’, ‘C’, ‘A’ )</a:t>
            </a:r>
            <a:endParaRPr lang="ko-KR" altLang="en-US" sz="1500" dirty="0"/>
          </a:p>
        </p:txBody>
      </p:sp>
      <p:sp>
        <p:nvSpPr>
          <p:cNvPr id="11" name="직사각형 10"/>
          <p:cNvSpPr/>
          <p:nvPr/>
        </p:nvSpPr>
        <p:spPr>
          <a:xfrm>
            <a:off x="5855575" y="3432497"/>
            <a:ext cx="1715548" cy="3528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Hanoi( 3, ‘A’, ‘B’, ‘C’ )</a:t>
            </a:r>
            <a:endParaRPr lang="ko-KR" altLang="en-US" sz="1500" dirty="0"/>
          </a:p>
        </p:txBody>
      </p:sp>
      <p:sp>
        <p:nvSpPr>
          <p:cNvPr id="12" name="직사각형 11"/>
          <p:cNvSpPr/>
          <p:nvPr/>
        </p:nvSpPr>
        <p:spPr>
          <a:xfrm>
            <a:off x="3491917" y="3432496"/>
            <a:ext cx="1715548" cy="3528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4 : B -&gt; C</a:t>
            </a:r>
            <a:endParaRPr lang="ko-KR" altLang="en-US" sz="1500" dirty="0"/>
          </a:p>
        </p:txBody>
      </p:sp>
      <p:cxnSp>
        <p:nvCxnSpPr>
          <p:cNvPr id="14" name="직선 연결선 13"/>
          <p:cNvCxnSpPr>
            <a:stCxn id="10" idx="0"/>
            <a:endCxn id="7" idx="2"/>
          </p:cNvCxnSpPr>
          <p:nvPr/>
        </p:nvCxnSpPr>
        <p:spPr>
          <a:xfrm flipV="1">
            <a:off x="1986034" y="2693381"/>
            <a:ext cx="2348977" cy="7391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>
            <a:stCxn id="7" idx="2"/>
            <a:endCxn id="12" idx="0"/>
          </p:cNvCxnSpPr>
          <p:nvPr/>
        </p:nvCxnSpPr>
        <p:spPr>
          <a:xfrm>
            <a:off x="4335011" y="2693381"/>
            <a:ext cx="14680" cy="7391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stCxn id="7" idx="2"/>
            <a:endCxn id="11" idx="0"/>
          </p:cNvCxnSpPr>
          <p:nvPr/>
        </p:nvCxnSpPr>
        <p:spPr>
          <a:xfrm>
            <a:off x="4335011" y="2693381"/>
            <a:ext cx="2378338" cy="7391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099155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– Hanoi ( n, s, m, e )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국민대학교 컴퓨터공학부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453" y="2648904"/>
            <a:ext cx="4088547" cy="258152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9770" y="2184400"/>
            <a:ext cx="3649529" cy="334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13360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숙제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주어진 날짜로부터 </a:t>
            </a:r>
            <a:r>
              <a:rPr lang="en-US" altLang="ko-KR" dirty="0" smtClean="0"/>
              <a:t>x</a:t>
            </a:r>
            <a:r>
              <a:rPr lang="ko-KR" altLang="en-US" dirty="0" smtClean="0"/>
              <a:t>일 후의 날이 몇 일이고 무슨 요일인지 계산해주는 프로그램을 작성하시오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예</a:t>
            </a:r>
            <a:r>
              <a:rPr lang="en-US" altLang="ko-KR" dirty="0" smtClean="0"/>
              <a:t>: 2015.5.1</a:t>
            </a:r>
            <a:r>
              <a:rPr lang="ko-KR" altLang="en-US" dirty="0" smtClean="0"/>
              <a:t>일의 </a:t>
            </a:r>
            <a:r>
              <a:rPr lang="en-US" altLang="ko-KR" dirty="0" smtClean="0"/>
              <a:t>1000</a:t>
            </a:r>
            <a:r>
              <a:rPr lang="ko-KR" altLang="en-US" dirty="0" smtClean="0"/>
              <a:t>일 후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국민대학교 컴퓨터공학부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61161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251520" y="260648"/>
            <a:ext cx="8640960" cy="864096"/>
          </a:xfrm>
        </p:spPr>
        <p:txBody>
          <a:bodyPr>
            <a:normAutofit/>
          </a:bodyPr>
          <a:lstStyle/>
          <a:p>
            <a:r>
              <a:rPr lang="en-US" altLang="ko-KR" dirty="0"/>
              <a:t>What is a function </a:t>
            </a:r>
            <a:endParaRPr lang="ko-KR" altLang="en-US" dirty="0"/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251520" y="1268760"/>
            <a:ext cx="8640960" cy="4824536"/>
          </a:xfrm>
        </p:spPr>
        <p:txBody>
          <a:bodyPr/>
          <a:lstStyle/>
          <a:p>
            <a:r>
              <a:rPr lang="ko-KR" altLang="en-US" dirty="0" smtClean="0"/>
              <a:t>함수 </a:t>
            </a:r>
            <a:r>
              <a:rPr lang="ko-KR" altLang="en-US" dirty="0" smtClean="0"/>
              <a:t>정의</a:t>
            </a:r>
            <a:endParaRPr lang="en-US" altLang="ko-KR" dirty="0" smtClean="0"/>
          </a:p>
        </p:txBody>
      </p:sp>
      <p:sp>
        <p:nvSpPr>
          <p:cNvPr id="7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2843808" y="6356350"/>
            <a:ext cx="3456384" cy="365125"/>
          </a:xfrm>
        </p:spPr>
        <p:txBody>
          <a:bodyPr/>
          <a:lstStyle/>
          <a:p>
            <a:r>
              <a:rPr lang="ko-KR" altLang="en-US" smtClean="0"/>
              <a:t>국민대학교 컴퓨터공학부</a:t>
            </a:r>
            <a:endParaRPr lang="ko-KR" altLang="en-US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xmlns="" id="{D448FE14-C0BF-4955-BA6C-BECC7DB2FC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600" y="2119721"/>
            <a:ext cx="7200000" cy="2462213"/>
          </a:xfrm>
          <a:prstGeom prst="rect">
            <a:avLst/>
          </a:prstGeom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# 함수 선언</a:t>
            </a:r>
            <a:br>
              <a:rPr kumimoji="0" lang="ko-KR" altLang="ko-KR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def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get_sum(start, end) :</a:t>
            </a:r>
            <a:b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 ret =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b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kumimoji="0" lang="ko-KR" altLang="ko-KR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for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num </a:t>
            </a:r>
            <a:r>
              <a:rPr kumimoji="0" lang="ko-KR" altLang="ko-KR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in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range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(start, end +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 :</a:t>
            </a:r>
            <a:b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     ret += num</a:t>
            </a:r>
            <a:b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kumimoji="0" lang="ko-KR" altLang="ko-KR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return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ret</a:t>
            </a:r>
            <a:b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a =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int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input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kumimoji="0" lang="ko-KR" altLang="ko-KR" sz="14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"A &gt;"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))</a:t>
            </a:r>
            <a:b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b =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int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input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kumimoji="0" lang="ko-KR" altLang="ko-KR" sz="14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"B &gt;"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))</a:t>
            </a:r>
            <a:b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print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kumimoji="0" lang="ko-KR" altLang="ko-KR" sz="14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"{} 부터 {} 까지 합은 {} 입니다."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.format(a, b, get_sum(a, b)))</a:t>
            </a:r>
            <a:endParaRPr kumimoji="0" lang="ko-KR" altLang="ko-KR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92083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251520" y="260648"/>
            <a:ext cx="8640960" cy="864096"/>
          </a:xfrm>
        </p:spPr>
        <p:txBody>
          <a:bodyPr>
            <a:normAutofit/>
          </a:bodyPr>
          <a:lstStyle/>
          <a:p>
            <a:r>
              <a:rPr lang="en-US" altLang="ko-KR" dirty="0"/>
              <a:t>What is a function </a:t>
            </a:r>
            <a:endParaRPr lang="ko-KR" altLang="en-US" dirty="0"/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251520" y="1268760"/>
            <a:ext cx="8640960" cy="4824536"/>
          </a:xfrm>
        </p:spPr>
        <p:txBody>
          <a:bodyPr/>
          <a:lstStyle/>
          <a:p>
            <a:r>
              <a:rPr lang="ko-KR" altLang="en-US" sz="2000" dirty="0">
                <a:latin typeface="+mn-ea"/>
              </a:rPr>
              <a:t>가변 매개변수 함수</a:t>
            </a:r>
            <a:endParaRPr lang="en-US" altLang="ko-KR" sz="2000" dirty="0">
              <a:latin typeface="+mn-ea"/>
            </a:endParaRPr>
          </a:p>
          <a:p>
            <a:pPr lvl="1"/>
            <a:r>
              <a:rPr lang="ko-KR" altLang="en-US" sz="1600" dirty="0" err="1">
                <a:latin typeface="+mn-ea"/>
              </a:rPr>
              <a:t>파이썬에서는</a:t>
            </a:r>
            <a:r>
              <a:rPr lang="ko-KR" altLang="en-US" sz="1600" dirty="0">
                <a:latin typeface="+mn-ea"/>
              </a:rPr>
              <a:t> 매개변수를 원하는 만큼 받을 수 있는 함수를 만들 수 있다</a:t>
            </a:r>
            <a:r>
              <a:rPr lang="en-US" altLang="ko-KR" sz="1600" dirty="0">
                <a:latin typeface="+mn-ea"/>
              </a:rPr>
              <a:t>.</a:t>
            </a:r>
          </a:p>
          <a:p>
            <a:pPr lvl="1"/>
            <a:r>
              <a:rPr lang="ko-KR" altLang="en-US" sz="1600" dirty="0">
                <a:latin typeface="+mn-ea"/>
              </a:rPr>
              <a:t>가변 매개변수는 하나만 사용 할 수 있으며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가변 매개변수 뒤에는 일반 매개변수가 올 수 없다</a:t>
            </a:r>
            <a:r>
              <a:rPr lang="en-US" altLang="ko-KR" sz="1600" dirty="0">
                <a:latin typeface="+mn-ea"/>
              </a:rPr>
              <a:t>.</a:t>
            </a:r>
            <a:endParaRPr lang="en-US" altLang="ko-KR" sz="1600" dirty="0">
              <a:latin typeface="+mn-ea"/>
            </a:endParaRPr>
          </a:p>
        </p:txBody>
      </p:sp>
      <p:sp>
        <p:nvSpPr>
          <p:cNvPr id="7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2843808" y="6356350"/>
            <a:ext cx="3456384" cy="365125"/>
          </a:xfrm>
        </p:spPr>
        <p:txBody>
          <a:bodyPr/>
          <a:lstStyle/>
          <a:p>
            <a:r>
              <a:rPr lang="ko-KR" altLang="en-US" smtClean="0"/>
              <a:t>국민대학교 컴퓨터공학부</a:t>
            </a:r>
            <a:endParaRPr lang="ko-KR" altLang="en-US"/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xmlns="" id="{1821CB43-BD9B-459A-ADF3-55DF7B0D55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2800" y="2723473"/>
            <a:ext cx="7200000" cy="523220"/>
          </a:xfrm>
          <a:prstGeom prst="rect">
            <a:avLst/>
          </a:prstGeom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def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&lt;함수 이름&gt;(&lt;매개 변수&gt;, &lt;매개 변수&gt;, ... , *&lt;가변 매개변수&gt;) :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 &lt;코드&gt;</a:t>
            </a:r>
            <a:endParaRPr kumimoji="0" lang="ko-KR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xmlns="" id="{2A6BBDD8-F58E-4248-AE9D-DD134CA8A5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2800" y="3618549"/>
            <a:ext cx="7200000" cy="1815882"/>
          </a:xfrm>
          <a:prstGeom prst="rect">
            <a:avLst/>
          </a:prstGeom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# 가변 매개변수 함수를 정의 </a:t>
            </a:r>
            <a:r>
              <a:rPr kumimoji="0" lang="ko-KR" altLang="ko-KR" sz="14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할때는</a:t>
            </a:r>
            <a:r>
              <a:rPr kumimoji="0" lang="ko-KR" altLang="ko-KR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*</a:t>
            </a:r>
            <a:r>
              <a:rPr kumimoji="0" lang="ko-KR" altLang="ko-KR" sz="14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를</a:t>
            </a:r>
            <a:r>
              <a:rPr kumimoji="0" lang="ko-KR" altLang="ko-KR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가변 매개변수 이름 앞에 붙인다.</a:t>
            </a:r>
            <a:br>
              <a:rPr kumimoji="0" lang="ko-KR" altLang="ko-KR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def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get_sum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(*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args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 :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ret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for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each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in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args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: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ret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+=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each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return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ret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print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get_sum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2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3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4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5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6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7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8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9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))</a:t>
            </a:r>
            <a:endParaRPr kumimoji="0" lang="ko-KR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08436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251520" y="260648"/>
            <a:ext cx="8640960" cy="864096"/>
          </a:xfrm>
        </p:spPr>
        <p:txBody>
          <a:bodyPr>
            <a:normAutofit/>
          </a:bodyPr>
          <a:lstStyle/>
          <a:p>
            <a:r>
              <a:rPr lang="en-US" altLang="ko-KR" dirty="0"/>
              <a:t>What is a function </a:t>
            </a:r>
            <a:endParaRPr lang="ko-KR" altLang="en-US" dirty="0"/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251520" y="1268760"/>
            <a:ext cx="8640960" cy="4824536"/>
          </a:xfrm>
        </p:spPr>
        <p:txBody>
          <a:bodyPr/>
          <a:lstStyle/>
          <a:p>
            <a:r>
              <a:rPr lang="ko-KR" altLang="en-US" sz="2000" dirty="0">
                <a:latin typeface="+mn-ea"/>
              </a:rPr>
              <a:t>기본 매개변수</a:t>
            </a:r>
            <a:endParaRPr lang="en-US" altLang="ko-KR" sz="2000" dirty="0">
              <a:latin typeface="+mn-ea"/>
            </a:endParaRPr>
          </a:p>
          <a:p>
            <a:pPr lvl="1"/>
            <a:r>
              <a:rPr lang="ko-KR" altLang="en-US" sz="1600" dirty="0">
                <a:latin typeface="+mn-ea"/>
              </a:rPr>
              <a:t>인자가 전달되지 않을 경우 값을 정의 하는 </a:t>
            </a:r>
            <a:r>
              <a:rPr lang="ko-KR" altLang="en-US" sz="1600" dirty="0" err="1">
                <a:latin typeface="+mn-ea"/>
              </a:rPr>
              <a:t>매겨변수</a:t>
            </a:r>
            <a:endParaRPr lang="en-US" altLang="ko-KR" sz="1600" dirty="0">
              <a:latin typeface="+mn-ea"/>
            </a:endParaRPr>
          </a:p>
          <a:p>
            <a:pPr lvl="1"/>
            <a:r>
              <a:rPr lang="ko-KR" altLang="en-US" sz="1600" dirty="0">
                <a:latin typeface="+mn-ea"/>
              </a:rPr>
              <a:t>기본 매개변수 뒤에는 일반 매개변수가 올 수 없다</a:t>
            </a:r>
            <a:r>
              <a:rPr lang="en-US" altLang="ko-KR" sz="1600" dirty="0">
                <a:latin typeface="+mn-ea"/>
              </a:rPr>
              <a:t>.</a:t>
            </a:r>
            <a:endParaRPr lang="en-US" altLang="ko-KR" sz="1600" dirty="0">
              <a:latin typeface="+mn-ea"/>
            </a:endParaRPr>
          </a:p>
        </p:txBody>
      </p:sp>
      <p:sp>
        <p:nvSpPr>
          <p:cNvPr id="7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2843808" y="6356350"/>
            <a:ext cx="3456384" cy="365125"/>
          </a:xfrm>
        </p:spPr>
        <p:txBody>
          <a:bodyPr/>
          <a:lstStyle/>
          <a:p>
            <a:r>
              <a:rPr lang="ko-KR" altLang="en-US" smtClean="0"/>
              <a:t>국민대학교 컴퓨터공학부</a:t>
            </a:r>
            <a:endParaRPr lang="ko-KR" altLang="en-US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xmlns="" id="{9D985228-D515-4090-8A4D-A4D5363681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6300" y="2538365"/>
            <a:ext cx="3648756" cy="2031325"/>
          </a:xfrm>
          <a:prstGeom prst="rect">
            <a:avLst/>
          </a:prstGeom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# 기본 매개 변수</a:t>
            </a:r>
            <a:br>
              <a:rPr kumimoji="0" lang="ko-KR" altLang="ko-KR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def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print_my_info( n =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1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 :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for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i 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in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range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(n) :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print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"My name is </a:t>
            </a:r>
            <a:r>
              <a:rPr kumimoji="0" lang="en-US" altLang="ko-KR" sz="14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Kim</a:t>
            </a:r>
            <a:r>
              <a:rPr kumimoji="0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."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print_my_info()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print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"--구분선--"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print_my_info(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3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endParaRPr kumimoji="0" lang="ko-KR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4324274"/>
      </p:ext>
    </p:extLst>
  </p:cSld>
  <p:clrMapOvr>
    <a:masterClrMapping/>
  </p:clrMapOvr>
</p:sld>
</file>

<file path=ppt/theme/theme1.xml><?xml version="1.0" encoding="utf-8"?>
<a:theme xmlns:a="http://schemas.openxmlformats.org/drawingml/2006/main" name="kmucs_2014_theme_by_JunhoKim">
  <a:themeElements>
    <a:clrScheme name="국민대 스타일">
      <a:dk1>
        <a:srgbClr val="000000"/>
      </a:dk1>
      <a:lt1>
        <a:sysClr val="window" lastClr="FFFFFF"/>
      </a:lt1>
      <a:dk2>
        <a:srgbClr val="1F497D"/>
      </a:dk2>
      <a:lt2>
        <a:srgbClr val="EEECE1"/>
      </a:lt2>
      <a:accent1>
        <a:srgbClr val="004F9F"/>
      </a:accent1>
      <a:accent2>
        <a:srgbClr val="FFCE44"/>
      </a:accent2>
      <a:accent3>
        <a:srgbClr val="F3953F"/>
      </a:accent3>
      <a:accent4>
        <a:srgbClr val="A1DAF8"/>
      </a:accent4>
      <a:accent5>
        <a:srgbClr val="95C23D"/>
      </a:accent5>
      <a:accent6>
        <a:srgbClr val="00A470"/>
      </a:accent6>
      <a:hlink>
        <a:srgbClr val="0000FF"/>
      </a:hlink>
      <a:folHlink>
        <a:srgbClr val="800080"/>
      </a:folHlink>
    </a:clrScheme>
    <a:fontScheme name="Windows 8 스타일">
      <a:majorFont>
        <a:latin typeface="Segoe UI"/>
        <a:ea typeface="맑은 고딕"/>
        <a:cs typeface=""/>
      </a:majorFont>
      <a:minorFont>
        <a:latin typeface="Calibri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2ndweek_memoryandvariable</Template>
  <TotalTime>15552</TotalTime>
  <Words>2301</Words>
  <Application>Microsoft Office PowerPoint</Application>
  <PresentationFormat>화면 슬라이드 쇼(4:3)</PresentationFormat>
  <Paragraphs>486</Paragraphs>
  <Slides>69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69</vt:i4>
      </vt:variant>
    </vt:vector>
  </HeadingPairs>
  <TitlesOfParts>
    <vt:vector size="78" baseType="lpstr">
      <vt:lpstr>Adobe Naskh Medium</vt:lpstr>
      <vt:lpstr>D2Coding</vt:lpstr>
      <vt:lpstr>맑은 고딕</vt:lpstr>
      <vt:lpstr>Arial</vt:lpstr>
      <vt:lpstr>Calibri</vt:lpstr>
      <vt:lpstr>Cambria Math</vt:lpstr>
      <vt:lpstr>Segoe UI</vt:lpstr>
      <vt:lpstr>Wingdings</vt:lpstr>
      <vt:lpstr>kmucs_2014_theme_by_JunhoKim</vt:lpstr>
      <vt:lpstr>Functions</vt:lpstr>
      <vt:lpstr>수업목표</vt:lpstr>
      <vt:lpstr>What is a function </vt:lpstr>
      <vt:lpstr>What is a function </vt:lpstr>
      <vt:lpstr>What is a function </vt:lpstr>
      <vt:lpstr>What is a function </vt:lpstr>
      <vt:lpstr>What is a function </vt:lpstr>
      <vt:lpstr>What is a function </vt:lpstr>
      <vt:lpstr>What is a function </vt:lpstr>
      <vt:lpstr>What is a function </vt:lpstr>
      <vt:lpstr>Calling a function</vt:lpstr>
      <vt:lpstr>Calling a function</vt:lpstr>
      <vt:lpstr>Passing arguments to a function</vt:lpstr>
      <vt:lpstr>Passing arguments to a function</vt:lpstr>
      <vt:lpstr>Passing arguments to a function</vt:lpstr>
      <vt:lpstr>Passing arguments to a function</vt:lpstr>
      <vt:lpstr>Returning a value</vt:lpstr>
      <vt:lpstr>Variable scope</vt:lpstr>
      <vt:lpstr>Variable scope</vt:lpstr>
      <vt:lpstr>Variable scope</vt:lpstr>
      <vt:lpstr>Variable scope</vt:lpstr>
      <vt:lpstr>Variable scope</vt:lpstr>
      <vt:lpstr>Naming variables</vt:lpstr>
      <vt:lpstr>Recursive Functions</vt:lpstr>
      <vt:lpstr>Recursive Functions</vt:lpstr>
      <vt:lpstr>Recursive Functions</vt:lpstr>
      <vt:lpstr>Recursive Functions</vt:lpstr>
      <vt:lpstr>Recursive Functions</vt:lpstr>
      <vt:lpstr>Recursive Functions</vt:lpstr>
      <vt:lpstr>Recursive Functions</vt:lpstr>
      <vt:lpstr>Recursive Functions</vt:lpstr>
      <vt:lpstr>실습</vt:lpstr>
      <vt:lpstr>실습</vt:lpstr>
      <vt:lpstr>실습</vt:lpstr>
      <vt:lpstr>실습</vt:lpstr>
      <vt:lpstr>실습</vt:lpstr>
      <vt:lpstr>lambda function</vt:lpstr>
      <vt:lpstr>lambda function</vt:lpstr>
      <vt:lpstr>lambda function</vt:lpstr>
      <vt:lpstr>내장 함수 </vt:lpstr>
      <vt:lpstr> 내장 함수</vt:lpstr>
      <vt:lpstr> 내장 함수</vt:lpstr>
      <vt:lpstr> 내장 함수</vt:lpstr>
      <vt:lpstr> 내장 함수</vt:lpstr>
      <vt:lpstr> 내장 함수</vt:lpstr>
      <vt:lpstr> 내장 함수</vt:lpstr>
      <vt:lpstr> 내장 함수</vt:lpstr>
      <vt:lpstr> 내장 함수</vt:lpstr>
      <vt:lpstr> 내장 함수</vt:lpstr>
      <vt:lpstr> 내장 함수</vt:lpstr>
      <vt:lpstr> 내장 함수</vt:lpstr>
      <vt:lpstr> 내장 함수</vt:lpstr>
      <vt:lpstr>실습</vt:lpstr>
      <vt:lpstr>실습</vt:lpstr>
      <vt:lpstr>실습</vt:lpstr>
      <vt:lpstr>실습</vt:lpstr>
      <vt:lpstr>실습</vt:lpstr>
      <vt:lpstr>실습</vt:lpstr>
      <vt:lpstr>실습</vt:lpstr>
      <vt:lpstr>실습</vt:lpstr>
      <vt:lpstr>실습</vt:lpstr>
      <vt:lpstr>실습 – Hanoi ( n, s, m, e )</vt:lpstr>
      <vt:lpstr>실습 – Hanoi ( n, s, m, e )</vt:lpstr>
      <vt:lpstr>실습 – Hanoi ( n, s, m, e )</vt:lpstr>
      <vt:lpstr>실습 – Hanoi ( n, s, m, e )</vt:lpstr>
      <vt:lpstr>실습 – Hanoi ( n, s, m, e )</vt:lpstr>
      <vt:lpstr>실습 – Hanoi ( n, s, m, e )</vt:lpstr>
      <vt:lpstr>실습 – Hanoi ( n, s, m, e )</vt:lpstr>
      <vt:lpstr>숙제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Memory &amp; Variables</dc:title>
  <dc:creator>yoon myungkeun</dc:creator>
  <cp:lastModifiedBy>Hye-Jung Nam</cp:lastModifiedBy>
  <cp:revision>187</cp:revision>
  <dcterms:created xsi:type="dcterms:W3CDTF">2014-09-29T01:01:48Z</dcterms:created>
  <dcterms:modified xsi:type="dcterms:W3CDTF">2018-03-03T16:03:50Z</dcterms:modified>
</cp:coreProperties>
</file>