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4" r:id="rId19"/>
    <p:sldId id="286" r:id="rId20"/>
    <p:sldId id="287" r:id="rId21"/>
    <p:sldId id="288" r:id="rId22"/>
    <p:sldId id="268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F"/>
          </a:solidFill>
        </a:fill>
      </a:tcStyle>
    </a:wholeTbl>
    <a:band2H>
      <a:tcTxStyle/>
      <a:tcStyle>
        <a:tcBdr/>
        <a:fill>
          <a:solidFill>
            <a:srgbClr val="E6E8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CCD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D4"/>
          </a:solidFill>
        </a:fill>
      </a:tcStyle>
    </a:wholeTbl>
    <a:band2H>
      <a:tcTxStyle/>
      <a:tcStyle>
        <a:tcBdr/>
        <a:fill>
          <a:solidFill>
            <a:srgbClr val="E6F0EB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927" autoAdjust="0"/>
  </p:normalViewPr>
  <p:slideViewPr>
    <p:cSldViewPr snapToGrid="0">
      <p:cViewPr varScale="1">
        <p:scale>
          <a:sx n="95" d="100"/>
          <a:sy n="95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798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에러가 발생할 수 도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AttributeError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10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/>
            </a:lvl1pPr>
            <a:lvl2pPr marL="0" indent="457200" algn="ctr">
              <a:buSzTx/>
              <a:buFontTx/>
              <a:buNone/>
              <a:defRPr/>
            </a:lvl2pPr>
            <a:lvl3pPr marL="0" indent="914400" algn="ctr">
              <a:buSzTx/>
              <a:buFontTx/>
              <a:buNone/>
              <a:defRPr/>
            </a:lvl3pPr>
            <a:lvl4pPr marL="0" indent="1371600" algn="ctr">
              <a:buSzTx/>
              <a:buFontTx/>
              <a:buNone/>
              <a:defRPr/>
            </a:lvl4pPr>
            <a:lvl5pPr marL="0" indent="1828800" algn="ctr">
              <a:buSzTx/>
              <a:buFontTx/>
              <a:buNone/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335359" y="260648"/>
            <a:ext cx="11521282" cy="316835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719402" y="476672"/>
            <a:ext cx="10753196" cy="2736304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35359" y="260648"/>
            <a:ext cx="11521282" cy="316835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35360" y="3573016"/>
            <a:ext cx="11521280" cy="2520281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buClr>
                <a:schemeClr val="accent3"/>
              </a:buClr>
              <a:buFont typeface="Wingdings"/>
              <a:buChar char="▪"/>
              <a:defRPr sz="2000"/>
            </a:lvl1pPr>
            <a:lvl2pPr marL="0" indent="4572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2pPr>
            <a:lvl3pPr marL="0" indent="9144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3pPr>
            <a:lvl4pPr marL="0" indent="13716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4pPr>
            <a:lvl5pPr marL="0" indent="18288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527382" y="404664"/>
            <a:ext cx="11137238" cy="2880320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335360" y="260647"/>
            <a:ext cx="11521280" cy="864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335360" y="1268759"/>
            <a:ext cx="566115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quarter" idx="13"/>
          </p:nvPr>
        </p:nvSpPr>
        <p:spPr>
          <a:xfrm>
            <a:off x="6193368" y="1268759"/>
            <a:ext cx="5663274" cy="639763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indent="0">
              <a:buSzTx/>
              <a:buFontTx/>
              <a:buNone/>
              <a:defRPr b="1"/>
            </a:pP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335360" y="260647"/>
            <a:ext cx="11521280" cy="864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hape 3"/>
          <p:cNvSpPr/>
          <p:nvPr/>
        </p:nvSpPr>
        <p:spPr>
          <a:xfrm>
            <a:off x="335359" y="260647"/>
            <a:ext cx="11521282" cy="86409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35360" y="260647"/>
            <a:ext cx="11521280" cy="86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297708" y="6400414"/>
            <a:ext cx="284692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Segoe UI"/>
          <a:sym typeface="Segoe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veintopython3.net/special-method-nam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veintopython3.net/special-method-nam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veintopython3.net/special-method-nam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3791744" y="6400414"/>
            <a:ext cx="46085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School of Software @ Kookmin University</a:t>
            </a:r>
          </a:p>
        </p:txBody>
      </p:sp>
      <p:sp>
        <p:nvSpPr>
          <p:cNvPr id="82" name="Shape 82"/>
          <p:cNvSpPr>
            <a:spLocks noGrp="1"/>
          </p:cNvSpPr>
          <p:nvPr>
            <p:ph type="ctrTitle"/>
          </p:nvPr>
        </p:nvSpPr>
        <p:spPr>
          <a:xfrm>
            <a:off x="719403" y="476672"/>
            <a:ext cx="10753195" cy="273630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>
                <a:latin typeface="+mj-lt"/>
                <a:ea typeface="+mj-ea"/>
                <a:cs typeface="+mj-cs"/>
                <a:sym typeface="맑은 고딕"/>
              </a:rPr>
              <a:t>클래스</a:t>
            </a:r>
            <a:endParaRPr dirty="0"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lt"/>
                <a:ea typeface="+mj-ea"/>
                <a:cs typeface="+mj-cs"/>
                <a:sym typeface="맑은 고딕"/>
              </a:rPr>
              <a:t>윤명근</a:t>
            </a:r>
            <a:endParaRPr lang="en-US" altLang="ko-KR" sz="2000" dirty="0">
              <a:latin typeface="+mn-lt"/>
              <a:ea typeface="+mj-ea"/>
              <a:cs typeface="+mj-cs"/>
              <a:sym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C97067-4C41-4BFD-916A-5835D53BDC9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메서드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특수 메서드</a:t>
            </a:r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17204"/>
              </p:ext>
            </p:extLst>
          </p:nvPr>
        </p:nvGraphicFramePr>
        <p:xfrm>
          <a:off x="2032000" y="2197668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87343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772411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57812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68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en-US" altLang="ko-KR" baseline="0" dirty="0" smtClean="0"/>
                        <a:t> +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__add__(self, 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덧셈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1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en-US" altLang="ko-KR" baseline="0" dirty="0" smtClean="0"/>
                        <a:t> -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__sub__(self, 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뺄셈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2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–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</a:t>
                      </a:r>
                      <a:r>
                        <a:rPr lang="en-US" altLang="ko-KR" dirty="0" err="1" smtClean="0"/>
                        <a:t>mul</a:t>
                      </a:r>
                      <a:r>
                        <a:rPr lang="en-US" altLang="ko-KR" dirty="0" smtClean="0"/>
                        <a:t>__(self,</a:t>
                      </a:r>
                      <a:r>
                        <a:rPr lang="en-US" altLang="ko-KR" baseline="0" dirty="0" smtClean="0"/>
                        <a:t> 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곱셉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10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/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</a:t>
                      </a:r>
                      <a:r>
                        <a:rPr lang="en-US" altLang="ko-KR" dirty="0" err="1" smtClean="0"/>
                        <a:t>truediv</a:t>
                      </a:r>
                      <a:r>
                        <a:rPr lang="en-US" altLang="ko-KR" dirty="0" smtClean="0"/>
                        <a:t>__(self, 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실수나눗셈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85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//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</a:t>
                      </a:r>
                      <a:r>
                        <a:rPr lang="en-US" altLang="ko-KR" dirty="0" err="1" smtClean="0"/>
                        <a:t>floordiv</a:t>
                      </a:r>
                      <a:r>
                        <a:rPr lang="en-US" altLang="ko-KR" dirty="0" smtClean="0"/>
                        <a:t>__(self, 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정수나눗셈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00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%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__mod__(self,</a:t>
                      </a:r>
                      <a:r>
                        <a:rPr lang="en-US" altLang="ko-KR" baseline="0" dirty="0" smtClean="0"/>
                        <a:t> 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나머지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2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**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__pow__(self, 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6472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6492747"/>
            <a:ext cx="671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>
                <a:hlinkClick r:id="rId2"/>
              </a:rPr>
              <a:t>http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www.diveintopython3.net/special-method-names.html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261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메서드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특수 메서드</a:t>
            </a:r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02366"/>
              </p:ext>
            </p:extLst>
          </p:nvPr>
        </p:nvGraphicFramePr>
        <p:xfrm>
          <a:off x="2032000" y="219766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87343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772411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57812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68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&lt;&lt;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</a:t>
                      </a:r>
                      <a:r>
                        <a:rPr lang="en-US" altLang="ko-KR" dirty="0" err="1" smtClean="0"/>
                        <a:t>lshift</a:t>
                      </a:r>
                      <a:r>
                        <a:rPr lang="en-US" altLang="ko-KR" dirty="0" smtClean="0"/>
                        <a:t>__(self,</a:t>
                      </a:r>
                      <a:r>
                        <a:rPr lang="en-US" altLang="ko-KR" baseline="0" dirty="0" smtClean="0"/>
                        <a:t> 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왼쪽 비트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1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&gt;&gt;</a:t>
                      </a:r>
                      <a:r>
                        <a:rPr lang="en-US" altLang="ko-KR" baseline="0" dirty="0" smtClean="0"/>
                        <a:t>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</a:t>
                      </a:r>
                      <a:r>
                        <a:rPr lang="en-US" altLang="ko-KR" dirty="0" err="1" smtClean="0"/>
                        <a:t>rshift</a:t>
                      </a:r>
                      <a:r>
                        <a:rPr lang="en-US" altLang="ko-KR" dirty="0" smtClean="0"/>
                        <a:t>__(self, 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오른쪽 비트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2347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6492747"/>
            <a:ext cx="671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>
                <a:hlinkClick r:id="rId2"/>
              </a:rPr>
              <a:t>http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www.diveintopython3.net/special-method-names.html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8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메서드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특수 메서드</a:t>
            </a:r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41787"/>
              </p:ext>
            </p:extLst>
          </p:nvPr>
        </p:nvGraphicFramePr>
        <p:xfrm>
          <a:off x="2032000" y="2197668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87343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772411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57812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68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&lt;=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__le__(self, 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작거나 같다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1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&lt;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</a:t>
                      </a:r>
                      <a:r>
                        <a:rPr lang="en-US" altLang="ko-KR" dirty="0" err="1" smtClean="0"/>
                        <a:t>lt</a:t>
                      </a:r>
                      <a:r>
                        <a:rPr lang="en-US" altLang="ko-KR" dirty="0" smtClean="0"/>
                        <a:t>__(self, 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2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&gt;=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</a:t>
                      </a:r>
                      <a:r>
                        <a:rPr lang="en-US" altLang="ko-KR" dirty="0" err="1" smtClean="0"/>
                        <a:t>ge</a:t>
                      </a:r>
                      <a:r>
                        <a:rPr lang="en-US" altLang="ko-KR" dirty="0" smtClean="0"/>
                        <a:t>__(self,</a:t>
                      </a:r>
                      <a:r>
                        <a:rPr lang="en-US" altLang="ko-KR" baseline="0" dirty="0" smtClean="0"/>
                        <a:t> 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크거나 같다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10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&gt;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</a:t>
                      </a:r>
                      <a:r>
                        <a:rPr lang="en-US" altLang="ko-KR" dirty="0" err="1" smtClean="0"/>
                        <a:t>gt</a:t>
                      </a:r>
                      <a:r>
                        <a:rPr lang="en-US" altLang="ko-KR" dirty="0" smtClean="0"/>
                        <a:t>__(self,</a:t>
                      </a:r>
                      <a:r>
                        <a:rPr lang="en-US" altLang="ko-KR" baseline="0" dirty="0" smtClean="0"/>
                        <a:t> 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크다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2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==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</a:t>
                      </a:r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__(self,</a:t>
                      </a:r>
                      <a:r>
                        <a:rPr lang="en-US" altLang="ko-KR" baseline="0" dirty="0" smtClean="0"/>
                        <a:t> 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6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!=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__ne__(self, 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같지 않다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67701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6492747"/>
            <a:ext cx="671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>
                <a:hlinkClick r:id="rId2"/>
              </a:rPr>
              <a:t>http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www.diveintopython3.net/special-method-names.html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982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메서드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특수 메서드</a:t>
            </a:r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96000" y="1783766"/>
            <a:ext cx="7200000" cy="46166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Vector2D :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__init__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x, y) :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.x = x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.y = y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__add__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other):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Vector2D(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.x + other.x,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.y + other.y)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__sub__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other):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Vector2D(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.x - other.x,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.y - other.y)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__eq__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other):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.x == other.x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and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.y == other.y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__ne__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other) :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"호출"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.x != other.x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.y != other.y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__str__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"({},{})"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.format(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.x,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.y)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 = Vector2D(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 = Vector2D(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"u + v :"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u + v)</a:t>
            </a:r>
            <a:b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"u - v :"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u - v)</a:t>
            </a:r>
            <a:endParaRPr kumimoji="0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262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캡슐화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캡슐화</a:t>
            </a:r>
            <a:r>
              <a:rPr lang="en-US" altLang="ko-KR" sz="2000" dirty="0" smtClean="0">
                <a:latin typeface="+mn-ea"/>
                <a:ea typeface="+mn-ea"/>
              </a:rPr>
              <a:t>(encapsulation)</a:t>
            </a: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개발자가 객체를 가지고 작업할 때는 객체가 어떻게 내부적으로 속성을 저장하고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어떻게 메서드들이 구현되어 있는지 알 필요는 없다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개발자에게는 중요한 것은 어떤 메서드를 사용할 수 있으며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그 메서드가 하는 작업이다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메서드만 제공하고 구현 세부 사항을 감추는 것을 캡슐화</a:t>
            </a:r>
            <a:r>
              <a:rPr lang="en-US" altLang="ko-KR" sz="1600" dirty="0" smtClean="0">
                <a:latin typeface="+mn-ea"/>
                <a:ea typeface="+mn-ea"/>
              </a:rPr>
              <a:t>(encapsulation)</a:t>
            </a:r>
            <a:r>
              <a:rPr lang="ko-KR" altLang="en-US" sz="1600" dirty="0" smtClean="0">
                <a:latin typeface="+mn-ea"/>
                <a:ea typeface="+mn-ea"/>
              </a:rPr>
              <a:t>이라고 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152410" y="3559831"/>
            <a:ext cx="3887179" cy="1791350"/>
            <a:chOff x="2642544" y="3646646"/>
            <a:chExt cx="3887179" cy="17913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544" y="4247701"/>
              <a:ext cx="589239" cy="589239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089723" y="3646646"/>
              <a:ext cx="1440000" cy="33855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Calibri"/>
                  <a:cs typeface="Calibri"/>
                  <a:sym typeface="Calibri"/>
                </a:rPr>
                <a:t>클래스</a:t>
              </a:r>
              <a:endPara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089723" y="4373045"/>
              <a:ext cx="1440000" cy="3385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Calibri"/>
                  <a:cs typeface="Calibri"/>
                  <a:sym typeface="Calibri"/>
                </a:rPr>
                <a:t>메서드</a:t>
              </a:r>
              <a:endPara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89723" y="5099444"/>
              <a:ext cx="1440000" cy="33855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Calibri"/>
                  <a:cs typeface="Calibri"/>
                  <a:sym typeface="Calibri"/>
                </a:rPr>
                <a:t>인스턴스 변수</a:t>
              </a:r>
              <a:endPara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" name="꺾인 연결선 9"/>
            <p:cNvCxnSpPr>
              <a:stCxn id="3" idx="3"/>
              <a:endCxn id="7" idx="1"/>
            </p:cNvCxnSpPr>
            <p:nvPr/>
          </p:nvCxnSpPr>
          <p:spPr>
            <a:xfrm flipV="1">
              <a:off x="3231783" y="3815922"/>
              <a:ext cx="1857940" cy="726399"/>
            </a:xfrm>
            <a:prstGeom prst="bentConnector3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꺾인 연결선 13"/>
            <p:cNvCxnSpPr>
              <a:stCxn id="3" idx="3"/>
              <a:endCxn id="18" idx="1"/>
            </p:cNvCxnSpPr>
            <p:nvPr/>
          </p:nvCxnSpPr>
          <p:spPr>
            <a:xfrm>
              <a:off x="3231783" y="4542321"/>
              <a:ext cx="1857940" cy="726399"/>
            </a:xfrm>
            <a:prstGeom prst="bentConnector3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직선 화살표 연결선 18"/>
            <p:cNvCxnSpPr>
              <a:stCxn id="3" idx="3"/>
              <a:endCxn id="17" idx="1"/>
            </p:cNvCxnSpPr>
            <p:nvPr/>
          </p:nvCxnSpPr>
          <p:spPr>
            <a:xfrm>
              <a:off x="3231783" y="4542321"/>
              <a:ext cx="185794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611801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정보 은닉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정보 은닉</a:t>
            </a:r>
            <a:r>
              <a:rPr lang="en-US" altLang="ko-KR" sz="2000" dirty="0" smtClean="0">
                <a:latin typeface="+mn-ea"/>
                <a:ea typeface="+mn-ea"/>
              </a:rPr>
              <a:t>(Information Hiding)</a:t>
            </a: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구현의 세부 사항을 클래스 안에 감추는 것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인스턴스 변수의 값이 올바르지 않게 변경되는 행위를 막기 위한 장치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err="1" smtClean="0">
                <a:latin typeface="+mn-ea"/>
                <a:ea typeface="+mn-ea"/>
              </a:rPr>
              <a:t>파이썬에서는</a:t>
            </a:r>
            <a:r>
              <a:rPr lang="ko-KR" altLang="en-US" sz="1600" dirty="0" smtClean="0">
                <a:latin typeface="+mn-ea"/>
                <a:ea typeface="+mn-ea"/>
              </a:rPr>
              <a:t> 변수 이름 앞에 </a:t>
            </a:r>
            <a:r>
              <a:rPr lang="en-US" altLang="ko-KR" sz="1600" dirty="0" smtClean="0">
                <a:latin typeface="+mn-ea"/>
                <a:ea typeface="+mn-ea"/>
              </a:rPr>
              <a:t>__</a:t>
            </a:r>
            <a:r>
              <a:rPr lang="ko-KR" altLang="en-US" sz="1600" dirty="0" smtClean="0">
                <a:latin typeface="+mn-ea"/>
                <a:ea typeface="+mn-ea"/>
              </a:rPr>
              <a:t>를 붙이면 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7316" y="3186765"/>
            <a:ext cx="7200000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.name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"{} {}살"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.name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한채연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27315" y="5785190"/>
            <a:ext cx="72000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 err="1">
                <a:latin typeface="+mn-ea"/>
                <a:ea typeface="+mn-ea"/>
              </a:rPr>
              <a:t>한채연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-</a:t>
            </a:r>
            <a:r>
              <a:rPr lang="ko-KR" altLang="en-US" sz="1400" dirty="0" smtClean="0">
                <a:latin typeface="+mn-ea"/>
                <a:ea typeface="+mn-ea"/>
              </a:rPr>
              <a:t>20</a:t>
            </a:r>
            <a:r>
              <a:rPr lang="ko-KR" altLang="en-US" sz="1400" dirty="0">
                <a:latin typeface="+mn-ea"/>
                <a:ea typeface="+mn-ea"/>
              </a:rPr>
              <a:t>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63780" y="4119824"/>
            <a:ext cx="1607736" cy="20096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순서도: 순차적 액세스 저장소 3"/>
          <p:cNvSpPr/>
          <p:nvPr/>
        </p:nvSpPr>
        <p:spPr>
          <a:xfrm flipH="1">
            <a:off x="5948623" y="2778171"/>
            <a:ext cx="2934118" cy="1341653"/>
          </a:xfrm>
          <a:prstGeom prst="flowChartMagneticTap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__</a:t>
            </a:r>
            <a:r>
              <a:rPr kumimoji="0" lang="en-US" altLang="ko-KR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str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__ </a:t>
            </a: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메소드는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kumimoji="0" lang="en-US" altLang="ko-KR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str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(&lt;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인스턴스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&gt;)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를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할때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 호출 되는 메서드로 주로 출력 </a:t>
            </a: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할때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 사용 한다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.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8379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정보 은닉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정보 은닉</a:t>
            </a:r>
            <a:r>
              <a:rPr lang="en-US" altLang="ko-KR" sz="2000" dirty="0">
                <a:latin typeface="+mn-ea"/>
              </a:rPr>
              <a:t>(Information Hiding</a:t>
            </a:r>
            <a:r>
              <a:rPr lang="en-US" altLang="ko-KR" sz="2000" dirty="0" smtClean="0">
                <a:latin typeface="+mn-ea"/>
              </a:rPr>
              <a:t>)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95999" y="1911313"/>
            <a:ext cx="7200000" cy="35394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.name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set_age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get_age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"{} {}살"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.name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한채연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student.set_age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96000" y="5714092"/>
            <a:ext cx="72000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한채연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22살</a:t>
            </a:r>
          </a:p>
          <a:p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한채연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20살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93925" y="2813538"/>
            <a:ext cx="2291024" cy="1095271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순서도: 순차적 액세스 저장소 8"/>
          <p:cNvSpPr/>
          <p:nvPr/>
        </p:nvSpPr>
        <p:spPr>
          <a:xfrm>
            <a:off x="251209" y="2249660"/>
            <a:ext cx="2039815" cy="1514770"/>
          </a:xfrm>
          <a:prstGeom prst="flowChartMagneticTap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latin typeface="+mn-ea"/>
                <a:ea typeface="+mn-ea"/>
              </a:rPr>
              <a:t>이러한 메서드를 </a:t>
            </a:r>
            <a:r>
              <a:rPr lang="ko-KR" altLang="en-US" sz="1600" dirty="0" err="1" smtClean="0">
                <a:latin typeface="+mn-ea"/>
                <a:ea typeface="+mn-ea"/>
              </a:rPr>
              <a:t>겟터와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latin typeface="+mn-ea"/>
                <a:ea typeface="+mn-ea"/>
              </a:rPr>
              <a:t>셋터라고</a:t>
            </a:r>
            <a:r>
              <a:rPr lang="ko-KR" altLang="en-US" sz="1600" dirty="0" smtClean="0">
                <a:latin typeface="+mn-ea"/>
                <a:ea typeface="+mn-ea"/>
              </a:rPr>
              <a:t> 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0668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상속</a:t>
            </a:r>
            <a:r>
              <a:rPr lang="en-US" altLang="ko-KR" sz="2000" dirty="0" smtClean="0">
                <a:latin typeface="+mn-ea"/>
                <a:ea typeface="+mn-ea"/>
              </a:rPr>
              <a:t>(Inheritance)</a:t>
            </a: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기존에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존재하는 클래스로부터 자신이 필요한 기능을 추가하는 기법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상속은 주로 </a:t>
            </a:r>
            <a:r>
              <a:rPr lang="en-US" altLang="ko-KR" sz="1600" dirty="0" smtClean="0">
                <a:latin typeface="+mn-ea"/>
                <a:ea typeface="+mn-ea"/>
              </a:rPr>
              <a:t>‘is a’ </a:t>
            </a:r>
            <a:r>
              <a:rPr lang="ko-KR" altLang="en-US" sz="1600" dirty="0" smtClean="0">
                <a:latin typeface="+mn-ea"/>
                <a:ea typeface="+mn-ea"/>
              </a:rPr>
              <a:t>관계일 때 상속을 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96000" y="3681028"/>
            <a:ext cx="72000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&lt;자식 클래스&gt;(&lt;부모 클래스&gt;)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17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상속</a:t>
            </a:r>
            <a:r>
              <a:rPr lang="en-US" altLang="ko-KR" sz="2000" dirty="0" smtClean="0">
                <a:latin typeface="+mn-ea"/>
                <a:ea typeface="+mn-ea"/>
              </a:rPr>
              <a:t>(Inheritance)</a:t>
            </a: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전사 </a:t>
            </a:r>
            <a:r>
              <a:rPr lang="en-US" altLang="ko-KR" sz="1600" dirty="0" smtClean="0">
                <a:latin typeface="+mn-ea"/>
                <a:ea typeface="+mn-ea"/>
              </a:rPr>
              <a:t>is </a:t>
            </a:r>
            <a:r>
              <a:rPr lang="ko-KR" altLang="en-US" sz="1600" dirty="0" smtClean="0">
                <a:latin typeface="+mn-ea"/>
                <a:ea typeface="+mn-ea"/>
              </a:rPr>
              <a:t>모험가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히어로 </a:t>
            </a:r>
            <a:r>
              <a:rPr lang="en-US" altLang="ko-KR" sz="1600" dirty="0" smtClean="0">
                <a:latin typeface="+mn-ea"/>
                <a:ea typeface="+mn-ea"/>
              </a:rPr>
              <a:t>is </a:t>
            </a:r>
            <a:r>
              <a:rPr lang="ko-KR" altLang="en-US" sz="1600" dirty="0" smtClean="0">
                <a:latin typeface="+mn-ea"/>
                <a:ea typeface="+mn-ea"/>
              </a:rPr>
              <a:t>전사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err="1" smtClean="0">
                <a:latin typeface="+mn-ea"/>
                <a:ea typeface="+mn-ea"/>
              </a:rPr>
              <a:t>팔라딘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is </a:t>
            </a:r>
            <a:r>
              <a:rPr lang="ko-KR" altLang="en-US" sz="1600" dirty="0" smtClean="0">
                <a:latin typeface="+mn-ea"/>
                <a:ea typeface="+mn-ea"/>
              </a:rPr>
              <a:t>전사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err="1" smtClean="0">
                <a:latin typeface="+mn-ea"/>
                <a:ea typeface="+mn-ea"/>
              </a:rPr>
              <a:t>다크나이트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is </a:t>
            </a:r>
            <a:r>
              <a:rPr lang="ko-KR" altLang="en-US" sz="1600" dirty="0" smtClean="0">
                <a:latin typeface="+mn-ea"/>
                <a:ea typeface="+mn-ea"/>
              </a:rPr>
              <a:t>전사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57828" y="2100348"/>
            <a:ext cx="5676344" cy="4300066"/>
            <a:chOff x="1141952" y="2073260"/>
            <a:chExt cx="5676344" cy="4300066"/>
          </a:xfrm>
        </p:grpSpPr>
        <p:pic>
          <p:nvPicPr>
            <p:cNvPr id="7" name="Picture 2" descr="http://static.inven.co.kr/image_2011/site_image/maple/dataninfo/characterscreen/1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952" y="3604168"/>
              <a:ext cx="123825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://static.inven.co.kr/image_2011/site_image/maple/dataninfo/characterscreen/100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999" y="3604168"/>
              <a:ext cx="123825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http://static.inven.co.kr/image_2011/site_image/maple/dataninfo/characterscreen/112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046" y="2073260"/>
              <a:ext cx="123825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http://static.inven.co.kr/image_2011/site_image/maple/dataninfo/characterscreen/122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046" y="3604168"/>
              <a:ext cx="123825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 descr="http://static.inven.co.kr/image_2011/site_image/maple/dataninfo/characterscreen/132.g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046" y="5135076"/>
              <a:ext cx="123825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화살표 연결선 7"/>
            <p:cNvCxnSpPr>
              <a:stCxn id="7" idx="3"/>
              <a:endCxn id="4098" idx="1"/>
            </p:cNvCxnSpPr>
            <p:nvPr/>
          </p:nvCxnSpPr>
          <p:spPr>
            <a:xfrm>
              <a:off x="2380202" y="4223293"/>
              <a:ext cx="980797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8" name="그룹 17"/>
            <p:cNvGrpSpPr/>
            <p:nvPr/>
          </p:nvGrpSpPr>
          <p:grpSpPr>
            <a:xfrm>
              <a:off x="4599249" y="2692385"/>
              <a:ext cx="980797" cy="3061816"/>
              <a:chOff x="4599249" y="2692385"/>
              <a:chExt cx="980797" cy="3061816"/>
            </a:xfrm>
          </p:grpSpPr>
          <p:cxnSp>
            <p:nvCxnSpPr>
              <p:cNvPr id="13" name="꺾인 연결선 12"/>
              <p:cNvCxnSpPr>
                <a:stCxn id="4098" idx="3"/>
                <a:endCxn id="4104" idx="1"/>
              </p:cNvCxnSpPr>
              <p:nvPr/>
            </p:nvCxnSpPr>
            <p:spPr>
              <a:xfrm flipV="1">
                <a:off x="4599249" y="2692385"/>
                <a:ext cx="980797" cy="1530908"/>
              </a:xfrm>
              <a:prstGeom prst="bentConnector3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직선 화살표 연결선 14"/>
              <p:cNvCxnSpPr>
                <a:stCxn id="4098" idx="3"/>
                <a:endCxn id="4106" idx="1"/>
              </p:cNvCxnSpPr>
              <p:nvPr/>
            </p:nvCxnSpPr>
            <p:spPr>
              <a:xfrm>
                <a:off x="4599249" y="4223293"/>
                <a:ext cx="980797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7" name="꺾인 연결선 16"/>
              <p:cNvCxnSpPr>
                <a:stCxn id="4098" idx="3"/>
                <a:endCxn id="4108" idx="1"/>
              </p:cNvCxnSpPr>
              <p:nvPr/>
            </p:nvCxnSpPr>
            <p:spPr>
              <a:xfrm>
                <a:off x="4599249" y="4223293"/>
                <a:ext cx="980797" cy="1530908"/>
              </a:xfrm>
              <a:prstGeom prst="bentConnector3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21" name="직사각형 20"/>
          <p:cNvSpPr/>
          <p:nvPr/>
        </p:nvSpPr>
        <p:spPr>
          <a:xfrm>
            <a:off x="5459604" y="3622902"/>
            <a:ext cx="1238250" cy="1238250"/>
          </a:xfrm>
          <a:prstGeom prst="rect">
            <a:avLst/>
          </a:prstGeom>
          <a:noFill/>
          <a:ln w="25400" cap="flat">
            <a:solidFill>
              <a:srgbClr val="FFC000"/>
            </a:solidFill>
            <a:prstDash val="lg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52244" y="3631256"/>
            <a:ext cx="1238250" cy="123825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lg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95922" y="2100348"/>
            <a:ext cx="1238250" cy="1238250"/>
          </a:xfrm>
          <a:prstGeom prst="rect">
            <a:avLst/>
          </a:prstGeom>
          <a:noFill/>
          <a:ln w="25400" cap="flat">
            <a:solidFill>
              <a:srgbClr val="FFFF00"/>
            </a:solidFill>
            <a:prstDash val="lg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95922" y="3622902"/>
            <a:ext cx="1238250" cy="1238250"/>
          </a:xfrm>
          <a:prstGeom prst="rect">
            <a:avLst/>
          </a:prstGeom>
          <a:noFill/>
          <a:ln w="25400" cap="flat">
            <a:solidFill>
              <a:srgbClr val="FFFF00"/>
            </a:solidFill>
            <a:prstDash val="lg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95922" y="5139351"/>
            <a:ext cx="1238250" cy="1238250"/>
          </a:xfrm>
          <a:prstGeom prst="rect">
            <a:avLst/>
          </a:prstGeom>
          <a:noFill/>
          <a:ln w="25400" cap="flat">
            <a:solidFill>
              <a:srgbClr val="FFFF00"/>
            </a:solidFill>
            <a:prstDash val="lg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타원형 설명선 21"/>
          <p:cNvSpPr/>
          <p:nvPr/>
        </p:nvSpPr>
        <p:spPr>
          <a:xfrm>
            <a:off x="3335457" y="2746242"/>
            <a:ext cx="914400" cy="519348"/>
          </a:xfrm>
          <a:prstGeom prst="wedgeEllipseCallout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부모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35" name="타원형 설명선 34"/>
          <p:cNvSpPr/>
          <p:nvPr/>
        </p:nvSpPr>
        <p:spPr>
          <a:xfrm>
            <a:off x="5621529" y="2746242"/>
            <a:ext cx="914400" cy="519348"/>
          </a:xfrm>
          <a:prstGeom prst="wedgeEllipseCallout">
            <a:avLst/>
          </a:prstGeom>
          <a:solidFill>
            <a:srgbClr val="FFFFFF"/>
          </a:solidFill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자식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36" name="타원형 설명선 35"/>
          <p:cNvSpPr/>
          <p:nvPr/>
        </p:nvSpPr>
        <p:spPr>
          <a:xfrm>
            <a:off x="7857847" y="1432508"/>
            <a:ext cx="914400" cy="519348"/>
          </a:xfrm>
          <a:prstGeom prst="wedgeEllipseCallout">
            <a:avLst/>
          </a:prstGeom>
          <a:solidFill>
            <a:srgbClr val="FFFFFF"/>
          </a:solidFill>
          <a:ln w="25400" cap="flat">
            <a:solidFill>
              <a:srgbClr val="FFFF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자식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659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상속</a:t>
            </a:r>
            <a:r>
              <a:rPr lang="en-US" altLang="ko-KR" sz="2000" dirty="0" smtClean="0">
                <a:latin typeface="+mn-ea"/>
                <a:ea typeface="+mn-ea"/>
              </a:rPr>
              <a:t>(Inheritance)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95999" y="2665365"/>
            <a:ext cx="7200000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Vehicle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_ACCELERATION =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speed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speed_up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speed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._ACCELERATION &lt;=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240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speed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._ACCELERATION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"현재 속도는 {}입니다."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speed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55666" y="3356149"/>
            <a:ext cx="1065125" cy="22106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순서도: 순차적 액세스 저장소 6"/>
          <p:cNvSpPr/>
          <p:nvPr/>
        </p:nvSpPr>
        <p:spPr>
          <a:xfrm>
            <a:off x="335360" y="1716209"/>
            <a:ext cx="2039815" cy="1861004"/>
          </a:xfrm>
          <a:prstGeom prst="flowChartMagneticTap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Calibri"/>
              </a:rPr>
              <a:t>변수 이름에 </a:t>
            </a:r>
            <a:r>
              <a:rPr kumimoji="0" lang="en-US" altLang="ko-KR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Calibri"/>
              </a:rPr>
              <a:t>_</a:t>
            </a:r>
            <a:r>
              <a:rPr kumimoji="0" lang="ko-KR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Calibri"/>
              </a:rPr>
              <a:t>를 붙이게 되면 자식 클래스에서 접근 가능하다</a:t>
            </a:r>
            <a:r>
              <a:rPr kumimoji="0" lang="en-US" altLang="ko-KR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Calibri"/>
              </a:rPr>
              <a:t>.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4346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/>
              <a:t>목차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객체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클래스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메서드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캡슐화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정보 은닉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상속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상속</a:t>
            </a:r>
            <a:r>
              <a:rPr lang="en-US" altLang="ko-KR" sz="2000" dirty="0" smtClean="0">
                <a:latin typeface="+mn-ea"/>
                <a:ea typeface="+mn-ea"/>
              </a:rPr>
              <a:t>(Inheritance)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96000" y="2234478"/>
            <a:ext cx="7200000" cy="2893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AutonomousVehicle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Vehicle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autonomous_mode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activate_autonomous_mode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autonomous_mode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deactive_autonomous_mode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autonomous_mode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autonomous_mode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"자율 주행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모드:현재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속도는 {}입니다."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speed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"수동 주행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모드:현재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속도는 {}입니다."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speed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45617" y="2723103"/>
            <a:ext cx="1692000" cy="22106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순서도: 순차적 액세스 저장소 12"/>
          <p:cNvSpPr/>
          <p:nvPr/>
        </p:nvSpPr>
        <p:spPr>
          <a:xfrm flipH="1">
            <a:off x="6096000" y="1429397"/>
            <a:ext cx="2874363" cy="1514770"/>
          </a:xfrm>
          <a:prstGeom prst="flowChartMagneticTap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Calibri"/>
              </a:rPr>
              <a:t>자식 클래스에서는 부모 클래스에 있는 </a:t>
            </a:r>
            <a:r>
              <a:rPr kumimoji="0" lang="ko-KR" alt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Calibri"/>
              </a:rPr>
              <a:t>생성자를</a:t>
            </a:r>
            <a:r>
              <a:rPr kumimoji="0" lang="ko-KR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Calibri"/>
              </a:rPr>
              <a:t> 호출 해야한다</a:t>
            </a:r>
            <a:r>
              <a:rPr kumimoji="0" lang="en-US" altLang="ko-KR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Calibri"/>
              </a:rPr>
              <a:t>.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Calibri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05648" y="4010966"/>
            <a:ext cx="1656000" cy="22106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순서도: 순차적 액세스 저장소 10"/>
          <p:cNvSpPr/>
          <p:nvPr/>
        </p:nvSpPr>
        <p:spPr>
          <a:xfrm>
            <a:off x="0" y="1981513"/>
            <a:ext cx="2558293" cy="2250517"/>
          </a:xfrm>
          <a:prstGeom prst="flowChartMagneticTap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latin typeface="+mn-lt"/>
              </a:rPr>
              <a:t>자식 클래스에서 부모 클래스에 있는 </a:t>
            </a:r>
            <a:r>
              <a:rPr lang="ko-KR" altLang="en-US" sz="1400" dirty="0" err="1" smtClean="0">
                <a:latin typeface="+mn-lt"/>
              </a:rPr>
              <a:t>메소드중</a:t>
            </a:r>
            <a:r>
              <a:rPr lang="ko-KR" altLang="en-US" sz="1400" dirty="0" smtClean="0">
                <a:latin typeface="+mn-lt"/>
              </a:rPr>
              <a:t> 필요한 것을 재정의 하는 것을 </a:t>
            </a:r>
            <a:r>
              <a:rPr lang="ko-KR" altLang="en-US" sz="1400" dirty="0" err="1" smtClean="0">
                <a:latin typeface="+mn-lt"/>
              </a:rPr>
              <a:t>메소드</a:t>
            </a:r>
            <a:r>
              <a:rPr lang="ko-KR" altLang="en-US" sz="1400" dirty="0" smtClean="0">
                <a:latin typeface="+mn-lt"/>
              </a:rPr>
              <a:t> </a:t>
            </a:r>
            <a:r>
              <a:rPr lang="ko-KR" altLang="en-US" sz="1400" dirty="0" err="1" smtClean="0">
                <a:latin typeface="+mn-lt"/>
              </a:rPr>
              <a:t>오버라이딩이라고</a:t>
            </a:r>
            <a:r>
              <a:rPr lang="ko-KR" altLang="en-US" sz="1400" dirty="0" smtClean="0">
                <a:latin typeface="+mn-lt"/>
              </a:rPr>
              <a:t> 한다</a:t>
            </a:r>
            <a:r>
              <a:rPr lang="en-US" altLang="ko-KR" sz="1400" dirty="0" smtClean="0">
                <a:latin typeface="+mn-lt"/>
              </a:rPr>
              <a:t>.</a:t>
            </a:r>
            <a:endParaRPr kumimoji="0" lang="ko-KR" alt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838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상속</a:t>
            </a:r>
            <a:r>
              <a:rPr lang="en-US" altLang="ko-KR" sz="2000" dirty="0" smtClean="0">
                <a:latin typeface="+mn-ea"/>
                <a:ea typeface="+mn-ea"/>
              </a:rPr>
              <a:t>(Inheritance)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96000" y="2022048"/>
            <a:ext cx="7200000" cy="2462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vehicle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Vehicle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autonomous_vehicle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AutonomousVehicle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autonomous_vehicle.speed_up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vehicle.speed_up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autonomous_vehicle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vehicle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autonomous_vehicle.activate_autonomous_mode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autonomous_vehicle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vehicle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96000" y="4815695"/>
            <a:ext cx="72000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수동 주행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모드:현재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속도는 240입니다.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현재 속도는 240입니다.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자율 주행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모드:현재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속도는 240입니다.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현재 속도는 240입니다.</a:t>
            </a:r>
          </a:p>
        </p:txBody>
      </p:sp>
    </p:spTree>
    <p:extLst>
      <p:ext uri="{BB962C8B-B14F-4D97-AF65-F5344CB8AC3E}">
        <p14:creationId xmlns:p14="http://schemas.microsoft.com/office/powerpoint/2010/main" val="2951471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791744" y="6400414"/>
            <a:ext cx="46085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School of Software @ Kookmin University</a:t>
            </a:r>
          </a:p>
        </p:txBody>
      </p:sp>
      <p:sp>
        <p:nvSpPr>
          <p:cNvPr id="133" name="Shape 133"/>
          <p:cNvSpPr>
            <a:spLocks noGrp="1"/>
          </p:cNvSpPr>
          <p:nvPr>
            <p:ph type="ctrTitle"/>
          </p:nvPr>
        </p:nvSpPr>
        <p:spPr>
          <a:xfrm>
            <a:off x="719403" y="476672"/>
            <a:ext cx="10753195" cy="2736305"/>
          </a:xfrm>
          <a:prstGeom prst="rect">
            <a:avLst/>
          </a:prstGeom>
        </p:spPr>
        <p:txBody>
          <a:bodyPr/>
          <a:lstStyle/>
          <a:p>
            <a:r>
              <a:rPr dirty="0"/>
              <a:t>Q &amp; A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FACD41-FAB8-469E-BB87-881AACA8C0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객체</a:t>
            </a:r>
            <a:r>
              <a:rPr lang="en-US" altLang="ko-KR" sz="2000" dirty="0" smtClean="0">
                <a:latin typeface="+mn-ea"/>
                <a:ea typeface="+mn-ea"/>
              </a:rPr>
              <a:t>(Object)</a:t>
            </a:r>
          </a:p>
          <a:p>
            <a:pPr lvl="1"/>
            <a:r>
              <a:rPr lang="ko-KR" altLang="en-US" sz="2000" dirty="0" smtClean="0">
                <a:latin typeface="+mn-ea"/>
                <a:ea typeface="+mn-ea"/>
              </a:rPr>
              <a:t>어떤 대상에 대해 설명 가능한 객체의 상태</a:t>
            </a:r>
            <a:r>
              <a:rPr lang="en-US" altLang="ko-KR" sz="2000" dirty="0" smtClean="0">
                <a:latin typeface="+mn-ea"/>
                <a:ea typeface="+mn-ea"/>
              </a:rPr>
              <a:t>(state)</a:t>
            </a:r>
            <a:r>
              <a:rPr lang="ko-KR" altLang="en-US" sz="2000" dirty="0" smtClean="0">
                <a:latin typeface="+mn-ea"/>
                <a:ea typeface="+mn-ea"/>
              </a:rPr>
              <a:t>와 동작</a:t>
            </a:r>
            <a:r>
              <a:rPr lang="en-US" altLang="ko-KR" sz="2000" dirty="0" smtClean="0">
                <a:latin typeface="+mn-ea"/>
                <a:ea typeface="+mn-ea"/>
              </a:rPr>
              <a:t>(behavior)</a:t>
            </a:r>
            <a:r>
              <a:rPr lang="ko-KR" altLang="en-US" sz="2000" dirty="0" smtClean="0">
                <a:latin typeface="+mn-ea"/>
                <a:ea typeface="+mn-ea"/>
              </a:rPr>
              <a:t>을 모아놓은 것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pic>
        <p:nvPicPr>
          <p:cNvPr id="1026" name="Picture 2" descr="http://static.inven.co.kr/image_2011/site_image/maple/dataninfo/characterscreen/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273" y="3363008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352193" y="2398118"/>
            <a:ext cx="2880000" cy="1440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+mn-lt"/>
              </a:rPr>
              <a:t>STR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+mn-lt"/>
              </a:rPr>
              <a:t>DEX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+mn-lt"/>
              </a:rPr>
              <a:t>INT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+mn-lt"/>
              </a:rPr>
              <a:t>LUK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52193" y="4126148"/>
            <a:ext cx="2880000" cy="1440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+mn-lt"/>
              </a:rPr>
              <a:t>공격</a:t>
            </a:r>
            <a:endParaRPr lang="en-US" altLang="ko-KR" dirty="0" smtClean="0">
              <a:latin typeface="+mn-lt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+mn-lt"/>
              </a:rPr>
              <a:t>점프</a:t>
            </a:r>
            <a:endParaRPr lang="en-US" altLang="ko-KR" dirty="0" smtClean="0">
              <a:latin typeface="+mn-lt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+mn-lt"/>
              </a:rPr>
              <a:t>이동</a:t>
            </a:r>
            <a:endParaRPr lang="en-US" altLang="ko-KR" dirty="0" smtClean="0">
              <a:latin typeface="+mn-lt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+mn-lt"/>
              </a:rPr>
              <a:t>스킬</a:t>
            </a:r>
            <a:endParaRPr lang="en-US" altLang="ko-KR" dirty="0" smtClean="0">
              <a:latin typeface="+mn-lt"/>
            </a:endParaRPr>
          </a:p>
        </p:txBody>
      </p:sp>
      <p:cxnSp>
        <p:nvCxnSpPr>
          <p:cNvPr id="9" name="꺾인 연결선 8"/>
          <p:cNvCxnSpPr>
            <a:stCxn id="1026" idx="3"/>
            <a:endCxn id="6" idx="1"/>
          </p:cNvCxnSpPr>
          <p:nvPr/>
        </p:nvCxnSpPr>
        <p:spPr>
          <a:xfrm flipV="1">
            <a:off x="2862523" y="3118118"/>
            <a:ext cx="1489670" cy="864015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꺾인 연결선 12"/>
          <p:cNvCxnSpPr>
            <a:stCxn id="1026" idx="3"/>
            <a:endCxn id="11" idx="1"/>
          </p:cNvCxnSpPr>
          <p:nvPr/>
        </p:nvCxnSpPr>
        <p:spPr>
          <a:xfrm>
            <a:off x="2862523" y="3982133"/>
            <a:ext cx="1489670" cy="864015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왼쪽 화살표 15"/>
          <p:cNvSpPr/>
          <p:nvPr/>
        </p:nvSpPr>
        <p:spPr>
          <a:xfrm>
            <a:off x="7615212" y="2751288"/>
            <a:ext cx="978408" cy="733659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상태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7615212" y="4479318"/>
            <a:ext cx="978408" cy="733659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동작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2959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클래스</a:t>
            </a:r>
            <a:r>
              <a:rPr lang="en-US" altLang="ko-KR" sz="2000" dirty="0" smtClean="0">
                <a:latin typeface="+mn-ea"/>
                <a:ea typeface="+mn-ea"/>
              </a:rPr>
              <a:t>(Class)</a:t>
            </a: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객체에 대한 설계도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클래스로부터 만들어지는 각각의 객체를 그 클래스의 인스턴스</a:t>
            </a:r>
            <a:r>
              <a:rPr lang="en-US" altLang="ko-KR" sz="1600" dirty="0" smtClean="0">
                <a:latin typeface="+mn-ea"/>
                <a:ea typeface="+mn-ea"/>
              </a:rPr>
              <a:t>(instance)</a:t>
            </a:r>
            <a:r>
              <a:rPr lang="ko-KR" altLang="en-US" sz="1600" dirty="0" smtClean="0">
                <a:latin typeface="+mn-ea"/>
                <a:ea typeface="+mn-ea"/>
              </a:rPr>
              <a:t>라고 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sz="1600" dirty="0" err="1" smtClean="0">
                <a:latin typeface="+mn-ea"/>
                <a:ea typeface="+mn-ea"/>
              </a:rPr>
              <a:t>파이썬에서는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class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키워드를 통해 클래스를 선언할 수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pic>
        <p:nvPicPr>
          <p:cNvPr id="3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443" y="3472961"/>
            <a:ext cx="24098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붕어빵 틀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071" l="4286" r="97500">
                        <a14:foregroundMark x1="77500" y1="32857" x2="77500" y2="32857"/>
                        <a14:foregroundMark x1="81071" y1="33214" x2="81071" y2="33214"/>
                        <a14:foregroundMark x1="86786" y1="23571" x2="86786" y2="23571"/>
                        <a14:foregroundMark x1="94643" y1="22143" x2="94643" y2="22143"/>
                        <a14:foregroundMark x1="97857" y1="17857" x2="97857" y2="17857"/>
                        <a14:foregroundMark x1="7857" y1="62143" x2="7857" y2="62143"/>
                        <a14:foregroundMark x1="4286" y1="65000" x2="4286" y2="65000"/>
                        <a14:foregroundMark x1="45000" y1="91071" x2="44643" y2="91071"/>
                        <a14:foregroundMark x1="87857" y1="56786" x2="87857" y2="56786"/>
                        <a14:foregroundMark x1="84286" y1="59286" x2="84286" y2="59286"/>
                        <a14:foregroundMark x1="82143" y1="60357" x2="82143" y2="60357"/>
                        <a14:foregroundMark x1="78929" y1="61786" x2="78929" y2="61786"/>
                        <a14:foregroundMark x1="76071" y1="63214" x2="76071" y2="63214"/>
                        <a14:foregroundMark x1="75000" y1="64643" x2="75000" y2="64643"/>
                        <a14:foregroundMark x1="74643" y1="65000" x2="74643" y2="65000"/>
                        <a14:foregroundMark x1="76429" y1="64286" x2="77500" y2="63571"/>
                        <a14:foregroundMark x1="77500" y1="63571" x2="77500" y2="63571"/>
                        <a14:foregroundMark x1="76071" y1="64286" x2="76071" y2="64286"/>
                        <a14:foregroundMark x1="76071" y1="64286" x2="76071" y2="64286"/>
                        <a14:foregroundMark x1="77143" y1="64286" x2="77143" y2="6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71" y="3096724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41371" y="5723967"/>
            <a:ext cx="914400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87155" y="5741753"/>
            <a:ext cx="914400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객체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5177782" y="4088223"/>
            <a:ext cx="1368000" cy="6840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객체생성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6785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클래스</a:t>
            </a:r>
            <a:r>
              <a:rPr lang="en-US" altLang="ko-KR" sz="2000" dirty="0" smtClean="0">
                <a:latin typeface="+mn-ea"/>
                <a:ea typeface="+mn-ea"/>
              </a:rPr>
              <a:t>(Class)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96000" y="2988530"/>
            <a:ext cx="7200000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학생 클래스를 선언 합니다.</a:t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Studnet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학생 객체를 만듭니다.</a:t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Studnet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502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메서드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err="1" smtClean="0">
                <a:latin typeface="+mn-ea"/>
                <a:ea typeface="+mn-ea"/>
              </a:rPr>
              <a:t>생성자</a:t>
            </a:r>
            <a:endParaRPr lang="en-US" altLang="ko-KR" sz="20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객체를 생성할 때 실행되는 메서드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메서드 이름을 </a:t>
            </a:r>
            <a:r>
              <a:rPr lang="en-US" altLang="ko-KR" sz="1600" dirty="0" smtClean="0">
                <a:latin typeface="+mn-ea"/>
                <a:ea typeface="+mn-ea"/>
              </a:rPr>
              <a:t>__</a:t>
            </a:r>
            <a:r>
              <a:rPr lang="en-US" altLang="ko-KR" sz="1600" dirty="0" err="1" smtClean="0">
                <a:latin typeface="+mn-ea"/>
                <a:ea typeface="+mn-ea"/>
              </a:rPr>
              <a:t>init</a:t>
            </a:r>
            <a:r>
              <a:rPr lang="en-US" altLang="ko-KR" sz="1600" dirty="0" smtClean="0">
                <a:latin typeface="+mn-ea"/>
                <a:ea typeface="+mn-ea"/>
              </a:rPr>
              <a:t>__ </a:t>
            </a:r>
            <a:r>
              <a:rPr lang="ko-KR" altLang="en-US" sz="1600" dirty="0" smtClean="0">
                <a:latin typeface="+mn-ea"/>
                <a:ea typeface="+mn-ea"/>
              </a:rPr>
              <a:t>이라고 해야 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lvl="1"/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95999" y="2837518"/>
            <a:ext cx="7200000" cy="26776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학생 클래스를 선언 합니다.</a:t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Studnet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생상자가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실행 되었습니다."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.name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.id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학생 객체를 만듭니다.</a:t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Studnet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"김영재"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20153160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student.name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86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메서드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err="1" smtClean="0">
                <a:latin typeface="+mn-ea"/>
                <a:ea typeface="+mn-ea"/>
              </a:rPr>
              <a:t>소멸자</a:t>
            </a:r>
            <a:endParaRPr lang="en-US" altLang="ko-KR" sz="20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객체가 없어질 때 실행되는 메서드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메서드 이름을 </a:t>
            </a:r>
            <a:r>
              <a:rPr lang="en-US" altLang="ko-KR" sz="1600" dirty="0" smtClean="0">
                <a:latin typeface="+mn-ea"/>
                <a:ea typeface="+mn-ea"/>
              </a:rPr>
              <a:t>__del__ </a:t>
            </a:r>
            <a:r>
              <a:rPr lang="ko-KR" altLang="en-US" sz="1600" dirty="0" smtClean="0">
                <a:latin typeface="+mn-ea"/>
                <a:ea typeface="+mn-ea"/>
              </a:rPr>
              <a:t>이라고 해야한다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96000" y="2894637"/>
            <a:ext cx="7200000" cy="31085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학생 클래스를 선언 합니다.</a:t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Studnet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생상자가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실행 되었습니다."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.name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.id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"소멸자가 실행 되었습니다."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학생 객체를 만듭니다.</a:t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Studnet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"김영재"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20153160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student.name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58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메서드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메서드</a:t>
            </a:r>
            <a:endParaRPr lang="en-US" altLang="ko-KR" sz="20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클래스가 가지고 있는 함수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멤버 함수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인스턴스 </a:t>
            </a:r>
            <a:r>
              <a:rPr lang="ko-KR" altLang="en-US" sz="1600" dirty="0" err="1" smtClean="0">
                <a:latin typeface="+mn-ea"/>
                <a:ea typeface="+mn-ea"/>
              </a:rPr>
              <a:t>함수라고도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부른다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96000" y="3311696"/>
            <a:ext cx="7200000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클래스이름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&lt;메서드 이름&gt;(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&lt;추가적인 매개변수&gt;)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43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메서드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메서드</a:t>
            </a:r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A62E9-7D76-463E-87EA-2DCACDFDAD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95999" y="1911313"/>
            <a:ext cx="7200000" cy="35394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학생 클래스를 선언 합니다.</a:t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Studnet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.name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.id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self_introduce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"안녕하세요."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"{} {}입니다."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.name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"만나서 반갑습니다."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학생 객체를 만듭니다.</a:t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Studnet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"김영재"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20153160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ko-KR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메서드를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호출 합니다.</a:t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student.self_introduce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76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mucs_2014_theme_by_JunhoKim">
  <a:themeElements>
    <a:clrScheme name="kmucs_2014_theme_by_JunhoKi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FF00FF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kmucs_2014_theme_by_JunhoKi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mucs_2014_theme_by_JunhoKim">
  <a:themeElements>
    <a:clrScheme name="kmucs_2014_theme_by_JunhoKi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FF00FF"/>
      </a:folHlink>
    </a:clrScheme>
    <a:fontScheme name="kmucs_2014_theme_by_JunhoKim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kmucs_2014_theme_by_JunhoKi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</TotalTime>
  <Words>712</Words>
  <Application>Microsoft Office PowerPoint</Application>
  <PresentationFormat>와이드스크린</PresentationFormat>
  <Paragraphs>196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D2Coding</vt:lpstr>
      <vt:lpstr>맑은 고딕</vt:lpstr>
      <vt:lpstr>Arial</vt:lpstr>
      <vt:lpstr>Calibri</vt:lpstr>
      <vt:lpstr>Segoe UI</vt:lpstr>
      <vt:lpstr>Wingdings</vt:lpstr>
      <vt:lpstr>kmucs_2014_theme_by_JunhoKim</vt:lpstr>
      <vt:lpstr>클래스</vt:lpstr>
      <vt:lpstr> 목차</vt:lpstr>
      <vt:lpstr> 객체</vt:lpstr>
      <vt:lpstr> 클래스</vt:lpstr>
      <vt:lpstr> 클래스</vt:lpstr>
      <vt:lpstr> 메서드</vt:lpstr>
      <vt:lpstr> 메서드</vt:lpstr>
      <vt:lpstr> 메서드</vt:lpstr>
      <vt:lpstr> 메서드</vt:lpstr>
      <vt:lpstr> 메서드</vt:lpstr>
      <vt:lpstr> 메서드</vt:lpstr>
      <vt:lpstr> 메서드</vt:lpstr>
      <vt:lpstr> 메서드</vt:lpstr>
      <vt:lpstr> 캡슐화</vt:lpstr>
      <vt:lpstr> 정보 은닉</vt:lpstr>
      <vt:lpstr> 정보 은닉</vt:lpstr>
      <vt:lpstr> 상속</vt:lpstr>
      <vt:lpstr> 상속</vt:lpstr>
      <vt:lpstr> 상속</vt:lpstr>
      <vt:lpstr> 상속</vt:lpstr>
      <vt:lpstr> 상속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과학과소프트웨어적사고</dc:title>
  <dc:creator>김영재</dc:creator>
  <cp:lastModifiedBy>김영재</cp:lastModifiedBy>
  <cp:revision>395</cp:revision>
  <dcterms:modified xsi:type="dcterms:W3CDTF">2018-02-27T04:21:29Z</dcterms:modified>
</cp:coreProperties>
</file>