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handoutMasterIdLst>
    <p:handoutMasterId r:id="rId26"/>
  </p:handoutMasterIdLst>
  <p:sldIdLst>
    <p:sldId id="256" r:id="rId2"/>
    <p:sldId id="257" r:id="rId3"/>
    <p:sldId id="263" r:id="rId4"/>
    <p:sldId id="281" r:id="rId5"/>
    <p:sldId id="282" r:id="rId6"/>
    <p:sldId id="264" r:id="rId7"/>
    <p:sldId id="265" r:id="rId8"/>
    <p:sldId id="266" r:id="rId9"/>
    <p:sldId id="268" r:id="rId10"/>
    <p:sldId id="267" r:id="rId11"/>
    <p:sldId id="269" r:id="rId12"/>
    <p:sldId id="283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59" r:id="rId24"/>
  </p:sldIdLst>
  <p:sldSz cx="9144000" cy="6858000" type="screen4x3"/>
  <p:notesSz cx="7099300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1584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12" d="100"/>
          <a:sy n="112" d="100"/>
        </p:scale>
        <p:origin x="-5118" y="-78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729E9B-CE10-45E0-B1CC-2CB77E789E70}" type="datetimeFigureOut">
              <a:rPr lang="ko-KR" altLang="en-US" smtClean="0"/>
              <a:t>2015-05-06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D79C35-11A1-489F-91A3-DE66734CF3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45997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E0B051-7453-4DFB-B348-5B2D428DD591}" type="datetimeFigureOut">
              <a:rPr lang="ko-KR" altLang="en-US" smtClean="0"/>
              <a:t>2015-05-06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0556D9-2221-4AAB-A9C7-0B2B57A699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82607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70B49-1B12-4965-96AC-31FF44207D64}" type="datetime1">
              <a:rPr lang="ko-KR" altLang="en-US" smtClean="0"/>
              <a:t>2015-05-06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국민대학교 컴퓨터공학부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A05CA-F315-479D-A848-BBFEA4A1F07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251520" y="260648"/>
            <a:ext cx="8640960" cy="316835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39552" y="476672"/>
            <a:ext cx="8064896" cy="2736303"/>
          </a:xfrm>
        </p:spPr>
        <p:txBody>
          <a:bodyPr>
            <a:normAutofit/>
          </a:bodyPr>
          <a:lstStyle>
            <a:lvl1pPr algn="ctr">
              <a:defRPr sz="4400" b="0"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57876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251520" y="260648"/>
            <a:ext cx="8640960" cy="86409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8640960" cy="864096"/>
          </a:xfrm>
        </p:spPr>
        <p:txBody>
          <a:bodyPr/>
          <a:lstStyle>
            <a:lvl1pPr>
              <a:defRPr b="0"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1520" y="1268760"/>
            <a:ext cx="8640960" cy="482453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80168-C206-4274-A26D-98B287B63FFF}" type="datetime1">
              <a:rPr lang="ko-KR" altLang="en-US" smtClean="0"/>
              <a:t>2015-05-06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국민대학교 컴퓨터공학부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A05CA-F315-479D-A848-BBFEA4A1F0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12070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251520" y="260648"/>
            <a:ext cx="8640960" cy="316835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51520" y="3573016"/>
            <a:ext cx="8640960" cy="2520280"/>
          </a:xfrm>
        </p:spPr>
        <p:txBody>
          <a:bodyPr anchor="t"/>
          <a:lstStyle>
            <a:lvl1pPr marL="342900" indent="-342900">
              <a:buClr>
                <a:schemeClr val="accent3"/>
              </a:buClr>
              <a:buFont typeface="Wingdings" pitchFamily="2" charset="2"/>
              <a:buChar char="§"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2B4E9-A202-46F9-AF21-3FFD65978996}" type="datetime1">
              <a:rPr lang="ko-KR" altLang="en-US" smtClean="0"/>
              <a:t>2015-05-06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국민대학교 컴퓨터공학부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A05CA-F315-479D-A848-BBFEA4A1F07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352928" cy="2880320"/>
          </a:xfrm>
        </p:spPr>
        <p:txBody>
          <a:bodyPr anchor="b"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37495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251520" y="260648"/>
            <a:ext cx="8640960" cy="86409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8640960" cy="864000"/>
          </a:xfrm>
        </p:spPr>
        <p:txBody>
          <a:bodyPr/>
          <a:lstStyle>
            <a:lvl1pPr>
              <a:defRPr b="0"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251520" y="1268760"/>
            <a:ext cx="4244280" cy="485740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68760"/>
            <a:ext cx="4244280" cy="485740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F7890-716C-4C46-872D-B934FB9DFD5B}" type="datetime1">
              <a:rPr lang="ko-KR" altLang="en-US" smtClean="0"/>
              <a:t>2015-05-06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국민대학교 컴퓨터공학부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A05CA-F315-479D-A848-BBFEA4A1F0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77648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 userDrawn="1"/>
        </p:nvSpPr>
        <p:spPr>
          <a:xfrm>
            <a:off x="251520" y="260648"/>
            <a:ext cx="8640960" cy="86409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8640960" cy="864000"/>
          </a:xfrm>
        </p:spPr>
        <p:txBody>
          <a:bodyPr/>
          <a:lstStyle>
            <a:lvl1pPr>
              <a:defRPr b="0"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51520" y="1268760"/>
            <a:ext cx="424586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251520" y="1916832"/>
            <a:ext cx="4245868" cy="420933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268760"/>
            <a:ext cx="424745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916832"/>
            <a:ext cx="4247455" cy="420933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AF3D9-E2AE-4189-A27D-02B9404373EB}" type="datetime1">
              <a:rPr lang="ko-KR" altLang="en-US" smtClean="0"/>
              <a:t>2015-05-06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국민대학교 컴퓨터공학부</a:t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A05CA-F315-479D-A848-BBFEA4A1F0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32067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251520" y="260648"/>
            <a:ext cx="8640960" cy="86409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8640960" cy="864000"/>
          </a:xfrm>
        </p:spPr>
        <p:txBody>
          <a:bodyPr/>
          <a:lstStyle>
            <a:lvl1pPr>
              <a:defRPr b="0"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30A35-72C2-49DE-AEBA-E932EB013CE4}" type="datetime1">
              <a:rPr lang="ko-KR" altLang="en-US" smtClean="0"/>
              <a:t>2015-05-06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국민대학교 컴퓨터공학부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A05CA-F315-479D-A848-BBFEA4A1F0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15161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70E9B-8798-478A-8001-4318086D4593}" type="datetime1">
              <a:rPr lang="ko-KR" altLang="en-US" smtClean="0"/>
              <a:t>2015-05-06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국민대학교 컴퓨터공학부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A05CA-F315-479D-A848-BBFEA4A1F0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20715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-9311"/>
            <a:ext cx="9144000" cy="68673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251520" y="252016"/>
            <a:ext cx="8640960" cy="86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51520" y="1268760"/>
            <a:ext cx="8640960" cy="47853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D65280E2-BD6D-4AA2-864E-450077D413AE}" type="datetime1">
              <a:rPr lang="ko-KR" altLang="en-US" smtClean="0"/>
              <a:t>2015-05-06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843808" y="6356350"/>
            <a:ext cx="34563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ko-KR" altLang="en-US" smtClean="0"/>
              <a:t>국민대학교 컴퓨터공학부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06AA05CA-F315-479D-A848-BBFEA4A1F07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689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1" hangingPunct="1">
        <a:spcBef>
          <a:spcPct val="0"/>
        </a:spcBef>
        <a:buNone/>
        <a:defRPr sz="3200" b="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국민대학교 </a:t>
            </a:r>
            <a:endParaRPr lang="en-US" altLang="ko-KR" dirty="0" smtClean="0"/>
          </a:p>
          <a:p>
            <a:r>
              <a:rPr lang="ko-KR" altLang="en-US" dirty="0" smtClean="0"/>
              <a:t>컴퓨터공학부</a:t>
            </a:r>
            <a:endParaRPr lang="en-US" altLang="ko-KR" dirty="0" smtClean="0"/>
          </a:p>
          <a:p>
            <a:r>
              <a:rPr lang="ko-KR" altLang="en-US" dirty="0" smtClean="0"/>
              <a:t>윤상민</a:t>
            </a:r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Object &amp; Class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0172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인스턴스</a:t>
            </a:r>
            <a:r>
              <a:rPr lang="ko-KR" altLang="en-US" dirty="0"/>
              <a:t> 멤버 변수 동적 추가</a:t>
            </a:r>
          </a:p>
        </p:txBody>
      </p:sp>
      <p:sp>
        <p:nvSpPr>
          <p:cNvPr id="27" name="내용 개체 틀 2"/>
          <p:cNvSpPr>
            <a:spLocks noGrp="1"/>
          </p:cNvSpPr>
          <p:nvPr>
            <p:ph idx="1"/>
          </p:nvPr>
        </p:nvSpPr>
        <p:spPr>
          <a:xfrm>
            <a:off x="251520" y="1268760"/>
            <a:ext cx="8640960" cy="4824536"/>
          </a:xfrm>
        </p:spPr>
        <p:txBody>
          <a:bodyPr/>
          <a:lstStyle/>
          <a:p>
            <a:r>
              <a:rPr lang="ko-KR" altLang="en-US" dirty="0"/>
              <a:t>클래스와 </a:t>
            </a:r>
            <a:r>
              <a:rPr lang="ko-KR" altLang="en-US" dirty="0" err="1"/>
              <a:t>인스턴스에</a:t>
            </a:r>
            <a:r>
              <a:rPr lang="ko-KR" altLang="en-US" dirty="0"/>
              <a:t> 동적으로 멤버 변수 추가</a:t>
            </a:r>
            <a:r>
              <a:rPr lang="en-US" altLang="ko-KR" dirty="0"/>
              <a:t>/</a:t>
            </a:r>
            <a:r>
              <a:rPr lang="ko-KR" altLang="en-US" dirty="0"/>
              <a:t>삭제 가능</a:t>
            </a:r>
            <a:r>
              <a:rPr lang="en-US" altLang="ko-KR" dirty="0"/>
              <a:t>.</a:t>
            </a:r>
          </a:p>
        </p:txBody>
      </p:sp>
      <p:cxnSp>
        <p:nvCxnSpPr>
          <p:cNvPr id="28" name="직선 화살표 연결선 27"/>
          <p:cNvCxnSpPr/>
          <p:nvPr/>
        </p:nvCxnSpPr>
        <p:spPr>
          <a:xfrm rot="10800000" flipV="1">
            <a:off x="4013118" y="4286814"/>
            <a:ext cx="1857387" cy="10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000760" y="4143380"/>
            <a:ext cx="2857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pc="-150" dirty="0" err="1" smtClean="0">
                <a:solidFill>
                  <a:schemeClr val="accent5">
                    <a:alpha val="99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 Unicode MS" panose="020B0604020202020204" pitchFamily="50" charset="-127"/>
              </a:rPr>
              <a:t>myBall</a:t>
            </a:r>
            <a:r>
              <a:rPr lang="en-US" altLang="ko-KR" sz="1400" spc="-150" dirty="0" smtClean="0">
                <a:solidFill>
                  <a:schemeClr val="accent5">
                    <a:alpha val="99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 Unicode MS" panose="020B0604020202020204" pitchFamily="50" charset="-127"/>
              </a:rPr>
              <a:t> </a:t>
            </a:r>
            <a:r>
              <a:rPr lang="ko-KR" altLang="en-US" sz="1400" spc="-150" dirty="0" smtClean="0">
                <a:solidFill>
                  <a:schemeClr val="accent5">
                    <a:alpha val="99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 Unicode MS" panose="020B0604020202020204" pitchFamily="50" charset="-127"/>
              </a:rPr>
              <a:t>객체에만 </a:t>
            </a:r>
            <a:r>
              <a:rPr lang="en-US" altLang="ko-KR" sz="1400" spc="-150" dirty="0" smtClean="0">
                <a:solidFill>
                  <a:schemeClr val="accent5">
                    <a:alpha val="99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 Unicode MS" panose="020B0604020202020204" pitchFamily="50" charset="-127"/>
              </a:rPr>
              <a:t>size </a:t>
            </a:r>
            <a:r>
              <a:rPr lang="ko-KR" altLang="en-US" sz="1400" spc="-150" dirty="0" smtClean="0">
                <a:solidFill>
                  <a:schemeClr val="accent5">
                    <a:alpha val="99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 Unicode MS" panose="020B0604020202020204" pitchFamily="50" charset="-127"/>
              </a:rPr>
              <a:t>멤버 변수를 추가</a:t>
            </a:r>
          </a:p>
        </p:txBody>
      </p:sp>
      <p:sp>
        <p:nvSpPr>
          <p:cNvPr id="30" name="Content Placeholder 2"/>
          <p:cNvSpPr>
            <a:spLocks noGrp="1"/>
          </p:cNvSpPr>
          <p:nvPr/>
        </p:nvSpPr>
        <p:spPr bwMode="auto">
          <a:xfrm>
            <a:off x="947168" y="1866437"/>
            <a:ext cx="4714908" cy="2630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anose="05000000000000000000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indent="0">
              <a:buNone/>
            </a:pPr>
            <a:r>
              <a:rPr lang="en-US" altLang="ko-KR" sz="14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class </a:t>
            </a:r>
            <a:r>
              <a:rPr lang="en-US" altLang="ko-KR" sz="1400" dirty="0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Ball:</a:t>
            </a:r>
          </a:p>
          <a:p>
            <a:pPr marL="0" indent="0">
              <a:buNone/>
            </a:pPr>
            <a:r>
              <a:rPr lang="en-US" altLang="ko-KR" sz="1400" dirty="0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  direction = “default”</a:t>
            </a:r>
          </a:p>
          <a:p>
            <a:pPr marL="0" indent="0">
              <a:buNone/>
            </a:pPr>
            <a:endParaRPr lang="en-US" altLang="ko-KR" sz="1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sz="1400" dirty="0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  </a:t>
            </a:r>
            <a:r>
              <a:rPr lang="en-US" altLang="ko-KR" sz="1400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def</a:t>
            </a:r>
            <a:r>
              <a:rPr lang="en-US" altLang="ko-KR" sz="14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bounce(self</a:t>
            </a:r>
            <a:r>
              <a:rPr lang="en-US" altLang="ko-KR" sz="1400" dirty="0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):</a:t>
            </a:r>
          </a:p>
          <a:p>
            <a:pPr marL="0" indent="0">
              <a:buNone/>
            </a:pPr>
            <a:r>
              <a:rPr lang="en-US" altLang="ko-KR" sz="1400" dirty="0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      if </a:t>
            </a:r>
            <a:r>
              <a:rPr lang="en-US" altLang="ko-KR" sz="1400" dirty="0" err="1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self.direction</a:t>
            </a:r>
            <a:r>
              <a:rPr lang="en-US" altLang="ko-KR" sz="1400" dirty="0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== "down":</a:t>
            </a:r>
          </a:p>
          <a:p>
            <a:pPr marL="0" indent="0">
              <a:buNone/>
            </a:pPr>
            <a:r>
              <a:rPr lang="en-US" altLang="ko-KR" sz="1400" dirty="0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          </a:t>
            </a:r>
            <a:r>
              <a:rPr lang="en-US" altLang="ko-KR" sz="1400" dirty="0" err="1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self.direction</a:t>
            </a:r>
            <a:r>
              <a:rPr lang="en-US" altLang="ko-KR" sz="1400" dirty="0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= "up“</a:t>
            </a:r>
          </a:p>
          <a:p>
            <a:pPr marL="0" indent="0">
              <a:buNone/>
            </a:pPr>
            <a:endParaRPr lang="en-US" altLang="ko-KR" sz="1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sz="1400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myBall</a:t>
            </a:r>
            <a:r>
              <a:rPr lang="en-US" altLang="ko-KR" sz="14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= Ball</a:t>
            </a:r>
            <a:r>
              <a:rPr lang="en-US" altLang="ko-KR" sz="1400" dirty="0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altLang="ko-KR" sz="1400" dirty="0" err="1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myBall.direction</a:t>
            </a:r>
            <a:r>
              <a:rPr lang="en-US" altLang="ko-KR" sz="1400" dirty="0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= "down“</a:t>
            </a:r>
          </a:p>
          <a:p>
            <a:pPr marL="0" indent="0">
              <a:buNone/>
            </a:pPr>
            <a:r>
              <a:rPr lang="en-US" altLang="ko-KR" sz="1400" dirty="0" err="1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myBall.size</a:t>
            </a:r>
            <a:r>
              <a:rPr lang="en-US" altLang="ko-KR" sz="1400" dirty="0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= 10</a:t>
            </a:r>
          </a:p>
        </p:txBody>
      </p:sp>
      <p:sp>
        <p:nvSpPr>
          <p:cNvPr id="31" name="모서리가 둥근 직사각형 30"/>
          <p:cNvSpPr/>
          <p:nvPr/>
        </p:nvSpPr>
        <p:spPr>
          <a:xfrm>
            <a:off x="993600" y="4615200"/>
            <a:ext cx="2428892" cy="121444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direction = “down”</a:t>
            </a: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Size = 10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1137600" y="4755600"/>
            <a:ext cx="2132934" cy="357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myBall</a:t>
            </a:r>
            <a:r>
              <a:rPr lang="en-US" altLang="ko-KR" sz="1400" dirty="0" smtClean="0"/>
              <a:t>(</a:t>
            </a:r>
            <a:r>
              <a:rPr lang="ko-KR" altLang="en-US" sz="1400" dirty="0" err="1" smtClean="0"/>
              <a:t>인스턴스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5353200" y="4626000"/>
            <a:ext cx="2571768" cy="12132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direction = “default”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5508000" y="4755600"/>
            <a:ext cx="2214578" cy="357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Ball(</a:t>
            </a:r>
            <a:r>
              <a:rPr lang="ko-KR" altLang="en-US" sz="1400" dirty="0" smtClean="0"/>
              <a:t>클래스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cxnSp>
        <p:nvCxnSpPr>
          <p:cNvPr id="35" name="직선 화살표 연결선 34"/>
          <p:cNvCxnSpPr>
            <a:stCxn id="31" idx="3"/>
            <a:endCxn id="33" idx="1"/>
          </p:cNvCxnSpPr>
          <p:nvPr/>
        </p:nvCxnSpPr>
        <p:spPr>
          <a:xfrm>
            <a:off x="3422492" y="5222423"/>
            <a:ext cx="1930708" cy="10177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714612" y="5929330"/>
            <a:ext cx="4857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pc="-150" dirty="0" err="1" smtClean="0">
                <a:solidFill>
                  <a:schemeClr val="accent5">
                    <a:alpha val="99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 Unicode MS" panose="020B0604020202020204" pitchFamily="50" charset="-127"/>
              </a:rPr>
              <a:t>인스턴스에</a:t>
            </a:r>
            <a:r>
              <a:rPr lang="ko-KR" altLang="en-US" sz="1400" spc="-150" dirty="0" smtClean="0">
                <a:solidFill>
                  <a:schemeClr val="accent5">
                    <a:alpha val="99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 Unicode MS" panose="020B0604020202020204" pitchFamily="50" charset="-127"/>
              </a:rPr>
              <a:t> 동적으로 추가된 변수 </a:t>
            </a:r>
            <a:r>
              <a:rPr lang="en-US" altLang="ko-KR" sz="1400" spc="-150" dirty="0" smtClean="0">
                <a:solidFill>
                  <a:schemeClr val="accent5">
                    <a:alpha val="99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 Unicode MS" panose="020B0604020202020204" pitchFamily="50" charset="-127"/>
              </a:rPr>
              <a:t>size</a:t>
            </a:r>
            <a:endParaRPr lang="ko-KR" altLang="en-US" sz="1400" spc="-150" dirty="0" smtClean="0">
              <a:solidFill>
                <a:schemeClr val="accent5">
                  <a:alpha val="99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 Unicode MS" panose="020B06040202020202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1986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인스턴스를</a:t>
            </a:r>
            <a:r>
              <a:rPr lang="ko-KR" altLang="en-US" dirty="0"/>
              <a:t> 통한 클래스 참조</a:t>
            </a:r>
          </a:p>
        </p:txBody>
      </p:sp>
      <p:sp>
        <p:nvSpPr>
          <p:cNvPr id="27" name="내용 개체 틀 2"/>
          <p:cNvSpPr>
            <a:spLocks noGrp="1"/>
          </p:cNvSpPr>
          <p:nvPr>
            <p:ph idx="1"/>
          </p:nvPr>
        </p:nvSpPr>
        <p:spPr>
          <a:xfrm>
            <a:off x="251520" y="1268760"/>
            <a:ext cx="8640960" cy="4824536"/>
          </a:xfrm>
        </p:spPr>
        <p:txBody>
          <a:bodyPr/>
          <a:lstStyle/>
          <a:p>
            <a:r>
              <a:rPr lang="ko-KR" altLang="en-US" dirty="0" err="1"/>
              <a:t>인스턴스가</a:t>
            </a:r>
            <a:r>
              <a:rPr lang="ko-KR" altLang="en-US" dirty="0"/>
              <a:t> 자신을 생성한 클래스를 참조하기 위해 </a:t>
            </a:r>
            <a:r>
              <a:rPr lang="ko-KR" altLang="en-US" dirty="0" err="1"/>
              <a:t>인스턴스의</a:t>
            </a:r>
            <a:r>
              <a:rPr lang="ko-KR" altLang="en-US" dirty="0"/>
              <a:t> 내장 </a:t>
            </a:r>
            <a:r>
              <a:rPr lang="ko-KR" altLang="en-US" dirty="0" smtClean="0"/>
              <a:t>속성 </a:t>
            </a:r>
            <a:r>
              <a:rPr lang="ko-KR" altLang="en-US" dirty="0"/>
              <a:t>‘</a:t>
            </a:r>
            <a:r>
              <a:rPr lang="en-US" altLang="ko-KR" dirty="0"/>
              <a:t>__class__’</a:t>
            </a:r>
            <a:r>
              <a:rPr lang="ko-KR" altLang="en-US" dirty="0"/>
              <a:t>를 사용</a:t>
            </a:r>
          </a:p>
        </p:txBody>
      </p:sp>
      <p:sp>
        <p:nvSpPr>
          <p:cNvPr id="13" name="Content Placeholder 2"/>
          <p:cNvSpPr>
            <a:spLocks noGrp="1"/>
          </p:cNvSpPr>
          <p:nvPr/>
        </p:nvSpPr>
        <p:spPr bwMode="auto">
          <a:xfrm>
            <a:off x="947168" y="2250241"/>
            <a:ext cx="4714908" cy="23861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anose="05000000000000000000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indent="0">
              <a:buNone/>
            </a:pPr>
            <a:r>
              <a:rPr lang="en-US" altLang="ko-KR" sz="14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class </a:t>
            </a:r>
            <a:r>
              <a:rPr lang="en-US" altLang="ko-KR" sz="1400" dirty="0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Ball:</a:t>
            </a:r>
          </a:p>
          <a:p>
            <a:pPr marL="0" indent="0">
              <a:buNone/>
            </a:pPr>
            <a:r>
              <a:rPr lang="en-US" altLang="ko-KR" sz="1400" dirty="0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  direction = “default”</a:t>
            </a:r>
          </a:p>
          <a:p>
            <a:pPr marL="0" indent="0">
              <a:buNone/>
            </a:pPr>
            <a:endParaRPr lang="en-US" altLang="ko-KR" sz="1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sz="1400" dirty="0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  </a:t>
            </a:r>
            <a:r>
              <a:rPr lang="en-US" altLang="ko-KR" sz="1400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def</a:t>
            </a:r>
            <a:r>
              <a:rPr lang="en-US" altLang="ko-KR" sz="14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bounce(self</a:t>
            </a:r>
            <a:r>
              <a:rPr lang="en-US" altLang="ko-KR" sz="1400" dirty="0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):</a:t>
            </a:r>
          </a:p>
          <a:p>
            <a:pPr marL="0" indent="0">
              <a:buNone/>
            </a:pPr>
            <a:r>
              <a:rPr lang="en-US" altLang="ko-KR" sz="1400" dirty="0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      if </a:t>
            </a:r>
            <a:r>
              <a:rPr lang="en-US" altLang="ko-KR" sz="1400" dirty="0" err="1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self.direction</a:t>
            </a:r>
            <a:r>
              <a:rPr lang="en-US" altLang="ko-KR" sz="1400" dirty="0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== "down":</a:t>
            </a:r>
          </a:p>
          <a:p>
            <a:pPr marL="0" indent="0">
              <a:buNone/>
            </a:pPr>
            <a:r>
              <a:rPr lang="en-US" altLang="ko-KR" sz="1400" dirty="0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          </a:t>
            </a:r>
            <a:r>
              <a:rPr lang="en-US" altLang="ko-KR" sz="1400" dirty="0" err="1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self.direction</a:t>
            </a:r>
            <a:r>
              <a:rPr lang="en-US" altLang="ko-KR" sz="1400" dirty="0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= "up“</a:t>
            </a:r>
          </a:p>
          <a:p>
            <a:pPr marL="0" indent="0">
              <a:buNone/>
            </a:pPr>
            <a:endParaRPr lang="en-US" altLang="ko-KR" sz="1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sz="1400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myBall</a:t>
            </a:r>
            <a:r>
              <a:rPr lang="en-US" altLang="ko-KR" sz="14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= Ball</a:t>
            </a:r>
            <a:r>
              <a:rPr lang="en-US" altLang="ko-KR" sz="1400" dirty="0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altLang="ko-KR" sz="1400" dirty="0" err="1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myBall.__class__.direction</a:t>
            </a:r>
            <a:r>
              <a:rPr lang="en-US" altLang="ko-KR" sz="1400" dirty="0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= “stop”</a:t>
            </a:r>
          </a:p>
        </p:txBody>
      </p:sp>
      <p:sp>
        <p:nvSpPr>
          <p:cNvPr id="14" name="모서리가 둥근 직사각형 13"/>
          <p:cNvSpPr/>
          <p:nvPr/>
        </p:nvSpPr>
        <p:spPr>
          <a:xfrm>
            <a:off x="993600" y="4615200"/>
            <a:ext cx="2428892" cy="121444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1137600" y="4755600"/>
            <a:ext cx="2132934" cy="357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myBall</a:t>
            </a:r>
            <a:r>
              <a:rPr lang="en-US" altLang="ko-KR" sz="1400" dirty="0" smtClean="0"/>
              <a:t>(</a:t>
            </a:r>
            <a:r>
              <a:rPr lang="ko-KR" altLang="en-US" sz="1400" dirty="0" err="1" smtClean="0"/>
              <a:t>인스턴스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5353200" y="4626000"/>
            <a:ext cx="2571768" cy="12132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direction = “stop”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5508000" y="4755600"/>
            <a:ext cx="2214578" cy="357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Ball(</a:t>
            </a:r>
            <a:r>
              <a:rPr lang="ko-KR" altLang="en-US" sz="1400" dirty="0" smtClean="0"/>
              <a:t>클래스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2714612" y="5929330"/>
            <a:ext cx="4857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pc="-150" dirty="0" smtClean="0">
                <a:solidFill>
                  <a:schemeClr val="accent5">
                    <a:alpha val="99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 Unicode MS" panose="020B0604020202020204" pitchFamily="50" charset="-127"/>
              </a:rPr>
              <a:t>생성된 </a:t>
            </a:r>
            <a:r>
              <a:rPr lang="ko-KR" altLang="en-US" sz="1400" spc="-150" dirty="0" err="1" smtClean="0">
                <a:solidFill>
                  <a:schemeClr val="accent5">
                    <a:alpha val="99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 Unicode MS" panose="020B0604020202020204" pitchFamily="50" charset="-127"/>
              </a:rPr>
              <a:t>인스턴스를</a:t>
            </a:r>
            <a:r>
              <a:rPr lang="ko-KR" altLang="en-US" sz="1400" spc="-150" dirty="0" smtClean="0">
                <a:solidFill>
                  <a:schemeClr val="accent5">
                    <a:alpha val="99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 Unicode MS" panose="020B0604020202020204" pitchFamily="50" charset="-127"/>
              </a:rPr>
              <a:t> 통해 클래스 변수 값 변경</a:t>
            </a:r>
          </a:p>
        </p:txBody>
      </p:sp>
      <p:cxnSp>
        <p:nvCxnSpPr>
          <p:cNvPr id="19" name="직선 화살표 연결선 18"/>
          <p:cNvCxnSpPr>
            <a:stCxn id="14" idx="3"/>
            <a:endCxn id="16" idx="1"/>
          </p:cNvCxnSpPr>
          <p:nvPr/>
        </p:nvCxnSpPr>
        <p:spPr>
          <a:xfrm>
            <a:off x="3422492" y="5222423"/>
            <a:ext cx="1930708" cy="10177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rot="10800000" flipV="1">
            <a:off x="4819350" y="4441756"/>
            <a:ext cx="1857387" cy="10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718896" y="4037980"/>
            <a:ext cx="1800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pc="-150" dirty="0" smtClean="0">
                <a:solidFill>
                  <a:schemeClr val="accent5">
                    <a:alpha val="99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 Unicode MS" panose="020B0604020202020204" pitchFamily="50" charset="-127"/>
              </a:rPr>
              <a:t>‘__class__’ </a:t>
            </a:r>
            <a:r>
              <a:rPr lang="ko-KR" altLang="en-US" sz="1400" spc="-150" dirty="0" smtClean="0">
                <a:solidFill>
                  <a:schemeClr val="accent5">
                    <a:alpha val="99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 Unicode MS" panose="020B0604020202020204" pitchFamily="50" charset="-127"/>
              </a:rPr>
              <a:t>속성을 이용해 클래스 데이터를 변경</a:t>
            </a:r>
          </a:p>
        </p:txBody>
      </p:sp>
    </p:spTree>
    <p:extLst>
      <p:ext uri="{BB962C8B-B14F-4D97-AF65-F5344CB8AC3E}">
        <p14:creationId xmlns:p14="http://schemas.microsoft.com/office/powerpoint/2010/main" val="1853124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self</a:t>
            </a:r>
          </a:p>
        </p:txBody>
      </p:sp>
      <p:sp>
        <p:nvSpPr>
          <p:cNvPr id="27" name="내용 개체 틀 2"/>
          <p:cNvSpPr>
            <a:spLocks noGrp="1"/>
          </p:cNvSpPr>
          <p:nvPr>
            <p:ph idx="1"/>
          </p:nvPr>
        </p:nvSpPr>
        <p:spPr>
          <a:xfrm>
            <a:off x="251520" y="1268760"/>
            <a:ext cx="8640960" cy="4824536"/>
          </a:xfrm>
        </p:spPr>
        <p:txBody>
          <a:bodyPr/>
          <a:lstStyle/>
          <a:p>
            <a:r>
              <a:rPr lang="ko-KR" altLang="en-US" dirty="0"/>
              <a:t>현재의 </a:t>
            </a:r>
            <a:r>
              <a:rPr lang="ko-KR" altLang="en-US" dirty="0" err="1"/>
              <a:t>인스턴스</a:t>
            </a:r>
            <a:r>
              <a:rPr lang="ko-KR" altLang="en-US" dirty="0"/>
              <a:t> 객체를 가리키는 기능을 하는 지시어</a:t>
            </a:r>
            <a:r>
              <a:rPr lang="en-US" altLang="ko-KR" dirty="0"/>
              <a:t>. </a:t>
            </a:r>
            <a:r>
              <a:rPr lang="ko-KR" altLang="en-US" dirty="0"/>
              <a:t>즉 </a:t>
            </a:r>
            <a:r>
              <a:rPr lang="ko-KR" altLang="en-US" dirty="0" err="1"/>
              <a:t>메서드가</a:t>
            </a:r>
            <a:r>
              <a:rPr lang="ko-KR" altLang="en-US" dirty="0"/>
              <a:t> 어떤 </a:t>
            </a:r>
            <a:r>
              <a:rPr lang="ko-KR" altLang="en-US" dirty="0" err="1"/>
              <a:t>인스턴스에서</a:t>
            </a:r>
            <a:r>
              <a:rPr lang="ko-KR" altLang="en-US" dirty="0"/>
              <a:t> 호출됐는지 알려주는 </a:t>
            </a:r>
            <a:r>
              <a:rPr lang="ko-KR" altLang="en-US" dirty="0" err="1"/>
              <a:t>인스턴스</a:t>
            </a:r>
            <a:r>
              <a:rPr lang="ko-KR" altLang="en-US" dirty="0"/>
              <a:t> 참조자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r>
              <a:rPr lang="ko-KR" altLang="en-US" dirty="0"/>
              <a:t>속성과 </a:t>
            </a:r>
            <a:r>
              <a:rPr lang="ko-KR" altLang="en-US" dirty="0" err="1"/>
              <a:t>메서드를</a:t>
            </a:r>
            <a:r>
              <a:rPr lang="ko-KR" altLang="en-US" dirty="0"/>
              <a:t> 정의할 때 </a:t>
            </a:r>
            <a:r>
              <a:rPr lang="en-US" altLang="ko-KR" dirty="0"/>
              <a:t>java</a:t>
            </a:r>
            <a:r>
              <a:rPr lang="ko-KR" altLang="en-US" dirty="0"/>
              <a:t>의 </a:t>
            </a:r>
            <a:r>
              <a:rPr lang="en-US" altLang="ko-KR" dirty="0"/>
              <a:t>this</a:t>
            </a:r>
            <a:r>
              <a:rPr lang="ko-KR" altLang="en-US" dirty="0"/>
              <a:t>는 내포되어있는 반면에 </a:t>
            </a:r>
            <a:r>
              <a:rPr lang="en-US" altLang="ko-KR" dirty="0"/>
              <a:t>python</a:t>
            </a:r>
            <a:r>
              <a:rPr lang="ko-KR" altLang="en-US" dirty="0"/>
              <a:t>의 </a:t>
            </a:r>
            <a:r>
              <a:rPr lang="en-US" altLang="ko-KR" dirty="0"/>
              <a:t>self</a:t>
            </a:r>
            <a:r>
              <a:rPr lang="ko-KR" altLang="en-US" dirty="0"/>
              <a:t>는 분명하게 명시해야 함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</a:t>
            </a:r>
          </a:p>
        </p:txBody>
      </p:sp>
      <p:sp>
        <p:nvSpPr>
          <p:cNvPr id="22" name="Content Placeholder 2"/>
          <p:cNvSpPr>
            <a:spLocks noGrp="1"/>
          </p:cNvSpPr>
          <p:nvPr/>
        </p:nvSpPr>
        <p:spPr bwMode="auto">
          <a:xfrm>
            <a:off x="686811" y="5124878"/>
            <a:ext cx="2942092" cy="3704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anose="05000000000000000000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altLang="ko-KR" sz="1800" dirty="0" err="1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warrensBall.bounce</a:t>
            </a:r>
            <a:r>
              <a:rPr lang="en-US" altLang="ko-KR" sz="1800" dirty="0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23" name="Content Placeholder 2"/>
          <p:cNvSpPr>
            <a:spLocks noGrp="1"/>
          </p:cNvSpPr>
          <p:nvPr/>
        </p:nvSpPr>
        <p:spPr bwMode="auto">
          <a:xfrm>
            <a:off x="4942572" y="5130087"/>
            <a:ext cx="3743382" cy="36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anose="05000000000000000000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altLang="ko-KR" sz="1800" dirty="0" err="1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Ball.bounce</a:t>
            </a:r>
            <a:r>
              <a:rPr lang="en-US" altLang="ko-KR" sz="1800" dirty="0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(</a:t>
            </a:r>
            <a:r>
              <a:rPr lang="en-US" altLang="ko-KR" sz="1800" dirty="0" err="1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warrensBall</a:t>
            </a:r>
            <a:r>
              <a:rPr lang="en-US" altLang="ko-KR" sz="1800" dirty="0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)</a:t>
            </a:r>
          </a:p>
        </p:txBody>
      </p:sp>
      <p:cxnSp>
        <p:nvCxnSpPr>
          <p:cNvPr id="24" name="직선 화살표 연결선 23"/>
          <p:cNvCxnSpPr>
            <a:stCxn id="22" idx="3"/>
            <a:endCxn id="23" idx="1"/>
          </p:cNvCxnSpPr>
          <p:nvPr/>
        </p:nvCxnSpPr>
        <p:spPr>
          <a:xfrm>
            <a:off x="3628903" y="5310083"/>
            <a:ext cx="1313669" cy="2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035835" y="5641473"/>
            <a:ext cx="69294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pc="-150" dirty="0" err="1" smtClean="0">
                <a:solidFill>
                  <a:schemeClr val="accent5">
                    <a:alpha val="99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 Unicode MS" panose="020B0604020202020204" pitchFamily="50" charset="-127"/>
              </a:rPr>
              <a:t>메서드를</a:t>
            </a:r>
            <a:r>
              <a:rPr lang="ko-KR" altLang="en-US" sz="1400" spc="-150" dirty="0" smtClean="0">
                <a:solidFill>
                  <a:schemeClr val="accent5">
                    <a:alpha val="99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 Unicode MS" panose="020B0604020202020204" pitchFamily="50" charset="-127"/>
              </a:rPr>
              <a:t> 호출할 때 어떤 </a:t>
            </a:r>
            <a:r>
              <a:rPr lang="ko-KR" altLang="en-US" sz="1400" spc="-150" dirty="0" err="1" smtClean="0">
                <a:solidFill>
                  <a:schemeClr val="accent5">
                    <a:alpha val="99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 Unicode MS" panose="020B0604020202020204" pitchFamily="50" charset="-127"/>
              </a:rPr>
              <a:t>인스턴스가</a:t>
            </a:r>
            <a:r>
              <a:rPr lang="ko-KR" altLang="en-US" sz="1400" spc="-150" dirty="0" smtClean="0">
                <a:solidFill>
                  <a:schemeClr val="accent5">
                    <a:alpha val="99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 Unicode MS" panose="020B0604020202020204" pitchFamily="50" charset="-127"/>
              </a:rPr>
              <a:t> 호출했는지 </a:t>
            </a:r>
            <a:r>
              <a:rPr lang="ko-KR" altLang="en-US" sz="1400" spc="-150" dirty="0" err="1" smtClean="0">
                <a:solidFill>
                  <a:schemeClr val="accent5">
                    <a:alpha val="99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 Unicode MS" panose="020B0604020202020204" pitchFamily="50" charset="-127"/>
              </a:rPr>
              <a:t>인스턴스</a:t>
            </a:r>
            <a:r>
              <a:rPr lang="ko-KR" altLang="en-US" sz="1400" spc="-150" dirty="0" smtClean="0">
                <a:solidFill>
                  <a:schemeClr val="accent5">
                    <a:alpha val="99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 Unicode MS" panose="020B0604020202020204" pitchFamily="50" charset="-127"/>
              </a:rPr>
              <a:t> 참조를 </a:t>
            </a:r>
            <a:r>
              <a:rPr lang="ko-KR" altLang="en-US" sz="1400" spc="-150" dirty="0" err="1" smtClean="0">
                <a:solidFill>
                  <a:schemeClr val="accent5">
                    <a:alpha val="99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 Unicode MS" panose="020B0604020202020204" pitchFamily="50" charset="-127"/>
              </a:rPr>
              <a:t>메서드에</a:t>
            </a:r>
            <a:r>
              <a:rPr lang="ko-KR" altLang="en-US" sz="1400" spc="-150" dirty="0" smtClean="0">
                <a:solidFill>
                  <a:schemeClr val="accent5">
                    <a:alpha val="99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 Unicode MS" panose="020B0604020202020204" pitchFamily="50" charset="-127"/>
              </a:rPr>
              <a:t> 자동으로 넘겨줌</a:t>
            </a:r>
            <a:r>
              <a:rPr lang="en-US" altLang="ko-KR" sz="1400" spc="-150" dirty="0" smtClean="0">
                <a:solidFill>
                  <a:schemeClr val="accent5">
                    <a:alpha val="99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 Unicode MS" panose="020B0604020202020204" pitchFamily="50" charset="-127"/>
              </a:rPr>
              <a:t>.</a:t>
            </a:r>
          </a:p>
        </p:txBody>
      </p:sp>
      <p:sp>
        <p:nvSpPr>
          <p:cNvPr id="26" name="Content Placeholder 2"/>
          <p:cNvSpPr>
            <a:spLocks noGrp="1"/>
          </p:cNvSpPr>
          <p:nvPr/>
        </p:nvSpPr>
        <p:spPr bwMode="auto">
          <a:xfrm>
            <a:off x="2127803" y="3451436"/>
            <a:ext cx="4714908" cy="13799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anose="05000000000000000000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indent="0">
              <a:buNone/>
            </a:pPr>
            <a:r>
              <a:rPr lang="en-US" altLang="ko-KR" sz="14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class </a:t>
            </a:r>
            <a:r>
              <a:rPr lang="en-US" altLang="ko-KR" sz="1400" dirty="0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Ball:</a:t>
            </a:r>
          </a:p>
          <a:p>
            <a:pPr marL="0" indent="0">
              <a:buNone/>
            </a:pPr>
            <a:endParaRPr lang="en-US" altLang="ko-KR" sz="1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sz="1400" dirty="0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  </a:t>
            </a:r>
            <a:r>
              <a:rPr lang="en-US" altLang="ko-KR" sz="1400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def</a:t>
            </a:r>
            <a:r>
              <a:rPr lang="en-US" altLang="ko-KR" sz="14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bounce(self</a:t>
            </a:r>
            <a:r>
              <a:rPr lang="en-US" altLang="ko-KR" sz="1400" dirty="0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):</a:t>
            </a:r>
          </a:p>
          <a:p>
            <a:pPr marL="0" indent="0">
              <a:buNone/>
            </a:pPr>
            <a:r>
              <a:rPr lang="en-US" altLang="ko-KR" sz="1400" dirty="0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      if </a:t>
            </a:r>
            <a:r>
              <a:rPr lang="en-US" altLang="ko-KR" sz="1400" dirty="0" err="1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self.direction</a:t>
            </a:r>
            <a:r>
              <a:rPr lang="en-US" altLang="ko-KR" sz="1400" dirty="0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== "down":</a:t>
            </a:r>
          </a:p>
          <a:p>
            <a:pPr marL="0" indent="0">
              <a:buNone/>
            </a:pPr>
            <a:r>
              <a:rPr lang="en-US" altLang="ko-KR" sz="1400" dirty="0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          </a:t>
            </a:r>
            <a:r>
              <a:rPr lang="en-US" altLang="ko-KR" sz="1400" dirty="0" err="1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self.direction</a:t>
            </a:r>
            <a:r>
              <a:rPr lang="en-US" altLang="ko-KR" sz="1400" dirty="0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= "up“</a:t>
            </a:r>
          </a:p>
        </p:txBody>
      </p:sp>
    </p:spTree>
    <p:extLst>
      <p:ext uri="{BB962C8B-B14F-4D97-AF65-F5344CB8AC3E}">
        <p14:creationId xmlns:p14="http://schemas.microsoft.com/office/powerpoint/2010/main" val="3088551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생성자</a:t>
            </a:r>
            <a:r>
              <a:rPr lang="ko-KR" altLang="en-US" dirty="0"/>
              <a:t> </a:t>
            </a:r>
            <a:r>
              <a:rPr lang="ko-KR" altLang="en-US" dirty="0" err="1"/>
              <a:t>메서드</a:t>
            </a:r>
            <a:endParaRPr lang="ko-KR" altLang="en-US" dirty="0"/>
          </a:p>
        </p:txBody>
      </p:sp>
      <p:sp>
        <p:nvSpPr>
          <p:cNvPr id="27" name="내용 개체 틀 2"/>
          <p:cNvSpPr>
            <a:spLocks noGrp="1"/>
          </p:cNvSpPr>
          <p:nvPr>
            <p:ph idx="1"/>
          </p:nvPr>
        </p:nvSpPr>
        <p:spPr>
          <a:xfrm>
            <a:off x="251520" y="1268760"/>
            <a:ext cx="8640960" cy="4824536"/>
          </a:xfrm>
        </p:spPr>
        <p:txBody>
          <a:bodyPr/>
          <a:lstStyle/>
          <a:p>
            <a:r>
              <a:rPr lang="ko-KR" altLang="en-US" dirty="0" err="1"/>
              <a:t>인스턴스가</a:t>
            </a:r>
            <a:r>
              <a:rPr lang="ko-KR" altLang="en-US" dirty="0"/>
              <a:t> 생성될 때 자동으로 호출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인스턴스가</a:t>
            </a:r>
            <a:r>
              <a:rPr lang="ko-KR" altLang="en-US" dirty="0"/>
              <a:t> 생성될 때 초기화 작업을 하기 위함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특수 </a:t>
            </a:r>
            <a:r>
              <a:rPr lang="ko-KR" altLang="en-US" dirty="0" err="1"/>
              <a:t>메서드</a:t>
            </a:r>
            <a:r>
              <a:rPr lang="ko-KR" altLang="en-US" dirty="0"/>
              <a:t> ‘</a:t>
            </a:r>
            <a:r>
              <a:rPr lang="en-US" altLang="ko-KR" dirty="0"/>
              <a:t>__</a:t>
            </a:r>
            <a:r>
              <a:rPr lang="en-US" altLang="ko-KR" dirty="0" err="1"/>
              <a:t>init</a:t>
            </a:r>
            <a:r>
              <a:rPr lang="en-US" altLang="ko-KR" dirty="0"/>
              <a:t>__()’</a:t>
            </a:r>
            <a:r>
              <a:rPr lang="ko-KR" altLang="en-US" dirty="0"/>
              <a:t>으로 정의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특수 </a:t>
            </a:r>
            <a:r>
              <a:rPr lang="ko-KR" altLang="en-US" dirty="0" err="1"/>
              <a:t>메서드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클래스 생성 시 </a:t>
            </a:r>
            <a:r>
              <a:rPr lang="ko-KR" altLang="en-US" dirty="0" err="1"/>
              <a:t>파이썬에서</a:t>
            </a:r>
            <a:r>
              <a:rPr lang="ko-KR" altLang="en-US" dirty="0"/>
              <a:t> 자동으로 만들어주는 </a:t>
            </a:r>
            <a:r>
              <a:rPr lang="ko-KR" altLang="en-US" dirty="0" err="1"/>
              <a:t>메서드</a:t>
            </a:r>
            <a:r>
              <a:rPr lang="en-US" altLang="ko-KR" dirty="0"/>
              <a:t>.</a:t>
            </a:r>
          </a:p>
          <a:p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9" name="Content Placeholder 2"/>
          <p:cNvSpPr>
            <a:spLocks noGrp="1"/>
          </p:cNvSpPr>
          <p:nvPr/>
        </p:nvSpPr>
        <p:spPr bwMode="auto">
          <a:xfrm>
            <a:off x="480567" y="4138721"/>
            <a:ext cx="6921151" cy="15382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anose="05000000000000000000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indent="0">
              <a:buNone/>
            </a:pPr>
            <a:r>
              <a:rPr lang="en-US" altLang="ko-KR" sz="16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class Ball:</a:t>
            </a:r>
          </a:p>
          <a:p>
            <a:pPr marL="0" indent="0">
              <a:buNone/>
            </a:pPr>
            <a:r>
              <a:rPr lang="en-US" altLang="ko-KR" sz="16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  </a:t>
            </a:r>
            <a:r>
              <a:rPr lang="en-US" altLang="ko-KR" sz="1600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def</a:t>
            </a:r>
            <a:r>
              <a:rPr lang="en-US" altLang="ko-KR" sz="16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__</a:t>
            </a:r>
            <a:r>
              <a:rPr lang="en-US" altLang="ko-KR" sz="1600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init</a:t>
            </a:r>
            <a:r>
              <a:rPr lang="en-US" altLang="ko-KR" sz="16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__(self, color, size, direction</a:t>
            </a:r>
            <a:r>
              <a:rPr lang="en-US" altLang="ko-KR" sz="1600" dirty="0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):</a:t>
            </a:r>
            <a:endParaRPr lang="en-US" altLang="ko-KR" sz="16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sz="16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      </a:t>
            </a:r>
            <a:r>
              <a:rPr lang="en-US" altLang="ko-KR" sz="1600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self.color</a:t>
            </a:r>
            <a:r>
              <a:rPr lang="en-US" altLang="ko-KR" sz="16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= </a:t>
            </a:r>
            <a:r>
              <a:rPr lang="en-US" altLang="ko-KR" sz="1600" dirty="0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color</a:t>
            </a:r>
          </a:p>
          <a:p>
            <a:pPr marL="0" indent="0">
              <a:buNone/>
            </a:pPr>
            <a:r>
              <a:rPr lang="en-US" altLang="ko-KR" sz="1600" dirty="0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      </a:t>
            </a:r>
            <a:r>
              <a:rPr lang="en-US" altLang="ko-KR" sz="1600" dirty="0" err="1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self.size</a:t>
            </a:r>
            <a:r>
              <a:rPr lang="en-US" altLang="ko-KR" sz="1600" dirty="0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= size</a:t>
            </a:r>
          </a:p>
          <a:p>
            <a:pPr marL="0" indent="0">
              <a:buNone/>
            </a:pPr>
            <a:r>
              <a:rPr lang="en-US" altLang="ko-KR" sz="1600" dirty="0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      </a:t>
            </a:r>
            <a:r>
              <a:rPr lang="en-US" altLang="ko-KR" sz="1600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self.direction</a:t>
            </a:r>
            <a:r>
              <a:rPr lang="en-US" altLang="ko-KR" sz="16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= </a:t>
            </a:r>
            <a:r>
              <a:rPr lang="en-US" altLang="ko-KR" sz="1600" dirty="0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direction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6608115" y="4524875"/>
            <a:ext cx="0" cy="11521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711809" y="4907862"/>
            <a:ext cx="1998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pc="-150" dirty="0">
                <a:solidFill>
                  <a:schemeClr val="accent5">
                    <a:alpha val="99000"/>
                  </a:schemeClr>
                </a:solidFill>
                <a:latin typeface="맑은 고딕" panose="020B0503020000020004" pitchFamily="50" charset="-127"/>
                <a:cs typeface="Arial Unicode MS" panose="020B0604020202020204" pitchFamily="50" charset="-127"/>
              </a:rPr>
              <a:t>__</a:t>
            </a:r>
            <a:r>
              <a:rPr lang="en-US" altLang="ko-KR" sz="1400" spc="-150" dirty="0" err="1">
                <a:solidFill>
                  <a:schemeClr val="accent5">
                    <a:alpha val="99000"/>
                  </a:schemeClr>
                </a:solidFill>
                <a:latin typeface="맑은 고딕" panose="020B0503020000020004" pitchFamily="50" charset="-127"/>
                <a:cs typeface="Arial Unicode MS" panose="020B0604020202020204" pitchFamily="50" charset="-127"/>
              </a:rPr>
              <a:t>init</a:t>
            </a:r>
            <a:r>
              <a:rPr lang="en-US" altLang="ko-KR" sz="1400" spc="-150" dirty="0">
                <a:solidFill>
                  <a:schemeClr val="accent5">
                    <a:alpha val="99000"/>
                  </a:schemeClr>
                </a:solidFill>
                <a:latin typeface="맑은 고딕" panose="020B0503020000020004" pitchFamily="50" charset="-127"/>
                <a:cs typeface="Arial Unicode MS" panose="020B0604020202020204" pitchFamily="50" charset="-127"/>
              </a:rPr>
              <a:t>__() </a:t>
            </a:r>
            <a:r>
              <a:rPr lang="ko-KR" altLang="en-US" sz="1400" spc="-150" dirty="0" err="1" smtClean="0">
                <a:solidFill>
                  <a:schemeClr val="accent5">
                    <a:alpha val="99000"/>
                  </a:schemeClr>
                </a:solidFill>
                <a:latin typeface="맑은 고딕" panose="020B0503020000020004" pitchFamily="50" charset="-127"/>
                <a:cs typeface="Arial Unicode MS" panose="020B0604020202020204" pitchFamily="50" charset="-127"/>
              </a:rPr>
              <a:t>메서드</a:t>
            </a:r>
            <a:r>
              <a:rPr lang="ko-KR" altLang="en-US" sz="1400" spc="-150" dirty="0" smtClean="0">
                <a:solidFill>
                  <a:schemeClr val="accent5">
                    <a:alpha val="99000"/>
                  </a:schemeClr>
                </a:solidFill>
                <a:latin typeface="맑은 고딕" panose="020B0503020000020004" pitchFamily="50" charset="-127"/>
                <a:cs typeface="Arial Unicode MS" panose="020B0604020202020204" pitchFamily="50" charset="-127"/>
              </a:rPr>
              <a:t> </a:t>
            </a:r>
            <a:r>
              <a:rPr lang="ko-KR" altLang="en-US" sz="1400" spc="-150" dirty="0">
                <a:solidFill>
                  <a:schemeClr val="accent5">
                    <a:alpha val="99000"/>
                  </a:schemeClr>
                </a:solidFill>
                <a:latin typeface="맑은 고딕" panose="020B0503020000020004" pitchFamily="50" charset="-127"/>
                <a:cs typeface="Arial Unicode MS" panose="020B0604020202020204" pitchFamily="50" charset="-127"/>
              </a:rPr>
              <a:t>정의</a:t>
            </a:r>
          </a:p>
        </p:txBody>
      </p:sp>
    </p:spTree>
    <p:extLst>
      <p:ext uri="{BB962C8B-B14F-4D97-AF65-F5344CB8AC3E}">
        <p14:creationId xmlns:p14="http://schemas.microsoft.com/office/powerpoint/2010/main" val="1425923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인스턴스</a:t>
            </a:r>
            <a:r>
              <a:rPr lang="ko-KR" altLang="en-US" dirty="0"/>
              <a:t> 초기화</a:t>
            </a:r>
          </a:p>
        </p:txBody>
      </p:sp>
      <p:sp>
        <p:nvSpPr>
          <p:cNvPr id="27" name="내용 개체 틀 2"/>
          <p:cNvSpPr>
            <a:spLocks noGrp="1"/>
          </p:cNvSpPr>
          <p:nvPr>
            <p:ph idx="1"/>
          </p:nvPr>
        </p:nvSpPr>
        <p:spPr>
          <a:xfrm>
            <a:off x="251520" y="1268760"/>
            <a:ext cx="8640960" cy="4824536"/>
          </a:xfrm>
        </p:spPr>
        <p:txBody>
          <a:bodyPr/>
          <a:lstStyle/>
          <a:p>
            <a:r>
              <a:rPr lang="ko-KR" altLang="en-US" dirty="0"/>
              <a:t>객체를 생성하면서 속성값을 설정하기 위한 방법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생성자를</a:t>
            </a:r>
            <a:r>
              <a:rPr lang="ko-KR" altLang="en-US" dirty="0"/>
              <a:t> 통해 </a:t>
            </a:r>
            <a:r>
              <a:rPr lang="ko-KR" altLang="en-US" dirty="0" err="1"/>
              <a:t>인스턴스</a:t>
            </a:r>
            <a:r>
              <a:rPr lang="ko-KR" altLang="en-US" dirty="0"/>
              <a:t> 생성 시 초기화 할 멤버 변수 값을 인자로 전달</a:t>
            </a:r>
            <a:r>
              <a:rPr lang="en-US" altLang="ko-KR" dirty="0"/>
              <a:t>.</a:t>
            </a:r>
          </a:p>
          <a:p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7" name="Content Placeholder 2"/>
          <p:cNvSpPr>
            <a:spLocks noGrp="1"/>
          </p:cNvSpPr>
          <p:nvPr/>
        </p:nvSpPr>
        <p:spPr bwMode="auto">
          <a:xfrm>
            <a:off x="520206" y="3037046"/>
            <a:ext cx="6921151" cy="2246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anose="05000000000000000000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indent="0">
              <a:buNone/>
            </a:pPr>
            <a:r>
              <a:rPr lang="en-US" altLang="ko-KR" sz="16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class Ball:</a:t>
            </a:r>
          </a:p>
          <a:p>
            <a:pPr marL="0" indent="0">
              <a:buNone/>
            </a:pPr>
            <a:r>
              <a:rPr lang="en-US" altLang="ko-KR" sz="16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  </a:t>
            </a:r>
            <a:r>
              <a:rPr lang="en-US" altLang="ko-KR" sz="1600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def</a:t>
            </a:r>
            <a:r>
              <a:rPr lang="en-US" altLang="ko-KR" sz="16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__</a:t>
            </a:r>
            <a:r>
              <a:rPr lang="en-US" altLang="ko-KR" sz="1600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init</a:t>
            </a:r>
            <a:r>
              <a:rPr lang="en-US" altLang="ko-KR" sz="16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__(self, color, size, direction</a:t>
            </a:r>
            <a:r>
              <a:rPr lang="en-US" altLang="ko-KR" sz="1600" dirty="0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):</a:t>
            </a:r>
            <a:endParaRPr lang="en-US" altLang="ko-KR" sz="16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sz="16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      </a:t>
            </a:r>
            <a:r>
              <a:rPr lang="en-US" altLang="ko-KR" sz="1600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self.color</a:t>
            </a:r>
            <a:r>
              <a:rPr lang="en-US" altLang="ko-KR" sz="16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= </a:t>
            </a:r>
            <a:r>
              <a:rPr lang="en-US" altLang="ko-KR" sz="1600" dirty="0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color</a:t>
            </a:r>
          </a:p>
          <a:p>
            <a:pPr marL="0" indent="0">
              <a:buNone/>
            </a:pPr>
            <a:r>
              <a:rPr lang="en-US" altLang="ko-KR" sz="1600" dirty="0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      </a:t>
            </a:r>
            <a:r>
              <a:rPr lang="en-US" altLang="ko-KR" sz="1600" dirty="0" err="1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self.size</a:t>
            </a:r>
            <a:r>
              <a:rPr lang="en-US" altLang="ko-KR" sz="1600" dirty="0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= size</a:t>
            </a:r>
          </a:p>
          <a:p>
            <a:pPr marL="0" indent="0">
              <a:buNone/>
            </a:pPr>
            <a:r>
              <a:rPr lang="en-US" altLang="ko-KR" sz="1600" dirty="0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      </a:t>
            </a:r>
            <a:r>
              <a:rPr lang="en-US" altLang="ko-KR" sz="1600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self.direction</a:t>
            </a:r>
            <a:r>
              <a:rPr lang="en-US" altLang="ko-KR" sz="16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= </a:t>
            </a:r>
            <a:r>
              <a:rPr lang="en-US" altLang="ko-KR" sz="1600" dirty="0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direction</a:t>
            </a:r>
          </a:p>
          <a:p>
            <a:pPr marL="0" indent="0">
              <a:buNone/>
            </a:pPr>
            <a:endParaRPr lang="en-US" altLang="ko-KR" sz="16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sz="1600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myBall</a:t>
            </a:r>
            <a:r>
              <a:rPr lang="en-US" altLang="ko-KR" sz="16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= Ball("red", "small", "down")</a:t>
            </a:r>
            <a:endParaRPr lang="en-US" altLang="ko-KR" sz="1600" dirty="0" smtClean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 rot="10800000" flipV="1">
            <a:off x="5282552" y="4932000"/>
            <a:ext cx="1080000" cy="10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160102" y="5021063"/>
            <a:ext cx="289808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pc="-150" dirty="0" err="1" smtClean="0">
                <a:solidFill>
                  <a:schemeClr val="accent5">
                    <a:alpha val="99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 Unicode MS" panose="020B0604020202020204" pitchFamily="50" charset="-127"/>
              </a:rPr>
              <a:t>myBall</a:t>
            </a:r>
            <a:r>
              <a:rPr lang="en-US" altLang="ko-KR" sz="1400" spc="-150" dirty="0" smtClean="0">
                <a:solidFill>
                  <a:schemeClr val="accent5">
                    <a:alpha val="99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 Unicode MS" panose="020B0604020202020204" pitchFamily="50" charset="-127"/>
              </a:rPr>
              <a:t> </a:t>
            </a:r>
            <a:r>
              <a:rPr lang="ko-KR" altLang="en-US" sz="1400" spc="-150" dirty="0" err="1" smtClean="0">
                <a:solidFill>
                  <a:schemeClr val="accent5">
                    <a:alpha val="99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 Unicode MS" panose="020B0604020202020204" pitchFamily="50" charset="-127"/>
              </a:rPr>
              <a:t>인스턴스</a:t>
            </a:r>
            <a:r>
              <a:rPr lang="ko-KR" altLang="en-US" sz="1400" spc="-150" dirty="0" smtClean="0">
                <a:solidFill>
                  <a:schemeClr val="accent5">
                    <a:alpha val="99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 Unicode MS" panose="020B0604020202020204" pitchFamily="50" charset="-127"/>
              </a:rPr>
              <a:t> 생성과 동시에 </a:t>
            </a:r>
            <a:r>
              <a:rPr lang="en-US" altLang="ko-KR" sz="1400" spc="-150" dirty="0" err="1" smtClean="0">
                <a:solidFill>
                  <a:schemeClr val="accent5">
                    <a:alpha val="99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 Unicode MS" panose="020B0604020202020204" pitchFamily="50" charset="-127"/>
              </a:rPr>
              <a:t>myBall</a:t>
            </a:r>
            <a:r>
              <a:rPr lang="en-US" altLang="ko-KR" sz="1400" spc="-150" dirty="0" smtClean="0">
                <a:solidFill>
                  <a:schemeClr val="accent5">
                    <a:alpha val="99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 Unicode MS" panose="020B0604020202020204" pitchFamily="50" charset="-127"/>
              </a:rPr>
              <a:t> </a:t>
            </a:r>
            <a:r>
              <a:rPr lang="ko-KR" altLang="en-US" sz="1400" spc="-150" dirty="0" smtClean="0">
                <a:solidFill>
                  <a:schemeClr val="accent5">
                    <a:alpha val="99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 Unicode MS" panose="020B0604020202020204" pitchFamily="50" charset="-127"/>
              </a:rPr>
              <a:t>멤버 변수 </a:t>
            </a:r>
            <a:r>
              <a:rPr lang="en-US" altLang="ko-KR" sz="1400" spc="-150" dirty="0" smtClean="0">
                <a:solidFill>
                  <a:schemeClr val="accent5">
                    <a:alpha val="99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 Unicode MS" panose="020B0604020202020204" pitchFamily="50" charset="-127"/>
              </a:rPr>
              <a:t>color=“red”, size=“small”, direction = “down”</a:t>
            </a:r>
            <a:r>
              <a:rPr lang="ko-KR" altLang="en-US" sz="1400" spc="-150" dirty="0" smtClean="0">
                <a:solidFill>
                  <a:schemeClr val="accent5">
                    <a:alpha val="99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 Unicode MS" panose="020B0604020202020204" pitchFamily="50" charset="-127"/>
              </a:rPr>
              <a:t>으로 초기화</a:t>
            </a:r>
          </a:p>
        </p:txBody>
      </p:sp>
    </p:spTree>
    <p:extLst>
      <p:ext uri="{BB962C8B-B14F-4D97-AF65-F5344CB8AC3E}">
        <p14:creationId xmlns:p14="http://schemas.microsoft.com/office/powerpoint/2010/main" val="18507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소멸자</a:t>
            </a:r>
            <a:r>
              <a:rPr lang="ko-KR" altLang="en-US" dirty="0"/>
              <a:t> </a:t>
            </a:r>
            <a:r>
              <a:rPr lang="ko-KR" altLang="en-US" dirty="0" err="1" smtClean="0"/>
              <a:t>메서드</a:t>
            </a:r>
            <a:endParaRPr lang="ko-KR" altLang="en-US" dirty="0"/>
          </a:p>
        </p:txBody>
      </p:sp>
      <p:sp>
        <p:nvSpPr>
          <p:cNvPr id="27" name="내용 개체 틀 2"/>
          <p:cNvSpPr>
            <a:spLocks noGrp="1"/>
          </p:cNvSpPr>
          <p:nvPr>
            <p:ph idx="1"/>
          </p:nvPr>
        </p:nvSpPr>
        <p:spPr>
          <a:xfrm>
            <a:off x="251520" y="1268760"/>
            <a:ext cx="8640960" cy="4824536"/>
          </a:xfrm>
        </p:spPr>
        <p:txBody>
          <a:bodyPr/>
          <a:lstStyle/>
          <a:p>
            <a:r>
              <a:rPr lang="ko-KR" altLang="en-US" dirty="0" err="1"/>
              <a:t>인스턴스의</a:t>
            </a:r>
            <a:r>
              <a:rPr lang="ko-KR" altLang="en-US" dirty="0"/>
              <a:t> </a:t>
            </a:r>
            <a:r>
              <a:rPr lang="ko-KR" altLang="en-US" dirty="0" err="1"/>
              <a:t>레퍼런스</a:t>
            </a:r>
            <a:r>
              <a:rPr lang="ko-KR" altLang="en-US" dirty="0"/>
              <a:t> 카운터가 </a:t>
            </a:r>
            <a:r>
              <a:rPr lang="en-US" altLang="ko-KR" dirty="0"/>
              <a:t>0</a:t>
            </a:r>
            <a:r>
              <a:rPr lang="ko-KR" altLang="en-US" dirty="0"/>
              <a:t>이 될 때 자동으로 호출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메모리 해체 등의 종료 작업을 위함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특수 </a:t>
            </a:r>
            <a:r>
              <a:rPr lang="ko-KR" altLang="en-US" dirty="0" err="1"/>
              <a:t>메서드</a:t>
            </a:r>
            <a:r>
              <a:rPr lang="ko-KR" altLang="en-US" dirty="0"/>
              <a:t> ‘</a:t>
            </a:r>
            <a:r>
              <a:rPr lang="en-US" altLang="ko-KR" dirty="0"/>
              <a:t>__del__()’</a:t>
            </a:r>
            <a:r>
              <a:rPr lang="ko-KR" altLang="en-US" dirty="0"/>
              <a:t>로 정의</a:t>
            </a:r>
            <a:r>
              <a:rPr lang="en-US" altLang="ko-KR" dirty="0"/>
              <a:t>.</a:t>
            </a:r>
          </a:p>
          <a:p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9" name="Content Placeholder 2"/>
          <p:cNvSpPr>
            <a:spLocks noGrp="1"/>
          </p:cNvSpPr>
          <p:nvPr/>
        </p:nvSpPr>
        <p:spPr bwMode="auto">
          <a:xfrm>
            <a:off x="480567" y="2964040"/>
            <a:ext cx="6921151" cy="2712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anose="05000000000000000000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indent="0">
              <a:buNone/>
            </a:pPr>
            <a:r>
              <a:rPr lang="en-US" altLang="ko-KR" sz="16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class Ball:</a:t>
            </a:r>
          </a:p>
          <a:p>
            <a:pPr marL="0" indent="0">
              <a:buNone/>
            </a:pPr>
            <a:r>
              <a:rPr lang="en-US" altLang="ko-KR" sz="16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  </a:t>
            </a:r>
            <a:r>
              <a:rPr lang="en-US" altLang="ko-KR" sz="1600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def</a:t>
            </a:r>
            <a:r>
              <a:rPr lang="en-US" altLang="ko-KR" sz="16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__</a:t>
            </a:r>
            <a:r>
              <a:rPr lang="en-US" altLang="ko-KR" sz="1600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init</a:t>
            </a:r>
            <a:r>
              <a:rPr lang="en-US" altLang="ko-KR" sz="16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__(self, color, size, direction</a:t>
            </a:r>
            <a:r>
              <a:rPr lang="en-US" altLang="ko-KR" sz="1600" dirty="0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):</a:t>
            </a:r>
            <a:endParaRPr lang="en-US" altLang="ko-KR" sz="16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sz="16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      </a:t>
            </a:r>
            <a:r>
              <a:rPr lang="en-US" altLang="ko-KR" sz="1600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self.color</a:t>
            </a:r>
            <a:r>
              <a:rPr lang="en-US" altLang="ko-KR" sz="16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= </a:t>
            </a:r>
            <a:r>
              <a:rPr lang="en-US" altLang="ko-KR" sz="1600" dirty="0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color</a:t>
            </a:r>
          </a:p>
          <a:p>
            <a:pPr marL="0" indent="0">
              <a:buNone/>
            </a:pPr>
            <a:r>
              <a:rPr lang="en-US" altLang="ko-KR" sz="1600" dirty="0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      </a:t>
            </a:r>
            <a:r>
              <a:rPr lang="en-US" altLang="ko-KR" sz="1600" dirty="0" err="1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self.size</a:t>
            </a:r>
            <a:r>
              <a:rPr lang="en-US" altLang="ko-KR" sz="1600" dirty="0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= size</a:t>
            </a:r>
          </a:p>
          <a:p>
            <a:pPr marL="0" indent="0">
              <a:buNone/>
            </a:pPr>
            <a:r>
              <a:rPr lang="en-US" altLang="ko-KR" sz="1600" dirty="0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      </a:t>
            </a:r>
            <a:r>
              <a:rPr lang="en-US" altLang="ko-KR" sz="1600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self.direction</a:t>
            </a:r>
            <a:r>
              <a:rPr lang="en-US" altLang="ko-KR" sz="16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= </a:t>
            </a:r>
            <a:r>
              <a:rPr lang="en-US" altLang="ko-KR" sz="1600" dirty="0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direction</a:t>
            </a:r>
          </a:p>
          <a:p>
            <a:pPr marL="0" indent="0">
              <a:buNone/>
            </a:pPr>
            <a:endParaRPr lang="en-US" altLang="ko-KR" sz="16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sz="1600" dirty="0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  </a:t>
            </a:r>
            <a:r>
              <a:rPr lang="en-US" altLang="ko-KR" sz="1600" dirty="0" err="1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def</a:t>
            </a:r>
            <a:r>
              <a:rPr lang="en-US" altLang="ko-KR" sz="1600" dirty="0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__del__(self):</a:t>
            </a:r>
          </a:p>
          <a:p>
            <a:pPr marL="0" indent="0">
              <a:buNone/>
            </a:pPr>
            <a:r>
              <a:rPr lang="en-US" altLang="ko-KR" sz="16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</a:t>
            </a:r>
            <a:r>
              <a:rPr lang="en-US" altLang="ko-KR" sz="1600" dirty="0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     print(“Class is deleted!”)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4999796" y="4855599"/>
            <a:ext cx="0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203765" y="5061750"/>
            <a:ext cx="1998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pc="-150" dirty="0" smtClean="0">
                <a:solidFill>
                  <a:schemeClr val="accent5">
                    <a:alpha val="99000"/>
                  </a:schemeClr>
                </a:solidFill>
                <a:latin typeface="맑은 고딕" panose="020B0503020000020004" pitchFamily="50" charset="-127"/>
                <a:cs typeface="Arial Unicode MS" panose="020B0604020202020204" pitchFamily="50" charset="-127"/>
              </a:rPr>
              <a:t>__del__() </a:t>
            </a:r>
            <a:r>
              <a:rPr lang="ko-KR" altLang="en-US" sz="1400" spc="-150" dirty="0" err="1" smtClean="0">
                <a:solidFill>
                  <a:schemeClr val="accent5">
                    <a:alpha val="99000"/>
                  </a:schemeClr>
                </a:solidFill>
                <a:latin typeface="맑은 고딕" panose="020B0503020000020004" pitchFamily="50" charset="-127"/>
                <a:cs typeface="Arial Unicode MS" panose="020B0604020202020204" pitchFamily="50" charset="-127"/>
              </a:rPr>
              <a:t>메서드</a:t>
            </a:r>
            <a:r>
              <a:rPr lang="ko-KR" altLang="en-US" sz="1400" spc="-150" dirty="0" smtClean="0">
                <a:solidFill>
                  <a:schemeClr val="accent5">
                    <a:alpha val="99000"/>
                  </a:schemeClr>
                </a:solidFill>
                <a:latin typeface="맑은 고딕" panose="020B0503020000020004" pitchFamily="50" charset="-127"/>
                <a:cs typeface="Arial Unicode MS" panose="020B0604020202020204" pitchFamily="50" charset="-127"/>
              </a:rPr>
              <a:t> </a:t>
            </a:r>
            <a:r>
              <a:rPr lang="ko-KR" altLang="en-US" sz="1400" spc="-150" dirty="0">
                <a:solidFill>
                  <a:schemeClr val="accent5">
                    <a:alpha val="99000"/>
                  </a:schemeClr>
                </a:solidFill>
                <a:latin typeface="맑은 고딕" panose="020B0503020000020004" pitchFamily="50" charset="-127"/>
                <a:cs typeface="Arial Unicode MS" panose="020B0604020202020204" pitchFamily="50" charset="-127"/>
              </a:rPr>
              <a:t>정의</a:t>
            </a:r>
          </a:p>
        </p:txBody>
      </p:sp>
    </p:spTree>
    <p:extLst>
      <p:ext uri="{BB962C8B-B14F-4D97-AF65-F5344CB8AC3E}">
        <p14:creationId xmlns:p14="http://schemas.microsoft.com/office/powerpoint/2010/main" val="3282247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객체 출력 </a:t>
            </a:r>
            <a:r>
              <a:rPr lang="ko-KR" altLang="en-US" dirty="0" err="1"/>
              <a:t>메서드</a:t>
            </a:r>
            <a:endParaRPr lang="ko-KR" altLang="en-US" dirty="0"/>
          </a:p>
        </p:txBody>
      </p:sp>
      <p:sp>
        <p:nvSpPr>
          <p:cNvPr id="27" name="내용 개체 틀 2"/>
          <p:cNvSpPr>
            <a:spLocks noGrp="1"/>
          </p:cNvSpPr>
          <p:nvPr>
            <p:ph idx="1"/>
          </p:nvPr>
        </p:nvSpPr>
        <p:spPr>
          <a:xfrm>
            <a:off x="251520" y="1268760"/>
            <a:ext cx="8640960" cy="4824536"/>
          </a:xfrm>
        </p:spPr>
        <p:txBody>
          <a:bodyPr/>
          <a:lstStyle/>
          <a:p>
            <a:r>
              <a:rPr lang="ko-KR" altLang="en-US" dirty="0"/>
              <a:t>객체를 출력할 때 무엇을 보여줄지 알려줌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특수 </a:t>
            </a:r>
            <a:r>
              <a:rPr lang="ko-KR" altLang="en-US" dirty="0" err="1"/>
              <a:t>메서드</a:t>
            </a:r>
            <a:r>
              <a:rPr lang="ko-KR" altLang="en-US" dirty="0"/>
              <a:t> ‘</a:t>
            </a:r>
            <a:r>
              <a:rPr lang="en-US" altLang="ko-KR" dirty="0"/>
              <a:t>__</a:t>
            </a:r>
            <a:r>
              <a:rPr lang="en-US" altLang="ko-KR" dirty="0" err="1"/>
              <a:t>str</a:t>
            </a:r>
            <a:r>
              <a:rPr lang="en-US" altLang="ko-KR" dirty="0"/>
              <a:t>__()’</a:t>
            </a:r>
            <a:r>
              <a:rPr lang="ko-KR" altLang="en-US" dirty="0"/>
              <a:t>로 정의</a:t>
            </a:r>
            <a:r>
              <a:rPr lang="en-US" altLang="ko-KR" dirty="0"/>
              <a:t>.</a:t>
            </a:r>
          </a:p>
          <a:p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7" name="Content Placeholder 2"/>
          <p:cNvSpPr>
            <a:spLocks noGrp="1"/>
          </p:cNvSpPr>
          <p:nvPr/>
        </p:nvSpPr>
        <p:spPr bwMode="auto">
          <a:xfrm>
            <a:off x="321354" y="2468659"/>
            <a:ext cx="7545498" cy="3208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anose="05000000000000000000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indent="0">
              <a:buNone/>
            </a:pPr>
            <a:r>
              <a:rPr lang="en-US" altLang="ko-KR" sz="14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class Ball:</a:t>
            </a:r>
          </a:p>
          <a:p>
            <a:pPr marL="0" indent="0">
              <a:buNone/>
            </a:pPr>
            <a:r>
              <a:rPr lang="en-US" altLang="ko-KR" sz="14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  </a:t>
            </a:r>
            <a:r>
              <a:rPr lang="en-US" altLang="ko-KR" sz="1400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def</a:t>
            </a:r>
            <a:r>
              <a:rPr lang="en-US" altLang="ko-KR" sz="14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__</a:t>
            </a:r>
            <a:r>
              <a:rPr lang="en-US" altLang="ko-KR" sz="1400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init</a:t>
            </a:r>
            <a:r>
              <a:rPr lang="en-US" altLang="ko-KR" sz="14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__(self, color, size, direction</a:t>
            </a:r>
            <a:r>
              <a:rPr lang="en-US" altLang="ko-KR" sz="1400" dirty="0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):</a:t>
            </a:r>
            <a:endParaRPr lang="en-US" altLang="ko-KR" sz="1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sz="14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      </a:t>
            </a:r>
            <a:r>
              <a:rPr lang="en-US" altLang="ko-KR" sz="1400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self.color</a:t>
            </a:r>
            <a:r>
              <a:rPr lang="en-US" altLang="ko-KR" sz="14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= </a:t>
            </a:r>
            <a:r>
              <a:rPr lang="en-US" altLang="ko-KR" sz="1400" dirty="0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color</a:t>
            </a:r>
          </a:p>
          <a:p>
            <a:pPr marL="0" indent="0">
              <a:buNone/>
            </a:pPr>
            <a:r>
              <a:rPr lang="en-US" altLang="ko-KR" sz="1400" dirty="0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      </a:t>
            </a:r>
            <a:r>
              <a:rPr lang="en-US" altLang="ko-KR" sz="1400" dirty="0" err="1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self.size</a:t>
            </a:r>
            <a:r>
              <a:rPr lang="en-US" altLang="ko-KR" sz="1400" dirty="0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= size</a:t>
            </a:r>
          </a:p>
          <a:p>
            <a:pPr marL="0" indent="0">
              <a:buNone/>
            </a:pPr>
            <a:r>
              <a:rPr lang="en-US" altLang="ko-KR" sz="1400" dirty="0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      </a:t>
            </a:r>
            <a:r>
              <a:rPr lang="en-US" altLang="ko-KR" sz="1400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self.direction</a:t>
            </a:r>
            <a:r>
              <a:rPr lang="en-US" altLang="ko-KR" sz="14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= </a:t>
            </a:r>
            <a:r>
              <a:rPr lang="en-US" altLang="ko-KR" sz="1400" dirty="0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direction</a:t>
            </a:r>
            <a:endParaRPr lang="en-US" altLang="ko-KR" sz="1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altLang="ko-KR" sz="1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sz="14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  </a:t>
            </a:r>
            <a:r>
              <a:rPr lang="en-US" altLang="ko-KR" sz="1400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def</a:t>
            </a:r>
            <a:r>
              <a:rPr lang="en-US" altLang="ko-KR" sz="14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__</a:t>
            </a:r>
            <a:r>
              <a:rPr lang="en-US" altLang="ko-KR" sz="1400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str</a:t>
            </a:r>
            <a:r>
              <a:rPr lang="en-US" altLang="ko-KR" sz="14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__(self):                                               </a:t>
            </a:r>
          </a:p>
          <a:p>
            <a:pPr marL="0" indent="0">
              <a:buNone/>
            </a:pPr>
            <a:r>
              <a:rPr lang="en-US" altLang="ko-KR" sz="14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      </a:t>
            </a:r>
            <a:r>
              <a:rPr lang="en-US" altLang="ko-KR" sz="1400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msg</a:t>
            </a:r>
            <a:r>
              <a:rPr lang="en-US" altLang="ko-KR" sz="14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= "Hi, I'm a " + </a:t>
            </a:r>
            <a:r>
              <a:rPr lang="en-US" altLang="ko-KR" sz="1400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self.size</a:t>
            </a:r>
            <a:r>
              <a:rPr lang="en-US" altLang="ko-KR" sz="14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+ " " + </a:t>
            </a:r>
            <a:r>
              <a:rPr lang="en-US" altLang="ko-KR" sz="1400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self.color</a:t>
            </a:r>
            <a:r>
              <a:rPr lang="en-US" altLang="ko-KR" sz="14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+ " ball!"   </a:t>
            </a:r>
          </a:p>
          <a:p>
            <a:pPr marL="0" indent="0">
              <a:buNone/>
            </a:pPr>
            <a:r>
              <a:rPr lang="en-US" altLang="ko-KR" sz="14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      return </a:t>
            </a:r>
            <a:r>
              <a:rPr lang="en-US" altLang="ko-KR" sz="1400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msg</a:t>
            </a:r>
            <a:r>
              <a:rPr lang="en-US" altLang="ko-KR" sz="14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                                                  </a:t>
            </a:r>
          </a:p>
          <a:p>
            <a:pPr marL="0" indent="0">
              <a:buNone/>
            </a:pPr>
            <a:endParaRPr lang="en-US" altLang="ko-KR" sz="1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sz="1400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myBall</a:t>
            </a:r>
            <a:r>
              <a:rPr lang="en-US" altLang="ko-KR" sz="14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= Ball("red", "small", "down")              </a:t>
            </a:r>
          </a:p>
          <a:p>
            <a:pPr marL="0" indent="0">
              <a:buNone/>
            </a:pPr>
            <a:r>
              <a:rPr lang="en-US" altLang="ko-KR" sz="14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print </a:t>
            </a:r>
            <a:r>
              <a:rPr lang="en-US" altLang="ko-KR" sz="1400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myBall</a:t>
            </a:r>
            <a:endParaRPr lang="en-US" altLang="ko-KR" sz="1400" dirty="0" smtClean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41591" y="5291335"/>
            <a:ext cx="3613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pc="-150" dirty="0" smtClean="0">
                <a:solidFill>
                  <a:schemeClr val="accent5">
                    <a:alpha val="99000"/>
                  </a:schemeClr>
                </a:solidFill>
                <a:latin typeface="맑은 고딕" panose="020B0503020000020004" pitchFamily="50" charset="-127"/>
                <a:cs typeface="Arial Unicode MS" panose="020B0604020202020204" pitchFamily="50" charset="-127"/>
              </a:rPr>
              <a:t>__</a:t>
            </a:r>
            <a:r>
              <a:rPr lang="en-US" altLang="ko-KR" sz="1400" spc="-150" dirty="0" err="1" smtClean="0">
                <a:solidFill>
                  <a:schemeClr val="accent5">
                    <a:alpha val="99000"/>
                  </a:schemeClr>
                </a:solidFill>
                <a:latin typeface="맑은 고딕" panose="020B0503020000020004" pitchFamily="50" charset="-127"/>
                <a:cs typeface="Arial Unicode MS" panose="020B0604020202020204" pitchFamily="50" charset="-127"/>
              </a:rPr>
              <a:t>str</a:t>
            </a:r>
            <a:r>
              <a:rPr lang="en-US" altLang="ko-KR" sz="1400" spc="-150" dirty="0" smtClean="0">
                <a:solidFill>
                  <a:schemeClr val="accent5">
                    <a:alpha val="99000"/>
                  </a:schemeClr>
                </a:solidFill>
                <a:latin typeface="맑은 고딕" panose="020B0503020000020004" pitchFamily="50" charset="-127"/>
                <a:cs typeface="Arial Unicode MS" panose="020B0604020202020204" pitchFamily="50" charset="-127"/>
              </a:rPr>
              <a:t>__() </a:t>
            </a:r>
            <a:r>
              <a:rPr lang="ko-KR" altLang="en-US" sz="1400" spc="-150" dirty="0" err="1" smtClean="0">
                <a:solidFill>
                  <a:schemeClr val="accent5">
                    <a:alpha val="99000"/>
                  </a:schemeClr>
                </a:solidFill>
                <a:latin typeface="맑은 고딕" panose="020B0503020000020004" pitchFamily="50" charset="-127"/>
                <a:cs typeface="Arial Unicode MS" panose="020B0604020202020204" pitchFamily="50" charset="-127"/>
              </a:rPr>
              <a:t>메서드에서</a:t>
            </a:r>
            <a:r>
              <a:rPr lang="ko-KR" altLang="en-US" sz="1400" spc="-150" dirty="0" smtClean="0">
                <a:solidFill>
                  <a:schemeClr val="accent5">
                    <a:alpha val="99000"/>
                  </a:schemeClr>
                </a:solidFill>
                <a:latin typeface="맑은 고딕" panose="020B0503020000020004" pitchFamily="50" charset="-127"/>
                <a:cs typeface="Arial Unicode MS" panose="020B0604020202020204" pitchFamily="50" charset="-127"/>
              </a:rPr>
              <a:t> 반환되는 문자열 출력</a:t>
            </a:r>
            <a:endParaRPr lang="ko-KR" altLang="en-US" sz="1400" spc="-150" dirty="0">
              <a:solidFill>
                <a:schemeClr val="accent5">
                  <a:alpha val="99000"/>
                </a:schemeClr>
              </a:solidFill>
              <a:latin typeface="맑은 고딕" panose="020B0503020000020004" pitchFamily="50" charset="-127"/>
              <a:cs typeface="Arial Unicode MS" panose="020B0604020202020204" pitchFamily="50" charset="-127"/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 rot="10800000" flipV="1">
            <a:off x="2365311" y="5445224"/>
            <a:ext cx="1080000" cy="10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5652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정적 </a:t>
            </a:r>
            <a:r>
              <a:rPr lang="ko-KR" altLang="en-US" dirty="0" err="1"/>
              <a:t>메서드와</a:t>
            </a:r>
            <a:r>
              <a:rPr lang="ko-KR" altLang="en-US" dirty="0"/>
              <a:t> 클래스 </a:t>
            </a:r>
            <a:r>
              <a:rPr lang="ko-KR" altLang="en-US" dirty="0" err="1"/>
              <a:t>메서드</a:t>
            </a:r>
            <a:endParaRPr lang="ko-KR" altLang="en-US" dirty="0"/>
          </a:p>
        </p:txBody>
      </p:sp>
      <p:sp>
        <p:nvSpPr>
          <p:cNvPr id="27" name="내용 개체 틀 2"/>
          <p:cNvSpPr>
            <a:spLocks noGrp="1"/>
          </p:cNvSpPr>
          <p:nvPr>
            <p:ph idx="1"/>
          </p:nvPr>
        </p:nvSpPr>
        <p:spPr>
          <a:xfrm>
            <a:off x="251520" y="1268760"/>
            <a:ext cx="8640960" cy="4824536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정적 </a:t>
            </a:r>
            <a:r>
              <a:rPr lang="ko-KR" altLang="en-US" sz="2000" dirty="0" err="1"/>
              <a:t>메서드</a:t>
            </a:r>
            <a:r>
              <a:rPr lang="ko-KR" altLang="en-US" sz="2000" dirty="0"/>
              <a:t> </a:t>
            </a:r>
            <a:r>
              <a:rPr lang="en-US" altLang="ko-KR" sz="2000" dirty="0"/>
              <a:t>: </a:t>
            </a:r>
            <a:r>
              <a:rPr lang="ko-KR" altLang="en-US" sz="2000" dirty="0" err="1"/>
              <a:t>인스턴스를</a:t>
            </a:r>
            <a:r>
              <a:rPr lang="ko-KR" altLang="en-US" sz="2000" dirty="0"/>
              <a:t> 통하지 않고 클래스를 통해 직접 호출할 수 있는 </a:t>
            </a:r>
            <a:r>
              <a:rPr lang="ko-KR" altLang="en-US" sz="2000" dirty="0" err="1"/>
              <a:t>메서드</a:t>
            </a:r>
            <a:r>
              <a:rPr lang="en-US" altLang="ko-KR" sz="2000" dirty="0"/>
              <a:t>. </a:t>
            </a:r>
            <a:endParaRPr lang="en-US" altLang="ko-KR" sz="2000" dirty="0" smtClean="0"/>
          </a:p>
          <a:p>
            <a:pPr lvl="1"/>
            <a:r>
              <a:rPr lang="en-US" altLang="ko-KR" sz="1800" dirty="0" smtClean="0"/>
              <a:t>‘</a:t>
            </a:r>
            <a:r>
              <a:rPr lang="en-US" altLang="ko-KR" sz="1800" dirty="0"/>
              <a:t>self’</a:t>
            </a:r>
            <a:r>
              <a:rPr lang="ko-KR" altLang="en-US" sz="1800" dirty="0"/>
              <a:t>라는 인자를 선언하지 않음</a:t>
            </a:r>
            <a:r>
              <a:rPr lang="en-US" altLang="ko-KR" sz="1800" dirty="0" smtClean="0"/>
              <a:t>.</a:t>
            </a:r>
          </a:p>
          <a:p>
            <a:pPr lvl="1"/>
            <a:r>
              <a:rPr lang="ko-KR" altLang="en-US" sz="1800" dirty="0" smtClean="0"/>
              <a:t>등록형태 </a:t>
            </a:r>
            <a:r>
              <a:rPr lang="en-US" altLang="ko-KR" sz="1800" dirty="0"/>
              <a:t>: &lt;</a:t>
            </a:r>
            <a:r>
              <a:rPr lang="ko-KR" altLang="en-US" sz="1800" dirty="0"/>
              <a:t>호출할 </a:t>
            </a:r>
            <a:r>
              <a:rPr lang="ko-KR" altLang="en-US" sz="1800" dirty="0" err="1"/>
              <a:t>메서드</a:t>
            </a:r>
            <a:r>
              <a:rPr lang="ko-KR" altLang="en-US" sz="1800" dirty="0"/>
              <a:t> 이름</a:t>
            </a:r>
            <a:r>
              <a:rPr lang="en-US" altLang="ko-KR" sz="1800" dirty="0"/>
              <a:t>&gt; = </a:t>
            </a:r>
            <a:r>
              <a:rPr lang="en-US" altLang="ko-KR" sz="1800" dirty="0" err="1"/>
              <a:t>staticmethod</a:t>
            </a:r>
            <a:r>
              <a:rPr lang="en-US" altLang="ko-KR" sz="1800" dirty="0"/>
              <a:t>(</a:t>
            </a:r>
            <a:r>
              <a:rPr lang="ko-KR" altLang="en-US" sz="1800" dirty="0"/>
              <a:t>클래스 내에 정의한 </a:t>
            </a:r>
            <a:r>
              <a:rPr lang="ko-KR" altLang="en-US" sz="1800" dirty="0" err="1"/>
              <a:t>메서드</a:t>
            </a:r>
            <a:r>
              <a:rPr lang="ko-KR" altLang="en-US" sz="1800" dirty="0"/>
              <a:t> 이름</a:t>
            </a:r>
            <a:r>
              <a:rPr lang="en-US" altLang="ko-KR" sz="1800" dirty="0"/>
              <a:t>&gt;</a:t>
            </a:r>
          </a:p>
          <a:p>
            <a:r>
              <a:rPr lang="ko-KR" altLang="en-US" sz="2000" dirty="0"/>
              <a:t>클래스 </a:t>
            </a:r>
            <a:r>
              <a:rPr lang="ko-KR" altLang="en-US" sz="2000" dirty="0" err="1"/>
              <a:t>메서드</a:t>
            </a:r>
            <a:r>
              <a:rPr lang="ko-KR" altLang="en-US" sz="2000" dirty="0"/>
              <a:t> </a:t>
            </a:r>
            <a:r>
              <a:rPr lang="en-US" altLang="ko-KR" sz="2000" dirty="0"/>
              <a:t>: </a:t>
            </a:r>
            <a:r>
              <a:rPr lang="ko-KR" altLang="en-US" sz="2000" dirty="0"/>
              <a:t>암묵적으로 첫 인자로 클래스가 전달되는 </a:t>
            </a:r>
            <a:r>
              <a:rPr lang="ko-KR" altLang="en-US" sz="2000" dirty="0" err="1"/>
              <a:t>메서드</a:t>
            </a:r>
            <a:r>
              <a:rPr lang="en-US" altLang="ko-KR" sz="2000" dirty="0" smtClean="0"/>
              <a:t>.</a:t>
            </a:r>
          </a:p>
          <a:p>
            <a:pPr lvl="1"/>
            <a:r>
              <a:rPr lang="ko-KR" altLang="en-US" sz="1800" dirty="0" smtClean="0"/>
              <a:t>등록형태 </a:t>
            </a:r>
            <a:r>
              <a:rPr lang="en-US" altLang="ko-KR" sz="1800" dirty="0"/>
              <a:t>: &lt;</a:t>
            </a:r>
            <a:r>
              <a:rPr lang="ko-KR" altLang="en-US" sz="1800" dirty="0"/>
              <a:t>호출할 </a:t>
            </a:r>
            <a:r>
              <a:rPr lang="ko-KR" altLang="en-US" sz="1800" dirty="0" err="1"/>
              <a:t>메서드</a:t>
            </a:r>
            <a:r>
              <a:rPr lang="ko-KR" altLang="en-US" sz="1800" dirty="0"/>
              <a:t> 이름</a:t>
            </a:r>
            <a:r>
              <a:rPr lang="en-US" altLang="ko-KR" sz="1800" dirty="0"/>
              <a:t>&gt; = </a:t>
            </a:r>
            <a:r>
              <a:rPr lang="en-US" altLang="ko-KR" sz="1800" dirty="0" err="1"/>
              <a:t>classmethod</a:t>
            </a:r>
            <a:r>
              <a:rPr lang="en-US" altLang="ko-KR" sz="1800" dirty="0"/>
              <a:t>(</a:t>
            </a:r>
            <a:r>
              <a:rPr lang="ko-KR" altLang="en-US" sz="1800" dirty="0"/>
              <a:t>클래스 내에 정의한 </a:t>
            </a:r>
            <a:r>
              <a:rPr lang="ko-KR" altLang="en-US" sz="1800" dirty="0" err="1"/>
              <a:t>메서드</a:t>
            </a:r>
            <a:r>
              <a:rPr lang="ko-KR" altLang="en-US" sz="1800" dirty="0"/>
              <a:t> 이름</a:t>
            </a:r>
            <a:r>
              <a:rPr lang="en-US" altLang="ko-KR" sz="1800" dirty="0"/>
              <a:t>&gt;</a:t>
            </a:r>
          </a:p>
          <a:p>
            <a:endParaRPr lang="en-US" altLang="ko-KR" sz="2000" dirty="0" smtClean="0"/>
          </a:p>
          <a:p>
            <a:pPr marL="0" indent="0">
              <a:buNone/>
            </a:pPr>
            <a:endParaRPr lang="en-US" altLang="ko-KR" sz="2000" dirty="0"/>
          </a:p>
        </p:txBody>
      </p:sp>
      <p:sp>
        <p:nvSpPr>
          <p:cNvPr id="9" name="Content Placeholder 2"/>
          <p:cNvSpPr>
            <a:spLocks noGrp="1"/>
          </p:cNvSpPr>
          <p:nvPr/>
        </p:nvSpPr>
        <p:spPr bwMode="auto">
          <a:xfrm>
            <a:off x="483279" y="3933056"/>
            <a:ext cx="7545498" cy="2643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anose="05000000000000000000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indent="0">
              <a:buNone/>
            </a:pPr>
            <a:r>
              <a:rPr lang="en-US" altLang="ko-KR" sz="14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class </a:t>
            </a:r>
            <a:r>
              <a:rPr lang="en-US" altLang="ko-KR" sz="1400" dirty="0" err="1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CounterManager</a:t>
            </a:r>
            <a:r>
              <a:rPr lang="en-US" altLang="ko-KR" sz="1400" dirty="0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altLang="ko-KR" sz="1400" dirty="0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  </a:t>
            </a:r>
            <a:r>
              <a:rPr lang="en-US" altLang="ko-KR" sz="1400" dirty="0" err="1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insCount</a:t>
            </a:r>
            <a:r>
              <a:rPr lang="en-US" altLang="ko-KR" sz="1400" dirty="0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= 0</a:t>
            </a:r>
            <a:endParaRPr lang="en-US" altLang="ko-KR" sz="1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sz="14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  </a:t>
            </a:r>
            <a:r>
              <a:rPr lang="en-US" altLang="ko-KR" sz="1400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def</a:t>
            </a:r>
            <a:r>
              <a:rPr lang="en-US" altLang="ko-KR" sz="14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__</a:t>
            </a:r>
            <a:r>
              <a:rPr lang="en-US" altLang="ko-KR" sz="1400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init</a:t>
            </a:r>
            <a:r>
              <a:rPr lang="en-US" altLang="ko-KR" sz="14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__(</a:t>
            </a:r>
            <a:r>
              <a:rPr lang="en-US" altLang="ko-KR" sz="1400" dirty="0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self):</a:t>
            </a:r>
            <a:endParaRPr lang="en-US" altLang="ko-KR" sz="1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sz="14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      </a:t>
            </a:r>
            <a:r>
              <a:rPr lang="en-US" altLang="ko-KR" sz="1400" dirty="0" err="1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CounterManager.insCount</a:t>
            </a:r>
            <a:r>
              <a:rPr lang="en-US" altLang="ko-KR" sz="1400" dirty="0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+= 1</a:t>
            </a:r>
          </a:p>
          <a:p>
            <a:pPr marL="0" indent="0">
              <a:buNone/>
            </a:pPr>
            <a:r>
              <a:rPr lang="en-US" altLang="ko-KR" sz="1400" dirty="0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  </a:t>
            </a:r>
            <a:r>
              <a:rPr lang="en-US" altLang="ko-KR" sz="1400" dirty="0" err="1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def</a:t>
            </a:r>
            <a:r>
              <a:rPr lang="en-US" altLang="ko-KR" sz="1400" dirty="0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</a:t>
            </a:r>
            <a:r>
              <a:rPr lang="en-US" altLang="ko-KR" sz="1400" dirty="0" err="1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printInstaceCount</a:t>
            </a:r>
            <a:r>
              <a:rPr lang="en-US" altLang="ko-KR" sz="1400" dirty="0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():</a:t>
            </a:r>
            <a:endParaRPr lang="en-US" altLang="ko-KR" sz="1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sz="1400" dirty="0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      print(“Instance Count: “, </a:t>
            </a:r>
            <a:r>
              <a:rPr lang="en-US" altLang="ko-KR" sz="1400" dirty="0" err="1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CounterManager.insCount</a:t>
            </a:r>
            <a:r>
              <a:rPr lang="en-US" altLang="ko-KR" sz="1400" dirty="0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)</a:t>
            </a:r>
            <a:endParaRPr lang="en-US" altLang="ko-KR" sz="1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altLang="ko-KR" sz="1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sz="1400" dirty="0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A, b, c = </a:t>
            </a:r>
            <a:r>
              <a:rPr lang="en-US" altLang="ko-KR" sz="1400" dirty="0" err="1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CounterManager</a:t>
            </a:r>
            <a:r>
              <a:rPr lang="en-US" altLang="ko-KR" sz="14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(), </a:t>
            </a:r>
            <a:r>
              <a:rPr lang="en-US" altLang="ko-KR" sz="1400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CounterManager</a:t>
            </a:r>
            <a:r>
              <a:rPr lang="en-US" altLang="ko-KR" sz="1400" dirty="0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(), </a:t>
            </a:r>
            <a:r>
              <a:rPr lang="en-US" altLang="ko-KR" sz="1400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CounterManager</a:t>
            </a:r>
            <a:r>
              <a:rPr lang="en-US" altLang="ko-KR" sz="1400" dirty="0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altLang="ko-KR" sz="1400" dirty="0" err="1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CounterManager.printInstaceCount</a:t>
            </a:r>
            <a:r>
              <a:rPr lang="en-US" altLang="ko-KR" sz="1400" dirty="0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()</a:t>
            </a:r>
            <a:endParaRPr lang="en-US" altLang="ko-KR" sz="1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sz="1400" dirty="0" err="1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b.printInstaceCount</a:t>
            </a:r>
            <a:r>
              <a:rPr lang="en-US" altLang="ko-KR" sz="1400" dirty="0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940936" y="6235188"/>
            <a:ext cx="3613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pc="-150" dirty="0" smtClean="0">
                <a:solidFill>
                  <a:schemeClr val="accent5">
                    <a:alpha val="99000"/>
                  </a:schemeClr>
                </a:solidFill>
                <a:latin typeface="맑은 고딕" panose="020B0503020000020004" pitchFamily="50" charset="-127"/>
                <a:cs typeface="Arial Unicode MS" panose="020B0604020202020204" pitchFamily="50" charset="-127"/>
              </a:rPr>
              <a:t>암묵적으로 인스턴스를 받기 때문에 </a:t>
            </a:r>
            <a:r>
              <a:rPr lang="en-US" altLang="ko-KR" sz="1400" spc="-150" dirty="0" smtClean="0">
                <a:solidFill>
                  <a:schemeClr val="accent5">
                    <a:alpha val="99000"/>
                  </a:schemeClr>
                </a:solidFill>
                <a:latin typeface="맑은 고딕" panose="020B0503020000020004" pitchFamily="50" charset="-127"/>
                <a:cs typeface="Arial Unicode MS" panose="020B0604020202020204" pitchFamily="50" charset="-127"/>
              </a:rPr>
              <a:t>error</a:t>
            </a:r>
            <a:r>
              <a:rPr lang="ko-KR" altLang="en-US" sz="1400" spc="-150" dirty="0" smtClean="0">
                <a:solidFill>
                  <a:schemeClr val="accent5">
                    <a:alpha val="99000"/>
                  </a:schemeClr>
                </a:solidFill>
                <a:latin typeface="맑은 고딕" panose="020B0503020000020004" pitchFamily="50" charset="-127"/>
                <a:cs typeface="Arial Unicode MS" panose="020B0604020202020204" pitchFamily="50" charset="-127"/>
              </a:rPr>
              <a:t>가 발생 </a:t>
            </a:r>
            <a:endParaRPr lang="ko-KR" altLang="en-US" sz="1400" spc="-150" dirty="0">
              <a:solidFill>
                <a:schemeClr val="accent5">
                  <a:alpha val="99000"/>
                </a:schemeClr>
              </a:solidFill>
              <a:latin typeface="맑은 고딕" panose="020B0503020000020004" pitchFamily="50" charset="-127"/>
              <a:cs typeface="Arial Unicode MS" panose="020B0604020202020204" pitchFamily="50" charset="-127"/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 rot="10800000" flipV="1">
            <a:off x="2860051" y="6378623"/>
            <a:ext cx="1080000" cy="10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88"/>
          <p:cNvCxnSpPr/>
          <p:nvPr/>
        </p:nvCxnSpPr>
        <p:spPr>
          <a:xfrm rot="10800000" flipV="1">
            <a:off x="4184716" y="6136886"/>
            <a:ext cx="1080000" cy="10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256622" y="5966801"/>
            <a:ext cx="3613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pc="-150" dirty="0" smtClean="0">
                <a:solidFill>
                  <a:schemeClr val="accent5">
                    <a:alpha val="99000"/>
                  </a:schemeClr>
                </a:solidFill>
                <a:latin typeface="맑은 고딕" panose="020B0503020000020004" pitchFamily="50" charset="-127"/>
                <a:cs typeface="Arial Unicode MS" panose="020B0604020202020204" pitchFamily="50" charset="-127"/>
              </a:rPr>
              <a:t>“Instance Count : 3”</a:t>
            </a:r>
            <a:r>
              <a:rPr lang="ko-KR" altLang="en-US" sz="1400" spc="-150" dirty="0" smtClean="0">
                <a:solidFill>
                  <a:schemeClr val="accent5">
                    <a:alpha val="99000"/>
                  </a:schemeClr>
                </a:solidFill>
                <a:latin typeface="맑은 고딕" panose="020B0503020000020004" pitchFamily="50" charset="-127"/>
                <a:cs typeface="Arial Unicode MS" panose="020B0604020202020204" pitchFamily="50" charset="-127"/>
              </a:rPr>
              <a:t>이 출력</a:t>
            </a:r>
            <a:endParaRPr lang="ko-KR" altLang="en-US" sz="1400" spc="-150" dirty="0">
              <a:solidFill>
                <a:schemeClr val="accent5">
                  <a:alpha val="99000"/>
                </a:schemeClr>
              </a:solidFill>
              <a:latin typeface="맑은 고딕" panose="020B0503020000020004" pitchFamily="50" charset="-127"/>
              <a:cs typeface="Arial Unicode MS" panose="020B0604020202020204" pitchFamily="50" charset="-127"/>
            </a:endParaRPr>
          </a:p>
        </p:txBody>
      </p:sp>
      <p:cxnSp>
        <p:nvCxnSpPr>
          <p:cNvPr id="15" name="직선 화살표 연결선 88"/>
          <p:cNvCxnSpPr/>
          <p:nvPr/>
        </p:nvCxnSpPr>
        <p:spPr>
          <a:xfrm rot="10800000" flipV="1">
            <a:off x="4496781" y="4849205"/>
            <a:ext cx="1080000" cy="10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590360" y="4686047"/>
            <a:ext cx="27491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pc="-150" dirty="0" smtClean="0">
                <a:solidFill>
                  <a:schemeClr val="accent5">
                    <a:alpha val="99000"/>
                  </a:schemeClr>
                </a:solidFill>
                <a:latin typeface="맑은 고딕" panose="020B0503020000020004" pitchFamily="50" charset="-127"/>
                <a:cs typeface="Arial Unicode MS" panose="020B0604020202020204" pitchFamily="50" charset="-127"/>
              </a:rPr>
              <a:t>인스턴스가 생성되면 클래스 영역의 </a:t>
            </a:r>
            <a:r>
              <a:rPr lang="en-US" altLang="ko-KR" sz="1400" spc="-150" dirty="0" err="1" smtClean="0">
                <a:solidFill>
                  <a:schemeClr val="accent5">
                    <a:alpha val="99000"/>
                  </a:schemeClr>
                </a:solidFill>
                <a:latin typeface="맑은 고딕" panose="020B0503020000020004" pitchFamily="50" charset="-127"/>
                <a:cs typeface="Arial Unicode MS" panose="020B0604020202020204" pitchFamily="50" charset="-127"/>
              </a:rPr>
              <a:t>insCount</a:t>
            </a:r>
            <a:r>
              <a:rPr lang="en-US" altLang="ko-KR" sz="1400" spc="-150" dirty="0" smtClean="0">
                <a:solidFill>
                  <a:schemeClr val="accent5">
                    <a:alpha val="99000"/>
                  </a:schemeClr>
                </a:solidFill>
                <a:latin typeface="맑은 고딕" panose="020B0503020000020004" pitchFamily="50" charset="-127"/>
                <a:cs typeface="Arial Unicode MS" panose="020B0604020202020204" pitchFamily="50" charset="-127"/>
              </a:rPr>
              <a:t> </a:t>
            </a:r>
            <a:r>
              <a:rPr lang="ko-KR" altLang="en-US" sz="1400" spc="-150" dirty="0" smtClean="0">
                <a:solidFill>
                  <a:schemeClr val="accent5">
                    <a:alpha val="99000"/>
                  </a:schemeClr>
                </a:solidFill>
                <a:latin typeface="맑은 고딕" panose="020B0503020000020004" pitchFamily="50" charset="-127"/>
                <a:cs typeface="Arial Unicode MS" panose="020B0604020202020204" pitchFamily="50" charset="-127"/>
              </a:rPr>
              <a:t>변수 값이 증가</a:t>
            </a:r>
            <a:endParaRPr lang="ko-KR" altLang="en-US" sz="1400" spc="-150" dirty="0">
              <a:solidFill>
                <a:schemeClr val="accent5">
                  <a:alpha val="99000"/>
                </a:schemeClr>
              </a:solidFill>
              <a:latin typeface="맑은 고딕" panose="020B0503020000020004" pitchFamily="50" charset="-127"/>
              <a:cs typeface="Arial Unicode MS" panose="020B06040202020202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6798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정적 </a:t>
            </a:r>
            <a:r>
              <a:rPr lang="ko-KR" altLang="en-US" dirty="0" err="1"/>
              <a:t>메서드와</a:t>
            </a:r>
            <a:r>
              <a:rPr lang="ko-KR" altLang="en-US" dirty="0"/>
              <a:t> 클래스 </a:t>
            </a:r>
            <a:r>
              <a:rPr lang="ko-KR" altLang="en-US" dirty="0" err="1"/>
              <a:t>메서드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Content Placeholder 2"/>
          <p:cNvSpPr>
            <a:spLocks noGrp="1"/>
          </p:cNvSpPr>
          <p:nvPr/>
        </p:nvSpPr>
        <p:spPr bwMode="auto">
          <a:xfrm>
            <a:off x="321354" y="1378320"/>
            <a:ext cx="7545498" cy="48846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anose="05000000000000000000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indent="0">
              <a:buNone/>
            </a:pPr>
            <a:r>
              <a:rPr lang="en-US" altLang="ko-KR" sz="14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class </a:t>
            </a:r>
            <a:r>
              <a:rPr lang="en-US" altLang="ko-KR" sz="1400" dirty="0" err="1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CounterManager</a:t>
            </a:r>
            <a:r>
              <a:rPr lang="en-US" altLang="ko-KR" sz="1400" dirty="0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altLang="ko-KR" sz="1400" dirty="0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  </a:t>
            </a:r>
            <a:r>
              <a:rPr lang="en-US" altLang="ko-KR" sz="1400" dirty="0" err="1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insCount</a:t>
            </a:r>
            <a:r>
              <a:rPr lang="en-US" altLang="ko-KR" sz="1400" dirty="0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= 0</a:t>
            </a:r>
            <a:endParaRPr lang="en-US" altLang="ko-KR" sz="1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sz="14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  </a:t>
            </a:r>
            <a:r>
              <a:rPr lang="en-US" altLang="ko-KR" sz="1400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def</a:t>
            </a:r>
            <a:r>
              <a:rPr lang="en-US" altLang="ko-KR" sz="14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__</a:t>
            </a:r>
            <a:r>
              <a:rPr lang="en-US" altLang="ko-KR" sz="1400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init</a:t>
            </a:r>
            <a:r>
              <a:rPr lang="en-US" altLang="ko-KR" sz="14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__(</a:t>
            </a:r>
            <a:r>
              <a:rPr lang="en-US" altLang="ko-KR" sz="1400" dirty="0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self):</a:t>
            </a:r>
            <a:endParaRPr lang="en-US" altLang="ko-KR" sz="1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sz="14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      </a:t>
            </a:r>
            <a:r>
              <a:rPr lang="en-US" altLang="ko-KR" sz="1400" dirty="0" err="1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CounterManager.insCount</a:t>
            </a:r>
            <a:r>
              <a:rPr lang="en-US" altLang="ko-KR" sz="1400" dirty="0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+= 1</a:t>
            </a:r>
          </a:p>
          <a:p>
            <a:pPr marL="0" indent="0">
              <a:buNone/>
            </a:pPr>
            <a:r>
              <a:rPr lang="en-US" altLang="ko-KR" sz="1400" dirty="0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  </a:t>
            </a:r>
            <a:r>
              <a:rPr lang="en-US" altLang="ko-KR" sz="1400" dirty="0" err="1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def</a:t>
            </a:r>
            <a:r>
              <a:rPr lang="en-US" altLang="ko-KR" sz="14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</a:t>
            </a:r>
            <a:r>
              <a:rPr lang="en-US" altLang="ko-KR" sz="1400" dirty="0" err="1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staticPrintCount</a:t>
            </a:r>
            <a:r>
              <a:rPr lang="en-US" altLang="ko-KR" sz="1400" dirty="0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():</a:t>
            </a:r>
            <a:endParaRPr lang="en-US" altLang="ko-KR" sz="1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sz="1400" dirty="0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      print(“Instance Count: “, </a:t>
            </a:r>
            <a:r>
              <a:rPr lang="en-US" altLang="ko-KR" sz="1400" dirty="0" err="1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CounterManager.insCount</a:t>
            </a:r>
            <a:r>
              <a:rPr lang="en-US" altLang="ko-KR" sz="1400" dirty="0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ko-KR" sz="14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</a:t>
            </a:r>
            <a:r>
              <a:rPr lang="en-US" altLang="ko-KR" sz="1400" dirty="0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 </a:t>
            </a:r>
            <a:r>
              <a:rPr lang="en-US" altLang="ko-KR" sz="1400" dirty="0" err="1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SPrintCount</a:t>
            </a:r>
            <a:r>
              <a:rPr lang="en-US" altLang="ko-KR" sz="1400" dirty="0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= </a:t>
            </a:r>
            <a:r>
              <a:rPr lang="en-US" altLang="ko-KR" sz="1400" dirty="0" err="1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staticmethod</a:t>
            </a:r>
            <a:r>
              <a:rPr lang="en-US" altLang="ko-KR" sz="1400" dirty="0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(</a:t>
            </a:r>
            <a:r>
              <a:rPr lang="en-US" altLang="ko-KR" sz="1400" dirty="0" err="1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staticPrintCount</a:t>
            </a:r>
            <a:r>
              <a:rPr lang="en-US" altLang="ko-KR" sz="1400" dirty="0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altLang="ko-KR" sz="1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sz="1400" dirty="0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  </a:t>
            </a:r>
            <a:r>
              <a:rPr lang="en-US" altLang="ko-KR" sz="1400" dirty="0" err="1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def</a:t>
            </a:r>
            <a:r>
              <a:rPr lang="en-US" altLang="ko-KR" sz="1400" dirty="0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</a:t>
            </a:r>
            <a:r>
              <a:rPr lang="en-US" altLang="ko-KR" sz="1400" dirty="0" err="1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classPrintCount</a:t>
            </a:r>
            <a:r>
              <a:rPr lang="en-US" altLang="ko-KR" sz="1400" dirty="0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(</a:t>
            </a:r>
            <a:r>
              <a:rPr lang="en-US" altLang="ko-KR" sz="1400" dirty="0" err="1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cls</a:t>
            </a:r>
            <a:r>
              <a:rPr lang="en-US" altLang="ko-KR" sz="1400" dirty="0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):</a:t>
            </a:r>
          </a:p>
          <a:p>
            <a:pPr marL="0" indent="0">
              <a:buNone/>
            </a:pPr>
            <a:r>
              <a:rPr lang="en-US" altLang="ko-KR" sz="14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      print(“Instance Count: “, </a:t>
            </a:r>
            <a:r>
              <a:rPr lang="en-US" altLang="ko-KR" sz="1400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CounterManager.insCount</a:t>
            </a:r>
            <a:r>
              <a:rPr lang="en-US" altLang="ko-KR" sz="14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ko-KR" sz="1400" dirty="0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  </a:t>
            </a:r>
            <a:r>
              <a:rPr lang="en-US" altLang="ko-KR" sz="1400" dirty="0" err="1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CPrintCount</a:t>
            </a:r>
            <a:r>
              <a:rPr lang="en-US" altLang="ko-KR" sz="1400" dirty="0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= </a:t>
            </a:r>
            <a:r>
              <a:rPr lang="en-US" altLang="ko-KR" sz="1400" dirty="0" err="1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classmethod</a:t>
            </a:r>
            <a:r>
              <a:rPr lang="en-US" altLang="ko-KR" sz="1400" dirty="0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(</a:t>
            </a:r>
            <a:r>
              <a:rPr lang="en-US" altLang="ko-KR" sz="1400" dirty="0" err="1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clasPrintCount</a:t>
            </a:r>
            <a:r>
              <a:rPr lang="en-US" altLang="ko-KR" sz="1400" dirty="0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)</a:t>
            </a:r>
            <a:endParaRPr lang="en-US" altLang="ko-KR" sz="1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altLang="ko-KR" sz="1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sz="1400" dirty="0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A, b, c = </a:t>
            </a:r>
            <a:r>
              <a:rPr lang="en-US" altLang="ko-KR" sz="1400" dirty="0" err="1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CounterManager</a:t>
            </a:r>
            <a:r>
              <a:rPr lang="en-US" altLang="ko-KR" sz="14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(), </a:t>
            </a:r>
            <a:r>
              <a:rPr lang="en-US" altLang="ko-KR" sz="1400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CounterManager</a:t>
            </a:r>
            <a:r>
              <a:rPr lang="en-US" altLang="ko-KR" sz="1400" dirty="0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(), </a:t>
            </a:r>
            <a:r>
              <a:rPr lang="en-US" altLang="ko-KR" sz="1400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CounterManager</a:t>
            </a:r>
            <a:r>
              <a:rPr lang="en-US" altLang="ko-KR" sz="1400" dirty="0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endParaRPr lang="en-US" altLang="ko-KR" sz="1400" dirty="0" smtClean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sz="1400" dirty="0" err="1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CounterManager.SPrintCount</a:t>
            </a:r>
            <a:r>
              <a:rPr lang="en-US" altLang="ko-KR" sz="1400" dirty="0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()</a:t>
            </a:r>
            <a:endParaRPr lang="en-US" altLang="ko-KR" sz="1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sz="1400" dirty="0" err="1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b.SPrintCount</a:t>
            </a:r>
            <a:r>
              <a:rPr lang="en-US" altLang="ko-KR" sz="1400" dirty="0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endParaRPr lang="en-US" altLang="ko-KR" sz="1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sz="1400" dirty="0" err="1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CounterManager.CPrintCount</a:t>
            </a:r>
            <a:r>
              <a:rPr lang="en-US" altLang="ko-KR" sz="14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altLang="ko-KR" sz="1400" dirty="0" err="1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b.CPrintCount</a:t>
            </a:r>
            <a:r>
              <a:rPr lang="en-US" altLang="ko-KR" sz="14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endParaRPr lang="en-US" altLang="ko-KR" sz="1400" dirty="0" smtClean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737007" y="5055942"/>
            <a:ext cx="1567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pc="-150" smtClean="0">
                <a:solidFill>
                  <a:schemeClr val="accent5">
                    <a:alpha val="99000"/>
                  </a:schemeClr>
                </a:solidFill>
                <a:latin typeface="맑은 고딕" panose="020B0503020000020004" pitchFamily="50" charset="-127"/>
                <a:cs typeface="Arial Unicode MS" panose="020B0604020202020204" pitchFamily="50" charset="-127"/>
              </a:rPr>
              <a:t>정적 메서드로 출력</a:t>
            </a:r>
            <a:endParaRPr lang="ko-KR" altLang="en-US" sz="1400" spc="-150" dirty="0">
              <a:solidFill>
                <a:schemeClr val="accent5">
                  <a:alpha val="99000"/>
                </a:schemeClr>
              </a:solidFill>
              <a:latin typeface="맑은 고딕" panose="020B0503020000020004" pitchFamily="50" charset="-127"/>
              <a:cs typeface="Arial Unicode MS" panose="020B0604020202020204" pitchFamily="50" charset="-127"/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 rot="10800000" flipV="1">
            <a:off x="3601956" y="5199376"/>
            <a:ext cx="1080000" cy="10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88"/>
          <p:cNvCxnSpPr/>
          <p:nvPr/>
        </p:nvCxnSpPr>
        <p:spPr>
          <a:xfrm rot="10800000" flipV="1">
            <a:off x="5600167" y="3061309"/>
            <a:ext cx="1080000" cy="10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695993" y="2882901"/>
            <a:ext cx="21234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pc="-150" smtClean="0">
                <a:solidFill>
                  <a:schemeClr val="accent5">
                    <a:alpha val="99000"/>
                  </a:schemeClr>
                </a:solidFill>
                <a:latin typeface="맑은 고딕" panose="020B0503020000020004" pitchFamily="50" charset="-127"/>
                <a:cs typeface="Arial Unicode MS" panose="020B0604020202020204" pitchFamily="50" charset="-127"/>
              </a:rPr>
              <a:t>정적 메서드로 등록</a:t>
            </a:r>
            <a:endParaRPr lang="ko-KR" altLang="en-US" sz="1400" spc="-150" dirty="0">
              <a:solidFill>
                <a:schemeClr val="accent5">
                  <a:alpha val="99000"/>
                </a:schemeClr>
              </a:solidFill>
              <a:latin typeface="맑은 고딕" panose="020B0503020000020004" pitchFamily="50" charset="-127"/>
              <a:cs typeface="Arial Unicode MS" panose="020B0604020202020204" pitchFamily="50" charset="-127"/>
            </a:endParaRPr>
          </a:p>
        </p:txBody>
      </p:sp>
      <p:cxnSp>
        <p:nvCxnSpPr>
          <p:cNvPr id="15" name="직선 화살표 연결선 88"/>
          <p:cNvCxnSpPr/>
          <p:nvPr/>
        </p:nvCxnSpPr>
        <p:spPr>
          <a:xfrm rot="10800000" flipV="1">
            <a:off x="3611258" y="2535822"/>
            <a:ext cx="1080000" cy="10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761578" y="2381933"/>
            <a:ext cx="27491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pc="-150" smtClean="0">
                <a:solidFill>
                  <a:schemeClr val="accent5">
                    <a:alpha val="99000"/>
                  </a:schemeClr>
                </a:solidFill>
                <a:latin typeface="맑은 고딕" panose="020B0503020000020004" pitchFamily="50" charset="-127"/>
                <a:cs typeface="Arial Unicode MS" panose="020B0604020202020204" pitchFamily="50" charset="-127"/>
              </a:rPr>
              <a:t>정적 메서드 정의</a:t>
            </a:r>
            <a:endParaRPr lang="ko-KR" altLang="en-US" sz="1400" spc="-150" dirty="0">
              <a:solidFill>
                <a:schemeClr val="accent5">
                  <a:alpha val="99000"/>
                </a:schemeClr>
              </a:solidFill>
              <a:latin typeface="맑은 고딕" panose="020B0503020000020004" pitchFamily="50" charset="-127"/>
              <a:cs typeface="Arial Unicode MS" panose="020B0604020202020204" pitchFamily="50" charset="-127"/>
            </a:endParaRPr>
          </a:p>
        </p:txBody>
      </p:sp>
      <p:cxnSp>
        <p:nvCxnSpPr>
          <p:cNvPr id="17" name="직선 화살표 연결선 88"/>
          <p:cNvCxnSpPr/>
          <p:nvPr/>
        </p:nvCxnSpPr>
        <p:spPr>
          <a:xfrm rot="10800000" flipV="1">
            <a:off x="3611258" y="3539869"/>
            <a:ext cx="1080000" cy="10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761578" y="3385980"/>
            <a:ext cx="27491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pc="-150" dirty="0" smtClean="0">
                <a:solidFill>
                  <a:schemeClr val="accent5">
                    <a:alpha val="99000"/>
                  </a:schemeClr>
                </a:solidFill>
                <a:latin typeface="맑은 고딕" panose="020B0503020000020004" pitchFamily="50" charset="-127"/>
                <a:cs typeface="Arial Unicode MS" panose="020B0604020202020204" pitchFamily="50" charset="-127"/>
              </a:rPr>
              <a:t>클래스 메서드 정의</a:t>
            </a:r>
            <a:endParaRPr lang="ko-KR" altLang="en-US" sz="1400" spc="-150" dirty="0">
              <a:solidFill>
                <a:schemeClr val="accent5">
                  <a:alpha val="99000"/>
                </a:schemeClr>
              </a:solidFill>
              <a:latin typeface="맑은 고딕" panose="020B0503020000020004" pitchFamily="50" charset="-127"/>
              <a:cs typeface="Arial Unicode MS" panose="020B0604020202020204" pitchFamily="50" charset="-127"/>
            </a:endParaRPr>
          </a:p>
        </p:txBody>
      </p:sp>
      <p:cxnSp>
        <p:nvCxnSpPr>
          <p:cNvPr id="19" name="직선 화살표 연결선 88"/>
          <p:cNvCxnSpPr/>
          <p:nvPr/>
        </p:nvCxnSpPr>
        <p:spPr>
          <a:xfrm rot="10800000" flipV="1">
            <a:off x="5600167" y="4091397"/>
            <a:ext cx="1080000" cy="10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695993" y="3937507"/>
            <a:ext cx="21234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pc="-150" dirty="0" smtClean="0">
                <a:solidFill>
                  <a:schemeClr val="accent5">
                    <a:alpha val="99000"/>
                  </a:schemeClr>
                </a:solidFill>
                <a:latin typeface="맑은 고딕" panose="020B0503020000020004" pitchFamily="50" charset="-127"/>
                <a:cs typeface="Arial Unicode MS" panose="020B0604020202020204" pitchFamily="50" charset="-127"/>
              </a:rPr>
              <a:t>클래스 메서드로 등록</a:t>
            </a:r>
            <a:endParaRPr lang="ko-KR" altLang="en-US" sz="1400" spc="-150" dirty="0">
              <a:solidFill>
                <a:schemeClr val="accent5">
                  <a:alpha val="99000"/>
                </a:schemeClr>
              </a:solidFill>
              <a:latin typeface="맑은 고딕" panose="020B05030200000200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746309" y="5871577"/>
            <a:ext cx="20118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pc="-150" smtClean="0">
                <a:solidFill>
                  <a:schemeClr val="accent5">
                    <a:alpha val="99000"/>
                  </a:schemeClr>
                </a:solidFill>
                <a:latin typeface="맑은 고딕" panose="020B0503020000020004" pitchFamily="50" charset="-127"/>
                <a:cs typeface="Arial Unicode MS" panose="020B0604020202020204" pitchFamily="50" charset="-127"/>
              </a:rPr>
              <a:t>클래스 </a:t>
            </a:r>
            <a:r>
              <a:rPr lang="ko-KR" altLang="en-US" sz="1400" spc="-150" dirty="0" smtClean="0">
                <a:solidFill>
                  <a:schemeClr val="accent5">
                    <a:alpha val="99000"/>
                  </a:schemeClr>
                </a:solidFill>
                <a:latin typeface="맑은 고딕" panose="020B0503020000020004" pitchFamily="50" charset="-127"/>
                <a:cs typeface="Arial Unicode MS" panose="020B0604020202020204" pitchFamily="50" charset="-127"/>
              </a:rPr>
              <a:t>메서드로 출력</a:t>
            </a:r>
            <a:endParaRPr lang="ko-KR" altLang="en-US" sz="1400" spc="-150" dirty="0">
              <a:solidFill>
                <a:schemeClr val="accent5">
                  <a:alpha val="99000"/>
                </a:schemeClr>
              </a:solidFill>
              <a:latin typeface="맑은 고딕" panose="020B0503020000020004" pitchFamily="50" charset="-127"/>
              <a:cs typeface="Arial Unicode MS" panose="020B0604020202020204" pitchFamily="50" charset="-127"/>
            </a:endParaRPr>
          </a:p>
        </p:txBody>
      </p:sp>
      <p:cxnSp>
        <p:nvCxnSpPr>
          <p:cNvPr id="22" name="직선 화살표 연결선 88"/>
          <p:cNvCxnSpPr/>
          <p:nvPr/>
        </p:nvCxnSpPr>
        <p:spPr>
          <a:xfrm rot="10800000" flipV="1">
            <a:off x="3611258" y="6015011"/>
            <a:ext cx="1080000" cy="10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972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연산자 중복 정의 </a:t>
            </a:r>
            <a:r>
              <a:rPr lang="en-US" altLang="ko-KR" dirty="0"/>
              <a:t>(Operator Overloading)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인스턴스끼리</a:t>
            </a:r>
            <a:r>
              <a:rPr lang="ko-KR" altLang="en-US" dirty="0"/>
              <a:t> 서로 연산을 할 수 있게끔 기존에 있는 연산자의 기능을 바꾸어 중복으로 정의하는 것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23" name="Content Placeholder 2"/>
          <p:cNvSpPr>
            <a:spLocks noGrp="1"/>
          </p:cNvSpPr>
          <p:nvPr/>
        </p:nvSpPr>
        <p:spPr bwMode="auto">
          <a:xfrm>
            <a:off x="413560" y="3021766"/>
            <a:ext cx="3459315" cy="2361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anose="05000000000000000000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indent="0">
              <a:buNone/>
            </a:pPr>
            <a:r>
              <a:rPr lang="en-US" altLang="ko-KR" sz="14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class </a:t>
            </a:r>
            <a:r>
              <a:rPr lang="en-US" altLang="ko-KR" sz="1400" dirty="0" err="1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NumBox</a:t>
            </a:r>
            <a:r>
              <a:rPr lang="en-US" altLang="ko-KR" sz="1400" dirty="0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:</a:t>
            </a:r>
            <a:endParaRPr lang="en-US" altLang="ko-KR" sz="1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sz="14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  </a:t>
            </a:r>
            <a:r>
              <a:rPr lang="en-US" altLang="ko-KR" sz="1400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def</a:t>
            </a:r>
            <a:r>
              <a:rPr lang="en-US" altLang="ko-KR" sz="14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__</a:t>
            </a:r>
            <a:r>
              <a:rPr lang="en-US" altLang="ko-KR" sz="1400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init</a:t>
            </a:r>
            <a:r>
              <a:rPr lang="en-US" altLang="ko-KR" sz="14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__(self, </a:t>
            </a:r>
            <a:r>
              <a:rPr lang="en-US" altLang="ko-KR" sz="1400" dirty="0" err="1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num</a:t>
            </a:r>
            <a:r>
              <a:rPr lang="en-US" altLang="ko-KR" sz="1400" dirty="0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):</a:t>
            </a:r>
            <a:endParaRPr lang="en-US" altLang="ko-KR" sz="1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sz="14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      </a:t>
            </a:r>
            <a:r>
              <a:rPr lang="en-US" altLang="ko-KR" sz="1400" dirty="0" err="1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self.Num</a:t>
            </a:r>
            <a:r>
              <a:rPr lang="en-US" altLang="ko-KR" sz="1400" dirty="0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= </a:t>
            </a:r>
            <a:r>
              <a:rPr lang="en-US" altLang="ko-KR" sz="1400" dirty="0" err="1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num</a:t>
            </a:r>
            <a:endParaRPr lang="en-US" altLang="ko-KR" sz="1400" dirty="0" smtClean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altLang="ko-KR" sz="1400" dirty="0" smtClean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sz="1400" dirty="0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n = </a:t>
            </a:r>
            <a:r>
              <a:rPr lang="en-US" altLang="ko-KR" sz="1400" dirty="0" err="1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NumBox</a:t>
            </a:r>
            <a:r>
              <a:rPr lang="en-US" altLang="ko-KR" sz="1400" dirty="0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(1)</a:t>
            </a:r>
          </a:p>
          <a:p>
            <a:pPr marL="0" indent="0">
              <a:buNone/>
            </a:pPr>
            <a:r>
              <a:rPr lang="en-US" altLang="ko-KR" sz="14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n</a:t>
            </a:r>
            <a:r>
              <a:rPr lang="en-US" altLang="ko-KR" sz="1400" dirty="0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+ 20</a:t>
            </a:r>
          </a:p>
          <a:p>
            <a:pPr marL="0" indent="0">
              <a:buNone/>
            </a:pPr>
            <a:endParaRPr lang="en-US" altLang="ko-KR" sz="1400" dirty="0" smtClean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altLang="ko-KR" sz="1400" dirty="0" smtClean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097644" y="4785506"/>
            <a:ext cx="1507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pc="-150" dirty="0" err="1" smtClean="0">
                <a:solidFill>
                  <a:schemeClr val="accent5">
                    <a:alpha val="99000"/>
                  </a:schemeClr>
                </a:solidFill>
                <a:latin typeface="맑은 고딕" panose="020B0503020000020004" pitchFamily="50" charset="-127"/>
                <a:cs typeface="Arial Unicode MS" panose="020B0604020202020204" pitchFamily="50" charset="-127"/>
              </a:rPr>
              <a:t>n.Num</a:t>
            </a:r>
            <a:r>
              <a:rPr lang="ko-KR" altLang="en-US" sz="1400" spc="-150" dirty="0" smtClean="0">
                <a:solidFill>
                  <a:schemeClr val="accent5">
                    <a:alpha val="99000"/>
                  </a:schemeClr>
                </a:solidFill>
                <a:latin typeface="맑은 고딕" panose="020B0503020000020004" pitchFamily="50" charset="-127"/>
                <a:cs typeface="Arial Unicode MS" panose="020B0604020202020204" pitchFamily="50" charset="-127"/>
              </a:rPr>
              <a:t>는 </a:t>
            </a:r>
            <a:r>
              <a:rPr lang="en-US" altLang="ko-KR" sz="1400" spc="-150" dirty="0" smtClean="0">
                <a:solidFill>
                  <a:schemeClr val="accent5">
                    <a:alpha val="99000"/>
                  </a:schemeClr>
                </a:solidFill>
                <a:latin typeface="맑은 고딕" panose="020B0503020000020004" pitchFamily="50" charset="-127"/>
                <a:cs typeface="Arial Unicode MS" panose="020B0604020202020204" pitchFamily="50" charset="-127"/>
              </a:rPr>
              <a:t>21</a:t>
            </a:r>
            <a:r>
              <a:rPr lang="ko-KR" altLang="en-US" sz="1400" spc="-150" dirty="0" smtClean="0">
                <a:solidFill>
                  <a:schemeClr val="accent5">
                    <a:alpha val="99000"/>
                  </a:schemeClr>
                </a:solidFill>
                <a:latin typeface="맑은 고딕" panose="020B0503020000020004" pitchFamily="50" charset="-127"/>
                <a:cs typeface="Arial Unicode MS" panose="020B0604020202020204" pitchFamily="50" charset="-127"/>
              </a:rPr>
              <a:t>이 됨</a:t>
            </a:r>
            <a:endParaRPr lang="ko-KR" altLang="en-US" sz="1400" spc="-150" dirty="0">
              <a:solidFill>
                <a:schemeClr val="accent5">
                  <a:alpha val="99000"/>
                </a:schemeClr>
              </a:solidFill>
              <a:latin typeface="맑은 고딕" panose="020B0503020000020004" pitchFamily="50" charset="-127"/>
              <a:cs typeface="Arial Unicode MS" panose="020B0604020202020204" pitchFamily="50" charset="-127"/>
            </a:endParaRPr>
          </a:p>
        </p:txBody>
      </p:sp>
      <p:cxnSp>
        <p:nvCxnSpPr>
          <p:cNvPr id="25" name="직선 화살표 연결선 24"/>
          <p:cNvCxnSpPr/>
          <p:nvPr/>
        </p:nvCxnSpPr>
        <p:spPr>
          <a:xfrm rot="10800000" flipV="1">
            <a:off x="5797709" y="4961794"/>
            <a:ext cx="1080000" cy="10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ontent Placeholder 2"/>
          <p:cNvSpPr>
            <a:spLocks noGrp="1"/>
          </p:cNvSpPr>
          <p:nvPr/>
        </p:nvSpPr>
        <p:spPr bwMode="auto">
          <a:xfrm>
            <a:off x="4559937" y="3021766"/>
            <a:ext cx="3306915" cy="2361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anose="05000000000000000000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indent="0">
              <a:buNone/>
            </a:pPr>
            <a:r>
              <a:rPr lang="en-US" altLang="ko-KR" sz="14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class </a:t>
            </a:r>
            <a:r>
              <a:rPr lang="en-US" altLang="ko-KR" sz="1400" dirty="0" err="1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NumBox</a:t>
            </a:r>
            <a:r>
              <a:rPr lang="en-US" altLang="ko-KR" sz="1400" dirty="0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:</a:t>
            </a:r>
            <a:endParaRPr lang="en-US" altLang="ko-KR" sz="1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sz="14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  </a:t>
            </a:r>
            <a:r>
              <a:rPr lang="en-US" altLang="ko-KR" sz="1400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def</a:t>
            </a:r>
            <a:r>
              <a:rPr lang="en-US" altLang="ko-KR" sz="14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__</a:t>
            </a:r>
            <a:r>
              <a:rPr lang="en-US" altLang="ko-KR" sz="1400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init</a:t>
            </a:r>
            <a:r>
              <a:rPr lang="en-US" altLang="ko-KR" sz="14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__(self, </a:t>
            </a:r>
            <a:r>
              <a:rPr lang="en-US" altLang="ko-KR" sz="1400" dirty="0" err="1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num</a:t>
            </a:r>
            <a:r>
              <a:rPr lang="en-US" altLang="ko-KR" sz="1400" dirty="0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):</a:t>
            </a:r>
            <a:endParaRPr lang="en-US" altLang="ko-KR" sz="1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sz="14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      </a:t>
            </a:r>
            <a:r>
              <a:rPr lang="en-US" altLang="ko-KR" sz="1400" dirty="0" err="1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self.Num</a:t>
            </a:r>
            <a:r>
              <a:rPr lang="en-US" altLang="ko-KR" sz="1400" dirty="0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= </a:t>
            </a:r>
            <a:r>
              <a:rPr lang="en-US" altLang="ko-KR" sz="1400" dirty="0" err="1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num</a:t>
            </a:r>
            <a:endParaRPr lang="en-US" altLang="ko-KR" sz="1400" dirty="0" smtClean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sz="1400" dirty="0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  </a:t>
            </a:r>
            <a:r>
              <a:rPr lang="en-US" altLang="ko-KR" sz="1400" dirty="0" err="1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def</a:t>
            </a:r>
            <a:r>
              <a:rPr lang="en-US" altLang="ko-KR" sz="1400" dirty="0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__add__(self, </a:t>
            </a:r>
            <a:r>
              <a:rPr lang="en-US" altLang="ko-KR" sz="1400" dirty="0" err="1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num</a:t>
            </a:r>
            <a:r>
              <a:rPr lang="en-US" altLang="ko-KR" sz="1400" dirty="0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):</a:t>
            </a:r>
          </a:p>
          <a:p>
            <a:pPr marL="0" indent="0">
              <a:buNone/>
            </a:pPr>
            <a:r>
              <a:rPr lang="en-US" altLang="ko-KR" sz="1400" dirty="0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      </a:t>
            </a:r>
            <a:r>
              <a:rPr lang="en-US" altLang="ko-KR" sz="1400" dirty="0" err="1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self.Num</a:t>
            </a:r>
            <a:r>
              <a:rPr lang="en-US" altLang="ko-KR" sz="1400" dirty="0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+= </a:t>
            </a:r>
            <a:r>
              <a:rPr lang="en-US" altLang="ko-KR" sz="1400" dirty="0" err="1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num</a:t>
            </a:r>
            <a:r>
              <a:rPr lang="en-US" altLang="ko-KR" sz="1400" dirty="0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US" altLang="ko-KR" sz="1400" dirty="0" smtClean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sz="1400" dirty="0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n = </a:t>
            </a:r>
            <a:r>
              <a:rPr lang="en-US" altLang="ko-KR" sz="1400" dirty="0" err="1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NumBox</a:t>
            </a:r>
            <a:r>
              <a:rPr lang="en-US" altLang="ko-KR" sz="1400" dirty="0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(1)</a:t>
            </a:r>
          </a:p>
          <a:p>
            <a:pPr marL="0" indent="0">
              <a:buNone/>
            </a:pPr>
            <a:r>
              <a:rPr lang="en-US" altLang="ko-KR" sz="14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n</a:t>
            </a:r>
            <a:r>
              <a:rPr lang="en-US" altLang="ko-KR" sz="1400" dirty="0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+ 20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17439" y="4762399"/>
            <a:ext cx="368301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pc="-150" dirty="0" smtClean="0">
                <a:solidFill>
                  <a:schemeClr val="accent5">
                    <a:alpha val="99000"/>
                  </a:schemeClr>
                </a:solidFill>
                <a:latin typeface="맑은 고딕" panose="020B0503020000020004" pitchFamily="50" charset="-127"/>
                <a:cs typeface="Arial Unicode MS" panose="020B0604020202020204" pitchFamily="50" charset="-127"/>
              </a:rPr>
              <a:t>인스턴스 </a:t>
            </a:r>
            <a:r>
              <a:rPr lang="en-US" altLang="ko-KR" sz="1400" spc="-150" dirty="0" smtClean="0">
                <a:solidFill>
                  <a:schemeClr val="accent5">
                    <a:alpha val="99000"/>
                  </a:schemeClr>
                </a:solidFill>
                <a:latin typeface="맑은 고딕" panose="020B0503020000020004" pitchFamily="50" charset="-127"/>
                <a:cs typeface="Arial Unicode MS" panose="020B0604020202020204" pitchFamily="50" charset="-127"/>
              </a:rPr>
              <a:t>n</a:t>
            </a:r>
            <a:r>
              <a:rPr lang="ko-KR" altLang="en-US" sz="1400" spc="-150" dirty="0" smtClean="0">
                <a:solidFill>
                  <a:schemeClr val="accent5">
                    <a:alpha val="99000"/>
                  </a:schemeClr>
                </a:solidFill>
                <a:latin typeface="맑은 고딕" panose="020B0503020000020004" pitchFamily="50" charset="-127"/>
                <a:cs typeface="Arial Unicode MS" panose="020B0604020202020204" pitchFamily="50" charset="-127"/>
              </a:rPr>
              <a:t>에 </a:t>
            </a:r>
            <a:r>
              <a:rPr lang="en-US" altLang="ko-KR" sz="1400" spc="-150" dirty="0" smtClean="0">
                <a:solidFill>
                  <a:schemeClr val="accent5">
                    <a:alpha val="99000"/>
                  </a:schemeClr>
                </a:solidFill>
                <a:latin typeface="맑은 고딕" panose="020B0503020000020004" pitchFamily="50" charset="-127"/>
                <a:cs typeface="Arial Unicode MS" panose="020B0604020202020204" pitchFamily="50" charset="-127"/>
              </a:rPr>
              <a:t>‘+’</a:t>
            </a:r>
            <a:r>
              <a:rPr lang="ko-KR" altLang="en-US" sz="1400" spc="-150" dirty="0" smtClean="0">
                <a:solidFill>
                  <a:schemeClr val="accent5">
                    <a:alpha val="99000"/>
                  </a:schemeClr>
                </a:solidFill>
                <a:latin typeface="맑은 고딕" panose="020B0503020000020004" pitchFamily="50" charset="-127"/>
                <a:cs typeface="Arial Unicode MS" panose="020B0604020202020204" pitchFamily="50" charset="-127"/>
              </a:rPr>
              <a:t>연산자를 사용하여 </a:t>
            </a:r>
            <a:r>
              <a:rPr lang="en-US" altLang="ko-KR" sz="1400" spc="-150" dirty="0" smtClean="0">
                <a:solidFill>
                  <a:schemeClr val="accent5">
                    <a:alpha val="99000"/>
                  </a:schemeClr>
                </a:solidFill>
                <a:latin typeface="맑은 고딕" panose="020B0503020000020004" pitchFamily="50" charset="-127"/>
                <a:cs typeface="Arial Unicode MS" panose="020B0604020202020204" pitchFamily="50" charset="-127"/>
              </a:rPr>
              <a:t>20</a:t>
            </a:r>
            <a:r>
              <a:rPr lang="ko-KR" altLang="en-US" sz="1400" spc="-150" dirty="0" smtClean="0">
                <a:solidFill>
                  <a:schemeClr val="accent5">
                    <a:alpha val="99000"/>
                  </a:schemeClr>
                </a:solidFill>
                <a:latin typeface="맑은 고딕" panose="020B0503020000020004" pitchFamily="50" charset="-127"/>
                <a:cs typeface="Arial Unicode MS" panose="020B0604020202020204" pitchFamily="50" charset="-127"/>
              </a:rPr>
              <a:t>을 더하려고 </a:t>
            </a:r>
            <a:r>
              <a:rPr lang="ko-KR" altLang="en-US" sz="1400" spc="-150" dirty="0">
                <a:solidFill>
                  <a:schemeClr val="accent5">
                    <a:alpha val="99000"/>
                  </a:schemeClr>
                </a:solidFill>
                <a:latin typeface="맑은 고딕" panose="020B0503020000020004" pitchFamily="50" charset="-127"/>
                <a:cs typeface="Arial Unicode MS" panose="020B0604020202020204" pitchFamily="50" charset="-127"/>
              </a:rPr>
              <a:t>하지만  </a:t>
            </a:r>
            <a:r>
              <a:rPr lang="en-US" altLang="ko-KR" sz="1400" spc="-150" dirty="0" err="1">
                <a:solidFill>
                  <a:schemeClr val="accent5">
                    <a:alpha val="99000"/>
                  </a:schemeClr>
                </a:solidFill>
                <a:latin typeface="맑은 고딕" panose="020B0503020000020004" pitchFamily="50" charset="-127"/>
                <a:cs typeface="Arial Unicode MS" panose="020B0604020202020204" pitchFamily="50" charset="-127"/>
              </a:rPr>
              <a:t>NumBox</a:t>
            </a:r>
            <a:r>
              <a:rPr lang="ko-KR" altLang="en-US" sz="1400" spc="-150" dirty="0">
                <a:solidFill>
                  <a:schemeClr val="accent5">
                    <a:alpha val="99000"/>
                  </a:schemeClr>
                </a:solidFill>
                <a:latin typeface="맑은 고딕" panose="020B0503020000020004" pitchFamily="50" charset="-127"/>
                <a:cs typeface="Arial Unicode MS" panose="020B0604020202020204" pitchFamily="50" charset="-127"/>
              </a:rPr>
              <a:t>와 </a:t>
            </a:r>
            <a:r>
              <a:rPr lang="en-US" altLang="ko-KR" sz="1400" spc="-150" dirty="0" err="1">
                <a:solidFill>
                  <a:schemeClr val="accent5">
                    <a:alpha val="99000"/>
                  </a:schemeClr>
                </a:solidFill>
                <a:latin typeface="맑은 고딕" panose="020B0503020000020004" pitchFamily="50" charset="-127"/>
                <a:cs typeface="Arial Unicode MS" panose="020B0604020202020204" pitchFamily="50" charset="-127"/>
              </a:rPr>
              <a:t>int</a:t>
            </a:r>
            <a:r>
              <a:rPr lang="ko-KR" altLang="en-US" sz="1400" spc="-150" dirty="0">
                <a:solidFill>
                  <a:schemeClr val="accent5">
                    <a:alpha val="99000"/>
                  </a:schemeClr>
                </a:solidFill>
                <a:latin typeface="맑은 고딕" panose="020B0503020000020004" pitchFamily="50" charset="-127"/>
                <a:cs typeface="Arial Unicode MS" panose="020B0604020202020204" pitchFamily="50" charset="-127"/>
              </a:rPr>
              <a:t>간의 </a:t>
            </a:r>
            <a:r>
              <a:rPr lang="ko-KR" altLang="en-US" sz="1400" spc="-150" dirty="0" smtClean="0">
                <a:solidFill>
                  <a:schemeClr val="accent5">
                    <a:alpha val="99000"/>
                  </a:schemeClr>
                </a:solidFill>
                <a:latin typeface="맑은 고딕" panose="020B0503020000020004" pitchFamily="50" charset="-127"/>
                <a:cs typeface="Arial Unicode MS" panose="020B0604020202020204" pitchFamily="50" charset="-127"/>
              </a:rPr>
              <a:t>연산은 지원되지 않는 연산 타입이므로 </a:t>
            </a:r>
            <a:r>
              <a:rPr lang="en-US" altLang="ko-KR" sz="1400" spc="-150" dirty="0" smtClean="0">
                <a:solidFill>
                  <a:schemeClr val="accent5">
                    <a:alpha val="99000"/>
                  </a:schemeClr>
                </a:solidFill>
                <a:latin typeface="맑은 고딕" panose="020B0503020000020004" pitchFamily="50" charset="-127"/>
                <a:cs typeface="Arial Unicode MS" panose="020B0604020202020204" pitchFamily="50" charset="-127"/>
              </a:rPr>
              <a:t>error</a:t>
            </a:r>
            <a:endParaRPr lang="ko-KR" altLang="en-US" sz="1400" spc="-150" dirty="0">
              <a:solidFill>
                <a:schemeClr val="accent5">
                  <a:alpha val="99000"/>
                </a:schemeClr>
              </a:solidFill>
              <a:latin typeface="맑은 고딕" panose="020B0503020000020004" pitchFamily="50" charset="-127"/>
              <a:cs typeface="Arial Unicode MS" panose="020B0604020202020204" pitchFamily="50" charset="-127"/>
            </a:endParaRPr>
          </a:p>
        </p:txBody>
      </p:sp>
      <p:cxnSp>
        <p:nvCxnSpPr>
          <p:cNvPr id="28" name="직선 화살표 연결선 88"/>
          <p:cNvCxnSpPr/>
          <p:nvPr/>
        </p:nvCxnSpPr>
        <p:spPr>
          <a:xfrm rot="10800000" flipV="1">
            <a:off x="7596753" y="3955284"/>
            <a:ext cx="228600" cy="10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825353" y="3769272"/>
            <a:ext cx="8511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pc="-150" smtClean="0">
                <a:solidFill>
                  <a:schemeClr val="accent5">
                    <a:alpha val="99000"/>
                  </a:schemeClr>
                </a:solidFill>
                <a:latin typeface="맑은 고딕" panose="020B0503020000020004" pitchFamily="50" charset="-127"/>
                <a:cs typeface="Arial Unicode MS" panose="020B0604020202020204" pitchFamily="50" charset="-127"/>
              </a:rPr>
              <a:t>연산자 중복정의</a:t>
            </a:r>
            <a:endParaRPr lang="ko-KR" altLang="en-US" sz="1400" spc="-150" dirty="0">
              <a:solidFill>
                <a:schemeClr val="accent5">
                  <a:alpha val="99000"/>
                </a:schemeClr>
              </a:solidFill>
              <a:latin typeface="맑은 고딕" panose="020B05030200000200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314377" y="2348880"/>
            <a:ext cx="45090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pc="-150" dirty="0" smtClean="0">
                <a:solidFill>
                  <a:schemeClr val="accent5">
                    <a:alpha val="99000"/>
                  </a:schemeClr>
                </a:solidFill>
                <a:latin typeface="맑은 고딕" panose="020B0503020000020004" pitchFamily="50" charset="-127"/>
                <a:cs typeface="Arial Unicode MS" panose="020B0604020202020204" pitchFamily="50" charset="-127"/>
              </a:rPr>
              <a:t>미리 정의된 특수 메서드 </a:t>
            </a:r>
            <a:r>
              <a:rPr lang="en-US" altLang="ko-KR" sz="1400" spc="-150" dirty="0" smtClean="0">
                <a:solidFill>
                  <a:schemeClr val="accent5">
                    <a:alpha val="99000"/>
                  </a:schemeClr>
                </a:solidFill>
                <a:latin typeface="맑은 고딕" panose="020B0503020000020004" pitchFamily="50" charset="-127"/>
                <a:cs typeface="Arial Unicode MS" panose="020B0604020202020204" pitchFamily="50" charset="-127"/>
              </a:rPr>
              <a:t>‘__add__()’</a:t>
            </a:r>
            <a:r>
              <a:rPr lang="ko-KR" altLang="en-US" sz="1400" spc="-150" dirty="0" smtClean="0">
                <a:solidFill>
                  <a:schemeClr val="accent5">
                    <a:alpha val="99000"/>
                  </a:schemeClr>
                </a:solidFill>
                <a:latin typeface="맑은 고딕" panose="020B0503020000020004" pitchFamily="50" charset="-127"/>
                <a:cs typeface="Arial Unicode MS" panose="020B0604020202020204" pitchFamily="50" charset="-127"/>
              </a:rPr>
              <a:t>에 대한 연산자 중복 정의</a:t>
            </a:r>
            <a:endParaRPr lang="ko-KR" altLang="en-US" sz="1400" spc="-150" dirty="0">
              <a:solidFill>
                <a:schemeClr val="accent5">
                  <a:alpha val="99000"/>
                </a:schemeClr>
              </a:solidFill>
              <a:latin typeface="맑은 고딕" panose="020B0503020000020004" pitchFamily="50" charset="-127"/>
              <a:cs typeface="Arial Unicode MS" panose="020B06040202020202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6086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객체 </a:t>
            </a:r>
            <a:r>
              <a:rPr lang="en-US" altLang="ko-KR" dirty="0"/>
              <a:t>(Object)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객체</a:t>
            </a:r>
            <a:r>
              <a:rPr lang="en-US" altLang="ko-KR" dirty="0"/>
              <a:t>(Object) : </a:t>
            </a:r>
            <a:r>
              <a:rPr lang="ko-KR" altLang="en-US" dirty="0"/>
              <a:t>어떤 대상에 대해 설명 가능한 속성과 그 대상을 가지고 할 수 있는 행동을 모아놓은 것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객체 </a:t>
            </a:r>
            <a:r>
              <a:rPr lang="en-US" altLang="ko-KR" dirty="0"/>
              <a:t>= </a:t>
            </a:r>
            <a:r>
              <a:rPr lang="ko-KR" altLang="en-US" dirty="0"/>
              <a:t>속성 </a:t>
            </a:r>
            <a:r>
              <a:rPr lang="en-US" altLang="ko-KR" dirty="0"/>
              <a:t>+ </a:t>
            </a:r>
            <a:r>
              <a:rPr lang="ko-KR" altLang="en-US" dirty="0" err="1"/>
              <a:t>메서드</a:t>
            </a:r>
            <a:endParaRPr lang="ko-KR" altLang="en-US" dirty="0"/>
          </a:p>
          <a:p>
            <a:r>
              <a:rPr lang="ko-KR" altLang="en-US" dirty="0"/>
              <a:t>속성</a:t>
            </a:r>
            <a:r>
              <a:rPr lang="en-US" altLang="ko-KR" dirty="0"/>
              <a:t>(attribute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 </a:t>
            </a:r>
            <a:r>
              <a:rPr lang="ko-KR" altLang="en-US" dirty="0"/>
              <a:t>대상에 대한 특징 혹은 대상에 대해 알고 있는 정보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메서드</a:t>
            </a:r>
            <a:r>
              <a:rPr lang="en-US" altLang="ko-KR" dirty="0"/>
              <a:t>(method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 </a:t>
            </a:r>
            <a:r>
              <a:rPr lang="ko-KR" altLang="en-US" dirty="0"/>
              <a:t>대상의 행동 또는 대상을 가지고 할 수 있는 일</a:t>
            </a:r>
            <a:r>
              <a:rPr lang="en-US" altLang="ko-KR" dirty="0"/>
              <a:t>.</a:t>
            </a:r>
          </a:p>
        </p:txBody>
      </p:sp>
      <p:sp>
        <p:nvSpPr>
          <p:cNvPr id="9" name="타원형 설명선 8"/>
          <p:cNvSpPr/>
          <p:nvPr/>
        </p:nvSpPr>
        <p:spPr>
          <a:xfrm>
            <a:off x="2195736" y="4149080"/>
            <a:ext cx="5112568" cy="1571204"/>
          </a:xfrm>
          <a:prstGeom prst="wedgeEllipseCallout">
            <a:avLst>
              <a:gd name="adj1" fmla="val -49267"/>
              <a:gd name="adj2" fmla="val 42376"/>
            </a:avLst>
          </a:prstGeom>
          <a:solidFill>
            <a:sysClr val="window" lastClr="FFFFFF"/>
          </a:solidFill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0" cap="none" spc="-150" normalizeH="0" baseline="0" noProof="0" dirty="0" smtClean="0">
                <a:ln>
                  <a:noFill/>
                </a:ln>
                <a:solidFill>
                  <a:srgbClr val="4BACC6">
                    <a:alpha val="99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 Unicode MS" panose="020B0604020202020204" pitchFamily="50" charset="-127"/>
              </a:rPr>
              <a:t> 삼각형이란 도형을 설명하기 위해서</a:t>
            </a:r>
            <a:r>
              <a:rPr kumimoji="0" lang="en-US" altLang="ko-KR" sz="1400" b="0" i="0" u="none" strike="noStrike" kern="0" cap="none" spc="-150" normalizeH="0" baseline="0" noProof="0" dirty="0" smtClean="0">
                <a:ln>
                  <a:noFill/>
                </a:ln>
                <a:solidFill>
                  <a:srgbClr val="4BACC6">
                    <a:alpha val="99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 Unicode MS" panose="020B0604020202020204" pitchFamily="50" charset="-127"/>
              </a:rPr>
              <a:t>?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0" cap="none" spc="-150" normalizeH="0" baseline="0" noProof="0" dirty="0" smtClean="0">
                <a:ln>
                  <a:noFill/>
                </a:ln>
                <a:solidFill>
                  <a:srgbClr val="4BACC6">
                    <a:alpha val="99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 Unicode MS" panose="020B0604020202020204" pitchFamily="50" charset="-127"/>
              </a:rPr>
              <a:t>삼각형의 중심과 꼭지점 위치</a:t>
            </a:r>
            <a:r>
              <a:rPr kumimoji="0" lang="en-US" altLang="ko-KR" sz="1400" b="0" i="0" u="none" strike="noStrike" kern="0" cap="none" spc="-150" normalizeH="0" baseline="0" noProof="0" dirty="0" smtClean="0">
                <a:ln>
                  <a:noFill/>
                </a:ln>
                <a:solidFill>
                  <a:srgbClr val="4BACC6">
                    <a:alpha val="99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 Unicode MS" panose="020B0604020202020204" pitchFamily="50" charset="-127"/>
              </a:rPr>
              <a:t>, </a:t>
            </a:r>
            <a:r>
              <a:rPr kumimoji="0" lang="ko-KR" altLang="en-US" sz="1400" b="0" i="0" u="none" strike="noStrike" kern="0" cap="none" spc="-150" normalizeH="0" baseline="0" noProof="0" dirty="0" smtClean="0">
                <a:ln>
                  <a:noFill/>
                </a:ln>
                <a:solidFill>
                  <a:srgbClr val="4BACC6">
                    <a:alpha val="99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 Unicode MS" panose="020B0604020202020204" pitchFamily="50" charset="-127"/>
              </a:rPr>
              <a:t>색상</a:t>
            </a:r>
            <a:endParaRPr kumimoji="0" lang="en-US" altLang="ko-KR" sz="1400" b="0" i="0" u="none" strike="noStrike" kern="0" cap="none" spc="-150" normalizeH="0" baseline="0" noProof="0" dirty="0" smtClean="0">
              <a:ln>
                <a:noFill/>
              </a:ln>
              <a:solidFill>
                <a:srgbClr val="4BACC6">
                  <a:alpha val="99000"/>
                </a:srgb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 Unicode MS" panose="020B0604020202020204" pitchFamily="50" charset="-127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0" cap="none" spc="-150" normalizeH="0" baseline="0" noProof="0" dirty="0" smtClean="0">
              <a:ln>
                <a:noFill/>
              </a:ln>
              <a:solidFill>
                <a:srgbClr val="4BACC6">
                  <a:alpha val="99000"/>
                </a:srgb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 Unicode MS" panose="020B0604020202020204" pitchFamily="50" charset="-127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0" cap="none" spc="-150" normalizeH="0" baseline="0" noProof="0" dirty="0" smtClean="0">
                <a:ln>
                  <a:noFill/>
                </a:ln>
                <a:solidFill>
                  <a:srgbClr val="4BACC6">
                    <a:alpha val="99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 Unicode MS" panose="020B0604020202020204" pitchFamily="50" charset="-127"/>
              </a:rPr>
              <a:t>삼각형으로 할 수 있는 일</a:t>
            </a:r>
            <a:r>
              <a:rPr kumimoji="0" lang="en-US" altLang="ko-KR" sz="1400" b="0" i="0" u="none" strike="noStrike" kern="0" cap="none" spc="-150" normalizeH="0" baseline="0" noProof="0" dirty="0" smtClean="0">
                <a:ln>
                  <a:noFill/>
                </a:ln>
                <a:solidFill>
                  <a:srgbClr val="4BACC6">
                    <a:alpha val="99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 Unicode MS" panose="020B0604020202020204" pitchFamily="50" charset="-127"/>
              </a:rPr>
              <a:t>?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0" cap="none" spc="-150" normalizeH="0" baseline="0" noProof="0" dirty="0" smtClean="0">
                <a:ln>
                  <a:noFill/>
                </a:ln>
                <a:solidFill>
                  <a:srgbClr val="4BACC6">
                    <a:alpha val="99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 Unicode MS" panose="020B0604020202020204" pitchFamily="50" charset="-127"/>
              </a:rPr>
              <a:t>색상 변경</a:t>
            </a:r>
            <a:r>
              <a:rPr kumimoji="0" lang="en-US" altLang="ko-KR" sz="1400" b="0" i="0" u="none" strike="noStrike" kern="0" cap="none" spc="-150" normalizeH="0" baseline="0" noProof="0" dirty="0" smtClean="0">
                <a:ln>
                  <a:noFill/>
                </a:ln>
                <a:solidFill>
                  <a:srgbClr val="4BACC6">
                    <a:alpha val="99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 Unicode MS" panose="020B0604020202020204" pitchFamily="50" charset="-127"/>
              </a:rPr>
              <a:t>, </a:t>
            </a:r>
            <a:r>
              <a:rPr kumimoji="0" lang="ko-KR" altLang="en-US" sz="1400" b="0" i="0" u="none" strike="noStrike" kern="0" cap="none" spc="-150" normalizeH="0" baseline="0" noProof="0" dirty="0" smtClean="0">
                <a:ln>
                  <a:noFill/>
                </a:ln>
                <a:solidFill>
                  <a:srgbClr val="4BACC6">
                    <a:alpha val="99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 Unicode MS" panose="020B0604020202020204" pitchFamily="50" charset="-127"/>
              </a:rPr>
              <a:t>회전</a:t>
            </a:r>
            <a:r>
              <a:rPr kumimoji="0" lang="en-US" altLang="ko-KR" sz="1400" b="0" i="0" u="none" strike="noStrike" kern="0" cap="none" spc="-150" normalizeH="0" baseline="0" noProof="0" dirty="0" smtClean="0">
                <a:ln>
                  <a:noFill/>
                </a:ln>
                <a:solidFill>
                  <a:srgbClr val="4BACC6">
                    <a:alpha val="99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 Unicode MS" panose="020B0604020202020204" pitchFamily="50" charset="-127"/>
              </a:rPr>
              <a:t>, </a:t>
            </a:r>
            <a:r>
              <a:rPr kumimoji="0" lang="ko-KR" altLang="en-US" sz="1400" b="0" i="0" u="none" strike="noStrike" kern="0" cap="none" spc="-150" normalizeH="0" baseline="0" noProof="0" dirty="0" smtClean="0">
                <a:ln>
                  <a:noFill/>
                </a:ln>
                <a:solidFill>
                  <a:srgbClr val="4BACC6">
                    <a:alpha val="99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 Unicode MS" panose="020B0604020202020204" pitchFamily="50" charset="-127"/>
              </a:rPr>
              <a:t>위치 이동</a:t>
            </a:r>
          </a:p>
        </p:txBody>
      </p:sp>
      <p:sp>
        <p:nvSpPr>
          <p:cNvPr id="10" name="이등변 삼각형 9"/>
          <p:cNvSpPr/>
          <p:nvPr/>
        </p:nvSpPr>
        <p:spPr>
          <a:xfrm>
            <a:off x="1187624" y="5200332"/>
            <a:ext cx="1519051" cy="1366688"/>
          </a:xfrm>
          <a:prstGeom prst="triangle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55901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정보 은닉 </a:t>
            </a:r>
            <a:r>
              <a:rPr lang="en-US" altLang="ko-KR" dirty="0"/>
              <a:t>(Information Hiding)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아무런 제한 없이 객체 내부의 정보에 접근하거나 정보를 변경하는 것을 방지하고자 데이터와 클래스 내부에서만 사용되는 함수를 외부에서 접근할 수 없게 하는 것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r>
              <a:rPr lang="ko-KR" altLang="en-US" dirty="0" err="1"/>
              <a:t>파이썬에서는</a:t>
            </a:r>
            <a:r>
              <a:rPr lang="ko-KR" altLang="en-US" dirty="0"/>
              <a:t> 정보 은닉을 강제하는 방법은 없지만 원한다면 </a:t>
            </a:r>
            <a:r>
              <a:rPr lang="ko-KR" altLang="en-US" dirty="0" err="1"/>
              <a:t>메서드만</a:t>
            </a:r>
            <a:r>
              <a:rPr lang="ko-KR" altLang="en-US" dirty="0"/>
              <a:t> 활용해서 데이터에 접근하는 규칙에 따라 </a:t>
            </a:r>
            <a:r>
              <a:rPr lang="ko-KR" altLang="en-US" dirty="0" smtClean="0"/>
              <a:t>코드 작성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74934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다형성</a:t>
            </a:r>
            <a:r>
              <a:rPr lang="ko-KR" altLang="en-US" dirty="0"/>
              <a:t> </a:t>
            </a:r>
            <a:r>
              <a:rPr lang="en-US" altLang="ko-KR" dirty="0"/>
              <a:t>(polymorphism)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이름이 같은 </a:t>
            </a:r>
            <a:r>
              <a:rPr lang="ko-KR" altLang="en-US" dirty="0" err="1"/>
              <a:t>메서드를</a:t>
            </a:r>
            <a:r>
              <a:rPr lang="ko-KR" altLang="en-US" dirty="0"/>
              <a:t> 서로 다른 클래스마다 가질 수 있는 것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동일한 </a:t>
            </a:r>
            <a:r>
              <a:rPr lang="ko-KR" altLang="en-US" dirty="0" err="1"/>
              <a:t>메서드에</a:t>
            </a:r>
            <a:r>
              <a:rPr lang="ko-KR" altLang="en-US" dirty="0"/>
              <a:t> 대하여 구체적인 </a:t>
            </a:r>
            <a:r>
              <a:rPr lang="ko-KR" altLang="en-US" dirty="0" err="1"/>
              <a:t>인스턴스마다</a:t>
            </a:r>
            <a:r>
              <a:rPr lang="ko-KR" altLang="en-US" dirty="0"/>
              <a:t> 다른 동작을 수행하는 특징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/>
        </p:nvSpPr>
        <p:spPr bwMode="auto">
          <a:xfrm>
            <a:off x="321354" y="2766604"/>
            <a:ext cx="4970726" cy="1811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anose="05000000000000000000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indent="0">
              <a:buNone/>
            </a:pPr>
            <a:r>
              <a:rPr lang="en-US" altLang="ko-KR" sz="1400" dirty="0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class Triangle:</a:t>
            </a:r>
          </a:p>
          <a:p>
            <a:pPr marL="0" indent="0">
              <a:buNone/>
            </a:pPr>
            <a:r>
              <a:rPr lang="en-US" altLang="ko-KR" sz="1400" dirty="0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  </a:t>
            </a:r>
            <a:r>
              <a:rPr lang="en-US" altLang="ko-KR" sz="1400" dirty="0" err="1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def</a:t>
            </a:r>
            <a:r>
              <a:rPr lang="en-US" altLang="ko-KR" sz="1400" dirty="0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__</a:t>
            </a:r>
            <a:r>
              <a:rPr lang="en-US" altLang="ko-KR" sz="1400" dirty="0" err="1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init</a:t>
            </a:r>
            <a:r>
              <a:rPr lang="en-US" altLang="ko-KR" sz="1400" dirty="0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__(self, width, height):</a:t>
            </a:r>
          </a:p>
          <a:p>
            <a:pPr marL="0" indent="0">
              <a:buNone/>
            </a:pPr>
            <a:r>
              <a:rPr lang="en-US" altLang="ko-KR" sz="1400" dirty="0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      </a:t>
            </a:r>
            <a:r>
              <a:rPr lang="en-US" altLang="ko-KR" sz="1400" dirty="0" err="1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self.width</a:t>
            </a:r>
            <a:r>
              <a:rPr lang="en-US" altLang="ko-KR" sz="1400" dirty="0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= width</a:t>
            </a:r>
          </a:p>
          <a:p>
            <a:pPr marL="0" indent="0">
              <a:buNone/>
            </a:pPr>
            <a:r>
              <a:rPr lang="en-US" altLang="ko-KR" sz="1400" dirty="0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      </a:t>
            </a:r>
            <a:r>
              <a:rPr lang="en-US" altLang="ko-KR" sz="1400" dirty="0" err="1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self.height</a:t>
            </a:r>
            <a:r>
              <a:rPr lang="en-US" altLang="ko-KR" sz="1400" dirty="0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= height</a:t>
            </a:r>
          </a:p>
          <a:p>
            <a:pPr marL="0" indent="0">
              <a:buNone/>
            </a:pPr>
            <a:r>
              <a:rPr lang="en-US" altLang="ko-KR" sz="1400" dirty="0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  </a:t>
            </a:r>
            <a:r>
              <a:rPr lang="en-US" altLang="ko-KR" sz="1400" dirty="0" err="1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def</a:t>
            </a:r>
            <a:r>
              <a:rPr lang="en-US" altLang="ko-KR" sz="1400" dirty="0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</a:t>
            </a:r>
            <a:r>
              <a:rPr lang="en-US" altLang="ko-KR" sz="1400" dirty="0" err="1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getArea</a:t>
            </a:r>
            <a:r>
              <a:rPr lang="en-US" altLang="ko-KR" sz="1400" dirty="0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(self):                                               </a:t>
            </a:r>
          </a:p>
          <a:p>
            <a:pPr marL="0" indent="0">
              <a:buNone/>
            </a:pPr>
            <a:r>
              <a:rPr lang="en-US" altLang="ko-KR" sz="1400" dirty="0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      area = </a:t>
            </a:r>
            <a:r>
              <a:rPr lang="en-US" altLang="ko-KR" sz="1400" dirty="0" err="1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self.width</a:t>
            </a:r>
            <a:r>
              <a:rPr lang="en-US" altLang="ko-KR" sz="1400" dirty="0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* </a:t>
            </a:r>
            <a:r>
              <a:rPr lang="en-US" altLang="ko-KR" sz="1400" dirty="0" err="1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self.height</a:t>
            </a:r>
            <a:r>
              <a:rPr lang="en-US" altLang="ko-KR" sz="1400" dirty="0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/ 2.0</a:t>
            </a:r>
          </a:p>
          <a:p>
            <a:pPr marL="0" indent="0">
              <a:buNone/>
            </a:pPr>
            <a:r>
              <a:rPr lang="en-US" altLang="ko-KR" sz="1400" dirty="0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      return area</a:t>
            </a:r>
          </a:p>
        </p:txBody>
      </p:sp>
      <p:sp>
        <p:nvSpPr>
          <p:cNvPr id="5" name="Content Placeholder 2"/>
          <p:cNvSpPr>
            <a:spLocks noGrp="1"/>
          </p:cNvSpPr>
          <p:nvPr/>
        </p:nvSpPr>
        <p:spPr bwMode="auto">
          <a:xfrm>
            <a:off x="321354" y="4627803"/>
            <a:ext cx="4970726" cy="1549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anose="05000000000000000000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indent="0">
              <a:buNone/>
            </a:pPr>
            <a:r>
              <a:rPr lang="en-US" altLang="ko-KR" sz="1400" dirty="0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class Square:</a:t>
            </a:r>
          </a:p>
          <a:p>
            <a:pPr marL="0" indent="0">
              <a:buNone/>
            </a:pPr>
            <a:r>
              <a:rPr lang="en-US" altLang="ko-KR" sz="1400" dirty="0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  </a:t>
            </a:r>
            <a:r>
              <a:rPr lang="en-US" altLang="ko-KR" sz="1400" dirty="0" err="1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def</a:t>
            </a:r>
            <a:r>
              <a:rPr lang="en-US" altLang="ko-KR" sz="1400" dirty="0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__</a:t>
            </a:r>
            <a:r>
              <a:rPr lang="en-US" altLang="ko-KR" sz="1400" dirty="0" err="1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init</a:t>
            </a:r>
            <a:r>
              <a:rPr lang="en-US" altLang="ko-KR" sz="1400" dirty="0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__(self, size):</a:t>
            </a:r>
          </a:p>
          <a:p>
            <a:pPr marL="0" indent="0">
              <a:buNone/>
            </a:pPr>
            <a:r>
              <a:rPr lang="en-US" altLang="ko-KR" sz="1400" dirty="0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      </a:t>
            </a:r>
            <a:r>
              <a:rPr lang="en-US" altLang="ko-KR" sz="1400" dirty="0" err="1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self.size</a:t>
            </a:r>
            <a:r>
              <a:rPr lang="en-US" altLang="ko-KR" sz="1400" dirty="0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= size</a:t>
            </a:r>
          </a:p>
          <a:p>
            <a:pPr marL="0" indent="0">
              <a:buNone/>
            </a:pPr>
            <a:r>
              <a:rPr lang="en-US" altLang="ko-KR" sz="1400" dirty="0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  </a:t>
            </a:r>
            <a:r>
              <a:rPr lang="en-US" altLang="ko-KR" sz="1400" dirty="0" err="1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def</a:t>
            </a:r>
            <a:r>
              <a:rPr lang="en-US" altLang="ko-KR" sz="1400" dirty="0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</a:t>
            </a:r>
            <a:r>
              <a:rPr lang="en-US" altLang="ko-KR" sz="1400" dirty="0" err="1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getArea</a:t>
            </a:r>
            <a:r>
              <a:rPr lang="en-US" altLang="ko-KR" sz="1400" dirty="0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(self):                                               </a:t>
            </a:r>
          </a:p>
          <a:p>
            <a:pPr marL="0" indent="0">
              <a:buNone/>
            </a:pPr>
            <a:r>
              <a:rPr lang="en-US" altLang="ko-KR" sz="1400" dirty="0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      area = </a:t>
            </a:r>
            <a:r>
              <a:rPr lang="en-US" altLang="ko-KR" sz="1400" dirty="0" err="1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self.size</a:t>
            </a:r>
            <a:r>
              <a:rPr lang="en-US" altLang="ko-KR" sz="1400" dirty="0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* </a:t>
            </a:r>
            <a:r>
              <a:rPr lang="en-US" altLang="ko-KR" sz="1400" dirty="0" err="1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self.size</a:t>
            </a:r>
            <a:endParaRPr lang="en-US" altLang="ko-KR" sz="1400" dirty="0" smtClean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sz="1400" dirty="0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      return area</a:t>
            </a:r>
          </a:p>
        </p:txBody>
      </p:sp>
      <p:cxnSp>
        <p:nvCxnSpPr>
          <p:cNvPr id="6" name="꺾인 연결선 15"/>
          <p:cNvCxnSpPr>
            <a:stCxn id="4" idx="3"/>
            <a:endCxn id="5" idx="3"/>
          </p:cNvCxnSpPr>
          <p:nvPr/>
        </p:nvCxnSpPr>
        <p:spPr>
          <a:xfrm>
            <a:off x="5292080" y="3672265"/>
            <a:ext cx="12700" cy="1730220"/>
          </a:xfrm>
          <a:prstGeom prst="bentConnector3">
            <a:avLst>
              <a:gd name="adj1" fmla="val 5142858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113182" y="4121876"/>
            <a:ext cx="28777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chemeClr val="accent5">
                    <a:alpha val="97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둘 다 </a:t>
            </a:r>
            <a:r>
              <a:rPr lang="en-US" altLang="ko-KR" sz="1600" dirty="0" err="1" smtClean="0">
                <a:solidFill>
                  <a:schemeClr val="accent5">
                    <a:alpha val="97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getArea</a:t>
            </a:r>
            <a:r>
              <a:rPr lang="en-US" altLang="ko-KR" sz="1600" dirty="0" smtClean="0">
                <a:solidFill>
                  <a:schemeClr val="accent5">
                    <a:alpha val="97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()</a:t>
            </a:r>
            <a:r>
              <a:rPr lang="ko-KR" altLang="en-US" sz="1600" dirty="0" smtClean="0">
                <a:solidFill>
                  <a:schemeClr val="accent5">
                    <a:alpha val="97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라는</a:t>
            </a:r>
            <a:endParaRPr lang="en-US" altLang="ko-KR" sz="1600" dirty="0" smtClean="0">
              <a:solidFill>
                <a:schemeClr val="accent5">
                  <a:alpha val="97000"/>
                </a:schemeClr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r>
              <a:rPr lang="ko-KR" altLang="en-US" sz="1600" dirty="0" err="1" smtClean="0">
                <a:solidFill>
                  <a:schemeClr val="accent5">
                    <a:alpha val="97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메서드를</a:t>
            </a:r>
            <a:r>
              <a:rPr lang="ko-KR" altLang="en-US" sz="1600" dirty="0" smtClean="0">
                <a:solidFill>
                  <a:schemeClr val="accent5">
                    <a:alpha val="97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갖고 있지만</a:t>
            </a:r>
            <a:endParaRPr lang="en-US" altLang="ko-KR" sz="1600" dirty="0" smtClean="0">
              <a:solidFill>
                <a:schemeClr val="accent5">
                  <a:alpha val="97000"/>
                </a:schemeClr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r>
              <a:rPr lang="ko-KR" altLang="en-US" sz="1600" dirty="0" smtClean="0">
                <a:solidFill>
                  <a:schemeClr val="accent5">
                    <a:alpha val="97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각 도형마다 다른 동작을 수행</a:t>
            </a:r>
            <a:endParaRPr lang="ko-KR" altLang="en-US" sz="1600" dirty="0">
              <a:solidFill>
                <a:schemeClr val="accent5">
                  <a:alpha val="97000"/>
                </a:schemeClr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19070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상속 </a:t>
            </a:r>
            <a:r>
              <a:rPr lang="en-US" altLang="ko-KR" dirty="0"/>
              <a:t>(Inheritance)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클래스를 정의할 때</a:t>
            </a:r>
            <a:r>
              <a:rPr lang="en-US" altLang="ko-KR" dirty="0"/>
              <a:t>, </a:t>
            </a:r>
            <a:r>
              <a:rPr lang="ko-KR" altLang="en-US" dirty="0"/>
              <a:t>다른 클래스에 있는 공통된 속성 및 </a:t>
            </a:r>
            <a:r>
              <a:rPr lang="ko-KR" altLang="en-US" dirty="0" err="1"/>
              <a:t>메서드를</a:t>
            </a:r>
            <a:r>
              <a:rPr lang="ko-KR" altLang="en-US" dirty="0"/>
              <a:t> 매번 처음부터 만들지 않고 사용하는 것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8" name="Content Placeholder 2"/>
          <p:cNvSpPr>
            <a:spLocks noGrp="1"/>
          </p:cNvSpPr>
          <p:nvPr/>
        </p:nvSpPr>
        <p:spPr bwMode="auto">
          <a:xfrm>
            <a:off x="321354" y="3054607"/>
            <a:ext cx="6698918" cy="1382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anose="05000000000000000000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indent="0">
              <a:buNone/>
            </a:pPr>
            <a:r>
              <a:rPr lang="en-US" altLang="ko-KR" sz="14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class </a:t>
            </a:r>
            <a:r>
              <a:rPr lang="en-US" altLang="ko-KR" sz="1400" dirty="0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Person:</a:t>
            </a:r>
            <a:endParaRPr lang="en-US" altLang="ko-KR" sz="1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sz="14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  </a:t>
            </a:r>
            <a:r>
              <a:rPr lang="en-US" altLang="ko-KR" sz="1400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def</a:t>
            </a:r>
            <a:r>
              <a:rPr lang="en-US" altLang="ko-KR" sz="14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__</a:t>
            </a:r>
            <a:r>
              <a:rPr lang="en-US" altLang="ko-KR" sz="1400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init</a:t>
            </a:r>
            <a:r>
              <a:rPr lang="en-US" altLang="ko-KR" sz="14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__(self, </a:t>
            </a:r>
            <a:r>
              <a:rPr lang="en-US" altLang="ko-KR" sz="1400" dirty="0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name, age, gender):</a:t>
            </a:r>
            <a:endParaRPr lang="en-US" altLang="ko-KR" sz="1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sz="14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      </a:t>
            </a:r>
            <a:r>
              <a:rPr lang="en-US" altLang="ko-KR" sz="1400" dirty="0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self.name = name</a:t>
            </a:r>
          </a:p>
          <a:p>
            <a:pPr marL="0" indent="0">
              <a:buNone/>
            </a:pPr>
            <a:r>
              <a:rPr lang="en-US" altLang="ko-KR" sz="1400" dirty="0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      </a:t>
            </a:r>
            <a:r>
              <a:rPr lang="en-US" altLang="ko-KR" sz="1400" dirty="0" err="1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self.age</a:t>
            </a:r>
            <a:r>
              <a:rPr lang="en-US" altLang="ko-KR" sz="1400" dirty="0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= age</a:t>
            </a:r>
          </a:p>
          <a:p>
            <a:pPr marL="0" indent="0">
              <a:buNone/>
            </a:pPr>
            <a:r>
              <a:rPr lang="en-US" altLang="ko-KR" sz="1400" dirty="0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      </a:t>
            </a:r>
            <a:r>
              <a:rPr lang="en-US" altLang="ko-KR" sz="1400" dirty="0" err="1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self.gender</a:t>
            </a:r>
            <a:r>
              <a:rPr lang="en-US" altLang="ko-KR" sz="1400" dirty="0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= gender</a:t>
            </a:r>
            <a:endParaRPr lang="en-US" altLang="ko-KR" sz="1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</p:txBody>
      </p:sp>
      <p:sp>
        <p:nvSpPr>
          <p:cNvPr id="9" name="Content Placeholder 2"/>
          <p:cNvSpPr>
            <a:spLocks noGrp="1"/>
          </p:cNvSpPr>
          <p:nvPr/>
        </p:nvSpPr>
        <p:spPr bwMode="auto">
          <a:xfrm>
            <a:off x="321354" y="4569168"/>
            <a:ext cx="6698918" cy="1382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anose="05000000000000000000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indent="0">
              <a:buNone/>
            </a:pPr>
            <a:r>
              <a:rPr lang="en-US" altLang="ko-KR" sz="14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class </a:t>
            </a:r>
            <a:r>
              <a:rPr lang="en-US" altLang="ko-KR" sz="1400" dirty="0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Employee:</a:t>
            </a:r>
            <a:endParaRPr lang="en-US" altLang="ko-KR" sz="1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sz="14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  </a:t>
            </a:r>
            <a:r>
              <a:rPr lang="en-US" altLang="ko-KR" sz="1400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def</a:t>
            </a:r>
            <a:r>
              <a:rPr lang="en-US" altLang="ko-KR" sz="14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__</a:t>
            </a:r>
            <a:r>
              <a:rPr lang="en-US" altLang="ko-KR" sz="1400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init</a:t>
            </a:r>
            <a:r>
              <a:rPr lang="en-US" altLang="ko-KR" sz="14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__(self, </a:t>
            </a:r>
            <a:r>
              <a:rPr lang="en-US" altLang="ko-KR" sz="1400" dirty="0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name, age, gender, salary, </a:t>
            </a:r>
            <a:r>
              <a:rPr lang="en-US" altLang="ko-KR" sz="1400" dirty="0" err="1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hiredate</a:t>
            </a:r>
            <a:r>
              <a:rPr lang="en-US" altLang="ko-KR" sz="1400" dirty="0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):</a:t>
            </a:r>
            <a:endParaRPr lang="en-US" altLang="ko-KR" sz="1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sz="14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      </a:t>
            </a:r>
            <a:r>
              <a:rPr lang="en-US" altLang="ko-KR" sz="1400" dirty="0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Person.__</a:t>
            </a:r>
            <a:r>
              <a:rPr lang="en-US" altLang="ko-KR" sz="1400" dirty="0" err="1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init</a:t>
            </a:r>
            <a:r>
              <a:rPr lang="en-US" altLang="ko-KR" sz="1400" dirty="0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__(self, name, age, gender)</a:t>
            </a:r>
          </a:p>
          <a:p>
            <a:pPr marL="0" indent="0">
              <a:buNone/>
            </a:pPr>
            <a:r>
              <a:rPr lang="en-US" altLang="ko-KR" sz="1400" dirty="0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      </a:t>
            </a:r>
            <a:r>
              <a:rPr lang="en-US" altLang="ko-KR" sz="1400" dirty="0" err="1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self.salary</a:t>
            </a:r>
            <a:r>
              <a:rPr lang="en-US" altLang="ko-KR" sz="1400" dirty="0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= salary</a:t>
            </a:r>
          </a:p>
          <a:p>
            <a:pPr marL="0" indent="0">
              <a:buNone/>
            </a:pPr>
            <a:r>
              <a:rPr lang="en-US" altLang="ko-KR" sz="1400" dirty="0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      </a:t>
            </a:r>
            <a:r>
              <a:rPr lang="en-US" altLang="ko-KR" sz="1400" dirty="0" err="1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self.hiredate</a:t>
            </a:r>
            <a:r>
              <a:rPr lang="en-US" altLang="ko-KR" sz="1400" dirty="0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= </a:t>
            </a:r>
            <a:r>
              <a:rPr lang="en-US" altLang="ko-KR" sz="1400" dirty="0" err="1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hiredate</a:t>
            </a:r>
            <a:endParaRPr lang="en-US" altLang="ko-KR" sz="1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</p:txBody>
      </p:sp>
      <p:cxnSp>
        <p:nvCxnSpPr>
          <p:cNvPr id="10" name="꺾인 연결선 13"/>
          <p:cNvCxnSpPr>
            <a:stCxn id="8" idx="3"/>
            <a:endCxn id="9" idx="3"/>
          </p:cNvCxnSpPr>
          <p:nvPr/>
        </p:nvCxnSpPr>
        <p:spPr>
          <a:xfrm>
            <a:off x="7020272" y="3745860"/>
            <a:ext cx="12700" cy="1514561"/>
          </a:xfrm>
          <a:prstGeom prst="bentConnector3">
            <a:avLst>
              <a:gd name="adj1" fmla="val 2142858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357559" y="3994581"/>
            <a:ext cx="176739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accent5">
                    <a:alpha val="97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__</a:t>
            </a:r>
            <a:r>
              <a:rPr lang="en-US" altLang="ko-KR" sz="1400" dirty="0" err="1" smtClean="0">
                <a:solidFill>
                  <a:schemeClr val="accent5">
                    <a:alpha val="97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init</a:t>
            </a:r>
            <a:r>
              <a:rPr lang="en-US" altLang="ko-KR" sz="1400" dirty="0" smtClean="0">
                <a:solidFill>
                  <a:schemeClr val="accent5">
                    <a:alpha val="97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__() </a:t>
            </a:r>
            <a:r>
              <a:rPr lang="ko-KR" altLang="en-US" sz="1400" dirty="0" err="1" smtClean="0">
                <a:solidFill>
                  <a:schemeClr val="accent5">
                    <a:alpha val="97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메서드에서</a:t>
            </a:r>
            <a:r>
              <a:rPr lang="ko-KR" altLang="en-US" sz="1400" dirty="0" smtClean="0">
                <a:solidFill>
                  <a:schemeClr val="accent5">
                    <a:alpha val="97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</a:t>
            </a:r>
            <a:r>
              <a:rPr lang="en-US" altLang="ko-KR" sz="1400" dirty="0" smtClean="0">
                <a:solidFill>
                  <a:schemeClr val="accent5">
                    <a:alpha val="97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Person</a:t>
            </a:r>
            <a:r>
              <a:rPr lang="ko-KR" altLang="en-US" sz="1400" dirty="0" smtClean="0">
                <a:solidFill>
                  <a:schemeClr val="accent5">
                    <a:alpha val="97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의 초기화 과정을 상속받고</a:t>
            </a:r>
            <a:r>
              <a:rPr lang="en-US" altLang="ko-KR" sz="1400" dirty="0" smtClean="0">
                <a:solidFill>
                  <a:schemeClr val="accent5">
                    <a:alpha val="97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, </a:t>
            </a:r>
            <a:r>
              <a:rPr lang="ko-KR" altLang="en-US" sz="1400" dirty="0" smtClean="0">
                <a:solidFill>
                  <a:schemeClr val="accent5">
                    <a:alpha val="97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새로운 것을 추가</a:t>
            </a:r>
            <a:r>
              <a:rPr lang="en-US" altLang="ko-KR" sz="1400" dirty="0" smtClean="0">
                <a:solidFill>
                  <a:schemeClr val="accent5">
                    <a:alpha val="97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.</a:t>
            </a:r>
            <a:endParaRPr lang="ko-KR" altLang="en-US" sz="1400" dirty="0">
              <a:solidFill>
                <a:schemeClr val="accent5">
                  <a:alpha val="97000"/>
                </a:schemeClr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29851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감사합니다</a:t>
            </a:r>
            <a:r>
              <a:rPr lang="en-US" altLang="ko-KR" smtClean="0"/>
              <a:t>.</a:t>
            </a:r>
            <a:endParaRPr lang="ko-KR" altLang="en-US"/>
          </a:p>
        </p:txBody>
      </p:sp>
      <p:sp>
        <p:nvSpPr>
          <p:cNvPr id="7" name="텍스트 개체 틀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1249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 </a:t>
            </a:r>
            <a:r>
              <a:rPr lang="en-US" altLang="ko-KR" dirty="0"/>
              <a:t>(Class / Class Object)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추상적이지만 어떤 요소들에 대한 공통적이고 일반적인 ‘정의’</a:t>
            </a:r>
            <a:r>
              <a:rPr lang="ko-KR" altLang="en-US" dirty="0" err="1"/>
              <a:t>를</a:t>
            </a:r>
            <a:r>
              <a:rPr lang="ko-KR" altLang="en-US" dirty="0"/>
              <a:t> 할 수 있는 개념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객체의 속성을 저장하기 위한 변수들과 객체의 행동을 수행하기 위한 </a:t>
            </a:r>
            <a:r>
              <a:rPr lang="ko-KR" altLang="en-US" dirty="0" err="1"/>
              <a:t>메서드들이</a:t>
            </a:r>
            <a:r>
              <a:rPr lang="ko-KR" altLang="en-US" dirty="0"/>
              <a:t> 같은 이름공간에 묶인 집합체</a:t>
            </a:r>
            <a:r>
              <a:rPr lang="en-US" altLang="ko-KR" dirty="0"/>
              <a:t>.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94" t="14582" r="3663" b="4162"/>
          <a:stretch/>
        </p:blipFill>
        <p:spPr>
          <a:xfrm>
            <a:off x="825356" y="3645024"/>
            <a:ext cx="2848704" cy="2314572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/>
        </p:nvSpPr>
        <p:spPr bwMode="auto">
          <a:xfrm>
            <a:off x="5072066" y="3071810"/>
            <a:ext cx="3071834" cy="3429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anose="05000000000000000000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buNone/>
            </a:pP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 Unicode MS" panose="020B0604020202020204" pitchFamily="50" charset="-127"/>
              </a:rPr>
              <a:t>class Triangle:</a:t>
            </a:r>
          </a:p>
          <a:p>
            <a:pPr>
              <a:buNone/>
            </a:pP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  <a:cs typeface="Arial Unicode MS" panose="020B0604020202020204" pitchFamily="50" charset="-127"/>
            </a:endParaRPr>
          </a:p>
          <a:p>
            <a:pPr>
              <a:buNone/>
            </a:pP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 Unicode MS" panose="020B0604020202020204" pitchFamily="50" charset="-127"/>
              </a:rPr>
              <a:t>	</a:t>
            </a:r>
            <a:r>
              <a:rPr lang="en-US" altLang="ko-KR" sz="1400" dirty="0" err="1" smtClean="0">
                <a:latin typeface="맑은 고딕" panose="020B0503020000020004" pitchFamily="50" charset="-127"/>
                <a:ea typeface="맑은 고딕" panose="020B0503020000020004" pitchFamily="50" charset="-127"/>
                <a:cs typeface="Arial Unicode MS" panose="020B0604020202020204" pitchFamily="50" charset="-127"/>
              </a:rPr>
              <a:t>PointA</a:t>
            </a: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  <a:cs typeface="Arial Unicode MS" panose="020B0604020202020204" pitchFamily="50" charset="-127"/>
            </a:endParaRPr>
          </a:p>
          <a:p>
            <a:pPr>
              <a:buNone/>
            </a:pP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 Unicode MS" panose="020B0604020202020204" pitchFamily="50" charset="-127"/>
              </a:rPr>
              <a:t>	</a:t>
            </a:r>
            <a:r>
              <a:rPr lang="en-US" altLang="ko-KR" sz="1400" dirty="0" err="1" smtClean="0">
                <a:latin typeface="맑은 고딕" panose="020B0503020000020004" pitchFamily="50" charset="-127"/>
                <a:ea typeface="맑은 고딕" panose="020B0503020000020004" pitchFamily="50" charset="-127"/>
                <a:cs typeface="Arial Unicode MS" panose="020B0604020202020204" pitchFamily="50" charset="-127"/>
              </a:rPr>
              <a:t>PointB</a:t>
            </a: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  <a:cs typeface="Arial Unicode MS" panose="020B0604020202020204" pitchFamily="50" charset="-127"/>
            </a:endParaRPr>
          </a:p>
          <a:p>
            <a:pPr>
              <a:buNone/>
            </a:pP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 Unicode MS" panose="020B0604020202020204" pitchFamily="50" charset="-127"/>
              </a:rPr>
              <a:t>	</a:t>
            </a:r>
            <a:r>
              <a:rPr lang="en-US" altLang="ko-KR" sz="1400" dirty="0" err="1" smtClean="0">
                <a:latin typeface="맑은 고딕" panose="020B0503020000020004" pitchFamily="50" charset="-127"/>
                <a:ea typeface="맑은 고딕" panose="020B0503020000020004" pitchFamily="50" charset="-127"/>
                <a:cs typeface="Arial Unicode MS" panose="020B0604020202020204" pitchFamily="50" charset="-127"/>
              </a:rPr>
              <a:t>PointC</a:t>
            </a: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  <a:cs typeface="Arial Unicode MS" panose="020B0604020202020204" pitchFamily="50" charset="-127"/>
            </a:endParaRPr>
          </a:p>
          <a:p>
            <a:pPr>
              <a:buNone/>
            </a:pP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 Unicode MS" panose="020B0604020202020204" pitchFamily="50" charset="-127"/>
              </a:rPr>
              <a:t>	Position</a:t>
            </a:r>
          </a:p>
          <a:p>
            <a:pPr>
              <a:buNone/>
            </a:pP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 Unicode MS" panose="020B0604020202020204" pitchFamily="50" charset="-127"/>
              </a:rPr>
              <a:t>	Color</a:t>
            </a:r>
          </a:p>
          <a:p>
            <a:pPr>
              <a:buNone/>
            </a:pP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 Unicode MS" panose="020B0604020202020204" pitchFamily="50" charset="-127"/>
              </a:rPr>
              <a:t>	def </a:t>
            </a:r>
            <a:r>
              <a:rPr lang="en-US" altLang="ko-KR" sz="1400" dirty="0" err="1" smtClean="0">
                <a:latin typeface="맑은 고딕" panose="020B0503020000020004" pitchFamily="50" charset="-127"/>
                <a:ea typeface="맑은 고딕" panose="020B0503020000020004" pitchFamily="50" charset="-127"/>
                <a:cs typeface="Arial Unicode MS" panose="020B0604020202020204" pitchFamily="50" charset="-127"/>
              </a:rPr>
              <a:t>ChangeColor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 Unicode MS" panose="020B0604020202020204" pitchFamily="50" charset="-127"/>
              </a:rPr>
              <a:t>():</a:t>
            </a:r>
          </a:p>
          <a:p>
            <a:pPr>
              <a:buNone/>
            </a:pP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 Unicode MS" panose="020B0604020202020204" pitchFamily="50" charset="-127"/>
              </a:rPr>
              <a:t>		…</a:t>
            </a:r>
          </a:p>
          <a:p>
            <a:pPr>
              <a:buNone/>
            </a:pP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 Unicode MS" panose="020B0604020202020204" pitchFamily="50" charset="-127"/>
              </a:rPr>
              <a:t>	def Rotate():</a:t>
            </a:r>
          </a:p>
          <a:p>
            <a:pPr>
              <a:buNone/>
            </a:pP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 Unicode MS" panose="020B0604020202020204" pitchFamily="50" charset="-127"/>
              </a:rPr>
              <a:t>		…</a:t>
            </a:r>
          </a:p>
          <a:p>
            <a:pPr>
              <a:buNone/>
            </a:pP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 Unicode MS" panose="020B0604020202020204" pitchFamily="50" charset="-127"/>
              </a:rPr>
              <a:t>	def Move():</a:t>
            </a:r>
          </a:p>
          <a:p>
            <a:pPr>
              <a:buNone/>
            </a:pP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 Unicode MS" panose="020B0604020202020204" pitchFamily="50" charset="-127"/>
              </a:rPr>
              <a:t>		…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  <a:cs typeface="Arial Unicode MS" panose="020B06040202020202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6061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 </a:t>
            </a:r>
            <a:r>
              <a:rPr lang="en-US" altLang="ko-KR" dirty="0"/>
              <a:t>(Class / Class Object)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94" t="14582" r="3663" b="4162"/>
          <a:stretch/>
        </p:blipFill>
        <p:spPr>
          <a:xfrm>
            <a:off x="755576" y="1259147"/>
            <a:ext cx="2848704" cy="2314572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/>
        </p:nvSpPr>
        <p:spPr bwMode="auto">
          <a:xfrm>
            <a:off x="5072066" y="1296120"/>
            <a:ext cx="3071834" cy="3429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anose="05000000000000000000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buNone/>
            </a:pP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 Unicode MS" panose="020B0604020202020204" pitchFamily="50" charset="-127"/>
              </a:rPr>
              <a:t>class Triangle:</a:t>
            </a:r>
          </a:p>
          <a:p>
            <a:pPr>
              <a:buNone/>
            </a:pP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  <a:cs typeface="Arial Unicode MS" panose="020B0604020202020204" pitchFamily="50" charset="-127"/>
            </a:endParaRPr>
          </a:p>
          <a:p>
            <a:pPr>
              <a:buNone/>
            </a:pP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 Unicode MS" panose="020B0604020202020204" pitchFamily="50" charset="-127"/>
              </a:rPr>
              <a:t>	</a:t>
            </a:r>
            <a:r>
              <a:rPr lang="en-US" altLang="ko-KR" sz="1400" dirty="0" err="1" smtClean="0">
                <a:latin typeface="맑은 고딕" panose="020B0503020000020004" pitchFamily="50" charset="-127"/>
                <a:ea typeface="맑은 고딕" panose="020B0503020000020004" pitchFamily="50" charset="-127"/>
                <a:cs typeface="Arial Unicode MS" panose="020B0604020202020204" pitchFamily="50" charset="-127"/>
              </a:rPr>
              <a:t>PointA</a:t>
            </a: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  <a:cs typeface="Arial Unicode MS" panose="020B0604020202020204" pitchFamily="50" charset="-127"/>
            </a:endParaRPr>
          </a:p>
          <a:p>
            <a:pPr>
              <a:buNone/>
            </a:pP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 Unicode MS" panose="020B0604020202020204" pitchFamily="50" charset="-127"/>
              </a:rPr>
              <a:t>	</a:t>
            </a:r>
            <a:r>
              <a:rPr lang="en-US" altLang="ko-KR" sz="1400" dirty="0" err="1" smtClean="0">
                <a:latin typeface="맑은 고딕" panose="020B0503020000020004" pitchFamily="50" charset="-127"/>
                <a:ea typeface="맑은 고딕" panose="020B0503020000020004" pitchFamily="50" charset="-127"/>
                <a:cs typeface="Arial Unicode MS" panose="020B0604020202020204" pitchFamily="50" charset="-127"/>
              </a:rPr>
              <a:t>PointB</a:t>
            </a: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  <a:cs typeface="Arial Unicode MS" panose="020B0604020202020204" pitchFamily="50" charset="-127"/>
            </a:endParaRPr>
          </a:p>
          <a:p>
            <a:pPr>
              <a:buNone/>
            </a:pP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 Unicode MS" panose="020B0604020202020204" pitchFamily="50" charset="-127"/>
              </a:rPr>
              <a:t>	</a:t>
            </a:r>
            <a:r>
              <a:rPr lang="en-US" altLang="ko-KR" sz="1400" dirty="0" err="1" smtClean="0">
                <a:latin typeface="맑은 고딕" panose="020B0503020000020004" pitchFamily="50" charset="-127"/>
                <a:ea typeface="맑은 고딕" panose="020B0503020000020004" pitchFamily="50" charset="-127"/>
                <a:cs typeface="Arial Unicode MS" panose="020B0604020202020204" pitchFamily="50" charset="-127"/>
              </a:rPr>
              <a:t>PointC</a:t>
            </a: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  <a:cs typeface="Arial Unicode MS" panose="020B0604020202020204" pitchFamily="50" charset="-127"/>
            </a:endParaRPr>
          </a:p>
          <a:p>
            <a:pPr>
              <a:buNone/>
            </a:pP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 Unicode MS" panose="020B0604020202020204" pitchFamily="50" charset="-127"/>
              </a:rPr>
              <a:t>	Position</a:t>
            </a:r>
          </a:p>
          <a:p>
            <a:pPr>
              <a:buNone/>
            </a:pP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 Unicode MS" panose="020B0604020202020204" pitchFamily="50" charset="-127"/>
              </a:rPr>
              <a:t>	Color</a:t>
            </a:r>
          </a:p>
          <a:p>
            <a:pPr>
              <a:buNone/>
            </a:pP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 Unicode MS" panose="020B0604020202020204" pitchFamily="50" charset="-127"/>
              </a:rPr>
              <a:t>	def </a:t>
            </a:r>
            <a:r>
              <a:rPr lang="en-US" altLang="ko-KR" sz="1400" dirty="0" err="1" smtClean="0">
                <a:latin typeface="맑은 고딕" panose="020B0503020000020004" pitchFamily="50" charset="-127"/>
                <a:ea typeface="맑은 고딕" panose="020B0503020000020004" pitchFamily="50" charset="-127"/>
                <a:cs typeface="Arial Unicode MS" panose="020B0604020202020204" pitchFamily="50" charset="-127"/>
              </a:rPr>
              <a:t>ChangeColor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 Unicode MS" panose="020B0604020202020204" pitchFamily="50" charset="-127"/>
              </a:rPr>
              <a:t>():</a:t>
            </a:r>
          </a:p>
          <a:p>
            <a:pPr>
              <a:buNone/>
            </a:pP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 Unicode MS" panose="020B0604020202020204" pitchFamily="50" charset="-127"/>
              </a:rPr>
              <a:t>		…</a:t>
            </a:r>
          </a:p>
          <a:p>
            <a:pPr>
              <a:buNone/>
            </a:pP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 Unicode MS" panose="020B0604020202020204" pitchFamily="50" charset="-127"/>
              </a:rPr>
              <a:t>	def Rotate():</a:t>
            </a:r>
          </a:p>
          <a:p>
            <a:pPr>
              <a:buNone/>
            </a:pP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 Unicode MS" panose="020B0604020202020204" pitchFamily="50" charset="-127"/>
              </a:rPr>
              <a:t>		…</a:t>
            </a:r>
          </a:p>
          <a:p>
            <a:pPr>
              <a:buNone/>
            </a:pP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 Unicode MS" panose="020B0604020202020204" pitchFamily="50" charset="-127"/>
              </a:rPr>
              <a:t>	def Move():</a:t>
            </a:r>
          </a:p>
          <a:p>
            <a:pPr>
              <a:buNone/>
            </a:pP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 Unicode MS" panose="020B0604020202020204" pitchFamily="50" charset="-127"/>
              </a:rPr>
              <a:t>		…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8" name="Content Placeholder 2"/>
          <p:cNvSpPr>
            <a:spLocks noGrp="1"/>
          </p:cNvSpPr>
          <p:nvPr/>
        </p:nvSpPr>
        <p:spPr bwMode="auto">
          <a:xfrm>
            <a:off x="761355" y="3783831"/>
            <a:ext cx="1722413" cy="2290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anose="05000000000000000000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buNone/>
            </a:pPr>
            <a:r>
              <a:rPr lang="en-US" altLang="ko-KR" sz="1400" dirty="0" err="1" smtClean="0">
                <a:latin typeface="맑은 고딕" panose="020B0503020000020004" pitchFamily="50" charset="-127"/>
                <a:ea typeface="맑은 고딕" panose="020B0503020000020004" pitchFamily="50" charset="-127"/>
                <a:cs typeface="Arial Unicode MS" panose="020B0604020202020204" pitchFamily="50" charset="-127"/>
              </a:rPr>
              <a:t>Triangle.PointA</a:t>
            </a: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  <a:cs typeface="Arial Unicode MS" panose="020B0604020202020204" pitchFamily="50" charset="-127"/>
            </a:endParaRPr>
          </a:p>
          <a:p>
            <a:pPr>
              <a:buNone/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  <a:cs typeface="Arial Unicode MS" panose="020B0604020202020204" pitchFamily="50" charset="-127"/>
            </a:endParaRPr>
          </a:p>
          <a:p>
            <a:pPr>
              <a:buNone/>
            </a:pPr>
            <a:r>
              <a:rPr lang="en-US" altLang="ko-KR" sz="1400" dirty="0" err="1" smtClean="0">
                <a:latin typeface="맑은 고딕" panose="020B0503020000020004" pitchFamily="50" charset="-127"/>
                <a:ea typeface="맑은 고딕" panose="020B0503020000020004" pitchFamily="50" charset="-127"/>
                <a:cs typeface="Arial Unicode MS" panose="020B0604020202020204" pitchFamily="50" charset="-127"/>
              </a:rPr>
              <a:t>Triangle.PointB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  <a:cs typeface="Arial Unicode MS" panose="020B0604020202020204" pitchFamily="50" charset="-127"/>
            </a:endParaRPr>
          </a:p>
          <a:p>
            <a:pPr>
              <a:buNone/>
            </a:pP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  <a:cs typeface="Arial Unicode MS" panose="020B0604020202020204" pitchFamily="50" charset="-127"/>
            </a:endParaRPr>
          </a:p>
          <a:p>
            <a:pPr>
              <a:buNone/>
            </a:pPr>
            <a:r>
              <a:rPr lang="en-US" altLang="ko-KR" sz="1400" dirty="0" err="1" smtClean="0">
                <a:latin typeface="맑은 고딕" panose="020B0503020000020004" pitchFamily="50" charset="-127"/>
                <a:ea typeface="맑은 고딕" panose="020B0503020000020004" pitchFamily="50" charset="-127"/>
                <a:cs typeface="Arial Unicode MS" panose="020B0604020202020204" pitchFamily="50" charset="-127"/>
              </a:rPr>
              <a:t>Triangle.PointC</a:t>
            </a: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  <a:cs typeface="Arial Unicode MS" panose="020B0604020202020204" pitchFamily="50" charset="-127"/>
            </a:endParaRPr>
          </a:p>
          <a:p>
            <a:pPr>
              <a:buNone/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  <a:cs typeface="Arial Unicode MS" panose="020B0604020202020204" pitchFamily="50" charset="-127"/>
            </a:endParaRPr>
          </a:p>
          <a:p>
            <a:pPr>
              <a:buNone/>
            </a:pPr>
            <a:r>
              <a:rPr lang="en-US" altLang="ko-KR" sz="1400" dirty="0" err="1" smtClean="0">
                <a:latin typeface="맑은 고딕" panose="020B0503020000020004" pitchFamily="50" charset="-127"/>
                <a:ea typeface="맑은 고딕" panose="020B0503020000020004" pitchFamily="50" charset="-127"/>
                <a:cs typeface="Arial Unicode MS" panose="020B0604020202020204" pitchFamily="50" charset="-127"/>
              </a:rPr>
              <a:t>Triangle.Position</a:t>
            </a: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  <a:cs typeface="Arial Unicode MS" panose="020B0604020202020204" pitchFamily="50" charset="-127"/>
            </a:endParaRPr>
          </a:p>
          <a:p>
            <a:pPr>
              <a:buNone/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  <a:cs typeface="Arial Unicode MS" panose="020B0604020202020204" pitchFamily="50" charset="-127"/>
            </a:endParaRPr>
          </a:p>
          <a:p>
            <a:pPr>
              <a:buNone/>
            </a:pPr>
            <a:r>
              <a:rPr lang="en-US" altLang="ko-KR" sz="1400" dirty="0" err="1" smtClean="0">
                <a:latin typeface="맑은 고딕" panose="020B0503020000020004" pitchFamily="50" charset="-127"/>
                <a:ea typeface="맑은 고딕" panose="020B0503020000020004" pitchFamily="50" charset="-127"/>
                <a:cs typeface="Arial Unicode MS" panose="020B0604020202020204" pitchFamily="50" charset="-127"/>
              </a:rPr>
              <a:t>Triangle.Color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  <a:cs typeface="Arial Unicode MS" panose="020B0604020202020204" pitchFamily="50" charset="-127"/>
            </a:endParaRPr>
          </a:p>
          <a:p>
            <a:pPr>
              <a:buNone/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  <a:cs typeface="Arial Unicode MS" panose="020B0604020202020204" pitchFamily="50" charset="-127"/>
            </a:endParaRPr>
          </a:p>
          <a:p>
            <a:pPr>
              <a:buNone/>
            </a:pP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  <a:cs typeface="Arial Unicode MS" panose="020B0604020202020204" pitchFamily="50" charset="-127"/>
            </a:endParaRPr>
          </a:p>
          <a:p>
            <a:pPr>
              <a:buNone/>
            </a:pP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9" name="Content Placeholder 2"/>
          <p:cNvSpPr>
            <a:spLocks noGrp="1"/>
          </p:cNvSpPr>
          <p:nvPr/>
        </p:nvSpPr>
        <p:spPr bwMode="auto">
          <a:xfrm>
            <a:off x="2597336" y="3783831"/>
            <a:ext cx="2050751" cy="2290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anose="05000000000000000000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buNone/>
            </a:pPr>
            <a:r>
              <a:rPr lang="en-US" altLang="ko-KR" sz="1400" dirty="0" err="1" smtClean="0">
                <a:latin typeface="맑은 고딕" panose="020B0503020000020004" pitchFamily="50" charset="-127"/>
                <a:ea typeface="맑은 고딕" panose="020B0503020000020004" pitchFamily="50" charset="-127"/>
                <a:cs typeface="Arial Unicode MS" panose="020B0604020202020204" pitchFamily="50" charset="-127"/>
              </a:rPr>
              <a:t>Triangle.ChangeColor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 Unicode MS" panose="020B0604020202020204" pitchFamily="50" charset="-127"/>
              </a:rPr>
              <a:t>()</a:t>
            </a:r>
          </a:p>
          <a:p>
            <a:pPr>
              <a:buNone/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  <a:cs typeface="Arial Unicode MS" panose="020B0604020202020204" pitchFamily="50" charset="-127"/>
            </a:endParaRPr>
          </a:p>
          <a:p>
            <a:pPr>
              <a:buNone/>
            </a:pPr>
            <a:r>
              <a:rPr lang="en-US" altLang="ko-KR" sz="1400" dirty="0" err="1" smtClean="0">
                <a:latin typeface="맑은 고딕" panose="020B0503020000020004" pitchFamily="50" charset="-127"/>
                <a:ea typeface="맑은 고딕" panose="020B0503020000020004" pitchFamily="50" charset="-127"/>
                <a:cs typeface="Arial Unicode MS" panose="020B0604020202020204" pitchFamily="50" charset="-127"/>
              </a:rPr>
              <a:t>Triangle.Rotate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 Unicode MS" panose="020B0604020202020204" pitchFamily="50" charset="-127"/>
              </a:rPr>
              <a:t>()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  <a:cs typeface="Arial Unicode MS" panose="020B0604020202020204" pitchFamily="50" charset="-127"/>
            </a:endParaRPr>
          </a:p>
          <a:p>
            <a:pPr>
              <a:buNone/>
            </a:pP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  <a:cs typeface="Arial Unicode MS" panose="020B0604020202020204" pitchFamily="50" charset="-127"/>
            </a:endParaRPr>
          </a:p>
          <a:p>
            <a:pPr>
              <a:buNone/>
            </a:pPr>
            <a:r>
              <a:rPr lang="en-US" altLang="ko-KR" sz="1400" dirty="0" err="1" smtClean="0">
                <a:latin typeface="맑은 고딕" panose="020B0503020000020004" pitchFamily="50" charset="-127"/>
                <a:ea typeface="맑은 고딕" panose="020B0503020000020004" pitchFamily="50" charset="-127"/>
                <a:cs typeface="Arial Unicode MS" panose="020B0604020202020204" pitchFamily="50" charset="-127"/>
              </a:rPr>
              <a:t>Triangle.Move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 Unicode MS" panose="020B0604020202020204" pitchFamily="50" charset="-127"/>
              </a:rPr>
              <a:t>()</a:t>
            </a:r>
          </a:p>
          <a:p>
            <a:pPr>
              <a:buNone/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  <a:cs typeface="Arial Unicode MS" panose="020B0604020202020204" pitchFamily="50" charset="-127"/>
            </a:endParaRPr>
          </a:p>
          <a:p>
            <a:pPr>
              <a:buNone/>
            </a:pP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  <a:cs typeface="Arial Unicode MS" panose="020B0604020202020204" pitchFamily="50" charset="-127"/>
            </a:endParaRPr>
          </a:p>
          <a:p>
            <a:pPr>
              <a:buNone/>
            </a:pP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10" name="Content Placeholder 2"/>
          <p:cNvSpPr>
            <a:spLocks noGrp="1"/>
          </p:cNvSpPr>
          <p:nvPr/>
        </p:nvSpPr>
        <p:spPr bwMode="auto">
          <a:xfrm>
            <a:off x="5076056" y="4725144"/>
            <a:ext cx="3600400" cy="906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anose="05000000000000000000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buNone/>
            </a:pP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 Unicode MS" panose="020B0604020202020204" pitchFamily="50" charset="-127"/>
              </a:rPr>
              <a:t>print </a:t>
            </a:r>
            <a:r>
              <a:rPr lang="en-US" altLang="ko-KR" sz="1400" dirty="0" err="1" smtClean="0">
                <a:latin typeface="맑은 고딕" panose="020B0503020000020004" pitchFamily="50" charset="-127"/>
                <a:ea typeface="맑은 고딕" panose="020B0503020000020004" pitchFamily="50" charset="-127"/>
                <a:cs typeface="Arial Unicode MS" panose="020B0604020202020204" pitchFamily="50" charset="-127"/>
              </a:rPr>
              <a:t>Triangle.PointA</a:t>
            </a: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  <a:cs typeface="Arial Unicode MS" panose="020B0604020202020204" pitchFamily="50" charset="-127"/>
            </a:endParaRPr>
          </a:p>
          <a:p>
            <a:pPr>
              <a:buNone/>
            </a:pP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  <a:cs typeface="Arial Unicode MS" panose="020B0604020202020204" pitchFamily="50" charset="-127"/>
            </a:endParaRPr>
          </a:p>
          <a:p>
            <a:pPr>
              <a:buNone/>
            </a:pPr>
            <a:r>
              <a:rPr lang="en-US" altLang="ko-KR" sz="1400" dirty="0" err="1" smtClean="0">
                <a:latin typeface="맑은 고딕" panose="020B0503020000020004" pitchFamily="50" charset="-127"/>
                <a:ea typeface="맑은 고딕" panose="020B0503020000020004" pitchFamily="50" charset="-127"/>
                <a:cs typeface="Arial Unicode MS" panose="020B0604020202020204" pitchFamily="50" charset="-127"/>
              </a:rPr>
              <a:t>Triangle.PointB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 Unicode MS" panose="020B0604020202020204" pitchFamily="50" charset="-127"/>
              </a:rPr>
              <a:t> = 75</a:t>
            </a:r>
          </a:p>
          <a:p>
            <a:pPr>
              <a:buNone/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  <a:cs typeface="Arial Unicode MS" panose="020B0604020202020204" pitchFamily="50" charset="-127"/>
            </a:endParaRPr>
          </a:p>
          <a:p>
            <a:pPr>
              <a:buNone/>
            </a:pPr>
            <a:r>
              <a:rPr lang="en-US" altLang="ko-KR" sz="1400" dirty="0" err="1" smtClean="0">
                <a:latin typeface="맑은 고딕" panose="020B0503020000020004" pitchFamily="50" charset="-127"/>
                <a:ea typeface="맑은 고딕" panose="020B0503020000020004" pitchFamily="50" charset="-127"/>
                <a:cs typeface="Arial Unicode MS" panose="020B0604020202020204" pitchFamily="50" charset="-127"/>
              </a:rPr>
              <a:t>newPoiont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 Unicode MS" panose="020B0604020202020204" pitchFamily="50" charset="-127"/>
              </a:rPr>
              <a:t> = </a:t>
            </a:r>
            <a:r>
              <a:rPr lang="en-US" altLang="ko-KR" sz="1400" dirty="0" err="1" smtClean="0">
                <a:latin typeface="맑은 고딕" panose="020B0503020000020004" pitchFamily="50" charset="-127"/>
                <a:ea typeface="맑은 고딕" panose="020B0503020000020004" pitchFamily="50" charset="-127"/>
                <a:cs typeface="Arial Unicode MS" panose="020B0604020202020204" pitchFamily="50" charset="-127"/>
              </a:rPr>
              <a:t>Triangle.PoiontC</a:t>
            </a: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  <a:cs typeface="Arial Unicode MS" panose="020B0604020202020204" pitchFamily="50" charset="-127"/>
            </a:endParaRPr>
          </a:p>
          <a:p>
            <a:pPr>
              <a:buNone/>
            </a:pP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  <a:cs typeface="Arial Unicode MS" panose="020B0604020202020204" pitchFamily="50" charset="-127"/>
            </a:endParaRPr>
          </a:p>
          <a:p>
            <a:pPr>
              <a:buNone/>
            </a:pPr>
            <a:r>
              <a:rPr lang="en-US" altLang="ko-KR" sz="1400" dirty="0" err="1" smtClean="0">
                <a:latin typeface="맑은 고딕" panose="020B0503020000020004" pitchFamily="50" charset="-127"/>
                <a:ea typeface="맑은 고딕" panose="020B0503020000020004" pitchFamily="50" charset="-127"/>
                <a:cs typeface="Arial Unicode MS" panose="020B0604020202020204" pitchFamily="50" charset="-127"/>
              </a:rPr>
              <a:t>smallTriangle.Color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 Unicode MS" panose="020B0604020202020204" pitchFamily="50" charset="-127"/>
              </a:rPr>
              <a:t> = </a:t>
            </a:r>
            <a:r>
              <a:rPr lang="en-US" altLang="ko-KR" sz="1400" dirty="0" err="1" smtClean="0">
                <a:latin typeface="맑은 고딕" panose="020B0503020000020004" pitchFamily="50" charset="-127"/>
                <a:ea typeface="맑은 고딕" panose="020B0503020000020004" pitchFamily="50" charset="-127"/>
                <a:cs typeface="Arial Unicode MS" panose="020B0604020202020204" pitchFamily="50" charset="-127"/>
              </a:rPr>
              <a:t>bigTriangle.Color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  <a:cs typeface="Arial Unicode MS" panose="020B0604020202020204" pitchFamily="50" charset="-127"/>
            </a:endParaRPr>
          </a:p>
          <a:p>
            <a:pPr>
              <a:buNone/>
            </a:pP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  <a:cs typeface="Arial Unicode MS" panose="020B0604020202020204" pitchFamily="50" charset="-127"/>
            </a:endParaRPr>
          </a:p>
          <a:p>
            <a:pPr>
              <a:buNone/>
            </a:pP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932040" y="1196752"/>
            <a:ext cx="3600400" cy="34563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932040" y="4725144"/>
            <a:ext cx="3600400" cy="194421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11560" y="3783831"/>
            <a:ext cx="1656184" cy="252548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2483768" y="3783831"/>
            <a:ext cx="2160240" cy="1373361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9365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 </a:t>
            </a:r>
            <a:r>
              <a:rPr lang="en-US" altLang="ko-KR" dirty="0"/>
              <a:t>(Class / Class Object)</a:t>
            </a:r>
          </a:p>
        </p:txBody>
      </p:sp>
      <p:sp>
        <p:nvSpPr>
          <p:cNvPr id="11" name="내용 개체 틀 2"/>
          <p:cNvSpPr>
            <a:spLocks noGrp="1"/>
          </p:cNvSpPr>
          <p:nvPr>
            <p:ph idx="1"/>
          </p:nvPr>
        </p:nvSpPr>
        <p:spPr>
          <a:xfrm>
            <a:off x="251520" y="1268760"/>
            <a:ext cx="8640960" cy="4824536"/>
          </a:xfrm>
        </p:spPr>
        <p:txBody>
          <a:bodyPr/>
          <a:lstStyle/>
          <a:p>
            <a:r>
              <a:rPr lang="ko-KR" altLang="en-US" dirty="0" smtClean="0"/>
              <a:t>점 표기법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객체의 이름과 속성 사이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이름과 </a:t>
            </a:r>
            <a:r>
              <a:rPr lang="ko-KR" altLang="en-US" dirty="0" err="1" smtClean="0"/>
              <a:t>메서드</a:t>
            </a:r>
            <a:r>
              <a:rPr lang="ko-KR" altLang="en-US" dirty="0" smtClean="0"/>
              <a:t> 사이에 점을 이용</a:t>
            </a:r>
            <a:endParaRPr lang="en-US" altLang="ko-KR" dirty="0" smtClean="0"/>
          </a:p>
          <a:p>
            <a:pPr lvl="1"/>
            <a:r>
              <a:rPr lang="en-US" altLang="ko-KR" dirty="0"/>
              <a:t> </a:t>
            </a:r>
            <a:r>
              <a:rPr lang="ko-KR" altLang="en-US" dirty="0" err="1" smtClean="0"/>
              <a:t>파이썬</a:t>
            </a:r>
            <a:r>
              <a:rPr lang="ko-KR" altLang="en-US" dirty="0" smtClean="0"/>
              <a:t> 표기법으로 점 표기법</a:t>
            </a:r>
            <a:r>
              <a:rPr lang="en-US" altLang="ko-KR" dirty="0" smtClean="0"/>
              <a:t>(dot notation)</a:t>
            </a:r>
            <a:r>
              <a:rPr lang="ko-KR" altLang="en-US" dirty="0" smtClean="0"/>
              <a:t>이라고 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02650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 구현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클래스는 크게 클래스 정의</a:t>
            </a:r>
            <a:r>
              <a:rPr lang="en-US" altLang="ko-KR" dirty="0"/>
              <a:t>, </a:t>
            </a:r>
            <a:r>
              <a:rPr lang="ko-KR" altLang="en-US" dirty="0"/>
              <a:t>멤버 변수</a:t>
            </a:r>
            <a:r>
              <a:rPr lang="en-US" altLang="ko-KR" dirty="0"/>
              <a:t>, </a:t>
            </a:r>
            <a:r>
              <a:rPr lang="ko-KR" altLang="en-US" dirty="0"/>
              <a:t>멤버 </a:t>
            </a:r>
            <a:r>
              <a:rPr lang="ko-KR" altLang="en-US" dirty="0" err="1"/>
              <a:t>메서드</a:t>
            </a:r>
            <a:r>
              <a:rPr lang="ko-KR" altLang="en-US" dirty="0"/>
              <a:t> </a:t>
            </a:r>
            <a:r>
              <a:rPr lang="en-US" altLang="ko-KR" dirty="0"/>
              <a:t>3</a:t>
            </a:r>
            <a:r>
              <a:rPr lang="ko-KR" altLang="en-US" dirty="0"/>
              <a:t>가지 부분으로 구성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멤버 변수와 </a:t>
            </a:r>
            <a:r>
              <a:rPr lang="ko-KR" altLang="en-US" dirty="0" err="1"/>
              <a:t>메서드는</a:t>
            </a:r>
            <a:r>
              <a:rPr lang="ko-KR" altLang="en-US" dirty="0"/>
              <a:t> 반드시 필요한 것은 아님</a:t>
            </a:r>
            <a:r>
              <a:rPr lang="en-US" altLang="ko-KR" dirty="0"/>
              <a:t>.</a:t>
            </a:r>
          </a:p>
        </p:txBody>
      </p:sp>
      <p:sp>
        <p:nvSpPr>
          <p:cNvPr id="8" name="Content Placeholder 2"/>
          <p:cNvSpPr>
            <a:spLocks noGrp="1"/>
          </p:cNvSpPr>
          <p:nvPr/>
        </p:nvSpPr>
        <p:spPr bwMode="auto">
          <a:xfrm>
            <a:off x="1071537" y="3143247"/>
            <a:ext cx="3822001" cy="2877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anose="05000000000000000000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buNone/>
            </a:pP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 Unicode MS" panose="020B0604020202020204" pitchFamily="50" charset="-127"/>
              </a:rPr>
              <a:t>class Ball:</a:t>
            </a:r>
          </a:p>
          <a:p>
            <a:pPr>
              <a:buNone/>
            </a:pPr>
            <a:endParaRPr lang="en-US" altLang="ko-KR" sz="1600" dirty="0" smtClean="0">
              <a:latin typeface="맑은 고딕" panose="020B0503020000020004" pitchFamily="50" charset="-127"/>
              <a:ea typeface="맑은 고딕" panose="020B0503020000020004" pitchFamily="50" charset="-127"/>
              <a:cs typeface="Arial Unicode MS" panose="020B0604020202020204" pitchFamily="50" charset="-127"/>
            </a:endParaRPr>
          </a:p>
          <a:p>
            <a:pPr>
              <a:buNone/>
            </a:pP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 Unicode MS" panose="020B0604020202020204" pitchFamily="50" charset="-127"/>
              </a:rPr>
              <a:t>    color</a:t>
            </a:r>
          </a:p>
          <a:p>
            <a:pPr>
              <a:buNone/>
            </a:pP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 Unicode MS" panose="020B0604020202020204" pitchFamily="50" charset="-127"/>
              </a:rPr>
              <a:t>    size</a:t>
            </a:r>
          </a:p>
          <a:p>
            <a:pPr>
              <a:buNone/>
            </a:pP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 Unicode MS" panose="020B0604020202020204" pitchFamily="50" charset="-127"/>
              </a:rPr>
              <a:t>    direction</a:t>
            </a:r>
          </a:p>
          <a:p>
            <a:pPr>
              <a:buNone/>
            </a:pPr>
            <a:endParaRPr lang="en-US" altLang="ko-KR" sz="1600" dirty="0" smtClean="0">
              <a:latin typeface="맑은 고딕" panose="020B0503020000020004" pitchFamily="50" charset="-127"/>
              <a:ea typeface="맑은 고딕" panose="020B0503020000020004" pitchFamily="50" charset="-127"/>
              <a:cs typeface="Arial Unicode MS" panose="020B0604020202020204" pitchFamily="50" charset="-127"/>
            </a:endParaRPr>
          </a:p>
          <a:p>
            <a:pPr>
              <a:buNone/>
            </a:pP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 Unicode MS" panose="020B0604020202020204" pitchFamily="50" charset="-127"/>
              </a:rPr>
              <a:t>    def bounce(self):</a:t>
            </a:r>
          </a:p>
          <a:p>
            <a:pPr>
              <a:buNone/>
            </a:pP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 Unicode MS" panose="020B0604020202020204" pitchFamily="50" charset="-127"/>
              </a:rPr>
              <a:t>        if </a:t>
            </a:r>
            <a:r>
              <a:rPr lang="en-US" altLang="ko-KR" sz="1600" dirty="0" err="1" smtClean="0">
                <a:latin typeface="맑은 고딕" panose="020B0503020000020004" pitchFamily="50" charset="-127"/>
                <a:ea typeface="맑은 고딕" panose="020B0503020000020004" pitchFamily="50" charset="-127"/>
                <a:cs typeface="Arial Unicode MS" panose="020B0604020202020204" pitchFamily="50" charset="-127"/>
              </a:rPr>
              <a:t>self.direction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 Unicode MS" panose="020B0604020202020204" pitchFamily="50" charset="-127"/>
              </a:rPr>
              <a:t> == "down":</a:t>
            </a:r>
          </a:p>
          <a:p>
            <a:pPr>
              <a:buNone/>
            </a:pP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 Unicode MS" panose="020B0604020202020204" pitchFamily="50" charset="-127"/>
              </a:rPr>
              <a:t>            </a:t>
            </a:r>
            <a:r>
              <a:rPr lang="en-US" altLang="ko-KR" sz="1600" dirty="0" err="1" smtClean="0">
                <a:latin typeface="맑은 고딕" panose="020B0503020000020004" pitchFamily="50" charset="-127"/>
                <a:ea typeface="맑은 고딕" panose="020B0503020000020004" pitchFamily="50" charset="-127"/>
                <a:cs typeface="Arial Unicode MS" panose="020B0604020202020204" pitchFamily="50" charset="-127"/>
              </a:rPr>
              <a:t>self.direction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 Unicode MS" panose="020B0604020202020204" pitchFamily="50" charset="-127"/>
              </a:rPr>
              <a:t> = "up"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  <a:cs typeface="Arial Unicode MS" panose="020B0604020202020204" pitchFamily="50" charset="-127"/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 rot="10800000">
            <a:off x="4734661" y="3308159"/>
            <a:ext cx="178595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852627" y="3168480"/>
            <a:ext cx="11381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pc="-150" dirty="0" smtClean="0">
                <a:solidFill>
                  <a:schemeClr val="accent5">
                    <a:alpha val="99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 Unicode MS" panose="020B0604020202020204" pitchFamily="50" charset="-127"/>
              </a:rPr>
              <a:t>클래스 정의</a:t>
            </a:r>
            <a:endParaRPr lang="ko-KR" altLang="en-US" sz="1400" spc="-150" dirty="0">
              <a:solidFill>
                <a:schemeClr val="accent5">
                  <a:alpha val="99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 Unicode MS" panose="020B0604020202020204" pitchFamily="50" charset="-127"/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 rot="10800000">
            <a:off x="4769100" y="4164612"/>
            <a:ext cx="178595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rot="10800000">
            <a:off x="4769101" y="5359942"/>
            <a:ext cx="178595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852627" y="4010723"/>
            <a:ext cx="11381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pc="-150" dirty="0" smtClean="0">
                <a:solidFill>
                  <a:schemeClr val="accent5">
                    <a:alpha val="99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 Unicode MS" panose="020B0604020202020204" pitchFamily="50" charset="-127"/>
              </a:rPr>
              <a:t>멤버 변수</a:t>
            </a:r>
            <a:endParaRPr lang="ko-KR" altLang="en-US" sz="1400" spc="-150" dirty="0">
              <a:solidFill>
                <a:schemeClr val="accent5">
                  <a:alpha val="99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852627" y="5206053"/>
            <a:ext cx="11381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pc="-150" dirty="0" smtClean="0">
                <a:solidFill>
                  <a:schemeClr val="accent5">
                    <a:alpha val="99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 Unicode MS" panose="020B0604020202020204" pitchFamily="50" charset="-127"/>
              </a:rPr>
              <a:t>멤버 </a:t>
            </a:r>
            <a:r>
              <a:rPr lang="ko-KR" altLang="en-US" sz="1400" spc="-150" dirty="0" err="1" smtClean="0">
                <a:solidFill>
                  <a:schemeClr val="accent5">
                    <a:alpha val="99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 Unicode MS" panose="020B0604020202020204" pitchFamily="50" charset="-127"/>
              </a:rPr>
              <a:t>메서드</a:t>
            </a:r>
            <a:endParaRPr lang="ko-KR" altLang="en-US" sz="1400" spc="-150" dirty="0">
              <a:solidFill>
                <a:schemeClr val="accent5">
                  <a:alpha val="99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15616" y="6083423"/>
            <a:ext cx="77768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pc="-150" dirty="0" smtClean="0">
                <a:solidFill>
                  <a:schemeClr val="accent5">
                    <a:alpha val="99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 Unicode MS" panose="020B0604020202020204" pitchFamily="50" charset="-127"/>
              </a:rPr>
              <a:t>self</a:t>
            </a:r>
            <a:r>
              <a:rPr lang="ko-KR" altLang="en-US" sz="1400" spc="-150" dirty="0" smtClean="0">
                <a:solidFill>
                  <a:schemeClr val="accent5">
                    <a:alpha val="99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 Unicode MS" panose="020B0604020202020204" pitchFamily="50" charset="-127"/>
              </a:rPr>
              <a:t>는 </a:t>
            </a:r>
            <a:r>
              <a:rPr lang="ko-KR" altLang="en-US" sz="1400" spc="-150" dirty="0" err="1" smtClean="0">
                <a:solidFill>
                  <a:schemeClr val="accent5">
                    <a:alpha val="99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 Unicode MS" panose="020B0604020202020204" pitchFamily="50" charset="-127"/>
              </a:rPr>
              <a:t>파이썬</a:t>
            </a:r>
            <a:r>
              <a:rPr lang="ko-KR" altLang="en-US" sz="1400" spc="-150" dirty="0" smtClean="0">
                <a:solidFill>
                  <a:schemeClr val="accent5">
                    <a:alpha val="99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 Unicode MS" panose="020B0604020202020204" pitchFamily="50" charset="-127"/>
              </a:rPr>
              <a:t> 만의 독특한 변수로 클래스 내에서 정의되는 함수는 무조건 </a:t>
            </a:r>
            <a:r>
              <a:rPr lang="ko-KR" altLang="en-US" sz="1400" spc="-150" dirty="0" err="1" smtClean="0">
                <a:solidFill>
                  <a:schemeClr val="accent5">
                    <a:alpha val="99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 Unicode MS" panose="020B0604020202020204" pitchFamily="50" charset="-127"/>
              </a:rPr>
              <a:t>첫번째</a:t>
            </a:r>
            <a:r>
              <a:rPr lang="ko-KR" altLang="en-US" sz="1400" spc="-150" dirty="0" smtClean="0">
                <a:solidFill>
                  <a:schemeClr val="accent5">
                    <a:alpha val="99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 Unicode MS" panose="020B0604020202020204" pitchFamily="50" charset="-127"/>
              </a:rPr>
              <a:t> 인자로 </a:t>
            </a:r>
            <a:r>
              <a:rPr lang="en-US" altLang="ko-KR" sz="1400" spc="-150" dirty="0" smtClean="0">
                <a:solidFill>
                  <a:schemeClr val="accent5">
                    <a:alpha val="99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 Unicode MS" panose="020B0604020202020204" pitchFamily="50" charset="-127"/>
              </a:rPr>
              <a:t>self</a:t>
            </a:r>
            <a:r>
              <a:rPr lang="ko-KR" altLang="en-US" sz="1400" spc="-150" dirty="0" smtClean="0">
                <a:solidFill>
                  <a:schemeClr val="accent5">
                    <a:alpha val="99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 Unicode MS" panose="020B0604020202020204" pitchFamily="50" charset="-127"/>
              </a:rPr>
              <a:t>를 사용하여야 함</a:t>
            </a:r>
            <a:endParaRPr lang="ko-KR" altLang="en-US" sz="1400" spc="-150" dirty="0">
              <a:solidFill>
                <a:schemeClr val="accent5">
                  <a:alpha val="99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 Unicode MS" panose="020B06040202020202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47537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인스턴스</a:t>
            </a:r>
            <a:r>
              <a:rPr lang="ko-KR" altLang="en-US" dirty="0"/>
              <a:t> </a:t>
            </a:r>
            <a:r>
              <a:rPr lang="en-US" altLang="ko-KR" dirty="0"/>
              <a:t>(Instance / Instance Object)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클래스를 사용하여 만든 실제 객체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클래스는 </a:t>
            </a:r>
            <a:r>
              <a:rPr lang="ko-KR" altLang="en-US" dirty="0" err="1"/>
              <a:t>인스턴스를</a:t>
            </a:r>
            <a:r>
              <a:rPr lang="ko-KR" altLang="en-US" dirty="0"/>
              <a:t> 만드는 하나의 틀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인스턴스</a:t>
            </a:r>
            <a:r>
              <a:rPr lang="ko-KR" altLang="en-US" dirty="0"/>
              <a:t> 객체를 통해 변수나 함수의 이름을 찾는 순서</a:t>
            </a:r>
          </a:p>
          <a:p>
            <a:r>
              <a:rPr lang="ko-KR" altLang="en-US" dirty="0" err="1"/>
              <a:t>인스턴스</a:t>
            </a:r>
            <a:r>
              <a:rPr lang="ko-KR" altLang="en-US" dirty="0"/>
              <a:t> 영역 </a:t>
            </a:r>
            <a:r>
              <a:rPr lang="en-US" altLang="ko-KR" dirty="0"/>
              <a:t>-&gt; </a:t>
            </a:r>
            <a:r>
              <a:rPr lang="ko-KR" altLang="en-US" dirty="0"/>
              <a:t>클래스 영역 </a:t>
            </a:r>
            <a:r>
              <a:rPr lang="en-US" altLang="ko-KR" dirty="0"/>
              <a:t>-&gt; </a:t>
            </a:r>
            <a:r>
              <a:rPr lang="ko-KR" altLang="en-US" dirty="0"/>
              <a:t>전역 영역</a:t>
            </a: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94" t="14582" r="3663" b="4162"/>
          <a:stretch/>
        </p:blipFill>
        <p:spPr>
          <a:xfrm>
            <a:off x="1357290" y="3571876"/>
            <a:ext cx="2304256" cy="1872208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796243" y="5643578"/>
            <a:ext cx="11381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pc="-150" dirty="0" smtClean="0">
                <a:solidFill>
                  <a:schemeClr val="accent5">
                    <a:alpha val="99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 Unicode MS" panose="020B0604020202020204" pitchFamily="50" charset="-127"/>
              </a:rPr>
              <a:t>Triangle Class</a:t>
            </a:r>
            <a:endParaRPr lang="ko-KR" altLang="en-US" sz="1400" spc="-150" dirty="0">
              <a:solidFill>
                <a:schemeClr val="accent5">
                  <a:alpha val="99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17" name="이등변 삼각형 16"/>
          <p:cNvSpPr/>
          <p:nvPr/>
        </p:nvSpPr>
        <p:spPr>
          <a:xfrm>
            <a:off x="5588621" y="3498672"/>
            <a:ext cx="501287" cy="45100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이등변 삼각형 17"/>
          <p:cNvSpPr/>
          <p:nvPr/>
        </p:nvSpPr>
        <p:spPr>
          <a:xfrm>
            <a:off x="5571907" y="4249477"/>
            <a:ext cx="501287" cy="45100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이등변 삼각형 18"/>
          <p:cNvSpPr/>
          <p:nvPr/>
        </p:nvSpPr>
        <p:spPr>
          <a:xfrm>
            <a:off x="5571908" y="5000282"/>
            <a:ext cx="501287" cy="45100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143504" y="5643578"/>
            <a:ext cx="1928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pc="-150" dirty="0" smtClean="0">
                <a:solidFill>
                  <a:schemeClr val="accent5">
                    <a:alpha val="99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 Unicode MS" panose="020B0604020202020204" pitchFamily="50" charset="-127"/>
              </a:rPr>
              <a:t>Triangle Instance</a:t>
            </a:r>
            <a:endParaRPr lang="ko-KR" altLang="en-US" sz="1400" spc="-150" dirty="0">
              <a:solidFill>
                <a:schemeClr val="accent5">
                  <a:alpha val="99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512220" y="3640279"/>
            <a:ext cx="11381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pc="-150" dirty="0" smtClean="0">
                <a:solidFill>
                  <a:schemeClr val="accent5">
                    <a:alpha val="99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 Unicode MS" panose="020B0604020202020204" pitchFamily="50" charset="-127"/>
              </a:rPr>
              <a:t>Instance 1</a:t>
            </a:r>
            <a:endParaRPr lang="ko-KR" altLang="en-US" sz="1400" spc="-150" dirty="0">
              <a:solidFill>
                <a:schemeClr val="accent5">
                  <a:alpha val="99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541384" y="4390027"/>
            <a:ext cx="11381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pc="-150" dirty="0" smtClean="0">
                <a:solidFill>
                  <a:schemeClr val="accent5">
                    <a:alpha val="99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 Unicode MS" panose="020B0604020202020204" pitchFamily="50" charset="-127"/>
              </a:rPr>
              <a:t>Instance 2</a:t>
            </a:r>
            <a:endParaRPr lang="ko-KR" altLang="en-US" sz="1400" spc="-150" dirty="0">
              <a:solidFill>
                <a:schemeClr val="accent5">
                  <a:alpha val="99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541384" y="5143512"/>
            <a:ext cx="11381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pc="-150" dirty="0" smtClean="0">
                <a:solidFill>
                  <a:schemeClr val="accent5">
                    <a:alpha val="99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 Unicode MS" panose="020B0604020202020204" pitchFamily="50" charset="-127"/>
              </a:rPr>
              <a:t>Instance 3</a:t>
            </a:r>
            <a:endParaRPr lang="ko-KR" altLang="en-US" sz="1400" spc="-150" dirty="0">
              <a:solidFill>
                <a:schemeClr val="accent5">
                  <a:alpha val="99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 Unicode MS" panose="020B06040202020202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65521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인스턴스</a:t>
            </a:r>
            <a:r>
              <a:rPr lang="ko-KR" altLang="en-US" dirty="0"/>
              <a:t> 생성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기본적으로 </a:t>
            </a:r>
            <a:r>
              <a:rPr lang="ko-KR" altLang="en-US" dirty="0" err="1"/>
              <a:t>인스턴스는</a:t>
            </a:r>
            <a:r>
              <a:rPr lang="ko-KR" altLang="en-US" dirty="0"/>
              <a:t> 생성이 완료된 직후 원본 클래스와 동일한 데이터와 함수를 가짐</a:t>
            </a:r>
            <a:r>
              <a:rPr lang="en-US" altLang="ko-KR" dirty="0"/>
              <a:t>.</a:t>
            </a:r>
          </a:p>
        </p:txBody>
      </p:sp>
      <p:sp>
        <p:nvSpPr>
          <p:cNvPr id="44" name="Content Placeholder 2"/>
          <p:cNvSpPr>
            <a:spLocks noGrp="1"/>
          </p:cNvSpPr>
          <p:nvPr/>
        </p:nvSpPr>
        <p:spPr bwMode="auto">
          <a:xfrm>
            <a:off x="1020664" y="2370693"/>
            <a:ext cx="4714908" cy="2140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anose="05000000000000000000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indent="0">
              <a:buNone/>
            </a:pPr>
            <a:r>
              <a:rPr lang="en-US" altLang="ko-KR" sz="14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class </a:t>
            </a:r>
            <a:r>
              <a:rPr lang="en-US" altLang="ko-KR" sz="1400" dirty="0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Ball:</a:t>
            </a:r>
          </a:p>
          <a:p>
            <a:pPr marL="0" indent="0">
              <a:buNone/>
            </a:pPr>
            <a:r>
              <a:rPr lang="en-US" altLang="ko-KR" sz="1400" dirty="0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  direction = “default”</a:t>
            </a:r>
          </a:p>
          <a:p>
            <a:pPr marL="0" indent="0">
              <a:buNone/>
            </a:pPr>
            <a:endParaRPr lang="en-US" altLang="ko-KR" sz="1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sz="1400" dirty="0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  </a:t>
            </a:r>
            <a:r>
              <a:rPr lang="en-US" altLang="ko-KR" sz="1400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def</a:t>
            </a:r>
            <a:r>
              <a:rPr lang="en-US" altLang="ko-KR" sz="14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bounce(self</a:t>
            </a:r>
            <a:r>
              <a:rPr lang="en-US" altLang="ko-KR" sz="1400" dirty="0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):</a:t>
            </a:r>
          </a:p>
          <a:p>
            <a:pPr marL="0" indent="0">
              <a:buNone/>
            </a:pPr>
            <a:r>
              <a:rPr lang="en-US" altLang="ko-KR" sz="1400" dirty="0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      if </a:t>
            </a:r>
            <a:r>
              <a:rPr lang="en-US" altLang="ko-KR" sz="1400" dirty="0" err="1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self.direction</a:t>
            </a:r>
            <a:r>
              <a:rPr lang="en-US" altLang="ko-KR" sz="1400" dirty="0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== "down":</a:t>
            </a:r>
          </a:p>
          <a:p>
            <a:pPr marL="0" indent="0">
              <a:buNone/>
            </a:pPr>
            <a:r>
              <a:rPr lang="en-US" altLang="ko-KR" sz="1400" dirty="0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          </a:t>
            </a:r>
            <a:r>
              <a:rPr lang="en-US" altLang="ko-KR" sz="1400" dirty="0" err="1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self.direction</a:t>
            </a:r>
            <a:r>
              <a:rPr lang="en-US" altLang="ko-KR" sz="1400" dirty="0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= "up“</a:t>
            </a:r>
          </a:p>
          <a:p>
            <a:pPr marL="0" indent="0">
              <a:buNone/>
            </a:pPr>
            <a:endParaRPr lang="en-US" altLang="ko-KR" sz="1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sz="1400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myBall</a:t>
            </a:r>
            <a:r>
              <a:rPr lang="en-US" altLang="ko-KR" sz="14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= Ball</a:t>
            </a:r>
            <a:r>
              <a:rPr lang="en-US" altLang="ko-KR" sz="1400" dirty="0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()</a:t>
            </a:r>
          </a:p>
        </p:txBody>
      </p:sp>
      <p:cxnSp>
        <p:nvCxnSpPr>
          <p:cNvPr id="45" name="직선 연결선 44"/>
          <p:cNvCxnSpPr/>
          <p:nvPr/>
        </p:nvCxnSpPr>
        <p:spPr>
          <a:xfrm>
            <a:off x="5845658" y="2370693"/>
            <a:ext cx="0" cy="15121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 flipH="1">
            <a:off x="4140000" y="4286256"/>
            <a:ext cx="1800000" cy="10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6216689" y="2786658"/>
            <a:ext cx="23574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pc="-150" dirty="0" smtClean="0">
                <a:solidFill>
                  <a:schemeClr val="accent5">
                    <a:alpha val="99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 Unicode MS" panose="020B0604020202020204" pitchFamily="50" charset="-127"/>
              </a:rPr>
              <a:t>간단한 </a:t>
            </a:r>
            <a:r>
              <a:rPr lang="en-US" altLang="ko-KR" sz="1400" spc="-150" dirty="0" smtClean="0">
                <a:solidFill>
                  <a:schemeClr val="accent5">
                    <a:alpha val="99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 Unicode MS" panose="020B0604020202020204" pitchFamily="50" charset="-127"/>
              </a:rPr>
              <a:t>Ball </a:t>
            </a:r>
            <a:r>
              <a:rPr lang="ko-KR" altLang="en-US" sz="1400" spc="-150" dirty="0" smtClean="0">
                <a:solidFill>
                  <a:schemeClr val="accent5">
                    <a:alpha val="99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 Unicode MS" panose="020B0604020202020204" pitchFamily="50" charset="-127"/>
              </a:rPr>
              <a:t>클래스 생성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216689" y="4019744"/>
            <a:ext cx="23574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pc="-150" dirty="0" smtClean="0">
                <a:solidFill>
                  <a:schemeClr val="accent5">
                    <a:alpha val="99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 Unicode MS" panose="020B0604020202020204" pitchFamily="50" charset="-127"/>
              </a:rPr>
              <a:t>클래스의 </a:t>
            </a:r>
            <a:r>
              <a:rPr lang="ko-KR" altLang="en-US" sz="1400" spc="-150" dirty="0" err="1" smtClean="0">
                <a:solidFill>
                  <a:schemeClr val="accent5">
                    <a:alpha val="99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 Unicode MS" panose="020B0604020202020204" pitchFamily="50" charset="-127"/>
              </a:rPr>
              <a:t>인스턴스</a:t>
            </a:r>
            <a:r>
              <a:rPr lang="ko-KR" altLang="en-US" sz="1400" spc="-150" dirty="0" smtClean="0">
                <a:solidFill>
                  <a:schemeClr val="accent5">
                    <a:alpha val="99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 Unicode MS" panose="020B0604020202020204" pitchFamily="50" charset="-127"/>
              </a:rPr>
              <a:t> 생성</a:t>
            </a:r>
          </a:p>
        </p:txBody>
      </p:sp>
      <p:sp>
        <p:nvSpPr>
          <p:cNvPr id="49" name="모서리가 둥근 직사각형 48"/>
          <p:cNvSpPr/>
          <p:nvPr/>
        </p:nvSpPr>
        <p:spPr>
          <a:xfrm>
            <a:off x="994244" y="4614105"/>
            <a:ext cx="2428892" cy="121444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모서리가 둥근 직사각형 49"/>
          <p:cNvSpPr/>
          <p:nvPr/>
        </p:nvSpPr>
        <p:spPr>
          <a:xfrm>
            <a:off x="1137120" y="4756981"/>
            <a:ext cx="2132934" cy="357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myBall</a:t>
            </a:r>
            <a:r>
              <a:rPr lang="en-US" altLang="ko-KR" sz="1400" dirty="0" smtClean="0"/>
              <a:t>(</a:t>
            </a:r>
            <a:r>
              <a:rPr lang="ko-KR" altLang="en-US" sz="1400" dirty="0" err="1" smtClean="0"/>
              <a:t>인스턴스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51" name="모서리가 둥근 직사각형 50"/>
          <p:cNvSpPr/>
          <p:nvPr/>
        </p:nvSpPr>
        <p:spPr>
          <a:xfrm>
            <a:off x="5351982" y="4625409"/>
            <a:ext cx="2571768" cy="12132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direction = “default”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5508454" y="4755158"/>
            <a:ext cx="2214578" cy="357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Ball(</a:t>
            </a:r>
            <a:r>
              <a:rPr lang="ko-KR" altLang="en-US" sz="1400" dirty="0" smtClean="0"/>
              <a:t>클래스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cxnSp>
        <p:nvCxnSpPr>
          <p:cNvPr id="53" name="직선 화살표 연결선 52"/>
          <p:cNvCxnSpPr>
            <a:stCxn id="49" idx="3"/>
            <a:endCxn id="51" idx="1"/>
          </p:cNvCxnSpPr>
          <p:nvPr/>
        </p:nvCxnSpPr>
        <p:spPr>
          <a:xfrm>
            <a:off x="3423136" y="5221328"/>
            <a:ext cx="1928846" cy="10681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2714612" y="5929330"/>
            <a:ext cx="4857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pc="-150" dirty="0" smtClean="0">
                <a:solidFill>
                  <a:schemeClr val="accent5">
                    <a:alpha val="99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 Unicode MS" panose="020B0604020202020204" pitchFamily="50" charset="-127"/>
              </a:rPr>
              <a:t>생성된 </a:t>
            </a:r>
            <a:r>
              <a:rPr lang="ko-KR" altLang="en-US" sz="1400" spc="-150" dirty="0" err="1" smtClean="0">
                <a:solidFill>
                  <a:schemeClr val="accent5">
                    <a:alpha val="99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 Unicode MS" panose="020B0604020202020204" pitchFamily="50" charset="-127"/>
              </a:rPr>
              <a:t>인스턴스는</a:t>
            </a:r>
            <a:r>
              <a:rPr lang="ko-KR" altLang="en-US" sz="1400" spc="-150" dirty="0" smtClean="0">
                <a:solidFill>
                  <a:schemeClr val="accent5">
                    <a:alpha val="99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 Unicode MS" panose="020B0604020202020204" pitchFamily="50" charset="-127"/>
              </a:rPr>
              <a:t> 클래스의 데이터를 참조</a:t>
            </a:r>
          </a:p>
        </p:txBody>
      </p:sp>
    </p:spTree>
    <p:extLst>
      <p:ext uri="{BB962C8B-B14F-4D97-AF65-F5344CB8AC3E}">
        <p14:creationId xmlns:p14="http://schemas.microsoft.com/office/powerpoint/2010/main" val="4178888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인스턴스</a:t>
            </a:r>
            <a:r>
              <a:rPr lang="ko-KR" altLang="en-US" dirty="0"/>
              <a:t> 데이터 변경 및 </a:t>
            </a:r>
            <a:r>
              <a:rPr lang="ko-KR" altLang="en-US" dirty="0" err="1"/>
              <a:t>메서드</a:t>
            </a:r>
            <a:r>
              <a:rPr lang="ko-KR" altLang="en-US" dirty="0"/>
              <a:t> 호출</a:t>
            </a:r>
          </a:p>
        </p:txBody>
      </p:sp>
      <p:cxnSp>
        <p:nvCxnSpPr>
          <p:cNvPr id="16" name="직선 화살표 연결선 15"/>
          <p:cNvCxnSpPr/>
          <p:nvPr/>
        </p:nvCxnSpPr>
        <p:spPr>
          <a:xfrm rot="10800000" flipV="1">
            <a:off x="4000498" y="4357694"/>
            <a:ext cx="1857387" cy="10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983114" y="3927763"/>
            <a:ext cx="23574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pc="-150" dirty="0" err="1" smtClean="0">
                <a:solidFill>
                  <a:schemeClr val="accent5">
                    <a:alpha val="99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 Unicode MS" panose="020B0604020202020204" pitchFamily="50" charset="-127"/>
              </a:rPr>
              <a:t>인스턴스의</a:t>
            </a:r>
            <a:r>
              <a:rPr lang="ko-KR" altLang="en-US" sz="1400" spc="-150" dirty="0" smtClean="0">
                <a:solidFill>
                  <a:schemeClr val="accent5">
                    <a:alpha val="99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 Unicode MS" panose="020B0604020202020204" pitchFamily="50" charset="-127"/>
              </a:rPr>
              <a:t> 멤버 변수 값 변경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979173" y="4268381"/>
            <a:ext cx="15002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pc="-150" smtClean="0">
                <a:solidFill>
                  <a:schemeClr val="accent5">
                    <a:alpha val="99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 Unicode MS" panose="020B0604020202020204" pitchFamily="50" charset="-127"/>
              </a:rPr>
              <a:t>메서드</a:t>
            </a:r>
            <a:r>
              <a:rPr lang="ko-KR" altLang="en-US" sz="1400" spc="-150" dirty="0" smtClean="0">
                <a:solidFill>
                  <a:schemeClr val="accent5">
                    <a:alpha val="99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 Unicode MS" panose="020B0604020202020204" pitchFamily="50" charset="-127"/>
              </a:rPr>
              <a:t> 호출</a:t>
            </a:r>
          </a:p>
        </p:txBody>
      </p:sp>
      <p:sp>
        <p:nvSpPr>
          <p:cNvPr id="19" name="Content Placeholder 2"/>
          <p:cNvSpPr>
            <a:spLocks noGrp="1"/>
          </p:cNvSpPr>
          <p:nvPr/>
        </p:nvSpPr>
        <p:spPr bwMode="auto">
          <a:xfrm>
            <a:off x="785786" y="1571612"/>
            <a:ext cx="4714908" cy="29642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D2DB9"/>
              </a:buClr>
              <a:buFont typeface="Wingdings" panose="05000000000000000000" pitchFamily="2" charset="2"/>
              <a:buChar char="§"/>
              <a:defRPr sz="2600">
                <a:solidFill>
                  <a:srgbClr val="222222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222222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222222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222222"/>
                </a:solidFill>
                <a:latin typeface="+mn-lt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indent="0">
              <a:buNone/>
            </a:pPr>
            <a:r>
              <a:rPr lang="en-US" altLang="ko-KR" sz="16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class </a:t>
            </a:r>
            <a:r>
              <a:rPr lang="en-US" altLang="ko-KR" sz="1600" dirty="0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Ball:</a:t>
            </a:r>
          </a:p>
          <a:p>
            <a:pPr marL="0" indent="0">
              <a:buNone/>
            </a:pPr>
            <a:r>
              <a:rPr lang="en-US" altLang="ko-KR" sz="1600" dirty="0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  direction = “default”</a:t>
            </a:r>
          </a:p>
          <a:p>
            <a:pPr marL="0" indent="0">
              <a:buNone/>
            </a:pPr>
            <a:endParaRPr lang="en-US" altLang="ko-KR" sz="16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sz="1600" dirty="0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  </a:t>
            </a:r>
            <a:r>
              <a:rPr lang="en-US" altLang="ko-KR" sz="1600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def</a:t>
            </a:r>
            <a:r>
              <a:rPr lang="en-US" altLang="ko-KR" sz="16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bounce(self</a:t>
            </a:r>
            <a:r>
              <a:rPr lang="en-US" altLang="ko-KR" sz="1600" dirty="0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):</a:t>
            </a:r>
          </a:p>
          <a:p>
            <a:pPr marL="0" indent="0">
              <a:buNone/>
            </a:pPr>
            <a:r>
              <a:rPr lang="en-US" altLang="ko-KR" sz="1600" dirty="0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      if </a:t>
            </a:r>
            <a:r>
              <a:rPr lang="en-US" altLang="ko-KR" sz="1600" dirty="0" err="1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self.direction</a:t>
            </a:r>
            <a:r>
              <a:rPr lang="en-US" altLang="ko-KR" sz="1600" dirty="0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== "down":</a:t>
            </a:r>
          </a:p>
          <a:p>
            <a:pPr marL="0" indent="0">
              <a:buNone/>
            </a:pPr>
            <a:r>
              <a:rPr lang="en-US" altLang="ko-KR" sz="1600" dirty="0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          </a:t>
            </a:r>
            <a:r>
              <a:rPr lang="en-US" altLang="ko-KR" sz="1600" dirty="0" err="1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self.direction</a:t>
            </a:r>
            <a:r>
              <a:rPr lang="en-US" altLang="ko-KR" sz="1600" dirty="0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= "up“</a:t>
            </a:r>
          </a:p>
          <a:p>
            <a:pPr marL="0" indent="0">
              <a:buNone/>
            </a:pPr>
            <a:endParaRPr lang="en-US" altLang="ko-KR" sz="16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sz="1600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myBall</a:t>
            </a:r>
            <a:r>
              <a:rPr lang="en-US" altLang="ko-KR" sz="16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= Ball</a:t>
            </a:r>
            <a:r>
              <a:rPr lang="en-US" altLang="ko-KR" sz="1600" dirty="0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altLang="ko-KR" sz="1600" dirty="0" err="1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myBall.direction</a:t>
            </a:r>
            <a:r>
              <a:rPr lang="en-US" altLang="ko-KR" sz="1600" dirty="0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= "down“</a:t>
            </a:r>
          </a:p>
          <a:p>
            <a:pPr marL="0" indent="0">
              <a:buNone/>
            </a:pPr>
            <a:r>
              <a:rPr lang="en-US" altLang="ko-KR" sz="1600" dirty="0" err="1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myBall.bounce</a:t>
            </a:r>
            <a:r>
              <a:rPr lang="en-US" altLang="ko-KR" sz="1600" dirty="0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endParaRPr lang="en-US" altLang="ko-KR" sz="1600" dirty="0" smtClean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</p:txBody>
      </p:sp>
      <p:cxnSp>
        <p:nvCxnSpPr>
          <p:cNvPr id="20" name="직선 화살표 연결선 19"/>
          <p:cNvCxnSpPr/>
          <p:nvPr/>
        </p:nvCxnSpPr>
        <p:spPr>
          <a:xfrm rot="10800000" flipV="1">
            <a:off x="4000498" y="4071942"/>
            <a:ext cx="1857387" cy="10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모서리가 둥근 직사각형 20"/>
          <p:cNvSpPr/>
          <p:nvPr/>
        </p:nvSpPr>
        <p:spPr>
          <a:xfrm>
            <a:off x="993600" y="4615200"/>
            <a:ext cx="2428892" cy="121444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direction = “down”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1137600" y="4755600"/>
            <a:ext cx="2132934" cy="357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myBall</a:t>
            </a:r>
            <a:r>
              <a:rPr lang="en-US" altLang="ko-KR" sz="1400" dirty="0" smtClean="0"/>
              <a:t>(</a:t>
            </a:r>
            <a:r>
              <a:rPr lang="ko-KR" altLang="en-US" sz="1400" dirty="0" err="1" smtClean="0"/>
              <a:t>인스턴스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5353200" y="4626000"/>
            <a:ext cx="2571768" cy="12132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direction = “default”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5508000" y="4755600"/>
            <a:ext cx="2214578" cy="357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Ball(</a:t>
            </a:r>
            <a:r>
              <a:rPr lang="ko-KR" altLang="en-US" sz="1400" dirty="0" smtClean="0"/>
              <a:t>클래스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cxnSp>
        <p:nvCxnSpPr>
          <p:cNvPr id="25" name="직선 화살표 연결선 24"/>
          <p:cNvCxnSpPr>
            <a:stCxn id="21" idx="3"/>
            <a:endCxn id="23" idx="1"/>
          </p:cNvCxnSpPr>
          <p:nvPr/>
        </p:nvCxnSpPr>
        <p:spPr>
          <a:xfrm>
            <a:off x="3422492" y="5222423"/>
            <a:ext cx="1930708" cy="10177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714612" y="5929330"/>
            <a:ext cx="4857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pc="-150" dirty="0" err="1" smtClean="0">
                <a:solidFill>
                  <a:schemeClr val="accent5">
                    <a:alpha val="99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 Unicode MS" panose="020B0604020202020204" pitchFamily="50" charset="-127"/>
              </a:rPr>
              <a:t>인스턴스에</a:t>
            </a:r>
            <a:r>
              <a:rPr lang="ko-KR" altLang="en-US" sz="1400" spc="-150" dirty="0" smtClean="0">
                <a:solidFill>
                  <a:schemeClr val="accent5">
                    <a:alpha val="99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 Unicode MS" panose="020B0604020202020204" pitchFamily="50" charset="-127"/>
              </a:rPr>
              <a:t> 특화된 데이터는 </a:t>
            </a:r>
            <a:r>
              <a:rPr lang="ko-KR" altLang="en-US" sz="1400" spc="-150" dirty="0" err="1" smtClean="0">
                <a:solidFill>
                  <a:schemeClr val="accent5">
                    <a:alpha val="99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 Unicode MS" panose="020B0604020202020204" pitchFamily="50" charset="-127"/>
              </a:rPr>
              <a:t>인스턴스의</a:t>
            </a:r>
            <a:r>
              <a:rPr lang="ko-KR" altLang="en-US" sz="1400" spc="-150" dirty="0" smtClean="0">
                <a:solidFill>
                  <a:schemeClr val="accent5">
                    <a:alpha val="99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 Unicode MS" panose="020B0604020202020204" pitchFamily="50" charset="-127"/>
              </a:rPr>
              <a:t> 이름공간에 저장</a:t>
            </a:r>
          </a:p>
        </p:txBody>
      </p:sp>
    </p:spTree>
    <p:extLst>
      <p:ext uri="{BB962C8B-B14F-4D97-AF65-F5344CB8AC3E}">
        <p14:creationId xmlns:p14="http://schemas.microsoft.com/office/powerpoint/2010/main" val="1756087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mucs_2014_theme_by_JunhoKim">
  <a:themeElements>
    <a:clrScheme name="국민대 스타일">
      <a:dk1>
        <a:srgbClr val="000000"/>
      </a:dk1>
      <a:lt1>
        <a:sysClr val="window" lastClr="FFFFFF"/>
      </a:lt1>
      <a:dk2>
        <a:srgbClr val="1F497D"/>
      </a:dk2>
      <a:lt2>
        <a:srgbClr val="EEECE1"/>
      </a:lt2>
      <a:accent1>
        <a:srgbClr val="004F9F"/>
      </a:accent1>
      <a:accent2>
        <a:srgbClr val="FFCE44"/>
      </a:accent2>
      <a:accent3>
        <a:srgbClr val="F3953F"/>
      </a:accent3>
      <a:accent4>
        <a:srgbClr val="A1DAF8"/>
      </a:accent4>
      <a:accent5>
        <a:srgbClr val="95C23D"/>
      </a:accent5>
      <a:accent6>
        <a:srgbClr val="00A470"/>
      </a:accent6>
      <a:hlink>
        <a:srgbClr val="0000FF"/>
      </a:hlink>
      <a:folHlink>
        <a:srgbClr val="800080"/>
      </a:folHlink>
    </a:clrScheme>
    <a:fontScheme name="Windows 8 스타일">
      <a:majorFont>
        <a:latin typeface="Segoe UI"/>
        <a:ea typeface="맑은 고딕"/>
        <a:cs typeface=""/>
      </a:majorFont>
      <a:minorFont>
        <a:latin typeface="Calibri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kmucs_2014_theme_by_JunhoKim</Template>
  <TotalTime>228</TotalTime>
  <Words>1636</Words>
  <Application>Microsoft Office PowerPoint</Application>
  <PresentationFormat>화면 슬라이드 쇼(4:3)</PresentationFormat>
  <Paragraphs>344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2" baseType="lpstr">
      <vt:lpstr>Arial Unicode MS</vt:lpstr>
      <vt:lpstr>ＭＳ Ｐゴシック</vt:lpstr>
      <vt:lpstr>맑은 고딕</vt:lpstr>
      <vt:lpstr>Arial</vt:lpstr>
      <vt:lpstr>Calibri</vt:lpstr>
      <vt:lpstr>Courier New</vt:lpstr>
      <vt:lpstr>Segoe UI</vt:lpstr>
      <vt:lpstr>Wingdings</vt:lpstr>
      <vt:lpstr>kmucs_2014_theme_by_JunhoKim</vt:lpstr>
      <vt:lpstr>Object &amp; Class</vt:lpstr>
      <vt:lpstr>객체 (Object)</vt:lpstr>
      <vt:lpstr>클래스 (Class / Class Object)</vt:lpstr>
      <vt:lpstr>클래스 (Class / Class Object)</vt:lpstr>
      <vt:lpstr>클래스 (Class / Class Object)</vt:lpstr>
      <vt:lpstr>클래스 구현</vt:lpstr>
      <vt:lpstr>인스턴스 (Instance / Instance Object)</vt:lpstr>
      <vt:lpstr>인스턴스 생성</vt:lpstr>
      <vt:lpstr>인스턴스 데이터 변경 및 메서드 호출</vt:lpstr>
      <vt:lpstr>인스턴스 멤버 변수 동적 추가</vt:lpstr>
      <vt:lpstr>인스턴스를 통한 클래스 참조</vt:lpstr>
      <vt:lpstr>self</vt:lpstr>
      <vt:lpstr>생성자 메서드</vt:lpstr>
      <vt:lpstr>인스턴스 초기화</vt:lpstr>
      <vt:lpstr>소멸자 메서드</vt:lpstr>
      <vt:lpstr>객체 출력 메서드</vt:lpstr>
      <vt:lpstr>정적 메서드와 클래스 메서드</vt:lpstr>
      <vt:lpstr>정적 메서드와 클래스 메서드</vt:lpstr>
      <vt:lpstr>연산자 중복 정의 (Operator Overloading)</vt:lpstr>
      <vt:lpstr>정보 은닉 (Information Hiding)</vt:lpstr>
      <vt:lpstr>다형성 (polymorphism)</vt:lpstr>
      <vt:lpstr>상속 (Inheritance)</vt:lpstr>
      <vt:lpstr>감사합니다.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소프트웨어적 사고</dc:title>
  <dc:creator>Junho</dc:creator>
  <cp:lastModifiedBy>User</cp:lastModifiedBy>
  <cp:revision>24</cp:revision>
  <dcterms:created xsi:type="dcterms:W3CDTF">2014-08-22T05:06:55Z</dcterms:created>
  <dcterms:modified xsi:type="dcterms:W3CDTF">2015-05-05T23:21:50Z</dcterms:modified>
</cp:coreProperties>
</file>