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69" r:id="rId5"/>
    <p:sldId id="270" r:id="rId6"/>
    <p:sldId id="262" r:id="rId7"/>
    <p:sldId id="272" r:id="rId8"/>
    <p:sldId id="275" r:id="rId9"/>
    <p:sldId id="274" r:id="rId10"/>
    <p:sldId id="273" r:id="rId11"/>
    <p:sldId id="258" r:id="rId12"/>
    <p:sldId id="307" r:id="rId13"/>
    <p:sldId id="276" r:id="rId14"/>
    <p:sldId id="277" r:id="rId15"/>
    <p:sldId id="259" r:id="rId16"/>
    <p:sldId id="278" r:id="rId17"/>
    <p:sldId id="279" r:id="rId18"/>
    <p:sldId id="280" r:id="rId19"/>
    <p:sldId id="281" r:id="rId20"/>
    <p:sldId id="283" r:id="rId21"/>
    <p:sldId id="284" r:id="rId22"/>
    <p:sldId id="308" r:id="rId23"/>
    <p:sldId id="282" r:id="rId24"/>
    <p:sldId id="309" r:id="rId25"/>
    <p:sldId id="310" r:id="rId26"/>
    <p:sldId id="287" r:id="rId27"/>
    <p:sldId id="286" r:id="rId28"/>
    <p:sldId id="295" r:id="rId29"/>
    <p:sldId id="298" r:id="rId30"/>
    <p:sldId id="297" r:id="rId31"/>
    <p:sldId id="299" r:id="rId32"/>
    <p:sldId id="303" r:id="rId33"/>
    <p:sldId id="304" r:id="rId34"/>
    <p:sldId id="305" r:id="rId35"/>
    <p:sldId id="306" r:id="rId36"/>
    <p:sldId id="311" r:id="rId37"/>
    <p:sldId id="288" r:id="rId38"/>
    <p:sldId id="31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10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B30EDBD-1C2D-4C1E-B459-B60219FAB484}" type="datetimeFigureOut">
              <a:rPr lang="ko-KR" altLang="en-US" smtClean="0"/>
              <a:t>2015-05-01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readth-first_searc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김준호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Python Module (I)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 사용해 보기 </a:t>
            </a:r>
            <a:r>
              <a:rPr lang="en-US" altLang="ko-KR"/>
              <a:t>(I)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모듈</a:t>
            </a:r>
            <a:r>
              <a:rPr lang="en-US" altLang="ko-KR" smtClean="0"/>
              <a:t> </a:t>
            </a:r>
            <a:r>
              <a:rPr lang="ko-KR" altLang="en-US" smtClean="0"/>
              <a:t>사용법 </a:t>
            </a:r>
            <a:r>
              <a:rPr lang="en-US" altLang="ko-KR" smtClean="0"/>
              <a:t>(</a:t>
            </a:r>
            <a:r>
              <a:rPr lang="ko-KR" altLang="en-US" smtClean="0"/>
              <a:t>종합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mtClean="0"/>
              <a:t>import</a:t>
            </a:r>
            <a:r>
              <a:rPr lang="ko-KR" altLang="en-US" smtClean="0"/>
              <a:t>문을 사용하여 특정 모듈을 프로그램에 포함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/>
              <a:t>네임스페이스를 통해 모듈에 포함된 상수</a:t>
            </a:r>
            <a:r>
              <a:rPr lang="en-US" altLang="ko-KR"/>
              <a:t>(</a:t>
            </a:r>
            <a:r>
              <a:rPr lang="ko-KR" altLang="en-US"/>
              <a:t>혹은 변수</a:t>
            </a:r>
            <a:r>
              <a:rPr lang="en-US" altLang="ko-KR"/>
              <a:t>)</a:t>
            </a:r>
            <a:r>
              <a:rPr lang="ko-KR" altLang="en-US"/>
              <a:t> 사용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네임스페이스를 통해 모듈에 포함된 </a:t>
            </a:r>
            <a:r>
              <a:rPr lang="ko-KR" altLang="en-US" smtClean="0"/>
              <a:t>함수 사용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smtClean="0"/>
              <a:t>Python codes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4008" y="1916113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>
                <a:solidFill>
                  <a:srgbClr val="800000"/>
                </a:solidFill>
              </a:rPr>
              <a:t>import</a:t>
            </a:r>
            <a:r>
              <a:rPr lang="en-US" altLang="ko-KR"/>
              <a:t> math </a:t>
            </a:r>
          </a:p>
          <a:p>
            <a:endParaRPr lang="en-US" altLang="ko-KR">
              <a:solidFill>
                <a:srgbClr val="696969"/>
              </a:solidFill>
            </a:endParaRP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r>
              <a:rPr lang="en-US" altLang="ko-KR" smtClean="0">
                <a:solidFill>
                  <a:srgbClr val="696969"/>
                </a:solidFill>
              </a:rPr>
              <a:t># </a:t>
            </a:r>
            <a:r>
              <a:rPr lang="en-US" altLang="ko-KR">
                <a:solidFill>
                  <a:srgbClr val="696969"/>
                </a:solidFill>
              </a:rPr>
              <a:t>math </a:t>
            </a:r>
            <a:r>
              <a:rPr lang="ko-KR" altLang="en-US">
                <a:solidFill>
                  <a:srgbClr val="696969"/>
                </a:solidFill>
              </a:rPr>
              <a:t>모듈에 포함된 상수 활용</a:t>
            </a:r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"PI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format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math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pi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r>
              <a:rPr lang="en-US" altLang="ko-KR"/>
              <a:t> </a:t>
            </a: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</a:t>
            </a:r>
            <a:r>
              <a:rPr lang="ko-KR" altLang="en-US">
                <a:solidFill>
                  <a:srgbClr val="0000E6"/>
                </a:solidFill>
              </a:rPr>
              <a:t>자연상수 </a:t>
            </a:r>
            <a:r>
              <a:rPr lang="en-US" altLang="ko-KR">
                <a:solidFill>
                  <a:srgbClr val="0000E6"/>
                </a:solidFill>
              </a:rPr>
              <a:t>e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format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math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e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r>
              <a:rPr lang="en-US" altLang="ko-KR"/>
              <a:t> </a:t>
            </a: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 smtClean="0">
                <a:solidFill>
                  <a:srgbClr val="696969"/>
                </a:solidFill>
              </a:rPr>
              <a:t># </a:t>
            </a:r>
            <a:r>
              <a:rPr lang="en-US" altLang="ko-KR">
                <a:solidFill>
                  <a:srgbClr val="696969"/>
                </a:solidFill>
              </a:rPr>
              <a:t>math </a:t>
            </a:r>
            <a:r>
              <a:rPr lang="ko-KR" altLang="en-US">
                <a:solidFill>
                  <a:srgbClr val="696969"/>
                </a:solidFill>
              </a:rPr>
              <a:t>모듈에 포함된 </a:t>
            </a:r>
            <a:r>
              <a:rPr lang="en-US" altLang="ko-KR">
                <a:solidFill>
                  <a:srgbClr val="696969"/>
                </a:solidFill>
              </a:rPr>
              <a:t>sin/cos </a:t>
            </a:r>
            <a:r>
              <a:rPr lang="ko-KR" altLang="en-US">
                <a:solidFill>
                  <a:srgbClr val="696969"/>
                </a:solidFill>
              </a:rPr>
              <a:t>함수 활용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val </a:t>
            </a:r>
            <a:r>
              <a:rPr lang="en-US" altLang="ko-KR">
                <a:solidFill>
                  <a:srgbClr val="808030"/>
                </a:solidFill>
              </a:rPr>
              <a:t>=</a:t>
            </a:r>
            <a:r>
              <a:rPr lang="en-US" altLang="ko-KR"/>
              <a:t> math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sin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math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pi </a:t>
            </a:r>
            <a:r>
              <a:rPr lang="en-US" altLang="ko-KR">
                <a:solidFill>
                  <a:srgbClr val="808030"/>
                </a:solidFill>
              </a:rPr>
              <a:t>/</a:t>
            </a:r>
            <a:r>
              <a:rPr lang="en-US" altLang="ko-KR"/>
              <a:t> </a:t>
            </a:r>
            <a:r>
              <a:rPr lang="en-US" altLang="ko-KR">
                <a:solidFill>
                  <a:srgbClr val="008C00"/>
                </a:solidFill>
              </a:rPr>
              <a:t>2</a:t>
            </a:r>
            <a:r>
              <a:rPr lang="en-US" altLang="ko-KR">
                <a:solidFill>
                  <a:srgbClr val="808030"/>
                </a:solidFill>
              </a:rPr>
              <a:t>)</a:t>
            </a:r>
            <a:r>
              <a:rPr lang="en-US" altLang="ko-KR"/>
              <a:t> </a:t>
            </a: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"sin(PI/2)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format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val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r>
              <a:rPr lang="en-US" altLang="ko-KR"/>
              <a:t> </a:t>
            </a:r>
          </a:p>
          <a:p>
            <a:r>
              <a:rPr lang="en-US" altLang="ko-KR"/>
              <a:t>val </a:t>
            </a:r>
            <a:r>
              <a:rPr lang="en-US" altLang="ko-KR">
                <a:solidFill>
                  <a:srgbClr val="808030"/>
                </a:solidFill>
              </a:rPr>
              <a:t>=</a:t>
            </a:r>
            <a:r>
              <a:rPr lang="en-US" altLang="ko-KR"/>
              <a:t> math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cos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math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pi </a:t>
            </a:r>
            <a:r>
              <a:rPr lang="en-US" altLang="ko-KR">
                <a:solidFill>
                  <a:srgbClr val="808030"/>
                </a:solidFill>
              </a:rPr>
              <a:t>/</a:t>
            </a:r>
            <a:r>
              <a:rPr lang="en-US" altLang="ko-KR"/>
              <a:t> </a:t>
            </a:r>
            <a:r>
              <a:rPr lang="en-US" altLang="ko-KR">
                <a:solidFill>
                  <a:srgbClr val="008C00"/>
                </a:solidFill>
              </a:rPr>
              <a:t>2</a:t>
            </a:r>
            <a:r>
              <a:rPr lang="en-US" altLang="ko-KR">
                <a:solidFill>
                  <a:srgbClr val="808030"/>
                </a:solidFill>
              </a:rPr>
              <a:t>)</a:t>
            </a:r>
            <a:r>
              <a:rPr lang="en-US" altLang="ko-KR"/>
              <a:t> </a:t>
            </a: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"cos(PI/2)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format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val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모듈 이름이 너무 길어 적기 귀찮아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기본적인 모듈 사용법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smtClean="0"/>
              <a:t>모듈에 별칭</a:t>
            </a:r>
            <a:r>
              <a:rPr lang="en-US" altLang="ko-KR" smtClean="0"/>
              <a:t>(alias)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붙여 사용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44008" y="1916113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u="sng">
                <a:solidFill>
                  <a:srgbClr val="800000"/>
                </a:solidFill>
              </a:rPr>
              <a:t>import</a:t>
            </a:r>
            <a:r>
              <a:rPr lang="en-US" altLang="ko-KR" u="sng"/>
              <a:t> math </a:t>
            </a:r>
            <a:r>
              <a:rPr lang="en-US" altLang="ko-KR" u="sng" smtClean="0"/>
              <a:t>as m</a:t>
            </a:r>
            <a:endParaRPr lang="en-US" altLang="ko-KR" u="sng"/>
          </a:p>
          <a:p>
            <a:endParaRPr lang="en-US" altLang="ko-KR">
              <a:solidFill>
                <a:srgbClr val="696969"/>
              </a:solidFill>
            </a:endParaRP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r>
              <a:rPr lang="en-US" altLang="ko-KR" smtClean="0">
                <a:solidFill>
                  <a:srgbClr val="696969"/>
                </a:solidFill>
              </a:rPr>
              <a:t># </a:t>
            </a:r>
            <a:r>
              <a:rPr lang="ko-KR" altLang="en-US" smtClean="0">
                <a:solidFill>
                  <a:srgbClr val="696969"/>
                </a:solidFill>
              </a:rPr>
              <a:t>별칭 </a:t>
            </a:r>
            <a:r>
              <a:rPr lang="en-US" altLang="ko-KR" smtClean="0">
                <a:solidFill>
                  <a:srgbClr val="696969"/>
                </a:solidFill>
              </a:rPr>
              <a:t>m</a:t>
            </a:r>
            <a:r>
              <a:rPr lang="ko-KR" altLang="en-US" smtClean="0">
                <a:solidFill>
                  <a:srgbClr val="696969"/>
                </a:solidFill>
              </a:rPr>
              <a:t>으로 </a:t>
            </a:r>
            <a:r>
              <a:rPr lang="en-US" altLang="ko-KR" smtClean="0">
                <a:solidFill>
                  <a:srgbClr val="696969"/>
                </a:solidFill>
              </a:rPr>
              <a:t>math </a:t>
            </a:r>
            <a:r>
              <a:rPr lang="ko-KR" altLang="en-US" smtClean="0">
                <a:solidFill>
                  <a:srgbClr val="696969"/>
                </a:solidFill>
              </a:rPr>
              <a:t>모듈의 상수 </a:t>
            </a:r>
            <a:r>
              <a:rPr lang="ko-KR" altLang="en-US">
                <a:solidFill>
                  <a:srgbClr val="696969"/>
                </a:solidFill>
              </a:rPr>
              <a:t>활용</a:t>
            </a:r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"PI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 smtClean="0"/>
              <a:t>format</a:t>
            </a:r>
            <a:r>
              <a:rPr lang="en-US" altLang="ko-KR" smtClean="0">
                <a:solidFill>
                  <a:srgbClr val="808030"/>
                </a:solidFill>
              </a:rPr>
              <a:t>(</a:t>
            </a:r>
            <a:r>
              <a:rPr lang="en-US" altLang="ko-KR" u="sng" smtClean="0"/>
              <a:t>m</a:t>
            </a:r>
            <a:r>
              <a:rPr lang="en-US" altLang="ko-KR" u="sng" smtClean="0">
                <a:solidFill>
                  <a:srgbClr val="808030"/>
                </a:solidFill>
              </a:rPr>
              <a:t>.</a:t>
            </a:r>
            <a:r>
              <a:rPr lang="en-US" altLang="ko-KR" u="sng" smtClean="0"/>
              <a:t>pi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r>
              <a:rPr lang="en-US" altLang="ko-KR"/>
              <a:t> </a:t>
            </a: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</a:t>
            </a:r>
            <a:r>
              <a:rPr lang="ko-KR" altLang="en-US">
                <a:solidFill>
                  <a:srgbClr val="0000E6"/>
                </a:solidFill>
              </a:rPr>
              <a:t>자연상수 </a:t>
            </a:r>
            <a:r>
              <a:rPr lang="en-US" altLang="ko-KR">
                <a:solidFill>
                  <a:srgbClr val="0000E6"/>
                </a:solidFill>
              </a:rPr>
              <a:t>e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 smtClean="0"/>
              <a:t>format</a:t>
            </a:r>
            <a:r>
              <a:rPr lang="en-US" altLang="ko-KR" smtClean="0">
                <a:solidFill>
                  <a:srgbClr val="808030"/>
                </a:solidFill>
              </a:rPr>
              <a:t>(</a:t>
            </a:r>
            <a:r>
              <a:rPr lang="en-US" altLang="ko-KR" u="sng" smtClean="0"/>
              <a:t>m</a:t>
            </a:r>
            <a:r>
              <a:rPr lang="en-US" altLang="ko-KR" u="sng" smtClean="0">
                <a:solidFill>
                  <a:srgbClr val="808030"/>
                </a:solidFill>
              </a:rPr>
              <a:t>.</a:t>
            </a:r>
            <a:r>
              <a:rPr lang="en-US" altLang="ko-KR" u="sng" smtClean="0"/>
              <a:t>e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r>
              <a:rPr lang="en-US" altLang="ko-KR"/>
              <a:t> </a:t>
            </a: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>
                <a:solidFill>
                  <a:srgbClr val="696969"/>
                </a:solidFill>
              </a:rPr>
              <a:t># </a:t>
            </a:r>
            <a:r>
              <a:rPr lang="ko-KR" altLang="en-US">
                <a:solidFill>
                  <a:srgbClr val="696969"/>
                </a:solidFill>
              </a:rPr>
              <a:t>별칭 </a:t>
            </a:r>
            <a:r>
              <a:rPr lang="en-US" altLang="ko-KR">
                <a:solidFill>
                  <a:srgbClr val="696969"/>
                </a:solidFill>
              </a:rPr>
              <a:t>m</a:t>
            </a:r>
            <a:r>
              <a:rPr lang="ko-KR" altLang="en-US">
                <a:solidFill>
                  <a:srgbClr val="696969"/>
                </a:solidFill>
              </a:rPr>
              <a:t>으로 </a:t>
            </a:r>
            <a:r>
              <a:rPr lang="en-US" altLang="ko-KR">
                <a:solidFill>
                  <a:srgbClr val="696969"/>
                </a:solidFill>
              </a:rPr>
              <a:t>math </a:t>
            </a:r>
            <a:r>
              <a:rPr lang="ko-KR" altLang="en-US">
                <a:solidFill>
                  <a:srgbClr val="696969"/>
                </a:solidFill>
              </a:rPr>
              <a:t>모듈의 </a:t>
            </a:r>
            <a:r>
              <a:rPr lang="ko-KR" altLang="en-US" smtClean="0">
                <a:solidFill>
                  <a:srgbClr val="696969"/>
                </a:solidFill>
              </a:rPr>
              <a:t>함수 활용</a:t>
            </a:r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 smtClean="0"/>
              <a:t>val </a:t>
            </a:r>
            <a:r>
              <a:rPr lang="en-US" altLang="ko-KR">
                <a:solidFill>
                  <a:srgbClr val="808030"/>
                </a:solidFill>
              </a:rPr>
              <a:t>=</a:t>
            </a:r>
            <a:r>
              <a:rPr lang="en-US" altLang="ko-KR"/>
              <a:t> </a:t>
            </a:r>
            <a:r>
              <a:rPr lang="en-US" altLang="ko-KR" u="sng" smtClean="0"/>
              <a:t>m</a:t>
            </a:r>
            <a:r>
              <a:rPr lang="en-US" altLang="ko-KR" u="sng" smtClean="0">
                <a:solidFill>
                  <a:srgbClr val="808030"/>
                </a:solidFill>
              </a:rPr>
              <a:t>.</a:t>
            </a:r>
            <a:r>
              <a:rPr lang="en-US" altLang="ko-KR" u="sng" smtClean="0"/>
              <a:t>sin</a:t>
            </a:r>
            <a:r>
              <a:rPr lang="en-US" altLang="ko-KR" smtClean="0">
                <a:solidFill>
                  <a:srgbClr val="808030"/>
                </a:solidFill>
              </a:rPr>
              <a:t>(</a:t>
            </a:r>
            <a:r>
              <a:rPr lang="en-US" altLang="ko-KR" u="sng" smtClean="0"/>
              <a:t>m</a:t>
            </a:r>
            <a:r>
              <a:rPr lang="en-US" altLang="ko-KR" u="sng" smtClean="0">
                <a:solidFill>
                  <a:srgbClr val="808030"/>
                </a:solidFill>
              </a:rPr>
              <a:t>.</a:t>
            </a:r>
            <a:r>
              <a:rPr lang="en-US" altLang="ko-KR" u="sng" smtClean="0"/>
              <a:t>pi</a:t>
            </a:r>
            <a:r>
              <a:rPr lang="en-US" altLang="ko-KR" smtClean="0"/>
              <a:t> </a:t>
            </a:r>
            <a:r>
              <a:rPr lang="en-US" altLang="ko-KR">
                <a:solidFill>
                  <a:srgbClr val="808030"/>
                </a:solidFill>
              </a:rPr>
              <a:t>/</a:t>
            </a:r>
            <a:r>
              <a:rPr lang="en-US" altLang="ko-KR"/>
              <a:t> </a:t>
            </a:r>
            <a:r>
              <a:rPr lang="en-US" altLang="ko-KR">
                <a:solidFill>
                  <a:srgbClr val="008C00"/>
                </a:solidFill>
              </a:rPr>
              <a:t>2</a:t>
            </a:r>
            <a:r>
              <a:rPr lang="en-US" altLang="ko-KR">
                <a:solidFill>
                  <a:srgbClr val="808030"/>
                </a:solidFill>
              </a:rPr>
              <a:t>)</a:t>
            </a:r>
            <a:r>
              <a:rPr lang="en-US" altLang="ko-KR"/>
              <a:t> </a:t>
            </a: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"sin(PI/2)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format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val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r>
              <a:rPr lang="en-US" altLang="ko-KR"/>
              <a:t> </a:t>
            </a:r>
          </a:p>
          <a:p>
            <a:r>
              <a:rPr lang="en-US" altLang="ko-KR"/>
              <a:t>val </a:t>
            </a:r>
            <a:r>
              <a:rPr lang="en-US" altLang="ko-KR">
                <a:solidFill>
                  <a:srgbClr val="808030"/>
                </a:solidFill>
              </a:rPr>
              <a:t>=</a:t>
            </a:r>
            <a:r>
              <a:rPr lang="en-US" altLang="ko-KR"/>
              <a:t> </a:t>
            </a:r>
            <a:r>
              <a:rPr lang="en-US" altLang="ko-KR" u="sng" smtClean="0"/>
              <a:t>m</a:t>
            </a:r>
            <a:r>
              <a:rPr lang="en-US" altLang="ko-KR" u="sng" smtClean="0">
                <a:solidFill>
                  <a:srgbClr val="808030"/>
                </a:solidFill>
              </a:rPr>
              <a:t>.</a:t>
            </a:r>
            <a:r>
              <a:rPr lang="en-US" altLang="ko-KR" u="sng" smtClean="0"/>
              <a:t>cos</a:t>
            </a:r>
            <a:r>
              <a:rPr lang="en-US" altLang="ko-KR" smtClean="0">
                <a:solidFill>
                  <a:srgbClr val="808030"/>
                </a:solidFill>
              </a:rPr>
              <a:t>(</a:t>
            </a:r>
            <a:r>
              <a:rPr lang="en-US" altLang="ko-KR" u="sng" smtClean="0"/>
              <a:t>m</a:t>
            </a:r>
            <a:r>
              <a:rPr lang="en-US" altLang="ko-KR" u="sng" smtClean="0">
                <a:solidFill>
                  <a:srgbClr val="808030"/>
                </a:solidFill>
              </a:rPr>
              <a:t>.</a:t>
            </a:r>
            <a:r>
              <a:rPr lang="en-US" altLang="ko-KR" u="sng" smtClean="0"/>
              <a:t>pi</a:t>
            </a:r>
            <a:r>
              <a:rPr lang="en-US" altLang="ko-KR" smtClean="0"/>
              <a:t> </a:t>
            </a:r>
            <a:r>
              <a:rPr lang="en-US" altLang="ko-KR">
                <a:solidFill>
                  <a:srgbClr val="808030"/>
                </a:solidFill>
              </a:rPr>
              <a:t>/</a:t>
            </a:r>
            <a:r>
              <a:rPr lang="en-US" altLang="ko-KR"/>
              <a:t> </a:t>
            </a:r>
            <a:r>
              <a:rPr lang="en-US" altLang="ko-KR">
                <a:solidFill>
                  <a:srgbClr val="008C00"/>
                </a:solidFill>
              </a:rPr>
              <a:t>2</a:t>
            </a:r>
            <a:r>
              <a:rPr lang="en-US" altLang="ko-KR">
                <a:solidFill>
                  <a:srgbClr val="808030"/>
                </a:solidFill>
              </a:rPr>
              <a:t>)</a:t>
            </a:r>
            <a:r>
              <a:rPr lang="en-US" altLang="ko-KR"/>
              <a:t> </a:t>
            </a: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"cos(PI/2)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format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val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1916832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u="sng" dirty="0">
                <a:solidFill>
                  <a:srgbClr val="800000"/>
                </a:solidFill>
              </a:rPr>
              <a:t>import</a:t>
            </a:r>
            <a:r>
              <a:rPr lang="en-US" altLang="ko-KR" u="sng" dirty="0"/>
              <a:t> math </a:t>
            </a:r>
          </a:p>
          <a:p>
            <a:endParaRPr lang="en-US" altLang="ko-KR" dirty="0">
              <a:solidFill>
                <a:srgbClr val="696969"/>
              </a:solidFill>
            </a:endParaRPr>
          </a:p>
          <a:p>
            <a:endParaRPr lang="en-US" altLang="ko-KR" dirty="0" smtClean="0">
              <a:solidFill>
                <a:srgbClr val="696969"/>
              </a:solidFill>
            </a:endParaRPr>
          </a:p>
          <a:p>
            <a:endParaRPr lang="en-US" altLang="ko-KR" dirty="0" smtClean="0">
              <a:solidFill>
                <a:srgbClr val="696969"/>
              </a:solidFill>
            </a:endParaRPr>
          </a:p>
          <a:p>
            <a:r>
              <a:rPr lang="en-US" altLang="ko-KR" dirty="0" smtClean="0">
                <a:solidFill>
                  <a:srgbClr val="696969"/>
                </a:solidFill>
              </a:rPr>
              <a:t># </a:t>
            </a:r>
            <a:r>
              <a:rPr lang="en-US" altLang="ko-KR" dirty="0">
                <a:solidFill>
                  <a:srgbClr val="696969"/>
                </a:solidFill>
              </a:rPr>
              <a:t>math </a:t>
            </a:r>
            <a:r>
              <a:rPr lang="ko-KR" altLang="en-US" dirty="0">
                <a:solidFill>
                  <a:srgbClr val="696969"/>
                </a:solidFill>
              </a:rPr>
              <a:t>모듈에 포함된 상수 활용</a:t>
            </a:r>
            <a:endParaRPr lang="en-US" altLang="ko-KR" dirty="0">
              <a:solidFill>
                <a:srgbClr val="696969"/>
              </a:solidFill>
            </a:endParaRP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"PI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pi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</a:t>
            </a:r>
            <a:r>
              <a:rPr lang="ko-KR" altLang="en-US" dirty="0">
                <a:solidFill>
                  <a:srgbClr val="0000E6"/>
                </a:solidFill>
              </a:rPr>
              <a:t>자연상수 </a:t>
            </a:r>
            <a:r>
              <a:rPr lang="en-US" altLang="ko-KR" dirty="0">
                <a:solidFill>
                  <a:srgbClr val="0000E6"/>
                </a:solidFill>
              </a:rPr>
              <a:t>e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e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r>
              <a:rPr lang="en-US" altLang="ko-KR" dirty="0"/>
              <a:t> </a:t>
            </a:r>
          </a:p>
          <a:p>
            <a:endParaRPr lang="en-US" altLang="ko-KR" dirty="0" smtClean="0">
              <a:solidFill>
                <a:srgbClr val="696969"/>
              </a:solidFill>
            </a:endParaRPr>
          </a:p>
          <a:p>
            <a:endParaRPr lang="en-US" altLang="ko-KR" dirty="0">
              <a:solidFill>
                <a:srgbClr val="696969"/>
              </a:solidFill>
            </a:endParaRPr>
          </a:p>
          <a:p>
            <a:r>
              <a:rPr lang="en-US" altLang="ko-KR" dirty="0" smtClean="0">
                <a:solidFill>
                  <a:srgbClr val="696969"/>
                </a:solidFill>
              </a:rPr>
              <a:t># </a:t>
            </a:r>
            <a:r>
              <a:rPr lang="en-US" altLang="ko-KR" dirty="0">
                <a:solidFill>
                  <a:srgbClr val="696969"/>
                </a:solidFill>
              </a:rPr>
              <a:t>math </a:t>
            </a:r>
            <a:r>
              <a:rPr lang="ko-KR" altLang="en-US" dirty="0">
                <a:solidFill>
                  <a:srgbClr val="696969"/>
                </a:solidFill>
              </a:rPr>
              <a:t>모듈에 포함된 </a:t>
            </a:r>
            <a:r>
              <a:rPr lang="en-US" altLang="ko-KR" dirty="0">
                <a:solidFill>
                  <a:srgbClr val="696969"/>
                </a:solidFill>
              </a:rPr>
              <a:t>sin/cos </a:t>
            </a:r>
            <a:r>
              <a:rPr lang="ko-KR" altLang="en-US" dirty="0">
                <a:solidFill>
                  <a:srgbClr val="696969"/>
                </a:solidFill>
              </a:rPr>
              <a:t>함수 활용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08030"/>
                </a:solidFill>
              </a:rPr>
              <a:t>=</a:t>
            </a:r>
            <a:r>
              <a:rPr lang="en-US" altLang="ko-KR" dirty="0"/>
              <a:t> 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sin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pi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08030"/>
                </a:solidFill>
              </a:rPr>
              <a:t>/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8C00"/>
                </a:solidFill>
              </a:rPr>
              <a:t>2</a:t>
            </a:r>
            <a:r>
              <a:rPr lang="en-US" altLang="ko-KR" dirty="0">
                <a:solidFill>
                  <a:srgbClr val="808030"/>
                </a:solidFill>
              </a:rPr>
              <a:t>)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"sin(PI/2)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 err="1"/>
              <a:t>val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08030"/>
                </a:solidFill>
              </a:rPr>
              <a:t>=</a:t>
            </a:r>
            <a:r>
              <a:rPr lang="en-US" altLang="ko-KR" dirty="0"/>
              <a:t> 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cos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pi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08030"/>
                </a:solidFill>
              </a:rPr>
              <a:t>/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8C00"/>
                </a:solidFill>
              </a:rPr>
              <a:t>2</a:t>
            </a:r>
            <a:r>
              <a:rPr lang="en-US" altLang="ko-KR" dirty="0">
                <a:solidFill>
                  <a:srgbClr val="808030"/>
                </a:solidFill>
              </a:rPr>
              <a:t>)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"cos(PI/2)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 err="1"/>
              <a:t>val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69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별칭 마저도 적기 귀찮아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기본적인 모듈 </a:t>
            </a:r>
            <a:r>
              <a:rPr lang="ko-KR" altLang="en-US" smtClean="0"/>
              <a:t>사용법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현재 네임스페이스로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모듈의</a:t>
            </a:r>
            <a:r>
              <a:rPr lang="en-US" altLang="ko-KR" dirty="0"/>
              <a:t> </a:t>
            </a:r>
            <a:r>
              <a:rPr lang="ko-KR" altLang="en-US" dirty="0" smtClean="0"/>
              <a:t>특정함수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변수 </a:t>
            </a:r>
            <a:r>
              <a:rPr lang="ko-KR" altLang="en-US" dirty="0" smtClean="0"/>
              <a:t>가져오기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1916832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u="sng" dirty="0">
                <a:solidFill>
                  <a:srgbClr val="800000"/>
                </a:solidFill>
              </a:rPr>
              <a:t>import</a:t>
            </a:r>
            <a:r>
              <a:rPr lang="en-US" altLang="ko-KR" u="sng" dirty="0"/>
              <a:t> math </a:t>
            </a:r>
          </a:p>
          <a:p>
            <a:endParaRPr lang="en-US" altLang="ko-KR" dirty="0">
              <a:solidFill>
                <a:srgbClr val="696969"/>
              </a:solidFill>
            </a:endParaRPr>
          </a:p>
          <a:p>
            <a:endParaRPr lang="en-US" altLang="ko-KR" dirty="0" smtClean="0">
              <a:solidFill>
                <a:srgbClr val="696969"/>
              </a:solidFill>
            </a:endParaRPr>
          </a:p>
          <a:p>
            <a:endParaRPr lang="en-US" altLang="ko-KR" dirty="0" smtClean="0">
              <a:solidFill>
                <a:srgbClr val="696969"/>
              </a:solidFill>
            </a:endParaRPr>
          </a:p>
          <a:p>
            <a:r>
              <a:rPr lang="en-US" altLang="ko-KR" dirty="0" smtClean="0">
                <a:solidFill>
                  <a:srgbClr val="696969"/>
                </a:solidFill>
              </a:rPr>
              <a:t># </a:t>
            </a:r>
            <a:r>
              <a:rPr lang="en-US" altLang="ko-KR" dirty="0">
                <a:solidFill>
                  <a:srgbClr val="696969"/>
                </a:solidFill>
              </a:rPr>
              <a:t>math </a:t>
            </a:r>
            <a:r>
              <a:rPr lang="ko-KR" altLang="en-US" dirty="0">
                <a:solidFill>
                  <a:srgbClr val="696969"/>
                </a:solidFill>
              </a:rPr>
              <a:t>모듈에 포함된 상수 활용</a:t>
            </a:r>
            <a:endParaRPr lang="en-US" altLang="ko-KR" dirty="0">
              <a:solidFill>
                <a:srgbClr val="696969"/>
              </a:solidFill>
            </a:endParaRP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"PI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pi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</a:t>
            </a:r>
            <a:r>
              <a:rPr lang="ko-KR" altLang="en-US" dirty="0">
                <a:solidFill>
                  <a:srgbClr val="0000E6"/>
                </a:solidFill>
              </a:rPr>
              <a:t>자연상수 </a:t>
            </a:r>
            <a:r>
              <a:rPr lang="en-US" altLang="ko-KR" dirty="0">
                <a:solidFill>
                  <a:srgbClr val="0000E6"/>
                </a:solidFill>
              </a:rPr>
              <a:t>e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e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r>
              <a:rPr lang="en-US" altLang="ko-KR" dirty="0"/>
              <a:t> </a:t>
            </a:r>
          </a:p>
          <a:p>
            <a:endParaRPr lang="en-US" altLang="ko-KR" dirty="0" smtClean="0">
              <a:solidFill>
                <a:srgbClr val="696969"/>
              </a:solidFill>
            </a:endParaRPr>
          </a:p>
          <a:p>
            <a:endParaRPr lang="en-US" altLang="ko-KR" dirty="0">
              <a:solidFill>
                <a:srgbClr val="696969"/>
              </a:solidFill>
            </a:endParaRPr>
          </a:p>
          <a:p>
            <a:r>
              <a:rPr lang="en-US" altLang="ko-KR" dirty="0" smtClean="0">
                <a:solidFill>
                  <a:srgbClr val="696969"/>
                </a:solidFill>
              </a:rPr>
              <a:t># </a:t>
            </a:r>
            <a:r>
              <a:rPr lang="en-US" altLang="ko-KR" dirty="0">
                <a:solidFill>
                  <a:srgbClr val="696969"/>
                </a:solidFill>
              </a:rPr>
              <a:t>math </a:t>
            </a:r>
            <a:r>
              <a:rPr lang="ko-KR" altLang="en-US" dirty="0">
                <a:solidFill>
                  <a:srgbClr val="696969"/>
                </a:solidFill>
              </a:rPr>
              <a:t>모듈에 포함된 </a:t>
            </a:r>
            <a:r>
              <a:rPr lang="en-US" altLang="ko-KR" dirty="0">
                <a:solidFill>
                  <a:srgbClr val="696969"/>
                </a:solidFill>
              </a:rPr>
              <a:t>sin/cos </a:t>
            </a:r>
            <a:r>
              <a:rPr lang="ko-KR" altLang="en-US" dirty="0">
                <a:solidFill>
                  <a:srgbClr val="696969"/>
                </a:solidFill>
              </a:rPr>
              <a:t>함수 활용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08030"/>
                </a:solidFill>
              </a:rPr>
              <a:t>=</a:t>
            </a:r>
            <a:r>
              <a:rPr lang="en-US" altLang="ko-KR" dirty="0"/>
              <a:t> 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sin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pi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08030"/>
                </a:solidFill>
              </a:rPr>
              <a:t>/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8C00"/>
                </a:solidFill>
              </a:rPr>
              <a:t>2</a:t>
            </a:r>
            <a:r>
              <a:rPr lang="en-US" altLang="ko-KR" dirty="0">
                <a:solidFill>
                  <a:srgbClr val="808030"/>
                </a:solidFill>
              </a:rPr>
              <a:t>)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"sin(PI/2)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 err="1"/>
              <a:t>val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08030"/>
                </a:solidFill>
              </a:rPr>
              <a:t>=</a:t>
            </a:r>
            <a:r>
              <a:rPr lang="en-US" altLang="ko-KR" dirty="0"/>
              <a:t> 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cos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pi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08030"/>
                </a:solidFill>
              </a:rPr>
              <a:t>/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8C00"/>
                </a:solidFill>
              </a:rPr>
              <a:t>2</a:t>
            </a:r>
            <a:r>
              <a:rPr lang="en-US" altLang="ko-KR" dirty="0">
                <a:solidFill>
                  <a:srgbClr val="808030"/>
                </a:solidFill>
              </a:rPr>
              <a:t>)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"cos(PI/2)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 err="1"/>
              <a:t>val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44008" y="1916113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u="sng" dirty="0">
                <a:solidFill>
                  <a:srgbClr val="800000"/>
                </a:solidFill>
              </a:rPr>
              <a:t>from</a:t>
            </a:r>
            <a:r>
              <a:rPr lang="en-US" altLang="ko-KR" u="sng" dirty="0"/>
              <a:t> math </a:t>
            </a:r>
            <a:r>
              <a:rPr lang="en-US" altLang="ko-KR" b="1" u="sng" dirty="0">
                <a:solidFill>
                  <a:srgbClr val="800000"/>
                </a:solidFill>
              </a:rPr>
              <a:t>import</a:t>
            </a:r>
            <a:r>
              <a:rPr lang="en-US" altLang="ko-KR" u="sng" dirty="0"/>
              <a:t> sin</a:t>
            </a:r>
          </a:p>
          <a:p>
            <a:r>
              <a:rPr lang="en-US" altLang="ko-KR" b="1" u="sng" dirty="0" smtClean="0">
                <a:solidFill>
                  <a:srgbClr val="800000"/>
                </a:solidFill>
              </a:rPr>
              <a:t>from</a:t>
            </a:r>
            <a:r>
              <a:rPr lang="en-US" altLang="ko-KR" u="sng" dirty="0" smtClean="0"/>
              <a:t> </a:t>
            </a:r>
            <a:r>
              <a:rPr lang="en-US" altLang="ko-KR" u="sng" dirty="0"/>
              <a:t>math </a:t>
            </a:r>
            <a:r>
              <a:rPr lang="en-US" altLang="ko-KR" b="1" u="sng" dirty="0" smtClean="0">
                <a:solidFill>
                  <a:srgbClr val="800000"/>
                </a:solidFill>
              </a:rPr>
              <a:t>import</a:t>
            </a:r>
            <a:r>
              <a:rPr lang="en-US" altLang="ko-KR" u="sng" dirty="0" smtClean="0"/>
              <a:t> </a:t>
            </a:r>
            <a:r>
              <a:rPr lang="en-US" altLang="ko-KR" u="sng" dirty="0" smtClean="0"/>
              <a:t>pi</a:t>
            </a:r>
          </a:p>
          <a:p>
            <a:endParaRPr lang="en-US" altLang="ko-KR" dirty="0" smtClean="0">
              <a:solidFill>
                <a:srgbClr val="696969"/>
              </a:solidFill>
            </a:endParaRPr>
          </a:p>
          <a:p>
            <a:r>
              <a:rPr lang="en-US" altLang="ko-KR" dirty="0" smtClean="0">
                <a:solidFill>
                  <a:srgbClr val="696969"/>
                </a:solidFill>
              </a:rPr>
              <a:t># math </a:t>
            </a:r>
            <a:r>
              <a:rPr lang="ko-KR" altLang="en-US" dirty="0" smtClean="0">
                <a:solidFill>
                  <a:srgbClr val="696969"/>
                </a:solidFill>
              </a:rPr>
              <a:t>모듈의 </a:t>
            </a:r>
            <a:r>
              <a:rPr lang="ko-KR" altLang="en-US" dirty="0" smtClean="0">
                <a:solidFill>
                  <a:srgbClr val="696969"/>
                </a:solidFill>
              </a:rPr>
              <a:t>함수</a:t>
            </a:r>
            <a:r>
              <a:rPr lang="en-US" altLang="ko-KR" dirty="0" smtClean="0">
                <a:solidFill>
                  <a:srgbClr val="696969"/>
                </a:solidFill>
              </a:rPr>
              <a:t> sin()</a:t>
            </a:r>
            <a:r>
              <a:rPr lang="ko-KR" altLang="en-US" dirty="0" smtClean="0">
                <a:solidFill>
                  <a:srgbClr val="696969"/>
                </a:solidFill>
              </a:rPr>
              <a:t>와 상수 </a:t>
            </a:r>
            <a:r>
              <a:rPr lang="en-US" altLang="ko-KR" dirty="0" smtClean="0">
                <a:solidFill>
                  <a:srgbClr val="696969"/>
                </a:solidFill>
              </a:rPr>
              <a:t>pi</a:t>
            </a:r>
            <a:r>
              <a:rPr lang="ko-KR" altLang="en-US" dirty="0" smtClean="0">
                <a:solidFill>
                  <a:srgbClr val="696969"/>
                </a:solidFill>
              </a:rPr>
              <a:t>를 </a:t>
            </a:r>
            <a:r>
              <a:rPr lang="ko-KR" altLang="en-US" dirty="0" smtClean="0">
                <a:solidFill>
                  <a:srgbClr val="696969"/>
                </a:solidFill>
              </a:rPr>
              <a:t>현재 네임스페이스로 활용</a:t>
            </a:r>
            <a:endParaRPr lang="en-US" altLang="ko-KR" dirty="0">
              <a:solidFill>
                <a:srgbClr val="696969"/>
              </a:solidFill>
            </a:endParaRP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"PI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 smtClean="0"/>
              <a:t>format</a:t>
            </a:r>
            <a:r>
              <a:rPr lang="en-US" altLang="ko-KR" dirty="0" smtClean="0">
                <a:solidFill>
                  <a:srgbClr val="808030"/>
                </a:solidFill>
              </a:rPr>
              <a:t>(</a:t>
            </a:r>
            <a:r>
              <a:rPr lang="en-US" altLang="ko-KR" u="sng" dirty="0" smtClean="0"/>
              <a:t>pi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</a:t>
            </a:r>
            <a:r>
              <a:rPr lang="ko-KR" altLang="en-US" dirty="0">
                <a:solidFill>
                  <a:srgbClr val="0000E6"/>
                </a:solidFill>
              </a:rPr>
              <a:t>자연상수 </a:t>
            </a:r>
            <a:r>
              <a:rPr lang="en-US" altLang="ko-KR" dirty="0">
                <a:solidFill>
                  <a:srgbClr val="0000E6"/>
                </a:solidFill>
              </a:rPr>
              <a:t>e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 smtClean="0"/>
              <a:t>format</a:t>
            </a:r>
            <a:r>
              <a:rPr lang="en-US" altLang="ko-KR" dirty="0" smtClean="0">
                <a:solidFill>
                  <a:srgbClr val="808030"/>
                </a:solidFill>
              </a:rPr>
              <a:t>(</a:t>
            </a:r>
            <a:r>
              <a:rPr lang="en-US" altLang="ko-KR" u="sng" dirty="0" err="1" smtClean="0"/>
              <a:t>math.e</a:t>
            </a:r>
            <a:r>
              <a:rPr lang="en-US" altLang="ko-KR" dirty="0" smtClean="0">
                <a:solidFill>
                  <a:srgbClr val="808030"/>
                </a:solidFill>
              </a:rPr>
              <a:t>))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>
              <a:solidFill>
                <a:srgbClr val="696969"/>
              </a:solidFill>
            </a:endParaRPr>
          </a:p>
          <a:p>
            <a:r>
              <a:rPr lang="en-US" altLang="ko-KR" dirty="0" smtClean="0">
                <a:solidFill>
                  <a:srgbClr val="696969"/>
                </a:solidFill>
              </a:rPr>
              <a:t># </a:t>
            </a:r>
            <a:r>
              <a:rPr lang="en-US" altLang="ko-KR" dirty="0">
                <a:solidFill>
                  <a:srgbClr val="696969"/>
                </a:solidFill>
              </a:rPr>
              <a:t>math </a:t>
            </a:r>
            <a:r>
              <a:rPr lang="ko-KR" altLang="en-US" dirty="0">
                <a:solidFill>
                  <a:srgbClr val="696969"/>
                </a:solidFill>
              </a:rPr>
              <a:t>모듈의 </a:t>
            </a:r>
            <a:r>
              <a:rPr lang="ko-KR" altLang="en-US" dirty="0" smtClean="0">
                <a:solidFill>
                  <a:srgbClr val="696969"/>
                </a:solidFill>
              </a:rPr>
              <a:t>함</a:t>
            </a:r>
            <a:r>
              <a:rPr lang="ko-KR" altLang="en-US" dirty="0">
                <a:solidFill>
                  <a:srgbClr val="696969"/>
                </a:solidFill>
              </a:rPr>
              <a:t>수</a:t>
            </a:r>
            <a:r>
              <a:rPr lang="ko-KR" altLang="en-US" dirty="0" smtClean="0">
                <a:solidFill>
                  <a:srgbClr val="696969"/>
                </a:solidFill>
              </a:rPr>
              <a:t>를 </a:t>
            </a:r>
            <a:r>
              <a:rPr lang="ko-KR" altLang="en-US" dirty="0">
                <a:solidFill>
                  <a:srgbClr val="696969"/>
                </a:solidFill>
              </a:rPr>
              <a:t>현재 네임스페이스로 활용</a:t>
            </a:r>
            <a:endParaRPr lang="en-US" altLang="ko-KR" dirty="0">
              <a:solidFill>
                <a:srgbClr val="696969"/>
              </a:solidFill>
            </a:endParaRPr>
          </a:p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808030"/>
                </a:solidFill>
              </a:rPr>
              <a:t>=</a:t>
            </a:r>
            <a:r>
              <a:rPr lang="en-US" altLang="ko-KR" dirty="0"/>
              <a:t> </a:t>
            </a:r>
            <a:r>
              <a:rPr lang="en-US" altLang="ko-KR" u="sng" dirty="0" smtClean="0"/>
              <a:t>sin</a:t>
            </a:r>
            <a:r>
              <a:rPr lang="en-US" altLang="ko-KR" dirty="0" smtClean="0">
                <a:solidFill>
                  <a:srgbClr val="808030"/>
                </a:solidFill>
              </a:rPr>
              <a:t>(</a:t>
            </a:r>
            <a:r>
              <a:rPr lang="en-US" altLang="ko-KR" u="sng" dirty="0" smtClean="0"/>
              <a:t>pi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808030"/>
                </a:solidFill>
              </a:rPr>
              <a:t>/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8C00"/>
                </a:solidFill>
              </a:rPr>
              <a:t>2</a:t>
            </a:r>
            <a:r>
              <a:rPr lang="en-US" altLang="ko-KR" dirty="0">
                <a:solidFill>
                  <a:srgbClr val="808030"/>
                </a:solidFill>
              </a:rPr>
              <a:t>)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"sin(PI/2)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 err="1"/>
              <a:t>val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08030"/>
                </a:solidFill>
              </a:rPr>
              <a:t>=</a:t>
            </a:r>
            <a:r>
              <a:rPr lang="en-US" altLang="ko-KR" dirty="0"/>
              <a:t> </a:t>
            </a:r>
            <a:r>
              <a:rPr lang="en-US" altLang="ko-KR" u="sng" dirty="0" err="1" smtClean="0"/>
              <a:t>math.c</a:t>
            </a:r>
            <a:r>
              <a:rPr lang="en-US" altLang="ko-KR" u="sng" dirty="0" err="1" smtClean="0"/>
              <a:t>os</a:t>
            </a:r>
            <a:r>
              <a:rPr lang="en-US" altLang="ko-KR" dirty="0" smtClean="0">
                <a:solidFill>
                  <a:srgbClr val="808030"/>
                </a:solidFill>
              </a:rPr>
              <a:t>(</a:t>
            </a:r>
            <a:r>
              <a:rPr lang="en-US" altLang="ko-KR" u="sng" dirty="0" smtClean="0"/>
              <a:t>pi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808030"/>
                </a:solidFill>
              </a:rPr>
              <a:t>/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8C00"/>
                </a:solidFill>
              </a:rPr>
              <a:t>2</a:t>
            </a:r>
            <a:r>
              <a:rPr lang="en-US" altLang="ko-KR" dirty="0">
                <a:solidFill>
                  <a:srgbClr val="808030"/>
                </a:solidFill>
              </a:rPr>
              <a:t>)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"cos(PI/2)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 err="1"/>
              <a:t>val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4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별칭 마저도 적기 귀찮아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기본적인 모듈 </a:t>
            </a:r>
            <a:r>
              <a:rPr lang="ko-KR" altLang="en-US" smtClean="0"/>
              <a:t>사용법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현재 네임스페이스로 모듈 내용 모두 가져오기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1916832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u="sng" dirty="0">
                <a:solidFill>
                  <a:srgbClr val="800000"/>
                </a:solidFill>
              </a:rPr>
              <a:t>import</a:t>
            </a:r>
            <a:r>
              <a:rPr lang="en-US" altLang="ko-KR" u="sng" dirty="0"/>
              <a:t> math </a:t>
            </a:r>
          </a:p>
          <a:p>
            <a:endParaRPr lang="en-US" altLang="ko-KR" dirty="0">
              <a:solidFill>
                <a:srgbClr val="696969"/>
              </a:solidFill>
            </a:endParaRPr>
          </a:p>
          <a:p>
            <a:endParaRPr lang="en-US" altLang="ko-KR" dirty="0" smtClean="0">
              <a:solidFill>
                <a:srgbClr val="696969"/>
              </a:solidFill>
            </a:endParaRPr>
          </a:p>
          <a:p>
            <a:endParaRPr lang="en-US" altLang="ko-KR" dirty="0" smtClean="0">
              <a:solidFill>
                <a:srgbClr val="696969"/>
              </a:solidFill>
            </a:endParaRPr>
          </a:p>
          <a:p>
            <a:r>
              <a:rPr lang="en-US" altLang="ko-KR" dirty="0" smtClean="0">
                <a:solidFill>
                  <a:srgbClr val="696969"/>
                </a:solidFill>
              </a:rPr>
              <a:t># </a:t>
            </a:r>
            <a:r>
              <a:rPr lang="en-US" altLang="ko-KR" dirty="0">
                <a:solidFill>
                  <a:srgbClr val="696969"/>
                </a:solidFill>
              </a:rPr>
              <a:t>math </a:t>
            </a:r>
            <a:r>
              <a:rPr lang="ko-KR" altLang="en-US" dirty="0">
                <a:solidFill>
                  <a:srgbClr val="696969"/>
                </a:solidFill>
              </a:rPr>
              <a:t>모듈에 포함된 상수 활용</a:t>
            </a:r>
            <a:endParaRPr lang="en-US" altLang="ko-KR" dirty="0">
              <a:solidFill>
                <a:srgbClr val="696969"/>
              </a:solidFill>
            </a:endParaRP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"PI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pi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</a:t>
            </a:r>
            <a:r>
              <a:rPr lang="ko-KR" altLang="en-US" dirty="0">
                <a:solidFill>
                  <a:srgbClr val="0000E6"/>
                </a:solidFill>
              </a:rPr>
              <a:t>자연상수 </a:t>
            </a:r>
            <a:r>
              <a:rPr lang="en-US" altLang="ko-KR" dirty="0">
                <a:solidFill>
                  <a:srgbClr val="0000E6"/>
                </a:solidFill>
              </a:rPr>
              <a:t>e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e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r>
              <a:rPr lang="en-US" altLang="ko-KR" dirty="0"/>
              <a:t> </a:t>
            </a:r>
          </a:p>
          <a:p>
            <a:endParaRPr lang="en-US" altLang="ko-KR" dirty="0" smtClean="0">
              <a:solidFill>
                <a:srgbClr val="696969"/>
              </a:solidFill>
            </a:endParaRPr>
          </a:p>
          <a:p>
            <a:endParaRPr lang="en-US" altLang="ko-KR" dirty="0">
              <a:solidFill>
                <a:srgbClr val="696969"/>
              </a:solidFill>
            </a:endParaRPr>
          </a:p>
          <a:p>
            <a:r>
              <a:rPr lang="en-US" altLang="ko-KR" dirty="0" smtClean="0">
                <a:solidFill>
                  <a:srgbClr val="696969"/>
                </a:solidFill>
              </a:rPr>
              <a:t># </a:t>
            </a:r>
            <a:r>
              <a:rPr lang="en-US" altLang="ko-KR" dirty="0">
                <a:solidFill>
                  <a:srgbClr val="696969"/>
                </a:solidFill>
              </a:rPr>
              <a:t>math </a:t>
            </a:r>
            <a:r>
              <a:rPr lang="ko-KR" altLang="en-US" dirty="0">
                <a:solidFill>
                  <a:srgbClr val="696969"/>
                </a:solidFill>
              </a:rPr>
              <a:t>모듈에 포함된 </a:t>
            </a:r>
            <a:r>
              <a:rPr lang="en-US" altLang="ko-KR" dirty="0">
                <a:solidFill>
                  <a:srgbClr val="696969"/>
                </a:solidFill>
              </a:rPr>
              <a:t>sin/cos </a:t>
            </a:r>
            <a:r>
              <a:rPr lang="ko-KR" altLang="en-US" dirty="0">
                <a:solidFill>
                  <a:srgbClr val="696969"/>
                </a:solidFill>
              </a:rPr>
              <a:t>함수 활용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08030"/>
                </a:solidFill>
              </a:rPr>
              <a:t>=</a:t>
            </a:r>
            <a:r>
              <a:rPr lang="en-US" altLang="ko-KR" dirty="0"/>
              <a:t> 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sin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pi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08030"/>
                </a:solidFill>
              </a:rPr>
              <a:t>/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8C00"/>
                </a:solidFill>
              </a:rPr>
              <a:t>2</a:t>
            </a:r>
            <a:r>
              <a:rPr lang="en-US" altLang="ko-KR" dirty="0">
                <a:solidFill>
                  <a:srgbClr val="808030"/>
                </a:solidFill>
              </a:rPr>
              <a:t>)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"sin(PI/2)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 err="1"/>
              <a:t>val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val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08030"/>
                </a:solidFill>
              </a:rPr>
              <a:t>=</a:t>
            </a:r>
            <a:r>
              <a:rPr lang="en-US" altLang="ko-KR" dirty="0"/>
              <a:t> 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cos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u="sng" dirty="0" err="1"/>
              <a:t>math</a:t>
            </a:r>
            <a:r>
              <a:rPr lang="en-US" altLang="ko-KR" u="sng" dirty="0" err="1">
                <a:solidFill>
                  <a:srgbClr val="808030"/>
                </a:solidFill>
              </a:rPr>
              <a:t>.</a:t>
            </a:r>
            <a:r>
              <a:rPr lang="en-US" altLang="ko-KR" u="sng" dirty="0" err="1"/>
              <a:t>pi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808030"/>
                </a:solidFill>
              </a:rPr>
              <a:t>/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8C00"/>
                </a:solidFill>
              </a:rPr>
              <a:t>2</a:t>
            </a:r>
            <a:r>
              <a:rPr lang="en-US" altLang="ko-KR" dirty="0">
                <a:solidFill>
                  <a:srgbClr val="808030"/>
                </a:solidFill>
              </a:rPr>
              <a:t>)</a:t>
            </a:r>
            <a:r>
              <a:rPr lang="en-US" altLang="ko-KR" dirty="0"/>
              <a:t> </a:t>
            </a:r>
          </a:p>
          <a:p>
            <a:r>
              <a:rPr lang="en-US" altLang="ko-KR" b="1" dirty="0">
                <a:solidFill>
                  <a:srgbClr val="800000"/>
                </a:solidFill>
              </a:rPr>
              <a:t>print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>
                <a:solidFill>
                  <a:srgbClr val="0000E6"/>
                </a:solidFill>
              </a:rPr>
              <a:t>"cos(PI/2) = {0}"</a:t>
            </a:r>
            <a:r>
              <a:rPr lang="en-US" altLang="ko-KR" dirty="0">
                <a:solidFill>
                  <a:srgbClr val="808030"/>
                </a:solidFill>
              </a:rPr>
              <a:t>.</a:t>
            </a:r>
            <a:r>
              <a:rPr lang="en-US" altLang="ko-KR" dirty="0"/>
              <a:t>format</a:t>
            </a:r>
            <a:r>
              <a:rPr lang="en-US" altLang="ko-KR" dirty="0">
                <a:solidFill>
                  <a:srgbClr val="808030"/>
                </a:solidFill>
              </a:rPr>
              <a:t>(</a:t>
            </a:r>
            <a:r>
              <a:rPr lang="en-US" altLang="ko-KR" dirty="0" err="1"/>
              <a:t>val</a:t>
            </a:r>
            <a:r>
              <a:rPr lang="en-US" altLang="ko-KR" dirty="0">
                <a:solidFill>
                  <a:srgbClr val="808030"/>
                </a:solidFill>
              </a:rPr>
              <a:t>))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44008" y="1916113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u="sng" smtClean="0">
                <a:solidFill>
                  <a:srgbClr val="800000"/>
                </a:solidFill>
              </a:rPr>
              <a:t>from</a:t>
            </a:r>
            <a:r>
              <a:rPr lang="en-US" altLang="ko-KR" u="sng"/>
              <a:t> math </a:t>
            </a:r>
            <a:r>
              <a:rPr lang="en-US" altLang="ko-KR" b="1" u="sng" smtClean="0">
                <a:solidFill>
                  <a:srgbClr val="800000"/>
                </a:solidFill>
              </a:rPr>
              <a:t>import</a:t>
            </a:r>
            <a:r>
              <a:rPr lang="en-US" altLang="ko-KR" u="sng" smtClean="0"/>
              <a:t> *</a:t>
            </a:r>
            <a:endParaRPr lang="en-US" altLang="ko-KR" u="sng"/>
          </a:p>
          <a:p>
            <a:endParaRPr lang="en-US" altLang="ko-KR">
              <a:solidFill>
                <a:srgbClr val="696969"/>
              </a:solidFill>
            </a:endParaRP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r>
              <a:rPr lang="en-US" altLang="ko-KR" smtClean="0">
                <a:solidFill>
                  <a:srgbClr val="696969"/>
                </a:solidFill>
              </a:rPr>
              <a:t># math </a:t>
            </a:r>
            <a:r>
              <a:rPr lang="ko-KR" altLang="en-US" smtClean="0">
                <a:solidFill>
                  <a:srgbClr val="696969"/>
                </a:solidFill>
              </a:rPr>
              <a:t>모듈의 상수를 현재 네임스페이스로 활용</a:t>
            </a:r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"PI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 smtClean="0"/>
              <a:t>format</a:t>
            </a:r>
            <a:r>
              <a:rPr lang="en-US" altLang="ko-KR" smtClean="0">
                <a:solidFill>
                  <a:srgbClr val="808030"/>
                </a:solidFill>
              </a:rPr>
              <a:t>(</a:t>
            </a:r>
            <a:r>
              <a:rPr lang="en-US" altLang="ko-KR" u="sng" smtClean="0"/>
              <a:t>pi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r>
              <a:rPr lang="en-US" altLang="ko-KR"/>
              <a:t> </a:t>
            </a: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</a:t>
            </a:r>
            <a:r>
              <a:rPr lang="ko-KR" altLang="en-US">
                <a:solidFill>
                  <a:srgbClr val="0000E6"/>
                </a:solidFill>
              </a:rPr>
              <a:t>자연상수 </a:t>
            </a:r>
            <a:r>
              <a:rPr lang="en-US" altLang="ko-KR">
                <a:solidFill>
                  <a:srgbClr val="0000E6"/>
                </a:solidFill>
              </a:rPr>
              <a:t>e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 smtClean="0"/>
              <a:t>format</a:t>
            </a:r>
            <a:r>
              <a:rPr lang="en-US" altLang="ko-KR" smtClean="0">
                <a:solidFill>
                  <a:srgbClr val="808030"/>
                </a:solidFill>
              </a:rPr>
              <a:t>(</a:t>
            </a:r>
            <a:r>
              <a:rPr lang="en-US" altLang="ko-KR" u="sng" smtClean="0"/>
              <a:t>e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r>
              <a:rPr lang="en-US" altLang="ko-KR"/>
              <a:t> </a:t>
            </a: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r>
              <a:rPr lang="en-US" altLang="ko-KR" smtClean="0">
                <a:solidFill>
                  <a:srgbClr val="696969"/>
                </a:solidFill>
              </a:rPr>
              <a:t># </a:t>
            </a:r>
            <a:r>
              <a:rPr lang="en-US" altLang="ko-KR">
                <a:solidFill>
                  <a:srgbClr val="696969"/>
                </a:solidFill>
              </a:rPr>
              <a:t>math </a:t>
            </a:r>
            <a:r>
              <a:rPr lang="ko-KR" altLang="en-US">
                <a:solidFill>
                  <a:srgbClr val="696969"/>
                </a:solidFill>
              </a:rPr>
              <a:t>모듈의 </a:t>
            </a:r>
            <a:r>
              <a:rPr lang="ko-KR" altLang="en-US" smtClean="0">
                <a:solidFill>
                  <a:srgbClr val="696969"/>
                </a:solidFill>
              </a:rPr>
              <a:t>함</a:t>
            </a:r>
            <a:r>
              <a:rPr lang="ko-KR" altLang="en-US">
                <a:solidFill>
                  <a:srgbClr val="696969"/>
                </a:solidFill>
              </a:rPr>
              <a:t>수</a:t>
            </a:r>
            <a:r>
              <a:rPr lang="ko-KR" altLang="en-US" smtClean="0">
                <a:solidFill>
                  <a:srgbClr val="696969"/>
                </a:solidFill>
              </a:rPr>
              <a:t>를 </a:t>
            </a:r>
            <a:r>
              <a:rPr lang="ko-KR" altLang="en-US">
                <a:solidFill>
                  <a:srgbClr val="696969"/>
                </a:solidFill>
              </a:rPr>
              <a:t>현재 네임스페이스로 활용</a:t>
            </a:r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 smtClean="0"/>
              <a:t>val </a:t>
            </a:r>
            <a:r>
              <a:rPr lang="en-US" altLang="ko-KR">
                <a:solidFill>
                  <a:srgbClr val="808030"/>
                </a:solidFill>
              </a:rPr>
              <a:t>=</a:t>
            </a:r>
            <a:r>
              <a:rPr lang="en-US" altLang="ko-KR"/>
              <a:t> </a:t>
            </a:r>
            <a:r>
              <a:rPr lang="en-US" altLang="ko-KR" u="sng" smtClean="0"/>
              <a:t>sin</a:t>
            </a:r>
            <a:r>
              <a:rPr lang="en-US" altLang="ko-KR" smtClean="0">
                <a:solidFill>
                  <a:srgbClr val="808030"/>
                </a:solidFill>
              </a:rPr>
              <a:t>(</a:t>
            </a:r>
            <a:r>
              <a:rPr lang="en-US" altLang="ko-KR" u="sng" smtClean="0"/>
              <a:t>pi</a:t>
            </a:r>
            <a:r>
              <a:rPr lang="en-US" altLang="ko-KR" smtClean="0"/>
              <a:t> </a:t>
            </a:r>
            <a:r>
              <a:rPr lang="en-US" altLang="ko-KR">
                <a:solidFill>
                  <a:srgbClr val="808030"/>
                </a:solidFill>
              </a:rPr>
              <a:t>/</a:t>
            </a:r>
            <a:r>
              <a:rPr lang="en-US" altLang="ko-KR"/>
              <a:t> </a:t>
            </a:r>
            <a:r>
              <a:rPr lang="en-US" altLang="ko-KR">
                <a:solidFill>
                  <a:srgbClr val="008C00"/>
                </a:solidFill>
              </a:rPr>
              <a:t>2</a:t>
            </a:r>
            <a:r>
              <a:rPr lang="en-US" altLang="ko-KR">
                <a:solidFill>
                  <a:srgbClr val="808030"/>
                </a:solidFill>
              </a:rPr>
              <a:t>)</a:t>
            </a:r>
            <a:r>
              <a:rPr lang="en-US" altLang="ko-KR"/>
              <a:t> </a:t>
            </a: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"sin(PI/2)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format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val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r>
              <a:rPr lang="en-US" altLang="ko-KR"/>
              <a:t> </a:t>
            </a:r>
          </a:p>
          <a:p>
            <a:r>
              <a:rPr lang="en-US" altLang="ko-KR"/>
              <a:t>val </a:t>
            </a:r>
            <a:r>
              <a:rPr lang="en-US" altLang="ko-KR">
                <a:solidFill>
                  <a:srgbClr val="808030"/>
                </a:solidFill>
              </a:rPr>
              <a:t>=</a:t>
            </a:r>
            <a:r>
              <a:rPr lang="en-US" altLang="ko-KR"/>
              <a:t> </a:t>
            </a:r>
            <a:r>
              <a:rPr lang="en-US" altLang="ko-KR" u="sng" smtClean="0"/>
              <a:t>cos</a:t>
            </a:r>
            <a:r>
              <a:rPr lang="en-US" altLang="ko-KR" smtClean="0">
                <a:solidFill>
                  <a:srgbClr val="808030"/>
                </a:solidFill>
              </a:rPr>
              <a:t>(</a:t>
            </a:r>
            <a:r>
              <a:rPr lang="en-US" altLang="ko-KR" u="sng" smtClean="0"/>
              <a:t>pi</a:t>
            </a:r>
            <a:r>
              <a:rPr lang="en-US" altLang="ko-KR" smtClean="0"/>
              <a:t> </a:t>
            </a:r>
            <a:r>
              <a:rPr lang="en-US" altLang="ko-KR">
                <a:solidFill>
                  <a:srgbClr val="808030"/>
                </a:solidFill>
              </a:rPr>
              <a:t>/</a:t>
            </a:r>
            <a:r>
              <a:rPr lang="en-US" altLang="ko-KR"/>
              <a:t> </a:t>
            </a:r>
            <a:r>
              <a:rPr lang="en-US" altLang="ko-KR">
                <a:solidFill>
                  <a:srgbClr val="008C00"/>
                </a:solidFill>
              </a:rPr>
              <a:t>2</a:t>
            </a:r>
            <a:r>
              <a:rPr lang="en-US" altLang="ko-KR">
                <a:solidFill>
                  <a:srgbClr val="808030"/>
                </a:solidFill>
              </a:rPr>
              <a:t>)</a:t>
            </a:r>
            <a:r>
              <a:rPr lang="en-US" altLang="ko-KR"/>
              <a:t> </a:t>
            </a: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"cos(PI/2)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format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val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왠만하면</a:t>
            </a:r>
            <a:r>
              <a:rPr lang="ko-KR" altLang="en-US" dirty="0" smtClean="0"/>
              <a:t> 모듈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별칭</a:t>
            </a:r>
            <a:r>
              <a:rPr lang="en-US" altLang="ko-KR" dirty="0" smtClean="0"/>
              <a:t>)</a:t>
            </a:r>
            <a:r>
              <a:rPr lang="ko-KR" altLang="en-US" dirty="0"/>
              <a:t>은</a:t>
            </a:r>
            <a:r>
              <a:rPr lang="ko-KR" altLang="en-US" dirty="0" smtClean="0"/>
              <a:t> </a:t>
            </a:r>
            <a:r>
              <a:rPr lang="ko-KR" altLang="en-US" dirty="0" smtClean="0"/>
              <a:t>꼭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from OOO import * </a:t>
            </a:r>
            <a:r>
              <a:rPr lang="ko-KR" altLang="en-US" smtClean="0"/>
              <a:t>사용 예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ko-KR" altLang="en-US"/>
              <a:t>귀찮음이 초래한 예상 못한 </a:t>
            </a:r>
            <a:r>
              <a:rPr lang="ko-KR" altLang="en-US" smtClean="0"/>
              <a:t>결과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1916832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/>
              <a:t>e </a:t>
            </a:r>
            <a:r>
              <a:rPr lang="en-US" altLang="ko-KR" dirty="0">
                <a:solidFill>
                  <a:srgbClr val="808030"/>
                </a:solidFill>
              </a:rPr>
              <a:t>=</a:t>
            </a:r>
            <a:r>
              <a:rPr lang="ko-KR" altLang="en-US" dirty="0"/>
              <a:t> </a:t>
            </a:r>
            <a:r>
              <a:rPr lang="en-US" altLang="ko-KR" dirty="0" smtClean="0">
                <a:solidFill>
                  <a:srgbClr val="0000E6"/>
                </a:solidFill>
              </a:rPr>
              <a:t>"</a:t>
            </a:r>
            <a:r>
              <a:rPr lang="ko-KR" altLang="en-US" dirty="0" err="1" smtClean="0">
                <a:solidFill>
                  <a:srgbClr val="0000E6"/>
                </a:solidFill>
              </a:rPr>
              <a:t>다섯번째</a:t>
            </a:r>
            <a:r>
              <a:rPr lang="ko-KR" altLang="en-US" dirty="0" smtClean="0">
                <a:solidFill>
                  <a:srgbClr val="0000E6"/>
                </a:solidFill>
              </a:rPr>
              <a:t> 알파벳</a:t>
            </a:r>
            <a:r>
              <a:rPr lang="en-US" altLang="ko-KR" dirty="0" smtClean="0">
                <a:solidFill>
                  <a:srgbClr val="0000E6"/>
                </a:solidFill>
              </a:rPr>
              <a:t>"</a:t>
            </a:r>
          </a:p>
          <a:p>
            <a:r>
              <a:rPr lang="en-US" altLang="ko-KR" b="1" dirty="0" smtClean="0">
                <a:solidFill>
                  <a:srgbClr val="800000"/>
                </a:solidFill>
              </a:rPr>
              <a:t>print</a:t>
            </a:r>
            <a:r>
              <a:rPr lang="en-US" altLang="ko-KR" dirty="0" smtClean="0">
                <a:solidFill>
                  <a:srgbClr val="808030"/>
                </a:solidFill>
              </a:rPr>
              <a:t>(</a:t>
            </a:r>
            <a:r>
              <a:rPr lang="en-US" altLang="ko-KR" dirty="0" smtClean="0"/>
              <a:t>e</a:t>
            </a:r>
            <a:r>
              <a:rPr lang="en-US" altLang="ko-KR" dirty="0">
                <a:solidFill>
                  <a:srgbClr val="808030"/>
                </a:solidFill>
              </a:rPr>
              <a:t>)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en-US" altLang="ko-KR" b="1" dirty="0">
              <a:solidFill>
                <a:srgbClr val="800000"/>
              </a:solidFill>
            </a:endParaRPr>
          </a:p>
          <a:p>
            <a:endParaRPr lang="en-US" altLang="ko-KR" b="1" dirty="0" smtClean="0">
              <a:solidFill>
                <a:srgbClr val="800000"/>
              </a:solidFill>
            </a:endParaRPr>
          </a:p>
          <a:p>
            <a:r>
              <a:rPr lang="en-US" altLang="ko-KR" b="1" dirty="0" smtClean="0">
                <a:solidFill>
                  <a:srgbClr val="800000"/>
                </a:solidFill>
              </a:rPr>
              <a:t>from</a:t>
            </a:r>
            <a:r>
              <a:rPr lang="ko-KR" altLang="en-US" dirty="0" smtClean="0"/>
              <a:t> </a:t>
            </a:r>
            <a:r>
              <a:rPr lang="en-US" altLang="ko-KR" dirty="0"/>
              <a:t>math </a:t>
            </a:r>
            <a:r>
              <a:rPr lang="en-US" altLang="ko-KR" b="1" dirty="0">
                <a:solidFill>
                  <a:srgbClr val="800000"/>
                </a:solidFill>
              </a:rPr>
              <a:t>import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808030"/>
                </a:solidFill>
              </a:rPr>
              <a:t>*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en-US" altLang="ko-KR" dirty="0">
              <a:solidFill>
                <a:srgbClr val="696969"/>
              </a:solidFill>
            </a:endParaRPr>
          </a:p>
          <a:p>
            <a:r>
              <a:rPr lang="en-US" altLang="ko-KR" dirty="0" smtClean="0">
                <a:solidFill>
                  <a:srgbClr val="696969"/>
                </a:solidFill>
              </a:rPr>
              <a:t># </a:t>
            </a:r>
            <a:r>
              <a:rPr lang="ko-KR" altLang="en-US" dirty="0" smtClean="0">
                <a:solidFill>
                  <a:srgbClr val="696969"/>
                </a:solidFill>
              </a:rPr>
              <a:t>의도치 </a:t>
            </a:r>
            <a:r>
              <a:rPr lang="ko-KR" altLang="en-US" dirty="0">
                <a:solidFill>
                  <a:srgbClr val="696969"/>
                </a:solidFill>
              </a:rPr>
              <a:t>않게 기존 </a:t>
            </a:r>
            <a:r>
              <a:rPr lang="ko-KR" altLang="en-US" dirty="0" smtClean="0">
                <a:solidFill>
                  <a:srgbClr val="696969"/>
                </a:solidFill>
              </a:rPr>
              <a:t>변수 </a:t>
            </a:r>
            <a:r>
              <a:rPr lang="en-US" altLang="ko-KR" dirty="0" smtClean="0">
                <a:solidFill>
                  <a:srgbClr val="696969"/>
                </a:solidFill>
              </a:rPr>
              <a:t>e</a:t>
            </a:r>
            <a:r>
              <a:rPr lang="ko-KR" altLang="en-US" dirty="0" smtClean="0">
                <a:solidFill>
                  <a:srgbClr val="696969"/>
                </a:solidFill>
              </a:rPr>
              <a:t>의</a:t>
            </a:r>
            <a:r>
              <a:rPr lang="en-US" altLang="ko-KR" dirty="0" smtClean="0">
                <a:solidFill>
                  <a:srgbClr val="696969"/>
                </a:solidFill>
              </a:rPr>
              <a:t> </a:t>
            </a:r>
            <a:r>
              <a:rPr lang="ko-KR" altLang="en-US" dirty="0">
                <a:solidFill>
                  <a:srgbClr val="696969"/>
                </a:solidFill>
              </a:rPr>
              <a:t>내용이 </a:t>
            </a:r>
            <a:r>
              <a:rPr lang="ko-KR" altLang="en-US" dirty="0" smtClean="0">
                <a:solidFill>
                  <a:srgbClr val="696969"/>
                </a:solidFill>
              </a:rPr>
              <a:t>바뀜</a:t>
            </a:r>
            <a:endParaRPr lang="en-US" altLang="ko-KR" dirty="0" smtClean="0">
              <a:solidFill>
                <a:srgbClr val="696969"/>
              </a:solidFill>
            </a:endParaRPr>
          </a:p>
          <a:p>
            <a:r>
              <a:rPr lang="en-US" altLang="ko-KR" dirty="0" smtClean="0">
                <a:solidFill>
                  <a:srgbClr val="696969"/>
                </a:solidFill>
              </a:rPr>
              <a:t># </a:t>
            </a:r>
            <a:r>
              <a:rPr lang="ko-KR" altLang="en-US" dirty="0" smtClean="0">
                <a:solidFill>
                  <a:srgbClr val="696969"/>
                </a:solidFill>
              </a:rPr>
              <a:t>기존의 변수</a:t>
            </a:r>
            <a:r>
              <a:rPr lang="en-US" altLang="ko-KR" dirty="0" smtClean="0">
                <a:solidFill>
                  <a:srgbClr val="696969"/>
                </a:solidFill>
              </a:rPr>
              <a:t> </a:t>
            </a:r>
            <a:r>
              <a:rPr lang="en-US" altLang="ko-KR" dirty="0">
                <a:solidFill>
                  <a:srgbClr val="696969"/>
                </a:solidFill>
              </a:rPr>
              <a:t>e</a:t>
            </a:r>
            <a:r>
              <a:rPr lang="ko-KR" altLang="en-US" dirty="0">
                <a:solidFill>
                  <a:srgbClr val="696969"/>
                </a:solidFill>
              </a:rPr>
              <a:t>가 </a:t>
            </a:r>
            <a:r>
              <a:rPr lang="en-US" altLang="ko-KR" dirty="0" err="1">
                <a:solidFill>
                  <a:srgbClr val="696969"/>
                </a:solidFill>
              </a:rPr>
              <a:t>math.e</a:t>
            </a:r>
            <a:r>
              <a:rPr lang="ko-KR" altLang="en-US" dirty="0">
                <a:solidFill>
                  <a:srgbClr val="696969"/>
                </a:solidFill>
              </a:rPr>
              <a:t>로 </a:t>
            </a:r>
            <a:r>
              <a:rPr lang="ko-KR" altLang="en-US" dirty="0" err="1" smtClean="0">
                <a:solidFill>
                  <a:srgbClr val="696969"/>
                </a:solidFill>
              </a:rPr>
              <a:t>덮어씌여짐</a:t>
            </a:r>
            <a:endParaRPr lang="en-US" altLang="ko-KR" dirty="0" smtClean="0">
              <a:solidFill>
                <a:srgbClr val="696969"/>
              </a:solidFill>
            </a:endParaRPr>
          </a:p>
          <a:p>
            <a:r>
              <a:rPr lang="en-US" altLang="ko-KR" b="1" dirty="0" smtClean="0">
                <a:solidFill>
                  <a:srgbClr val="800000"/>
                </a:solidFill>
              </a:rPr>
              <a:t>print</a:t>
            </a:r>
            <a:r>
              <a:rPr lang="en-US" altLang="ko-KR" dirty="0" smtClean="0">
                <a:solidFill>
                  <a:srgbClr val="808030"/>
                </a:solidFill>
              </a:rPr>
              <a:t>(</a:t>
            </a:r>
            <a:r>
              <a:rPr lang="en-US" altLang="ko-KR" dirty="0" smtClean="0"/>
              <a:t>e</a:t>
            </a:r>
            <a:r>
              <a:rPr lang="en-US" altLang="ko-KR" dirty="0">
                <a:solidFill>
                  <a:srgbClr val="808030"/>
                </a:solidFill>
              </a:rPr>
              <a:t>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44008" y="1916113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다섯번째 </a:t>
            </a: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알파벳</a:t>
            </a: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2.718281828459045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모듈 내용 들여다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모듈 안에는 어떤 함수들과 변수들이 있을까</a:t>
            </a:r>
            <a:r>
              <a:rPr lang="en-US" altLang="ko-KR" smtClean="0"/>
              <a:t>?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1520" y="1916833"/>
            <a:ext cx="86409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smtClean="0">
                <a:solidFill>
                  <a:srgbClr val="800000"/>
                </a:solidFill>
              </a:rPr>
              <a:t>import</a:t>
            </a:r>
            <a:r>
              <a:rPr lang="en-US" altLang="ko-KR" smtClean="0"/>
              <a:t> </a:t>
            </a:r>
            <a:r>
              <a:rPr lang="en-US" altLang="ko-KR"/>
              <a:t>math </a:t>
            </a:r>
          </a:p>
          <a:p>
            <a:endParaRPr lang="en-US" altLang="ko-KR">
              <a:solidFill>
                <a:srgbClr val="696969"/>
              </a:solidFill>
            </a:endParaRPr>
          </a:p>
          <a:p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>
                <a:solidFill>
                  <a:srgbClr val="696969"/>
                </a:solidFill>
              </a:rPr>
              <a:t># math </a:t>
            </a:r>
            <a:r>
              <a:rPr lang="ko-KR" altLang="en-US">
                <a:solidFill>
                  <a:srgbClr val="696969"/>
                </a:solidFill>
              </a:rPr>
              <a:t>모듈에 포함된 </a:t>
            </a:r>
            <a:r>
              <a:rPr lang="ko-KR" altLang="en-US" smtClean="0">
                <a:solidFill>
                  <a:srgbClr val="696969"/>
                </a:solidFill>
              </a:rPr>
              <a:t>함수</a:t>
            </a:r>
            <a:r>
              <a:rPr lang="en-US" altLang="ko-KR" smtClean="0">
                <a:solidFill>
                  <a:srgbClr val="696969"/>
                </a:solidFill>
              </a:rPr>
              <a:t>/</a:t>
            </a:r>
            <a:r>
              <a:rPr lang="ko-KR" altLang="en-US" smtClean="0">
                <a:solidFill>
                  <a:srgbClr val="696969"/>
                </a:solidFill>
              </a:rPr>
              <a:t>변수 확인</a:t>
            </a:r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 b="1" smtClean="0">
                <a:solidFill>
                  <a:srgbClr val="800000"/>
                </a:solidFill>
              </a:rPr>
              <a:t>print</a:t>
            </a:r>
            <a:r>
              <a:rPr lang="en-US" altLang="ko-KR"/>
              <a:t>(</a:t>
            </a:r>
            <a:r>
              <a:rPr lang="en-US" altLang="ko-KR" b="1" smtClean="0">
                <a:solidFill>
                  <a:srgbClr val="800000"/>
                </a:solidFill>
              </a:rPr>
              <a:t>dir</a:t>
            </a:r>
            <a:r>
              <a:rPr lang="en-US" altLang="ko-KR" smtClean="0"/>
              <a:t>(math))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4581128"/>
            <a:ext cx="864096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>
                <a:solidFill>
                  <a:srgbClr val="0000E6"/>
                </a:solidFill>
              </a:rPr>
              <a:t>['__doc__', '__loader__', '__name__', '__package__', '__spec__', 'acos', 'acosh', 'asin', 'asinh', 'atan', 'atan2', 'atanh', 'ceil', 'copysign', 'cos', 'cosh', 'degrees', 'e', 'erf', 'erfc', 'exp', 'expm1', 'fabs', 'factorial', 'floor', 'fmod', 'frexp', 'fsum', 'gamma', 'hypot', 'isfinite', 'isinf', 'isnan', 'ldexp', 'lgamma', 'log', 'log10', 'log1p', 'log2', 'modf', 'pi', 'pow', 'radians', 'sin', 'sinh', 'sqrt', 'tan', 'tanh', 'trunc']</a:t>
            </a:r>
            <a:endParaRPr lang="ko-KR" altLang="en-US">
              <a:solidFill>
                <a:srgbClr val="0000E6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4175956" y="3501008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모듈 내용 들여다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모듈 안에는 어떤 함수들과 변수들이 있을까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/>
              <a:t>빌트인 함수 혹은 메서드 </a:t>
            </a:r>
            <a:r>
              <a:rPr lang="en-US" altLang="ko-KR"/>
              <a:t>(builtin_function_or_method)</a:t>
            </a:r>
          </a:p>
          <a:p>
            <a:pPr lvl="1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실수형 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t>(float)</a:t>
            </a:r>
          </a:p>
          <a:p>
            <a:pPr lvl="1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문자열 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t>(str)</a:t>
            </a:r>
          </a:p>
          <a:p>
            <a:pPr lvl="1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변수형 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t>(type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4581128"/>
            <a:ext cx="864096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rgbClr val="0000E6"/>
                </a:solidFill>
              </a:rPr>
              <a:t>[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t>'__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doc__', '__loader__', '__name__', '__package__', '__spec__', </a:t>
            </a:r>
            <a:r>
              <a:rPr lang="en-US" altLang="ko-KR">
                <a:solidFill>
                  <a:srgbClr val="0000E6"/>
                </a:solidFill>
              </a:rPr>
              <a:t>'acos', 'acosh', 'asin', 'asinh', 'atan', 'atan2', 'atanh', 'ceil', 'copysign', 'cos', 'cosh', 'degrees',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'e',</a:t>
            </a:r>
            <a:r>
              <a:rPr lang="en-US" altLang="ko-KR">
                <a:solidFill>
                  <a:srgbClr val="0000E6"/>
                </a:solidFill>
              </a:rPr>
              <a:t> 'erf', 'erfc', 'exp', 'expm1', 'fabs', 'factorial', 'floor', 'fmod', 'frexp', 'fsum', 'gamma', 'hypot', 'isfinite', 'isinf', 'isnan', 'ldexp', 'lgamma', 'log', 'log10', 'log1p', 'log2', 'modf',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'pi',</a:t>
            </a:r>
            <a:r>
              <a:rPr lang="en-US" altLang="ko-KR">
                <a:solidFill>
                  <a:srgbClr val="0000E6"/>
                </a:solidFill>
              </a:rPr>
              <a:t> 'pow', 'radians', 'sin', 'sinh', 'sqrt', 'tan', 'tanh', 'trunc']</a:t>
            </a:r>
            <a:endParaRPr lang="ko-KR" altLang="en-US">
              <a:solidFill>
                <a:srgbClr val="0000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모듈 내용 들여다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모듈 안에는 어떤 함수들과 변수들이 있을까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빌트인 함수 혹은 메서드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(builtin_function_or_method)</a:t>
            </a:r>
          </a:p>
          <a:p>
            <a:pPr lvl="1"/>
            <a:r>
              <a:rPr lang="ko-KR" altLang="en-US" smtClean="0"/>
              <a:t>실수형 </a:t>
            </a:r>
            <a:r>
              <a:rPr lang="en-US" altLang="ko-KR" smtClean="0"/>
              <a:t>(float)</a:t>
            </a:r>
          </a:p>
          <a:p>
            <a:pPr lvl="1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문자열 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t>(str)</a:t>
            </a:r>
          </a:p>
          <a:p>
            <a:pPr lvl="1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변수형 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t>(type)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4581128"/>
            <a:ext cx="864096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t>['__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doc__', '__loader__', '__name__', '__package__', '__spec__', 'acos', 'acosh', 'asin', 'asinh', 'atan', 'atan2', 'atanh', 'ceil', 'copysign', 'cos', 'cosh', 'degrees', </a:t>
            </a:r>
            <a:r>
              <a:rPr lang="en-US" altLang="ko-KR">
                <a:solidFill>
                  <a:srgbClr val="0000E6"/>
                </a:solidFill>
              </a:rPr>
              <a:t>'e',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'erf', 'erfc', 'exp', 'expm1', 'fabs', 'factorial', 'floor', 'fmod', 'frexp', 'fsum', 'gamma', 'hypot', 'isfinite', 'isinf', 'isnan', 'ldexp', 'lgamma', 'log', 'log10', 'log1p', 'log2', 'modf', </a:t>
            </a:r>
            <a:r>
              <a:rPr lang="en-US" altLang="ko-KR">
                <a:solidFill>
                  <a:srgbClr val="0000E6"/>
                </a:solidFill>
              </a:rPr>
              <a:t>'pi'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, 'pow', 'radians', 'sin', 'sinh', 'sqrt', 'tan', 'tanh', 'trunc'</a:t>
            </a:r>
            <a:r>
              <a:rPr lang="en-US" altLang="ko-KR">
                <a:solidFill>
                  <a:srgbClr val="0000E6"/>
                </a:solidFill>
              </a:rPr>
              <a:t>]</a:t>
            </a:r>
            <a:endParaRPr lang="ko-KR" altLang="en-US">
              <a:solidFill>
                <a:srgbClr val="0000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모듈 내용 들여다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모듈 안에는 어떤 함수들과 변수들이 있을까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빌트인 함수 혹은 메서드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(builtin_function_or_method)</a:t>
            </a:r>
          </a:p>
          <a:p>
            <a:pPr lvl="1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실수형 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t>(float)</a:t>
            </a:r>
          </a:p>
          <a:p>
            <a:pPr lvl="1"/>
            <a:r>
              <a:rPr lang="ko-KR" altLang="en-US" smtClean="0"/>
              <a:t>문자열 </a:t>
            </a:r>
            <a:r>
              <a:rPr lang="en-US" altLang="ko-KR" smtClean="0"/>
              <a:t>(str)</a:t>
            </a:r>
          </a:p>
          <a:p>
            <a:pPr lvl="1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변수형 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t>(type)</a:t>
            </a:r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4581128"/>
            <a:ext cx="864096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rgbClr val="0000E6"/>
                </a:solidFill>
              </a:rPr>
              <a:t>['__</a:t>
            </a:r>
            <a:r>
              <a:rPr lang="en-US" altLang="ko-KR">
                <a:solidFill>
                  <a:srgbClr val="0000E6"/>
                </a:solidFill>
              </a:rPr>
              <a:t>doc__',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'__loader__', </a:t>
            </a:r>
            <a:r>
              <a:rPr lang="en-US" altLang="ko-KR">
                <a:solidFill>
                  <a:srgbClr val="0000E6"/>
                </a:solidFill>
              </a:rPr>
              <a:t>'__name__', '__package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__', '__spec__', 'acos', 'acosh', 'asin', 'asinh', 'atan', 'atan2', 'atanh', 'ceil', 'copysign', 'cos', 'cosh', 'degrees', 'e', 'erf', 'erfc', 'exp', 'expm1', 'fabs', 'factorial', 'floor', 'fmod', 'frexp', 'fsum', 'gamma', 'hypot', 'isfinite', 'isinf', 'isnan', 'ldexp', 'lgamma', 'log', 'log10', 'log1p', 'log2', 'modf', 'pi', 'pow', 'radians', 'sin', 'sinh', 'sqrt', 'tan', 'tanh', 'trunc'</a:t>
            </a:r>
            <a:r>
              <a:rPr lang="en-US" altLang="ko-KR">
                <a:solidFill>
                  <a:srgbClr val="0000E6"/>
                </a:solidFill>
              </a:rPr>
              <a:t>]</a:t>
            </a:r>
            <a:endParaRPr lang="ko-KR" altLang="en-US">
              <a:solidFill>
                <a:srgbClr val="0000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모듈 내용 들여다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모듈 안에는 어떤 함수들과 변수들이 있을까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빌트인 함수 혹은 메서드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(builtin_function_or_method)</a:t>
            </a:r>
          </a:p>
          <a:p>
            <a:pPr lvl="1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실수형 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t>(float)</a:t>
            </a:r>
          </a:p>
          <a:p>
            <a:pPr lvl="1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문자열 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t>(str)</a:t>
            </a:r>
          </a:p>
          <a:p>
            <a:pPr lvl="1"/>
            <a:r>
              <a:rPr lang="ko-KR" altLang="en-US" smtClean="0"/>
              <a:t>변수형 </a:t>
            </a:r>
            <a:r>
              <a:rPr lang="en-US" altLang="ko-KR" smtClean="0"/>
              <a:t>(type)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4581128"/>
            <a:ext cx="864096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mtClean="0">
                <a:solidFill>
                  <a:srgbClr val="0000E6"/>
                </a:solidFill>
              </a:rPr>
              <a:t>[</a:t>
            </a:r>
            <a:r>
              <a:rPr lang="en-US" altLang="ko-KR" smtClean="0">
                <a:solidFill>
                  <a:schemeClr val="bg1">
                    <a:lumMod val="75000"/>
                  </a:schemeClr>
                </a:solidFill>
              </a:rPr>
              <a:t>'__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doc__', </a:t>
            </a:r>
            <a:r>
              <a:rPr lang="en-US" altLang="ko-KR">
                <a:solidFill>
                  <a:srgbClr val="0000E6"/>
                </a:solidFill>
              </a:rPr>
              <a:t>'__loader__'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, '__name__', '__package__', '__spec__', 'acos', 'acosh', 'asin', 'asinh', 'atan', 'atan2', 'atanh', 'ceil', 'copysign', 'cos', 'cosh', 'degrees', 'e', 'erf', 'erfc', 'exp', 'expm1', 'fabs', 'factorial', 'floor', 'fmod', 'frexp', 'fsum', 'gamma', 'hypot', 'isfinite', 'isinf', 'isnan', 'ldexp', 'lgamma', 'log', 'log10', 'log1p', 'log2', 'modf', 'pi', 'pow', 'radians', 'sin', 'sinh', 'sqrt', 'tan', 'tanh', 'trunc'</a:t>
            </a:r>
            <a:r>
              <a:rPr lang="en-US" altLang="ko-KR">
                <a:solidFill>
                  <a:srgbClr val="0000E6"/>
                </a:solidFill>
              </a:rPr>
              <a:t>]</a:t>
            </a:r>
            <a:endParaRPr lang="ko-KR" altLang="en-US">
              <a:solidFill>
                <a:srgbClr val="0000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함수와 객체들의 묶음을 모듈</a:t>
            </a:r>
            <a:r>
              <a:rPr lang="en-US" altLang="ko-KR" dirty="0" smtClean="0"/>
              <a:t>(module)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</a:t>
            </a:r>
            <a:r>
              <a:rPr lang="en-US" altLang="ko-KR" smtClean="0"/>
              <a:t>(module)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611560" y="2258942"/>
            <a:ext cx="7920880" cy="3785066"/>
            <a:chOff x="755576" y="2276872"/>
            <a:chExt cx="7920880" cy="4032448"/>
          </a:xfrm>
        </p:grpSpPr>
        <p:sp>
          <p:nvSpPr>
            <p:cNvPr id="69" name="직사각형 68"/>
            <p:cNvSpPr/>
            <p:nvPr/>
          </p:nvSpPr>
          <p:spPr>
            <a:xfrm>
              <a:off x="755576" y="2708920"/>
              <a:ext cx="7920880" cy="3600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1320373" y="2905009"/>
              <a:ext cx="1800200" cy="1516180"/>
              <a:chOff x="971600" y="3356992"/>
              <a:chExt cx="1800200" cy="151618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971600" y="3663099"/>
                <a:ext cx="1800200" cy="909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함수 </a:t>
                </a:r>
                <a:r>
                  <a:rPr lang="en-US" altLang="ko-KR" smtClean="0"/>
                  <a:t>#0</a:t>
                </a:r>
                <a:endParaRPr lang="ko-KR" altLang="en-US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21" name="사다리꼴 20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연결선 22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그룹 27"/>
              <p:cNvGrpSpPr/>
              <p:nvPr/>
            </p:nvGrpSpPr>
            <p:grpSpPr>
              <a:xfrm>
                <a:off x="2021980" y="4549135"/>
                <a:ext cx="648072" cy="324037"/>
                <a:chOff x="4644008" y="4397844"/>
                <a:chExt cx="936104" cy="648074"/>
              </a:xfrm>
            </p:grpSpPr>
            <p:sp>
              <p:nvSpPr>
                <p:cNvPr id="29" name="사다리꼴 28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0" name="직선 연결선 29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" name="그룹 41"/>
            <p:cNvGrpSpPr/>
            <p:nvPr/>
          </p:nvGrpSpPr>
          <p:grpSpPr>
            <a:xfrm>
              <a:off x="3419872" y="2907630"/>
              <a:ext cx="1800200" cy="1516180"/>
              <a:chOff x="971600" y="3356992"/>
              <a:chExt cx="1800200" cy="1516180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971600" y="3663099"/>
                <a:ext cx="1800200" cy="909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함수 </a:t>
                </a:r>
                <a:r>
                  <a:rPr lang="en-US" altLang="ko-KR" smtClean="0"/>
                  <a:t>#1</a:t>
                </a:r>
                <a:endParaRPr lang="ko-KR" altLang="en-US"/>
              </a:p>
            </p:txBody>
          </p:sp>
          <p:grpSp>
            <p:nvGrpSpPr>
              <p:cNvPr id="44" name="그룹 43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49" name="사다리꼴 48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0" name="직선 연결선 49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2021980" y="4549135"/>
                <a:ext cx="648072" cy="324037"/>
                <a:chOff x="4644008" y="4397844"/>
                <a:chExt cx="936104" cy="648074"/>
              </a:xfrm>
            </p:grpSpPr>
            <p:sp>
              <p:nvSpPr>
                <p:cNvPr id="46" name="사다리꼴 45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7" name="직선 연결선 46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2" name="그룹 51"/>
            <p:cNvGrpSpPr/>
            <p:nvPr/>
          </p:nvGrpSpPr>
          <p:grpSpPr>
            <a:xfrm>
              <a:off x="6444208" y="2910871"/>
              <a:ext cx="1800200" cy="1516180"/>
              <a:chOff x="971600" y="3356992"/>
              <a:chExt cx="1800200" cy="151618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971600" y="3663099"/>
                <a:ext cx="1800200" cy="9092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/>
                  <a:t>함수 </a:t>
                </a:r>
                <a:r>
                  <a:rPr lang="en-US" altLang="ko-KR" smtClean="0"/>
                  <a:t>#n</a:t>
                </a:r>
                <a:endParaRPr lang="ko-KR" altLang="en-US"/>
              </a:p>
            </p:txBody>
          </p:sp>
          <p:grpSp>
            <p:nvGrpSpPr>
              <p:cNvPr id="54" name="그룹 53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59" name="사다리꼴 58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0" name="직선 연결선 59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그룹 54"/>
              <p:cNvGrpSpPr/>
              <p:nvPr/>
            </p:nvGrpSpPr>
            <p:grpSpPr>
              <a:xfrm>
                <a:off x="2021980" y="4549135"/>
                <a:ext cx="648072" cy="324037"/>
                <a:chOff x="4644008" y="4397844"/>
                <a:chExt cx="936104" cy="648074"/>
              </a:xfrm>
            </p:grpSpPr>
            <p:sp>
              <p:nvSpPr>
                <p:cNvPr id="56" name="사다리꼴 55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직사각형 61"/>
            <p:cNvSpPr/>
            <p:nvPr/>
          </p:nvSpPr>
          <p:spPr>
            <a:xfrm>
              <a:off x="1968445" y="4797152"/>
              <a:ext cx="1507165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클래스 </a:t>
              </a:r>
              <a:r>
                <a:rPr lang="en-US" altLang="ko-KR" smtClean="0"/>
                <a:t>#0</a:t>
              </a:r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201544" y="4797152"/>
              <a:ext cx="1507165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클래스 </a:t>
              </a:r>
              <a:r>
                <a:rPr lang="en-US" altLang="ko-KR" smtClean="0"/>
                <a:t>#k</a:t>
              </a:r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542518" y="5589240"/>
              <a:ext cx="1507165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변수 </a:t>
              </a:r>
              <a:r>
                <a:rPr lang="en-US" altLang="ko-KR" smtClean="0"/>
                <a:t>#1</a:t>
              </a:r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52120" y="348105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…</a:t>
              </a:r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153067" y="5589240"/>
              <a:ext cx="1507165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변수 </a:t>
              </a:r>
              <a:r>
                <a:rPr lang="en-US" altLang="ko-KR" smtClean="0"/>
                <a:t>#1</a:t>
              </a:r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77852" y="490051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…</a:t>
              </a:r>
              <a:endParaRPr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70981" y="569260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…</a:t>
              </a:r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55576" y="2276872"/>
              <a:ext cx="1939213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mtClean="0"/>
                <a:t>모</a:t>
              </a:r>
              <a:r>
                <a:rPr lang="ko-KR" altLang="en-US"/>
                <a:t>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62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모듈의 실체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모듈은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코드를 갖고 있는 텍스트 파일 </a:t>
            </a:r>
            <a:r>
              <a:rPr lang="en-US" altLang="ko-KR" dirty="0" smtClean="0"/>
              <a:t>(*.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my_vector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== my_vector.py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150562" y="2564904"/>
            <a:ext cx="2842876" cy="3024336"/>
            <a:chOff x="2879812" y="2276872"/>
            <a:chExt cx="3384376" cy="3600400"/>
          </a:xfrm>
        </p:grpSpPr>
        <p:sp>
          <p:nvSpPr>
            <p:cNvPr id="4" name="한쪽 모서리가 잘린 사각형 3"/>
            <p:cNvSpPr/>
            <p:nvPr/>
          </p:nvSpPr>
          <p:spPr>
            <a:xfrm>
              <a:off x="2879812" y="2276872"/>
              <a:ext cx="3384376" cy="36004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5665440" y="2276872"/>
              <a:ext cx="0" cy="5760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5665440" y="2852936"/>
              <a:ext cx="5987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150562" y="2195572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my_</a:t>
            </a:r>
            <a:r>
              <a:rPr lang="en-US" altLang="ko-KR" dirty="0" smtClean="0"/>
              <a:t>vector</a:t>
            </a:r>
            <a:r>
              <a:rPr lang="en-US" altLang="ko-KR" dirty="0" smtClean="0"/>
              <a:t>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4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모듈의 실체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우리가 썼던 빌트인 모듈은 컴퓨터 어디에 있나요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파이썬이 설치된 디렉토리 아래의 </a:t>
            </a:r>
            <a:r>
              <a:rPr lang="en-US" altLang="ko-KR" smtClean="0"/>
              <a:t>Lib </a:t>
            </a:r>
            <a:r>
              <a:rPr lang="ko-KR" altLang="en-US" smtClean="0"/>
              <a:t>디렉토리</a:t>
            </a:r>
            <a:endParaRPr lang="en-US" altLang="ko-KR" smtClean="0"/>
          </a:p>
          <a:p>
            <a:pPr lvl="2"/>
            <a:r>
              <a:rPr lang="ko-KR" altLang="en-US" smtClean="0"/>
              <a:t>예</a:t>
            </a:r>
            <a:r>
              <a:rPr lang="en-US" altLang="ko-KR"/>
              <a:t>)</a:t>
            </a:r>
            <a:r>
              <a:rPr lang="en-US" altLang="ko-KR" smtClean="0"/>
              <a:t> C:\Python34\Lib\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065" y="2492896"/>
            <a:ext cx="4255871" cy="3694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42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모듈의 실체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우리가 썼던 빌트인 모듈은 컴퓨터 어디에 있나요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파이썬</a:t>
            </a:r>
            <a:r>
              <a:rPr lang="ko-KR" altLang="en-US" dirty="0" smtClean="0"/>
              <a:t> 프로그래밍으로 알아내기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2348880"/>
            <a:ext cx="86409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 smtClean="0">
                <a:solidFill>
                  <a:srgbClr val="800000"/>
                </a:solidFill>
              </a:rPr>
              <a:t>import</a:t>
            </a:r>
            <a:r>
              <a:rPr lang="en-US" altLang="ko-KR" dirty="0" smtClean="0"/>
              <a:t> </a:t>
            </a:r>
            <a:r>
              <a:rPr lang="en-US" altLang="ko-KR" dirty="0"/>
              <a:t>math </a:t>
            </a:r>
          </a:p>
          <a:p>
            <a:r>
              <a:rPr lang="en-US" altLang="ko-KR" b="1" dirty="0">
                <a:solidFill>
                  <a:srgbClr val="800000"/>
                </a:solidFill>
              </a:rPr>
              <a:t>import</a:t>
            </a:r>
            <a:r>
              <a:rPr lang="en-US" altLang="ko-KR" dirty="0"/>
              <a:t> </a:t>
            </a:r>
            <a:r>
              <a:rPr lang="en-US" altLang="ko-KR" dirty="0" smtClean="0"/>
              <a:t>inspect </a:t>
            </a:r>
            <a:endParaRPr lang="en-US" altLang="ko-KR" dirty="0"/>
          </a:p>
          <a:p>
            <a:endParaRPr lang="en-US" altLang="ko-KR" dirty="0">
              <a:solidFill>
                <a:srgbClr val="696969"/>
              </a:solidFill>
            </a:endParaRPr>
          </a:p>
          <a:p>
            <a:r>
              <a:rPr lang="en-US" altLang="ko-KR" dirty="0" smtClean="0">
                <a:solidFill>
                  <a:srgbClr val="696969"/>
                </a:solidFill>
              </a:rPr>
              <a:t># </a:t>
            </a:r>
            <a:r>
              <a:rPr lang="en-US" altLang="ko-KR" dirty="0">
                <a:solidFill>
                  <a:srgbClr val="696969"/>
                </a:solidFill>
              </a:rPr>
              <a:t>math </a:t>
            </a:r>
            <a:r>
              <a:rPr lang="ko-KR" altLang="en-US" dirty="0" smtClean="0">
                <a:solidFill>
                  <a:srgbClr val="696969"/>
                </a:solidFill>
              </a:rPr>
              <a:t>모듈의 파일 위치 확인</a:t>
            </a:r>
            <a:endParaRPr lang="en-US" altLang="ko-KR" dirty="0">
              <a:solidFill>
                <a:srgbClr val="696969"/>
              </a:solidFill>
            </a:endParaRPr>
          </a:p>
          <a:p>
            <a:r>
              <a:rPr lang="en-US" altLang="ko-KR" dirty="0" err="1" smtClean="0"/>
              <a:t>inspect.getfile</a:t>
            </a:r>
            <a:r>
              <a:rPr lang="en-US" altLang="ko-KR" dirty="0" smtClean="0"/>
              <a:t>(math)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7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컴퓨터에게 </a:t>
            </a:r>
            <a:r>
              <a:rPr lang="ko-KR" altLang="en-US" dirty="0" smtClean="0"/>
              <a:t>명령 내리기</a:t>
            </a:r>
            <a:endParaRPr lang="en-US" altLang="ko-KR" dirty="0"/>
          </a:p>
          <a:p>
            <a:pPr lvl="1"/>
            <a:r>
              <a:rPr lang="en-US" altLang="ko-KR" dirty="0" err="1" smtClean="0"/>
              <a:t>subprocess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활용하기</a:t>
            </a:r>
            <a:endParaRPr lang="en-US" altLang="ko-KR" dirty="0" smtClean="0"/>
          </a:p>
          <a:p>
            <a:r>
              <a:rPr lang="ko-KR" altLang="en-US" dirty="0" smtClean="0"/>
              <a:t>인터넷 접근하기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urllib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활용하기</a:t>
            </a:r>
            <a:endParaRPr lang="en-US" altLang="ko-KR" dirty="0" smtClean="0"/>
          </a:p>
          <a:p>
            <a:r>
              <a:rPr lang="ko-KR" altLang="en-US" dirty="0"/>
              <a:t>컴퓨터 파일 시스템 접근하기</a:t>
            </a:r>
            <a:endParaRPr lang="en-US" altLang="ko-KR" dirty="0"/>
          </a:p>
          <a:p>
            <a:pPr lvl="1"/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재미있는 모듈 활용의 예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8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컴퓨터에게 명령 내리기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subprocess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특정 프로그램 실행하기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916832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smtClean="0">
                <a:solidFill>
                  <a:srgbClr val="800000"/>
                </a:solidFill>
              </a:rPr>
              <a:t>import</a:t>
            </a:r>
            <a:r>
              <a:rPr lang="en-US" altLang="ko-KR" smtClean="0"/>
              <a:t> subprocess</a:t>
            </a:r>
          </a:p>
          <a:p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 smtClean="0">
                <a:solidFill>
                  <a:srgbClr val="696969"/>
                </a:solidFill>
              </a:rPr>
              <a:t># </a:t>
            </a:r>
            <a:r>
              <a:rPr lang="ko-KR" altLang="en-US" smtClean="0">
                <a:solidFill>
                  <a:srgbClr val="696969"/>
                </a:solidFill>
              </a:rPr>
              <a:t>명령어창 실행 </a:t>
            </a:r>
            <a:r>
              <a:rPr lang="en-US" altLang="ko-KR">
                <a:solidFill>
                  <a:srgbClr val="696969"/>
                </a:solidFill>
              </a:rPr>
              <a:t>(</a:t>
            </a:r>
            <a:r>
              <a:rPr lang="en-US" altLang="ko-KR" smtClean="0">
                <a:solidFill>
                  <a:srgbClr val="696969"/>
                </a:solidFill>
              </a:rPr>
              <a:t>Windows </a:t>
            </a:r>
            <a:r>
              <a:rPr lang="ko-KR" altLang="en-US" smtClean="0">
                <a:solidFill>
                  <a:srgbClr val="696969"/>
                </a:solidFill>
              </a:rPr>
              <a:t>운영체제</a:t>
            </a:r>
            <a:r>
              <a:rPr lang="en-US" altLang="ko-KR" smtClean="0">
                <a:solidFill>
                  <a:srgbClr val="696969"/>
                </a:solidFill>
              </a:rPr>
              <a:t>)</a:t>
            </a:r>
          </a:p>
          <a:p>
            <a:r>
              <a:rPr lang="en-US" altLang="ko-KR" smtClean="0"/>
              <a:t>subprocess</a:t>
            </a:r>
            <a:r>
              <a:rPr lang="en-US" altLang="ko-KR" smtClean="0">
                <a:solidFill>
                  <a:srgbClr val="808030"/>
                </a:solidFill>
              </a:rPr>
              <a:t>.</a:t>
            </a:r>
            <a:r>
              <a:rPr lang="en-US" altLang="ko-KR" smtClean="0"/>
              <a:t>call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"cmd"</a:t>
            </a:r>
            <a:r>
              <a:rPr lang="en-US" altLang="ko-KR">
                <a:solidFill>
                  <a:srgbClr val="808030"/>
                </a:solidFill>
              </a:rPr>
              <a:t>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813" y="2673275"/>
            <a:ext cx="4181667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33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컴퓨터에게 명령 내리기 </a:t>
            </a:r>
            <a:r>
              <a:rPr lang="en-US" altLang="ko-KR" dirty="0"/>
              <a:t>– </a:t>
            </a:r>
            <a:r>
              <a:rPr lang="en-US" altLang="ko-KR" dirty="0" err="1" smtClean="0"/>
              <a:t>webbrowser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ko-KR" altLang="en-US" dirty="0"/>
              <a:t>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웹브라우져를 띄워 보자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1916832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>
                <a:solidFill>
                  <a:srgbClr val="800000"/>
                </a:solidFill>
              </a:rPr>
              <a:t>import</a:t>
            </a:r>
            <a:r>
              <a:rPr lang="en-US" altLang="ko-KR"/>
              <a:t> webbrowser 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>
                <a:solidFill>
                  <a:srgbClr val="696969"/>
                </a:solidFill>
              </a:rPr>
              <a:t># </a:t>
            </a:r>
            <a:r>
              <a:rPr lang="ko-KR" altLang="en-US" smtClean="0">
                <a:solidFill>
                  <a:srgbClr val="696969"/>
                </a:solidFill>
              </a:rPr>
              <a:t>웹 주소 설정</a:t>
            </a:r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 smtClean="0"/>
              <a:t>url </a:t>
            </a:r>
            <a:r>
              <a:rPr lang="en-US" altLang="ko-KR">
                <a:solidFill>
                  <a:srgbClr val="808030"/>
                </a:solidFill>
              </a:rPr>
              <a:t>=</a:t>
            </a:r>
            <a:r>
              <a:rPr lang="en-US" altLang="ko-KR"/>
              <a:t> </a:t>
            </a:r>
            <a:r>
              <a:rPr lang="en-US" altLang="ko-KR">
                <a:solidFill>
                  <a:srgbClr val="0000E6"/>
                </a:solidFill>
              </a:rPr>
              <a:t>'http</a:t>
            </a:r>
            <a:r>
              <a:rPr lang="en-US" altLang="ko-KR" smtClean="0">
                <a:solidFill>
                  <a:srgbClr val="0000E6"/>
                </a:solidFill>
              </a:rPr>
              <a:t>://cyber2010.kookmin.ac.kr'</a:t>
            </a:r>
            <a:r>
              <a:rPr lang="en-US" altLang="ko-KR" smtClean="0"/>
              <a:t> </a:t>
            </a:r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>
                <a:solidFill>
                  <a:srgbClr val="696969"/>
                </a:solidFill>
              </a:rPr>
              <a:t># </a:t>
            </a:r>
            <a:r>
              <a:rPr lang="ko-KR" altLang="en-US" smtClean="0">
                <a:solidFill>
                  <a:srgbClr val="696969"/>
                </a:solidFill>
              </a:rPr>
              <a:t>기본 웹브라우저 구동</a:t>
            </a:r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 smtClean="0"/>
              <a:t>webbrowser</a:t>
            </a:r>
            <a:r>
              <a:rPr lang="en-US" altLang="ko-KR" smtClean="0">
                <a:solidFill>
                  <a:srgbClr val="808030"/>
                </a:solidFill>
              </a:rPr>
              <a:t>.</a:t>
            </a:r>
            <a:r>
              <a:rPr lang="en-US" altLang="ko-KR" smtClean="0">
                <a:solidFill>
                  <a:srgbClr val="E34ADC"/>
                </a:solidFill>
              </a:rPr>
              <a:t>open</a:t>
            </a:r>
            <a:r>
              <a:rPr lang="en-US" altLang="ko-KR" smtClean="0">
                <a:solidFill>
                  <a:srgbClr val="808030"/>
                </a:solidFill>
              </a:rPr>
              <a:t>(</a:t>
            </a:r>
            <a:r>
              <a:rPr lang="en-US" altLang="ko-KR" smtClean="0"/>
              <a:t>url</a:t>
            </a:r>
            <a:r>
              <a:rPr lang="en-US" altLang="ko-KR">
                <a:solidFill>
                  <a:srgbClr val="808030"/>
                </a:solidFill>
              </a:rPr>
              <a:t>)</a:t>
            </a:r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29259"/>
            <a:ext cx="409308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5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컴퓨터 파일 시스템 </a:t>
            </a:r>
            <a:r>
              <a:rPr lang="ko-KR" altLang="en-US" smtClean="0"/>
              <a:t>접근하기 </a:t>
            </a:r>
            <a:r>
              <a:rPr lang="en-US" altLang="ko-KR" smtClean="0"/>
              <a:t>– os </a:t>
            </a:r>
            <a:r>
              <a:rPr lang="ko-KR" altLang="en-US" smtClean="0"/>
              <a:t>모듈 활용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</a:t>
            </a:r>
            <a:r>
              <a:rPr lang="ko-KR" altLang="en-US" dirty="0" smtClean="0"/>
              <a:t>디렉터리 </a:t>
            </a:r>
            <a:r>
              <a:rPr lang="ko-KR" altLang="en-US" dirty="0"/>
              <a:t>안에는 어떤 </a:t>
            </a:r>
            <a:r>
              <a:rPr lang="ko-KR" altLang="en-US" dirty="0" smtClean="0"/>
              <a:t>디렉터리와 </a:t>
            </a:r>
            <a:r>
              <a:rPr lang="ko-KR" altLang="en-US" dirty="0" smtClean="0"/>
              <a:t>파일들이 </a:t>
            </a:r>
            <a:r>
              <a:rPr lang="ko-KR" altLang="en-US" dirty="0"/>
              <a:t>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916833"/>
            <a:ext cx="86409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b="1" kern="0" dirty="0">
                <a:solidFill>
                  <a:srgbClr val="8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import</a:t>
            </a:r>
            <a:r>
              <a:rPr lang="en-US" altLang="ko-KR" kern="0" dirty="0">
                <a:solidFill>
                  <a:srgbClr val="0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lang="en-US" altLang="ko-KR" kern="0" dirty="0" err="1" smtClean="0">
                <a:solidFill>
                  <a:srgbClr val="0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os</a:t>
            </a:r>
            <a:endParaRPr lang="en-US" altLang="ko-KR" kern="0" dirty="0" smtClean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ko-KR" kern="0" dirty="0" smtClean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 smtClean="0">
                <a:solidFill>
                  <a:srgbClr val="0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path </a:t>
            </a:r>
            <a:r>
              <a:rPr lang="en-US" altLang="ko-KR" kern="0" dirty="0" smtClean="0">
                <a:solidFill>
                  <a:srgbClr val="80803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=</a:t>
            </a:r>
            <a:r>
              <a:rPr lang="en-US" altLang="ko-KR" kern="0" dirty="0" smtClean="0">
                <a:solidFill>
                  <a:srgbClr val="0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lang="en-US" altLang="ko-KR" kern="0" dirty="0" smtClean="0">
                <a:solidFill>
                  <a:srgbClr val="0000E6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"C:/"</a:t>
            </a:r>
            <a:endParaRPr lang="en-US" altLang="ko-KR" kern="0" dirty="0" smtClean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 err="1" smtClean="0">
                <a:solidFill>
                  <a:srgbClr val="0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dirfiles</a:t>
            </a:r>
            <a:r>
              <a:rPr lang="en-US" altLang="ko-KR" kern="0" dirty="0" smtClean="0">
                <a:solidFill>
                  <a:srgbClr val="0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80803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=</a:t>
            </a:r>
            <a:r>
              <a:rPr lang="en-US" altLang="ko-KR" kern="0" dirty="0">
                <a:solidFill>
                  <a:srgbClr val="0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os</a:t>
            </a:r>
            <a:r>
              <a:rPr lang="en-US" altLang="ko-KR" kern="0" dirty="0" err="1">
                <a:solidFill>
                  <a:srgbClr val="80803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  <a:r>
              <a:rPr lang="en-US" altLang="ko-KR" kern="0" dirty="0" err="1">
                <a:solidFill>
                  <a:srgbClr val="0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listdir</a:t>
            </a:r>
            <a:r>
              <a:rPr lang="en-US" altLang="ko-KR" kern="0" dirty="0">
                <a:solidFill>
                  <a:srgbClr val="80803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lang="en-US" altLang="ko-KR" kern="0" dirty="0">
                <a:solidFill>
                  <a:srgbClr val="0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path</a:t>
            </a:r>
            <a:r>
              <a:rPr lang="en-US" altLang="ko-KR" kern="0" dirty="0">
                <a:solidFill>
                  <a:srgbClr val="80803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)</a:t>
            </a:r>
            <a:endParaRPr lang="ko-KR" altLang="ko-KR" sz="1100" kern="1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b="1" kern="0" dirty="0" smtClean="0">
                <a:solidFill>
                  <a:srgbClr val="8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print</a:t>
            </a:r>
            <a:r>
              <a:rPr lang="en-US" altLang="ko-KR" kern="0" dirty="0" smtClean="0">
                <a:solidFill>
                  <a:srgbClr val="80803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(</a:t>
            </a:r>
            <a:r>
              <a:rPr lang="en-US" altLang="ko-KR" kern="0" dirty="0" err="1" smtClean="0">
                <a:solidFill>
                  <a:srgbClr val="0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dirfiles</a:t>
            </a:r>
            <a:r>
              <a:rPr lang="en-US" altLang="ko-KR" kern="0" dirty="0" smtClean="0">
                <a:solidFill>
                  <a:srgbClr val="80803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51520" y="4581128"/>
            <a:ext cx="8640960" cy="1440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dirty="0" smtClean="0">
                <a:solidFill>
                  <a:srgbClr val="0000E6"/>
                </a:solidFill>
              </a:rPr>
              <a:t>['$</a:t>
            </a:r>
            <a:r>
              <a:rPr lang="en-US" altLang="ko-KR" dirty="0" err="1">
                <a:solidFill>
                  <a:srgbClr val="0000E6"/>
                </a:solidFill>
              </a:rPr>
              <a:t>Recycle.Bin</a:t>
            </a:r>
            <a:r>
              <a:rPr lang="en-US" altLang="ko-KR" dirty="0">
                <a:solidFill>
                  <a:srgbClr val="0000E6"/>
                </a:solidFill>
              </a:rPr>
              <a:t>', '</a:t>
            </a:r>
            <a:r>
              <a:rPr lang="en-US" altLang="ko-KR" dirty="0" err="1">
                <a:solidFill>
                  <a:srgbClr val="0000E6"/>
                </a:solidFill>
              </a:rPr>
              <a:t>bootmgr</a:t>
            </a:r>
            <a:r>
              <a:rPr lang="en-US" altLang="ko-KR" dirty="0">
                <a:solidFill>
                  <a:srgbClr val="0000E6"/>
                </a:solidFill>
              </a:rPr>
              <a:t>', 'BOOTNXT', 'dev', 'Documents and Settings', 'hiberfil.sys', 'Intel', '</a:t>
            </a:r>
            <a:r>
              <a:rPr lang="en-US" altLang="ko-KR" dirty="0" err="1">
                <a:solidFill>
                  <a:srgbClr val="0000E6"/>
                </a:solidFill>
              </a:rPr>
              <a:t>MSOCache</a:t>
            </a:r>
            <a:r>
              <a:rPr lang="en-US" altLang="ko-KR" dirty="0">
                <a:solidFill>
                  <a:srgbClr val="0000E6"/>
                </a:solidFill>
              </a:rPr>
              <a:t>', 'pagefile.sys', '</a:t>
            </a:r>
            <a:r>
              <a:rPr lang="en-US" altLang="ko-KR" dirty="0" err="1">
                <a:solidFill>
                  <a:srgbClr val="0000E6"/>
                </a:solidFill>
              </a:rPr>
              <a:t>PerfLogs</a:t>
            </a:r>
            <a:r>
              <a:rPr lang="en-US" altLang="ko-KR" dirty="0">
                <a:solidFill>
                  <a:srgbClr val="0000E6"/>
                </a:solidFill>
              </a:rPr>
              <a:t>', 'Program Files', 'Program Files (x86)', '</a:t>
            </a:r>
            <a:r>
              <a:rPr lang="en-US" altLang="ko-KR" dirty="0" err="1">
                <a:solidFill>
                  <a:srgbClr val="0000E6"/>
                </a:solidFill>
              </a:rPr>
              <a:t>ProgramData</a:t>
            </a:r>
            <a:r>
              <a:rPr lang="en-US" altLang="ko-KR" dirty="0">
                <a:solidFill>
                  <a:srgbClr val="0000E6"/>
                </a:solidFill>
              </a:rPr>
              <a:t>', 'Recovery', 'swapfile.sys', 'System Volume Information', 'Temp', 'Users', '</a:t>
            </a:r>
            <a:r>
              <a:rPr lang="en-US" altLang="ko-KR" dirty="0" err="1">
                <a:solidFill>
                  <a:srgbClr val="0000E6"/>
                </a:solidFill>
              </a:rPr>
              <a:t>usr</a:t>
            </a:r>
            <a:r>
              <a:rPr lang="en-US" altLang="ko-KR" dirty="0">
                <a:solidFill>
                  <a:srgbClr val="0000E6"/>
                </a:solidFill>
              </a:rPr>
              <a:t>', 'Windows', '</a:t>
            </a:r>
            <a:r>
              <a:rPr lang="en-US" altLang="ko-KR" dirty="0" err="1">
                <a:solidFill>
                  <a:srgbClr val="0000E6"/>
                </a:solidFill>
              </a:rPr>
              <a:t>XecureSSL</a:t>
            </a:r>
            <a:r>
              <a:rPr lang="en-US" altLang="ko-KR" dirty="0">
                <a:solidFill>
                  <a:srgbClr val="0000E6"/>
                </a:solidFill>
              </a:rPr>
              <a:t>']</a:t>
            </a:r>
            <a:endParaRPr lang="ko-KR" altLang="en-US" dirty="0">
              <a:solidFill>
                <a:srgbClr val="0000E6"/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4175956" y="3501008"/>
            <a:ext cx="792088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62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컴퓨터 파일 시스템 접근하기 </a:t>
            </a:r>
            <a:r>
              <a:rPr lang="en-US" altLang="ko-KR"/>
              <a:t>– os </a:t>
            </a:r>
            <a:r>
              <a:rPr lang="ko-KR" altLang="en-US"/>
              <a:t>모듈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디렉터리와 파일을 따로 분리해서 저장하려면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1916832"/>
            <a:ext cx="8640960" cy="4608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import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os</a:t>
            </a:r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endParaRPr lang="en-US" altLang="ko-KR" sz="1600" dirty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path 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E6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"C</a:t>
            </a:r>
            <a:r>
              <a:rPr lang="en-US" altLang="ko-KR" sz="1600" dirty="0" smtClean="0">
                <a:solidFill>
                  <a:srgbClr val="0000E6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:/"</a:t>
            </a:r>
          </a:p>
          <a:p>
            <a:pPr lvl="0"/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dirfiles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os</a:t>
            </a:r>
            <a:r>
              <a:rPr lang="en-US" altLang="ko-KR" sz="1600" dirty="0" err="1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listdir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path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</a:p>
          <a:p>
            <a:pPr lvl="0"/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dir_names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[]</a:t>
            </a:r>
          </a:p>
          <a:p>
            <a:pPr lvl="0"/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file_names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[]</a:t>
            </a:r>
          </a:p>
          <a:p>
            <a:pPr lvl="0"/>
            <a:endParaRPr lang="en-US" altLang="ko-KR" sz="1600" b="1" dirty="0">
              <a:solidFill>
                <a:srgbClr val="80803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each </a:t>
            </a:r>
            <a:r>
              <a:rPr lang="en-US" altLang="ko-KR" sz="1600" b="1" dirty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dirfiles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   </a:t>
            </a:r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full_name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path </a:t>
            </a:r>
            <a:r>
              <a:rPr lang="en-US" altLang="ko-KR" sz="1600" dirty="0">
                <a:solidFill>
                  <a:srgbClr val="44AADD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+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each</a:t>
            </a:r>
          </a:p>
          <a:p>
            <a:pPr lvl="0"/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os</a:t>
            </a:r>
            <a:r>
              <a:rPr lang="en-US" altLang="ko-KR" sz="1600" dirty="0" err="1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path</a:t>
            </a:r>
            <a:r>
              <a:rPr lang="en-US" altLang="ko-KR" sz="1600" dirty="0" err="1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isdir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full_name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):</a:t>
            </a:r>
          </a:p>
          <a:p>
            <a:pPr lvl="0"/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dir_names</a:t>
            </a:r>
            <a:r>
              <a:rPr lang="en-US" altLang="ko-KR" sz="1600" dirty="0" err="1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append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full_name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+ </a:t>
            </a:r>
            <a:r>
              <a:rPr lang="en-US" altLang="ko-KR" sz="1600" dirty="0" smtClean="0">
                <a:solidFill>
                  <a:srgbClr val="0000E6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"/"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   </a:t>
            </a:r>
          </a:p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   else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       </a:t>
            </a:r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      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file_names</a:t>
            </a:r>
            <a:r>
              <a:rPr lang="en-US" altLang="ko-KR" sz="1600" dirty="0" err="1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append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full_name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</a:p>
          <a:p>
            <a:pPr lvl="0"/>
            <a:endParaRPr lang="en-US" altLang="ko-KR" sz="1600" b="1" dirty="0" smtClean="0">
              <a:solidFill>
                <a:srgbClr val="80803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print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E6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0000E6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</a:t>
            </a:r>
            <a:r>
              <a:rPr lang="en-US" altLang="ko-KR" sz="1600" dirty="0">
                <a:solidFill>
                  <a:srgbClr val="0000E6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names: </a:t>
            </a:r>
            <a:r>
              <a:rPr lang="en-US" altLang="ko-KR" sz="1600" dirty="0" smtClean="0">
                <a:solidFill>
                  <a:srgbClr val="0000E6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"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</a:p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print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dir_names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</a:p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print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E6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"file names: </a:t>
            </a:r>
            <a:r>
              <a:rPr lang="en-US" altLang="ko-KR" sz="1600" dirty="0" smtClean="0">
                <a:solidFill>
                  <a:srgbClr val="0000E6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"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</a:p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print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file_names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  <a:endParaRPr lang="ko-KR" altLang="en-US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13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모든 하위 디렉터리 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디렉터리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 </a:t>
            </a:r>
            <a:r>
              <a:rPr lang="ko-KR" altLang="en-US" dirty="0" smtClean="0"/>
              <a:t>모든 </a:t>
            </a:r>
            <a:r>
              <a:rPr lang="ko-KR" altLang="en-US" dirty="0" smtClean="0"/>
              <a:t>하위 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C:/Python34/ </a:t>
            </a:r>
            <a:r>
              <a:rPr lang="ko-KR" altLang="en-US" dirty="0" smtClean="0"/>
              <a:t>아래의 모든 하위 디렉터리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C:/Python34/</a:t>
            </a:r>
          </a:p>
          <a:p>
            <a:pPr lvl="1"/>
            <a:r>
              <a:rPr lang="en-US" altLang="ko-KR" dirty="0" smtClean="0"/>
              <a:t>C:/Python34/DLLs/</a:t>
            </a:r>
          </a:p>
          <a:p>
            <a:pPr lvl="1"/>
            <a:r>
              <a:rPr lang="en-US" altLang="ko-KR" dirty="0" smtClean="0"/>
              <a:t>C:/Python34/Docs/</a:t>
            </a:r>
          </a:p>
          <a:p>
            <a:pPr lvl="1"/>
            <a:r>
              <a:rPr lang="en-US" altLang="ko-KR" dirty="0" smtClean="0"/>
              <a:t>C:/Python34/Lib/</a:t>
            </a:r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r>
              <a:rPr lang="en-US" altLang="ko-KR" dirty="0" smtClean="0"/>
              <a:t>C:/Python34/Lib/__pycache__/</a:t>
            </a:r>
          </a:p>
          <a:p>
            <a:pPr lvl="1"/>
            <a:r>
              <a:rPr lang="en-US" altLang="ko-KR" dirty="0" smtClean="0"/>
              <a:t>C:/Python34/Lib/asyncio/</a:t>
            </a:r>
          </a:p>
          <a:p>
            <a:pPr lvl="1"/>
            <a:r>
              <a:rPr lang="en-US" altLang="ko-KR" dirty="0" smtClean="0"/>
              <a:t>…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59433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모든 하위 </a:t>
            </a:r>
            <a:r>
              <a:rPr lang="ko-KR" altLang="en-US" dirty="0" smtClean="0"/>
              <a:t>디렉터리 </a:t>
            </a:r>
            <a:r>
              <a:rPr lang="ko-KR" altLang="en-US" dirty="0"/>
              <a:t>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디렉터리 구조인 경우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원하는 결과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P/</a:t>
            </a:r>
          </a:p>
          <a:p>
            <a:pPr lvl="1"/>
            <a:r>
              <a:rPr lang="en-US" altLang="ko-KR" dirty="0" smtClean="0"/>
              <a:t>P/a/</a:t>
            </a:r>
          </a:p>
          <a:p>
            <a:pPr lvl="1"/>
            <a:r>
              <a:rPr lang="en-US" altLang="ko-KR" dirty="0" smtClean="0"/>
              <a:t>P/b/</a:t>
            </a:r>
          </a:p>
          <a:p>
            <a:pPr lvl="1"/>
            <a:r>
              <a:rPr lang="en-US" altLang="ko-KR" dirty="0" smtClean="0"/>
              <a:t>P/c/</a:t>
            </a:r>
          </a:p>
          <a:p>
            <a:pPr lvl="1"/>
            <a:r>
              <a:rPr lang="en-US" altLang="ko-KR" dirty="0" smtClean="0"/>
              <a:t>P/a/X/</a:t>
            </a:r>
          </a:p>
          <a:p>
            <a:pPr lvl="1"/>
            <a:r>
              <a:rPr lang="en-US" altLang="ko-KR" dirty="0" smtClean="0"/>
              <a:t>P/a/Y/</a:t>
            </a:r>
          </a:p>
          <a:p>
            <a:pPr lvl="1"/>
            <a:r>
              <a:rPr lang="en-US" altLang="ko-KR" dirty="0" smtClean="0"/>
              <a:t>P/c/Z/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779912" y="2348880"/>
            <a:ext cx="1901987" cy="1796381"/>
            <a:chOff x="4932040" y="1457595"/>
            <a:chExt cx="1901987" cy="1796381"/>
          </a:xfrm>
        </p:grpSpPr>
        <p:sp>
          <p:nvSpPr>
            <p:cNvPr id="28" name="직사각형 27"/>
            <p:cNvSpPr/>
            <p:nvPr/>
          </p:nvSpPr>
          <p:spPr>
            <a:xfrm>
              <a:off x="4932040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401979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401979" y="1943953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385884" y="2897789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644054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627959" y="2416413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627959" y="2897789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cxnSp>
          <p:nvCxnSpPr>
            <p:cNvPr id="35" name="직선 연결선 34"/>
            <p:cNvCxnSpPr>
              <a:stCxn id="28" idx="3"/>
              <a:endCxn id="32" idx="1"/>
            </p:cNvCxnSpPr>
            <p:nvPr/>
          </p:nvCxnSpPr>
          <p:spPr>
            <a:xfrm>
              <a:off x="5364088" y="1635689"/>
              <a:ext cx="2799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2" idx="3"/>
              <a:endCxn id="29" idx="1"/>
            </p:cNvCxnSpPr>
            <p:nvPr/>
          </p:nvCxnSpPr>
          <p:spPr>
            <a:xfrm>
              <a:off x="6076102" y="1635689"/>
              <a:ext cx="325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32" idx="3"/>
              <a:endCxn id="30" idx="1"/>
            </p:cNvCxnSpPr>
            <p:nvPr/>
          </p:nvCxnSpPr>
          <p:spPr>
            <a:xfrm>
              <a:off x="6076102" y="1635689"/>
              <a:ext cx="325877" cy="48635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28" idx="3"/>
              <a:endCxn id="33" idx="1"/>
            </p:cNvCxnSpPr>
            <p:nvPr/>
          </p:nvCxnSpPr>
          <p:spPr>
            <a:xfrm>
              <a:off x="5364088" y="1635689"/>
              <a:ext cx="263871" cy="9588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28" idx="3"/>
              <a:endCxn id="34" idx="1"/>
            </p:cNvCxnSpPr>
            <p:nvPr/>
          </p:nvCxnSpPr>
          <p:spPr>
            <a:xfrm>
              <a:off x="5364088" y="1635689"/>
              <a:ext cx="263871" cy="144019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34" idx="3"/>
              <a:endCxn id="31" idx="1"/>
            </p:cNvCxnSpPr>
            <p:nvPr/>
          </p:nvCxnSpPr>
          <p:spPr>
            <a:xfrm>
              <a:off x="6060007" y="3075883"/>
              <a:ext cx="325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043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모듈의 예</a:t>
            </a:r>
            <a:r>
              <a:rPr lang="en-US" altLang="ko-KR" smtClean="0"/>
              <a:t>: </a:t>
            </a:r>
            <a:r>
              <a:rPr lang="ko-KR" altLang="en-US" smtClean="0"/>
              <a:t>수학</a:t>
            </a:r>
            <a:r>
              <a:rPr lang="en-US" altLang="ko-KR" smtClean="0"/>
              <a:t>(math) </a:t>
            </a:r>
            <a:r>
              <a:rPr lang="ko-KR" altLang="en-US" smtClean="0"/>
              <a:t>모듈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예를 들어</a:t>
            </a:r>
            <a:r>
              <a:rPr lang="en-US" altLang="ko-KR" smtClean="0"/>
              <a:t>, </a:t>
            </a:r>
            <a:r>
              <a:rPr lang="ko-KR" altLang="en-US" smtClean="0"/>
              <a:t>아래 그림과 같이 각종 수학 함수들과 상수들을 묶어 수학</a:t>
            </a:r>
            <a:r>
              <a:rPr lang="en-US" altLang="ko-KR" smtClean="0"/>
              <a:t>(math) </a:t>
            </a:r>
            <a:r>
              <a:rPr lang="ko-KR" altLang="en-US" smtClean="0"/>
              <a:t>모듈로 정의할 수 있음</a:t>
            </a:r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611560" y="2258942"/>
            <a:ext cx="7920880" cy="3785066"/>
            <a:chOff x="611560" y="2258942"/>
            <a:chExt cx="7920880" cy="4032448"/>
          </a:xfrm>
        </p:grpSpPr>
        <p:sp>
          <p:nvSpPr>
            <p:cNvPr id="5" name="직사각형 4"/>
            <p:cNvSpPr/>
            <p:nvPr/>
          </p:nvSpPr>
          <p:spPr>
            <a:xfrm>
              <a:off x="611560" y="2690990"/>
              <a:ext cx="7920880" cy="3600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176357" y="2887079"/>
              <a:ext cx="1800200" cy="1262000"/>
              <a:chOff x="971600" y="3356992"/>
              <a:chExt cx="1800200" cy="126200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971600" y="3663099"/>
                <a:ext cx="1800200" cy="6392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sin</a:t>
                </a:r>
                <a:endParaRPr lang="ko-KR" altLang="en-US"/>
              </a:p>
            </p:txBody>
          </p:sp>
          <p:grpSp>
            <p:nvGrpSpPr>
              <p:cNvPr id="36" name="그룹 35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41" name="사다리꼴 40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" name="직선 연결선 41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>
                <a:off x="2021980" y="4294955"/>
                <a:ext cx="648072" cy="324037"/>
                <a:chOff x="4644008" y="3889484"/>
                <a:chExt cx="936104" cy="648074"/>
              </a:xfrm>
            </p:grpSpPr>
            <p:sp>
              <p:nvSpPr>
                <p:cNvPr id="38" name="사다리꼴 37"/>
                <p:cNvSpPr/>
                <p:nvPr/>
              </p:nvSpPr>
              <p:spPr>
                <a:xfrm>
                  <a:off x="4644008" y="388948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연결선 38"/>
                <p:cNvCxnSpPr/>
                <p:nvPr/>
              </p:nvCxnSpPr>
              <p:spPr>
                <a:xfrm rot="10800000" flipV="1">
                  <a:off x="4645175" y="388948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rot="10800000" flipH="1" flipV="1">
                  <a:off x="5372089" y="388948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그룹 6"/>
            <p:cNvGrpSpPr/>
            <p:nvPr/>
          </p:nvGrpSpPr>
          <p:grpSpPr>
            <a:xfrm>
              <a:off x="3275856" y="2889700"/>
              <a:ext cx="1800200" cy="1259379"/>
              <a:chOff x="971600" y="3356992"/>
              <a:chExt cx="1800200" cy="1259379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971600" y="3663099"/>
                <a:ext cx="1800200" cy="6366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cos</a:t>
                </a:r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32" name="사다리꼴 31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3" name="직선 연결선 32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그룹 27"/>
              <p:cNvGrpSpPr/>
              <p:nvPr/>
            </p:nvGrpSpPr>
            <p:grpSpPr>
              <a:xfrm>
                <a:off x="2021980" y="4292334"/>
                <a:ext cx="648072" cy="324037"/>
                <a:chOff x="4644008" y="3884242"/>
                <a:chExt cx="936104" cy="648074"/>
              </a:xfrm>
            </p:grpSpPr>
            <p:sp>
              <p:nvSpPr>
                <p:cNvPr id="29" name="사다리꼴 28"/>
                <p:cNvSpPr/>
                <p:nvPr/>
              </p:nvSpPr>
              <p:spPr>
                <a:xfrm>
                  <a:off x="4644008" y="3884244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0" name="직선 연결선 29"/>
                <p:cNvCxnSpPr/>
                <p:nvPr/>
              </p:nvCxnSpPr>
              <p:spPr>
                <a:xfrm rot="10800000" flipV="1">
                  <a:off x="4645175" y="3884242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 rot="10800000" flipH="1" flipV="1">
                  <a:off x="5372089" y="3884244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그룹 7"/>
            <p:cNvGrpSpPr/>
            <p:nvPr/>
          </p:nvGrpSpPr>
          <p:grpSpPr>
            <a:xfrm>
              <a:off x="6300192" y="2892941"/>
              <a:ext cx="1800200" cy="1256139"/>
              <a:chOff x="971600" y="3356992"/>
              <a:chExt cx="1800200" cy="1256139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971600" y="3663099"/>
                <a:ext cx="1800200" cy="6334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ceil</a:t>
                </a:r>
                <a:endParaRPr lang="ko-KR" altLang="en-US"/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23" name="사다리꼴 22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그룹 18"/>
              <p:cNvGrpSpPr/>
              <p:nvPr/>
            </p:nvGrpSpPr>
            <p:grpSpPr>
              <a:xfrm>
                <a:off x="2021980" y="4289094"/>
                <a:ext cx="648072" cy="324037"/>
                <a:chOff x="4644008" y="3877762"/>
                <a:chExt cx="936104" cy="648074"/>
              </a:xfrm>
            </p:grpSpPr>
            <p:sp>
              <p:nvSpPr>
                <p:cNvPr id="20" name="사다리꼴 19"/>
                <p:cNvSpPr/>
                <p:nvPr/>
              </p:nvSpPr>
              <p:spPr>
                <a:xfrm>
                  <a:off x="4644008" y="3877764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" name="직선 연결선 20"/>
                <p:cNvCxnSpPr/>
                <p:nvPr/>
              </p:nvCxnSpPr>
              <p:spPr>
                <a:xfrm rot="10800000" flipV="1">
                  <a:off x="4645175" y="3877762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0800000" flipH="1" flipV="1">
                  <a:off x="5372089" y="3877764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직사각형 10"/>
            <p:cNvSpPr/>
            <p:nvPr/>
          </p:nvSpPr>
          <p:spPr>
            <a:xfrm>
              <a:off x="2398502" y="5571310"/>
              <a:ext cx="1507165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pi</a:t>
              </a: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04" y="346312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…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09051" y="5571310"/>
              <a:ext cx="1507165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e</a:t>
              </a: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26965" y="567467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…</a:t>
              </a: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1560" y="2258942"/>
              <a:ext cx="1939213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mtClean="0"/>
                <a:t>math</a:t>
              </a:r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1043608" y="4149076"/>
              <a:ext cx="1800200" cy="1262004"/>
              <a:chOff x="971600" y="3356988"/>
              <a:chExt cx="1800200" cy="1262004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971600" y="3663099"/>
                <a:ext cx="1800200" cy="6392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exp</a:t>
                </a:r>
                <a:endParaRPr lang="ko-KR" altLang="en-US"/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 rot="10800000">
                <a:off x="1115616" y="3356988"/>
                <a:ext cx="648072" cy="334184"/>
                <a:chOff x="4644008" y="4377551"/>
                <a:chExt cx="936104" cy="668367"/>
              </a:xfrm>
            </p:grpSpPr>
            <p:sp>
              <p:nvSpPr>
                <p:cNvPr id="51" name="사다리꼴 50"/>
                <p:cNvSpPr/>
                <p:nvPr/>
              </p:nvSpPr>
              <p:spPr>
                <a:xfrm>
                  <a:off x="4644008" y="4377551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" name="직선 연결선 51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그룹 46"/>
              <p:cNvGrpSpPr/>
              <p:nvPr/>
            </p:nvGrpSpPr>
            <p:grpSpPr>
              <a:xfrm>
                <a:off x="2021980" y="4294955"/>
                <a:ext cx="648072" cy="324037"/>
                <a:chOff x="4644008" y="3889484"/>
                <a:chExt cx="936104" cy="648074"/>
              </a:xfrm>
            </p:grpSpPr>
            <p:sp>
              <p:nvSpPr>
                <p:cNvPr id="48" name="사다리꼴 47"/>
                <p:cNvSpPr/>
                <p:nvPr/>
              </p:nvSpPr>
              <p:spPr>
                <a:xfrm>
                  <a:off x="4644008" y="388948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9" name="직선 연결선 48"/>
                <p:cNvCxnSpPr/>
                <p:nvPr/>
              </p:nvCxnSpPr>
              <p:spPr>
                <a:xfrm rot="10800000" flipV="1">
                  <a:off x="4645175" y="388948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 rot="10800000" flipH="1" flipV="1">
                  <a:off x="5372089" y="388948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그룹 53"/>
            <p:cNvGrpSpPr/>
            <p:nvPr/>
          </p:nvGrpSpPr>
          <p:grpSpPr>
            <a:xfrm>
              <a:off x="3326865" y="4164121"/>
              <a:ext cx="1800200" cy="1262000"/>
              <a:chOff x="971600" y="3356992"/>
              <a:chExt cx="1800200" cy="126200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971600" y="3663099"/>
                <a:ext cx="1800200" cy="6392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pow</a:t>
                </a:r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61" name="사다리꼴 60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" name="직선 연결선 61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/>
              <p:cNvGrpSpPr/>
              <p:nvPr/>
            </p:nvGrpSpPr>
            <p:grpSpPr>
              <a:xfrm>
                <a:off x="2021980" y="4294955"/>
                <a:ext cx="648072" cy="324037"/>
                <a:chOff x="4644008" y="3889484"/>
                <a:chExt cx="936104" cy="648074"/>
              </a:xfrm>
            </p:grpSpPr>
            <p:sp>
              <p:nvSpPr>
                <p:cNvPr id="58" name="사다리꼴 57"/>
                <p:cNvSpPr/>
                <p:nvPr/>
              </p:nvSpPr>
              <p:spPr>
                <a:xfrm>
                  <a:off x="4644008" y="388948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9" name="직선 연결선 58"/>
                <p:cNvCxnSpPr/>
                <p:nvPr/>
              </p:nvCxnSpPr>
              <p:spPr>
                <a:xfrm rot="10800000" flipV="1">
                  <a:off x="4645175" y="388948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 rot="10800000" flipH="1" flipV="1">
                  <a:off x="5372089" y="388948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/>
            <p:cNvGrpSpPr/>
            <p:nvPr/>
          </p:nvGrpSpPr>
          <p:grpSpPr>
            <a:xfrm>
              <a:off x="6032615" y="4164122"/>
              <a:ext cx="1800200" cy="1262000"/>
              <a:chOff x="971600" y="3356992"/>
              <a:chExt cx="1800200" cy="126200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971600" y="3663099"/>
                <a:ext cx="1800200" cy="6392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floor</a:t>
                </a:r>
                <a:endParaRPr lang="ko-KR" altLang="en-US"/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71" name="사다리꼴 70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/>
              <p:cNvGrpSpPr/>
              <p:nvPr/>
            </p:nvGrpSpPr>
            <p:grpSpPr>
              <a:xfrm>
                <a:off x="2021980" y="4294955"/>
                <a:ext cx="648072" cy="324037"/>
                <a:chOff x="4644008" y="3889484"/>
                <a:chExt cx="936104" cy="648074"/>
              </a:xfrm>
            </p:grpSpPr>
            <p:sp>
              <p:nvSpPr>
                <p:cNvPr id="68" name="사다리꼴 67"/>
                <p:cNvSpPr/>
                <p:nvPr/>
              </p:nvSpPr>
              <p:spPr>
                <a:xfrm>
                  <a:off x="4644008" y="388948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9" name="직선 연결선 68"/>
                <p:cNvCxnSpPr/>
                <p:nvPr/>
              </p:nvCxnSpPr>
              <p:spPr>
                <a:xfrm rot="10800000" flipV="1">
                  <a:off x="4645175" y="388948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rot="10800000" flipH="1" flipV="1">
                  <a:off x="5372089" y="388948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TextBox 73"/>
            <p:cNvSpPr txBox="1"/>
            <p:nvPr/>
          </p:nvSpPr>
          <p:spPr>
            <a:xfrm>
              <a:off x="5419269" y="460519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…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22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모든 하위 </a:t>
            </a:r>
            <a:r>
              <a:rPr lang="ko-KR" altLang="en-US" dirty="0" smtClean="0"/>
              <a:t>디렉터리 </a:t>
            </a:r>
            <a:r>
              <a:rPr lang="ko-KR" altLang="en-US" dirty="0"/>
              <a:t>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800" dirty="0" smtClean="0"/>
              <a:t>기본 아이디어</a:t>
            </a:r>
            <a:endParaRPr lang="en-US" altLang="ko-KR" sz="1800" dirty="0" smtClean="0"/>
          </a:p>
          <a:p>
            <a:pPr lvl="1"/>
            <a:r>
              <a:rPr lang="ko-KR" altLang="en-US" sz="1600" dirty="0" smtClean="0"/>
              <a:t>모든 하위 디렉터리를 저장할 리스트</a:t>
            </a:r>
            <a:r>
              <a:rPr lang="en-US" altLang="ko-KR" sz="1600" dirty="0" smtClean="0"/>
              <a:t>(list)</a:t>
            </a:r>
            <a:r>
              <a:rPr lang="ko-KR" altLang="en-US" sz="1600" dirty="0" smtClean="0"/>
              <a:t>를 하나 만듦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우리가 원하는 최종 결과가 저장될 공간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줄 세우기 위한 큐</a:t>
            </a:r>
            <a:r>
              <a:rPr lang="en-US" altLang="ko-KR" sz="1600" dirty="0" smtClean="0"/>
              <a:t>(queue)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하나 만듦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절차수행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알고리즘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도와줄 자료구조 클래스</a:t>
            </a:r>
            <a:endParaRPr lang="en-US" altLang="ko-KR" sz="14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특정 디렉터리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, C:/Python34/)</a:t>
            </a:r>
            <a:r>
              <a:rPr lang="ko-KR" altLang="en-US" sz="1600" dirty="0" smtClean="0"/>
              <a:t>를 큐에 넣어 줄 세움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맨 앞에 줄 서 있는 디렉터리를 큐에서 빼냄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빼낸 디렉터리는 </a:t>
            </a:r>
            <a:r>
              <a:rPr lang="en-US" altLang="ko-KR" sz="1600" dirty="0" smtClean="0"/>
              <a:t>list</a:t>
            </a:r>
            <a:r>
              <a:rPr lang="ko-KR" altLang="en-US" sz="1600" dirty="0" smtClean="0"/>
              <a:t>에 추가</a:t>
            </a:r>
            <a:r>
              <a:rPr lang="en-US" altLang="ko-KR" sz="1600" dirty="0" smtClean="0"/>
              <a:t>(append)</a:t>
            </a:r>
          </a:p>
          <a:p>
            <a:pPr lvl="1"/>
            <a:r>
              <a:rPr lang="ko-KR" altLang="en-US" sz="1600" dirty="0" smtClean="0"/>
              <a:t>빼낸 디렉터리의 바로 아래 있는 하위 디렉터리들만 찾음</a:t>
            </a:r>
            <a:endParaRPr lang="en-US" altLang="ko-KR" sz="1600" dirty="0" smtClean="0"/>
          </a:p>
          <a:p>
            <a:pPr lvl="2"/>
            <a:r>
              <a:rPr lang="ko-KR" altLang="en-US" sz="1400" dirty="0" smtClean="0">
                <a:solidFill>
                  <a:srgbClr val="C00000"/>
                </a:solidFill>
              </a:rPr>
              <a:t>앞서 배운 내용을 응용</a:t>
            </a:r>
            <a:r>
              <a:rPr lang="en-US" altLang="ko-KR" sz="1400" dirty="0" smtClean="0">
                <a:solidFill>
                  <a:srgbClr val="C00000"/>
                </a:solidFill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</a:rPr>
              <a:t>한 디렉터리 </a:t>
            </a:r>
            <a:r>
              <a:rPr lang="ko-KR" altLang="en-US" sz="1400" dirty="0">
                <a:solidFill>
                  <a:srgbClr val="C00000"/>
                </a:solidFill>
              </a:rPr>
              <a:t>바로 </a:t>
            </a:r>
            <a:r>
              <a:rPr lang="ko-KR" altLang="en-US" sz="1400" dirty="0" smtClean="0">
                <a:solidFill>
                  <a:srgbClr val="C00000"/>
                </a:solidFill>
              </a:rPr>
              <a:t>아래에 있는 하위 디렉터리들을 </a:t>
            </a:r>
            <a:r>
              <a:rPr lang="ko-KR" altLang="en-US" sz="1400" dirty="0">
                <a:solidFill>
                  <a:srgbClr val="C00000"/>
                </a:solidFill>
              </a:rPr>
              <a:t>찾는 함수 </a:t>
            </a:r>
            <a:r>
              <a:rPr lang="ko-KR" altLang="en-US" sz="1400" dirty="0" smtClean="0">
                <a:solidFill>
                  <a:srgbClr val="C00000"/>
                </a:solidFill>
              </a:rPr>
              <a:t>디자인</a:t>
            </a:r>
            <a:endParaRPr lang="en-US" altLang="ko-KR" sz="1400" dirty="0">
              <a:solidFill>
                <a:srgbClr val="C00000"/>
              </a:solidFill>
            </a:endParaRPr>
          </a:p>
          <a:p>
            <a:pPr lvl="2"/>
            <a:endParaRPr lang="en-US" altLang="ko-KR" sz="1400" dirty="0" smtClean="0"/>
          </a:p>
          <a:p>
            <a:pPr lvl="1"/>
            <a:r>
              <a:rPr lang="ko-KR" altLang="en-US" sz="1600" dirty="0" smtClean="0"/>
              <a:t>찾은 하위 디렉터리들을 큐에 줄 세움    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dirty="0" smtClean="0"/>
              <a:t>이 과정을 큐가 비어있을 때까지 수행</a:t>
            </a:r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(* </a:t>
            </a:r>
            <a:r>
              <a:rPr lang="ko-KR" altLang="en-US" sz="1600" dirty="0"/>
              <a:t>이러한</a:t>
            </a:r>
            <a:r>
              <a:rPr lang="en-US" altLang="ko-KR" sz="1600" dirty="0"/>
              <a:t> </a:t>
            </a:r>
            <a:r>
              <a:rPr lang="ko-KR" altLang="en-US" sz="1600" dirty="0"/>
              <a:t>방식을 </a:t>
            </a:r>
            <a:r>
              <a:rPr lang="en-US" altLang="ko-KR" sz="1600" dirty="0"/>
              <a:t>breadth-first search</a:t>
            </a:r>
            <a:r>
              <a:rPr lang="ko-KR" altLang="en-US" sz="1600" dirty="0"/>
              <a:t>라고 함</a:t>
            </a:r>
            <a:r>
              <a:rPr lang="en-US" altLang="ko-KR" sz="1600" dirty="0"/>
              <a:t>)</a:t>
            </a:r>
          </a:p>
          <a:p>
            <a:pPr lvl="1"/>
            <a:endParaRPr lang="ko-KR" altLang="en-US" sz="1600" dirty="0"/>
          </a:p>
        </p:txBody>
      </p:sp>
      <p:pic>
        <p:nvPicPr>
          <p:cNvPr id="3074" name="Picture 2" descr="Order in which the nodes get expan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543236"/>
            <a:ext cx="2857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93183" y="6371081"/>
            <a:ext cx="3799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출처</a:t>
            </a:r>
            <a:r>
              <a:rPr lang="en-US" altLang="ko-KR" dirty="0" smtClean="0"/>
              <a:t>: Wikipedia, </a:t>
            </a:r>
            <a:r>
              <a:rPr lang="en-US" altLang="ko-KR" dirty="0" smtClean="0">
                <a:hlinkClick r:id="rId3"/>
              </a:rPr>
              <a:t>Breadth-first search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9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모든 하위 </a:t>
            </a:r>
            <a:r>
              <a:rPr lang="ko-KR" altLang="en-US" dirty="0" smtClean="0"/>
              <a:t>디렉터리 </a:t>
            </a:r>
            <a:r>
              <a:rPr lang="ko-KR" altLang="en-US" dirty="0"/>
              <a:t>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손으로 돌려보기</a:t>
            </a:r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601315" y="3616905"/>
            <a:ext cx="426682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536" y="343141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줄 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617439" y="3255986"/>
            <a:ext cx="73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0955" y="285293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줄 서는 방향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245" y="5841602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저장소</a:t>
            </a:r>
            <a:endParaRPr lang="en-US" altLang="ko-KR" dirty="0" smtClean="0"/>
          </a:p>
          <a:p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07704" y="5841602"/>
            <a:ext cx="5328592" cy="646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6386159" y="1425887"/>
            <a:ext cx="1901987" cy="1796381"/>
            <a:chOff x="4932040" y="1457595"/>
            <a:chExt cx="1901987" cy="1796381"/>
          </a:xfrm>
        </p:grpSpPr>
        <p:sp>
          <p:nvSpPr>
            <p:cNvPr id="52" name="직사각형 51"/>
            <p:cNvSpPr/>
            <p:nvPr/>
          </p:nvSpPr>
          <p:spPr>
            <a:xfrm>
              <a:off x="4932040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01979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01979" y="1943953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85884" y="2897789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644054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27959" y="2416413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627959" y="2897789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cxnSp>
          <p:nvCxnSpPr>
            <p:cNvPr id="68" name="직선 연결선 67"/>
            <p:cNvCxnSpPr>
              <a:stCxn id="52" idx="3"/>
              <a:endCxn id="62" idx="1"/>
            </p:cNvCxnSpPr>
            <p:nvPr/>
          </p:nvCxnSpPr>
          <p:spPr>
            <a:xfrm>
              <a:off x="5364088" y="1635689"/>
              <a:ext cx="2799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2" idx="3"/>
              <a:endCxn id="54" idx="1"/>
            </p:cNvCxnSpPr>
            <p:nvPr/>
          </p:nvCxnSpPr>
          <p:spPr>
            <a:xfrm>
              <a:off x="6076102" y="1635689"/>
              <a:ext cx="325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꺾인 연결선 71"/>
            <p:cNvCxnSpPr>
              <a:stCxn id="62" idx="3"/>
              <a:endCxn id="55" idx="1"/>
            </p:cNvCxnSpPr>
            <p:nvPr/>
          </p:nvCxnSpPr>
          <p:spPr>
            <a:xfrm>
              <a:off x="6076102" y="1635689"/>
              <a:ext cx="325877" cy="48635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52" idx="3"/>
              <a:endCxn id="64" idx="1"/>
            </p:cNvCxnSpPr>
            <p:nvPr/>
          </p:nvCxnSpPr>
          <p:spPr>
            <a:xfrm>
              <a:off x="5364088" y="1635689"/>
              <a:ext cx="263871" cy="9588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꺾인 연결선 74"/>
            <p:cNvCxnSpPr>
              <a:stCxn id="52" idx="3"/>
              <a:endCxn id="65" idx="1"/>
            </p:cNvCxnSpPr>
            <p:nvPr/>
          </p:nvCxnSpPr>
          <p:spPr>
            <a:xfrm>
              <a:off x="5364088" y="1635689"/>
              <a:ext cx="263871" cy="144019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5" idx="3"/>
              <a:endCxn id="60" idx="1"/>
            </p:cNvCxnSpPr>
            <p:nvPr/>
          </p:nvCxnSpPr>
          <p:spPr>
            <a:xfrm>
              <a:off x="6060007" y="3075883"/>
              <a:ext cx="325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801642" y="4480273"/>
            <a:ext cx="180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 디렉터리의 바로 아래 하위 디렉터리들을 구하는 함수</a:t>
            </a:r>
            <a:endParaRPr lang="ko-KR" altLang="en-US" sz="1200" dirty="0"/>
          </a:p>
        </p:txBody>
      </p:sp>
      <p:grpSp>
        <p:nvGrpSpPr>
          <p:cNvPr id="88" name="그룹 87"/>
          <p:cNvGrpSpPr/>
          <p:nvPr/>
        </p:nvGrpSpPr>
        <p:grpSpPr>
          <a:xfrm>
            <a:off x="2612886" y="4094066"/>
            <a:ext cx="1800200" cy="1423166"/>
            <a:chOff x="1176357" y="2848544"/>
            <a:chExt cx="1800200" cy="1423166"/>
          </a:xfrm>
        </p:grpSpPr>
        <p:sp>
          <p:nvSpPr>
            <p:cNvPr id="89" name="직사각형 88"/>
            <p:cNvSpPr/>
            <p:nvPr/>
          </p:nvSpPr>
          <p:spPr>
            <a:xfrm>
              <a:off x="1176357" y="3135872"/>
              <a:ext cx="1800200" cy="8534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get_subdir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cxnSp>
          <p:nvCxnSpPr>
            <p:cNvPr id="90" name="직선 연결선 89"/>
            <p:cNvCxnSpPr/>
            <p:nvPr/>
          </p:nvCxnSpPr>
          <p:spPr>
            <a:xfrm flipV="1">
              <a:off x="1824429" y="2848544"/>
              <a:ext cx="143208" cy="304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 flipV="1">
              <a:off x="1320373" y="2848544"/>
              <a:ext cx="144016" cy="3041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0800000" flipV="1">
              <a:off x="2227545" y="3967552"/>
              <a:ext cx="143208" cy="304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 rot="10800000" flipH="1" flipV="1">
              <a:off x="2730793" y="3967553"/>
              <a:ext cx="144016" cy="3041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393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모든 하위 </a:t>
            </a:r>
            <a:r>
              <a:rPr lang="ko-KR" altLang="en-US" dirty="0" smtClean="0"/>
              <a:t>디렉터리 </a:t>
            </a:r>
            <a:r>
              <a:rPr lang="ko-KR" altLang="en-US" dirty="0"/>
              <a:t>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손으로 돌려보기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디렉터리</a:t>
            </a:r>
            <a:r>
              <a:rPr lang="en-US" altLang="ko-KR" dirty="0" smtClean="0"/>
              <a:t>(P)</a:t>
            </a:r>
            <a:r>
              <a:rPr lang="ko-KR" altLang="en-US" dirty="0" smtClean="0"/>
              <a:t>를 큐에 넣어 줄 세움</a:t>
            </a:r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601315" y="3616905"/>
            <a:ext cx="426682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536" y="343141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줄 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617439" y="3255986"/>
            <a:ext cx="738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50955" y="285293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줄 서는 방향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99245" y="5841602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저장소</a:t>
            </a:r>
            <a:endParaRPr lang="en-US" altLang="ko-KR" dirty="0" smtClean="0"/>
          </a:p>
          <a:p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07704" y="5841602"/>
            <a:ext cx="5328592" cy="646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6386159" y="1425887"/>
            <a:ext cx="1901987" cy="1796381"/>
            <a:chOff x="4932040" y="1457595"/>
            <a:chExt cx="1901987" cy="1796381"/>
          </a:xfrm>
        </p:grpSpPr>
        <p:sp>
          <p:nvSpPr>
            <p:cNvPr id="52" name="직사각형 51"/>
            <p:cNvSpPr/>
            <p:nvPr/>
          </p:nvSpPr>
          <p:spPr>
            <a:xfrm>
              <a:off x="4932040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01979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01979" y="1943953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85884" y="2897789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644054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27959" y="2416413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627959" y="2897789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cxnSp>
          <p:nvCxnSpPr>
            <p:cNvPr id="68" name="직선 연결선 67"/>
            <p:cNvCxnSpPr>
              <a:stCxn id="52" idx="3"/>
              <a:endCxn id="62" idx="1"/>
            </p:cNvCxnSpPr>
            <p:nvPr/>
          </p:nvCxnSpPr>
          <p:spPr>
            <a:xfrm>
              <a:off x="5364088" y="1635689"/>
              <a:ext cx="2799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2" idx="3"/>
              <a:endCxn id="54" idx="1"/>
            </p:cNvCxnSpPr>
            <p:nvPr/>
          </p:nvCxnSpPr>
          <p:spPr>
            <a:xfrm>
              <a:off x="6076102" y="1635689"/>
              <a:ext cx="325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꺾인 연결선 71"/>
            <p:cNvCxnSpPr>
              <a:stCxn id="62" idx="3"/>
              <a:endCxn id="55" idx="1"/>
            </p:cNvCxnSpPr>
            <p:nvPr/>
          </p:nvCxnSpPr>
          <p:spPr>
            <a:xfrm>
              <a:off x="6076102" y="1635689"/>
              <a:ext cx="325877" cy="48635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52" idx="3"/>
              <a:endCxn id="64" idx="1"/>
            </p:cNvCxnSpPr>
            <p:nvPr/>
          </p:nvCxnSpPr>
          <p:spPr>
            <a:xfrm>
              <a:off x="5364088" y="1635689"/>
              <a:ext cx="263871" cy="9588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꺾인 연결선 74"/>
            <p:cNvCxnSpPr>
              <a:stCxn id="52" idx="3"/>
              <a:endCxn id="65" idx="1"/>
            </p:cNvCxnSpPr>
            <p:nvPr/>
          </p:nvCxnSpPr>
          <p:spPr>
            <a:xfrm>
              <a:off x="5364088" y="1635689"/>
              <a:ext cx="263871" cy="144019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5" idx="3"/>
              <a:endCxn id="60" idx="1"/>
            </p:cNvCxnSpPr>
            <p:nvPr/>
          </p:nvCxnSpPr>
          <p:spPr>
            <a:xfrm>
              <a:off x="6060007" y="3075883"/>
              <a:ext cx="325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/>
          <p:cNvSpPr/>
          <p:nvPr/>
        </p:nvSpPr>
        <p:spPr>
          <a:xfrm>
            <a:off x="1691680" y="3428849"/>
            <a:ext cx="432048" cy="3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612886" y="4094066"/>
            <a:ext cx="1800200" cy="1423166"/>
            <a:chOff x="1176357" y="2848544"/>
            <a:chExt cx="1800200" cy="1423166"/>
          </a:xfrm>
        </p:grpSpPr>
        <p:sp>
          <p:nvSpPr>
            <p:cNvPr id="36" name="직사각형 35"/>
            <p:cNvSpPr/>
            <p:nvPr/>
          </p:nvSpPr>
          <p:spPr>
            <a:xfrm>
              <a:off x="1176357" y="3135872"/>
              <a:ext cx="1800200" cy="8534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get_subdir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 flipV="1">
              <a:off x="1824429" y="2848544"/>
              <a:ext cx="143208" cy="304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H="1" flipV="1">
              <a:off x="1320373" y="2848544"/>
              <a:ext cx="144016" cy="3041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rot="10800000" flipV="1">
              <a:off x="2227545" y="3967552"/>
              <a:ext cx="143208" cy="304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0800000" flipH="1" flipV="1">
              <a:off x="2730793" y="3967553"/>
              <a:ext cx="144016" cy="3041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01642" y="4480273"/>
            <a:ext cx="180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 디렉터리의 바로 아래 하위 디렉터리들을 구하는 함수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37672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모든 하위 </a:t>
            </a:r>
            <a:r>
              <a:rPr lang="ko-KR" altLang="en-US" dirty="0" smtClean="0"/>
              <a:t>디렉터리 </a:t>
            </a:r>
            <a:r>
              <a:rPr lang="ko-KR" altLang="en-US" dirty="0"/>
              <a:t>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손으로 돌려보기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줄</a:t>
            </a:r>
            <a:r>
              <a:rPr lang="en-US" altLang="ko-KR" dirty="0"/>
              <a:t> </a:t>
            </a:r>
            <a:r>
              <a:rPr lang="ko-KR" altLang="en-US" dirty="0" smtClean="0"/>
              <a:t>맨 앞 디렉터리를 빼냄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빼낸 디렉터리에 대한 바로 아래 하위 디렉터리들을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구해 줄 세움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빼낸 디렉터리는 결과 저장소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에 저장</a:t>
            </a:r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601315" y="3616905"/>
            <a:ext cx="426682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536" y="343141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줄 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612886" y="4094066"/>
            <a:ext cx="1800200" cy="1423166"/>
            <a:chOff x="1176357" y="2848544"/>
            <a:chExt cx="1800200" cy="1423166"/>
          </a:xfrm>
        </p:grpSpPr>
        <p:sp>
          <p:nvSpPr>
            <p:cNvPr id="26" name="직사각형 25"/>
            <p:cNvSpPr/>
            <p:nvPr/>
          </p:nvSpPr>
          <p:spPr>
            <a:xfrm>
              <a:off x="1176357" y="3135872"/>
              <a:ext cx="1800200" cy="8534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get_subdir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 flipV="1">
              <a:off x="1824429" y="2848544"/>
              <a:ext cx="143208" cy="304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1320373" y="2848544"/>
              <a:ext cx="144016" cy="3041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 flipV="1">
              <a:off x="2227545" y="3967552"/>
              <a:ext cx="143208" cy="304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 flipH="1" flipV="1">
              <a:off x="2730793" y="3967553"/>
              <a:ext cx="144016" cy="3041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99245" y="5841602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저장소</a:t>
            </a:r>
            <a:endParaRPr lang="en-US" altLang="ko-KR" dirty="0" smtClean="0"/>
          </a:p>
          <a:p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07704" y="5841602"/>
            <a:ext cx="5328592" cy="646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6386159" y="1425887"/>
            <a:ext cx="1901987" cy="1796381"/>
            <a:chOff x="4932040" y="1457595"/>
            <a:chExt cx="1901987" cy="1796381"/>
          </a:xfrm>
        </p:grpSpPr>
        <p:sp>
          <p:nvSpPr>
            <p:cNvPr id="52" name="직사각형 51"/>
            <p:cNvSpPr/>
            <p:nvPr/>
          </p:nvSpPr>
          <p:spPr>
            <a:xfrm>
              <a:off x="4932040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01979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01979" y="1943953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85884" y="2897789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644054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27959" y="2416413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627959" y="2897789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cxnSp>
          <p:nvCxnSpPr>
            <p:cNvPr id="68" name="직선 연결선 67"/>
            <p:cNvCxnSpPr>
              <a:stCxn id="52" idx="3"/>
              <a:endCxn id="62" idx="1"/>
            </p:cNvCxnSpPr>
            <p:nvPr/>
          </p:nvCxnSpPr>
          <p:spPr>
            <a:xfrm>
              <a:off x="5364088" y="1635689"/>
              <a:ext cx="2799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2" idx="3"/>
              <a:endCxn id="54" idx="1"/>
            </p:cNvCxnSpPr>
            <p:nvPr/>
          </p:nvCxnSpPr>
          <p:spPr>
            <a:xfrm>
              <a:off x="6076102" y="1635689"/>
              <a:ext cx="325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꺾인 연결선 71"/>
            <p:cNvCxnSpPr>
              <a:stCxn id="62" idx="3"/>
              <a:endCxn id="55" idx="1"/>
            </p:cNvCxnSpPr>
            <p:nvPr/>
          </p:nvCxnSpPr>
          <p:spPr>
            <a:xfrm>
              <a:off x="6076102" y="1635689"/>
              <a:ext cx="325877" cy="48635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52" idx="3"/>
              <a:endCxn id="64" idx="1"/>
            </p:cNvCxnSpPr>
            <p:nvPr/>
          </p:nvCxnSpPr>
          <p:spPr>
            <a:xfrm>
              <a:off x="5364088" y="1635689"/>
              <a:ext cx="263871" cy="9588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꺾인 연결선 74"/>
            <p:cNvCxnSpPr>
              <a:stCxn id="52" idx="3"/>
              <a:endCxn id="65" idx="1"/>
            </p:cNvCxnSpPr>
            <p:nvPr/>
          </p:nvCxnSpPr>
          <p:spPr>
            <a:xfrm>
              <a:off x="5364088" y="1635689"/>
              <a:ext cx="263871" cy="144019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5" idx="3"/>
              <a:endCxn id="60" idx="1"/>
            </p:cNvCxnSpPr>
            <p:nvPr/>
          </p:nvCxnSpPr>
          <p:spPr>
            <a:xfrm>
              <a:off x="6060007" y="3075883"/>
              <a:ext cx="325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2123728" y="5999268"/>
            <a:ext cx="432048" cy="3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691680" y="3429000"/>
            <a:ext cx="693266" cy="3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P/a/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2100437" y="3918352"/>
            <a:ext cx="980501" cy="376950"/>
          </a:xfrm>
          <a:custGeom>
            <a:avLst/>
            <a:gdLst>
              <a:gd name="connsiteX0" fmla="*/ 0 w 980501"/>
              <a:gd name="connsiteY0" fmla="*/ 156613 h 376950"/>
              <a:gd name="connsiteX1" fmla="*/ 264405 w 980501"/>
              <a:gd name="connsiteY1" fmla="*/ 24411 h 376950"/>
              <a:gd name="connsiteX2" fmla="*/ 771181 w 980501"/>
              <a:gd name="connsiteY2" fmla="*/ 35427 h 376950"/>
              <a:gd name="connsiteX3" fmla="*/ 980501 w 980501"/>
              <a:gd name="connsiteY3" fmla="*/ 376950 h 37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501" h="376950">
                <a:moveTo>
                  <a:pt x="0" y="156613"/>
                </a:moveTo>
                <a:cubicBezTo>
                  <a:pt x="67937" y="100611"/>
                  <a:pt x="135875" y="44609"/>
                  <a:pt x="264405" y="24411"/>
                </a:cubicBezTo>
                <a:cubicBezTo>
                  <a:pt x="392935" y="4213"/>
                  <a:pt x="651832" y="-23329"/>
                  <a:pt x="771181" y="35427"/>
                </a:cubicBezTo>
                <a:cubicBezTo>
                  <a:pt x="890530" y="94183"/>
                  <a:pt x="935515" y="235566"/>
                  <a:pt x="980501" y="37695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955055" y="3941274"/>
            <a:ext cx="1619741" cy="1805401"/>
          </a:xfrm>
          <a:custGeom>
            <a:avLst/>
            <a:gdLst>
              <a:gd name="connsiteX0" fmla="*/ 0 w 1619741"/>
              <a:gd name="connsiteY0" fmla="*/ 1498294 h 2033992"/>
              <a:gd name="connsiteX1" fmla="*/ 352540 w 1619741"/>
              <a:gd name="connsiteY1" fmla="*/ 1938969 h 2033992"/>
              <a:gd name="connsiteX2" fmla="*/ 1079653 w 1619741"/>
              <a:gd name="connsiteY2" fmla="*/ 1983036 h 2033992"/>
              <a:gd name="connsiteX3" fmla="*/ 1619480 w 1619741"/>
              <a:gd name="connsiteY3" fmla="*/ 1344058 h 2033992"/>
              <a:gd name="connsiteX4" fmla="*/ 1013552 w 1619741"/>
              <a:gd name="connsiteY4" fmla="*/ 0 h 20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741" h="2033992">
                <a:moveTo>
                  <a:pt x="0" y="1498294"/>
                </a:moveTo>
                <a:cubicBezTo>
                  <a:pt x="86299" y="1678236"/>
                  <a:pt x="172598" y="1858179"/>
                  <a:pt x="352540" y="1938969"/>
                </a:cubicBezTo>
                <a:cubicBezTo>
                  <a:pt x="532482" y="2019759"/>
                  <a:pt x="868496" y="2082188"/>
                  <a:pt x="1079653" y="1983036"/>
                </a:cubicBezTo>
                <a:cubicBezTo>
                  <a:pt x="1290810" y="1883884"/>
                  <a:pt x="1630497" y="1674564"/>
                  <a:pt x="1619480" y="1344058"/>
                </a:cubicBezTo>
                <a:cubicBezTo>
                  <a:pt x="1608463" y="1013552"/>
                  <a:pt x="1311007" y="506776"/>
                  <a:pt x="101355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483768" y="3429000"/>
            <a:ext cx="693266" cy="3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P/b/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3293701" y="3426822"/>
            <a:ext cx="693266" cy="3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P/c/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865422" y="4000797"/>
            <a:ext cx="432048" cy="3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01642" y="4480273"/>
            <a:ext cx="180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 디렉터리의 바로 아래 하위 디렉터리들을 구하는 함수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420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모든 하위 </a:t>
            </a:r>
            <a:r>
              <a:rPr lang="ko-KR" altLang="en-US" dirty="0" smtClean="0"/>
              <a:t>디렉터리 </a:t>
            </a:r>
            <a:r>
              <a:rPr lang="ko-KR" altLang="en-US" dirty="0"/>
              <a:t>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손으로 돌려보기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행동을 반복</a:t>
            </a:r>
            <a:endParaRPr lang="en-US" altLang="ko-KR" dirty="0" smtClean="0"/>
          </a:p>
          <a:p>
            <a:pPr lvl="2"/>
            <a:r>
              <a:rPr lang="ko-KR" altLang="en-US" dirty="0">
                <a:solidFill>
                  <a:srgbClr val="C00000"/>
                </a:solidFill>
              </a:rPr>
              <a:t>언제까지</a:t>
            </a:r>
            <a:r>
              <a:rPr lang="en-US" altLang="ko-KR" dirty="0">
                <a:solidFill>
                  <a:srgbClr val="C00000"/>
                </a:solidFill>
              </a:rPr>
              <a:t>?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줄이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빌 때 까지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 smtClean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601315" y="3616905"/>
            <a:ext cx="4266829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536" y="343141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줄 </a:t>
            </a:r>
            <a:r>
              <a:rPr lang="en-US" altLang="ko-KR" dirty="0" smtClean="0"/>
              <a:t>(queue)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2612886" y="4094066"/>
            <a:ext cx="1800200" cy="1423166"/>
            <a:chOff x="1176357" y="2848544"/>
            <a:chExt cx="1800200" cy="1423166"/>
          </a:xfrm>
        </p:grpSpPr>
        <p:sp>
          <p:nvSpPr>
            <p:cNvPr id="26" name="직사각형 25"/>
            <p:cNvSpPr/>
            <p:nvPr/>
          </p:nvSpPr>
          <p:spPr>
            <a:xfrm>
              <a:off x="1176357" y="3135872"/>
              <a:ext cx="1800200" cy="8534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get_subdir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 flipV="1">
              <a:off x="1824429" y="2848544"/>
              <a:ext cx="143208" cy="304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1320373" y="2848544"/>
              <a:ext cx="144016" cy="3041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0800000" flipV="1">
              <a:off x="2227545" y="3967552"/>
              <a:ext cx="143208" cy="304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0800000" flipH="1" flipV="1">
              <a:off x="2730793" y="3967553"/>
              <a:ext cx="144016" cy="3041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99245" y="5841602"/>
            <a:ext cx="1391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결과 저장소</a:t>
            </a:r>
            <a:endParaRPr lang="en-US" altLang="ko-KR" dirty="0" smtClean="0"/>
          </a:p>
          <a:p>
            <a:r>
              <a:rPr lang="en-US" altLang="ko-KR" dirty="0" smtClean="0"/>
              <a:t>(list)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907704" y="5841602"/>
            <a:ext cx="5328592" cy="6463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>
            <a:off x="6386159" y="1425887"/>
            <a:ext cx="1901987" cy="1796381"/>
            <a:chOff x="4932040" y="1457595"/>
            <a:chExt cx="1901987" cy="1796381"/>
          </a:xfrm>
        </p:grpSpPr>
        <p:sp>
          <p:nvSpPr>
            <p:cNvPr id="52" name="직사각형 51"/>
            <p:cNvSpPr/>
            <p:nvPr/>
          </p:nvSpPr>
          <p:spPr>
            <a:xfrm>
              <a:off x="4932040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401979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01979" y="1943953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Y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85884" y="2897789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Z</a:t>
              </a:r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644054" y="1457595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</a:t>
              </a:r>
              <a:endParaRPr lang="ko-KR" altLang="en-US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27959" y="2416413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627959" y="2897789"/>
              <a:ext cx="432048" cy="3561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</a:t>
              </a:r>
              <a:endParaRPr lang="ko-KR" altLang="en-US" dirty="0"/>
            </a:p>
          </p:txBody>
        </p:sp>
        <p:cxnSp>
          <p:nvCxnSpPr>
            <p:cNvPr id="68" name="직선 연결선 67"/>
            <p:cNvCxnSpPr>
              <a:stCxn id="52" idx="3"/>
              <a:endCxn id="62" idx="1"/>
            </p:cNvCxnSpPr>
            <p:nvPr/>
          </p:nvCxnSpPr>
          <p:spPr>
            <a:xfrm>
              <a:off x="5364088" y="1635689"/>
              <a:ext cx="2799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62" idx="3"/>
              <a:endCxn id="54" idx="1"/>
            </p:cNvCxnSpPr>
            <p:nvPr/>
          </p:nvCxnSpPr>
          <p:spPr>
            <a:xfrm>
              <a:off x="6076102" y="1635689"/>
              <a:ext cx="325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꺾인 연결선 71"/>
            <p:cNvCxnSpPr>
              <a:stCxn id="62" idx="3"/>
              <a:endCxn id="55" idx="1"/>
            </p:cNvCxnSpPr>
            <p:nvPr/>
          </p:nvCxnSpPr>
          <p:spPr>
            <a:xfrm>
              <a:off x="6076102" y="1635689"/>
              <a:ext cx="325877" cy="48635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73"/>
            <p:cNvCxnSpPr>
              <a:stCxn id="52" idx="3"/>
              <a:endCxn id="64" idx="1"/>
            </p:cNvCxnSpPr>
            <p:nvPr/>
          </p:nvCxnSpPr>
          <p:spPr>
            <a:xfrm>
              <a:off x="5364088" y="1635689"/>
              <a:ext cx="263871" cy="95881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꺾인 연결선 74"/>
            <p:cNvCxnSpPr>
              <a:stCxn id="52" idx="3"/>
              <a:endCxn id="65" idx="1"/>
            </p:cNvCxnSpPr>
            <p:nvPr/>
          </p:nvCxnSpPr>
          <p:spPr>
            <a:xfrm>
              <a:off x="5364088" y="1635689"/>
              <a:ext cx="263871" cy="144019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65" idx="3"/>
              <a:endCxn id="60" idx="1"/>
            </p:cNvCxnSpPr>
            <p:nvPr/>
          </p:nvCxnSpPr>
          <p:spPr>
            <a:xfrm>
              <a:off x="6060007" y="3075883"/>
              <a:ext cx="3258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/>
          <p:cNvSpPr/>
          <p:nvPr/>
        </p:nvSpPr>
        <p:spPr>
          <a:xfrm>
            <a:off x="2123728" y="5999268"/>
            <a:ext cx="432048" cy="3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2100437" y="3918352"/>
            <a:ext cx="980501" cy="376950"/>
          </a:xfrm>
          <a:custGeom>
            <a:avLst/>
            <a:gdLst>
              <a:gd name="connsiteX0" fmla="*/ 0 w 980501"/>
              <a:gd name="connsiteY0" fmla="*/ 156613 h 376950"/>
              <a:gd name="connsiteX1" fmla="*/ 264405 w 980501"/>
              <a:gd name="connsiteY1" fmla="*/ 24411 h 376950"/>
              <a:gd name="connsiteX2" fmla="*/ 771181 w 980501"/>
              <a:gd name="connsiteY2" fmla="*/ 35427 h 376950"/>
              <a:gd name="connsiteX3" fmla="*/ 980501 w 980501"/>
              <a:gd name="connsiteY3" fmla="*/ 376950 h 37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0501" h="376950">
                <a:moveTo>
                  <a:pt x="0" y="156613"/>
                </a:moveTo>
                <a:cubicBezTo>
                  <a:pt x="67937" y="100611"/>
                  <a:pt x="135875" y="44609"/>
                  <a:pt x="264405" y="24411"/>
                </a:cubicBezTo>
                <a:cubicBezTo>
                  <a:pt x="392935" y="4213"/>
                  <a:pt x="651832" y="-23329"/>
                  <a:pt x="771181" y="35427"/>
                </a:cubicBezTo>
                <a:cubicBezTo>
                  <a:pt x="890530" y="94183"/>
                  <a:pt x="935515" y="235566"/>
                  <a:pt x="980501" y="37695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955055" y="3941274"/>
            <a:ext cx="1619741" cy="1805401"/>
          </a:xfrm>
          <a:custGeom>
            <a:avLst/>
            <a:gdLst>
              <a:gd name="connsiteX0" fmla="*/ 0 w 1619741"/>
              <a:gd name="connsiteY0" fmla="*/ 1498294 h 2033992"/>
              <a:gd name="connsiteX1" fmla="*/ 352540 w 1619741"/>
              <a:gd name="connsiteY1" fmla="*/ 1938969 h 2033992"/>
              <a:gd name="connsiteX2" fmla="*/ 1079653 w 1619741"/>
              <a:gd name="connsiteY2" fmla="*/ 1983036 h 2033992"/>
              <a:gd name="connsiteX3" fmla="*/ 1619480 w 1619741"/>
              <a:gd name="connsiteY3" fmla="*/ 1344058 h 2033992"/>
              <a:gd name="connsiteX4" fmla="*/ 1013552 w 1619741"/>
              <a:gd name="connsiteY4" fmla="*/ 0 h 203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741" h="2033992">
                <a:moveTo>
                  <a:pt x="0" y="1498294"/>
                </a:moveTo>
                <a:cubicBezTo>
                  <a:pt x="86299" y="1678236"/>
                  <a:pt x="172598" y="1858179"/>
                  <a:pt x="352540" y="1938969"/>
                </a:cubicBezTo>
                <a:cubicBezTo>
                  <a:pt x="532482" y="2019759"/>
                  <a:pt x="868496" y="2082188"/>
                  <a:pt x="1079653" y="1983036"/>
                </a:cubicBezTo>
                <a:cubicBezTo>
                  <a:pt x="1290810" y="1883884"/>
                  <a:pt x="1630497" y="1674564"/>
                  <a:pt x="1619480" y="1344058"/>
                </a:cubicBezTo>
                <a:cubicBezTo>
                  <a:pt x="1608463" y="1013552"/>
                  <a:pt x="1311007" y="506776"/>
                  <a:pt x="1013552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691680" y="3429000"/>
            <a:ext cx="693266" cy="3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P/b/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501613" y="3426822"/>
            <a:ext cx="693266" cy="3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P/c/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703596" y="4072280"/>
            <a:ext cx="693266" cy="3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P/a/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10900" y="5999268"/>
            <a:ext cx="693266" cy="3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P/a/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321124" y="3419623"/>
            <a:ext cx="890836" cy="3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P/a/X/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340864" y="3404631"/>
            <a:ext cx="890836" cy="356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P/a/Y/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01642" y="4480273"/>
            <a:ext cx="180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 디렉터리의 바로 아래 하위 디렉터리들을 구하는 함수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6379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모든 하위 디렉터리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 행위 구현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916832"/>
            <a:ext cx="8640960" cy="4608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import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os</a:t>
            </a:r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import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queue</a:t>
            </a:r>
          </a:p>
          <a:p>
            <a:pPr lvl="0"/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dir_queue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queue</a:t>
            </a:r>
            <a:r>
              <a:rPr lang="en-US" altLang="ko-KR" sz="1600" dirty="0" err="1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Queue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()</a:t>
            </a:r>
          </a:p>
          <a:p>
            <a:pPr lvl="0"/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dir_queue</a:t>
            </a:r>
            <a:r>
              <a:rPr lang="en-US" altLang="ko-KR" sz="1600" dirty="0" err="1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put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E6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"C:/dev/"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dirty="0">
                <a:solidFill>
                  <a:srgbClr val="696969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# </a:t>
            </a:r>
            <a:r>
              <a:rPr lang="ko-KR" altLang="en-US" sz="1600" dirty="0">
                <a:solidFill>
                  <a:srgbClr val="696969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검색하고자 하는 디렉터리를 줄 앞에 세움 </a:t>
            </a:r>
            <a:endParaRPr lang="en-US" altLang="ko-KR" sz="1600" dirty="0" smtClean="0">
              <a:solidFill>
                <a:srgbClr val="696969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all_dirs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[]</a:t>
            </a:r>
          </a:p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while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not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dir_queue</a:t>
            </a:r>
            <a:r>
              <a:rPr lang="en-US" altLang="ko-KR" sz="1600" dirty="0" err="1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empty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():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dir_name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dir_queue</a:t>
            </a:r>
            <a:r>
              <a:rPr lang="en-US" altLang="ko-KR" sz="1600" dirty="0" err="1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get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()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all_dirs</a:t>
            </a:r>
            <a:r>
              <a:rPr lang="en-US" altLang="ko-KR" sz="1600" dirty="0" err="1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append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dir_name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</a:p>
          <a:p>
            <a:pPr lvl="0"/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subdir_names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get_subdir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dir_name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b="1" dirty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each </a:t>
            </a:r>
            <a:r>
              <a:rPr lang="en-US" altLang="ko-KR" sz="1600" b="1" dirty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subdir_names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: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dir_queue</a:t>
            </a:r>
            <a:r>
              <a:rPr lang="en-US" altLang="ko-KR" sz="1600" dirty="0" err="1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put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each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</a:p>
          <a:p>
            <a:pPr lvl="0"/>
            <a:endParaRPr lang="en-US" altLang="ko-KR" sz="1600" b="1" dirty="0" smtClean="0">
              <a:solidFill>
                <a:srgbClr val="8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print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all_dirs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endParaRPr lang="en-US" altLang="ko-K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410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모든 하위 디렉터리 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디렉터리의 바로 아래 하위 디렉터리 찾기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1520" y="1916832"/>
            <a:ext cx="8640960" cy="4608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import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os</a:t>
            </a:r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import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queue</a:t>
            </a:r>
          </a:p>
          <a:p>
            <a:pPr lvl="0"/>
            <a:endParaRPr lang="en-US" altLang="ko-KR" sz="1600" b="1" dirty="0" smtClean="0">
              <a:solidFill>
                <a:srgbClr val="8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b="1" dirty="0" err="1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def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get_subdir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path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):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dirty="0" smtClean="0">
                <a:solidFill>
                  <a:srgbClr val="696969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# </a:t>
            </a:r>
            <a:r>
              <a:rPr lang="ko-KR" altLang="en-US" sz="1600" dirty="0" smtClean="0">
                <a:solidFill>
                  <a:srgbClr val="696969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검색이 허가되지 않은 </a:t>
            </a:r>
            <a:r>
              <a:rPr lang="ko-KR" altLang="en-US" sz="1600" dirty="0" err="1" smtClean="0">
                <a:solidFill>
                  <a:srgbClr val="696969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디렉토리</a:t>
            </a:r>
            <a:r>
              <a:rPr lang="ko-KR" altLang="en-US" sz="1600" dirty="0" smtClean="0">
                <a:solidFill>
                  <a:srgbClr val="696969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접근에 관한 예외처리 </a:t>
            </a:r>
            <a:endParaRPr lang="en-US" altLang="ko-KR" sz="1600" dirty="0" smtClean="0">
              <a:solidFill>
                <a:srgbClr val="696969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dirty="0">
                <a:solidFill>
                  <a:srgbClr val="696969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dirty="0" smtClean="0">
                <a:solidFill>
                  <a:srgbClr val="696969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# (</a:t>
            </a:r>
            <a:r>
              <a:rPr lang="ko-KR" altLang="en-US" sz="1600" dirty="0" smtClean="0">
                <a:solidFill>
                  <a:srgbClr val="696969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이후 예외처리 </a:t>
            </a:r>
            <a:r>
              <a:rPr lang="ko-KR" altLang="en-US" sz="1600" dirty="0" err="1" smtClean="0">
                <a:solidFill>
                  <a:srgbClr val="696969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쳅터에서</a:t>
            </a:r>
            <a:r>
              <a:rPr lang="ko-KR" altLang="en-US" sz="1600" dirty="0" smtClean="0">
                <a:solidFill>
                  <a:srgbClr val="696969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자세히 다룸</a:t>
            </a:r>
            <a:r>
              <a:rPr lang="en-US" altLang="ko-KR" sz="1600" dirty="0" smtClean="0">
                <a:solidFill>
                  <a:srgbClr val="696969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  <a:r>
              <a:rPr lang="ko-KR" altLang="en-US" sz="1600" dirty="0" smtClean="0">
                <a:solidFill>
                  <a:srgbClr val="696969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try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	</a:t>
            </a:r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dirfiles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os</a:t>
            </a:r>
            <a:r>
              <a:rPr lang="en-US" altLang="ko-KR" sz="1600" dirty="0" err="1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listdir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path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b="1" dirty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except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PermissionError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: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	</a:t>
            </a:r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return</a:t>
            </a:r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subdir_list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[]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for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each </a:t>
            </a:r>
            <a:r>
              <a:rPr lang="en-US" altLang="ko-KR" sz="1600" b="1" dirty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in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dirfiles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: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full_name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path </a:t>
            </a:r>
            <a:r>
              <a:rPr lang="en-US" altLang="ko-KR" sz="1600" dirty="0">
                <a:solidFill>
                  <a:srgbClr val="44AADD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+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each		</a:t>
            </a:r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  <a:p>
            <a:pPr lvl="0"/>
            <a:r>
              <a:rPr lang="en-US" altLang="ko-KR" sz="1600" b="1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b="1" dirty="0" smtClean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os</a:t>
            </a:r>
            <a:r>
              <a:rPr lang="en-US" altLang="ko-KR" sz="1600" dirty="0" err="1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path</a:t>
            </a:r>
            <a:r>
              <a:rPr lang="en-US" altLang="ko-KR" sz="1600" dirty="0" err="1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isdir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full_name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):</a:t>
            </a:r>
          </a:p>
          <a:p>
            <a:pPr lvl="0"/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subdir_list</a:t>
            </a:r>
            <a:r>
              <a:rPr lang="en-US" altLang="ko-KR" sz="1600" dirty="0" err="1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.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append</a:t>
            </a:r>
            <a:r>
              <a:rPr lang="en-US" altLang="ko-KR" sz="1600" dirty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full_name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44AADD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+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0000E6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"/"</a:t>
            </a:r>
            <a:r>
              <a:rPr lang="en-US" altLang="ko-KR" sz="1600" dirty="0" smtClean="0">
                <a:solidFill>
                  <a:srgbClr val="80803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)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b="1" dirty="0">
                <a:solidFill>
                  <a:srgbClr val="8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subdir_list</a:t>
            </a:r>
            <a:r>
              <a:rPr lang="en-US" altLang="ko-KR" sz="1600" dirty="0">
                <a:solidFill>
                  <a:srgbClr val="000000"/>
                </a:solidFill>
                <a:latin typeface="Calibri" panose="020F0502020204030204" pitchFamily="34" charset="0"/>
                <a:cs typeface="굴림체" panose="020B0609000101010101" pitchFamily="49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Calibri" panose="020F0502020204030204" pitchFamily="34" charset="0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998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컴퓨터에 </a:t>
            </a:r>
            <a:r>
              <a:rPr lang="ko-KR" altLang="en-US" dirty="0" smtClean="0"/>
              <a:t>있는 텍스트 파일 </a:t>
            </a:r>
            <a:r>
              <a:rPr lang="en-US" altLang="ko-KR" dirty="0" smtClean="0"/>
              <a:t>(*.</a:t>
            </a:r>
            <a:r>
              <a:rPr lang="en-US" altLang="ko-KR" dirty="0"/>
              <a:t>txt) </a:t>
            </a:r>
            <a:r>
              <a:rPr lang="ko-KR" altLang="en-US" dirty="0"/>
              <a:t>모두 찾기 </a:t>
            </a:r>
          </a:p>
        </p:txBody>
      </p:sp>
    </p:spTree>
    <p:extLst>
      <p:ext uri="{BB962C8B-B14F-4D97-AF65-F5344CB8AC3E}">
        <p14:creationId xmlns:p14="http://schemas.microsoft.com/office/powerpoint/2010/main" val="291529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199F-990D-4BED-BDF0-7D997898E1F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파이썬 수학</a:t>
            </a:r>
            <a:r>
              <a:rPr lang="en-US" altLang="ko-KR" smtClean="0"/>
              <a:t>(math) </a:t>
            </a:r>
            <a:r>
              <a:rPr lang="ko-KR" altLang="en-US" smtClean="0"/>
              <a:t>모듈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수학</a:t>
            </a:r>
            <a:r>
              <a:rPr lang="en-US" altLang="ko-KR" smtClean="0"/>
              <a:t>(math) </a:t>
            </a:r>
            <a:r>
              <a:rPr lang="ko-KR" altLang="en-US" smtClean="0"/>
              <a:t>모듈은 </a:t>
            </a:r>
            <a:r>
              <a:rPr lang="ko-KR" altLang="en-US" b="1" smtClean="0"/>
              <a:t>많은 사람들이 사용</a:t>
            </a:r>
            <a:r>
              <a:rPr lang="ko-KR" altLang="en-US" smtClean="0"/>
              <a:t>할 수 있으므로</a:t>
            </a:r>
            <a:r>
              <a:rPr lang="en-US" altLang="ko-KR" smtClean="0"/>
              <a:t>, </a:t>
            </a:r>
            <a:r>
              <a:rPr lang="ko-KR" altLang="en-US" smtClean="0"/>
              <a:t>파이썬 은 아래 그림과 같은 수학 모듈을 이미 가지고 있음</a:t>
            </a:r>
            <a:endParaRPr lang="ko-KR" altLang="en-US"/>
          </a:p>
        </p:txBody>
      </p:sp>
      <p:grpSp>
        <p:nvGrpSpPr>
          <p:cNvPr id="75" name="그룹 74"/>
          <p:cNvGrpSpPr/>
          <p:nvPr/>
        </p:nvGrpSpPr>
        <p:grpSpPr>
          <a:xfrm>
            <a:off x="611560" y="2258942"/>
            <a:ext cx="7920880" cy="3785066"/>
            <a:chOff x="611560" y="2258942"/>
            <a:chExt cx="7920880" cy="4032448"/>
          </a:xfrm>
        </p:grpSpPr>
        <p:sp>
          <p:nvSpPr>
            <p:cNvPr id="5" name="직사각형 4"/>
            <p:cNvSpPr/>
            <p:nvPr/>
          </p:nvSpPr>
          <p:spPr>
            <a:xfrm>
              <a:off x="611560" y="2690990"/>
              <a:ext cx="7920880" cy="3600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176357" y="2887079"/>
              <a:ext cx="1800200" cy="1262000"/>
              <a:chOff x="971600" y="3356992"/>
              <a:chExt cx="1800200" cy="1262000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971600" y="3663099"/>
                <a:ext cx="1800200" cy="6392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sin</a:t>
                </a:r>
                <a:endParaRPr lang="ko-KR" altLang="en-US"/>
              </a:p>
            </p:txBody>
          </p:sp>
          <p:grpSp>
            <p:nvGrpSpPr>
              <p:cNvPr id="36" name="그룹 35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41" name="사다리꼴 40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" name="직선 연결선 41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>
                <a:off x="2021980" y="4294955"/>
                <a:ext cx="648072" cy="324037"/>
                <a:chOff x="4644008" y="3889484"/>
                <a:chExt cx="936104" cy="648074"/>
              </a:xfrm>
            </p:grpSpPr>
            <p:sp>
              <p:nvSpPr>
                <p:cNvPr id="38" name="사다리꼴 37"/>
                <p:cNvSpPr/>
                <p:nvPr/>
              </p:nvSpPr>
              <p:spPr>
                <a:xfrm>
                  <a:off x="4644008" y="388948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9" name="직선 연결선 38"/>
                <p:cNvCxnSpPr/>
                <p:nvPr/>
              </p:nvCxnSpPr>
              <p:spPr>
                <a:xfrm rot="10800000" flipV="1">
                  <a:off x="4645175" y="388948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rot="10800000" flipH="1" flipV="1">
                  <a:off x="5372089" y="388948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그룹 6"/>
            <p:cNvGrpSpPr/>
            <p:nvPr/>
          </p:nvGrpSpPr>
          <p:grpSpPr>
            <a:xfrm>
              <a:off x="3275856" y="2889700"/>
              <a:ext cx="1800200" cy="1259379"/>
              <a:chOff x="971600" y="3356992"/>
              <a:chExt cx="1800200" cy="1259379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971600" y="3663099"/>
                <a:ext cx="1800200" cy="63664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cos</a:t>
                </a:r>
                <a:endParaRPr lang="ko-KR" altLang="en-US"/>
              </a:p>
            </p:txBody>
          </p:sp>
          <p:grpSp>
            <p:nvGrpSpPr>
              <p:cNvPr id="27" name="그룹 26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32" name="사다리꼴 31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3" name="직선 연결선 32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그룹 27"/>
              <p:cNvGrpSpPr/>
              <p:nvPr/>
            </p:nvGrpSpPr>
            <p:grpSpPr>
              <a:xfrm>
                <a:off x="2021980" y="4292334"/>
                <a:ext cx="648072" cy="324037"/>
                <a:chOff x="4644008" y="3884242"/>
                <a:chExt cx="936104" cy="648074"/>
              </a:xfrm>
            </p:grpSpPr>
            <p:sp>
              <p:nvSpPr>
                <p:cNvPr id="29" name="사다리꼴 28"/>
                <p:cNvSpPr/>
                <p:nvPr/>
              </p:nvSpPr>
              <p:spPr>
                <a:xfrm>
                  <a:off x="4644008" y="3884244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0" name="직선 연결선 29"/>
                <p:cNvCxnSpPr/>
                <p:nvPr/>
              </p:nvCxnSpPr>
              <p:spPr>
                <a:xfrm rot="10800000" flipV="1">
                  <a:off x="4645175" y="3884242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/>
                <p:nvPr/>
              </p:nvCxnSpPr>
              <p:spPr>
                <a:xfrm rot="10800000" flipH="1" flipV="1">
                  <a:off x="5372089" y="3884244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그룹 7"/>
            <p:cNvGrpSpPr/>
            <p:nvPr/>
          </p:nvGrpSpPr>
          <p:grpSpPr>
            <a:xfrm>
              <a:off x="6300192" y="2892941"/>
              <a:ext cx="1800200" cy="1256139"/>
              <a:chOff x="971600" y="3356992"/>
              <a:chExt cx="1800200" cy="1256139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971600" y="3663099"/>
                <a:ext cx="1800200" cy="63340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ceil</a:t>
                </a:r>
                <a:endParaRPr lang="ko-KR" altLang="en-US"/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23" name="사다리꼴 22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" name="직선 연결선 23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그룹 18"/>
              <p:cNvGrpSpPr/>
              <p:nvPr/>
            </p:nvGrpSpPr>
            <p:grpSpPr>
              <a:xfrm>
                <a:off x="2021980" y="4289094"/>
                <a:ext cx="648072" cy="324037"/>
                <a:chOff x="4644008" y="3877762"/>
                <a:chExt cx="936104" cy="648074"/>
              </a:xfrm>
            </p:grpSpPr>
            <p:sp>
              <p:nvSpPr>
                <p:cNvPr id="20" name="사다리꼴 19"/>
                <p:cNvSpPr/>
                <p:nvPr/>
              </p:nvSpPr>
              <p:spPr>
                <a:xfrm>
                  <a:off x="4644008" y="3877764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1" name="직선 연결선 20"/>
                <p:cNvCxnSpPr/>
                <p:nvPr/>
              </p:nvCxnSpPr>
              <p:spPr>
                <a:xfrm rot="10800000" flipV="1">
                  <a:off x="4645175" y="3877762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/>
                <p:cNvCxnSpPr/>
                <p:nvPr/>
              </p:nvCxnSpPr>
              <p:spPr>
                <a:xfrm rot="10800000" flipH="1" flipV="1">
                  <a:off x="5372089" y="3877764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직사각형 10"/>
            <p:cNvSpPr/>
            <p:nvPr/>
          </p:nvSpPr>
          <p:spPr>
            <a:xfrm>
              <a:off x="2398502" y="5571310"/>
              <a:ext cx="1507165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pi</a:t>
              </a:r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04" y="346312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…</a:t>
              </a: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009051" y="5571310"/>
              <a:ext cx="1507165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e</a:t>
              </a: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26965" y="567467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…</a:t>
              </a:r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1560" y="2258942"/>
              <a:ext cx="1939213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mtClean="0"/>
                <a:t>math</a:t>
              </a:r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1043608" y="4149080"/>
              <a:ext cx="1800200" cy="1262000"/>
              <a:chOff x="971600" y="3356992"/>
              <a:chExt cx="1800200" cy="1262000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971600" y="3663099"/>
                <a:ext cx="1800200" cy="6392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exp</a:t>
                </a:r>
                <a:endParaRPr lang="ko-KR" altLang="en-US"/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51" name="사다리꼴 50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" name="직선 연결선 51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그룹 46"/>
              <p:cNvGrpSpPr/>
              <p:nvPr/>
            </p:nvGrpSpPr>
            <p:grpSpPr>
              <a:xfrm>
                <a:off x="2021980" y="4294955"/>
                <a:ext cx="648072" cy="324037"/>
                <a:chOff x="4644008" y="3889484"/>
                <a:chExt cx="936104" cy="648074"/>
              </a:xfrm>
            </p:grpSpPr>
            <p:sp>
              <p:nvSpPr>
                <p:cNvPr id="48" name="사다리꼴 47"/>
                <p:cNvSpPr/>
                <p:nvPr/>
              </p:nvSpPr>
              <p:spPr>
                <a:xfrm>
                  <a:off x="4644008" y="388948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9" name="직선 연결선 48"/>
                <p:cNvCxnSpPr/>
                <p:nvPr/>
              </p:nvCxnSpPr>
              <p:spPr>
                <a:xfrm rot="10800000" flipV="1">
                  <a:off x="4645175" y="388948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/>
                <p:cNvCxnSpPr/>
                <p:nvPr/>
              </p:nvCxnSpPr>
              <p:spPr>
                <a:xfrm rot="10800000" flipH="1" flipV="1">
                  <a:off x="5372089" y="388948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그룹 53"/>
            <p:cNvGrpSpPr/>
            <p:nvPr/>
          </p:nvGrpSpPr>
          <p:grpSpPr>
            <a:xfrm>
              <a:off x="3326865" y="4164121"/>
              <a:ext cx="1800200" cy="1262000"/>
              <a:chOff x="971600" y="3356992"/>
              <a:chExt cx="1800200" cy="1262000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971600" y="3663099"/>
                <a:ext cx="1800200" cy="6392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pow</a:t>
                </a:r>
                <a:endParaRPr lang="ko-KR" altLang="en-US"/>
              </a:p>
            </p:txBody>
          </p:sp>
          <p:grpSp>
            <p:nvGrpSpPr>
              <p:cNvPr id="56" name="그룹 55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61" name="사다리꼴 60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2" name="직선 연결선 61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/>
              <p:cNvGrpSpPr/>
              <p:nvPr/>
            </p:nvGrpSpPr>
            <p:grpSpPr>
              <a:xfrm>
                <a:off x="2021980" y="4294955"/>
                <a:ext cx="648072" cy="324037"/>
                <a:chOff x="4644008" y="3889484"/>
                <a:chExt cx="936104" cy="648074"/>
              </a:xfrm>
            </p:grpSpPr>
            <p:sp>
              <p:nvSpPr>
                <p:cNvPr id="58" name="사다리꼴 57"/>
                <p:cNvSpPr/>
                <p:nvPr/>
              </p:nvSpPr>
              <p:spPr>
                <a:xfrm>
                  <a:off x="4644008" y="388948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9" name="직선 연결선 58"/>
                <p:cNvCxnSpPr/>
                <p:nvPr/>
              </p:nvCxnSpPr>
              <p:spPr>
                <a:xfrm rot="10800000" flipV="1">
                  <a:off x="4645175" y="388948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/>
                <p:cNvCxnSpPr/>
                <p:nvPr/>
              </p:nvCxnSpPr>
              <p:spPr>
                <a:xfrm rot="10800000" flipH="1" flipV="1">
                  <a:off x="5372089" y="388948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/>
            <p:cNvGrpSpPr/>
            <p:nvPr/>
          </p:nvGrpSpPr>
          <p:grpSpPr>
            <a:xfrm>
              <a:off x="6032615" y="4164122"/>
              <a:ext cx="1800200" cy="1262000"/>
              <a:chOff x="971600" y="3356992"/>
              <a:chExt cx="1800200" cy="126200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971600" y="3663099"/>
                <a:ext cx="1800200" cy="6392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floor</a:t>
                </a:r>
                <a:endParaRPr lang="ko-KR" altLang="en-US"/>
              </a:p>
            </p:txBody>
          </p:sp>
          <p:grpSp>
            <p:nvGrpSpPr>
              <p:cNvPr id="66" name="그룹 65"/>
              <p:cNvGrpSpPr/>
              <p:nvPr/>
            </p:nvGrpSpPr>
            <p:grpSpPr>
              <a:xfrm rot="10800000">
                <a:off x="1115616" y="3356992"/>
                <a:ext cx="648072" cy="324037"/>
                <a:chOff x="4644008" y="4397844"/>
                <a:chExt cx="936104" cy="648074"/>
              </a:xfrm>
            </p:grpSpPr>
            <p:sp>
              <p:nvSpPr>
                <p:cNvPr id="71" name="사다리꼴 70"/>
                <p:cNvSpPr/>
                <p:nvPr/>
              </p:nvSpPr>
              <p:spPr>
                <a:xfrm>
                  <a:off x="4644008" y="439784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2" name="직선 연결선 71"/>
                <p:cNvCxnSpPr/>
                <p:nvPr/>
              </p:nvCxnSpPr>
              <p:spPr>
                <a:xfrm rot="10800000" flipV="1">
                  <a:off x="4645175" y="439784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 rot="10800000" flipH="1" flipV="1">
                  <a:off x="5372089" y="439784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/>
              <p:cNvGrpSpPr/>
              <p:nvPr/>
            </p:nvGrpSpPr>
            <p:grpSpPr>
              <a:xfrm>
                <a:off x="2021980" y="4294955"/>
                <a:ext cx="648072" cy="324037"/>
                <a:chOff x="4644008" y="3889484"/>
                <a:chExt cx="936104" cy="648074"/>
              </a:xfrm>
            </p:grpSpPr>
            <p:sp>
              <p:nvSpPr>
                <p:cNvPr id="68" name="사다리꼴 67"/>
                <p:cNvSpPr/>
                <p:nvPr/>
              </p:nvSpPr>
              <p:spPr>
                <a:xfrm>
                  <a:off x="4644008" y="3889486"/>
                  <a:ext cx="936104" cy="648072"/>
                </a:xfrm>
                <a:prstGeom prst="trapezoid">
                  <a:avLst>
                    <a:gd name="adj" fmla="val 4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9" name="직선 연결선 68"/>
                <p:cNvCxnSpPr/>
                <p:nvPr/>
              </p:nvCxnSpPr>
              <p:spPr>
                <a:xfrm rot="10800000" flipV="1">
                  <a:off x="4645175" y="3889484"/>
                  <a:ext cx="206856" cy="64807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 rot="10800000" flipH="1" flipV="1">
                  <a:off x="5372089" y="3889486"/>
                  <a:ext cx="208023" cy="6480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TextBox 73"/>
            <p:cNvSpPr txBox="1"/>
            <p:nvPr/>
          </p:nvSpPr>
          <p:spPr>
            <a:xfrm>
              <a:off x="5419269" y="460519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mtClean="0"/>
                <a:t>…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57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모서리가 둥근 직사각형 87"/>
          <p:cNvSpPr/>
          <p:nvPr/>
        </p:nvSpPr>
        <p:spPr>
          <a:xfrm>
            <a:off x="359532" y="2683986"/>
            <a:ext cx="8424936" cy="2761238"/>
          </a:xfrm>
          <a:prstGeom prst="roundRect">
            <a:avLst>
              <a:gd name="adj" fmla="val 74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파이썬 빌트인 모듈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파이썬 언어는 프로그래밍에서 공통적으로 많이 쓰일 수 있는 문자열</a:t>
            </a:r>
            <a:r>
              <a:rPr lang="en-US" altLang="ko-KR" smtClean="0"/>
              <a:t>(</a:t>
            </a:r>
            <a:r>
              <a:rPr lang="en-US" altLang="ko-KR" b="1" smtClean="0"/>
              <a:t>string</a:t>
            </a:r>
            <a:r>
              <a:rPr lang="en-US" altLang="ko-KR" smtClean="0"/>
              <a:t>), </a:t>
            </a:r>
            <a:r>
              <a:rPr lang="ko-KR" altLang="en-US" smtClean="0"/>
              <a:t>날짜</a:t>
            </a:r>
            <a:r>
              <a:rPr lang="en-US" altLang="ko-KR" smtClean="0"/>
              <a:t>(</a:t>
            </a:r>
            <a:r>
              <a:rPr lang="en-US" altLang="ko-KR" b="1" smtClean="0"/>
              <a:t>date</a:t>
            </a:r>
            <a:r>
              <a:rPr lang="en-US" altLang="ko-KR" smtClean="0"/>
              <a:t>), </a:t>
            </a:r>
            <a:r>
              <a:rPr lang="ko-KR" altLang="en-US" smtClean="0"/>
              <a:t>시간</a:t>
            </a:r>
            <a:r>
              <a:rPr lang="en-US" altLang="ko-KR" smtClean="0"/>
              <a:t>(</a:t>
            </a:r>
            <a:r>
              <a:rPr lang="en-US" altLang="ko-KR" b="1" smtClean="0"/>
              <a:t>time</a:t>
            </a:r>
            <a:r>
              <a:rPr lang="en-US" altLang="ko-KR" smtClean="0"/>
              <a:t>), </a:t>
            </a:r>
            <a:r>
              <a:rPr lang="ko-KR" altLang="en-US" smtClean="0"/>
              <a:t>수학</a:t>
            </a:r>
            <a:r>
              <a:rPr lang="en-US" altLang="ko-KR" smtClean="0"/>
              <a:t>(</a:t>
            </a:r>
            <a:r>
              <a:rPr lang="en-US" altLang="ko-KR" b="1" smtClean="0"/>
              <a:t>math</a:t>
            </a:r>
            <a:r>
              <a:rPr lang="en-US" altLang="ko-KR" smtClean="0"/>
              <a:t>), </a:t>
            </a:r>
            <a:r>
              <a:rPr lang="ko-KR" altLang="en-US" smtClean="0"/>
              <a:t>파일</a:t>
            </a:r>
            <a:r>
              <a:rPr lang="en-US" altLang="ko-KR" smtClean="0"/>
              <a:t>(</a:t>
            </a:r>
            <a:r>
              <a:rPr lang="en-US" altLang="ko-KR" b="1" smtClean="0"/>
              <a:t>file</a:t>
            </a:r>
            <a:r>
              <a:rPr lang="en-US" altLang="ko-KR" smtClean="0"/>
              <a:t>) </a:t>
            </a:r>
            <a:r>
              <a:rPr lang="ko-KR" altLang="en-US" smtClean="0"/>
              <a:t>등 </a:t>
            </a:r>
            <a:r>
              <a:rPr lang="en-US" altLang="ko-KR" b="1" smtClean="0"/>
              <a:t>200</a:t>
            </a:r>
            <a:r>
              <a:rPr lang="ko-KR" altLang="en-US" b="1" smtClean="0"/>
              <a:t>여개 이상의</a:t>
            </a:r>
            <a:r>
              <a:rPr lang="ko-KR" altLang="en-US" smtClean="0"/>
              <a:t> 모듈을 </a:t>
            </a:r>
            <a:r>
              <a:rPr lang="ko-KR" altLang="en-US" b="1" smtClean="0"/>
              <a:t>빌트인 모듈</a:t>
            </a:r>
            <a:r>
              <a:rPr lang="en-US" altLang="ko-KR" b="1" baseline="30000" smtClean="0"/>
              <a:t>*</a:t>
            </a:r>
            <a:r>
              <a:rPr lang="ko-KR" altLang="en-US" smtClean="0"/>
              <a:t> 형태로 가지고 있음</a:t>
            </a:r>
            <a:endParaRPr lang="en-US" altLang="ko-KR" smtClean="0"/>
          </a:p>
          <a:p>
            <a:pPr lvl="1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11560" y="2998448"/>
            <a:ext cx="2448272" cy="936104"/>
            <a:chOff x="611560" y="2258942"/>
            <a:chExt cx="2736304" cy="1458090"/>
          </a:xfrm>
        </p:grpSpPr>
        <p:sp>
          <p:nvSpPr>
            <p:cNvPr id="5" name="직사각형 4"/>
            <p:cNvSpPr/>
            <p:nvPr/>
          </p:nvSpPr>
          <p:spPr>
            <a:xfrm>
              <a:off x="611560" y="2690990"/>
              <a:ext cx="2736304" cy="10260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11560" y="2258942"/>
              <a:ext cx="1939213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mtClean="0"/>
                <a:t>string</a:t>
              </a:r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347864" y="2998448"/>
            <a:ext cx="2448272" cy="936104"/>
            <a:chOff x="611560" y="2258942"/>
            <a:chExt cx="2736304" cy="1458090"/>
          </a:xfrm>
        </p:grpSpPr>
        <p:sp>
          <p:nvSpPr>
            <p:cNvPr id="76" name="직사각형 75"/>
            <p:cNvSpPr/>
            <p:nvPr/>
          </p:nvSpPr>
          <p:spPr>
            <a:xfrm>
              <a:off x="611560" y="2690990"/>
              <a:ext cx="2736304" cy="10260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11560" y="2258942"/>
              <a:ext cx="1939213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mtClean="0"/>
                <a:t>date </a:t>
              </a:r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084168" y="2998448"/>
            <a:ext cx="2448272" cy="936104"/>
            <a:chOff x="611560" y="2258942"/>
            <a:chExt cx="2736304" cy="1458090"/>
          </a:xfrm>
        </p:grpSpPr>
        <p:sp>
          <p:nvSpPr>
            <p:cNvPr id="79" name="직사각형 78"/>
            <p:cNvSpPr/>
            <p:nvPr/>
          </p:nvSpPr>
          <p:spPr>
            <a:xfrm>
              <a:off x="611560" y="2690990"/>
              <a:ext cx="2736304" cy="10260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11560" y="2258942"/>
              <a:ext cx="1939213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mtClean="0"/>
                <a:t>time</a:t>
              </a:r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11560" y="4221088"/>
            <a:ext cx="2448272" cy="936104"/>
            <a:chOff x="611560" y="2258942"/>
            <a:chExt cx="2736304" cy="1458090"/>
          </a:xfrm>
        </p:grpSpPr>
        <p:sp>
          <p:nvSpPr>
            <p:cNvPr id="82" name="직사각형 81"/>
            <p:cNvSpPr/>
            <p:nvPr/>
          </p:nvSpPr>
          <p:spPr>
            <a:xfrm>
              <a:off x="611560" y="2690990"/>
              <a:ext cx="2736304" cy="10260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11560" y="2258942"/>
              <a:ext cx="1939213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mtClean="0"/>
                <a:t>math</a:t>
              </a:r>
              <a:endParaRPr lang="ko-KR" altLang="en-US"/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3347864" y="4221088"/>
            <a:ext cx="2448272" cy="936104"/>
            <a:chOff x="611560" y="2258942"/>
            <a:chExt cx="2736304" cy="1458090"/>
          </a:xfrm>
        </p:grpSpPr>
        <p:sp>
          <p:nvSpPr>
            <p:cNvPr id="85" name="직사각형 84"/>
            <p:cNvSpPr/>
            <p:nvPr/>
          </p:nvSpPr>
          <p:spPr>
            <a:xfrm>
              <a:off x="611560" y="2690990"/>
              <a:ext cx="2736304" cy="10260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11560" y="2258942"/>
              <a:ext cx="1939213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mtClean="0"/>
                <a:t>file</a:t>
              </a:r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946279" y="44371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1426363" y="5507940"/>
            <a:ext cx="735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[</a:t>
            </a:r>
            <a:r>
              <a:rPr lang="en-US" altLang="ko-KR" smtClean="0"/>
              <a:t>*</a:t>
            </a:r>
            <a:r>
              <a:rPr lang="ko-KR" altLang="en-US" smtClean="0"/>
              <a:t>빌트인 모듈</a:t>
            </a:r>
            <a:r>
              <a:rPr lang="en-US" altLang="ko-KR" smtClean="0"/>
              <a:t> (built-in module): </a:t>
            </a:r>
            <a:r>
              <a:rPr lang="ko-KR" altLang="en-US" smtClean="0"/>
              <a:t>이미 만들어져 파이썬에 들어있는 모듈</a:t>
            </a:r>
            <a:r>
              <a:rPr lang="en-US" altLang="ko-KR"/>
              <a:t>]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모듈 사용하기</a:t>
            </a:r>
            <a:endParaRPr lang="en-US" altLang="ko-KR"/>
          </a:p>
          <a:p>
            <a:pPr lvl="1"/>
            <a:r>
              <a:rPr lang="ko-KR" altLang="en-US" smtClean="0"/>
              <a:t>빌트인 모듈을 사용해 보자</a:t>
            </a:r>
            <a:r>
              <a:rPr lang="en-US" altLang="ko-KR" smtClean="0"/>
              <a:t>!</a:t>
            </a:r>
          </a:p>
          <a:p>
            <a:r>
              <a:rPr lang="ko-KR" altLang="en-US" smtClean="0"/>
              <a:t>모듈 내용 들여다 보기</a:t>
            </a:r>
            <a:endParaRPr lang="en-US" altLang="ko-KR" smtClean="0"/>
          </a:p>
          <a:p>
            <a:pPr lvl="1"/>
            <a:r>
              <a:rPr lang="ko-KR" altLang="en-US" smtClean="0"/>
              <a:t>어떤 함수와 변수들이 모듈에 들어있나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모듈의 실체</a:t>
            </a:r>
            <a:endParaRPr lang="en-US" altLang="ko-KR" smtClean="0"/>
          </a:p>
          <a:p>
            <a:pPr lvl="1"/>
            <a:r>
              <a:rPr lang="ko-KR" altLang="en-US" smtClean="0"/>
              <a:t>모듈은 실제로 컴퓨터 안에서 어떤 형태로 저장되어 있고 어디에 있나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 사용해 보기 </a:t>
            </a:r>
            <a:r>
              <a:rPr lang="en-US" altLang="ko-KR"/>
              <a:t>(I)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모듈</a:t>
            </a:r>
            <a:r>
              <a:rPr lang="en-US" altLang="ko-KR" smtClean="0"/>
              <a:t> </a:t>
            </a:r>
            <a:r>
              <a:rPr lang="ko-KR" altLang="en-US" smtClean="0"/>
              <a:t>임포트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mtClean="0"/>
              <a:t>import</a:t>
            </a:r>
            <a:r>
              <a:rPr lang="ko-KR" altLang="en-US" smtClean="0"/>
              <a:t>문을 사용하여 특정 모듈을 프로그램에 포함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네임스페이스를 통해 모듈에 포함된 상수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혹은 변수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사용</a:t>
            </a:r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네임스페이스를 통해 모듈에 포함된 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함수 사용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smtClean="0"/>
              <a:t>Python codes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4008" y="1916113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>
                <a:solidFill>
                  <a:srgbClr val="800000"/>
                </a:solidFill>
              </a:rPr>
              <a:t>import</a:t>
            </a:r>
            <a:r>
              <a:rPr lang="en-US" altLang="ko-KR"/>
              <a:t> math </a:t>
            </a:r>
          </a:p>
          <a:p>
            <a:endParaRPr lang="en-US" altLang="ko-KR">
              <a:solidFill>
                <a:srgbClr val="696969"/>
              </a:solidFill>
            </a:endParaRP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#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math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모듈에 포함된 상수 활용</a:t>
            </a:r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b="1">
                <a:solidFill>
                  <a:schemeClr val="bg1">
                    <a:lumMod val="85000"/>
                  </a:schemeClr>
                </a:solidFill>
              </a:rPr>
              <a:t>print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("PI = {0}".format(math.pi)) </a:t>
            </a:r>
          </a:p>
          <a:p>
            <a:r>
              <a:rPr lang="en-US" altLang="ko-KR" b="1">
                <a:solidFill>
                  <a:schemeClr val="bg1">
                    <a:lumMod val="85000"/>
                  </a:schemeClr>
                </a:solidFill>
              </a:rPr>
              <a:t>print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("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자연상수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e = {0}".format(math.e)) </a:t>
            </a:r>
          </a:p>
          <a:p>
            <a:endParaRPr lang="en-US" altLang="ko-KR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#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math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모듈에 포함된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sin/cos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함수 활용 </a:t>
            </a:r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val = math.sin(math.pi / 2) </a:t>
            </a:r>
          </a:p>
          <a:p>
            <a:r>
              <a:rPr lang="en-US" altLang="ko-KR" b="1">
                <a:solidFill>
                  <a:schemeClr val="bg1">
                    <a:lumMod val="85000"/>
                  </a:schemeClr>
                </a:solidFill>
              </a:rPr>
              <a:t>print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("sin(PI/2) = {0}".format(val)) </a:t>
            </a: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val = math.cos(math.pi / 2) </a:t>
            </a:r>
          </a:p>
          <a:p>
            <a:r>
              <a:rPr lang="en-US" altLang="ko-KR" b="1">
                <a:solidFill>
                  <a:schemeClr val="bg1">
                    <a:lumMod val="85000"/>
                  </a:schemeClr>
                </a:solidFill>
              </a:rPr>
              <a:t>print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("cos(PI/2) = {0}".format(val))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 사용해 보기 </a:t>
            </a:r>
            <a:r>
              <a:rPr lang="en-US" altLang="ko-KR"/>
              <a:t>(I)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모듈에</a:t>
            </a:r>
            <a:r>
              <a:rPr lang="en-US" altLang="ko-KR" smtClean="0"/>
              <a:t> </a:t>
            </a:r>
            <a:r>
              <a:rPr lang="ko-KR" altLang="en-US" smtClean="0"/>
              <a:t>포함된 상수</a:t>
            </a:r>
            <a:r>
              <a:rPr lang="en-US" altLang="ko-KR" smtClean="0"/>
              <a:t>(</a:t>
            </a:r>
            <a:r>
              <a:rPr lang="ko-KR" altLang="en-US" smtClean="0"/>
              <a:t>변수</a:t>
            </a:r>
            <a:r>
              <a:rPr lang="en-US" altLang="ko-KR" smtClean="0"/>
              <a:t>)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import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문을 사용하여 특정 모듈을 프로그램에 포함</a:t>
            </a:r>
            <a:endParaRPr lang="en-US" altLang="ko-KR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/>
          </a:p>
          <a:p>
            <a:r>
              <a:rPr lang="ko-KR" altLang="en-US" smtClean="0"/>
              <a:t>네임스페이스를 통해 모듈에 포함된 상수</a:t>
            </a:r>
            <a:r>
              <a:rPr lang="en-US" altLang="ko-KR" smtClean="0"/>
              <a:t>(</a:t>
            </a:r>
            <a:r>
              <a:rPr lang="ko-KR" altLang="en-US" smtClean="0"/>
              <a:t>혹은 변수</a:t>
            </a:r>
            <a:r>
              <a:rPr lang="en-US" altLang="ko-KR" smtClean="0"/>
              <a:t>)</a:t>
            </a:r>
            <a:r>
              <a:rPr lang="ko-KR" altLang="en-US" smtClean="0"/>
              <a:t> 사용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네임스페이스를 통해 모듈에 포함된 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함수 사용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smtClean="0"/>
              <a:t>Python codes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4008" y="1916113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bg1">
                    <a:lumMod val="85000"/>
                  </a:schemeClr>
                </a:solidFill>
              </a:rPr>
              <a:t>import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 math </a:t>
            </a:r>
          </a:p>
          <a:p>
            <a:endParaRPr lang="en-US" altLang="ko-KR">
              <a:solidFill>
                <a:srgbClr val="696969"/>
              </a:solidFill>
            </a:endParaRP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r>
              <a:rPr lang="en-US" altLang="ko-KR" smtClean="0">
                <a:solidFill>
                  <a:srgbClr val="696969"/>
                </a:solidFill>
              </a:rPr>
              <a:t># </a:t>
            </a:r>
            <a:r>
              <a:rPr lang="en-US" altLang="ko-KR">
                <a:solidFill>
                  <a:srgbClr val="696969"/>
                </a:solidFill>
              </a:rPr>
              <a:t>math </a:t>
            </a:r>
            <a:r>
              <a:rPr lang="ko-KR" altLang="en-US">
                <a:solidFill>
                  <a:srgbClr val="696969"/>
                </a:solidFill>
              </a:rPr>
              <a:t>모듈에 포함된 상수 활용</a:t>
            </a:r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"PI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format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math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pi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r>
              <a:rPr lang="en-US" altLang="ko-KR"/>
              <a:t> </a:t>
            </a: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</a:t>
            </a:r>
            <a:r>
              <a:rPr lang="ko-KR" altLang="en-US">
                <a:solidFill>
                  <a:srgbClr val="0000E6"/>
                </a:solidFill>
              </a:rPr>
              <a:t>자연상수 </a:t>
            </a:r>
            <a:r>
              <a:rPr lang="en-US" altLang="ko-KR">
                <a:solidFill>
                  <a:srgbClr val="0000E6"/>
                </a:solidFill>
              </a:rPr>
              <a:t>e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format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math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e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r>
              <a:rPr lang="en-US" altLang="ko-KR"/>
              <a:t> </a:t>
            </a: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#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math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모듈에 포함된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sin/cos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함수 활용 </a:t>
            </a:r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val = math.sin(math.pi / 2) </a:t>
            </a:r>
          </a:p>
          <a:p>
            <a:r>
              <a:rPr lang="en-US" altLang="ko-KR" b="1">
                <a:solidFill>
                  <a:schemeClr val="bg1">
                    <a:lumMod val="85000"/>
                  </a:schemeClr>
                </a:solidFill>
              </a:rPr>
              <a:t>print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("sin(PI/2) = {0}".format(val)) </a:t>
            </a: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val = math.cos(math.pi / 2) </a:t>
            </a:r>
          </a:p>
          <a:p>
            <a:r>
              <a:rPr lang="en-US" altLang="ko-KR" b="1">
                <a:solidFill>
                  <a:schemeClr val="bg1">
                    <a:lumMod val="85000"/>
                  </a:schemeClr>
                </a:solidFill>
              </a:rPr>
              <a:t>print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("cos(PI/2) = {0}".format(val))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모듈 사용해 보기 </a:t>
            </a:r>
            <a:r>
              <a:rPr lang="en-US" altLang="ko-KR"/>
              <a:t>(I)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모듈에</a:t>
            </a:r>
            <a:r>
              <a:rPr lang="en-US" altLang="ko-KR"/>
              <a:t> </a:t>
            </a:r>
            <a:r>
              <a:rPr lang="ko-KR" altLang="en-US"/>
              <a:t>포함된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/>
              <a:t>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import</a:t>
            </a:r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문을 사용하여 특정 모듈을 프로그램에 포함</a:t>
            </a:r>
            <a:endParaRPr lang="en-US" altLang="ko-KR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mtClean="0">
                <a:solidFill>
                  <a:schemeClr val="bg1">
                    <a:lumMod val="85000"/>
                  </a:schemeClr>
                </a:solidFill>
              </a:rPr>
              <a:t>네임스페이스를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통해 모듈에 포함된 상수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혹은 변수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사용</a:t>
            </a:r>
            <a:endParaRPr lang="en-US" altLang="ko-KR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/>
          </a:p>
          <a:p>
            <a:r>
              <a:rPr lang="ko-KR" altLang="en-US"/>
              <a:t>네임스페이스를 통해 모듈에 포함된 </a:t>
            </a:r>
            <a:r>
              <a:rPr lang="ko-KR" altLang="en-US" smtClean="0"/>
              <a:t>함수 사용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smtClean="0"/>
              <a:t>Python codes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644008" y="1916113"/>
            <a:ext cx="4248472" cy="42491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bg1">
                    <a:lumMod val="85000"/>
                  </a:schemeClr>
                </a:solidFill>
              </a:rPr>
              <a:t>import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 math </a:t>
            </a:r>
          </a:p>
          <a:p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#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math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모듈에 포함된 상수 활용</a:t>
            </a:r>
            <a:endParaRPr lang="en-US" altLang="ko-KR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b="1">
                <a:solidFill>
                  <a:schemeClr val="bg1">
                    <a:lumMod val="85000"/>
                  </a:schemeClr>
                </a:solidFill>
              </a:rPr>
              <a:t>print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("PI = {0}".format(math.pi)) </a:t>
            </a:r>
          </a:p>
          <a:p>
            <a:r>
              <a:rPr lang="en-US" altLang="ko-KR" b="1">
                <a:solidFill>
                  <a:schemeClr val="bg1">
                    <a:lumMod val="85000"/>
                  </a:schemeClr>
                </a:solidFill>
              </a:rPr>
              <a:t>print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("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자연상수 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e = {0}".format(math.e)) </a:t>
            </a:r>
          </a:p>
          <a:p>
            <a:endParaRPr lang="en-US" altLang="ko-KR" smtClean="0">
              <a:solidFill>
                <a:srgbClr val="696969"/>
              </a:solidFill>
            </a:endParaRPr>
          </a:p>
          <a:p>
            <a:endParaRPr lang="en-US" altLang="ko-KR">
              <a:solidFill>
                <a:srgbClr val="696969"/>
              </a:solidFill>
            </a:endParaRPr>
          </a:p>
          <a:p>
            <a:r>
              <a:rPr lang="en-US" altLang="ko-KR" smtClean="0">
                <a:solidFill>
                  <a:srgbClr val="696969"/>
                </a:solidFill>
              </a:rPr>
              <a:t># </a:t>
            </a:r>
            <a:r>
              <a:rPr lang="en-US" altLang="ko-KR">
                <a:solidFill>
                  <a:srgbClr val="696969"/>
                </a:solidFill>
              </a:rPr>
              <a:t>math </a:t>
            </a:r>
            <a:r>
              <a:rPr lang="ko-KR" altLang="en-US">
                <a:solidFill>
                  <a:srgbClr val="696969"/>
                </a:solidFill>
              </a:rPr>
              <a:t>모듈에 포함된 </a:t>
            </a:r>
            <a:r>
              <a:rPr lang="en-US" altLang="ko-KR">
                <a:solidFill>
                  <a:srgbClr val="696969"/>
                </a:solidFill>
              </a:rPr>
              <a:t>sin/cos </a:t>
            </a:r>
            <a:r>
              <a:rPr lang="ko-KR" altLang="en-US">
                <a:solidFill>
                  <a:srgbClr val="696969"/>
                </a:solidFill>
              </a:rPr>
              <a:t>함수 활용</a:t>
            </a:r>
            <a:r>
              <a:rPr lang="ko-KR" altLang="en-US"/>
              <a:t> </a:t>
            </a:r>
            <a:endParaRPr lang="en-US" altLang="ko-KR"/>
          </a:p>
          <a:p>
            <a:r>
              <a:rPr lang="en-US" altLang="ko-KR"/>
              <a:t>val </a:t>
            </a:r>
            <a:r>
              <a:rPr lang="en-US" altLang="ko-KR">
                <a:solidFill>
                  <a:srgbClr val="808030"/>
                </a:solidFill>
              </a:rPr>
              <a:t>=</a:t>
            </a:r>
            <a:r>
              <a:rPr lang="en-US" altLang="ko-KR"/>
              <a:t> math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sin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math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pi </a:t>
            </a:r>
            <a:r>
              <a:rPr lang="en-US" altLang="ko-KR">
                <a:solidFill>
                  <a:srgbClr val="808030"/>
                </a:solidFill>
              </a:rPr>
              <a:t>/</a:t>
            </a:r>
            <a:r>
              <a:rPr lang="en-US" altLang="ko-KR"/>
              <a:t> </a:t>
            </a:r>
            <a:r>
              <a:rPr lang="en-US" altLang="ko-KR">
                <a:solidFill>
                  <a:srgbClr val="008C00"/>
                </a:solidFill>
              </a:rPr>
              <a:t>2</a:t>
            </a:r>
            <a:r>
              <a:rPr lang="en-US" altLang="ko-KR">
                <a:solidFill>
                  <a:srgbClr val="808030"/>
                </a:solidFill>
              </a:rPr>
              <a:t>)</a:t>
            </a:r>
            <a:r>
              <a:rPr lang="en-US" altLang="ko-KR"/>
              <a:t> </a:t>
            </a: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"sin(PI/2)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format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val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r>
              <a:rPr lang="en-US" altLang="ko-KR"/>
              <a:t> </a:t>
            </a:r>
          </a:p>
          <a:p>
            <a:r>
              <a:rPr lang="en-US" altLang="ko-KR"/>
              <a:t>val </a:t>
            </a:r>
            <a:r>
              <a:rPr lang="en-US" altLang="ko-KR">
                <a:solidFill>
                  <a:srgbClr val="808030"/>
                </a:solidFill>
              </a:rPr>
              <a:t>=</a:t>
            </a:r>
            <a:r>
              <a:rPr lang="en-US" altLang="ko-KR"/>
              <a:t> math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cos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math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pi </a:t>
            </a:r>
            <a:r>
              <a:rPr lang="en-US" altLang="ko-KR">
                <a:solidFill>
                  <a:srgbClr val="808030"/>
                </a:solidFill>
              </a:rPr>
              <a:t>/</a:t>
            </a:r>
            <a:r>
              <a:rPr lang="en-US" altLang="ko-KR"/>
              <a:t> </a:t>
            </a:r>
            <a:r>
              <a:rPr lang="en-US" altLang="ko-KR">
                <a:solidFill>
                  <a:srgbClr val="008C00"/>
                </a:solidFill>
              </a:rPr>
              <a:t>2</a:t>
            </a:r>
            <a:r>
              <a:rPr lang="en-US" altLang="ko-KR">
                <a:solidFill>
                  <a:srgbClr val="808030"/>
                </a:solidFill>
              </a:rPr>
              <a:t>)</a:t>
            </a:r>
            <a:r>
              <a:rPr lang="en-US" altLang="ko-KR"/>
              <a:t> </a:t>
            </a:r>
          </a:p>
          <a:p>
            <a:r>
              <a:rPr lang="en-US" altLang="ko-KR" b="1">
                <a:solidFill>
                  <a:srgbClr val="800000"/>
                </a:solidFill>
              </a:rPr>
              <a:t>print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>
                <a:solidFill>
                  <a:srgbClr val="0000E6"/>
                </a:solidFill>
              </a:rPr>
              <a:t>"cos(PI/2) = {0}"</a:t>
            </a:r>
            <a:r>
              <a:rPr lang="en-US" altLang="ko-KR">
                <a:solidFill>
                  <a:srgbClr val="808030"/>
                </a:solidFill>
              </a:rPr>
              <a:t>.</a:t>
            </a:r>
            <a:r>
              <a:rPr lang="en-US" altLang="ko-KR"/>
              <a:t>format</a:t>
            </a:r>
            <a:r>
              <a:rPr lang="en-US" altLang="ko-KR">
                <a:solidFill>
                  <a:srgbClr val="808030"/>
                </a:solidFill>
              </a:rPr>
              <a:t>(</a:t>
            </a:r>
            <a:r>
              <a:rPr lang="en-US" altLang="ko-KR"/>
              <a:t>val</a:t>
            </a:r>
            <a:r>
              <a:rPr lang="en-US" altLang="ko-KR">
                <a:solidFill>
                  <a:srgbClr val="808030"/>
                </a:solidFill>
              </a:rPr>
              <a:t>))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5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kmucs_2014_theme_by_JunhoKim</Template>
  <TotalTime>36226</TotalTime>
  <Words>2560</Words>
  <Application>Microsoft Office PowerPoint</Application>
  <PresentationFormat>화면 슬라이드 쇼(4:3)</PresentationFormat>
  <Paragraphs>523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굴림체</vt:lpstr>
      <vt:lpstr>맑은 고딕</vt:lpstr>
      <vt:lpstr>Arial</vt:lpstr>
      <vt:lpstr>Calibri</vt:lpstr>
      <vt:lpstr>Segoe UI</vt:lpstr>
      <vt:lpstr>Times New Roman</vt:lpstr>
      <vt:lpstr>Wingdings</vt:lpstr>
      <vt:lpstr>kmucs_2014_theme_by_JunhoKim</vt:lpstr>
      <vt:lpstr>Python Module (I)</vt:lpstr>
      <vt:lpstr>모듈(module)이란?</vt:lpstr>
      <vt:lpstr>모듈의 예: 수학(math) 모듈</vt:lpstr>
      <vt:lpstr>파이썬 수학(math) 모듈</vt:lpstr>
      <vt:lpstr>파이썬 빌트인 모듈</vt:lpstr>
      <vt:lpstr>모듈 사용하기</vt:lpstr>
      <vt:lpstr>모듈 사용해 보기 (I)</vt:lpstr>
      <vt:lpstr>모듈 사용해 보기 (I)</vt:lpstr>
      <vt:lpstr>모듈 사용해 보기 (I)</vt:lpstr>
      <vt:lpstr>모듈 사용해 보기 (I)</vt:lpstr>
      <vt:lpstr>모듈 이름이 너무 길어 적기 귀찮아!</vt:lpstr>
      <vt:lpstr>별칭 마저도 적기 귀찮아!</vt:lpstr>
      <vt:lpstr>별칭 마저도 적기 귀찮아!</vt:lpstr>
      <vt:lpstr>왠만하면 모듈 이름(혹은 별칭)은 꼭 사용하자</vt:lpstr>
      <vt:lpstr>모듈 내용 들여다 보기</vt:lpstr>
      <vt:lpstr>모듈 내용 들여다 보기</vt:lpstr>
      <vt:lpstr>모듈 내용 들여다 보기</vt:lpstr>
      <vt:lpstr>모듈 내용 들여다 보기</vt:lpstr>
      <vt:lpstr>모듈 내용 들여다 보기</vt:lpstr>
      <vt:lpstr>모듈의 실체</vt:lpstr>
      <vt:lpstr>모듈의 실체</vt:lpstr>
      <vt:lpstr>모듈의 실체</vt:lpstr>
      <vt:lpstr>재미있는 모듈 활용의 예</vt:lpstr>
      <vt:lpstr>컴퓨터에게 명령 내리기 – subprocess 모듈 활용</vt:lpstr>
      <vt:lpstr>컴퓨터에게 명령 내리기 – webbrowser 모듈 활용</vt:lpstr>
      <vt:lpstr>컴퓨터 파일 시스템 접근하기 – os 모듈 활용</vt:lpstr>
      <vt:lpstr>컴퓨터 파일 시스템 접근하기 – os 모듈 활용</vt:lpstr>
      <vt:lpstr>실습 – 모든 하위 디렉터리 검색</vt:lpstr>
      <vt:lpstr>실습 – 모든 하위 디렉터리 검색</vt:lpstr>
      <vt:lpstr>실습 – 모든 하위 디렉터리 검색</vt:lpstr>
      <vt:lpstr>실습 – 모든 하위 디렉터리 검색</vt:lpstr>
      <vt:lpstr>실습 – 모든 하위 디렉터리 검색</vt:lpstr>
      <vt:lpstr>실습 – 모든 하위 디렉터리 검색</vt:lpstr>
      <vt:lpstr>실습 – 모든 하위 디렉터리 검색</vt:lpstr>
      <vt:lpstr>실습 – 모든 하위 디렉터리 검색</vt:lpstr>
      <vt:lpstr>실습 – 모든 하위 디렉터리 검색</vt:lpstr>
      <vt:lpstr>숙제</vt:lpstr>
      <vt:lpstr>감사합니다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Junho</cp:lastModifiedBy>
  <cp:revision>107</cp:revision>
  <dcterms:created xsi:type="dcterms:W3CDTF">2006-10-05T04:04:58Z</dcterms:created>
  <dcterms:modified xsi:type="dcterms:W3CDTF">2015-05-03T09:20:36Z</dcterms:modified>
</cp:coreProperties>
</file>