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73" r:id="rId4"/>
    <p:sldId id="271" r:id="rId5"/>
    <p:sldId id="272" r:id="rId6"/>
    <p:sldId id="274" r:id="rId7"/>
    <p:sldId id="276" r:id="rId8"/>
    <p:sldId id="27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F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CCD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D4"/>
          </a:solidFill>
        </a:fill>
      </a:tcStyle>
    </a:wholeTbl>
    <a:band2H>
      <a:tcTxStyle/>
      <a:tcStyle>
        <a:tcBdr/>
        <a:fill>
          <a:solidFill>
            <a:srgbClr val="E6F0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30483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719402" y="476672"/>
            <a:ext cx="10753196" cy="2736304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35360" y="3573016"/>
            <a:ext cx="11521280" cy="252028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Clr>
                <a:schemeClr val="accent3"/>
              </a:buClr>
              <a:buFont typeface="Wingdings"/>
              <a:buChar char="▪"/>
              <a:defRPr sz="2000"/>
            </a:lvl1pPr>
            <a:lvl2pPr marL="0" indent="4572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2pPr>
            <a:lvl3pPr marL="0" indent="9144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3pPr>
            <a:lvl4pPr marL="0" indent="13716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4pPr>
            <a:lvl5pPr marL="0" indent="18288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527382" y="404664"/>
            <a:ext cx="11137238" cy="2880320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335360" y="1268759"/>
            <a:ext cx="566115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3"/>
          </p:nvPr>
        </p:nvSpPr>
        <p:spPr>
          <a:xfrm>
            <a:off x="6193368" y="1268759"/>
            <a:ext cx="566327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335359" y="260647"/>
            <a:ext cx="11521282" cy="86409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313953" y="6391593"/>
            <a:ext cx="268447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791744" y="6391593"/>
            <a:ext cx="46085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School of Software @ Kookmin University</a:t>
            </a:r>
          </a:p>
        </p:txBody>
      </p:sp>
      <p:sp>
        <p:nvSpPr>
          <p:cNvPr id="82" name="Shape 82"/>
          <p:cNvSpPr>
            <a:spLocks noGrp="1"/>
          </p:cNvSpPr>
          <p:nvPr>
            <p:ph type="ctrTitle"/>
          </p:nvPr>
        </p:nvSpPr>
        <p:spPr>
          <a:xfrm>
            <a:off x="719403" y="476672"/>
            <a:ext cx="10753195" cy="273630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ABF </a:t>
            </a:r>
            <a:r>
              <a:rPr lang="ko-KR" altLang="en-US" dirty="0" smtClean="0"/>
              <a:t>학점제 소개</a:t>
            </a:r>
            <a:endParaRPr dirty="0"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201</a:t>
            </a:r>
            <a:r>
              <a:rPr lang="en-US" dirty="0" smtClean="0"/>
              <a:t>9</a:t>
            </a:r>
            <a:r>
              <a:rPr dirty="0" smtClean="0">
                <a:latin typeface="+mj-lt"/>
                <a:ea typeface="+mj-ea"/>
                <a:cs typeface="+mj-cs"/>
                <a:sym typeface="맑은 고딕"/>
              </a:rPr>
              <a:t>학년 </a:t>
            </a:r>
            <a:r>
              <a:rPr lang="en-US" dirty="0" smtClean="0"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dirty="0" smtClean="0">
                <a:latin typeface="+mj-lt"/>
                <a:ea typeface="+mj-ea"/>
                <a:cs typeface="+mj-cs"/>
                <a:sym typeface="맑은 고딕"/>
              </a:rPr>
              <a:t>학기</a:t>
            </a:r>
            <a:endParaRPr dirty="0">
              <a:latin typeface="+mj-lt"/>
              <a:ea typeface="+mj-ea"/>
              <a:cs typeface="+mj-cs"/>
              <a:sym typeface="맑은 고딕"/>
            </a:endParaRPr>
          </a:p>
          <a:p>
            <a:r>
              <a:rPr dirty="0" err="1">
                <a:latin typeface="+mj-lt"/>
                <a:ea typeface="+mj-ea"/>
                <a:cs typeface="+mj-cs"/>
                <a:sym typeface="맑은 고딕"/>
              </a:rPr>
              <a:t>국민대학교</a:t>
            </a:r>
            <a:r>
              <a:rPr dirty="0"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dirty="0" err="1">
                <a:latin typeface="+mj-lt"/>
                <a:ea typeface="+mj-ea"/>
                <a:cs typeface="+mj-cs"/>
                <a:sym typeface="맑은 고딕"/>
              </a:rPr>
              <a:t>소프트웨어학부</a:t>
            </a:r>
            <a:endParaRPr dirty="0"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도입 배경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유능한 전공 인력 양성</a:t>
            </a:r>
            <a:endParaRPr lang="en-US" altLang="ko-KR" dirty="0" smtClean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차 </a:t>
            </a:r>
            <a:r>
              <a:rPr lang="ko-KR" altLang="en-US" dirty="0" smtClean="0"/>
              <a:t>산업혁명 시대를 맞아 국가적 차원에서 우수한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전공 인력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 실력이 일정 수준 미달이면</a:t>
            </a:r>
            <a:r>
              <a:rPr lang="en-US" altLang="ko-KR" dirty="0" smtClean="0"/>
              <a:t>, SW </a:t>
            </a:r>
            <a:r>
              <a:rPr lang="ko-KR" altLang="en-US" dirty="0" smtClean="0"/>
              <a:t>전공 지식 습득이 어려움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혜택에 따른 책임 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큰 힘에는 큰 책임이 따른다</a:t>
            </a:r>
            <a:r>
              <a:rPr lang="en-US" altLang="ko-KR" dirty="0" smtClean="0"/>
              <a:t>” by </a:t>
            </a:r>
            <a:r>
              <a:rPr lang="ko-KR" altLang="en-US" dirty="0" err="1" smtClean="0"/>
              <a:t>스파이더맨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연간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억 이상 국가적 지원을 받는데 대한 사명감과 책임감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등록금 혜택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미국대학 연수 전액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실리콘밸리 연수 전액 지원 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유사한 지원을 받는 대학들에서는 이미 시행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</a:t>
            </a:r>
            <a:r>
              <a:rPr lang="ko-KR" altLang="en-US" dirty="0" smtClean="0"/>
              <a:t>대</a:t>
            </a:r>
            <a:r>
              <a:rPr lang="en-US" altLang="ko-KR" dirty="0" smtClean="0"/>
              <a:t>: 4</a:t>
            </a:r>
            <a:r>
              <a:rPr lang="ko-KR" altLang="en-US" dirty="0" smtClean="0"/>
              <a:t>개 핵심 전공 교과목 적용 </a:t>
            </a:r>
            <a:r>
              <a:rPr lang="en-US" altLang="ko-KR" dirty="0" smtClean="0"/>
              <a:t>(SW</a:t>
            </a:r>
            <a:r>
              <a:rPr lang="ko-KR" altLang="en-US" dirty="0" smtClean="0"/>
              <a:t>입문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창의</a:t>
            </a:r>
            <a:r>
              <a:rPr lang="en-US" altLang="ko-KR" dirty="0" smtClean="0"/>
              <a:t>SW, </a:t>
            </a:r>
            <a:r>
              <a:rPr lang="ko-KR" altLang="en-US" dirty="0" smtClean="0"/>
              <a:t>자료구조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객체지향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핵심 전공과목 적용 </a:t>
            </a:r>
            <a:r>
              <a:rPr lang="en-US" altLang="ko-KR" dirty="0" smtClean="0"/>
              <a:t>(2000</a:t>
            </a:r>
            <a:r>
              <a:rPr lang="ko-KR" altLang="en-US" dirty="0" smtClean="0"/>
              <a:t>년 초반 부터 실시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75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도입 배경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국민대학교 소프트웨어융합대학 출신은 다르다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브랜드 가치 창출 필요</a:t>
            </a:r>
            <a:endParaRPr lang="ko-KR" altLang="en-US" dirty="0"/>
          </a:p>
        </p:txBody>
      </p:sp>
      <p:pic>
        <p:nvPicPr>
          <p:cNvPr id="1026" name="Picture 2" descr="http://cfs11.blog.daum.net/image/23/blog/2008/11/07/17/23/4913fb0f763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71" y="2059267"/>
            <a:ext cx="5413952" cy="43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84160" y="5831688"/>
            <a:ext cx="125662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자동차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2943" y="3803490"/>
            <a:ext cx="125662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디자인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6304" y="4736334"/>
            <a:ext cx="222022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소프트웨어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600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도입 배경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소프트웨어 분야의 기본기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코딩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3" y="2169287"/>
            <a:ext cx="4257567" cy="46887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828" y="2129823"/>
            <a:ext cx="4280628" cy="4714109"/>
          </a:xfrm>
          <a:prstGeom prst="rect">
            <a:avLst/>
          </a:prstGeom>
        </p:spPr>
      </p:pic>
      <p:pic>
        <p:nvPicPr>
          <p:cNvPr id="1026" name="Picture 2" descr="http://loudcry.org/wp-content/uploads/2011/12/wise-and-foolish-buil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12" y="3547921"/>
            <a:ext cx="3024236" cy="213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50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ABF </a:t>
            </a:r>
            <a:r>
              <a:rPr lang="ko-KR" altLang="en-US" dirty="0"/>
              <a:t>학점제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해당 교과목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과학과소프트웨어적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객체지향프로그래밍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프로그래밍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실력이 일정 수준 미달이면 예외 없이 </a:t>
            </a:r>
            <a:r>
              <a:rPr lang="en-US" altLang="ko-KR" dirty="0" smtClean="0"/>
              <a:t>‘F’ </a:t>
            </a:r>
            <a:r>
              <a:rPr lang="ko-KR" altLang="en-US" dirty="0" smtClean="0"/>
              <a:t>학점 부여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A, B, F </a:t>
            </a:r>
            <a:r>
              <a:rPr lang="ko-KR" altLang="en-US" dirty="0" smtClean="0"/>
              <a:t>학점만 부여함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C,D </a:t>
            </a:r>
            <a:r>
              <a:rPr lang="ko-KR" altLang="en-US" dirty="0" smtClean="0"/>
              <a:t>학점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전체 수강생의 약 </a:t>
            </a:r>
            <a:r>
              <a:rPr lang="en-US" altLang="ko-KR" dirty="0" smtClean="0"/>
              <a:t>30% </a:t>
            </a:r>
            <a:r>
              <a:rPr lang="ko-KR" altLang="en-US" dirty="0" smtClean="0"/>
              <a:t>가량 </a:t>
            </a:r>
            <a:r>
              <a:rPr lang="en-US" altLang="ko-KR" dirty="0" smtClean="0"/>
              <a:t>‘F’ </a:t>
            </a:r>
            <a:r>
              <a:rPr lang="ko-KR" altLang="en-US" dirty="0" smtClean="0"/>
              <a:t>학점 부여 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비율 수치가 절대적 기준은 아니며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잘하는 분반과 못하는 분반은 차별화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최종 결정은 분반 담당 교수님의 판단에 따름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251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ABF </a:t>
            </a:r>
            <a:r>
              <a:rPr lang="ko-KR" altLang="en-US" dirty="0"/>
              <a:t>학점제 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최고의 전략</a:t>
            </a:r>
            <a:endParaRPr lang="en-US" altLang="ko-KR" dirty="0"/>
          </a:p>
          <a:p>
            <a:pPr lvl="1"/>
            <a:r>
              <a:rPr lang="ko-KR" altLang="en-US" dirty="0"/>
              <a:t>열심히 해서 </a:t>
            </a:r>
            <a:r>
              <a:rPr lang="en-US" altLang="ko-KR" dirty="0" smtClean="0"/>
              <a:t>‘A’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‘B’</a:t>
            </a:r>
            <a:r>
              <a:rPr lang="ko-KR" altLang="en-US" dirty="0" smtClean="0"/>
              <a:t>를 받자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소프트웨어융합대학에서 제공하는 최고의 교육 환경을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활용하자</a:t>
            </a:r>
            <a:endParaRPr lang="en-US" altLang="ko-KR" dirty="0"/>
          </a:p>
          <a:p>
            <a:pPr lvl="1"/>
            <a:r>
              <a:rPr lang="ko-KR" altLang="en-US" dirty="0"/>
              <a:t>교수님</a:t>
            </a:r>
            <a:r>
              <a:rPr lang="en-US" altLang="ko-KR" dirty="0"/>
              <a:t>/</a:t>
            </a:r>
            <a:r>
              <a:rPr lang="ko-KR" altLang="en-US" dirty="0"/>
              <a:t>조교 </a:t>
            </a:r>
            <a:r>
              <a:rPr lang="ko-KR" altLang="en-US" dirty="0" smtClean="0"/>
              <a:t>오피스아워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Helproom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en-US" altLang="ko-KR" dirty="0"/>
              <a:t>F’ </a:t>
            </a:r>
            <a:r>
              <a:rPr lang="ko-KR" altLang="en-US" dirty="0"/>
              <a:t>학점 예비 명단 발표</a:t>
            </a:r>
            <a:endParaRPr lang="en-US" altLang="ko-KR" dirty="0"/>
          </a:p>
          <a:p>
            <a:pPr lvl="1"/>
            <a:r>
              <a:rPr lang="ko-KR" altLang="en-US" dirty="0"/>
              <a:t>중간고사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 이내 발표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명단발표 즉시 교과목 담당 교수님과 </a:t>
            </a:r>
            <a:r>
              <a:rPr lang="ko-KR" altLang="en-US" smtClean="0"/>
              <a:t>반드시 면담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201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ABF </a:t>
            </a:r>
            <a:r>
              <a:rPr lang="ko-KR" altLang="en-US" dirty="0"/>
              <a:t>학점제 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‘F’</a:t>
            </a:r>
            <a:r>
              <a:rPr lang="ko-KR" altLang="en-US" dirty="0" smtClean="0"/>
              <a:t>를 받았다면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다음 학기 즉시 재수강반 수강해야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재수강시 받을 수 있는 최고 학점 </a:t>
            </a:r>
            <a:r>
              <a:rPr lang="en-US" altLang="ko-KR" dirty="0" smtClean="0"/>
              <a:t>‘B’</a:t>
            </a:r>
          </a:p>
          <a:p>
            <a:pPr lvl="2"/>
            <a:r>
              <a:rPr lang="ko-KR" altLang="en-US" dirty="0" smtClean="0"/>
              <a:t>재수강반은 </a:t>
            </a:r>
            <a:r>
              <a:rPr lang="en-US" altLang="ko-KR" dirty="0" smtClean="0"/>
              <a:t>ABF</a:t>
            </a:r>
            <a:r>
              <a:rPr lang="ko-KR" altLang="en-US" dirty="0" smtClean="0"/>
              <a:t>로 운영되지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그렇지 않으면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상위 학년 전공 교과목 수강 불가로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졸업 지연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ABF </a:t>
            </a:r>
            <a:r>
              <a:rPr lang="ko-KR" altLang="en-US" dirty="0" smtClean="0">
                <a:sym typeface="Wingdings" panose="05000000000000000000" pitchFamily="2" charset="2"/>
              </a:rPr>
              <a:t>학점 부여는 해당 과목을 가르치시는 교수님의 고유 권한임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“</a:t>
            </a:r>
            <a:r>
              <a:rPr lang="ko-KR" altLang="en-US" dirty="0" smtClean="0">
                <a:sym typeface="Wingdings" panose="05000000000000000000" pitchFamily="2" charset="2"/>
              </a:rPr>
              <a:t>한 번만 봐주세요</a:t>
            </a:r>
            <a:r>
              <a:rPr lang="en-US" altLang="ko-KR" dirty="0" smtClean="0">
                <a:sym typeface="Wingdings" panose="05000000000000000000" pitchFamily="2" charset="2"/>
              </a:rPr>
              <a:t>” </a:t>
            </a:r>
            <a:r>
              <a:rPr lang="ko-KR" altLang="en-US" dirty="0" smtClean="0">
                <a:sym typeface="Wingdings" panose="05000000000000000000" pitchFamily="2" charset="2"/>
              </a:rPr>
              <a:t>예외 없음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 smtClean="0">
                <a:sym typeface="Wingdings" panose="05000000000000000000" pitchFamily="2" charset="2"/>
              </a:rPr>
              <a:t>김영란법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위반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2050" name="Picture 2" descr="Image result for 한 번만 봐주세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515" y="4449918"/>
            <a:ext cx="1538354" cy="231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pepe frog sad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48"/>
          <a:stretch/>
        </p:blipFill>
        <p:spPr bwMode="auto">
          <a:xfrm>
            <a:off x="6815830" y="4449918"/>
            <a:ext cx="1506971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661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기타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helproom</a:t>
            </a:r>
            <a:r>
              <a:rPr lang="en-US" altLang="ko-KR" dirty="0" smtClean="0"/>
              <a:t> </a:t>
            </a:r>
            <a:r>
              <a:rPr lang="ko-KR" altLang="en-US" dirty="0"/>
              <a:t>의 활용</a:t>
            </a:r>
            <a:endParaRPr lang="en-US" dirty="0" smtClean="0"/>
          </a:p>
          <a:p>
            <a:pPr lvl="1"/>
            <a:r>
              <a:rPr dirty="0" err="1" smtClean="0"/>
              <a:t>작년</a:t>
            </a:r>
            <a:r>
              <a:rPr dirty="0" smtClean="0"/>
              <a:t> </a:t>
            </a:r>
            <a:r>
              <a:rPr dirty="0" err="1"/>
              <a:t>수강생들</a:t>
            </a:r>
            <a:r>
              <a:rPr dirty="0"/>
              <a:t> 중 </a:t>
            </a:r>
            <a:r>
              <a:rPr dirty="0" err="1"/>
              <a:t>우수자들이</a:t>
            </a:r>
            <a:r>
              <a:rPr dirty="0"/>
              <a:t> helper 로 </a:t>
            </a:r>
            <a:r>
              <a:rPr dirty="0" err="1"/>
              <a:t>활동하며</a:t>
            </a:r>
            <a:r>
              <a:rPr dirty="0"/>
              <a:t> </a:t>
            </a:r>
            <a:r>
              <a:rPr dirty="0" err="1"/>
              <a:t>학생들의</a:t>
            </a:r>
            <a:r>
              <a:rPr dirty="0"/>
              <a:t> </a:t>
            </a:r>
            <a:r>
              <a:rPr dirty="0" err="1"/>
              <a:t>과제</a:t>
            </a:r>
            <a:r>
              <a:rPr dirty="0"/>
              <a:t>,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이해에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줍니다</a:t>
            </a:r>
            <a:r>
              <a:rPr dirty="0"/>
              <a:t>.</a:t>
            </a:r>
          </a:p>
          <a:p>
            <a:pPr lvl="1"/>
            <a:r>
              <a:rPr dirty="0"/>
              <a:t>helper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helproom</a:t>
            </a:r>
            <a:r>
              <a:rPr dirty="0"/>
              <a:t> </a:t>
            </a:r>
            <a:r>
              <a:rPr dirty="0" smtClean="0"/>
              <a:t>(4층</a:t>
            </a:r>
            <a:r>
              <a:rPr lang="en-US" dirty="0" smtClean="0"/>
              <a:t> </a:t>
            </a:r>
            <a:r>
              <a:rPr lang="ko-KR" altLang="en-US" dirty="0" smtClean="0"/>
              <a:t>자율스튜디오</a:t>
            </a:r>
            <a:r>
              <a:rPr dirty="0" smtClean="0"/>
              <a:t>) </a:t>
            </a:r>
            <a:r>
              <a:rPr dirty="0" err="1"/>
              <a:t>에서</a:t>
            </a:r>
            <a:r>
              <a:rPr dirty="0"/>
              <a:t> </a:t>
            </a:r>
            <a:r>
              <a:rPr dirty="0" err="1" smtClean="0"/>
              <a:t>근무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1"/>
            <a:r>
              <a:rPr smtClean="0"/>
              <a:t>근무시간표는</a:t>
            </a:r>
            <a:r>
              <a:rPr dirty="0" smtClean="0"/>
              <a:t> </a:t>
            </a:r>
            <a:r>
              <a:rPr dirty="0" err="1"/>
              <a:t>추후</a:t>
            </a:r>
            <a:r>
              <a:rPr dirty="0"/>
              <a:t> </a:t>
            </a:r>
            <a:r>
              <a:rPr dirty="0" err="1"/>
              <a:t>공지</a:t>
            </a:r>
            <a:r>
              <a:rPr dirty="0"/>
              <a:t>.</a:t>
            </a:r>
          </a:p>
          <a:p>
            <a:pPr lvl="1"/>
            <a:r>
              <a:rPr dirty="0" err="1"/>
              <a:t>여러분들</a:t>
            </a:r>
            <a:r>
              <a:rPr dirty="0"/>
              <a:t> 중 </a:t>
            </a:r>
            <a:r>
              <a:rPr dirty="0" err="1"/>
              <a:t>우수자는</a:t>
            </a:r>
            <a:r>
              <a:rPr dirty="0"/>
              <a:t> </a:t>
            </a:r>
            <a:r>
              <a:rPr dirty="0" err="1"/>
              <a:t>교수님의</a:t>
            </a:r>
            <a:r>
              <a:rPr dirty="0"/>
              <a:t> </a:t>
            </a:r>
            <a:r>
              <a:rPr dirty="0" err="1"/>
              <a:t>추천을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내년에</a:t>
            </a:r>
            <a:r>
              <a:rPr dirty="0"/>
              <a:t> helper 로 </a:t>
            </a:r>
            <a:r>
              <a:rPr dirty="0" err="1"/>
              <a:t>근무할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 ^^</a:t>
            </a:r>
          </a:p>
        </p:txBody>
      </p:sp>
    </p:spTree>
    <p:extLst>
      <p:ext uri="{BB962C8B-B14F-4D97-AF65-F5344CB8AC3E}">
        <p14:creationId xmlns:p14="http://schemas.microsoft.com/office/powerpoint/2010/main" val="2013999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kmucs_2014_theme_by_JunhoKim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kmucs_2014_theme_by_JunhoKim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378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Segoe UI</vt:lpstr>
      <vt:lpstr>Wingdings</vt:lpstr>
      <vt:lpstr>kmucs_2014_theme_by_JunhoKim</vt:lpstr>
      <vt:lpstr>ABF 학점제 소개</vt:lpstr>
      <vt:lpstr>도입 배경</vt:lpstr>
      <vt:lpstr>도입 배경</vt:lpstr>
      <vt:lpstr>도입 배경</vt:lpstr>
      <vt:lpstr>ABF 학점제 소개</vt:lpstr>
      <vt:lpstr>ABF 학점제 소개</vt:lpstr>
      <vt:lpstr>ABF 학점제 소개</vt:lpstr>
      <vt:lpstr>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ABF 학점제 교과목</dc:title>
  <cp:lastModifiedBy>mkyoon</cp:lastModifiedBy>
  <cp:revision>30</cp:revision>
  <dcterms:modified xsi:type="dcterms:W3CDTF">2019-03-04T07:57:35Z</dcterms:modified>
</cp:coreProperties>
</file>