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4C64-CEAB-07ED-3AC1-3CBB0F34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8F65E-1782-6EFB-8BC0-85B1E3A7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5B7A-2300-BFF4-2589-FE60A5F6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37AC-E136-7693-6C8F-B6A6CCA4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9CED-3A3D-9E25-7218-841532FE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0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4BCD-B8BD-391C-F8B2-9F4327FA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3BD54-4229-9C64-07EA-9838F3FBE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9EA5-176D-4FB3-A124-2D365543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4D62-AC42-F5E8-693C-B33A9187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FFC4-F4B9-36E3-D92E-07B37EAB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40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CE4C0-1A1B-E1FC-8D28-50B370F0C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4EF7F-CB8A-803E-E88A-7B1BFCBB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FD22-1159-7910-4F63-D237EC80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84FA-C314-3B52-2FDF-F52CD1C1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FD2C-B38F-1265-144E-7F4AF7B4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8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10BD-8C6A-5919-AC1B-D38634F7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1C4F-BD51-544F-61F0-F6181960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272B-2E8B-1BE9-240B-463AF37D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8B7B-DBD6-CEF4-93F8-B07ACFC1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7427-5E7A-3F33-657F-A81E8B30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99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B77-9D24-028E-4D2B-730822CB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3C6FC-9960-8266-DA12-5DD7CEDA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6AAD-0E4F-CA6A-D83E-1680D919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349B-A453-820D-A0EB-2EEFC97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4C9F-C0EA-4600-A435-18C39D29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77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8666-8642-BE4E-8A7B-760E8184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CF4A-EF78-D61E-5B73-38D780FC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BAB48-98AC-7680-DEDD-1FD6D28A5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35D59-8E50-5445-779D-B17B040C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6E38A-E54F-6E84-B0DE-8709A9E1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F8D1-445B-BEEF-D1B7-0D1AE673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187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5711-20F4-58D0-8AB6-495D5058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C4F4F-2AB3-68F7-4192-DCD4878DD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E017D-8EB9-18DA-CF51-A0387A7EC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6DFD2-5D78-2110-552A-C770F35F5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08E54-1BFC-5478-76DF-0B5BDA801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5D88D-4F72-AD6A-76CD-2138F828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6E643-B6DE-172D-E2D3-A245C0E8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DAC9A-1BE7-C783-5E50-ED9C39F4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457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616D-DD88-ACC4-9293-92C8C013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4DF99-58CF-80A1-A915-0DF9F93B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8580D-F020-C9A6-9D4D-BAA72DD7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C3C2-E01C-0F62-9B69-1F1BFE66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78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9F46B-2D0F-4317-EA31-BB1FA153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1909-3329-91A8-8C3B-5A6B6D6B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4CA82-2C95-F313-9DD4-E1883C51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79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6E3A-5B8F-B651-9FBF-070B879C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D7A9-9BF8-E5A5-F006-72079045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3D6C-9CC0-3C56-424C-4CE3319F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E6A71-51CB-69FC-2A91-ED4FFF08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E601D-DC64-FA4F-E6CF-9A23D33C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904F-12F4-0377-EBB8-0D909FA2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24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ED59-F8A9-9FB9-8DFC-1BCFF457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CD578-967D-EBC1-7F2F-EBC9D6CCA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19EF9-7EBC-48CE-5066-F064B886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3AB49-696D-F299-C965-0EA0A0F1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0F9-CCD6-36B6-D431-6A858BB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6A30B-16A1-81D8-E41A-2DA25600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6197F-1289-787C-A8DD-28A5D6EE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58C7-1BFB-B3CE-8E09-7D7C13DB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C5FC-B2CF-8040-67D3-2220DBB5C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D98D-94DA-4C3D-9325-60181766E2D8}" type="datetimeFigureOut">
              <a:rPr lang="en-SG" smtClean="0"/>
              <a:t>2/7/2022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6909-27E2-77EA-1C57-53B40B0B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4DB0-78D5-92DF-5D1F-5787E45C3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2F502-94CD-44F0-9055-2C180C9112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968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76E4-88AB-03EC-5AFA-C0E81B5BC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Company A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163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857C-A2C1-5736-C375-731D5F8D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6865-A6C5-DDD5-D2F7-64138654B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Collect images from web applications</a:t>
            </a:r>
          </a:p>
          <a:p>
            <a:r>
              <a:rPr lang="en-SG" dirty="0"/>
              <a:t>Process images and archive for minimum of 7 days</a:t>
            </a:r>
          </a:p>
          <a:p>
            <a:r>
              <a:rPr lang="en-US" dirty="0"/>
              <a:t>Business Intelligence on key statistics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519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0B56-1DC7-2A01-6055-9D3B88D2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Existing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149012-81F9-355C-0D9F-4F072889481D}"/>
              </a:ext>
            </a:extLst>
          </p:cNvPr>
          <p:cNvGrpSpPr/>
          <p:nvPr/>
        </p:nvGrpSpPr>
        <p:grpSpPr>
          <a:xfrm>
            <a:off x="2763991" y="1775534"/>
            <a:ext cx="4758942" cy="4158048"/>
            <a:chOff x="1148256" y="2334827"/>
            <a:chExt cx="4758942" cy="415804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AA5A92-B2C2-9111-62DC-2DCBCE320A96}"/>
                </a:ext>
              </a:extLst>
            </p:cNvPr>
            <p:cNvGrpSpPr/>
            <p:nvPr/>
          </p:nvGrpSpPr>
          <p:grpSpPr>
            <a:xfrm>
              <a:off x="3140126" y="3151396"/>
              <a:ext cx="2495753" cy="1471765"/>
              <a:chOff x="3124939" y="2263806"/>
              <a:chExt cx="2610035" cy="158910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837CF6-13EE-3570-7C58-4BBC321B27E0}"/>
                  </a:ext>
                </a:extLst>
              </p:cNvPr>
              <p:cNvSpPr/>
              <p:nvPr/>
            </p:nvSpPr>
            <p:spPr>
              <a:xfrm>
                <a:off x="3124939" y="2263806"/>
                <a:ext cx="2610035" cy="158910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21" name="Picture 2" descr="Top 50 Kafka Interview Questions &amp; Answer - DevOpsSchool.com">
                <a:extLst>
                  <a:ext uri="{FF2B5EF4-FFF2-40B4-BE49-F238E27FC236}">
                    <a16:creationId xmlns:a16="http://schemas.microsoft.com/office/drawing/2014/main" id="{9A80180F-B0E0-7970-DDF9-E8D2759F03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637" y="2377794"/>
                <a:ext cx="2428044" cy="1359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E3C272-302E-622F-F71F-A15649343927}"/>
                </a:ext>
              </a:extLst>
            </p:cNvPr>
            <p:cNvGrpSpPr/>
            <p:nvPr/>
          </p:nvGrpSpPr>
          <p:grpSpPr>
            <a:xfrm>
              <a:off x="3230678" y="5486423"/>
              <a:ext cx="2170457" cy="802264"/>
              <a:chOff x="1476534" y="4483223"/>
              <a:chExt cx="2269844" cy="866225"/>
            </a:xfrm>
          </p:grpSpPr>
          <p:pic>
            <p:nvPicPr>
              <p:cNvPr id="18" name="Picture 8" descr="KafKa Streams with Java 15 – Full-Stack Feed">
                <a:extLst>
                  <a:ext uri="{FF2B5EF4-FFF2-40B4-BE49-F238E27FC236}">
                    <a16:creationId xmlns:a16="http://schemas.microsoft.com/office/drawing/2014/main" id="{0050D92A-1DA9-886C-8E1A-749A9BCA4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7142" y="4605154"/>
                <a:ext cx="2148628" cy="622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5E3E410-9EE8-DA79-8195-3FFD6F2377AB}"/>
                  </a:ext>
                </a:extLst>
              </p:cNvPr>
              <p:cNvSpPr/>
              <p:nvPr/>
            </p:nvSpPr>
            <p:spPr>
              <a:xfrm>
                <a:off x="1476534" y="4483223"/>
                <a:ext cx="2269844" cy="86622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46B54F-6F80-A65A-6A77-E65890F2218B}"/>
                </a:ext>
              </a:extLst>
            </p:cNvPr>
            <p:cNvGrpSpPr/>
            <p:nvPr/>
          </p:nvGrpSpPr>
          <p:grpSpPr>
            <a:xfrm>
              <a:off x="1386950" y="2466350"/>
              <a:ext cx="1002338" cy="1144325"/>
              <a:chOff x="1615863" y="571618"/>
              <a:chExt cx="1048236" cy="1235557"/>
            </a:xfrm>
          </p:grpSpPr>
          <p:pic>
            <p:nvPicPr>
              <p:cNvPr id="16" name="Picture 6" descr="Web Application Vector SVG Icon - SVG Repo">
                <a:extLst>
                  <a:ext uri="{FF2B5EF4-FFF2-40B4-BE49-F238E27FC236}">
                    <a16:creationId xmlns:a16="http://schemas.microsoft.com/office/drawing/2014/main" id="{4F82F330-B1EA-7CB1-522E-77EB1D719D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6869" y="940950"/>
                <a:ext cx="866225" cy="866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DC1B8C-9197-4855-E64A-D470D06206BD}"/>
                  </a:ext>
                </a:extLst>
              </p:cNvPr>
              <p:cNvSpPr txBox="1"/>
              <p:nvPr/>
            </p:nvSpPr>
            <p:spPr>
              <a:xfrm>
                <a:off x="1615863" y="571618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Web App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3BEBDC-8FDA-56B5-BF9C-F42C05232AD4}"/>
                </a:ext>
              </a:extLst>
            </p:cNvPr>
            <p:cNvGrpSpPr/>
            <p:nvPr/>
          </p:nvGrpSpPr>
          <p:grpSpPr>
            <a:xfrm>
              <a:off x="1148256" y="4131245"/>
              <a:ext cx="1522152" cy="1158482"/>
              <a:chOff x="7302532" y="748642"/>
              <a:chExt cx="1591853" cy="1250842"/>
            </a:xfrm>
          </p:grpSpPr>
          <p:pic>
            <p:nvPicPr>
              <p:cNvPr id="14" name="Picture 4" descr="Web app icon simple element from app development Vector Image">
                <a:extLst>
                  <a:ext uri="{FF2B5EF4-FFF2-40B4-BE49-F238E27FC236}">
                    <a16:creationId xmlns:a16="http://schemas.microsoft.com/office/drawing/2014/main" id="{00E5D5E8-B105-6041-30D6-361804087D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27154"/>
              <a:stretch/>
            </p:blipFill>
            <p:spPr bwMode="auto">
              <a:xfrm>
                <a:off x="7302532" y="748642"/>
                <a:ext cx="1591853" cy="1250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A96859-6212-4B8F-8F4B-0912F695D29C}"/>
                  </a:ext>
                </a:extLst>
              </p:cNvPr>
              <p:cNvSpPr txBox="1"/>
              <p:nvPr/>
            </p:nvSpPr>
            <p:spPr>
              <a:xfrm>
                <a:off x="7574340" y="748642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Web App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1F4131-B68E-93AB-EF37-0BDDAA317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0501" y="3209543"/>
              <a:ext cx="599457" cy="34252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7B70D3-C03F-5DC9-6AE6-DD0941689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501" y="4302275"/>
              <a:ext cx="590151" cy="3208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01BBB3-F6EA-A633-FD09-7BAE44DA1EA9}"/>
                </a:ext>
              </a:extLst>
            </p:cNvPr>
            <p:cNvCxnSpPr>
              <a:cxnSpLocks/>
            </p:cNvCxnSpPr>
            <p:nvPr/>
          </p:nvCxnSpPr>
          <p:spPr>
            <a:xfrm>
              <a:off x="4263162" y="4688301"/>
              <a:ext cx="0" cy="6680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C71A94-30DF-D68F-D76B-D74D7415B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782" y="4688301"/>
              <a:ext cx="0" cy="6614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359961-BA5A-E475-D3CE-ABF881E5AC05}"/>
                </a:ext>
              </a:extLst>
            </p:cNvPr>
            <p:cNvSpPr/>
            <p:nvPr/>
          </p:nvSpPr>
          <p:spPr>
            <a:xfrm>
              <a:off x="1148256" y="2334827"/>
              <a:ext cx="4758942" cy="4158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499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75AA-836E-3FF8-A35F-E07D4B4E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System Design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6B58CD-1650-78A5-FA4B-9C53A1FC4550}"/>
              </a:ext>
            </a:extLst>
          </p:cNvPr>
          <p:cNvCxnSpPr>
            <a:cxnSpLocks/>
          </p:cNvCxnSpPr>
          <p:nvPr/>
        </p:nvCxnSpPr>
        <p:spPr>
          <a:xfrm flipV="1">
            <a:off x="5726431" y="3784185"/>
            <a:ext cx="639073" cy="82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69719A49-6F3F-4C4E-95BB-C495AAACB599}"/>
              </a:ext>
            </a:extLst>
          </p:cNvPr>
          <p:cNvSpPr/>
          <p:nvPr/>
        </p:nvSpPr>
        <p:spPr>
          <a:xfrm>
            <a:off x="967667" y="1766656"/>
            <a:ext cx="8558074" cy="485608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CC6CE730-D859-A3AB-59B4-886AD4B49DB8}"/>
              </a:ext>
            </a:extLst>
          </p:cNvPr>
          <p:cNvGrpSpPr/>
          <p:nvPr/>
        </p:nvGrpSpPr>
        <p:grpSpPr>
          <a:xfrm>
            <a:off x="1148256" y="2334827"/>
            <a:ext cx="4758942" cy="4158048"/>
            <a:chOff x="1148256" y="2334827"/>
            <a:chExt cx="4758942" cy="41580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342605A-040B-8F58-2558-8773B4AEC151}"/>
                </a:ext>
              </a:extLst>
            </p:cNvPr>
            <p:cNvGrpSpPr/>
            <p:nvPr/>
          </p:nvGrpSpPr>
          <p:grpSpPr>
            <a:xfrm>
              <a:off x="3140126" y="3151396"/>
              <a:ext cx="2495753" cy="1471765"/>
              <a:chOff x="3124939" y="2263806"/>
              <a:chExt cx="2610035" cy="158910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85ECFD6-701E-7059-195A-68F6BD304F11}"/>
                  </a:ext>
                </a:extLst>
              </p:cNvPr>
              <p:cNvSpPr/>
              <p:nvPr/>
            </p:nvSpPr>
            <p:spPr>
              <a:xfrm>
                <a:off x="3124939" y="2263806"/>
                <a:ext cx="2610035" cy="1589102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55" name="Picture 2" descr="Top 50 Kafka Interview Questions &amp; Answer - DevOpsSchool.com">
                <a:extLst>
                  <a:ext uri="{FF2B5EF4-FFF2-40B4-BE49-F238E27FC236}">
                    <a16:creationId xmlns:a16="http://schemas.microsoft.com/office/drawing/2014/main" id="{D625C14C-4B2D-D756-FF07-36CBF7205A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637" y="2377794"/>
                <a:ext cx="2428044" cy="1359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88A4CE6-0401-1D34-54F7-73D328CA82AE}"/>
                </a:ext>
              </a:extLst>
            </p:cNvPr>
            <p:cNvGrpSpPr/>
            <p:nvPr/>
          </p:nvGrpSpPr>
          <p:grpSpPr>
            <a:xfrm>
              <a:off x="3230678" y="5486423"/>
              <a:ext cx="2170457" cy="802264"/>
              <a:chOff x="1476534" y="4483223"/>
              <a:chExt cx="2269844" cy="866225"/>
            </a:xfrm>
          </p:grpSpPr>
          <p:pic>
            <p:nvPicPr>
              <p:cNvPr id="52" name="Picture 8" descr="KafKa Streams with Java 15 – Full-Stack Feed">
                <a:extLst>
                  <a:ext uri="{FF2B5EF4-FFF2-40B4-BE49-F238E27FC236}">
                    <a16:creationId xmlns:a16="http://schemas.microsoft.com/office/drawing/2014/main" id="{117AC571-801F-0374-0332-C5C0F7C47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7142" y="4605154"/>
                <a:ext cx="2148628" cy="6223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8BD5DDC-3EE1-1FD7-8B34-1F6692186538}"/>
                  </a:ext>
                </a:extLst>
              </p:cNvPr>
              <p:cNvSpPr/>
              <p:nvPr/>
            </p:nvSpPr>
            <p:spPr>
              <a:xfrm>
                <a:off x="1476534" y="4483223"/>
                <a:ext cx="2269844" cy="866225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0EC7089-9BB8-CC79-7870-79816C49C218}"/>
                </a:ext>
              </a:extLst>
            </p:cNvPr>
            <p:cNvGrpSpPr/>
            <p:nvPr/>
          </p:nvGrpSpPr>
          <p:grpSpPr>
            <a:xfrm>
              <a:off x="1386950" y="2466350"/>
              <a:ext cx="1002338" cy="1144325"/>
              <a:chOff x="1615863" y="571618"/>
              <a:chExt cx="1048236" cy="1235557"/>
            </a:xfrm>
          </p:grpSpPr>
          <p:pic>
            <p:nvPicPr>
              <p:cNvPr id="50" name="Picture 6" descr="Web Application Vector SVG Icon - SVG Repo">
                <a:extLst>
                  <a:ext uri="{FF2B5EF4-FFF2-40B4-BE49-F238E27FC236}">
                    <a16:creationId xmlns:a16="http://schemas.microsoft.com/office/drawing/2014/main" id="{CEC0FB1B-C246-65E4-BB66-BAB7AC93A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6869" y="940950"/>
                <a:ext cx="866225" cy="866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892D16-F829-CE2B-BE5A-D89C89F19AEB}"/>
                  </a:ext>
                </a:extLst>
              </p:cNvPr>
              <p:cNvSpPr txBox="1"/>
              <p:nvPr/>
            </p:nvSpPr>
            <p:spPr>
              <a:xfrm>
                <a:off x="1615863" y="571618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Web App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F560F3B-0F13-74AF-62C9-B42583FA984D}"/>
                </a:ext>
              </a:extLst>
            </p:cNvPr>
            <p:cNvGrpSpPr/>
            <p:nvPr/>
          </p:nvGrpSpPr>
          <p:grpSpPr>
            <a:xfrm>
              <a:off x="1148256" y="4131245"/>
              <a:ext cx="1522152" cy="1158482"/>
              <a:chOff x="7302532" y="748642"/>
              <a:chExt cx="1591853" cy="1250842"/>
            </a:xfrm>
          </p:grpSpPr>
          <p:pic>
            <p:nvPicPr>
              <p:cNvPr id="48" name="Picture 4" descr="Web app icon simple element from app development Vector Image">
                <a:extLst>
                  <a:ext uri="{FF2B5EF4-FFF2-40B4-BE49-F238E27FC236}">
                    <a16:creationId xmlns:a16="http://schemas.microsoft.com/office/drawing/2014/main" id="{07A9466B-3D95-5F56-3063-0705CAEA20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" b="27154"/>
              <a:stretch/>
            </p:blipFill>
            <p:spPr bwMode="auto">
              <a:xfrm>
                <a:off x="7302532" y="748642"/>
                <a:ext cx="1591853" cy="12508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54810C-E89C-66DA-E1D4-6FE0A55801B9}"/>
                  </a:ext>
                </a:extLst>
              </p:cNvPr>
              <p:cNvSpPr txBox="1"/>
              <p:nvPr/>
            </p:nvSpPr>
            <p:spPr>
              <a:xfrm>
                <a:off x="7574340" y="748642"/>
                <a:ext cx="104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Web App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E0CA7CD-AB51-4F31-697B-062079A82966}"/>
                </a:ext>
              </a:extLst>
            </p:cNvPr>
            <p:cNvCxnSpPr>
              <a:cxnSpLocks/>
            </p:cNvCxnSpPr>
            <p:nvPr/>
          </p:nvCxnSpPr>
          <p:spPr>
            <a:xfrm>
              <a:off x="2410501" y="3209543"/>
              <a:ext cx="599457" cy="34252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507E73A-1D23-001F-CDD4-D7EC1F75AB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501" y="4302275"/>
              <a:ext cx="590151" cy="3208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53314BD-48CF-88C1-4F88-DCF904B6DB85}"/>
                </a:ext>
              </a:extLst>
            </p:cNvPr>
            <p:cNvCxnSpPr>
              <a:cxnSpLocks/>
            </p:cNvCxnSpPr>
            <p:nvPr/>
          </p:nvCxnSpPr>
          <p:spPr>
            <a:xfrm>
              <a:off x="4263162" y="4688301"/>
              <a:ext cx="0" cy="6680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C954243-2DF0-B152-952F-769CB4751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2782" y="4688301"/>
              <a:ext cx="0" cy="6614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10B66B8E-4AF2-9A9B-CF73-CEB029625E5D}"/>
                </a:ext>
              </a:extLst>
            </p:cNvPr>
            <p:cNvSpPr/>
            <p:nvPr/>
          </p:nvSpPr>
          <p:spPr>
            <a:xfrm>
              <a:off x="1148256" y="2334827"/>
              <a:ext cx="4758942" cy="4158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482394A2-553A-1219-64FF-F4273B1BF2C8}"/>
              </a:ext>
            </a:extLst>
          </p:cNvPr>
          <p:cNvGrpSpPr/>
          <p:nvPr/>
        </p:nvGrpSpPr>
        <p:grpSpPr>
          <a:xfrm>
            <a:off x="5994219" y="2334827"/>
            <a:ext cx="3467090" cy="4158048"/>
            <a:chOff x="5994219" y="2334827"/>
            <a:chExt cx="3467090" cy="4158048"/>
          </a:xfrm>
        </p:grpSpPr>
        <p:pic>
          <p:nvPicPr>
            <p:cNvPr id="38" name="Picture 20" descr="Excel vs Power BI: Which Wins for FP&amp;A? - Datarails">
              <a:extLst>
                <a:ext uri="{FF2B5EF4-FFF2-40B4-BE49-F238E27FC236}">
                  <a16:creationId xmlns:a16="http://schemas.microsoft.com/office/drawing/2014/main" id="{29E180D5-0324-4B29-3638-B3358170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1716" y="3361258"/>
              <a:ext cx="1419593" cy="76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BB2B2B3-2C40-B98C-836A-A3DD73813880}"/>
                </a:ext>
              </a:extLst>
            </p:cNvPr>
            <p:cNvCxnSpPr>
              <a:cxnSpLocks/>
            </p:cNvCxnSpPr>
            <p:nvPr/>
          </p:nvCxnSpPr>
          <p:spPr>
            <a:xfrm>
              <a:off x="7029304" y="4397447"/>
              <a:ext cx="0" cy="5778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499472-A6E9-0EFF-D6A3-2DFDD22319FB}"/>
                </a:ext>
              </a:extLst>
            </p:cNvPr>
            <p:cNvCxnSpPr>
              <a:cxnSpLocks/>
            </p:cNvCxnSpPr>
            <p:nvPr/>
          </p:nvCxnSpPr>
          <p:spPr>
            <a:xfrm>
              <a:off x="7666806" y="3835437"/>
              <a:ext cx="68708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9" name="Group 2048">
              <a:extLst>
                <a:ext uri="{FF2B5EF4-FFF2-40B4-BE49-F238E27FC236}">
                  <a16:creationId xmlns:a16="http://schemas.microsoft.com/office/drawing/2014/main" id="{078CD90C-570D-D801-7CA0-52F3CC849CA5}"/>
                </a:ext>
              </a:extLst>
            </p:cNvPr>
            <p:cNvGrpSpPr/>
            <p:nvPr/>
          </p:nvGrpSpPr>
          <p:grpSpPr>
            <a:xfrm>
              <a:off x="6227394" y="4963665"/>
              <a:ext cx="1684564" cy="1248130"/>
              <a:chOff x="6043375" y="3268143"/>
              <a:chExt cx="1684564" cy="1248130"/>
            </a:xfrm>
          </p:grpSpPr>
          <p:pic>
            <p:nvPicPr>
              <p:cNvPr id="36" name="Picture 14" descr="Access to Azure Data Lake Storage Gen2 using secret scope in Databricks |  by Malavan Satkunarajah | Medium">
                <a:extLst>
                  <a:ext uri="{FF2B5EF4-FFF2-40B4-BE49-F238E27FC236}">
                    <a16:creationId xmlns:a16="http://schemas.microsoft.com/office/drawing/2014/main" id="{A39DFEDB-53AC-F4E6-1DA1-BFCC052C63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94"/>
              <a:stretch/>
            </p:blipFill>
            <p:spPr bwMode="auto">
              <a:xfrm>
                <a:off x="6452576" y="3268143"/>
                <a:ext cx="866163" cy="1054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3D25603-B73C-811F-89CA-CAC57AE745EB}"/>
                  </a:ext>
                </a:extLst>
              </p:cNvPr>
              <p:cNvSpPr txBox="1"/>
              <p:nvPr/>
            </p:nvSpPr>
            <p:spPr>
              <a:xfrm>
                <a:off x="6043375" y="4146941"/>
                <a:ext cx="16845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Azure Data Lake</a:t>
                </a:r>
              </a:p>
            </p:txBody>
          </p:sp>
        </p:grpSp>
        <p:grpSp>
          <p:nvGrpSpPr>
            <p:cNvPr id="2051" name="Group 2050">
              <a:extLst>
                <a:ext uri="{FF2B5EF4-FFF2-40B4-BE49-F238E27FC236}">
                  <a16:creationId xmlns:a16="http://schemas.microsoft.com/office/drawing/2014/main" id="{CB85851A-FE74-CF01-79CF-3E608979A21D}"/>
                </a:ext>
              </a:extLst>
            </p:cNvPr>
            <p:cNvGrpSpPr/>
            <p:nvPr/>
          </p:nvGrpSpPr>
          <p:grpSpPr>
            <a:xfrm>
              <a:off x="6345025" y="3110591"/>
              <a:ext cx="1294863" cy="1286856"/>
              <a:chOff x="8161709" y="3200085"/>
              <a:chExt cx="1294863" cy="1286856"/>
            </a:xfrm>
          </p:grpSpPr>
          <p:pic>
            <p:nvPicPr>
              <p:cNvPr id="37" name="Picture 16" descr="Access to Azure Data Lake Storage Gen2 using secret scope in Databricks |  by Malavan Satkunarajah | Medium">
                <a:extLst>
                  <a:ext uri="{FF2B5EF4-FFF2-40B4-BE49-F238E27FC236}">
                    <a16:creationId xmlns:a16="http://schemas.microsoft.com/office/drawing/2014/main" id="{FCDADBEB-463E-9F82-5AAA-E2EC07BB23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4670"/>
              <a:stretch/>
            </p:blipFill>
            <p:spPr bwMode="auto">
              <a:xfrm>
                <a:off x="8161709" y="3200085"/>
                <a:ext cx="1078097" cy="11078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48" name="TextBox 2047">
                <a:extLst>
                  <a:ext uri="{FF2B5EF4-FFF2-40B4-BE49-F238E27FC236}">
                    <a16:creationId xmlns:a16="http://schemas.microsoft.com/office/drawing/2014/main" id="{B68E1A31-EF4A-A999-18EA-A7E93340FBC8}"/>
                  </a:ext>
                </a:extLst>
              </p:cNvPr>
              <p:cNvSpPr txBox="1"/>
              <p:nvPr/>
            </p:nvSpPr>
            <p:spPr>
              <a:xfrm>
                <a:off x="8235404" y="4117609"/>
                <a:ext cx="1221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/>
                  <a:t>Data Bricks</a:t>
                </a: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F27D113-5F69-46C7-0A91-BE7DF31CEC70}"/>
                </a:ext>
              </a:extLst>
            </p:cNvPr>
            <p:cNvSpPr/>
            <p:nvPr/>
          </p:nvSpPr>
          <p:spPr>
            <a:xfrm>
              <a:off x="5994219" y="2334827"/>
              <a:ext cx="3300701" cy="415804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58" name="TextBox 2057">
            <a:extLst>
              <a:ext uri="{FF2B5EF4-FFF2-40B4-BE49-F238E27FC236}">
                <a16:creationId xmlns:a16="http://schemas.microsoft.com/office/drawing/2014/main" id="{950105ED-0AC5-10F8-39D4-CFF7B9FC3FB7}"/>
              </a:ext>
            </a:extLst>
          </p:cNvPr>
          <p:cNvSpPr txBox="1"/>
          <p:nvPr/>
        </p:nvSpPr>
        <p:spPr>
          <a:xfrm>
            <a:off x="1182833" y="1936684"/>
            <a:ext cx="89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Existing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6E906F-D0A2-BAC5-CC16-5712EB09114A}"/>
              </a:ext>
            </a:extLst>
          </p:cNvPr>
          <p:cNvSpPr txBox="1"/>
          <p:nvPr/>
        </p:nvSpPr>
        <p:spPr>
          <a:xfrm>
            <a:off x="5916984" y="1908918"/>
            <a:ext cx="18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Propose extension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A08D40-2829-DBED-03EB-45E4B8F25D41}"/>
              </a:ext>
            </a:extLst>
          </p:cNvPr>
          <p:cNvCxnSpPr>
            <a:cxnSpLocks/>
          </p:cNvCxnSpPr>
          <p:nvPr/>
        </p:nvCxnSpPr>
        <p:spPr>
          <a:xfrm>
            <a:off x="5709051" y="4524557"/>
            <a:ext cx="878443" cy="765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BDA4AEE-3E05-BBA0-489E-ABA241B7903D}"/>
              </a:ext>
            </a:extLst>
          </p:cNvPr>
          <p:cNvCxnSpPr>
            <a:cxnSpLocks/>
          </p:cNvCxnSpPr>
          <p:nvPr/>
        </p:nvCxnSpPr>
        <p:spPr>
          <a:xfrm flipV="1">
            <a:off x="6884073" y="4360650"/>
            <a:ext cx="0" cy="5806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0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E92C-F25B-E1FD-8FD4-457A7C84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E617-D177-400A-D718-32EAAF05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Extend on top of existing system</a:t>
            </a:r>
          </a:p>
          <a:p>
            <a:r>
              <a:rPr lang="en-US" dirty="0"/>
              <a:t>Apache Kafka connectors for Structured Streaming are packaged in Databricks Runtime.</a:t>
            </a:r>
          </a:p>
          <a:p>
            <a:r>
              <a:rPr lang="en-SG" dirty="0"/>
              <a:t>Azure Data Lake blob delete using rule</a:t>
            </a:r>
          </a:p>
          <a:p>
            <a:r>
              <a:rPr lang="en-SG" dirty="0"/>
              <a:t>Scalable computation for image processing</a:t>
            </a:r>
          </a:p>
          <a:p>
            <a:r>
              <a:rPr lang="en-SG" dirty="0"/>
              <a:t>Inbuilt code versioning in Databricks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834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AEFB-CF3C-2A30-E845-79790BFB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5B09-5B74-D6CB-D1B2-BE5701B0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Cluster initialization require for Databricks</a:t>
            </a:r>
          </a:p>
          <a:p>
            <a:r>
              <a:rPr lang="en-SG" dirty="0"/>
              <a:t>Differences between native Python and </a:t>
            </a:r>
            <a:r>
              <a:rPr lang="en-SG" dirty="0" err="1"/>
              <a:t>PySpark</a:t>
            </a:r>
            <a:endParaRPr lang="en-SG" dirty="0"/>
          </a:p>
          <a:p>
            <a:r>
              <a:rPr lang="en-SG" dirty="0"/>
              <a:t>Scheduling required to Databricks Notebook for image process (batch process)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940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106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Company A System Design</vt:lpstr>
      <vt:lpstr>System Requirement</vt:lpstr>
      <vt:lpstr>Existing System</vt:lpstr>
      <vt:lpstr>Proposed System Design</vt:lpstr>
      <vt:lpstr>Pros</vt:lpstr>
      <vt:lpstr>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A System Design</dc:title>
  <dc:creator>Yixin Zhang</dc:creator>
  <cp:lastModifiedBy>Yixin Zhang</cp:lastModifiedBy>
  <cp:revision>2</cp:revision>
  <dcterms:created xsi:type="dcterms:W3CDTF">2022-07-02T07:31:29Z</dcterms:created>
  <dcterms:modified xsi:type="dcterms:W3CDTF">2022-07-02T15:15:33Z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7abd554-6794-447c-93b0-93b930176982_Enabled">
    <vt:lpwstr>true</vt:lpwstr>
  </property>
  <property fmtid="{D5CDD505-2E9C-101B-9397-08002B2CF9AE}" pid="3" name="MSIP_Label_d7abd554-6794-447c-93b0-93b930176982_SetDate">
    <vt:lpwstr>2022-07-02T07:31:48Z</vt:lpwstr>
  </property>
  <property fmtid="{D5CDD505-2E9C-101B-9397-08002B2CF9AE}" pid="4" name="MSIP_Label_d7abd554-6794-447c-93b0-93b930176982_Method">
    <vt:lpwstr>Privileged</vt:lpwstr>
  </property>
  <property fmtid="{D5CDD505-2E9C-101B-9397-08002B2CF9AE}" pid="5" name="MSIP_Label_d7abd554-6794-447c-93b0-93b930176982_Name">
    <vt:lpwstr>d7abd554-6794-447c-93b0-93b930176982</vt:lpwstr>
  </property>
  <property fmtid="{D5CDD505-2E9C-101B-9397-08002B2CF9AE}" pid="6" name="MSIP_Label_d7abd554-6794-447c-93b0-93b930176982_SiteId">
    <vt:lpwstr>4ae48b41-0137-4599-8661-fc641fe77bea</vt:lpwstr>
  </property>
  <property fmtid="{D5CDD505-2E9C-101B-9397-08002B2CF9AE}" pid="7" name="MSIP_Label_d7abd554-6794-447c-93b0-93b930176982_ActionId">
    <vt:lpwstr>ab4050ad-6b03-4399-b4e0-79c82b9746af</vt:lpwstr>
  </property>
  <property fmtid="{D5CDD505-2E9C-101B-9397-08002B2CF9AE}" pid="8" name="MSIP_Label_d7abd554-6794-447c-93b0-93b930176982_ContentBits">
    <vt:lpwstr>0</vt:lpwstr>
  </property>
</Properties>
</file>