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59" r:id="rId3"/>
    <p:sldId id="265" r:id="rId4"/>
    <p:sldId id="309" r:id="rId5"/>
    <p:sldId id="323" r:id="rId6"/>
    <p:sldId id="266" r:id="rId7"/>
    <p:sldId id="308" r:id="rId8"/>
    <p:sldId id="310" r:id="rId9"/>
    <p:sldId id="324" r:id="rId10"/>
    <p:sldId id="283" r:id="rId11"/>
    <p:sldId id="325" r:id="rId12"/>
    <p:sldId id="269" r:id="rId13"/>
    <p:sldId id="305" r:id="rId14"/>
    <p:sldId id="330" r:id="rId15"/>
    <p:sldId id="331" r:id="rId16"/>
    <p:sldId id="332" r:id="rId17"/>
    <p:sldId id="320" r:id="rId18"/>
    <p:sldId id="321" r:id="rId19"/>
    <p:sldId id="270" r:id="rId20"/>
    <p:sldId id="307" r:id="rId21"/>
    <p:sldId id="333" r:id="rId22"/>
    <p:sldId id="334" r:id="rId23"/>
    <p:sldId id="336" r:id="rId24"/>
    <p:sldId id="326" r:id="rId25"/>
    <p:sldId id="335" r:id="rId26"/>
    <p:sldId id="327" r:id="rId27"/>
    <p:sldId id="28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49C"/>
    <a:srgbClr val="FF8B8B"/>
    <a:srgbClr val="92B4E6"/>
    <a:srgbClr val="CDAE87"/>
    <a:srgbClr val="034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5142" autoAdjust="0"/>
  </p:normalViewPr>
  <p:slideViewPr>
    <p:cSldViewPr snapToGrid="0">
      <p:cViewPr varScale="1">
        <p:scale>
          <a:sx n="63" d="100"/>
          <a:sy n="63" d="100"/>
        </p:scale>
        <p:origin x="10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F825B5C-6B22-F9DF-13BB-635D31942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71E145-90B3-C8DB-7B6C-B423354EF1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4E624-D857-43A7-891F-B24C19DF9F1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B29ED5-EBD5-7BF8-8C82-E13C389E4E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EE2383-F9D8-C5A3-B354-325EFE7686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F36B7-85FD-4A08-A0CF-ACCE8E609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993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A595-C380-4D97-8477-01319DBDED72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B7585-20D5-4E95-9368-A9EB707F2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74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B7585-20D5-4E95-9368-A9EB707F29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09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C5515-99A0-4BBB-A6B8-3DBEB64FA5D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23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C5515-99A0-4BBB-A6B8-3DBEB64FA5D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1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B7585-20D5-4E95-9368-A9EB707F298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45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C5515-99A0-4BBB-A6B8-3DBEB64FA5D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256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448E5-932E-AC67-0395-D11B3A1E2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07DFE0-B52C-FA23-E9B4-0D4DEA050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4AD257-AF4E-A346-AFB4-DDB143E3E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841766-64E5-F3D0-D068-3F190A85F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C5515-99A0-4BBB-A6B8-3DBEB64FA5D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964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9798F-3776-59E1-E2DB-FE895ABA9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C8D181A-200C-9D59-4ED6-858FB1E3A1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2E7809-1CF2-7427-574D-F28685875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CDD8CE-EA4D-64F2-6489-52CC9A70D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C5515-99A0-4BBB-A6B8-3DBEB64FA5D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03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DB6D5-23F6-F3E9-5A35-E58B352C8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57B522-82F1-D374-BD40-8223FCF93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FD0326-48E3-65FB-EA14-93EB7B4AE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7B0407-315D-7848-4B6A-1DB501313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C5515-99A0-4BBB-A6B8-3DBEB64FA5D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14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DB7ED-494C-62F9-5AEA-0DBAFA04E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448F2C-B75C-D29B-B3AB-BB164B851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166615-58BB-BFD6-C9CD-ED5965AE8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300BE5-DA1B-7155-0F9E-71CE7AB52B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C5515-99A0-4BBB-A6B8-3DBEB64FA5D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65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DE4AF-12EA-041E-9071-71335EE45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6255FD-AC69-38A0-2686-6F0541F55F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4BFC3F-649A-6889-8C77-216FC3E85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93D59B-7859-7C40-F7C6-55C8AF46B7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C5515-99A0-4BBB-A6B8-3DBEB64FA5D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11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B7585-20D5-4E95-9368-A9EB707F29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287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B7585-20D5-4E95-9368-A9EB707F29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27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B7585-20D5-4E95-9368-A9EB707F29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8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B7585-20D5-4E95-9368-A9EB707F29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0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B7585-20D5-4E95-9368-A9EB707F29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28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C5515-99A0-4BBB-A6B8-3DBEB64FA5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38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C5515-99A0-4BBB-A6B8-3DBEB64FA5D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0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C5515-99A0-4BBB-A6B8-3DBEB64FA5D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3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28AAC-6D8F-8044-934B-8839AE280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2F7C03-C1F3-9F34-3298-72E999932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54986-8E5A-ECE8-DE0C-C9ADE7D4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FFA5-41D2-4DDE-B1A2-908BC28880C4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B53FF-9FD6-D14D-31A2-23D627DB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9F83A-43AD-7D7A-0C0C-87E80B74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FE9-C733-4BF6-9889-4FF4F14B9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5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3F32D-A02A-4708-33D7-251DC225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86E3A2-92BD-AD04-4F03-6AD04AD19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9FC78-DFA4-DA59-99F3-A0B6E534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4AA2-680E-4045-B7C3-0896EC53B197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1470C-B7B7-2E2A-E0A2-79C58E19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DA4D3-C1A0-B7A1-6EB3-6303375F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FE9-C733-4BF6-9889-4FF4F14B9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2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466E06-E2A7-995C-5F68-58EDA6462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904A4E-5572-F1EA-602C-B1410B129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E3444-67FE-2A39-22AE-CA30F187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32A8-DFF1-46BB-828A-C6BB752AD548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1AD04-1E6F-735D-C4B2-CF144787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B5F6D-C0AC-7D1B-722F-46A16745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FE9-C733-4BF6-9889-4FF4F14B9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4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0CCBD-AD26-90E9-1541-0014452F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62024-7EF8-BB14-C857-13000CCE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B9883-E6D7-05DA-B8CB-B8EABEDB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2CE-2980-4846-B15E-45C363D4B323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A5E68-815D-6171-1AA3-AB467FD5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3E1E3-A1E2-5A90-D4F6-207A5D77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FE9-C733-4BF6-9889-4FF4F14B9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7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1E5A3-C68E-3FF3-3F53-5DDBC02A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C26B-7426-D5AA-59C6-19ECD4EE3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698C1-2D7C-EB5D-B083-3DDF96F9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4512-1C9D-4E2C-90E6-B80A8CA880BA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D3AAD-70E7-BB9B-2527-D897801D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DF2FA-A992-272A-A451-B8FA96D2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FE9-C733-4BF6-9889-4FF4F14B9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9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06865-D1BA-BF77-FD64-F1517A6E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C2D45-3E7A-A50E-7246-ADD17B936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1560B-0141-19FF-599E-2142CB105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A9244D-22DA-2BA8-F483-9B03759B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8448-76F5-4F75-9794-BBDC90A0CD63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B25E6-6503-25CE-338C-8F4659BC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DDF85C-CB9F-5352-C64D-DD4D6789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FE9-C733-4BF6-9889-4FF4F14B9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3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8C02D-046C-FE0C-2D26-B85B7551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9F1DF8-CC14-6FE5-655B-5C14BBBB8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C82416-35C7-33C8-BCCD-1C9458062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DE7817-3281-EA7C-7D43-2A1E3A08D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0E6203-B86B-E802-20DB-F619D9AB9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44B8DD-622D-25E9-2FB1-82E8BB47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86D9-D6FE-4B61-8085-4F14A5BD1280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7DEA37-6564-EC91-9EEB-FF9A83D4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CCF214-C413-6D23-78EE-5A2828B9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FE9-C733-4BF6-9889-4FF4F14B9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4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B15C0-E01E-9173-4FBD-869876BE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D386F9-D118-B835-4055-F872962B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0A07-C2AE-4AA9-A1BE-E6CD4DC23781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82EE63-2EA4-ED40-94A5-2499111D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6F0974-2E49-0A71-B1FA-393D2A98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FE9-C733-4BF6-9889-4FF4F14B9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8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0898BF-2F2F-3EF6-1A00-2ED6A536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E05B-0948-4C87-BB3E-36B9B80AC476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56712E-203E-4D51-23F4-D937F116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E5373E-5146-7555-0946-B875C859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FE9-C733-4BF6-9889-4FF4F14B9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9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DC0CA-D594-DA4A-F78D-2486FD64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47869-BEAF-B255-884D-6F829F580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91605-36AE-3318-4ED5-D640F22D8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FCC3D-0A0C-1A2C-D4AC-4D5B98A2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5B12-B454-4424-846B-ED6B082B4EE1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4E7468-1EEC-BDC7-DC56-530260DB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0B7117-002A-CD0E-5E59-E57600E1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FE9-C733-4BF6-9889-4FF4F14B9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7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40CD6-77AB-85BC-B9A3-D7107840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978F76-672A-4651-1857-4DF8E4A88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AA2DFA-31D8-A653-C6CB-84963A302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21DB1-CD81-2AF9-89F5-6852EE8D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FA6-C92F-420D-B99C-4964B852B344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58005C-2EE5-3AAB-41F2-6CD5DB3B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19A1B-AD5B-E426-8F2A-C560E01C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FE9-C733-4BF6-9889-4FF4F14B9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0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55A299-E1D9-2FD7-7B9D-ABD533CD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8C6DFF-B24E-0699-19B6-BD78E832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326E2-0EA8-CB61-B821-B50D925D3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60D90-72AB-42A6-9D58-2ACBDA6B1E32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4D9E4-8D7D-BF03-C31D-25AB8C87F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CB7DB-35E8-0208-A4AB-A86A20278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9FE9-C733-4BF6-9889-4FF4F14B9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4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k.co.kr/news/it/11129601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wikitree.co.kr/articles/98981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EC52CF-C389-C35F-52C4-933A08606532}"/>
              </a:ext>
            </a:extLst>
          </p:cNvPr>
          <p:cNvSpPr/>
          <p:nvPr/>
        </p:nvSpPr>
        <p:spPr>
          <a:xfrm>
            <a:off x="0" y="6667131"/>
            <a:ext cx="12192000" cy="190866"/>
          </a:xfrm>
          <a:prstGeom prst="rect">
            <a:avLst/>
          </a:prstGeom>
          <a:solidFill>
            <a:srgbClr val="24549C"/>
          </a:solidFill>
          <a:ln>
            <a:solidFill>
              <a:srgbClr val="2454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539773-C235-794F-CBD8-588ED2CD3E50}"/>
              </a:ext>
            </a:extLst>
          </p:cNvPr>
          <p:cNvCxnSpPr>
            <a:cxnSpLocks/>
          </p:cNvCxnSpPr>
          <p:nvPr/>
        </p:nvCxnSpPr>
        <p:spPr>
          <a:xfrm>
            <a:off x="788894" y="546849"/>
            <a:ext cx="9130961" cy="0"/>
          </a:xfrm>
          <a:prstGeom prst="line">
            <a:avLst/>
          </a:prstGeom>
          <a:ln w="38100">
            <a:solidFill>
              <a:srgbClr val="245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C80663-218E-7D0C-9504-5C346BDC94ED}"/>
              </a:ext>
            </a:extLst>
          </p:cNvPr>
          <p:cNvSpPr txBox="1"/>
          <p:nvPr/>
        </p:nvSpPr>
        <p:spPr>
          <a:xfrm>
            <a:off x="788893" y="1016723"/>
            <a:ext cx="929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kern="0" spc="0" dirty="0">
                <a:solidFill>
                  <a:srgbClr val="2454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함초롬바탕" panose="02030604000101010101" pitchFamily="18" charset="-127"/>
              </a:rPr>
              <a:t>Sleep Quality Prediction Using Fitbit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2DCBD-15F7-8AC3-5AC2-DE90671CE939}"/>
              </a:ext>
            </a:extLst>
          </p:cNvPr>
          <p:cNvSpPr txBox="1"/>
          <p:nvPr/>
        </p:nvSpPr>
        <p:spPr>
          <a:xfrm>
            <a:off x="788893" y="1879173"/>
            <a:ext cx="965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Fitbit </a:t>
            </a:r>
            <a:r>
              <a:rPr lang="ko-KR" altLang="en-US" sz="2000" b="1" dirty="0">
                <a:latin typeface="+mn-ea"/>
              </a:rPr>
              <a:t>데이터를 활용한 수면의 질 예측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783F5AB6-6320-4A43-D782-C5428A4980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1603" y="124997"/>
            <a:ext cx="1963703" cy="291602"/>
          </a:xfrm>
          <a:prstGeom prst="rect">
            <a:avLst/>
          </a:prstGeom>
        </p:spPr>
      </p:pic>
      <p:sp>
        <p:nvSpPr>
          <p:cNvPr id="5" name="슬라이드 번호 개체 틀 15">
            <a:extLst>
              <a:ext uri="{FF2B5EF4-FFF2-40B4-BE49-F238E27FC236}">
                <a16:creationId xmlns:a16="http://schemas.microsoft.com/office/drawing/2014/main" id="{844B3161-AA88-0CEE-8F17-EF9F377C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559FE9-C733-4BF6-9889-4FF4F14B929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B943F-B76E-4DEE-704D-4E95A8557FA0}"/>
              </a:ext>
            </a:extLst>
          </p:cNvPr>
          <p:cNvSpPr txBox="1"/>
          <p:nvPr/>
        </p:nvSpPr>
        <p:spPr>
          <a:xfrm>
            <a:off x="9640098" y="5522778"/>
            <a:ext cx="207677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AI·</a:t>
            </a:r>
            <a:r>
              <a:rPr lang="ko-KR" altLang="en-US" sz="1400" dirty="0" err="1">
                <a:latin typeface="+mn-ea"/>
              </a:rPr>
              <a:t>빅데이터학과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20201461 </a:t>
            </a:r>
            <a:r>
              <a:rPr lang="ko-KR" altLang="en-US" sz="1400" dirty="0">
                <a:latin typeface="+mn-ea"/>
              </a:rPr>
              <a:t>김민서</a:t>
            </a:r>
          </a:p>
        </p:txBody>
      </p:sp>
    </p:spTree>
    <p:extLst>
      <p:ext uri="{BB962C8B-B14F-4D97-AF65-F5344CB8AC3E}">
        <p14:creationId xmlns:p14="http://schemas.microsoft.com/office/powerpoint/2010/main" val="86217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8138C2B-0EA7-1BB5-F085-D585806C7014}"/>
              </a:ext>
            </a:extLst>
          </p:cNvPr>
          <p:cNvCxnSpPr/>
          <p:nvPr/>
        </p:nvCxnSpPr>
        <p:spPr>
          <a:xfrm>
            <a:off x="0" y="556592"/>
            <a:ext cx="12192000" cy="0"/>
          </a:xfrm>
          <a:prstGeom prst="line">
            <a:avLst/>
          </a:prstGeom>
          <a:ln w="15875">
            <a:solidFill>
              <a:srgbClr val="034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DD5976-57EE-403D-4F2F-DFF1F6CB9E93}"/>
              </a:ext>
            </a:extLst>
          </p:cNvPr>
          <p:cNvSpPr txBox="1"/>
          <p:nvPr/>
        </p:nvSpPr>
        <p:spPr>
          <a:xfrm>
            <a:off x="407503" y="371926"/>
            <a:ext cx="2846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40AF35-D9BE-6E57-E768-992CEC54B55B}"/>
              </a:ext>
            </a:extLst>
          </p:cNvPr>
          <p:cNvSpPr/>
          <p:nvPr/>
        </p:nvSpPr>
        <p:spPr>
          <a:xfrm>
            <a:off x="0" y="6667131"/>
            <a:ext cx="12192000" cy="190866"/>
          </a:xfrm>
          <a:prstGeom prst="rect">
            <a:avLst/>
          </a:prstGeom>
          <a:solidFill>
            <a:srgbClr val="24549C"/>
          </a:solidFill>
          <a:ln>
            <a:solidFill>
              <a:srgbClr val="2454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15">
            <a:extLst>
              <a:ext uri="{FF2B5EF4-FFF2-40B4-BE49-F238E27FC236}">
                <a16:creationId xmlns:a16="http://schemas.microsoft.com/office/drawing/2014/main" id="{608511CC-30CF-C8D5-E6BF-D355D4C3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559FE9-C733-4BF6-9889-4FF4F14B929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7BF11-D425-8B67-E891-140C85EE4A97}"/>
              </a:ext>
            </a:extLst>
          </p:cNvPr>
          <p:cNvSpPr txBox="1"/>
          <p:nvPr/>
        </p:nvSpPr>
        <p:spPr>
          <a:xfrm>
            <a:off x="892173" y="1587466"/>
            <a:ext cx="10407654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각 시점별로 </a:t>
            </a:r>
            <a:r>
              <a:rPr lang="ko-KR" altLang="en-US" sz="1600" b="1" dirty="0">
                <a:latin typeface="+mn-ea"/>
              </a:rPr>
              <a:t>현재</a:t>
            </a:r>
            <a:r>
              <a:rPr lang="en-US" altLang="ko-KR" sz="1600" b="1" dirty="0">
                <a:latin typeface="+mn-ea"/>
              </a:rPr>
              <a:t>(t)</a:t>
            </a:r>
            <a:r>
              <a:rPr lang="ko-KR" altLang="en-US" sz="1600" dirty="0">
                <a:latin typeface="+mn-ea"/>
              </a:rPr>
              <a:t>부터 </a:t>
            </a:r>
            <a:r>
              <a:rPr lang="en-US" altLang="ko-KR" sz="1600" b="1" dirty="0">
                <a:latin typeface="+mn-ea"/>
              </a:rPr>
              <a:t>7</a:t>
            </a:r>
            <a:r>
              <a:rPr lang="ko-KR" altLang="en-US" sz="1600" b="1" dirty="0">
                <a:latin typeface="+mn-ea"/>
              </a:rPr>
              <a:t>일 전</a:t>
            </a:r>
            <a:r>
              <a:rPr lang="en-US" altLang="ko-KR" sz="1600" b="1" dirty="0">
                <a:latin typeface="+mn-ea"/>
              </a:rPr>
              <a:t>(t-7)</a:t>
            </a:r>
            <a:r>
              <a:rPr lang="ko-KR" altLang="en-US" sz="1600" dirty="0">
                <a:latin typeface="+mn-ea"/>
              </a:rPr>
              <a:t>까지의 데이터를 포함한 시계열 예측 모델 설계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+mn-ea"/>
              </a:rPr>
              <a:t>Time-series Cross-Validation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b="1" dirty="0">
                <a:latin typeface="+mn-ea"/>
              </a:rPr>
              <a:t>Group Cross-Validation </a:t>
            </a:r>
            <a:r>
              <a:rPr lang="ko-KR" altLang="en-US" sz="1600" dirty="0">
                <a:latin typeface="+mn-ea"/>
              </a:rPr>
              <a:t>검증 기법을 모델에 각각 적용하여 </a:t>
            </a:r>
            <a:r>
              <a:rPr lang="ko-KR" altLang="en-US" sz="1600" dirty="0" err="1">
                <a:latin typeface="+mn-ea"/>
              </a:rPr>
              <a:t>머신러닝</a:t>
            </a:r>
            <a:r>
              <a:rPr lang="ko-KR" altLang="en-US" sz="1600" dirty="0">
                <a:latin typeface="+mn-ea"/>
              </a:rPr>
              <a:t> </a:t>
            </a:r>
            <a:br>
              <a:rPr lang="en-US" altLang="ko-KR" sz="1600" dirty="0">
                <a:latin typeface="+mn-ea"/>
              </a:rPr>
            </a:br>
            <a:r>
              <a:rPr lang="ko-KR" altLang="en-US" sz="1600" dirty="0">
                <a:latin typeface="+mn-ea"/>
              </a:rPr>
              <a:t>기반의 </a:t>
            </a:r>
            <a:r>
              <a:rPr lang="en-US" altLang="ko-KR" sz="1600" b="1" dirty="0">
                <a:latin typeface="+mn-ea"/>
              </a:rPr>
              <a:t>Random Forest, SVM </a:t>
            </a:r>
            <a:r>
              <a:rPr lang="ko-KR" altLang="en-US" sz="1600" dirty="0">
                <a:latin typeface="+mn-ea"/>
              </a:rPr>
              <a:t>모델을 각 시점별로 학습</a:t>
            </a:r>
            <a:endParaRPr lang="en-US" altLang="ko-KR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t</a:t>
            </a:r>
            <a:r>
              <a:rPr lang="ko-KR" altLang="en-US" sz="1400" dirty="0">
                <a:latin typeface="+mn-ea"/>
              </a:rPr>
              <a:t>시점에서는 수면 관련 변수 제거 후 학습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t-1</a:t>
            </a:r>
            <a:r>
              <a:rPr lang="ko-KR" altLang="en-US" sz="1400" dirty="0">
                <a:latin typeface="+mn-ea"/>
              </a:rPr>
              <a:t>시점</a:t>
            </a:r>
            <a:r>
              <a:rPr lang="en-US" altLang="ko-KR" sz="1400" dirty="0">
                <a:latin typeface="+mn-ea"/>
              </a:rPr>
              <a:t> ~ t-7</a:t>
            </a:r>
            <a:r>
              <a:rPr lang="ko-KR" altLang="en-US" sz="1400" dirty="0">
                <a:latin typeface="+mn-ea"/>
              </a:rPr>
              <a:t>시점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에서는 각 해당 시점의 수면 관련 변수 포함하여 학습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딥러닝 기반의 </a:t>
            </a:r>
            <a:r>
              <a:rPr lang="en-US" altLang="ko-KR" sz="1600" b="1" dirty="0">
                <a:latin typeface="+mn-ea"/>
              </a:rPr>
              <a:t>LSTM </a:t>
            </a:r>
            <a:r>
              <a:rPr lang="ko-KR" altLang="en-US" sz="1600" dirty="0">
                <a:latin typeface="+mn-ea"/>
              </a:rPr>
              <a:t>모델 학습 후 </a:t>
            </a:r>
            <a:r>
              <a:rPr lang="en-US" altLang="ko-KR" sz="1600" dirty="0">
                <a:latin typeface="+mn-ea"/>
              </a:rPr>
              <a:t>LSTM</a:t>
            </a:r>
            <a:r>
              <a:rPr lang="ko-KR" altLang="en-US" sz="1600" dirty="0">
                <a:latin typeface="+mn-ea"/>
              </a:rPr>
              <a:t>에 </a:t>
            </a:r>
            <a:r>
              <a:rPr lang="en-US" altLang="ko-KR" sz="1600" b="1" dirty="0" err="1">
                <a:latin typeface="+mn-ea"/>
              </a:rPr>
              <a:t>WaveBound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정규화 방식</a:t>
            </a:r>
            <a:r>
              <a:rPr lang="ko-KR" altLang="en-US" sz="1600" dirty="0">
                <a:latin typeface="+mn-ea"/>
              </a:rPr>
              <a:t>을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적용한 모델과 성능 비교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267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8138C2B-0EA7-1BB5-F085-D585806C7014}"/>
              </a:ext>
            </a:extLst>
          </p:cNvPr>
          <p:cNvCxnSpPr/>
          <p:nvPr/>
        </p:nvCxnSpPr>
        <p:spPr>
          <a:xfrm>
            <a:off x="0" y="556592"/>
            <a:ext cx="12192000" cy="0"/>
          </a:xfrm>
          <a:prstGeom prst="line">
            <a:avLst/>
          </a:prstGeom>
          <a:ln w="15875">
            <a:solidFill>
              <a:srgbClr val="034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DD5976-57EE-403D-4F2F-DFF1F6CB9E93}"/>
              </a:ext>
            </a:extLst>
          </p:cNvPr>
          <p:cNvSpPr txBox="1"/>
          <p:nvPr/>
        </p:nvSpPr>
        <p:spPr>
          <a:xfrm>
            <a:off x="407503" y="371926"/>
            <a:ext cx="2846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40AF35-D9BE-6E57-E768-992CEC54B55B}"/>
              </a:ext>
            </a:extLst>
          </p:cNvPr>
          <p:cNvSpPr/>
          <p:nvPr/>
        </p:nvSpPr>
        <p:spPr>
          <a:xfrm>
            <a:off x="0" y="6667131"/>
            <a:ext cx="12192000" cy="190866"/>
          </a:xfrm>
          <a:prstGeom prst="rect">
            <a:avLst/>
          </a:prstGeom>
          <a:solidFill>
            <a:srgbClr val="24549C"/>
          </a:solidFill>
          <a:ln>
            <a:solidFill>
              <a:srgbClr val="2454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15">
            <a:extLst>
              <a:ext uri="{FF2B5EF4-FFF2-40B4-BE49-F238E27FC236}">
                <a16:creationId xmlns:a16="http://schemas.microsoft.com/office/drawing/2014/main" id="{608511CC-30CF-C8D5-E6BF-D355D4C3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559FE9-C733-4BF6-9889-4FF4F14B929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7BF11-D425-8B67-E891-140C85EE4A97}"/>
              </a:ext>
            </a:extLst>
          </p:cNvPr>
          <p:cNvSpPr txBox="1"/>
          <p:nvPr/>
        </p:nvSpPr>
        <p:spPr>
          <a:xfrm>
            <a:off x="1165636" y="3584769"/>
            <a:ext cx="9860726" cy="242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300" b="1" dirty="0">
                <a:latin typeface="+mn-ea"/>
              </a:rPr>
              <a:t>Source </a:t>
            </a:r>
            <a:r>
              <a:rPr lang="ko-KR" altLang="en-US" sz="1300" b="1" dirty="0">
                <a:latin typeface="+mn-ea"/>
              </a:rPr>
              <a:t>네트워크</a:t>
            </a:r>
            <a:r>
              <a:rPr lang="ko-KR" altLang="en-US" sz="1300" dirty="0">
                <a:latin typeface="+mn-ea"/>
              </a:rPr>
              <a:t>는 주요 리스크를 추정하고</a:t>
            </a:r>
            <a:r>
              <a:rPr lang="en-US" altLang="ko-KR" sz="1300" dirty="0">
                <a:latin typeface="+mn-ea"/>
              </a:rPr>
              <a:t>, </a:t>
            </a:r>
            <a:r>
              <a:rPr lang="en-US" altLang="ko-KR" sz="1300" b="1" dirty="0">
                <a:latin typeface="+mn-ea"/>
              </a:rPr>
              <a:t>Target </a:t>
            </a:r>
            <a:r>
              <a:rPr lang="ko-KR" altLang="en-US" sz="1300" b="1" dirty="0">
                <a:latin typeface="+mn-ea"/>
              </a:rPr>
              <a:t>네트워크</a:t>
            </a:r>
            <a:r>
              <a:rPr lang="ko-KR" altLang="en-US" sz="1300" dirty="0">
                <a:latin typeface="+mn-ea"/>
              </a:rPr>
              <a:t>는 천천히 업데이트되며 보조적으로 리스크를 추정하여 모델의 안정성을 높임</a:t>
            </a:r>
            <a:endParaRPr lang="en-US" altLang="ko-KR" sz="1300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ko-KR" sz="1300" b="1" dirty="0">
                <a:latin typeface="+mn-ea"/>
              </a:rPr>
              <a:t>Target </a:t>
            </a:r>
            <a:r>
              <a:rPr lang="ko-KR" altLang="en-US" sz="1300" b="1" dirty="0">
                <a:latin typeface="+mn-ea"/>
              </a:rPr>
              <a:t>네트워크</a:t>
            </a:r>
            <a:r>
              <a:rPr lang="ko-KR" altLang="en-US" sz="1300" dirty="0">
                <a:latin typeface="+mn-ea"/>
              </a:rPr>
              <a:t>는 </a:t>
            </a:r>
            <a:r>
              <a:rPr lang="en-US" altLang="ko-KR" sz="1300" b="1" dirty="0">
                <a:latin typeface="+mn-ea"/>
              </a:rPr>
              <a:t>Source </a:t>
            </a:r>
            <a:r>
              <a:rPr lang="ko-KR" altLang="en-US" sz="1300" b="1" dirty="0">
                <a:latin typeface="+mn-ea"/>
              </a:rPr>
              <a:t>네트워크</a:t>
            </a:r>
            <a:r>
              <a:rPr lang="ko-KR" altLang="en-US" sz="1300" dirty="0">
                <a:latin typeface="+mn-ea"/>
              </a:rPr>
              <a:t>의 파라미터를 일부 반영하며 업데이트되어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안정적인 변화가 이루어질 수 있도록 함</a:t>
            </a:r>
            <a:r>
              <a:rPr lang="en-US" altLang="ko-KR" sz="1300" dirty="0">
                <a:latin typeface="+mn-ea"/>
              </a:rPr>
              <a:t>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300" dirty="0">
                <a:latin typeface="+mn-ea"/>
              </a:rPr>
              <a:t>두 네트워크에서 추정한 리스크를 결합하여 </a:t>
            </a:r>
            <a:r>
              <a:rPr lang="en-US" altLang="ko-KR" sz="1300" b="1" dirty="0">
                <a:latin typeface="+mn-ea"/>
              </a:rPr>
              <a:t>Wave </a:t>
            </a:r>
            <a:r>
              <a:rPr lang="ko-KR" altLang="en-US" sz="1300" b="1" dirty="0">
                <a:latin typeface="+mn-ea"/>
              </a:rPr>
              <a:t>경험적 리스크</a:t>
            </a:r>
            <a:r>
              <a:rPr lang="en-US" altLang="ko-KR" sz="1300" b="1" dirty="0">
                <a:latin typeface="+mn-ea"/>
              </a:rPr>
              <a:t>(empirical risk)</a:t>
            </a:r>
            <a:r>
              <a:rPr lang="ko-KR" altLang="en-US" sz="1300" dirty="0">
                <a:latin typeface="+mn-ea"/>
              </a:rPr>
              <a:t>를 계산하며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이때 </a:t>
            </a:r>
            <a:r>
              <a:rPr lang="ko-KR" altLang="en-US" sz="1300" b="1" dirty="0">
                <a:latin typeface="+mn-ea"/>
              </a:rPr>
              <a:t>오류 경계</a:t>
            </a:r>
            <a:r>
              <a:rPr lang="en-US" altLang="ko-KR" sz="1300" b="1" dirty="0">
                <a:latin typeface="+mn-ea"/>
              </a:rPr>
              <a:t>(Error bound)</a:t>
            </a:r>
            <a:r>
              <a:rPr lang="ko-KR" altLang="en-US" sz="1300" dirty="0">
                <a:latin typeface="+mn-ea"/>
              </a:rPr>
              <a:t>를 포함하여 신뢰성 높은 리스크 추정을 제공함</a:t>
            </a:r>
            <a:endParaRPr lang="en-US" altLang="ko-KR" sz="1300" dirty="0"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300" b="1" dirty="0">
                <a:latin typeface="+mn-ea"/>
              </a:rPr>
              <a:t>Target </a:t>
            </a:r>
            <a:r>
              <a:rPr lang="ko-KR" altLang="en-US" sz="1300" b="1" dirty="0">
                <a:latin typeface="+mn-ea"/>
              </a:rPr>
              <a:t>네트워크</a:t>
            </a:r>
            <a:r>
              <a:rPr lang="ko-KR" altLang="en-US" sz="1300" dirty="0">
                <a:latin typeface="+mn-ea"/>
              </a:rPr>
              <a:t>에서 계산된 </a:t>
            </a:r>
            <a:r>
              <a:rPr lang="ko-KR" altLang="en-US" sz="1300" b="1" dirty="0">
                <a:latin typeface="+mn-ea"/>
              </a:rPr>
              <a:t>오류 경계</a:t>
            </a:r>
            <a:r>
              <a:rPr lang="en-US" altLang="ko-KR" sz="1300" b="1" dirty="0">
                <a:latin typeface="+mn-ea"/>
              </a:rPr>
              <a:t>(Error bound) </a:t>
            </a:r>
            <a:r>
              <a:rPr lang="ko-KR" altLang="en-US" sz="1300" dirty="0">
                <a:latin typeface="+mn-ea"/>
              </a:rPr>
              <a:t>는 리스크 추정의 불확실성을 줄여 모델의 안정성을 강화함</a:t>
            </a:r>
            <a:endParaRPr lang="en-US" altLang="ko-KR" sz="13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43DFEC-EF1C-510D-E7FE-2E28C9DF84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82"/>
          <a:stretch/>
        </p:blipFill>
        <p:spPr>
          <a:xfrm>
            <a:off x="2216807" y="1088185"/>
            <a:ext cx="7758385" cy="23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E20E57-C105-F86E-0BDC-89F8DD7BBCF7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4549C"/>
          </a:solidFill>
          <a:ln>
            <a:solidFill>
              <a:srgbClr val="2454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ECFD6ED3-1C64-C1A1-5819-AC4FAD72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FE9-C733-4BF6-9889-4FF4F14B9299}" type="slidenum">
              <a:rPr lang="ko-KR" altLang="en-US" smtClean="0">
                <a:solidFill>
                  <a:schemeClr val="bg1"/>
                </a:solidFill>
              </a:rPr>
              <a:t>12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B4026F1-E8CF-D07A-ECC4-BC5B0F6E7D81}"/>
              </a:ext>
            </a:extLst>
          </p:cNvPr>
          <p:cNvCxnSpPr>
            <a:cxnSpLocks/>
          </p:cNvCxnSpPr>
          <p:nvPr/>
        </p:nvCxnSpPr>
        <p:spPr>
          <a:xfrm>
            <a:off x="9124122" y="4472609"/>
            <a:ext cx="2852530" cy="21567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F157A6E-31BF-1540-EA65-85E92D74D912}"/>
              </a:ext>
            </a:extLst>
          </p:cNvPr>
          <p:cNvCxnSpPr>
            <a:cxnSpLocks/>
          </p:cNvCxnSpPr>
          <p:nvPr/>
        </p:nvCxnSpPr>
        <p:spPr>
          <a:xfrm>
            <a:off x="198783" y="188844"/>
            <a:ext cx="2852530" cy="21667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B5C5A2-952D-2224-7A16-01B7E3D566AE}"/>
              </a:ext>
            </a:extLst>
          </p:cNvPr>
          <p:cNvSpPr txBox="1"/>
          <p:nvPr/>
        </p:nvSpPr>
        <p:spPr>
          <a:xfrm>
            <a:off x="4000808" y="3020875"/>
            <a:ext cx="4190382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Ⅳ.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실험 및 결과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15D3EA-18C5-506E-0053-4B6161949272}"/>
              </a:ext>
            </a:extLst>
          </p:cNvPr>
          <p:cNvSpPr/>
          <p:nvPr/>
        </p:nvSpPr>
        <p:spPr>
          <a:xfrm>
            <a:off x="3198537" y="2489547"/>
            <a:ext cx="5794927" cy="18789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1631E106-32C0-6589-3EE3-0DCA2CBDCED1}"/>
              </a:ext>
            </a:extLst>
          </p:cNvPr>
          <p:cNvSpPr/>
          <p:nvPr/>
        </p:nvSpPr>
        <p:spPr>
          <a:xfrm flipV="1">
            <a:off x="3130825" y="2405269"/>
            <a:ext cx="308113" cy="337931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F6479ECC-09A2-F397-0CD7-45173DC096DB}"/>
              </a:ext>
            </a:extLst>
          </p:cNvPr>
          <p:cNvSpPr/>
          <p:nvPr/>
        </p:nvSpPr>
        <p:spPr>
          <a:xfrm flipH="1">
            <a:off x="8753063" y="4114801"/>
            <a:ext cx="308113" cy="337931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6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FB3D2A-8E22-8784-910B-C468C183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DDB-BBA7-4632-94F4-9CC1C38B23E5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E316F7-164A-163B-6006-950656C34048}"/>
              </a:ext>
            </a:extLst>
          </p:cNvPr>
          <p:cNvCxnSpPr/>
          <p:nvPr/>
        </p:nvCxnSpPr>
        <p:spPr>
          <a:xfrm>
            <a:off x="0" y="556592"/>
            <a:ext cx="12192000" cy="0"/>
          </a:xfrm>
          <a:prstGeom prst="line">
            <a:avLst/>
          </a:prstGeom>
          <a:ln w="15875">
            <a:solidFill>
              <a:srgbClr val="034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0C4A27-5BD2-B950-CBD1-E9D4C602FB34}"/>
              </a:ext>
            </a:extLst>
          </p:cNvPr>
          <p:cNvSpPr txBox="1"/>
          <p:nvPr/>
        </p:nvSpPr>
        <p:spPr>
          <a:xfrm>
            <a:off x="407504" y="371926"/>
            <a:ext cx="32810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E211F-BF9A-139E-7991-70E38C31FC14}"/>
              </a:ext>
            </a:extLst>
          </p:cNvPr>
          <p:cNvSpPr txBox="1"/>
          <p:nvPr/>
        </p:nvSpPr>
        <p:spPr>
          <a:xfrm>
            <a:off x="2072548" y="1076573"/>
            <a:ext cx="8046901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Model</a:t>
            </a:r>
            <a:r>
              <a:rPr lang="en-US" altLang="ko-KR" dirty="0">
                <a:latin typeface="+mn-ea"/>
              </a:rPr>
              <a:t> : RF, SVM, LSTM, </a:t>
            </a:r>
            <a:r>
              <a:rPr lang="en-US" altLang="ko-KR" dirty="0" err="1">
                <a:latin typeface="+mn-ea"/>
              </a:rPr>
              <a:t>LSTM+WaveBound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Train : Test </a:t>
            </a:r>
            <a:r>
              <a:rPr lang="en-US" altLang="ko-KR" dirty="0">
                <a:latin typeface="+mn-ea"/>
              </a:rPr>
              <a:t>=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7 : 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Hyperparameter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모두 기본값으로 설정하여 실험 진행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모델 성능 평가 </a:t>
            </a:r>
            <a:r>
              <a:rPr lang="en-US" altLang="ko-KR" dirty="0">
                <a:latin typeface="+mn-ea"/>
              </a:rPr>
              <a:t>: RMSE, MAE, MAPE, R-squared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검증 기법 </a:t>
            </a:r>
            <a:r>
              <a:rPr lang="en-US" altLang="ko-KR" dirty="0">
                <a:latin typeface="+mn-ea"/>
              </a:rPr>
              <a:t>: Time Series Cross-Validation(TSCV), Group Cross-Validation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B55A59C-1767-1799-FF13-BDFA29446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45563"/>
              </p:ext>
            </p:extLst>
          </p:nvPr>
        </p:nvGraphicFramePr>
        <p:xfrm>
          <a:off x="2232599" y="4093437"/>
          <a:ext cx="7726798" cy="20202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76751">
                  <a:extLst>
                    <a:ext uri="{9D8B030D-6E8A-4147-A177-3AD203B41FA5}">
                      <a16:colId xmlns:a16="http://schemas.microsoft.com/office/drawing/2014/main" val="1748892408"/>
                    </a:ext>
                  </a:extLst>
                </a:gridCol>
                <a:gridCol w="5050047">
                  <a:extLst>
                    <a:ext uri="{9D8B030D-6E8A-4147-A177-3AD203B41FA5}">
                      <a16:colId xmlns:a16="http://schemas.microsoft.com/office/drawing/2014/main" val="1871592663"/>
                    </a:ext>
                  </a:extLst>
                </a:gridCol>
              </a:tblGrid>
              <a:tr h="404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Evaluation Metrics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Explanation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2053710"/>
                  </a:ext>
                </a:extLst>
              </a:tr>
              <a:tr h="4040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RMSE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예측 오차의 크기를 측정하는 지표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729335"/>
                  </a:ext>
                </a:extLst>
              </a:tr>
              <a:tr h="4040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오차 크기의 평균을 나타내는 지표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0997259"/>
                  </a:ext>
                </a:extLst>
              </a:tr>
              <a:tr h="4040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MAPE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예측이 실제 값에 비해 상대적으로 얼마나 차이가 나는지 비율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738925"/>
                  </a:ext>
                </a:extLst>
              </a:tr>
              <a:tr h="4040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R-squared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모델이 실제 데이터를 얼마나 잘 설명하는지 나타내는 비율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24875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89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FB3D2A-8E22-8784-910B-C468C183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DDB-BBA7-4632-94F4-9CC1C38B23E5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E316F7-164A-163B-6006-950656C34048}"/>
              </a:ext>
            </a:extLst>
          </p:cNvPr>
          <p:cNvCxnSpPr/>
          <p:nvPr/>
        </p:nvCxnSpPr>
        <p:spPr>
          <a:xfrm>
            <a:off x="0" y="556592"/>
            <a:ext cx="12192000" cy="0"/>
          </a:xfrm>
          <a:prstGeom prst="line">
            <a:avLst/>
          </a:prstGeom>
          <a:ln w="15875">
            <a:solidFill>
              <a:srgbClr val="034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0C4A27-5BD2-B950-CBD1-E9D4C602FB34}"/>
              </a:ext>
            </a:extLst>
          </p:cNvPr>
          <p:cNvSpPr txBox="1"/>
          <p:nvPr/>
        </p:nvSpPr>
        <p:spPr>
          <a:xfrm>
            <a:off x="407504" y="371926"/>
            <a:ext cx="32810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EE05BB4-ACD9-4C39-B574-983B73BE2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58799"/>
              </p:ext>
            </p:extLst>
          </p:nvPr>
        </p:nvGraphicFramePr>
        <p:xfrm>
          <a:off x="2349408" y="1417473"/>
          <a:ext cx="7493181" cy="2064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469">
                  <a:extLst>
                    <a:ext uri="{9D8B030D-6E8A-4147-A177-3AD203B41FA5}">
                      <a16:colId xmlns:a16="http://schemas.microsoft.com/office/drawing/2014/main" val="2506792918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1871592663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3582211137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560870232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1766902646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2204646083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3872334541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2249178288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138315777"/>
                    </a:ext>
                  </a:extLst>
                </a:gridCol>
              </a:tblGrid>
              <a:tr h="32193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T-1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T-2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T-3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T-4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T-5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T-6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T-7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838845"/>
                  </a:ext>
                </a:extLst>
              </a:tr>
              <a:tr h="435233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RMSE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8.540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5.421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5.328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5.202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5.174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5.182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4.953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4.894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662053710"/>
                  </a:ext>
                </a:extLst>
              </a:tr>
              <a:tr h="435233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MAE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6.437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3.805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3.804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3.770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3.783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3.761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3.419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3.391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511741862"/>
                  </a:ext>
                </a:extLst>
              </a:tr>
              <a:tr h="435233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MAPE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8.963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5.288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5.245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5.191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5.196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5.200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4.718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4.651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619774143"/>
                  </a:ext>
                </a:extLst>
              </a:tr>
              <a:tr h="4352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R-squared</a:t>
                      </a: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-0.412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0.400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0.397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0.429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0.440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0.450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0.494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0.496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7577215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248CDCC-3467-FDF9-F3E8-4A99E9989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07165"/>
              </p:ext>
            </p:extLst>
          </p:nvPr>
        </p:nvGraphicFramePr>
        <p:xfrm>
          <a:off x="2349417" y="3682461"/>
          <a:ext cx="7493172" cy="205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468">
                  <a:extLst>
                    <a:ext uri="{9D8B030D-6E8A-4147-A177-3AD203B41FA5}">
                      <a16:colId xmlns:a16="http://schemas.microsoft.com/office/drawing/2014/main" val="2506792918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1871592663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3582211137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560870232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1766902646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2204646083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3872334541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2306342171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2101362734"/>
                    </a:ext>
                  </a:extLst>
                </a:gridCol>
              </a:tblGrid>
              <a:tr h="321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T-1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T-2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T-3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T-4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T-5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T-6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T-7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838845"/>
                  </a:ext>
                </a:extLst>
              </a:tr>
              <a:tr h="433166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RMSE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9.300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5.230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5.247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5.207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5.047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4.879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4.899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4.760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662053710"/>
                  </a:ext>
                </a:extLst>
              </a:tr>
              <a:tr h="433166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MAE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7.490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3.522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3.583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3.634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3.503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3.195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3.258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3.076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511741862"/>
                  </a:ext>
                </a:extLst>
              </a:tr>
              <a:tr h="433166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MAPE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10.477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4.916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4.981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5.051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4.870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4.472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4.563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4.305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619774143"/>
                  </a:ext>
                </a:extLst>
              </a:tr>
              <a:tr h="4331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R-squared</a:t>
                      </a: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-0.398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0.547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0.526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0.547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0.580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0.606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0.604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0.625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7577215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95F4A48-03E4-651E-9678-6CFB6D2E60A4}"/>
              </a:ext>
            </a:extLst>
          </p:cNvPr>
          <p:cNvSpPr txBox="1"/>
          <p:nvPr/>
        </p:nvSpPr>
        <p:spPr>
          <a:xfrm>
            <a:off x="2615929" y="5871527"/>
            <a:ext cx="6960138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n-ea"/>
              </a:rPr>
              <a:t>TSCV : </a:t>
            </a:r>
            <a:r>
              <a:rPr lang="ko-KR" altLang="en-US" sz="1200" b="1" dirty="0">
                <a:latin typeface="+mn-ea"/>
              </a:rPr>
              <a:t>성능이 점점 높아지다가 </a:t>
            </a:r>
            <a:r>
              <a:rPr lang="en-US" altLang="ko-KR" sz="1200" b="1" dirty="0">
                <a:latin typeface="+mn-ea"/>
              </a:rPr>
              <a:t>t-7 </a:t>
            </a:r>
            <a:r>
              <a:rPr lang="ko-KR" altLang="en-US" sz="1200" b="1" dirty="0">
                <a:latin typeface="+mn-ea"/>
              </a:rPr>
              <a:t>시점에서 가장 우수한 성능을 보임</a:t>
            </a:r>
            <a:endParaRPr lang="en-US" altLang="ko-KR" sz="1200" b="1" dirty="0"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n-ea"/>
              </a:rPr>
              <a:t>Group CV : </a:t>
            </a:r>
            <a:r>
              <a:rPr lang="ko-KR" altLang="en-US" sz="1200" b="1" dirty="0">
                <a:latin typeface="+mn-ea"/>
              </a:rPr>
              <a:t>성능이 대체로 높아지며 </a:t>
            </a:r>
            <a:r>
              <a:rPr lang="en-US" altLang="ko-KR" sz="1200" b="1" dirty="0">
                <a:latin typeface="+mn-ea"/>
              </a:rPr>
              <a:t>t-7 </a:t>
            </a:r>
            <a:r>
              <a:rPr lang="ko-KR" altLang="en-US" sz="1200" b="1" dirty="0">
                <a:latin typeface="+mn-ea"/>
              </a:rPr>
              <a:t>시점에서 가장 우수한 성능을 보임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AF885F-F0B2-534E-D41D-870EE82BF869}"/>
              </a:ext>
            </a:extLst>
          </p:cNvPr>
          <p:cNvSpPr/>
          <p:nvPr/>
        </p:nvSpPr>
        <p:spPr>
          <a:xfrm>
            <a:off x="8975323" y="1331037"/>
            <a:ext cx="914400" cy="2174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84F48E-0A10-64AD-3FB3-733FAAFE4B4B}"/>
              </a:ext>
            </a:extLst>
          </p:cNvPr>
          <p:cNvSpPr/>
          <p:nvPr/>
        </p:nvSpPr>
        <p:spPr>
          <a:xfrm>
            <a:off x="8975323" y="3620255"/>
            <a:ext cx="914400" cy="2174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0E0B9-77DB-82CF-8E64-8E26445FE406}"/>
              </a:ext>
            </a:extLst>
          </p:cNvPr>
          <p:cNvSpPr txBox="1"/>
          <p:nvPr/>
        </p:nvSpPr>
        <p:spPr>
          <a:xfrm>
            <a:off x="991608" y="2448906"/>
            <a:ext cx="1056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TSCV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0CB38-4CF2-3D5D-9DAB-9CB74D816835}"/>
              </a:ext>
            </a:extLst>
          </p:cNvPr>
          <p:cNvSpPr txBox="1"/>
          <p:nvPr/>
        </p:nvSpPr>
        <p:spPr>
          <a:xfrm>
            <a:off x="939687" y="4624429"/>
            <a:ext cx="116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Group </a:t>
            </a:r>
          </a:p>
          <a:p>
            <a:pPr algn="ctr"/>
            <a:r>
              <a:rPr lang="en-US" altLang="ko-KR" sz="1400" b="1" dirty="0"/>
              <a:t>CV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81EA98-B185-392C-8701-DFFB197BBF6A}"/>
              </a:ext>
            </a:extLst>
          </p:cNvPr>
          <p:cNvSpPr txBox="1"/>
          <p:nvPr/>
        </p:nvSpPr>
        <p:spPr>
          <a:xfrm>
            <a:off x="4935770" y="816890"/>
            <a:ext cx="2320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Random Forest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00012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FB3D2A-8E22-8784-910B-C468C183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DDB-BBA7-4632-94F4-9CC1C38B23E5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E316F7-164A-163B-6006-950656C34048}"/>
              </a:ext>
            </a:extLst>
          </p:cNvPr>
          <p:cNvCxnSpPr/>
          <p:nvPr/>
        </p:nvCxnSpPr>
        <p:spPr>
          <a:xfrm>
            <a:off x="0" y="556592"/>
            <a:ext cx="12192000" cy="0"/>
          </a:xfrm>
          <a:prstGeom prst="line">
            <a:avLst/>
          </a:prstGeom>
          <a:ln w="15875">
            <a:solidFill>
              <a:srgbClr val="034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0C4A27-5BD2-B950-CBD1-E9D4C602FB34}"/>
              </a:ext>
            </a:extLst>
          </p:cNvPr>
          <p:cNvSpPr txBox="1"/>
          <p:nvPr/>
        </p:nvSpPr>
        <p:spPr>
          <a:xfrm>
            <a:off x="407504" y="371926"/>
            <a:ext cx="32810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EE05BB4-ACD9-4C39-B574-983B73BE2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192496"/>
              </p:ext>
            </p:extLst>
          </p:nvPr>
        </p:nvGraphicFramePr>
        <p:xfrm>
          <a:off x="2349408" y="1417473"/>
          <a:ext cx="7493181" cy="2064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469">
                  <a:extLst>
                    <a:ext uri="{9D8B030D-6E8A-4147-A177-3AD203B41FA5}">
                      <a16:colId xmlns:a16="http://schemas.microsoft.com/office/drawing/2014/main" val="2506792918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1871592663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3582211137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560870232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1766902646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2204646083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3872334541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2249178288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138315777"/>
                    </a:ext>
                  </a:extLst>
                </a:gridCol>
              </a:tblGrid>
              <a:tr h="32193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T-1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T-2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T-3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T-4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T-5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T-6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T-7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838845"/>
                  </a:ext>
                </a:extLst>
              </a:tr>
              <a:tr h="435233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RMSE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8.105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7.034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7.101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7.105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7.158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7.142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7.155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7.146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662053710"/>
                  </a:ext>
                </a:extLst>
              </a:tr>
              <a:tr h="435233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MAE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6.248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5.641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5.745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5.752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5.790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5.786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5.800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5.805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511741862"/>
                  </a:ext>
                </a:extLst>
              </a:tr>
              <a:tr h="435233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MAPE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8.930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7.871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7.998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8.012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8.061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8.059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8.076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8.080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619774143"/>
                  </a:ext>
                </a:extLst>
              </a:tr>
              <a:tr h="4352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R-squared</a:t>
                      </a: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-0.185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0.018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-0.026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-0.033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-0.058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-0.050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-0.057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-0.055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7577215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248CDCC-3467-FDF9-F3E8-4A99E9989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47824"/>
              </p:ext>
            </p:extLst>
          </p:nvPr>
        </p:nvGraphicFramePr>
        <p:xfrm>
          <a:off x="2349417" y="3682461"/>
          <a:ext cx="7493172" cy="205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468">
                  <a:extLst>
                    <a:ext uri="{9D8B030D-6E8A-4147-A177-3AD203B41FA5}">
                      <a16:colId xmlns:a16="http://schemas.microsoft.com/office/drawing/2014/main" val="2506792918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1871592663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3582211137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560870232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1766902646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2204646083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3872334541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2306342171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2101362734"/>
                    </a:ext>
                  </a:extLst>
                </a:gridCol>
              </a:tblGrid>
              <a:tr h="321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T-1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T-2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T-3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T-4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T-5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T-6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T-7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838845"/>
                  </a:ext>
                </a:extLst>
              </a:tr>
              <a:tr h="433166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RMSE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8.311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7.199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7.155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7.136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7.148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7.144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7.154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7.134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662053710"/>
                  </a:ext>
                </a:extLst>
              </a:tr>
              <a:tr h="433166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MAE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6.420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5.677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5.694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5.699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5.708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5.715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5.726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5.723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511741862"/>
                  </a:ext>
                </a:extLst>
              </a:tr>
              <a:tr h="433166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MAPE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9.280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7.979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7.995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8.000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8.016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8.026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8.043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8.038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619774143"/>
                  </a:ext>
                </a:extLst>
              </a:tr>
              <a:tr h="4331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R-squared</a:t>
                      </a: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-0.079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0.165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0.174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0.178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0.175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0.175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0.172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0.177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75772154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AF885F-F0B2-534E-D41D-870EE82BF869}"/>
              </a:ext>
            </a:extLst>
          </p:cNvPr>
          <p:cNvSpPr/>
          <p:nvPr/>
        </p:nvSpPr>
        <p:spPr>
          <a:xfrm>
            <a:off x="4101483" y="1361865"/>
            <a:ext cx="914400" cy="2174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84F48E-0A10-64AD-3FB3-733FAAFE4B4B}"/>
              </a:ext>
            </a:extLst>
          </p:cNvPr>
          <p:cNvSpPr/>
          <p:nvPr/>
        </p:nvSpPr>
        <p:spPr>
          <a:xfrm>
            <a:off x="8975323" y="3620255"/>
            <a:ext cx="914400" cy="2174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0E0B9-77DB-82CF-8E64-8E26445FE406}"/>
              </a:ext>
            </a:extLst>
          </p:cNvPr>
          <p:cNvSpPr txBox="1"/>
          <p:nvPr/>
        </p:nvSpPr>
        <p:spPr>
          <a:xfrm>
            <a:off x="991608" y="2448906"/>
            <a:ext cx="1056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TSCV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81EA98-B185-392C-8701-DFFB197BBF6A}"/>
              </a:ext>
            </a:extLst>
          </p:cNvPr>
          <p:cNvSpPr txBox="1"/>
          <p:nvPr/>
        </p:nvSpPr>
        <p:spPr>
          <a:xfrm>
            <a:off x="4935770" y="788140"/>
            <a:ext cx="2320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SVM</a:t>
            </a:r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943708-923A-8A1A-51F4-1B478C4D9A6C}"/>
              </a:ext>
            </a:extLst>
          </p:cNvPr>
          <p:cNvSpPr txBox="1"/>
          <p:nvPr/>
        </p:nvSpPr>
        <p:spPr>
          <a:xfrm>
            <a:off x="3845485" y="5886502"/>
            <a:ext cx="4501025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n-ea"/>
              </a:rPr>
              <a:t>TSCV : t-1 </a:t>
            </a:r>
            <a:r>
              <a:rPr lang="ko-KR" altLang="en-US" sz="1200" b="1" dirty="0">
                <a:latin typeface="+mn-ea"/>
              </a:rPr>
              <a:t>시점에서 가장 우수한 성능을 보임</a:t>
            </a:r>
            <a:endParaRPr lang="en-US" altLang="ko-KR" sz="1200" b="1" dirty="0"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n-ea"/>
              </a:rPr>
              <a:t>Group CV : t-7 </a:t>
            </a:r>
            <a:r>
              <a:rPr lang="ko-KR" altLang="en-US" sz="1200" b="1" dirty="0">
                <a:latin typeface="+mn-ea"/>
              </a:rPr>
              <a:t>시점에서 가장 우수한 성능을 보임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559E7D-3653-62B2-4E21-823BAE0B35B0}"/>
              </a:ext>
            </a:extLst>
          </p:cNvPr>
          <p:cNvSpPr txBox="1"/>
          <p:nvPr/>
        </p:nvSpPr>
        <p:spPr>
          <a:xfrm>
            <a:off x="939687" y="4624429"/>
            <a:ext cx="116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Group </a:t>
            </a:r>
          </a:p>
          <a:p>
            <a:pPr algn="ctr"/>
            <a:r>
              <a:rPr lang="en-US" altLang="ko-KR" sz="1400" b="1" dirty="0"/>
              <a:t>CV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1032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FB3D2A-8E22-8784-910B-C468C183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DDB-BBA7-4632-94F4-9CC1C38B23E5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E316F7-164A-163B-6006-950656C34048}"/>
              </a:ext>
            </a:extLst>
          </p:cNvPr>
          <p:cNvCxnSpPr/>
          <p:nvPr/>
        </p:nvCxnSpPr>
        <p:spPr>
          <a:xfrm>
            <a:off x="0" y="556592"/>
            <a:ext cx="12192000" cy="0"/>
          </a:xfrm>
          <a:prstGeom prst="line">
            <a:avLst/>
          </a:prstGeom>
          <a:ln w="15875">
            <a:solidFill>
              <a:srgbClr val="034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0C4A27-5BD2-B950-CBD1-E9D4C602FB34}"/>
              </a:ext>
            </a:extLst>
          </p:cNvPr>
          <p:cNvSpPr txBox="1"/>
          <p:nvPr/>
        </p:nvSpPr>
        <p:spPr>
          <a:xfrm>
            <a:off x="407504" y="371926"/>
            <a:ext cx="32810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F4A48-03E4-651E-9678-6CFB6D2E60A4}"/>
              </a:ext>
            </a:extLst>
          </p:cNvPr>
          <p:cNvSpPr txBox="1"/>
          <p:nvPr/>
        </p:nvSpPr>
        <p:spPr>
          <a:xfrm>
            <a:off x="2020404" y="5074449"/>
            <a:ext cx="8151192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Random Forest</a:t>
            </a:r>
            <a:r>
              <a:rPr lang="ko-KR" altLang="en-US" sz="1400" dirty="0">
                <a:latin typeface="+mn-ea"/>
              </a:rPr>
              <a:t> 모델에 </a:t>
            </a:r>
            <a:r>
              <a:rPr lang="en-US" altLang="ko-KR" sz="1400" dirty="0">
                <a:latin typeface="+mn-ea"/>
              </a:rPr>
              <a:t>Group Cross-Validation </a:t>
            </a:r>
            <a:r>
              <a:rPr lang="ko-KR" altLang="en-US" sz="1400" dirty="0">
                <a:latin typeface="+mn-ea"/>
              </a:rPr>
              <a:t>을 적용하였을 때 가장 높은 성능을 보임</a:t>
            </a:r>
            <a:endParaRPr lang="en-US" altLang="ko-KR" sz="1400" dirty="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Random Forest </a:t>
            </a:r>
            <a:r>
              <a:rPr lang="ko-KR" altLang="en-US" sz="1400" dirty="0">
                <a:latin typeface="+mn-ea"/>
              </a:rPr>
              <a:t>모델이 </a:t>
            </a:r>
            <a:r>
              <a:rPr lang="en-US" altLang="ko-KR" sz="1400" dirty="0">
                <a:latin typeface="+mn-ea"/>
              </a:rPr>
              <a:t>SVM </a:t>
            </a:r>
            <a:r>
              <a:rPr lang="ko-KR" altLang="en-US" sz="1400" dirty="0">
                <a:latin typeface="+mn-ea"/>
              </a:rPr>
              <a:t>모델에 비해 성능이 우수함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9B51813-C771-3FA6-DD8D-1FAB815C4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74543"/>
              </p:ext>
            </p:extLst>
          </p:nvPr>
        </p:nvGraphicFramePr>
        <p:xfrm>
          <a:off x="2232600" y="2179889"/>
          <a:ext cx="7726800" cy="24982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45360">
                  <a:extLst>
                    <a:ext uri="{9D8B030D-6E8A-4147-A177-3AD203B41FA5}">
                      <a16:colId xmlns:a16="http://schemas.microsoft.com/office/drawing/2014/main" val="1748892408"/>
                    </a:ext>
                  </a:extLst>
                </a:gridCol>
                <a:gridCol w="1545360">
                  <a:extLst>
                    <a:ext uri="{9D8B030D-6E8A-4147-A177-3AD203B41FA5}">
                      <a16:colId xmlns:a16="http://schemas.microsoft.com/office/drawing/2014/main" val="1871592663"/>
                    </a:ext>
                  </a:extLst>
                </a:gridCol>
                <a:gridCol w="1545360">
                  <a:extLst>
                    <a:ext uri="{9D8B030D-6E8A-4147-A177-3AD203B41FA5}">
                      <a16:colId xmlns:a16="http://schemas.microsoft.com/office/drawing/2014/main" val="2826465042"/>
                    </a:ext>
                  </a:extLst>
                </a:gridCol>
                <a:gridCol w="1545360">
                  <a:extLst>
                    <a:ext uri="{9D8B030D-6E8A-4147-A177-3AD203B41FA5}">
                      <a16:colId xmlns:a16="http://schemas.microsoft.com/office/drawing/2014/main" val="3562930843"/>
                    </a:ext>
                  </a:extLst>
                </a:gridCol>
                <a:gridCol w="1545360">
                  <a:extLst>
                    <a:ext uri="{9D8B030D-6E8A-4147-A177-3AD203B41FA5}">
                      <a16:colId xmlns:a16="http://schemas.microsoft.com/office/drawing/2014/main" val="3751768012"/>
                    </a:ext>
                  </a:extLst>
                </a:gridCol>
              </a:tblGrid>
              <a:tr h="483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T-7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RF-TSCV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RF-GCV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SVM-TSCV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SVM-GCV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62053710"/>
                  </a:ext>
                </a:extLst>
              </a:tr>
              <a:tr h="5037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RMSE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40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4.894</a:t>
                      </a:r>
                      <a:endParaRPr lang="ko-KR" altLang="en-US" sz="140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400" b="0" i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4.760</a:t>
                      </a:r>
                      <a:endParaRPr lang="ko-KR" altLang="en-US" sz="1400" b="0" i="0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40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7.146</a:t>
                      </a:r>
                      <a:endParaRPr lang="ko-KR" altLang="en-US" sz="140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7.134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4212729335"/>
                  </a:ext>
                </a:extLst>
              </a:tr>
              <a:tr h="5037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effectLst/>
                          <a:latin typeface="+mn-ea"/>
                          <a:ea typeface="+mn-ea"/>
                        </a:rPr>
                        <a:t>3.391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3.076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effectLst/>
                          <a:latin typeface="+mn-ea"/>
                          <a:ea typeface="+mn-ea"/>
                        </a:rPr>
                        <a:t>5.805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5.723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0997259"/>
                  </a:ext>
                </a:extLst>
              </a:tr>
              <a:tr h="5037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40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4.651</a:t>
                      </a:r>
                      <a:endParaRPr lang="ko-KR" altLang="en-US" sz="140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400" b="0" i="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4.305</a:t>
                      </a:r>
                      <a:endParaRPr lang="ko-KR" altLang="en-US" sz="1400" b="0" i="0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40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8.080</a:t>
                      </a:r>
                      <a:endParaRPr lang="ko-KR" altLang="en-US" sz="140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8.038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1031738925"/>
                  </a:ext>
                </a:extLst>
              </a:tr>
              <a:tr h="5037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R-squared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effectLst/>
                          <a:latin typeface="+mn-ea"/>
                          <a:ea typeface="+mn-ea"/>
                        </a:rPr>
                        <a:t>0.496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0.625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effectLst/>
                          <a:latin typeface="+mn-ea"/>
                          <a:ea typeface="+mn-ea"/>
                        </a:rPr>
                        <a:t>-0.055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0.177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487506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1DAFDC6-647B-E160-D8D6-87CD054938D5}"/>
              </a:ext>
            </a:extLst>
          </p:cNvPr>
          <p:cNvSpPr txBox="1"/>
          <p:nvPr/>
        </p:nvSpPr>
        <p:spPr>
          <a:xfrm>
            <a:off x="3033204" y="1636663"/>
            <a:ext cx="6125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n-ea"/>
              </a:rPr>
              <a:t>Random Forest</a:t>
            </a:r>
            <a:r>
              <a:rPr lang="ko-KR" altLang="en-US" sz="1600" b="1" dirty="0">
                <a:latin typeface="+mn-ea"/>
              </a:rPr>
              <a:t>와 </a:t>
            </a:r>
            <a:r>
              <a:rPr lang="en-US" altLang="ko-KR" sz="1600" b="1" dirty="0">
                <a:latin typeface="+mn-ea"/>
              </a:rPr>
              <a:t>SVM </a:t>
            </a:r>
            <a:r>
              <a:rPr lang="ko-KR" altLang="en-US" sz="1600" b="1" dirty="0">
                <a:latin typeface="+mn-ea"/>
              </a:rPr>
              <a:t>모델 성능 비교</a:t>
            </a:r>
          </a:p>
        </p:txBody>
      </p:sp>
    </p:spTree>
    <p:extLst>
      <p:ext uri="{BB962C8B-B14F-4D97-AF65-F5344CB8AC3E}">
        <p14:creationId xmlns:p14="http://schemas.microsoft.com/office/powerpoint/2010/main" val="2437320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FB3D2A-8E22-8784-910B-C468C183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DDB-BBA7-4632-94F4-9CC1C38B23E5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E316F7-164A-163B-6006-950656C34048}"/>
              </a:ext>
            </a:extLst>
          </p:cNvPr>
          <p:cNvCxnSpPr/>
          <p:nvPr/>
        </p:nvCxnSpPr>
        <p:spPr>
          <a:xfrm>
            <a:off x="0" y="556592"/>
            <a:ext cx="12192000" cy="0"/>
          </a:xfrm>
          <a:prstGeom prst="line">
            <a:avLst/>
          </a:prstGeom>
          <a:ln w="15875">
            <a:solidFill>
              <a:srgbClr val="034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0C4A27-5BD2-B950-CBD1-E9D4C602FB34}"/>
              </a:ext>
            </a:extLst>
          </p:cNvPr>
          <p:cNvSpPr txBox="1"/>
          <p:nvPr/>
        </p:nvSpPr>
        <p:spPr>
          <a:xfrm>
            <a:off x="407504" y="371926"/>
            <a:ext cx="32810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EE05BB4-ACD9-4C39-B574-983B73BE2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31928"/>
              </p:ext>
            </p:extLst>
          </p:nvPr>
        </p:nvGraphicFramePr>
        <p:xfrm>
          <a:off x="2790205" y="1265072"/>
          <a:ext cx="7493174" cy="2062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470">
                  <a:extLst>
                    <a:ext uri="{9D8B030D-6E8A-4147-A177-3AD203B41FA5}">
                      <a16:colId xmlns:a16="http://schemas.microsoft.com/office/drawing/2014/main" val="2506792918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1871592663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3582211137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560870232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1766902646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2204646083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3872334541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2249178288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138315777"/>
                    </a:ext>
                  </a:extLst>
                </a:gridCol>
              </a:tblGrid>
              <a:tr h="32550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T-1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T-2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T-3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T-4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T-5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T-6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T-7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838845"/>
                  </a:ext>
                </a:extLst>
              </a:tr>
              <a:tr h="434342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RMSE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8.922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4.954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5.173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4.993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5.130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5.483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5.422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5.189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662053710"/>
                  </a:ext>
                </a:extLst>
              </a:tr>
              <a:tr h="434342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MAE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6.854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3.248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3.592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3.459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3.566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4.091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3.879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3.563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511741862"/>
                  </a:ext>
                </a:extLst>
              </a:tr>
              <a:tr h="434342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MAPE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9.960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13.120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13.288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13.176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12.724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13.280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13.251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12.767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619774143"/>
                  </a:ext>
                </a:extLst>
              </a:tr>
              <a:tr h="434342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-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0.692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0.664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0.687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0.669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0.622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0.631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7577215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248CDCC-3467-FDF9-F3E8-4A99E9989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886597"/>
              </p:ext>
            </p:extLst>
          </p:nvPr>
        </p:nvGraphicFramePr>
        <p:xfrm>
          <a:off x="2790208" y="3530061"/>
          <a:ext cx="7493171" cy="2062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467">
                  <a:extLst>
                    <a:ext uri="{9D8B030D-6E8A-4147-A177-3AD203B41FA5}">
                      <a16:colId xmlns:a16="http://schemas.microsoft.com/office/drawing/2014/main" val="2506792918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1871592663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3582211137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560870232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1766902646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2204646083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3872334541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2306342171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2101362734"/>
                    </a:ext>
                  </a:extLst>
                </a:gridCol>
              </a:tblGrid>
              <a:tr h="32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T-1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T-2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T-3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T-4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T-5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T-6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T-7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838845"/>
                  </a:ext>
                </a:extLst>
              </a:tr>
              <a:tr h="435284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RMSE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8.922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5.075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5.048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5.044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5.306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5.296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5.212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5.336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662053710"/>
                  </a:ext>
                </a:extLst>
              </a:tr>
              <a:tr h="435284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MAE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6.848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3.447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3.508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3.532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3.912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3.707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3.649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3.877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511741862"/>
                  </a:ext>
                </a:extLst>
              </a:tr>
              <a:tr h="435284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MAPE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9.955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13.440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13.225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12.771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13.215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13.122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13.118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12.999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619774143"/>
                  </a:ext>
                </a:extLst>
              </a:tr>
              <a:tr h="435284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-0.002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0.676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0.680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0.680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0.646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0.648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0.659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0.642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7577215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0EFD6-E72D-0B12-5462-E649CDF711D1}"/>
              </a:ext>
            </a:extLst>
          </p:cNvPr>
          <p:cNvSpPr txBox="1"/>
          <p:nvPr/>
        </p:nvSpPr>
        <p:spPr>
          <a:xfrm>
            <a:off x="2615931" y="5832591"/>
            <a:ext cx="6960138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LSTM</a:t>
            </a:r>
            <a:r>
              <a:rPr lang="ko-KR" altLang="en-US" sz="1200" b="1" dirty="0">
                <a:latin typeface="+mn-ea"/>
              </a:rPr>
              <a:t>은 </a:t>
            </a:r>
            <a:r>
              <a:rPr lang="en-US" altLang="ko-KR" sz="1200" b="1" dirty="0">
                <a:latin typeface="+mn-ea"/>
              </a:rPr>
              <a:t>t-1</a:t>
            </a:r>
            <a:r>
              <a:rPr lang="ko-KR" altLang="en-US" sz="1200" b="1" dirty="0">
                <a:latin typeface="+mn-ea"/>
              </a:rPr>
              <a:t>시점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en-US" altLang="ko-KR" sz="1200" b="1" dirty="0" err="1">
                <a:latin typeface="+mn-ea"/>
              </a:rPr>
              <a:t>WaveBound</a:t>
            </a:r>
            <a:r>
              <a:rPr lang="ko-KR" altLang="en-US" sz="1200" b="1" dirty="0">
                <a:latin typeface="+mn-ea"/>
              </a:rPr>
              <a:t>를 적용한 모델은 </a:t>
            </a:r>
            <a:r>
              <a:rPr lang="en-US" altLang="ko-KR" sz="1200" b="1" dirty="0">
                <a:latin typeface="+mn-ea"/>
              </a:rPr>
              <a:t>t-3</a:t>
            </a:r>
            <a:r>
              <a:rPr lang="ko-KR" altLang="en-US" sz="1200" b="1" dirty="0">
                <a:latin typeface="+mn-ea"/>
              </a:rPr>
              <a:t>시점이 가장 우수한 성능을 보임</a:t>
            </a:r>
            <a:endParaRPr lang="en-US" altLang="ko-KR" sz="1200" b="1" dirty="0"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두 모델을 비교해보았을 때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성능이 전반적으로 비슷함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AAD6F-F41C-3BE5-F541-819508537FBA}"/>
              </a:ext>
            </a:extLst>
          </p:cNvPr>
          <p:cNvSpPr txBox="1"/>
          <p:nvPr/>
        </p:nvSpPr>
        <p:spPr>
          <a:xfrm>
            <a:off x="885958" y="2295277"/>
            <a:ext cx="1140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LSTM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D94E1-3FAE-406C-EFFA-686F5F7AE60D}"/>
              </a:ext>
            </a:extLst>
          </p:cNvPr>
          <p:cNvSpPr txBox="1"/>
          <p:nvPr/>
        </p:nvSpPr>
        <p:spPr>
          <a:xfrm>
            <a:off x="767455" y="4481243"/>
            <a:ext cx="1395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LSTM + </a:t>
            </a:r>
            <a:r>
              <a:rPr lang="en-US" altLang="ko-KR" sz="1600" b="1" dirty="0" err="1"/>
              <a:t>Wavebound</a:t>
            </a:r>
            <a:endParaRPr lang="ko-KR" altLang="en-US" sz="16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39B102-E846-8D5F-A6DA-EA3171269B76}"/>
              </a:ext>
            </a:extLst>
          </p:cNvPr>
          <p:cNvSpPr/>
          <p:nvPr/>
        </p:nvSpPr>
        <p:spPr>
          <a:xfrm>
            <a:off x="4545367" y="1198486"/>
            <a:ext cx="914400" cy="2174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FE66DE-7884-7AA7-98B7-ED94D9749DCC}"/>
              </a:ext>
            </a:extLst>
          </p:cNvPr>
          <p:cNvSpPr/>
          <p:nvPr/>
        </p:nvSpPr>
        <p:spPr>
          <a:xfrm>
            <a:off x="6158147" y="3467676"/>
            <a:ext cx="914400" cy="2174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94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8138C2B-0EA7-1BB5-F085-D585806C7014}"/>
              </a:ext>
            </a:extLst>
          </p:cNvPr>
          <p:cNvCxnSpPr/>
          <p:nvPr/>
        </p:nvCxnSpPr>
        <p:spPr>
          <a:xfrm>
            <a:off x="0" y="556592"/>
            <a:ext cx="12192000" cy="0"/>
          </a:xfrm>
          <a:prstGeom prst="line">
            <a:avLst/>
          </a:prstGeom>
          <a:ln w="15875">
            <a:solidFill>
              <a:srgbClr val="034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F6CE01-E09D-CE93-1AA8-5ECE53E6621D}"/>
              </a:ext>
            </a:extLst>
          </p:cNvPr>
          <p:cNvSpPr txBox="1"/>
          <p:nvPr/>
        </p:nvSpPr>
        <p:spPr>
          <a:xfrm>
            <a:off x="407504" y="371926"/>
            <a:ext cx="32810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6F087C-4676-2686-9B7E-7DBF2C9E7ECC}"/>
              </a:ext>
            </a:extLst>
          </p:cNvPr>
          <p:cNvSpPr/>
          <p:nvPr/>
        </p:nvSpPr>
        <p:spPr>
          <a:xfrm>
            <a:off x="0" y="6667131"/>
            <a:ext cx="12192000" cy="190866"/>
          </a:xfrm>
          <a:prstGeom prst="rect">
            <a:avLst/>
          </a:prstGeom>
          <a:solidFill>
            <a:srgbClr val="24549C"/>
          </a:solidFill>
          <a:ln>
            <a:solidFill>
              <a:srgbClr val="2454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FBAB3EB7-E347-4319-8C8C-1AF324D1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559FE9-C733-4BF6-9889-4FF4F14B9299}" type="slidenum">
              <a:rPr lang="ko-KR" altLang="en-US" smtClean="0">
                <a:solidFill>
                  <a:schemeClr val="tx1"/>
                </a:solidFill>
              </a:rPr>
              <a:t>18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슬라이드 번호 개체 틀 8">
            <a:extLst>
              <a:ext uri="{FF2B5EF4-FFF2-40B4-BE49-F238E27FC236}">
                <a16:creationId xmlns:a16="http://schemas.microsoft.com/office/drawing/2014/main" id="{3629496D-4CD6-7539-140E-A9481DE49CA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DD0DDB-BBA7-4632-94F4-9CC1C38B23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98A52-67E1-E290-D952-E708D6D89DE3}"/>
              </a:ext>
            </a:extLst>
          </p:cNvPr>
          <p:cNvSpPr txBox="1"/>
          <p:nvPr/>
        </p:nvSpPr>
        <p:spPr>
          <a:xfrm>
            <a:off x="2834091" y="1001345"/>
            <a:ext cx="1709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  <a:ea typeface="+mn-ea"/>
              </a:rPr>
              <a:t>RMSE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8C59D-6318-406D-5305-782263C02333}"/>
              </a:ext>
            </a:extLst>
          </p:cNvPr>
          <p:cNvSpPr txBox="1"/>
          <p:nvPr/>
        </p:nvSpPr>
        <p:spPr>
          <a:xfrm>
            <a:off x="7756092" y="1006121"/>
            <a:ext cx="1709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  <a:ea typeface="+mn-ea"/>
              </a:rPr>
              <a:t>MAE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04977-8E1E-667C-58B3-BC22A0E09752}"/>
              </a:ext>
            </a:extLst>
          </p:cNvPr>
          <p:cNvSpPr txBox="1"/>
          <p:nvPr/>
        </p:nvSpPr>
        <p:spPr>
          <a:xfrm>
            <a:off x="2433328" y="3847915"/>
            <a:ext cx="2510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  <a:ea typeface="+mn-ea"/>
              </a:rPr>
              <a:t>MAPE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E98734-B59A-412D-22B8-1B325D46216D}"/>
              </a:ext>
            </a:extLst>
          </p:cNvPr>
          <p:cNvSpPr txBox="1"/>
          <p:nvPr/>
        </p:nvSpPr>
        <p:spPr>
          <a:xfrm>
            <a:off x="7355331" y="3847915"/>
            <a:ext cx="2510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R-squared</a:t>
            </a:r>
            <a:endParaRPr lang="ko-KR" altLang="en-US" sz="1100" dirty="0">
              <a:latin typeface="+mn-ea"/>
              <a:ea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A417830-12E2-B524-DC22-52A43A7FDC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5307"/>
          <a:stretch/>
        </p:blipFill>
        <p:spPr>
          <a:xfrm>
            <a:off x="1296301" y="1294979"/>
            <a:ext cx="4570200" cy="22706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4AC137C-11AF-B6AA-C8B7-81E5CB2261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665" b="50506"/>
          <a:stretch/>
        </p:blipFill>
        <p:spPr>
          <a:xfrm>
            <a:off x="6325499" y="1282444"/>
            <a:ext cx="4570200" cy="22832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3722C06-4B88-4C56-E153-438D0136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494" b="25677"/>
          <a:stretch/>
        </p:blipFill>
        <p:spPr>
          <a:xfrm>
            <a:off x="1296301" y="4018182"/>
            <a:ext cx="4570200" cy="228322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0E44BAE-9A86-2C6E-7038-5333F7F348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5171"/>
          <a:stretch/>
        </p:blipFill>
        <p:spPr>
          <a:xfrm>
            <a:off x="6325499" y="4105592"/>
            <a:ext cx="4570200" cy="228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2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E20E57-C105-F86E-0BDC-89F8DD7BBCF7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4549C"/>
          </a:solidFill>
          <a:ln>
            <a:solidFill>
              <a:srgbClr val="2454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ECFD6ED3-1C64-C1A1-5819-AC4FAD72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FE9-C733-4BF6-9889-4FF4F14B9299}" type="slidenum">
              <a:rPr lang="ko-KR" altLang="en-US" smtClean="0">
                <a:solidFill>
                  <a:schemeClr val="bg1"/>
                </a:solidFill>
              </a:rPr>
              <a:t>19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B4026F1-E8CF-D07A-ECC4-BC5B0F6E7D81}"/>
              </a:ext>
            </a:extLst>
          </p:cNvPr>
          <p:cNvCxnSpPr>
            <a:cxnSpLocks/>
          </p:cNvCxnSpPr>
          <p:nvPr/>
        </p:nvCxnSpPr>
        <p:spPr>
          <a:xfrm>
            <a:off x="9124122" y="4472609"/>
            <a:ext cx="2852530" cy="21567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F157A6E-31BF-1540-EA65-85E92D74D912}"/>
              </a:ext>
            </a:extLst>
          </p:cNvPr>
          <p:cNvCxnSpPr>
            <a:cxnSpLocks/>
          </p:cNvCxnSpPr>
          <p:nvPr/>
        </p:nvCxnSpPr>
        <p:spPr>
          <a:xfrm>
            <a:off x="198783" y="188844"/>
            <a:ext cx="2852530" cy="21667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B5C5A2-952D-2224-7A16-01B7E3D566AE}"/>
              </a:ext>
            </a:extLst>
          </p:cNvPr>
          <p:cNvSpPr txBox="1"/>
          <p:nvPr/>
        </p:nvSpPr>
        <p:spPr>
          <a:xfrm>
            <a:off x="4023683" y="3061079"/>
            <a:ext cx="4144631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Ⅴ. 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결론 및 향후 연구</a:t>
            </a:r>
            <a:endParaRPr lang="en-US" altLang="ko-KR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15D3EA-18C5-506E-0053-4B6161949272}"/>
              </a:ext>
            </a:extLst>
          </p:cNvPr>
          <p:cNvSpPr/>
          <p:nvPr/>
        </p:nvSpPr>
        <p:spPr>
          <a:xfrm>
            <a:off x="3198537" y="2489547"/>
            <a:ext cx="5794927" cy="18789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1631E106-32C0-6589-3EE3-0DCA2CBDCED1}"/>
              </a:ext>
            </a:extLst>
          </p:cNvPr>
          <p:cNvSpPr/>
          <p:nvPr/>
        </p:nvSpPr>
        <p:spPr>
          <a:xfrm flipV="1">
            <a:off x="3130825" y="2405269"/>
            <a:ext cx="308113" cy="337931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F6479ECC-09A2-F397-0CD7-45173DC096DB}"/>
              </a:ext>
            </a:extLst>
          </p:cNvPr>
          <p:cNvSpPr/>
          <p:nvPr/>
        </p:nvSpPr>
        <p:spPr>
          <a:xfrm flipH="1">
            <a:off x="8753063" y="4114801"/>
            <a:ext cx="308113" cy="337931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1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67163B-9FFB-8902-E6E5-7A19BBF6768E}"/>
              </a:ext>
            </a:extLst>
          </p:cNvPr>
          <p:cNvSpPr/>
          <p:nvPr/>
        </p:nvSpPr>
        <p:spPr>
          <a:xfrm>
            <a:off x="1" y="0"/>
            <a:ext cx="308113" cy="6858000"/>
          </a:xfrm>
          <a:prstGeom prst="rect">
            <a:avLst/>
          </a:prstGeom>
          <a:solidFill>
            <a:srgbClr val="24549C"/>
          </a:solidFill>
          <a:ln>
            <a:solidFill>
              <a:srgbClr val="2454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9C1E2-FDDA-0A15-FA70-18E0F1210668}"/>
              </a:ext>
            </a:extLst>
          </p:cNvPr>
          <p:cNvSpPr txBox="1"/>
          <p:nvPr/>
        </p:nvSpPr>
        <p:spPr>
          <a:xfrm>
            <a:off x="375824" y="558924"/>
            <a:ext cx="193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2454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함초롬바탕" panose="02030604000101010101" pitchFamily="18" charset="-127"/>
              </a:rPr>
              <a:t>Contents</a:t>
            </a:r>
            <a:endParaRPr lang="ko-KR" altLang="en-US" sz="2800" b="1" dirty="0">
              <a:solidFill>
                <a:srgbClr val="2454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297C6-D53E-F1F6-AAD9-A9F0B07BF146}"/>
              </a:ext>
            </a:extLst>
          </p:cNvPr>
          <p:cNvSpPr txBox="1"/>
          <p:nvPr/>
        </p:nvSpPr>
        <p:spPr>
          <a:xfrm>
            <a:off x="3865690" y="1158465"/>
            <a:ext cx="4460620" cy="454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b="1" dirty="0">
                <a:latin typeface="+mn-ea"/>
              </a:rPr>
              <a:t>Ⅰ. </a:t>
            </a:r>
            <a:r>
              <a:rPr lang="ko-KR" altLang="en-US" sz="2400" b="1" dirty="0">
                <a:latin typeface="+mn-ea"/>
              </a:rPr>
              <a:t>서론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sz="2400" b="1" dirty="0">
                <a:latin typeface="+mn-ea"/>
              </a:rPr>
              <a:t>Ⅱ. </a:t>
            </a:r>
            <a:r>
              <a:rPr lang="ko-KR" altLang="en-US" sz="2400" b="1" dirty="0">
                <a:latin typeface="+mn-ea"/>
              </a:rPr>
              <a:t>데이터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sz="2400" b="1" dirty="0">
                <a:latin typeface="+mn-ea"/>
              </a:rPr>
              <a:t>Ⅲ. </a:t>
            </a:r>
            <a:r>
              <a:rPr lang="ko-KR" altLang="en-US" sz="2400" b="1" dirty="0">
                <a:latin typeface="+mn-ea"/>
              </a:rPr>
              <a:t>방법론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sz="2400" b="1" dirty="0">
                <a:latin typeface="+mn-ea"/>
              </a:rPr>
              <a:t>Ⅳ. </a:t>
            </a:r>
            <a:r>
              <a:rPr lang="ko-KR" altLang="en-US" sz="2400" b="1" dirty="0">
                <a:latin typeface="+mn-ea"/>
              </a:rPr>
              <a:t>실험 및 결과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sz="2400" b="1" dirty="0">
                <a:latin typeface="+mn-ea"/>
              </a:rPr>
              <a:t>Ⅴ. </a:t>
            </a:r>
            <a:r>
              <a:rPr lang="ko-KR" altLang="en-US" sz="2400" b="1" dirty="0">
                <a:latin typeface="+mn-ea"/>
              </a:rPr>
              <a:t>결론 및 향후연구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ECFD6ED3-1C64-C1A1-5819-AC4FAD72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295"/>
            <a:ext cx="2743200" cy="365125"/>
          </a:xfrm>
        </p:spPr>
        <p:txBody>
          <a:bodyPr/>
          <a:lstStyle/>
          <a:p>
            <a:fld id="{E6559FE9-C733-4BF6-9889-4FF4F14B929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578827-B6C2-52B5-B257-DA83B75B2FC6}"/>
              </a:ext>
            </a:extLst>
          </p:cNvPr>
          <p:cNvSpPr/>
          <p:nvPr/>
        </p:nvSpPr>
        <p:spPr>
          <a:xfrm>
            <a:off x="3198534" y="870012"/>
            <a:ext cx="6084673" cy="5375362"/>
          </a:xfrm>
          <a:prstGeom prst="rect">
            <a:avLst/>
          </a:prstGeom>
          <a:noFill/>
          <a:ln>
            <a:solidFill>
              <a:srgbClr val="245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4549C"/>
              </a:solidFill>
            </a:endParaRPr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3451660A-11C7-1305-47F4-205A3DA4CEEA}"/>
              </a:ext>
            </a:extLst>
          </p:cNvPr>
          <p:cNvSpPr/>
          <p:nvPr/>
        </p:nvSpPr>
        <p:spPr>
          <a:xfrm flipV="1">
            <a:off x="3130824" y="820534"/>
            <a:ext cx="308113" cy="337931"/>
          </a:xfrm>
          <a:prstGeom prst="rtTriangle">
            <a:avLst/>
          </a:prstGeom>
          <a:solidFill>
            <a:srgbClr val="24549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163C139B-0CE8-C0B1-4B46-B0A531DF4821}"/>
              </a:ext>
            </a:extLst>
          </p:cNvPr>
          <p:cNvSpPr/>
          <p:nvPr/>
        </p:nvSpPr>
        <p:spPr>
          <a:xfrm flipH="1">
            <a:off x="9042804" y="5987988"/>
            <a:ext cx="308113" cy="337931"/>
          </a:xfrm>
          <a:prstGeom prst="rtTriangle">
            <a:avLst/>
          </a:prstGeom>
          <a:solidFill>
            <a:srgbClr val="24549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37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FB3D2A-8E22-8784-910B-C468C183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DDB-BBA7-4632-94F4-9CC1C38B23E5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E316F7-164A-163B-6006-950656C34048}"/>
              </a:ext>
            </a:extLst>
          </p:cNvPr>
          <p:cNvCxnSpPr/>
          <p:nvPr/>
        </p:nvCxnSpPr>
        <p:spPr>
          <a:xfrm>
            <a:off x="0" y="556592"/>
            <a:ext cx="12192000" cy="0"/>
          </a:xfrm>
          <a:prstGeom prst="line">
            <a:avLst/>
          </a:prstGeom>
          <a:ln w="15875">
            <a:solidFill>
              <a:srgbClr val="034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31580D-8B04-D141-7130-63C1BFBD44FC}"/>
              </a:ext>
            </a:extLst>
          </p:cNvPr>
          <p:cNvSpPr txBox="1"/>
          <p:nvPr/>
        </p:nvSpPr>
        <p:spPr>
          <a:xfrm>
            <a:off x="407504" y="371926"/>
            <a:ext cx="32810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향후 연구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E8529-1D56-6186-AD26-B5F1EF483802}"/>
              </a:ext>
            </a:extLst>
          </p:cNvPr>
          <p:cNvSpPr txBox="1"/>
          <p:nvPr/>
        </p:nvSpPr>
        <p:spPr>
          <a:xfrm>
            <a:off x="847077" y="1197807"/>
            <a:ext cx="10497845" cy="488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+mn-ea"/>
              </a:rPr>
              <a:t>결론</a:t>
            </a:r>
            <a:endParaRPr lang="en-US" altLang="ko-KR" sz="16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US" altLang="ko-KR" sz="1400" dirty="0"/>
              <a:t>Random Forest</a:t>
            </a:r>
            <a:r>
              <a:rPr lang="ko-KR" altLang="en-US" sz="1400" dirty="0"/>
              <a:t>는 </a:t>
            </a:r>
            <a:r>
              <a:rPr lang="en-US" altLang="ko-KR" sz="1400" dirty="0"/>
              <a:t>TSCV</a:t>
            </a:r>
            <a:r>
              <a:rPr lang="ko-KR" altLang="en-US" sz="1400" dirty="0"/>
              <a:t>와 </a:t>
            </a:r>
            <a:r>
              <a:rPr lang="en-US" altLang="ko-KR" sz="1400" dirty="0"/>
              <a:t>Group CV </a:t>
            </a:r>
            <a:r>
              <a:rPr lang="ko-KR" altLang="en-US" sz="1400" dirty="0"/>
              <a:t>의 기법 모두 </a:t>
            </a:r>
            <a:r>
              <a:rPr lang="en-US" altLang="ko-KR" sz="1400" b="1" dirty="0"/>
              <a:t>t-7 </a:t>
            </a:r>
            <a:r>
              <a:rPr lang="ko-KR" altLang="en-US" sz="1400" b="1" dirty="0"/>
              <a:t>시점</a:t>
            </a:r>
            <a:r>
              <a:rPr lang="ko-KR" altLang="en-US" sz="1400" dirty="0"/>
              <a:t>에서 가장 우수한 성능을 보임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US" altLang="ko-KR" sz="1400" dirty="0"/>
              <a:t>SVM </a:t>
            </a:r>
            <a:r>
              <a:rPr lang="ko-KR" altLang="en-US" sz="1400" dirty="0"/>
              <a:t>모델의 </a:t>
            </a:r>
            <a:r>
              <a:rPr lang="en-US" altLang="ko-KR" sz="1400" dirty="0"/>
              <a:t>TSCV</a:t>
            </a:r>
            <a:r>
              <a:rPr lang="ko-KR" altLang="en-US" sz="1400" dirty="0"/>
              <a:t>은 </a:t>
            </a:r>
            <a:r>
              <a:rPr lang="en-US" altLang="ko-KR" sz="1400" dirty="0"/>
              <a:t>t-1 </a:t>
            </a:r>
            <a:r>
              <a:rPr lang="ko-KR" altLang="en-US" sz="1400" dirty="0"/>
              <a:t>시점에서 가장 높은 성능을 보였으며</a:t>
            </a:r>
            <a:r>
              <a:rPr lang="en-US" altLang="ko-KR" sz="1400" dirty="0"/>
              <a:t>, Group CV </a:t>
            </a:r>
            <a:r>
              <a:rPr lang="ko-KR" altLang="en-US" sz="1400" dirty="0"/>
              <a:t>은 </a:t>
            </a:r>
            <a:r>
              <a:rPr lang="en-US" altLang="ko-KR" sz="1400" b="1" dirty="0"/>
              <a:t>t-7 </a:t>
            </a:r>
            <a:r>
              <a:rPr lang="ko-KR" altLang="en-US" sz="1400" b="1" dirty="0"/>
              <a:t>시점</a:t>
            </a:r>
            <a:r>
              <a:rPr lang="ko-KR" altLang="en-US" sz="1400" dirty="0"/>
              <a:t>에서 가장 높은 성능을 보임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US" altLang="ko-KR" sz="1400" dirty="0"/>
              <a:t>Random Forest</a:t>
            </a:r>
            <a:r>
              <a:rPr lang="ko-KR" altLang="en-US" sz="1400" dirty="0"/>
              <a:t>가 </a:t>
            </a:r>
            <a:r>
              <a:rPr lang="en-US" altLang="ko-KR" sz="1400" dirty="0"/>
              <a:t>SVM </a:t>
            </a:r>
            <a:r>
              <a:rPr lang="ko-KR" altLang="en-US" sz="1400" dirty="0"/>
              <a:t>모델에 비해 더 우수한 성능을 보임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US" altLang="ko-KR" sz="14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+mn-ea"/>
              </a:rPr>
              <a:t>LSTM</a:t>
            </a:r>
            <a:r>
              <a:rPr lang="ko-KR" altLang="en-US" sz="14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+mn-ea"/>
              </a:rPr>
              <a:t>와 </a:t>
            </a:r>
            <a:r>
              <a:rPr lang="en-US" altLang="ko-KR" sz="14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+mn-ea"/>
              </a:rPr>
              <a:t>WaveBound</a:t>
            </a:r>
            <a:r>
              <a:rPr lang="ko-KR" altLang="en-US" sz="14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+mn-ea"/>
              </a:rPr>
              <a:t>를 적용한 </a:t>
            </a:r>
            <a:r>
              <a:rPr lang="en-US" altLang="ko-KR" sz="14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+mn-ea"/>
              </a:rPr>
              <a:t>LSTM </a:t>
            </a:r>
            <a:r>
              <a:rPr lang="ko-KR" altLang="en-US" sz="14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+mn-ea"/>
              </a:rPr>
              <a:t>모델을 비교해보았을 때</a:t>
            </a:r>
            <a:r>
              <a:rPr lang="en-US" altLang="ko-KR" sz="14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+mn-ea"/>
              </a:rPr>
              <a:t>, </a:t>
            </a:r>
            <a:r>
              <a:rPr lang="en-US" altLang="ko-KR" sz="14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+mn-ea"/>
              </a:rPr>
              <a:t>WaveBound</a:t>
            </a:r>
            <a:r>
              <a:rPr lang="ko-KR" altLang="en-US" sz="14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+mn-ea"/>
              </a:rPr>
              <a:t>가 장점이 있지만</a:t>
            </a:r>
            <a:r>
              <a:rPr lang="en-US" altLang="ko-KR" sz="14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4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+mn-ea"/>
              </a:rPr>
              <a:t>fitbit</a:t>
            </a:r>
            <a:r>
              <a:rPr lang="en-US" altLang="ko-KR" sz="14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+mn-ea"/>
              </a:rPr>
              <a:t>데이터와 같은 특정 유형의 시계열 데이터에서는 성능이 큰 차이가 없음</a:t>
            </a:r>
            <a:endParaRPr lang="en-US" altLang="ko-KR" sz="14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endParaRPr lang="en-US" altLang="ko-KR" sz="14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+mn-ea"/>
              </a:rPr>
              <a:t>향후 연구</a:t>
            </a:r>
            <a:endParaRPr lang="en-US" altLang="ko-KR" sz="16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ko-KR" altLang="en-US" sz="14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+mn-ea"/>
              </a:rPr>
              <a:t>이 외의 </a:t>
            </a:r>
            <a:r>
              <a:rPr lang="ko-KR" altLang="en-US" sz="1400" dirty="0">
                <a:latin typeface="+mn-ea"/>
              </a:rPr>
              <a:t>다양한 시계열 모델을 적용하여 </a:t>
            </a:r>
            <a:r>
              <a:rPr lang="en-US" altLang="ko-KR" sz="1400" dirty="0" err="1">
                <a:latin typeface="+mn-ea"/>
              </a:rPr>
              <a:t>Wavebound</a:t>
            </a:r>
            <a:r>
              <a:rPr lang="ko-KR" altLang="en-US" sz="1400" dirty="0">
                <a:latin typeface="+mn-ea"/>
              </a:rPr>
              <a:t>와 함께 분석해보고자 함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+mn-ea"/>
              </a:rPr>
              <a:t>Fitbit </a:t>
            </a:r>
            <a:r>
              <a:rPr lang="ko-KR" altLang="en-US" sz="1400" dirty="0">
                <a:latin typeface="+mn-ea"/>
              </a:rPr>
              <a:t>데이터 외에도 다양한 생체 신호 데이터를 추가적으로 통합하여 분석하고자 함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ko-KR" altLang="en-US" sz="1400" dirty="0">
                <a:latin typeface="+mn-ea"/>
              </a:rPr>
              <a:t>수면의 온도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몸의 체온 등을 추가적으로 측정하여 수면 리듬에 따라 온도를 조절하여 수면의 질 개선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6399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92002-D102-9BB1-40AA-C9FCE1971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F7AEF8-7F25-541F-FE7A-30F38078F45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4549C"/>
          </a:solidFill>
          <a:ln>
            <a:solidFill>
              <a:srgbClr val="2454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5AE9D8D8-9018-40F9-E51B-4BBC44E3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FE9-C733-4BF6-9889-4FF4F14B9299}" type="slidenum">
              <a:rPr lang="ko-KR" altLang="en-US" smtClean="0">
                <a:solidFill>
                  <a:schemeClr val="bg1"/>
                </a:solidFill>
              </a:rPr>
              <a:t>21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61EE9-AC0A-FB72-47C1-DEA8D041F33D}"/>
              </a:ext>
            </a:extLst>
          </p:cNvPr>
          <p:cNvCxnSpPr>
            <a:cxnSpLocks/>
          </p:cNvCxnSpPr>
          <p:nvPr/>
        </p:nvCxnSpPr>
        <p:spPr>
          <a:xfrm>
            <a:off x="9124122" y="4472609"/>
            <a:ext cx="2852530" cy="21567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A516DBC-51CA-0EC1-CBAE-CDD3549FB89E}"/>
              </a:ext>
            </a:extLst>
          </p:cNvPr>
          <p:cNvCxnSpPr>
            <a:cxnSpLocks/>
          </p:cNvCxnSpPr>
          <p:nvPr/>
        </p:nvCxnSpPr>
        <p:spPr>
          <a:xfrm>
            <a:off x="198783" y="188844"/>
            <a:ext cx="2852530" cy="21667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6D0999-5EA3-B073-7AD3-364338FA69C6}"/>
              </a:ext>
            </a:extLst>
          </p:cNvPr>
          <p:cNvSpPr txBox="1"/>
          <p:nvPr/>
        </p:nvSpPr>
        <p:spPr>
          <a:xfrm>
            <a:off x="4023683" y="3061079"/>
            <a:ext cx="4144631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comment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44C39A-AE77-435A-7F09-AC4909D43E97}"/>
              </a:ext>
            </a:extLst>
          </p:cNvPr>
          <p:cNvSpPr/>
          <p:nvPr/>
        </p:nvSpPr>
        <p:spPr>
          <a:xfrm>
            <a:off x="3198537" y="2489547"/>
            <a:ext cx="5794927" cy="18789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17A07334-A1DC-1692-435C-89780DDD9175}"/>
              </a:ext>
            </a:extLst>
          </p:cNvPr>
          <p:cNvSpPr/>
          <p:nvPr/>
        </p:nvSpPr>
        <p:spPr>
          <a:xfrm flipV="1">
            <a:off x="3130825" y="2405269"/>
            <a:ext cx="308113" cy="337931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7809D38-A811-BCE5-F9BE-59FE266D0108}"/>
              </a:ext>
            </a:extLst>
          </p:cNvPr>
          <p:cNvSpPr/>
          <p:nvPr/>
        </p:nvSpPr>
        <p:spPr>
          <a:xfrm flipH="1">
            <a:off x="8753063" y="4114801"/>
            <a:ext cx="308113" cy="337931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9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7A07E-CA08-0AC6-1D3C-075986F10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8DAA60-29DD-D61D-5491-965A3873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DDB-BBA7-4632-94F4-9CC1C38B23E5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533CCA0-D011-CF2C-691A-6432C6BD862A}"/>
              </a:ext>
            </a:extLst>
          </p:cNvPr>
          <p:cNvCxnSpPr/>
          <p:nvPr/>
        </p:nvCxnSpPr>
        <p:spPr>
          <a:xfrm>
            <a:off x="0" y="556592"/>
            <a:ext cx="12192000" cy="0"/>
          </a:xfrm>
          <a:prstGeom prst="line">
            <a:avLst/>
          </a:prstGeom>
          <a:ln w="15875">
            <a:solidFill>
              <a:srgbClr val="034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64F160-BE8E-BCF4-D6D2-EFCCF2772204}"/>
              </a:ext>
            </a:extLst>
          </p:cNvPr>
          <p:cNvSpPr txBox="1"/>
          <p:nvPr/>
        </p:nvSpPr>
        <p:spPr>
          <a:xfrm>
            <a:off x="407504" y="371926"/>
            <a:ext cx="32810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comment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5886B-21B5-076D-1E51-2D8DD0CC3C27}"/>
              </a:ext>
            </a:extLst>
          </p:cNvPr>
          <p:cNvSpPr txBox="1"/>
          <p:nvPr/>
        </p:nvSpPr>
        <p:spPr>
          <a:xfrm>
            <a:off x="1044322" y="924115"/>
            <a:ext cx="10103356" cy="488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+mn-ea"/>
              </a:rPr>
              <a:t>1. </a:t>
            </a:r>
            <a:r>
              <a:rPr lang="ko-KR" altLang="en-US" b="1" dirty="0">
                <a:latin typeface="+mn-ea"/>
              </a:rPr>
              <a:t>데이터 및 변수 다양성 확대 </a:t>
            </a:r>
            <a:endParaRPr lang="en-US" altLang="ko-KR" b="1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ko-KR" altLang="en-US" sz="1400" b="1" dirty="0">
                <a:latin typeface="+mn-ea"/>
              </a:rPr>
              <a:t>데이터가 제한적이라 다른 환경적 요인이나 생체 신호 데이터를 통합하는 데 어려움이 있음</a:t>
            </a:r>
            <a:endParaRPr lang="en-US" altLang="ko-KR" sz="1400" b="1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ko-KR" altLang="en-US" sz="1400" b="1" dirty="0">
                <a:latin typeface="+mn-ea"/>
              </a:rPr>
              <a:t>심박수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및 요일 관련 변수 </a:t>
            </a:r>
            <a:r>
              <a:rPr lang="en-US" altLang="ko-KR" sz="1400" b="1" dirty="0">
                <a:latin typeface="+mn-ea"/>
              </a:rPr>
              <a:t>8</a:t>
            </a:r>
            <a:r>
              <a:rPr lang="ko-KR" altLang="en-US" sz="1400" b="1" dirty="0">
                <a:latin typeface="+mn-ea"/>
              </a:rPr>
              <a:t>개 추가</a:t>
            </a:r>
            <a:endParaRPr lang="en-US" altLang="ko-KR" sz="1400" b="1" dirty="0">
              <a:latin typeface="+mn-ea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 </a:t>
            </a:r>
            <a:r>
              <a:rPr lang="en-US" altLang="ko-KR" sz="1400" dirty="0" err="1"/>
              <a:t>HR_min</a:t>
            </a:r>
            <a:r>
              <a:rPr lang="en-US" altLang="ko-KR" sz="1400" dirty="0"/>
              <a:t> : </a:t>
            </a:r>
            <a:r>
              <a:rPr lang="ko-KR" altLang="en-US" sz="1400" dirty="0"/>
              <a:t>최저 심박수</a:t>
            </a:r>
            <a:endParaRPr lang="en-US" altLang="ko-KR" sz="1400" dirty="0"/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 </a:t>
            </a:r>
            <a:r>
              <a:rPr lang="en-US" altLang="ko-KR" sz="1400" dirty="0" err="1"/>
              <a:t>HR_max</a:t>
            </a:r>
            <a:r>
              <a:rPr lang="en-US" altLang="ko-KR" sz="1400" dirty="0"/>
              <a:t> : </a:t>
            </a:r>
            <a:r>
              <a:rPr lang="ko-KR" altLang="en-US" sz="1400" dirty="0"/>
              <a:t>최고 심박수</a:t>
            </a:r>
            <a:endParaRPr lang="en-US" altLang="ko-KR" sz="1400" dirty="0"/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 </a:t>
            </a:r>
            <a:r>
              <a:rPr lang="en-US" altLang="ko-KR" sz="1400" dirty="0" err="1"/>
              <a:t>HR_sd</a:t>
            </a:r>
            <a:r>
              <a:rPr lang="en-US" altLang="ko-KR" sz="1400" dirty="0"/>
              <a:t> : </a:t>
            </a:r>
            <a:r>
              <a:rPr lang="ko-KR" altLang="en-US" sz="1400" dirty="0"/>
              <a:t>심박수 표준편차</a:t>
            </a:r>
            <a:endParaRPr lang="en-US" altLang="ko-KR" sz="1400" dirty="0"/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/>
              <a:t>day_of_week</a:t>
            </a:r>
            <a:r>
              <a:rPr lang="en-US" altLang="ko-KR" sz="1400" dirty="0"/>
              <a:t> : </a:t>
            </a:r>
            <a:r>
              <a:rPr lang="ko-KR" altLang="en-US" sz="1400" dirty="0"/>
              <a:t>요일</a:t>
            </a:r>
            <a:endParaRPr lang="en-US" altLang="ko-KR" sz="1400" dirty="0"/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 RR : </a:t>
            </a:r>
            <a:r>
              <a:rPr lang="ko-KR" altLang="en-US" sz="1400" dirty="0"/>
              <a:t>심장 박동 간의 시간 간격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밀리초</a:t>
            </a:r>
            <a:r>
              <a:rPr lang="ko-KR" altLang="en-US" sz="1400" dirty="0"/>
              <a:t> 단위</a:t>
            </a:r>
            <a:r>
              <a:rPr lang="en-US" altLang="ko-KR" sz="1400" dirty="0"/>
              <a:t>(60,000/</a:t>
            </a:r>
            <a:r>
              <a:rPr lang="ko-KR" altLang="en-US" sz="1400" dirty="0"/>
              <a:t>심박수</a:t>
            </a:r>
            <a:r>
              <a:rPr lang="en-US" altLang="ko-KR" sz="1400" dirty="0"/>
              <a:t>)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 SDNN : </a:t>
            </a:r>
            <a:r>
              <a:rPr lang="ko-KR" altLang="en-US" sz="1400" dirty="0"/>
              <a:t>모든 </a:t>
            </a:r>
            <a:r>
              <a:rPr lang="en-US" altLang="ko-KR" sz="1400" dirty="0"/>
              <a:t>RR </a:t>
            </a:r>
            <a:r>
              <a:rPr lang="ko-KR" altLang="en-US" sz="1400" dirty="0"/>
              <a:t>간격의 표준 편차</a:t>
            </a:r>
            <a:endParaRPr lang="en-US" altLang="ko-KR" sz="1400" dirty="0"/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 RMSSD : </a:t>
            </a:r>
            <a:r>
              <a:rPr lang="ko-KR" altLang="en-US" sz="1400" dirty="0"/>
              <a:t>연속된 </a:t>
            </a:r>
            <a:r>
              <a:rPr lang="en-US" altLang="ko-KR" sz="1400" dirty="0"/>
              <a:t>RR </a:t>
            </a:r>
            <a:r>
              <a:rPr lang="ko-KR" altLang="en-US" sz="1400" dirty="0"/>
              <a:t>간격의 차이 제곱 평균의 제곱근</a:t>
            </a:r>
            <a:endParaRPr lang="en-US" altLang="ko-KR" sz="1400" dirty="0"/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 pNN50 : </a:t>
            </a:r>
            <a:r>
              <a:rPr lang="ko-KR" altLang="en-US" sz="1400" dirty="0"/>
              <a:t>연속된 </a:t>
            </a:r>
            <a:r>
              <a:rPr lang="en-US" altLang="ko-KR" sz="1400" dirty="0"/>
              <a:t>RR </a:t>
            </a:r>
            <a:r>
              <a:rPr lang="ko-KR" altLang="en-US" sz="1400" dirty="0"/>
              <a:t>간격의 차이가 </a:t>
            </a:r>
            <a:r>
              <a:rPr lang="en-US" altLang="ko-KR" sz="1400" dirty="0"/>
              <a:t>50ms </a:t>
            </a:r>
            <a:r>
              <a:rPr lang="ko-KR" altLang="en-US" sz="1400" dirty="0"/>
              <a:t>이상인 경우의 개수를 전체 </a:t>
            </a:r>
            <a:r>
              <a:rPr lang="en-US" altLang="ko-KR" sz="1400" dirty="0"/>
              <a:t>RR </a:t>
            </a:r>
            <a:r>
              <a:rPr lang="ko-KR" altLang="en-US" sz="1400" dirty="0"/>
              <a:t>간격 수로 나눈 비율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5187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8BA96-2548-F4B9-D90F-D634899FF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A27425-68AE-7AE0-4979-216BDF61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DDB-BBA7-4632-94F4-9CC1C38B23E5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94052B-A7D7-0D6C-8FA3-3E2EA97B246B}"/>
              </a:ext>
            </a:extLst>
          </p:cNvPr>
          <p:cNvCxnSpPr/>
          <p:nvPr/>
        </p:nvCxnSpPr>
        <p:spPr>
          <a:xfrm>
            <a:off x="0" y="556592"/>
            <a:ext cx="12192000" cy="0"/>
          </a:xfrm>
          <a:prstGeom prst="line">
            <a:avLst/>
          </a:prstGeom>
          <a:ln w="15875">
            <a:solidFill>
              <a:srgbClr val="034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6BCAF2-5C87-9621-AF26-5D2FC6C93C9A}"/>
              </a:ext>
            </a:extLst>
          </p:cNvPr>
          <p:cNvSpPr txBox="1"/>
          <p:nvPr/>
        </p:nvSpPr>
        <p:spPr>
          <a:xfrm>
            <a:off x="407504" y="371926"/>
            <a:ext cx="32810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10D6A3-BBCC-B7E5-1FFF-A236ACEA5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6768"/>
              </p:ext>
            </p:extLst>
          </p:nvPr>
        </p:nvGraphicFramePr>
        <p:xfrm>
          <a:off x="2349405" y="1851585"/>
          <a:ext cx="7493181" cy="2005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469">
                  <a:extLst>
                    <a:ext uri="{9D8B030D-6E8A-4147-A177-3AD203B41FA5}">
                      <a16:colId xmlns:a16="http://schemas.microsoft.com/office/drawing/2014/main" val="2506792918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1871592663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3582211137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560870232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1766902646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2204646083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3872334541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2249178288"/>
                    </a:ext>
                  </a:extLst>
                </a:gridCol>
                <a:gridCol w="811964">
                  <a:extLst>
                    <a:ext uri="{9D8B030D-6E8A-4147-A177-3AD203B41FA5}">
                      <a16:colId xmlns:a16="http://schemas.microsoft.com/office/drawing/2014/main" val="138315777"/>
                    </a:ext>
                  </a:extLst>
                </a:gridCol>
              </a:tblGrid>
              <a:tr h="38969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T-1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T-2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T-3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T-4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T-5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T-6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T-7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838845"/>
                  </a:ext>
                </a:extLst>
              </a:tr>
              <a:tr h="538597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RMSE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4.887</a:t>
                      </a:r>
                      <a:endParaRPr lang="ko-KR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5.561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344" marR="125344" marT="125344" marB="125344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5.344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344" marR="125344" marT="125344" marB="125344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5.296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5.145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5.207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5.000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5.002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662053710"/>
                  </a:ext>
                </a:extLst>
              </a:tr>
              <a:tr h="538597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MAPE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4.560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5.458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344" marR="125344" marT="125344" marB="125344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5.264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344" marR="125344" marT="125344" marB="125344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5.270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5.042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5.065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4.788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4.860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619774143"/>
                  </a:ext>
                </a:extLst>
              </a:tr>
              <a:tr h="5385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R-squared</a:t>
                      </a: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0.490</a:t>
                      </a:r>
                      <a:endParaRPr lang="ko-KR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0.348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344" marR="125344" marT="125344" marB="125344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0.388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344" marR="125344" marT="125344" marB="125344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0.380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0.433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0.421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0.462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0.455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7577215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EB45EA-04B6-AC6B-4DE2-B98E58B13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45911"/>
              </p:ext>
            </p:extLst>
          </p:nvPr>
        </p:nvGraphicFramePr>
        <p:xfrm>
          <a:off x="2349414" y="4116573"/>
          <a:ext cx="7493172" cy="2005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468">
                  <a:extLst>
                    <a:ext uri="{9D8B030D-6E8A-4147-A177-3AD203B41FA5}">
                      <a16:colId xmlns:a16="http://schemas.microsoft.com/office/drawing/2014/main" val="2506792918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1871592663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3582211137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560870232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1766902646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2204646083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3872334541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2306342171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2101362734"/>
                    </a:ext>
                  </a:extLst>
                </a:gridCol>
              </a:tblGrid>
              <a:tr h="388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T-1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T-2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T-3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T-4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T-5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T-6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T-7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838845"/>
                  </a:ext>
                </a:extLst>
              </a:tr>
              <a:tr h="538853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RMSE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5.244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344" marR="125344" marT="125344" marB="125344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5.206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344" marR="125344" marT="125344" marB="125344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5.126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344" marR="125344" marT="125344" marB="125344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5.086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5.058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4.996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4.849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4.803</a:t>
                      </a:r>
                      <a:endParaRPr lang="ko-KR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662053710"/>
                  </a:ext>
                </a:extLst>
              </a:tr>
              <a:tr h="538853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MAPE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4.994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344" marR="125344" marT="125344" marB="125344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4.881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344" marR="125344" marT="125344" marB="125344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4.928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344" marR="125344" marT="125344" marB="125344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4.886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4.797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4.655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4.398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4.320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619774143"/>
                  </a:ext>
                </a:extLst>
              </a:tr>
              <a:tr h="5388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R-squared</a:t>
                      </a: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344" marR="125344" marT="125344" marB="125344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0.560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344" marR="125344" marT="125344" marB="125344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0.559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344" marR="125344" marT="125344" marB="125344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0.565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0.573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0.588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0.621</a:t>
                      </a:r>
                      <a:endParaRPr lang="ko-KR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75772154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419BBE-7094-8AFE-18BD-8B3CCC73EA2A}"/>
              </a:ext>
            </a:extLst>
          </p:cNvPr>
          <p:cNvSpPr/>
          <p:nvPr/>
        </p:nvSpPr>
        <p:spPr>
          <a:xfrm>
            <a:off x="8975320" y="1765149"/>
            <a:ext cx="914400" cy="2174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62533E-F329-28CC-1F6D-CD6639CAEB90}"/>
              </a:ext>
            </a:extLst>
          </p:cNvPr>
          <p:cNvSpPr/>
          <p:nvPr/>
        </p:nvSpPr>
        <p:spPr>
          <a:xfrm>
            <a:off x="8975320" y="4054367"/>
            <a:ext cx="914400" cy="2174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8AA2A-A241-9670-EEF1-23EE2EF05E63}"/>
              </a:ext>
            </a:extLst>
          </p:cNvPr>
          <p:cNvSpPr txBox="1"/>
          <p:nvPr/>
        </p:nvSpPr>
        <p:spPr>
          <a:xfrm>
            <a:off x="991605" y="2883018"/>
            <a:ext cx="1056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TSCV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2BBDE-6EDC-8F0E-A675-8C03886F88FF}"/>
              </a:ext>
            </a:extLst>
          </p:cNvPr>
          <p:cNvSpPr txBox="1"/>
          <p:nvPr/>
        </p:nvSpPr>
        <p:spPr>
          <a:xfrm>
            <a:off x="939684" y="5058541"/>
            <a:ext cx="116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Group </a:t>
            </a:r>
          </a:p>
          <a:p>
            <a:pPr algn="ctr"/>
            <a:r>
              <a:rPr lang="en-US" altLang="ko-KR" sz="1400" b="1" dirty="0"/>
              <a:t>CV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A5484-2DC1-A569-A1BB-81676C91AC34}"/>
              </a:ext>
            </a:extLst>
          </p:cNvPr>
          <p:cNvSpPr txBox="1"/>
          <p:nvPr/>
        </p:nvSpPr>
        <p:spPr>
          <a:xfrm>
            <a:off x="1044322" y="881788"/>
            <a:ext cx="10103356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+mn-ea"/>
              </a:rPr>
              <a:t>2. </a:t>
            </a:r>
            <a:r>
              <a:rPr lang="ko-KR" altLang="en-US" b="1" dirty="0">
                <a:latin typeface="+mn-ea"/>
              </a:rPr>
              <a:t>모델 성능 검증 및 개선 </a:t>
            </a:r>
            <a:r>
              <a:rPr lang="en-US" altLang="ko-KR" b="1" dirty="0">
                <a:latin typeface="+mn-ea"/>
              </a:rPr>
              <a:t>(Random Forest)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0911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48CB5-E2A7-619D-78B7-A2CC84C77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AE7C05-A1FD-8DB9-A87D-F3E935BE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DDB-BBA7-4632-94F4-9CC1C38B23E5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59DED2D-0B23-6BC7-5804-167B34861EC8}"/>
              </a:ext>
            </a:extLst>
          </p:cNvPr>
          <p:cNvCxnSpPr/>
          <p:nvPr/>
        </p:nvCxnSpPr>
        <p:spPr>
          <a:xfrm>
            <a:off x="0" y="556592"/>
            <a:ext cx="12192000" cy="0"/>
          </a:xfrm>
          <a:prstGeom prst="line">
            <a:avLst/>
          </a:prstGeom>
          <a:ln w="15875">
            <a:solidFill>
              <a:srgbClr val="034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1030E3-FCF4-C521-40DA-54F86C35DB54}"/>
              </a:ext>
            </a:extLst>
          </p:cNvPr>
          <p:cNvSpPr txBox="1"/>
          <p:nvPr/>
        </p:nvSpPr>
        <p:spPr>
          <a:xfrm>
            <a:off x="407504" y="371926"/>
            <a:ext cx="32810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comment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36A9B3B-211B-E748-5D6B-4B8791C44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1520"/>
              </p:ext>
            </p:extLst>
          </p:nvPr>
        </p:nvGraphicFramePr>
        <p:xfrm>
          <a:off x="1409539" y="1908199"/>
          <a:ext cx="9372921" cy="3642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194">
                  <a:extLst>
                    <a:ext uri="{9D8B030D-6E8A-4147-A177-3AD203B41FA5}">
                      <a16:colId xmlns:a16="http://schemas.microsoft.com/office/drawing/2014/main" val="1882837251"/>
                    </a:ext>
                  </a:extLst>
                </a:gridCol>
                <a:gridCol w="2148396">
                  <a:extLst>
                    <a:ext uri="{9D8B030D-6E8A-4147-A177-3AD203B41FA5}">
                      <a16:colId xmlns:a16="http://schemas.microsoft.com/office/drawing/2014/main" val="3557331809"/>
                    </a:ext>
                  </a:extLst>
                </a:gridCol>
                <a:gridCol w="2450238">
                  <a:extLst>
                    <a:ext uri="{9D8B030D-6E8A-4147-A177-3AD203B41FA5}">
                      <a16:colId xmlns:a16="http://schemas.microsoft.com/office/drawing/2014/main" val="3879414357"/>
                    </a:ext>
                  </a:extLst>
                </a:gridCol>
                <a:gridCol w="3294093">
                  <a:extLst>
                    <a:ext uri="{9D8B030D-6E8A-4147-A177-3AD203B41FA5}">
                      <a16:colId xmlns:a16="http://schemas.microsoft.com/office/drawing/2014/main" val="665710064"/>
                    </a:ext>
                  </a:extLst>
                </a:gridCol>
              </a:tblGrid>
              <a:tr h="531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파라미터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이전 코드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현재 코드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변경 사항 요약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972472"/>
                  </a:ext>
                </a:extLst>
              </a:tr>
              <a:tr h="622254">
                <a:tc>
                  <a:txBody>
                    <a:bodyPr/>
                    <a:lstStyle/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LSTM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레이어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/>
                        <a:t>단방향 </a:t>
                      </a:r>
                      <a:r>
                        <a:rPr lang="en-US" sz="1400" b="0" dirty="0"/>
                        <a:t>LSTM(64, 64)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Bidirectional LSTM(128, 64)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Bidirectional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LSTM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 수 증가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390045"/>
                  </a:ext>
                </a:extLst>
              </a:tr>
              <a:tr h="622254">
                <a:tc>
                  <a:txBody>
                    <a:bodyPr/>
                    <a:lstStyle/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드롭아웃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비율 증가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335737"/>
                  </a:ext>
                </a:extLst>
              </a:tr>
              <a:tr h="622254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Dense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/>
                        <a:t>1 </a:t>
                      </a:r>
                      <a:r>
                        <a:rPr lang="ko-KR" altLang="en-US" sz="1400" b="0" dirty="0"/>
                        <a:t>유닛 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출력층만 사용</a:t>
                      </a:r>
                      <a:r>
                        <a:rPr lang="en-US" altLang="ko-KR" sz="14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/>
                        <a:t>64 </a:t>
                      </a:r>
                      <a:r>
                        <a:rPr lang="ko-KR" altLang="en-US" sz="1400" b="0" dirty="0"/>
                        <a:t>유닛 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en-US" altLang="ko-KR" sz="1400" b="0" dirty="0" err="1"/>
                        <a:t>relu</a:t>
                      </a:r>
                      <a:r>
                        <a:rPr lang="en-US" altLang="ko-KR" sz="1400" b="0" dirty="0"/>
                        <a:t> </a:t>
                      </a:r>
                      <a:r>
                        <a:rPr lang="ko-KR" altLang="en-US" sz="1400" b="0" dirty="0"/>
                        <a:t>활성화 함수</a:t>
                      </a:r>
                      <a:r>
                        <a:rPr lang="en-US" altLang="ko-KR" sz="14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Dense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레이어에 추가 유닛과 활성화 함수 적용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000780"/>
                  </a:ext>
                </a:extLst>
              </a:tr>
              <a:tr h="622254">
                <a:tc>
                  <a:txBody>
                    <a:bodyPr/>
                    <a:lstStyle/>
                    <a:p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에포크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/>
                        <a:t>고정 </a:t>
                      </a:r>
                      <a:r>
                        <a:rPr lang="en-US" altLang="ko-KR" sz="1400" b="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/>
                        <a:t>최대 </a:t>
                      </a:r>
                      <a:r>
                        <a:rPr lang="en-US" altLang="ko-KR" sz="1400" b="0" dirty="0"/>
                        <a:t>200 (+ </a:t>
                      </a:r>
                      <a:r>
                        <a:rPr lang="en-US" sz="1400" b="0" dirty="0" err="1"/>
                        <a:t>EarlyStopping</a:t>
                      </a:r>
                      <a:r>
                        <a:rPr lang="en-US" altLang="ko-KR" sz="14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EarlyStopping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추가로 학습 최적화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648155"/>
                  </a:ext>
                </a:extLst>
              </a:tr>
              <a:tr h="622254">
                <a:tc>
                  <a:txBody>
                    <a:bodyPr/>
                    <a:lstStyle/>
                    <a:p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배치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32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16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배치 크기 감소로 세밀한 학습 유도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52079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17AD61-E118-1B95-F86D-52B7AACE1DFB}"/>
              </a:ext>
            </a:extLst>
          </p:cNvPr>
          <p:cNvSpPr txBox="1"/>
          <p:nvPr/>
        </p:nvSpPr>
        <p:spPr>
          <a:xfrm>
            <a:off x="1044322" y="881788"/>
            <a:ext cx="10103356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+mn-ea"/>
              </a:rPr>
              <a:t>2. </a:t>
            </a:r>
            <a:r>
              <a:rPr lang="ko-KR" altLang="en-US" b="1" dirty="0">
                <a:latin typeface="+mn-ea"/>
              </a:rPr>
              <a:t>모델 성능 검증 및 개선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6439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1AB1D-F67F-A0C4-00A0-AA81560E3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554066-0A19-0DE2-26F1-B7EB0513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DDB-BBA7-4632-94F4-9CC1C38B23E5}" type="slidenum">
              <a:rPr lang="ko-KR" altLang="en-US" smtClean="0"/>
              <a:t>25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2CA5C35-09EC-9AA1-5D82-8BD8CEA2C779}"/>
              </a:ext>
            </a:extLst>
          </p:cNvPr>
          <p:cNvCxnSpPr/>
          <p:nvPr/>
        </p:nvCxnSpPr>
        <p:spPr>
          <a:xfrm>
            <a:off x="0" y="556592"/>
            <a:ext cx="12192000" cy="0"/>
          </a:xfrm>
          <a:prstGeom prst="line">
            <a:avLst/>
          </a:prstGeom>
          <a:ln w="15875">
            <a:solidFill>
              <a:srgbClr val="034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C1B274-EDA5-6A41-ACDA-C64177239240}"/>
              </a:ext>
            </a:extLst>
          </p:cNvPr>
          <p:cNvSpPr txBox="1"/>
          <p:nvPr/>
        </p:nvSpPr>
        <p:spPr>
          <a:xfrm>
            <a:off x="407504" y="371926"/>
            <a:ext cx="32810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comment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AE38CF6-E3B4-58D0-5237-823FD050B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36435"/>
              </p:ext>
            </p:extLst>
          </p:nvPr>
        </p:nvGraphicFramePr>
        <p:xfrm>
          <a:off x="2790205" y="1706212"/>
          <a:ext cx="7493174" cy="2062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470">
                  <a:extLst>
                    <a:ext uri="{9D8B030D-6E8A-4147-A177-3AD203B41FA5}">
                      <a16:colId xmlns:a16="http://schemas.microsoft.com/office/drawing/2014/main" val="2506792918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1871592663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3582211137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560870232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1766902646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2204646083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3872334541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2249178288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138315777"/>
                    </a:ext>
                  </a:extLst>
                </a:gridCol>
              </a:tblGrid>
              <a:tr h="32550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T-1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T-2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T-3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T-4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T-5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T-6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T-7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838845"/>
                  </a:ext>
                </a:extLst>
              </a:tr>
              <a:tr h="434342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RMSE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8.922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4.954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5.173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4.993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5.130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5.483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5.422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5.189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662053710"/>
                  </a:ext>
                </a:extLst>
              </a:tr>
              <a:tr h="434342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MAE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6.854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3.248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3.592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3.459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3.566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4.091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3.879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3.563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511741862"/>
                  </a:ext>
                </a:extLst>
              </a:tr>
              <a:tr h="434342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MAPE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9.960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13.120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13.288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13.176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12.724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13.280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13.251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12.767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619774143"/>
                  </a:ext>
                </a:extLst>
              </a:tr>
              <a:tr h="434342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-</a:t>
                      </a: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0.692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0.664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0.687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0.669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0.622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0.631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  <a:endParaRPr lang="en-US" altLang="ko-KR" sz="105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7577215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683DB6-9550-FEF1-1CEA-BCA06C97E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32909"/>
              </p:ext>
            </p:extLst>
          </p:nvPr>
        </p:nvGraphicFramePr>
        <p:xfrm>
          <a:off x="2790208" y="3909610"/>
          <a:ext cx="7493171" cy="2062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467">
                  <a:extLst>
                    <a:ext uri="{9D8B030D-6E8A-4147-A177-3AD203B41FA5}">
                      <a16:colId xmlns:a16="http://schemas.microsoft.com/office/drawing/2014/main" val="2506792918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1871592663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3582211137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560870232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1766902646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2204646083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3872334541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2306342171"/>
                    </a:ext>
                  </a:extLst>
                </a:gridCol>
                <a:gridCol w="811963">
                  <a:extLst>
                    <a:ext uri="{9D8B030D-6E8A-4147-A177-3AD203B41FA5}">
                      <a16:colId xmlns:a16="http://schemas.microsoft.com/office/drawing/2014/main" val="2101362734"/>
                    </a:ext>
                  </a:extLst>
                </a:gridCol>
              </a:tblGrid>
              <a:tr h="32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T-1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T-2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T-3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T-4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T-5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T-6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T-7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838845"/>
                  </a:ext>
                </a:extLst>
              </a:tr>
              <a:tr h="435284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RMSE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8.020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4.852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4.948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4.860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4.835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4.835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4.869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4.835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662053710"/>
                  </a:ext>
                </a:extLst>
              </a:tr>
              <a:tr h="435284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MAE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5.672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3.005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3.169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3.182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3.155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3.104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3.236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3.277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511741862"/>
                  </a:ext>
                </a:extLst>
              </a:tr>
              <a:tr h="435284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MAPE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10.764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12.790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12.859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12.413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12.741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12.600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12.422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12.479</a:t>
                      </a:r>
                      <a:endParaRPr lang="ko-KR" altLang="en-US" sz="105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619774143"/>
                  </a:ext>
                </a:extLst>
              </a:tr>
              <a:tr h="435284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sz="1050" b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Baekmuk Batang" charset="0"/>
                        </a:rPr>
                        <a:t>0.192</a:t>
                      </a:r>
                      <a:endParaRPr lang="ko-KR" altLang="en-US" sz="1050" b="0" i="0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Baekmuk Batang" charset="0"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0.704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0.692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0.703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0.706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0.706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effectLst/>
                          <a:latin typeface="+mn-ea"/>
                          <a:ea typeface="+mn-ea"/>
                        </a:rPr>
                        <a:t>0.702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14999"/>
                        </a:lnSpc>
                        <a:buFontTx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0.706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7577215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69B7E9-D104-A278-3FF9-57F6BFD3AFC0}"/>
              </a:ext>
            </a:extLst>
          </p:cNvPr>
          <p:cNvSpPr txBox="1"/>
          <p:nvPr/>
        </p:nvSpPr>
        <p:spPr>
          <a:xfrm>
            <a:off x="3639833" y="6145819"/>
            <a:ext cx="491233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latin typeface="+mn-ea"/>
              </a:rPr>
              <a:t>하이퍼파라미터를</a:t>
            </a:r>
            <a:r>
              <a:rPr lang="ko-KR" altLang="en-US" sz="1200" b="1" dirty="0">
                <a:latin typeface="+mn-ea"/>
              </a:rPr>
              <a:t> 수정함으로써 성능이 전보다 개선됨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9D1D3-CE7F-7191-1B22-9D7D758EEE38}"/>
              </a:ext>
            </a:extLst>
          </p:cNvPr>
          <p:cNvSpPr txBox="1"/>
          <p:nvPr/>
        </p:nvSpPr>
        <p:spPr>
          <a:xfrm>
            <a:off x="1044322" y="2582719"/>
            <a:ext cx="1140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LSTM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F5852-8D72-7AEE-EDDE-9E343B93E36E}"/>
              </a:ext>
            </a:extLst>
          </p:cNvPr>
          <p:cNvSpPr txBox="1"/>
          <p:nvPr/>
        </p:nvSpPr>
        <p:spPr>
          <a:xfrm>
            <a:off x="890387" y="4679435"/>
            <a:ext cx="144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하이퍼파라미터</a:t>
            </a:r>
            <a:r>
              <a:rPr lang="ko-KR" altLang="en-US" sz="1400" dirty="0"/>
              <a:t> 수정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6FE5EE-E6C6-8BF3-DD9F-1F94DBA604CB}"/>
              </a:ext>
            </a:extLst>
          </p:cNvPr>
          <p:cNvSpPr/>
          <p:nvPr/>
        </p:nvSpPr>
        <p:spPr>
          <a:xfrm>
            <a:off x="4545367" y="1649567"/>
            <a:ext cx="914400" cy="2174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75B7F3-BBC9-5EA9-F1A0-2918104D0859}"/>
              </a:ext>
            </a:extLst>
          </p:cNvPr>
          <p:cNvSpPr/>
          <p:nvPr/>
        </p:nvSpPr>
        <p:spPr>
          <a:xfrm>
            <a:off x="6980959" y="3848962"/>
            <a:ext cx="914400" cy="2174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D4FB4F-3A73-3297-8B92-2F624DA82194}"/>
              </a:ext>
            </a:extLst>
          </p:cNvPr>
          <p:cNvSpPr txBox="1"/>
          <p:nvPr/>
        </p:nvSpPr>
        <p:spPr>
          <a:xfrm>
            <a:off x="1044322" y="881788"/>
            <a:ext cx="10103356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+mn-ea"/>
              </a:rPr>
              <a:t>2. </a:t>
            </a:r>
            <a:r>
              <a:rPr lang="ko-KR" altLang="en-US" b="1" dirty="0">
                <a:latin typeface="+mn-ea"/>
              </a:rPr>
              <a:t>모델 성능 검증 및 개선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8078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DF66B-4D28-40FD-863A-BB4F71D67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3F85F0-C38C-B6A7-B5FD-B160C851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DDB-BBA7-4632-94F4-9CC1C38B23E5}" type="slidenum">
              <a:rPr lang="ko-KR" altLang="en-US" smtClean="0"/>
              <a:t>26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8DC5D2-0812-9D6F-A195-645EC539965A}"/>
              </a:ext>
            </a:extLst>
          </p:cNvPr>
          <p:cNvCxnSpPr/>
          <p:nvPr/>
        </p:nvCxnSpPr>
        <p:spPr>
          <a:xfrm>
            <a:off x="0" y="556592"/>
            <a:ext cx="12192000" cy="0"/>
          </a:xfrm>
          <a:prstGeom prst="line">
            <a:avLst/>
          </a:prstGeom>
          <a:ln w="15875">
            <a:solidFill>
              <a:srgbClr val="034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1FAAA6-29EC-F682-007E-7B524DF37903}"/>
              </a:ext>
            </a:extLst>
          </p:cNvPr>
          <p:cNvSpPr txBox="1"/>
          <p:nvPr/>
        </p:nvSpPr>
        <p:spPr>
          <a:xfrm>
            <a:off x="407504" y="371926"/>
            <a:ext cx="32810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comment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0658A-A8FA-984E-C20B-D77FDD870544}"/>
              </a:ext>
            </a:extLst>
          </p:cNvPr>
          <p:cNvSpPr txBox="1"/>
          <p:nvPr/>
        </p:nvSpPr>
        <p:spPr>
          <a:xfrm>
            <a:off x="1233960" y="1632001"/>
            <a:ext cx="9724079" cy="3593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+mn-ea"/>
              </a:rPr>
              <a:t>3. </a:t>
            </a:r>
            <a:r>
              <a:rPr lang="ko-KR" altLang="en-US" b="1" dirty="0">
                <a:latin typeface="+mn-ea"/>
              </a:rPr>
              <a:t>수면의 질 예측 결과의 활용 방안 및 실생활 적용 방안</a:t>
            </a:r>
            <a:endParaRPr lang="en-US" altLang="ko-KR" b="1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ko-KR" altLang="en-US" sz="1400" b="1" dirty="0">
                <a:latin typeface="+mn-ea"/>
              </a:rPr>
              <a:t>예측된 수면 점수를 기반으로 사용자가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목표를 설정</a:t>
            </a:r>
            <a:r>
              <a:rPr lang="ko-KR" altLang="en-US" sz="1400" b="1" dirty="0">
                <a:latin typeface="+mn-ea"/>
              </a:rPr>
              <a:t>하고</a:t>
            </a:r>
            <a:r>
              <a:rPr lang="en-US" altLang="ko-KR" sz="1400" b="1" dirty="0">
                <a:latin typeface="+mn-ea"/>
              </a:rPr>
              <a:t>, "</a:t>
            </a:r>
            <a:r>
              <a:rPr lang="ko-KR" altLang="en-US" sz="1400" b="1" dirty="0">
                <a:latin typeface="+mn-ea"/>
              </a:rPr>
              <a:t>수면 점수를 </a:t>
            </a:r>
            <a:r>
              <a:rPr lang="en-US" altLang="ko-KR" sz="1400" b="1" dirty="0">
                <a:latin typeface="+mn-ea"/>
              </a:rPr>
              <a:t>10</a:t>
            </a:r>
            <a:r>
              <a:rPr lang="ko-KR" altLang="en-US" sz="1400" b="1" dirty="0">
                <a:latin typeface="+mn-ea"/>
              </a:rPr>
              <a:t>점 올리려면 </a:t>
            </a:r>
            <a:r>
              <a:rPr lang="en-US" altLang="ko-KR" sz="1400" b="1" dirty="0">
                <a:latin typeface="+mn-ea"/>
              </a:rPr>
              <a:t>30</a:t>
            </a:r>
            <a:r>
              <a:rPr lang="ko-KR" altLang="en-US" sz="1400" b="1" dirty="0">
                <a:latin typeface="+mn-ea"/>
              </a:rPr>
              <a:t>분 더 자야 한다</a:t>
            </a:r>
            <a:r>
              <a:rPr lang="en-US" altLang="ko-KR" sz="1400" b="1" dirty="0">
                <a:latin typeface="+mn-ea"/>
              </a:rPr>
              <a:t>"</a:t>
            </a:r>
            <a:r>
              <a:rPr lang="ko-KR" altLang="en-US" sz="1400" b="1" dirty="0">
                <a:latin typeface="+mn-ea"/>
              </a:rPr>
              <a:t>는 식의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구체적인 개선 방향을 제시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ko-KR" altLang="en-US" sz="1400" b="1" dirty="0">
                <a:latin typeface="+mn-ea"/>
              </a:rPr>
              <a:t>수면 점수에 영향을 미치는 요인을 분석해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개인 맞춤형 수면 플랜과 조언을 제공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ko-KR" altLang="en-US" sz="1400" b="1" dirty="0">
                <a:latin typeface="+mn-ea"/>
              </a:rPr>
              <a:t>지속적인 모니터링을 통해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이상 패턴을 감지</a:t>
            </a:r>
            <a:r>
              <a:rPr lang="ko-KR" altLang="en-US" sz="1400" b="1" dirty="0">
                <a:latin typeface="+mn-ea"/>
              </a:rPr>
              <a:t>하고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경고 알림을 제공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ko-KR" altLang="en-US" sz="1400" b="1" dirty="0">
                <a:latin typeface="+mn-ea"/>
              </a:rPr>
              <a:t>데이터 기반으로 수면 환경 개선에 도움을 줄 수 있는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제품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>
                <a:latin typeface="+mn-ea"/>
              </a:rPr>
              <a:t>베개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조명 등</a:t>
            </a:r>
            <a:r>
              <a:rPr lang="en-US" altLang="ko-KR" sz="1400" b="1" dirty="0">
                <a:latin typeface="+mn-ea"/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을 추천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ko-KR" altLang="en-US" sz="1400" b="1" dirty="0">
                <a:latin typeface="+mn-ea"/>
              </a:rPr>
              <a:t>수면 데이터와 체중 관리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운동 성과를 연계해 건강 목표를 달성할 수 있도록 지원 </a:t>
            </a:r>
            <a:endParaRPr lang="en-US" altLang="ko-KR" sz="1400" b="1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ko-KR" altLang="en-US" sz="1400" b="1" dirty="0">
                <a:latin typeface="+mn-ea"/>
              </a:rPr>
              <a:t>구체적인 피드백과 긍정적인 메시지를 통해 사용자에게 동기를 부여하고 지속적인 개선을 장려</a:t>
            </a:r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3320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FEC623FF-5D0B-2E9E-FFE5-EB77172C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FE9-C733-4BF6-9889-4FF4F14B9299}" type="slidenum">
              <a:rPr lang="ko-KR" altLang="en-US" smtClean="0">
                <a:solidFill>
                  <a:schemeClr val="tx1"/>
                </a:solidFill>
              </a:rPr>
              <a:t>27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783F5AB6-6320-4A43-D782-C5428A4980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1603" y="124997"/>
            <a:ext cx="1963703" cy="2916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F635C4-1D91-494A-3B8D-BB69979CB498}"/>
              </a:ext>
            </a:extLst>
          </p:cNvPr>
          <p:cNvSpPr txBox="1"/>
          <p:nvPr/>
        </p:nvSpPr>
        <p:spPr>
          <a:xfrm>
            <a:off x="3005574" y="2815586"/>
            <a:ext cx="618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kern="0" dirty="0">
                <a:latin typeface="+mn-ea"/>
                <a:cs typeface="함초롬바탕" panose="02030604000101010101" pitchFamily="18" charset="-127"/>
              </a:rPr>
              <a:t>감사합니다</a:t>
            </a:r>
            <a:r>
              <a:rPr lang="en-US" altLang="ko-KR" sz="4800" b="1" kern="0" dirty="0">
                <a:latin typeface="+mn-ea"/>
                <a:cs typeface="함초롬바탕" panose="02030604000101010101" pitchFamily="18" charset="-127"/>
              </a:rPr>
              <a:t>.</a:t>
            </a:r>
            <a:endParaRPr lang="en-US" altLang="ko-KR" sz="4800" b="1" kern="0" spc="0" dirty="0">
              <a:effectLst/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AD6E73-A01B-A0B3-DC36-834E8003ECA0}"/>
              </a:ext>
            </a:extLst>
          </p:cNvPr>
          <p:cNvSpPr/>
          <p:nvPr/>
        </p:nvSpPr>
        <p:spPr>
          <a:xfrm>
            <a:off x="0" y="6667131"/>
            <a:ext cx="12192000" cy="190866"/>
          </a:xfrm>
          <a:prstGeom prst="rect">
            <a:avLst/>
          </a:prstGeom>
          <a:solidFill>
            <a:srgbClr val="24549C"/>
          </a:solidFill>
          <a:ln>
            <a:solidFill>
              <a:srgbClr val="2454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81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E20E57-C105-F86E-0BDC-89F8DD7BBCF7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4549C"/>
          </a:solidFill>
          <a:ln>
            <a:solidFill>
              <a:srgbClr val="2454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ECFD6ED3-1C64-C1A1-5819-AC4FAD72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FE9-C733-4BF6-9889-4FF4F14B9299}" type="slidenum">
              <a:rPr lang="ko-KR" altLang="en-US" smtClean="0">
                <a:solidFill>
                  <a:schemeClr val="bg1"/>
                </a:solidFill>
              </a:rPr>
              <a:t>3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B4026F1-E8CF-D07A-ECC4-BC5B0F6E7D81}"/>
              </a:ext>
            </a:extLst>
          </p:cNvPr>
          <p:cNvCxnSpPr>
            <a:cxnSpLocks/>
          </p:cNvCxnSpPr>
          <p:nvPr/>
        </p:nvCxnSpPr>
        <p:spPr>
          <a:xfrm>
            <a:off x="9124122" y="4472609"/>
            <a:ext cx="2852530" cy="21567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F157A6E-31BF-1540-EA65-85E92D74D912}"/>
              </a:ext>
            </a:extLst>
          </p:cNvPr>
          <p:cNvCxnSpPr>
            <a:cxnSpLocks/>
          </p:cNvCxnSpPr>
          <p:nvPr/>
        </p:nvCxnSpPr>
        <p:spPr>
          <a:xfrm>
            <a:off x="198783" y="188844"/>
            <a:ext cx="2852530" cy="21667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B5C5A2-952D-2224-7A16-01B7E3D566AE}"/>
              </a:ext>
            </a:extLst>
          </p:cNvPr>
          <p:cNvSpPr txBox="1"/>
          <p:nvPr/>
        </p:nvSpPr>
        <p:spPr>
          <a:xfrm>
            <a:off x="4866198" y="3020875"/>
            <a:ext cx="2459602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Ⅰ.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서론  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15D3EA-18C5-506E-0053-4B6161949272}"/>
              </a:ext>
            </a:extLst>
          </p:cNvPr>
          <p:cNvSpPr/>
          <p:nvPr/>
        </p:nvSpPr>
        <p:spPr>
          <a:xfrm>
            <a:off x="3198537" y="2489547"/>
            <a:ext cx="5794927" cy="18789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1631E106-32C0-6589-3EE3-0DCA2CBDCED1}"/>
              </a:ext>
            </a:extLst>
          </p:cNvPr>
          <p:cNvSpPr/>
          <p:nvPr/>
        </p:nvSpPr>
        <p:spPr>
          <a:xfrm flipV="1">
            <a:off x="3130825" y="2405269"/>
            <a:ext cx="308113" cy="337931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F6479ECC-09A2-F397-0CD7-45173DC096DB}"/>
              </a:ext>
            </a:extLst>
          </p:cNvPr>
          <p:cNvSpPr/>
          <p:nvPr/>
        </p:nvSpPr>
        <p:spPr>
          <a:xfrm flipH="1">
            <a:off x="8753063" y="4114801"/>
            <a:ext cx="308113" cy="337931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15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기사의 이해를 돕기 위한 이미지. 침대에 걸터앉은 남성. / imtmphoto-shutterstock.com">
            <a:extLst>
              <a:ext uri="{FF2B5EF4-FFF2-40B4-BE49-F238E27FC236}">
                <a16:creationId xmlns:a16="http://schemas.microsoft.com/office/drawing/2014/main" id="{0BDA730F-A634-3583-ACBD-340D15AC8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6"/>
          <a:stretch/>
        </p:blipFill>
        <p:spPr bwMode="auto">
          <a:xfrm>
            <a:off x="853641" y="2176386"/>
            <a:ext cx="4795782" cy="346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8138C2B-0EA7-1BB5-F085-D585806C7014}"/>
              </a:ext>
            </a:extLst>
          </p:cNvPr>
          <p:cNvCxnSpPr/>
          <p:nvPr/>
        </p:nvCxnSpPr>
        <p:spPr>
          <a:xfrm>
            <a:off x="0" y="556592"/>
            <a:ext cx="12192000" cy="0"/>
          </a:xfrm>
          <a:prstGeom prst="line">
            <a:avLst/>
          </a:prstGeom>
          <a:ln w="15875">
            <a:solidFill>
              <a:srgbClr val="034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BF1646BD-AF39-50AE-A279-C167175B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295"/>
            <a:ext cx="2743200" cy="365125"/>
          </a:xfrm>
        </p:spPr>
        <p:txBody>
          <a:bodyPr/>
          <a:lstStyle/>
          <a:p>
            <a:fld id="{E6559FE9-C733-4BF6-9889-4FF4F14B929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D5976-57EE-403D-4F2F-DFF1F6CB9E93}"/>
              </a:ext>
            </a:extLst>
          </p:cNvPr>
          <p:cNvSpPr txBox="1"/>
          <p:nvPr/>
        </p:nvSpPr>
        <p:spPr>
          <a:xfrm>
            <a:off x="407503" y="371926"/>
            <a:ext cx="2846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A34EF-74E5-C77B-16CC-4D13A4052D88}"/>
              </a:ext>
            </a:extLst>
          </p:cNvPr>
          <p:cNvSpPr txBox="1"/>
          <p:nvPr/>
        </p:nvSpPr>
        <p:spPr>
          <a:xfrm>
            <a:off x="934829" y="5690714"/>
            <a:ext cx="463340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err="1">
                <a:latin typeface="+mn-ea"/>
              </a:rPr>
              <a:t>위키트리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  <a:hlinkClick r:id="rId4"/>
              </a:rPr>
              <a:t>https://www.wikitree.co.kr/articles/989812</a:t>
            </a:r>
            <a:endParaRPr lang="en-US" altLang="ko-KR" sz="9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667DD6-1BD3-3AC4-E7E4-FEF4BAA991BA}"/>
              </a:ext>
            </a:extLst>
          </p:cNvPr>
          <p:cNvSpPr/>
          <p:nvPr/>
        </p:nvSpPr>
        <p:spPr>
          <a:xfrm>
            <a:off x="0" y="6667131"/>
            <a:ext cx="12192000" cy="190866"/>
          </a:xfrm>
          <a:prstGeom prst="rect">
            <a:avLst/>
          </a:prstGeom>
          <a:solidFill>
            <a:srgbClr val="24549C"/>
          </a:solidFill>
          <a:ln>
            <a:solidFill>
              <a:srgbClr val="2454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7F10A0-81D5-D9DE-0D1A-2D68B3B916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2957"/>
          <a:stretch/>
        </p:blipFill>
        <p:spPr>
          <a:xfrm>
            <a:off x="803686" y="1505907"/>
            <a:ext cx="4895690" cy="3152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6E7D01-05BA-9D79-16E1-9D428BE13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817" y="2176386"/>
            <a:ext cx="4935542" cy="34403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1EB3DB-FC5E-7CBC-2629-43ADEB89CB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17" y="1516319"/>
            <a:ext cx="4110625" cy="5667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9B56F2-B454-3442-22EA-5A408E3972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7018" t="-13002" b="-1"/>
          <a:stretch/>
        </p:blipFill>
        <p:spPr>
          <a:xfrm>
            <a:off x="827007" y="1764767"/>
            <a:ext cx="1393192" cy="3398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3408E9-7BD5-A4A3-F96D-E59522C7418A}"/>
              </a:ext>
            </a:extLst>
          </p:cNvPr>
          <p:cNvSpPr txBox="1"/>
          <p:nvPr/>
        </p:nvSpPr>
        <p:spPr>
          <a:xfrm>
            <a:off x="6623766" y="5690714"/>
            <a:ext cx="463340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매일경제 </a:t>
            </a:r>
            <a:r>
              <a:rPr lang="en-US" altLang="ko-KR" sz="900" dirty="0">
                <a:latin typeface="+mn-ea"/>
                <a:hlinkClick r:id="rId8"/>
              </a:rPr>
              <a:t>https://www.mk.co.kr/news/it/11129601</a:t>
            </a: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24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8138C2B-0EA7-1BB5-F085-D585806C7014}"/>
              </a:ext>
            </a:extLst>
          </p:cNvPr>
          <p:cNvCxnSpPr/>
          <p:nvPr/>
        </p:nvCxnSpPr>
        <p:spPr>
          <a:xfrm>
            <a:off x="0" y="556592"/>
            <a:ext cx="12192000" cy="0"/>
          </a:xfrm>
          <a:prstGeom prst="line">
            <a:avLst/>
          </a:prstGeom>
          <a:ln w="15875">
            <a:solidFill>
              <a:srgbClr val="034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BF1646BD-AF39-50AE-A279-C167175B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295"/>
            <a:ext cx="2743200" cy="365125"/>
          </a:xfrm>
        </p:spPr>
        <p:txBody>
          <a:bodyPr/>
          <a:lstStyle/>
          <a:p>
            <a:fld id="{E6559FE9-C733-4BF6-9889-4FF4F14B929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D5976-57EE-403D-4F2F-DFF1F6CB9E93}"/>
              </a:ext>
            </a:extLst>
          </p:cNvPr>
          <p:cNvSpPr txBox="1"/>
          <p:nvPr/>
        </p:nvSpPr>
        <p:spPr>
          <a:xfrm>
            <a:off x="407503" y="371926"/>
            <a:ext cx="28466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6C8965-4A59-7928-9110-200F31551F56}"/>
              </a:ext>
            </a:extLst>
          </p:cNvPr>
          <p:cNvSpPr txBox="1"/>
          <p:nvPr/>
        </p:nvSpPr>
        <p:spPr>
          <a:xfrm>
            <a:off x="1587512" y="1581551"/>
            <a:ext cx="8999220" cy="400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현대 사회에서 수면 </a:t>
            </a:r>
            <a:r>
              <a:rPr lang="ko-KR" altLang="en-US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+mn-ea"/>
                <a:ea typeface="나눔스퀘어_ac Light" panose="020B0600000101010101" pitchFamily="50" charset="-127"/>
              </a:rPr>
              <a:t>부족과 불규칙한 수면 패턴으로 인한 다양한 건강 문제 발생</a:t>
            </a:r>
            <a:endParaRPr lang="en-US" altLang="ko-KR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latin typeface="+mn-ea"/>
              <a:ea typeface="나눔스퀘어_ac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+mn-ea"/>
                <a:ea typeface="나눔스퀘어_ac Light" panose="020B0600000101010101" pitchFamily="50" charset="-127"/>
              </a:rPr>
              <a:t>수면은 학습과 기억 </a:t>
            </a:r>
            <a:r>
              <a:rPr lang="ko-KR" altLang="en-US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+mn-ea"/>
                <a:ea typeface="나눔스퀘어_ac Light" panose="020B0600000101010101" pitchFamily="50" charset="-127"/>
              </a:rPr>
              <a:t>능력뿐</a:t>
            </a:r>
            <a:r>
              <a:rPr lang="ko-KR" altLang="en-US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+mn-ea"/>
                <a:ea typeface="나눔스퀘어_ac Light" panose="020B0600000101010101" pitchFamily="50" charset="-127"/>
              </a:rPr>
              <a:t> 아니라 </a:t>
            </a:r>
            <a:r>
              <a:rPr lang="ko-KR" altLang="en-US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육체적 건강</a:t>
            </a:r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치매와도</a:t>
            </a:r>
            <a:r>
              <a:rPr lang="ko-KR" altLang="en-US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밀접한 관계</a:t>
            </a:r>
            <a:endParaRPr lang="en-US" altLang="ko-KR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심혈관 질환</a:t>
            </a:r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당뇨병</a:t>
            </a:r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정신 건강 문제 등 질병 위험성 증가</a:t>
            </a:r>
            <a:endParaRPr lang="en-US" altLang="ko-KR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24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rgbClr val="FF000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＇</a:t>
            </a:r>
            <a:r>
              <a:rPr lang="ko-KR" altLang="en-US" sz="2400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더 나은 수면</a:t>
            </a:r>
            <a:r>
              <a:rPr lang="en-US" altLang="ko-KR" sz="2400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'</a:t>
            </a:r>
            <a:endParaRPr lang="en-US" altLang="ko-KR" sz="24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Fitbit </a:t>
            </a:r>
            <a:r>
              <a:rPr lang="ko-KR" altLang="en-US" sz="2000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데이터를 활용하여 수면 패턴 분석 및 수면의 질 예측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0FE370-E808-36D6-A47F-90E58FE7E05A}"/>
              </a:ext>
            </a:extLst>
          </p:cNvPr>
          <p:cNvCxnSpPr>
            <a:cxnSpLocks/>
          </p:cNvCxnSpPr>
          <p:nvPr/>
        </p:nvCxnSpPr>
        <p:spPr>
          <a:xfrm>
            <a:off x="6087122" y="3696015"/>
            <a:ext cx="0" cy="552750"/>
          </a:xfrm>
          <a:prstGeom prst="straightConnector1">
            <a:avLst/>
          </a:prstGeom>
          <a:ln w="101600">
            <a:solidFill>
              <a:srgbClr val="2454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667DD6-1BD3-3AC4-E7E4-FEF4BAA991BA}"/>
              </a:ext>
            </a:extLst>
          </p:cNvPr>
          <p:cNvSpPr/>
          <p:nvPr/>
        </p:nvSpPr>
        <p:spPr>
          <a:xfrm>
            <a:off x="0" y="6667131"/>
            <a:ext cx="12192000" cy="190866"/>
          </a:xfrm>
          <a:prstGeom prst="rect">
            <a:avLst/>
          </a:prstGeom>
          <a:solidFill>
            <a:srgbClr val="24549C"/>
          </a:solidFill>
          <a:ln>
            <a:solidFill>
              <a:srgbClr val="2454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4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E20E57-C105-F86E-0BDC-89F8DD7BBCF7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4549C"/>
          </a:solidFill>
          <a:ln>
            <a:solidFill>
              <a:srgbClr val="2454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ECFD6ED3-1C64-C1A1-5819-AC4FAD72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FE9-C733-4BF6-9889-4FF4F14B9299}" type="slidenum">
              <a:rPr lang="ko-KR" altLang="en-US" smtClean="0">
                <a:solidFill>
                  <a:schemeClr val="bg1"/>
                </a:solidFill>
              </a:rPr>
              <a:t>6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B4026F1-E8CF-D07A-ECC4-BC5B0F6E7D81}"/>
              </a:ext>
            </a:extLst>
          </p:cNvPr>
          <p:cNvCxnSpPr>
            <a:cxnSpLocks/>
          </p:cNvCxnSpPr>
          <p:nvPr/>
        </p:nvCxnSpPr>
        <p:spPr>
          <a:xfrm>
            <a:off x="9124122" y="4472609"/>
            <a:ext cx="2852530" cy="21567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F157A6E-31BF-1540-EA65-85E92D74D912}"/>
              </a:ext>
            </a:extLst>
          </p:cNvPr>
          <p:cNvCxnSpPr>
            <a:cxnSpLocks/>
          </p:cNvCxnSpPr>
          <p:nvPr/>
        </p:nvCxnSpPr>
        <p:spPr>
          <a:xfrm>
            <a:off x="198783" y="188844"/>
            <a:ext cx="2852530" cy="21667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B5C5A2-952D-2224-7A16-01B7E3D566AE}"/>
              </a:ext>
            </a:extLst>
          </p:cNvPr>
          <p:cNvSpPr txBox="1"/>
          <p:nvPr/>
        </p:nvSpPr>
        <p:spPr>
          <a:xfrm>
            <a:off x="4727120" y="3020875"/>
            <a:ext cx="2737760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Ⅱ.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데이터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15D3EA-18C5-506E-0053-4B6161949272}"/>
              </a:ext>
            </a:extLst>
          </p:cNvPr>
          <p:cNvSpPr/>
          <p:nvPr/>
        </p:nvSpPr>
        <p:spPr>
          <a:xfrm>
            <a:off x="3198537" y="2489547"/>
            <a:ext cx="5794927" cy="18789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1631E106-32C0-6589-3EE3-0DCA2CBDCED1}"/>
              </a:ext>
            </a:extLst>
          </p:cNvPr>
          <p:cNvSpPr/>
          <p:nvPr/>
        </p:nvSpPr>
        <p:spPr>
          <a:xfrm flipV="1">
            <a:off x="3130825" y="2405269"/>
            <a:ext cx="308113" cy="337931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F6479ECC-09A2-F397-0CD7-45173DC096DB}"/>
              </a:ext>
            </a:extLst>
          </p:cNvPr>
          <p:cNvSpPr/>
          <p:nvPr/>
        </p:nvSpPr>
        <p:spPr>
          <a:xfrm flipH="1">
            <a:off x="8753063" y="4114801"/>
            <a:ext cx="308113" cy="337931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4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8138C2B-0EA7-1BB5-F085-D585806C7014}"/>
              </a:ext>
            </a:extLst>
          </p:cNvPr>
          <p:cNvCxnSpPr/>
          <p:nvPr/>
        </p:nvCxnSpPr>
        <p:spPr>
          <a:xfrm>
            <a:off x="0" y="556592"/>
            <a:ext cx="12192000" cy="0"/>
          </a:xfrm>
          <a:prstGeom prst="line">
            <a:avLst/>
          </a:prstGeom>
          <a:ln w="15875">
            <a:solidFill>
              <a:srgbClr val="034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6F087C-4676-2686-9B7E-7DBF2C9E7ECC}"/>
              </a:ext>
            </a:extLst>
          </p:cNvPr>
          <p:cNvSpPr/>
          <p:nvPr/>
        </p:nvSpPr>
        <p:spPr>
          <a:xfrm>
            <a:off x="0" y="6667131"/>
            <a:ext cx="12192000" cy="190866"/>
          </a:xfrm>
          <a:prstGeom prst="rect">
            <a:avLst/>
          </a:prstGeom>
          <a:solidFill>
            <a:srgbClr val="24549C"/>
          </a:solidFill>
          <a:ln>
            <a:solidFill>
              <a:srgbClr val="2454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FBAB3EB7-E347-4319-8C8C-1AF324D1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559FE9-C733-4BF6-9889-4FF4F14B929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F6ED6-F114-154A-03CA-3F516D362F75}"/>
              </a:ext>
            </a:extLst>
          </p:cNvPr>
          <p:cNvSpPr txBox="1"/>
          <p:nvPr/>
        </p:nvSpPr>
        <p:spPr>
          <a:xfrm>
            <a:off x="407503" y="371926"/>
            <a:ext cx="25941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4DF5D-532B-40FA-423B-BF5E472945CD}"/>
              </a:ext>
            </a:extLst>
          </p:cNvPr>
          <p:cNvSpPr txBox="1"/>
          <p:nvPr/>
        </p:nvSpPr>
        <p:spPr>
          <a:xfrm>
            <a:off x="1389268" y="4068740"/>
            <a:ext cx="6924839" cy="208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</a:rPr>
              <a:t>Fitbit data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데이터 개수 </a:t>
            </a:r>
            <a:r>
              <a:rPr lang="en-US" altLang="ko-KR" sz="1400" dirty="0">
                <a:latin typeface="+mn-ea"/>
              </a:rPr>
              <a:t>: 10,742</a:t>
            </a:r>
            <a:r>
              <a:rPr lang="ko-KR" altLang="en-US" sz="1400" dirty="0">
                <a:latin typeface="+mn-ea"/>
              </a:rPr>
              <a:t>개</a:t>
            </a:r>
            <a:r>
              <a:rPr lang="en-US" altLang="ko-KR" sz="1400" dirty="0">
                <a:latin typeface="+mn-ea"/>
              </a:rPr>
              <a:t> -&gt; 9,029</a:t>
            </a:r>
            <a:r>
              <a:rPr lang="ko-KR" altLang="en-US" sz="1400" dirty="0">
                <a:latin typeface="+mn-ea"/>
              </a:rPr>
              <a:t>개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누락된 사용자 제거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변수 개수 </a:t>
            </a:r>
            <a:r>
              <a:rPr lang="en-US" altLang="ko-KR" sz="1400" dirty="0">
                <a:latin typeface="+mn-ea"/>
              </a:rPr>
              <a:t>: 46</a:t>
            </a:r>
            <a:r>
              <a:rPr lang="ko-KR" altLang="en-US" sz="1400" dirty="0">
                <a:latin typeface="+mn-ea"/>
              </a:rPr>
              <a:t>개</a:t>
            </a:r>
            <a:endParaRPr lang="en-US" altLang="ko-KR" sz="1400" dirty="0"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누락된 사용자 </a:t>
            </a:r>
            <a:r>
              <a:rPr lang="en-US" altLang="ko-KR" sz="1400" b="1" dirty="0">
                <a:latin typeface="+mn-ea"/>
              </a:rPr>
              <a:t>(49</a:t>
            </a:r>
            <a:r>
              <a:rPr lang="ko-KR" altLang="en-US" sz="1400" b="1" dirty="0">
                <a:latin typeface="+mn-ea"/>
              </a:rPr>
              <a:t>명</a:t>
            </a:r>
            <a:r>
              <a:rPr lang="en-US" altLang="ko-KR" sz="1400" b="1" dirty="0">
                <a:latin typeface="+mn-ea"/>
              </a:rPr>
              <a:t> -&gt; 42</a:t>
            </a:r>
            <a:r>
              <a:rPr lang="ko-KR" altLang="en-US" sz="1400" b="1" dirty="0">
                <a:latin typeface="+mn-ea"/>
              </a:rPr>
              <a:t>명</a:t>
            </a:r>
            <a:r>
              <a:rPr lang="en-US" altLang="ko-KR" sz="1400" b="1" dirty="0">
                <a:latin typeface="+mn-ea"/>
              </a:rPr>
              <a:t>)</a:t>
            </a:r>
          </a:p>
          <a:p>
            <a:pPr marL="1085850" lvl="2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S004, S026, S082, S090, S503 : sleep </a:t>
            </a:r>
            <a:r>
              <a:rPr lang="ko-KR" altLang="en-US" sz="1400" dirty="0">
                <a:latin typeface="+mn-ea"/>
              </a:rPr>
              <a:t>데이터가 수집되지 않음</a:t>
            </a:r>
            <a:endParaRPr lang="en-US" altLang="ko-KR" sz="1400" dirty="0">
              <a:latin typeface="+mn-ea"/>
            </a:endParaRPr>
          </a:p>
          <a:p>
            <a:pPr marL="1085850" lvl="2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S015, S049, S090 : exercise</a:t>
            </a:r>
            <a:r>
              <a:rPr lang="ko-KR" altLang="en-US" sz="1400" dirty="0">
                <a:latin typeface="+mn-ea"/>
              </a:rPr>
              <a:t> 데이터가 수집되지 않음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CB0711-D6E0-3021-C710-E6BA1D8269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1" r="21291" b="34975"/>
          <a:stretch/>
        </p:blipFill>
        <p:spPr>
          <a:xfrm>
            <a:off x="1401106" y="1103481"/>
            <a:ext cx="9389787" cy="284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5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8138C2B-0EA7-1BB5-F085-D585806C7014}"/>
              </a:ext>
            </a:extLst>
          </p:cNvPr>
          <p:cNvCxnSpPr/>
          <p:nvPr/>
        </p:nvCxnSpPr>
        <p:spPr>
          <a:xfrm>
            <a:off x="0" y="556592"/>
            <a:ext cx="12192000" cy="0"/>
          </a:xfrm>
          <a:prstGeom prst="line">
            <a:avLst/>
          </a:prstGeom>
          <a:ln w="15875">
            <a:solidFill>
              <a:srgbClr val="034E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6F087C-4676-2686-9B7E-7DBF2C9E7ECC}"/>
              </a:ext>
            </a:extLst>
          </p:cNvPr>
          <p:cNvSpPr/>
          <p:nvPr/>
        </p:nvSpPr>
        <p:spPr>
          <a:xfrm>
            <a:off x="0" y="6667131"/>
            <a:ext cx="12192000" cy="190866"/>
          </a:xfrm>
          <a:prstGeom prst="rect">
            <a:avLst/>
          </a:prstGeom>
          <a:solidFill>
            <a:srgbClr val="24549C"/>
          </a:solidFill>
          <a:ln>
            <a:solidFill>
              <a:srgbClr val="2454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FBAB3EB7-E347-4319-8C8C-1AF324D1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559FE9-C733-4BF6-9889-4FF4F14B929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F6ED6-F114-154A-03CA-3F516D362F75}"/>
              </a:ext>
            </a:extLst>
          </p:cNvPr>
          <p:cNvSpPr txBox="1"/>
          <p:nvPr/>
        </p:nvSpPr>
        <p:spPr>
          <a:xfrm>
            <a:off x="407503" y="371926"/>
            <a:ext cx="25941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94659-003C-70BA-7693-7D7D5B2026CB}"/>
              </a:ext>
            </a:extLst>
          </p:cNvPr>
          <p:cNvSpPr txBox="1"/>
          <p:nvPr/>
        </p:nvSpPr>
        <p:spPr>
          <a:xfrm>
            <a:off x="1217680" y="1099288"/>
            <a:ext cx="234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심박수 및 운동 관련 변수</a:t>
            </a:r>
            <a:endParaRPr lang="en-US" altLang="ko-KR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DD4DA-D747-8E91-9988-F9667A88B35A}"/>
              </a:ext>
            </a:extLst>
          </p:cNvPr>
          <p:cNvSpPr txBox="1"/>
          <p:nvPr/>
        </p:nvSpPr>
        <p:spPr>
          <a:xfrm>
            <a:off x="9063879" y="1099288"/>
            <a:ext cx="199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수면 관련 변수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A167EB-8BEC-A7C1-49E5-1A9ABBC7BFDE}"/>
              </a:ext>
            </a:extLst>
          </p:cNvPr>
          <p:cNvSpPr txBox="1"/>
          <p:nvPr/>
        </p:nvSpPr>
        <p:spPr>
          <a:xfrm>
            <a:off x="5221781" y="1103991"/>
            <a:ext cx="2273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수면단계 관련 변수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693AA8-ABA4-E87A-1DDA-30FFD9FD9D88}"/>
              </a:ext>
            </a:extLst>
          </p:cNvPr>
          <p:cNvSpPr/>
          <p:nvPr/>
        </p:nvSpPr>
        <p:spPr>
          <a:xfrm>
            <a:off x="8298001" y="3472620"/>
            <a:ext cx="3518176" cy="371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ADAC5B-53F8-30A0-1899-84D34D7A2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79071"/>
              </p:ext>
            </p:extLst>
          </p:nvPr>
        </p:nvGraphicFramePr>
        <p:xfrm>
          <a:off x="407503" y="1526206"/>
          <a:ext cx="3967168" cy="477520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83584">
                  <a:extLst>
                    <a:ext uri="{9D8B030D-6E8A-4147-A177-3AD203B41FA5}">
                      <a16:colId xmlns:a16="http://schemas.microsoft.com/office/drawing/2014/main" val="1748892408"/>
                    </a:ext>
                  </a:extLst>
                </a:gridCol>
                <a:gridCol w="1983584">
                  <a:extLst>
                    <a:ext uri="{9D8B030D-6E8A-4147-A177-3AD203B41FA5}">
                      <a16:colId xmlns:a16="http://schemas.microsoft.com/office/drawing/2014/main" val="1871592663"/>
                    </a:ext>
                  </a:extLst>
                </a:gridCol>
              </a:tblGrid>
              <a:tr h="265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053710"/>
                  </a:ext>
                </a:extLst>
              </a:tr>
              <a:tr h="2652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calories_avg</a:t>
                      </a: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calories_sum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일별 평균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총 칼로리 소모량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741862"/>
                  </a:ext>
                </a:extLst>
              </a:tr>
              <a:tr h="2652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steps_avg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steps_sum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일별 평균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총 걸음 수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06747"/>
                  </a:ext>
                </a:extLst>
              </a:tr>
              <a:tr h="2652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HR_avg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HR_sum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하루 평균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총 심박수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13901"/>
                  </a:ext>
                </a:extLst>
              </a:tr>
              <a:tr h="265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exercise_HR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운동 중 평균 심박수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700259"/>
                  </a:ext>
                </a:extLst>
              </a:tr>
              <a:tr h="2652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exercise_calories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운동 중 칼로리 소모량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842810"/>
                  </a:ext>
                </a:extLst>
              </a:tr>
              <a:tr h="2652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exercise_steps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운동 중 걸은 걸음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038613"/>
                  </a:ext>
                </a:extLst>
              </a:tr>
              <a:tr h="2652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sedentary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+mn-ea"/>
                          <a:ea typeface="+mn-ea"/>
                        </a:rPr>
                        <a:t>비활동적인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 시간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104187"/>
                  </a:ext>
                </a:extLst>
              </a:tr>
              <a:tr h="2652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lightly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가벼운 운동한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17164"/>
                  </a:ext>
                </a:extLst>
              </a:tr>
              <a:tr h="2652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fairly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중간 강도의 운동한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700127"/>
                  </a:ext>
                </a:extLst>
              </a:tr>
              <a:tr h="2652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높은 강도의 운동한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0082310"/>
                  </a:ext>
                </a:extLst>
              </a:tr>
              <a:tr h="2652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activit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활동량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822470"/>
                  </a:ext>
                </a:extLst>
              </a:tr>
              <a:tr h="2652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activityType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운동 종류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걷기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골프 등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108065"/>
                  </a:ext>
                </a:extLst>
              </a:tr>
              <a:tr h="2652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activeDuration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운동한 시간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673252"/>
                  </a:ext>
                </a:extLst>
              </a:tr>
              <a:tr h="2652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peak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최대 운동강도에서 운동한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739104"/>
                  </a:ext>
                </a:extLst>
              </a:tr>
              <a:tr h="2652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cardio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중간 운동강도에서 운동한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729335"/>
                  </a:ext>
                </a:extLst>
              </a:tr>
              <a:tr h="2652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fat_burn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약한 운동강도에서 운동한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997259"/>
                  </a:ext>
                </a:extLst>
              </a:tr>
              <a:tr h="2652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 err="1">
                          <a:latin typeface="+mn-ea"/>
                          <a:ea typeface="+mn-ea"/>
                        </a:rPr>
                        <a:t>out_of_range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움직임이 없는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73892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DBCE21A-641F-6D42-5CAC-077D361DE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22211"/>
              </p:ext>
            </p:extLst>
          </p:nvPr>
        </p:nvGraphicFramePr>
        <p:xfrm>
          <a:off x="4637478" y="1526207"/>
          <a:ext cx="3442106" cy="37027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21053">
                  <a:extLst>
                    <a:ext uri="{9D8B030D-6E8A-4147-A177-3AD203B41FA5}">
                      <a16:colId xmlns:a16="http://schemas.microsoft.com/office/drawing/2014/main" val="1748892408"/>
                    </a:ext>
                  </a:extLst>
                </a:gridCol>
                <a:gridCol w="1721053">
                  <a:extLst>
                    <a:ext uri="{9D8B030D-6E8A-4147-A177-3AD203B41FA5}">
                      <a16:colId xmlns:a16="http://schemas.microsoft.com/office/drawing/2014/main" val="1871592663"/>
                    </a:ext>
                  </a:extLst>
                </a:gridCol>
              </a:tblGrid>
              <a:tr h="284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053710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deep.count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깊은 수면 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729335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deep.minutes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깊은 수면 시간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997259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deep.thirtyDayAvgMinutes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일간 평균 깊은 수면시간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738925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wake.count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수면 중 깬 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875062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wake.minutes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깨어 있던 총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563243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wake.thirtyDayAvgMinutes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일간 평균 깨어난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806071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light.count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가벼운 수면 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4626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light.minutes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가벼운 수면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684187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light.thirtyDayAvgMinutes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일간 평균 가벼운 수면시간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920278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rem.count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렘 수면 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284028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rem.minutes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렘 수면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390369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rem.thirtyDayAvgMinutes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일간 평균 </a:t>
                      </a: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REM </a:t>
                      </a:r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수면시간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233424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0483106-F83A-0A03-9F26-305FBC415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67868"/>
              </p:ext>
            </p:extLst>
          </p:nvPr>
        </p:nvGraphicFramePr>
        <p:xfrm>
          <a:off x="8342391" y="1526206"/>
          <a:ext cx="3442106" cy="37027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21053">
                  <a:extLst>
                    <a:ext uri="{9D8B030D-6E8A-4147-A177-3AD203B41FA5}">
                      <a16:colId xmlns:a16="http://schemas.microsoft.com/office/drawing/2014/main" val="1748892408"/>
                    </a:ext>
                  </a:extLst>
                </a:gridCol>
                <a:gridCol w="1721053">
                  <a:extLst>
                    <a:ext uri="{9D8B030D-6E8A-4147-A177-3AD203B41FA5}">
                      <a16:colId xmlns:a16="http://schemas.microsoft.com/office/drawing/2014/main" val="1871592663"/>
                    </a:ext>
                  </a:extLst>
                </a:gridCol>
              </a:tblGrid>
              <a:tr h="284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053710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sleepDuration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일별 총 수면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729335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Asleep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수면 중 잔 시간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997259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Awake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수면 중 깨어 있던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738925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AfterWakeup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깬 후 침대에 머문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875062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timeInBed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침대에서 총 머문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563243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efficiency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수면의 효율성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806071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overall_score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수면의 질 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4626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composition_score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수면 구성 요소 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684187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revitalization_score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수면의 상쾌함 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920278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duration_score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수면 지속 시간 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284028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resting_HR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휴식 중 심박수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390369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restlessness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수면 중 뒤척임 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233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95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E20E57-C105-F86E-0BDC-89F8DD7BBCF7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4549C"/>
          </a:solidFill>
          <a:ln>
            <a:solidFill>
              <a:srgbClr val="2454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ECFD6ED3-1C64-C1A1-5819-AC4FAD72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9FE9-C733-4BF6-9889-4FF4F14B9299}" type="slidenum">
              <a:rPr lang="ko-KR" altLang="en-US" smtClean="0">
                <a:solidFill>
                  <a:schemeClr val="bg1"/>
                </a:solidFill>
              </a:rPr>
              <a:t>9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B4026F1-E8CF-D07A-ECC4-BC5B0F6E7D81}"/>
              </a:ext>
            </a:extLst>
          </p:cNvPr>
          <p:cNvCxnSpPr>
            <a:cxnSpLocks/>
          </p:cNvCxnSpPr>
          <p:nvPr/>
        </p:nvCxnSpPr>
        <p:spPr>
          <a:xfrm>
            <a:off x="9124122" y="4472609"/>
            <a:ext cx="2852530" cy="21567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F157A6E-31BF-1540-EA65-85E92D74D912}"/>
              </a:ext>
            </a:extLst>
          </p:cNvPr>
          <p:cNvCxnSpPr>
            <a:cxnSpLocks/>
          </p:cNvCxnSpPr>
          <p:nvPr/>
        </p:nvCxnSpPr>
        <p:spPr>
          <a:xfrm>
            <a:off x="198783" y="188844"/>
            <a:ext cx="2852530" cy="21667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B5C5A2-952D-2224-7A16-01B7E3D566AE}"/>
              </a:ext>
            </a:extLst>
          </p:cNvPr>
          <p:cNvSpPr txBox="1"/>
          <p:nvPr/>
        </p:nvSpPr>
        <p:spPr>
          <a:xfrm>
            <a:off x="4000808" y="3020875"/>
            <a:ext cx="4190382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Ⅲ.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방법론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15D3EA-18C5-506E-0053-4B6161949272}"/>
              </a:ext>
            </a:extLst>
          </p:cNvPr>
          <p:cNvSpPr/>
          <p:nvPr/>
        </p:nvSpPr>
        <p:spPr>
          <a:xfrm>
            <a:off x="3198537" y="2489547"/>
            <a:ext cx="5794927" cy="18789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1631E106-32C0-6589-3EE3-0DCA2CBDCED1}"/>
              </a:ext>
            </a:extLst>
          </p:cNvPr>
          <p:cNvSpPr/>
          <p:nvPr/>
        </p:nvSpPr>
        <p:spPr>
          <a:xfrm flipV="1">
            <a:off x="3130825" y="2405269"/>
            <a:ext cx="308113" cy="337931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F6479ECC-09A2-F397-0CD7-45173DC096DB}"/>
              </a:ext>
            </a:extLst>
          </p:cNvPr>
          <p:cNvSpPr/>
          <p:nvPr/>
        </p:nvSpPr>
        <p:spPr>
          <a:xfrm flipH="1">
            <a:off x="8753063" y="4114801"/>
            <a:ext cx="308113" cy="337931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52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16651</TotalTime>
  <Words>1803</Words>
  <Application>Microsoft Office PowerPoint</Application>
  <PresentationFormat>와이드스크린</PresentationFormat>
  <Paragraphs>746</Paragraphs>
  <Slides>27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나눔스퀘어_ac Bold</vt:lpstr>
      <vt:lpstr>나눔스퀘어_ac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민서 김</dc:creator>
  <cp:lastModifiedBy>민서 김</cp:lastModifiedBy>
  <cp:revision>79</cp:revision>
  <dcterms:created xsi:type="dcterms:W3CDTF">2024-07-07T08:03:07Z</dcterms:created>
  <dcterms:modified xsi:type="dcterms:W3CDTF">2024-12-03T21:12:51Z</dcterms:modified>
</cp:coreProperties>
</file>