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27"/>
  </p:notesMasterIdLst>
  <p:sldIdLst>
    <p:sldId id="719" r:id="rId2"/>
    <p:sldId id="720" r:id="rId3"/>
    <p:sldId id="730" r:id="rId4"/>
    <p:sldId id="729" r:id="rId5"/>
    <p:sldId id="743" r:id="rId6"/>
    <p:sldId id="744" r:id="rId7"/>
    <p:sldId id="731" r:id="rId8"/>
    <p:sldId id="732" r:id="rId9"/>
    <p:sldId id="733" r:id="rId10"/>
    <p:sldId id="735" r:id="rId11"/>
    <p:sldId id="741" r:id="rId12"/>
    <p:sldId id="734" r:id="rId13"/>
    <p:sldId id="736" r:id="rId14"/>
    <p:sldId id="737" r:id="rId15"/>
    <p:sldId id="738" r:id="rId16"/>
    <p:sldId id="739" r:id="rId17"/>
    <p:sldId id="740" r:id="rId18"/>
    <p:sldId id="262" r:id="rId19"/>
    <p:sldId id="721" r:id="rId20"/>
    <p:sldId id="722" r:id="rId21"/>
    <p:sldId id="723" r:id="rId22"/>
    <p:sldId id="724" r:id="rId23"/>
    <p:sldId id="263" r:id="rId24"/>
    <p:sldId id="726" r:id="rId25"/>
    <p:sldId id="727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71" userDrawn="1">
          <p15:clr>
            <a:srgbClr val="A4A3A4"/>
          </p15:clr>
        </p15:guide>
        <p15:guide id="2" pos="385" userDrawn="1">
          <p15:clr>
            <a:srgbClr val="A4A3A4"/>
          </p15:clr>
        </p15:guide>
        <p15:guide id="3" pos="5375" userDrawn="1">
          <p15:clr>
            <a:srgbClr val="A4A3A4"/>
          </p15:clr>
        </p15:guide>
        <p15:guide id="4" pos="544" userDrawn="1">
          <p15:clr>
            <a:srgbClr val="A4A3A4"/>
          </p15:clr>
        </p15:guide>
        <p15:guide id="5" orient="horz" pos="11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SEN Kim" initials="SK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4E9C"/>
    <a:srgbClr val="39BCB8"/>
    <a:srgbClr val="39BBB6"/>
    <a:srgbClr val="B83010"/>
    <a:srgbClr val="49C1BE"/>
    <a:srgbClr val="B5A8D3"/>
    <a:srgbClr val="EE5835"/>
    <a:srgbClr val="2D8F8A"/>
    <a:srgbClr val="3CBCB7"/>
    <a:srgbClr val="281F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010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906" y="102"/>
      </p:cViewPr>
      <p:guideLst>
        <p:guide orient="horz" pos="1071"/>
        <p:guide pos="385"/>
        <p:guide pos="5375"/>
        <p:guide pos="544"/>
        <p:guide orient="horz" pos="111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7094D2-52B1-4A24-9772-F4ABB377CA0B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3C5F93-DBD8-475E-B5C0-664EF94AA8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062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" y="0"/>
            <a:ext cx="91213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30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 userDrawn="1"/>
        </p:nvGrpSpPr>
        <p:grpSpPr>
          <a:xfrm>
            <a:off x="11309" y="0"/>
            <a:ext cx="9121381" cy="6858000"/>
            <a:chOff x="11309" y="0"/>
            <a:chExt cx="9121381" cy="6858000"/>
          </a:xfrm>
        </p:grpSpPr>
        <p:pic>
          <p:nvPicPr>
            <p:cNvPr id="3" name="그림 2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09" y="0"/>
              <a:ext cx="9121381" cy="6858000"/>
            </a:xfrm>
            <a:prstGeom prst="rect">
              <a:avLst/>
            </a:prstGeom>
          </p:spPr>
        </p:pic>
        <p:pic>
          <p:nvPicPr>
            <p:cNvPr id="2" name="그림 1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8265254" y="5751298"/>
              <a:ext cx="752475" cy="7429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869086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2663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naconda.com/products/distribution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6B39C80-C2B0-4665-B702-5858641FA5C7}"/>
              </a:ext>
            </a:extLst>
          </p:cNvPr>
          <p:cNvSpPr txBox="1"/>
          <p:nvPr/>
        </p:nvSpPr>
        <p:spPr>
          <a:xfrm>
            <a:off x="-149630" y="599710"/>
            <a:ext cx="9144000" cy="803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65000"/>
              </a:lnSpc>
            </a:pPr>
            <a:r>
              <a:rPr lang="ko-KR" altLang="en-US" sz="28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첫째마당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기온 </a:t>
            </a:r>
            <a:r>
              <a:rPr lang="ko-KR" altLang="en-US" sz="28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공공데이터</a:t>
            </a:r>
            <a:endParaRPr lang="ko-KR" altLang="en-US" sz="2800" spc="-1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6613603-1D49-4741-B2D3-A521AC92038F}"/>
              </a:ext>
            </a:extLst>
          </p:cNvPr>
          <p:cNvCxnSpPr/>
          <p:nvPr/>
        </p:nvCxnSpPr>
        <p:spPr>
          <a:xfrm>
            <a:off x="716437" y="1455301"/>
            <a:ext cx="7748833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6B39C80-C2B0-4665-B702-5858641FA5C7}"/>
              </a:ext>
            </a:extLst>
          </p:cNvPr>
          <p:cNvSpPr txBox="1"/>
          <p:nvPr/>
        </p:nvSpPr>
        <p:spPr>
          <a:xfrm>
            <a:off x="0" y="2524522"/>
            <a:ext cx="9144000" cy="100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65000"/>
              </a:lnSpc>
            </a:pPr>
            <a:r>
              <a:rPr lang="en-US" altLang="ko-KR" sz="3600" dirty="0">
                <a:solidFill>
                  <a:srgbClr val="7C68A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Unit 01  </a:t>
            </a:r>
            <a:r>
              <a:rPr lang="ko-KR" altLang="en-US" sz="3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기온</a:t>
            </a:r>
            <a:r>
              <a:rPr lang="en-US" altLang="ko-KR" sz="3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3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 분석 시작하기</a:t>
            </a:r>
            <a:endParaRPr lang="ko-KR" altLang="en-US" sz="3600" spc="-1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57888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1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기온 데이터 분석 시작하기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299336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 | </a:t>
            </a:r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 분석 환경 한 번에 설치하기</a:t>
            </a:r>
          </a:p>
        </p:txBody>
      </p:sp>
      <p:sp>
        <p:nvSpPr>
          <p:cNvPr id="6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 txBox="1">
            <a:spLocks/>
          </p:cNvSpPr>
          <p:nvPr/>
        </p:nvSpPr>
        <p:spPr>
          <a:xfrm>
            <a:off x="193743" y="1533272"/>
            <a:ext cx="8002606" cy="325485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ko-KR" altLang="en-US" sz="2000" dirty="0"/>
              <a:t>사용자 폴더 아래에 윈도우 </a:t>
            </a:r>
            <a:r>
              <a:rPr lang="en-US" altLang="ko-KR" sz="2000" dirty="0"/>
              <a:t>login </a:t>
            </a:r>
            <a:r>
              <a:rPr lang="ko-KR" altLang="en-US" sz="2000" dirty="0"/>
              <a:t>이름으로 폴더 생성</a:t>
            </a:r>
          </a:p>
          <a:p>
            <a:pPr lvl="2"/>
            <a:endParaRPr lang="en-US" altLang="ko-KR" sz="1600" dirty="0">
              <a:solidFill>
                <a:srgbClr val="FF0000"/>
              </a:solidFill>
            </a:endParaRPr>
          </a:p>
          <a:p>
            <a:pPr lvl="2"/>
            <a:r>
              <a:rPr lang="en-US" altLang="ko-KR" sz="1600" dirty="0">
                <a:solidFill>
                  <a:srgbClr val="FF0000"/>
                </a:solidFill>
              </a:rPr>
              <a:t>(</a:t>
            </a:r>
            <a:r>
              <a:rPr lang="ko-KR" altLang="en-US" sz="1600" dirty="0">
                <a:solidFill>
                  <a:srgbClr val="FF0000"/>
                </a:solidFill>
              </a:rPr>
              <a:t>윈도우 사용자 명은 반드시 </a:t>
            </a:r>
            <a:r>
              <a:rPr lang="ko-KR" altLang="en-US" sz="1600" b="1" dirty="0">
                <a:solidFill>
                  <a:srgbClr val="FF0000"/>
                </a:solidFill>
              </a:rPr>
              <a:t>영문자이고</a:t>
            </a:r>
            <a:r>
              <a:rPr lang="en-US" altLang="ko-KR" sz="1600" b="1" dirty="0">
                <a:solidFill>
                  <a:srgbClr val="FF0000"/>
                </a:solidFill>
              </a:rPr>
              <a:t>, </a:t>
            </a:r>
            <a:r>
              <a:rPr lang="ko-KR" altLang="en-US" sz="1600" b="1" dirty="0">
                <a:solidFill>
                  <a:srgbClr val="FF0000"/>
                </a:solidFill>
              </a:rPr>
              <a:t>띄어쓰기 금지</a:t>
            </a:r>
            <a:r>
              <a:rPr lang="en-US" altLang="ko-KR" sz="1600" b="1" dirty="0">
                <a:solidFill>
                  <a:srgbClr val="FF0000"/>
                </a:solidFill>
              </a:rPr>
              <a:t>, </a:t>
            </a:r>
            <a:r>
              <a:rPr lang="ko-KR" altLang="en-US" sz="1600" b="1" dirty="0">
                <a:solidFill>
                  <a:srgbClr val="FF0000"/>
                </a:solidFill>
              </a:rPr>
              <a:t>한글 사용 금지</a:t>
            </a:r>
            <a:r>
              <a:rPr lang="en-US" altLang="ko-KR" sz="1600" dirty="0">
                <a:solidFill>
                  <a:srgbClr val="FF0000"/>
                </a:solidFill>
              </a:rPr>
              <a:t>)</a:t>
            </a:r>
            <a:endParaRPr lang="ko-KR" altLang="en-US" sz="1600" dirty="0">
              <a:solidFill>
                <a:srgbClr val="FF0000"/>
              </a:solidFill>
            </a:endParaRPr>
          </a:p>
          <a:p>
            <a:pPr lvl="1" fontAlgn="base"/>
            <a:endParaRPr lang="en-US" altLang="ko-KR" sz="1800" dirty="0"/>
          </a:p>
          <a:p>
            <a:pPr lvl="1" fontAlgn="base"/>
            <a:r>
              <a:rPr lang="en-US" altLang="ko-KR" sz="1800" dirty="0"/>
              <a:t>chrome</a:t>
            </a:r>
            <a:r>
              <a:rPr lang="ko-KR" altLang="en-US" sz="1800" dirty="0"/>
              <a:t>를 기본 웹으로 설정</a:t>
            </a:r>
          </a:p>
          <a:p>
            <a:pPr lvl="1" fontAlgn="base"/>
            <a:endParaRPr lang="en-US" altLang="ko-KR" sz="1800" dirty="0"/>
          </a:p>
          <a:p>
            <a:pPr lvl="1" fontAlgn="base"/>
            <a:r>
              <a:rPr lang="en-US" altLang="ko-KR" sz="1800" dirty="0"/>
              <a:t>anaconda </a:t>
            </a:r>
            <a:r>
              <a:rPr lang="ko-KR" altLang="en-US" sz="1800" dirty="0"/>
              <a:t>설치 </a:t>
            </a:r>
            <a:r>
              <a:rPr lang="en-US" altLang="ko-KR" sz="1800" dirty="0"/>
              <a:t>: (</a:t>
            </a:r>
            <a:r>
              <a:rPr lang="en-US" altLang="ko-KR" sz="1600" dirty="0">
                <a:hlinkClick r:id="rId2"/>
              </a:rPr>
              <a:t>Anaconda | Anaconda Distribution</a:t>
            </a:r>
            <a:r>
              <a:rPr lang="en-US" altLang="ko-KR" sz="1800" dirty="0"/>
              <a:t> )</a:t>
            </a:r>
            <a:r>
              <a:rPr lang="ko-KR" altLang="en-US" sz="1800" dirty="0"/>
              <a:t>의 아래 부분에서</a:t>
            </a:r>
            <a:endParaRPr lang="en-US" altLang="ko-KR" sz="1800" dirty="0"/>
          </a:p>
          <a:p>
            <a:pPr lvl="2" fontAlgn="base"/>
            <a:r>
              <a:rPr lang="ko-KR" altLang="en-US" sz="1800" dirty="0"/>
              <a:t> </a:t>
            </a:r>
            <a:r>
              <a:rPr lang="en-US" altLang="ko-KR" sz="1800" b="0" i="0" strike="noStrike" dirty="0">
                <a:solidFill>
                  <a:srgbClr val="FF0000"/>
                </a:solidFill>
                <a:effectLst/>
                <a:latin typeface="museo-sans-rounded"/>
              </a:rPr>
              <a:t>64-Bit Graphical Installer (621 MB) </a:t>
            </a:r>
            <a:r>
              <a:rPr lang="ko-KR" altLang="en-US" sz="1800" b="0" i="0" strike="noStrike" dirty="0">
                <a:solidFill>
                  <a:srgbClr val="FF0000"/>
                </a:solidFill>
                <a:effectLst/>
                <a:latin typeface="museo-sans-rounded"/>
              </a:rPr>
              <a:t>를 찾아서 다운로드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8409091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1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기온 데이터 분석 시작하기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299336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 | </a:t>
            </a:r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 분석 환경 한 번에 설치하기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7579A0-8EB1-4148-A548-892BB3F8F858}"/>
              </a:ext>
            </a:extLst>
          </p:cNvPr>
          <p:cNvSpPr txBox="1"/>
          <p:nvPr/>
        </p:nvSpPr>
        <p:spPr>
          <a:xfrm>
            <a:off x="801330" y="1533272"/>
            <a:ext cx="703498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 latinLnBrk="1"/>
            <a:r>
              <a:rPr lang="en-US" altLang="ko-KR" sz="1800" kern="0" dirty="0" err="1">
                <a:solidFill>
                  <a:srgbClr val="000000"/>
                </a:solidFill>
                <a:latin typeface="한컴바탕"/>
                <a:ea typeface="한컴바탕"/>
              </a:rPr>
              <a:t>conda</a:t>
            </a:r>
            <a:r>
              <a:rPr lang="en-US" altLang="ko-KR" sz="1800" kern="0" dirty="0">
                <a:solidFill>
                  <a:srgbClr val="000000"/>
                </a:solidFill>
                <a:latin typeface="한컴바탕"/>
                <a:ea typeface="한컴바탕"/>
              </a:rPr>
              <a:t> vs pip </a:t>
            </a:r>
            <a:r>
              <a:rPr lang="ko-KR" altLang="en-US" sz="1800" kern="0" dirty="0">
                <a:solidFill>
                  <a:srgbClr val="000000"/>
                </a:solidFill>
                <a:latin typeface="한컴바탕"/>
                <a:ea typeface="한컴바탕"/>
              </a:rPr>
              <a:t>의 차이</a:t>
            </a:r>
            <a:endParaRPr lang="en-US" altLang="ko-KR" sz="1800" kern="0" dirty="0">
              <a:solidFill>
                <a:srgbClr val="000000"/>
              </a:solidFill>
              <a:latin typeface="한컴바탕"/>
              <a:ea typeface="한컴바탕"/>
            </a:endParaRPr>
          </a:p>
          <a:p>
            <a:pPr algn="just" fontAlgn="base" latinLnBrk="1"/>
            <a:endParaRPr lang="en-US" altLang="ko-KR" sz="1800" kern="0" dirty="0">
              <a:solidFill>
                <a:srgbClr val="000000"/>
              </a:solidFill>
              <a:latin typeface="한컴바탕"/>
              <a:ea typeface="한컴바탕"/>
            </a:endParaRPr>
          </a:p>
          <a:p>
            <a:pPr algn="just" fontAlgn="base" latinLnBrk="1"/>
            <a:r>
              <a:rPr lang="ko-KR" altLang="en-US" kern="0" dirty="0">
                <a:solidFill>
                  <a:srgbClr val="000000"/>
                </a:solidFill>
                <a:latin typeface="한컴바탕"/>
                <a:ea typeface="한컴바탕"/>
              </a:rPr>
              <a:t>공통점</a:t>
            </a:r>
            <a:r>
              <a:rPr lang="en-US" altLang="ko-KR" kern="0" dirty="0">
                <a:solidFill>
                  <a:srgbClr val="000000"/>
                </a:solidFill>
                <a:latin typeface="한컴바탕"/>
                <a:ea typeface="한컴바탕"/>
              </a:rPr>
              <a:t>: </a:t>
            </a:r>
            <a:r>
              <a:rPr lang="ko-KR" altLang="en-US" kern="0" dirty="0">
                <a:solidFill>
                  <a:srgbClr val="000000"/>
                </a:solidFill>
                <a:latin typeface="한컴바탕"/>
                <a:ea typeface="한컴바탕"/>
              </a:rPr>
              <a:t>패키지 관리자</a:t>
            </a:r>
            <a:endParaRPr lang="en-US" altLang="ko-KR" kern="0" dirty="0">
              <a:solidFill>
                <a:srgbClr val="000000"/>
              </a:solidFill>
              <a:latin typeface="한컴바탕"/>
              <a:ea typeface="한컴바탕"/>
            </a:endParaRPr>
          </a:p>
          <a:p>
            <a:pPr algn="just" fontAlgn="base" latinLnBrk="1"/>
            <a:r>
              <a:rPr lang="ko-KR" altLang="en-US" sz="1800" kern="0" dirty="0">
                <a:solidFill>
                  <a:srgbClr val="000000"/>
                </a:solidFill>
                <a:latin typeface="한컴바탕"/>
                <a:ea typeface="한컴바탕"/>
              </a:rPr>
              <a:t>차이점</a:t>
            </a:r>
            <a:endParaRPr lang="en-US" altLang="ko-KR" sz="1800" kern="0" dirty="0">
              <a:solidFill>
                <a:srgbClr val="000000"/>
              </a:solidFill>
              <a:latin typeface="한컴바탕"/>
              <a:ea typeface="한컴바탕"/>
            </a:endParaRPr>
          </a:p>
          <a:p>
            <a:pPr algn="just" fontAlgn="base" latinLnBrk="1"/>
            <a:r>
              <a:rPr lang="en-US" altLang="ko-KR" kern="0" dirty="0">
                <a:solidFill>
                  <a:srgbClr val="000000"/>
                </a:solidFill>
                <a:latin typeface="한컴바탕"/>
                <a:ea typeface="한컴바탕"/>
              </a:rPr>
              <a:t>	- pip</a:t>
            </a:r>
            <a:r>
              <a:rPr lang="ko-KR" altLang="en-US" kern="0" dirty="0">
                <a:solidFill>
                  <a:srgbClr val="000000"/>
                </a:solidFill>
                <a:latin typeface="한컴바탕"/>
                <a:ea typeface="한컴바탕"/>
              </a:rPr>
              <a:t> </a:t>
            </a:r>
            <a:r>
              <a:rPr lang="en-US" altLang="ko-KR" kern="0" dirty="0">
                <a:solidFill>
                  <a:srgbClr val="000000"/>
                </a:solidFill>
                <a:latin typeface="한컴바탕"/>
                <a:ea typeface="한컴바탕"/>
              </a:rPr>
              <a:t>:</a:t>
            </a:r>
            <a:r>
              <a:rPr lang="ko-KR" altLang="en-US" kern="0" dirty="0">
                <a:solidFill>
                  <a:srgbClr val="000000"/>
                </a:solidFill>
                <a:latin typeface="한컴바탕"/>
                <a:ea typeface="한컴바탕"/>
              </a:rPr>
              <a:t> </a:t>
            </a:r>
            <a:r>
              <a:rPr lang="en-US" altLang="ko-KR" kern="0" dirty="0">
                <a:solidFill>
                  <a:srgbClr val="000000"/>
                </a:solidFill>
                <a:latin typeface="한컴바탕"/>
                <a:ea typeface="한컴바탕"/>
              </a:rPr>
              <a:t>python</a:t>
            </a:r>
            <a:r>
              <a:rPr lang="ko-KR" altLang="en-US" kern="0" dirty="0">
                <a:solidFill>
                  <a:srgbClr val="000000"/>
                </a:solidFill>
                <a:latin typeface="한컴바탕"/>
                <a:ea typeface="한컴바탕"/>
              </a:rPr>
              <a:t>에 한정된 패키지의 관리자</a:t>
            </a:r>
            <a:endParaRPr lang="en-US" altLang="ko-KR" kern="0" dirty="0">
              <a:solidFill>
                <a:srgbClr val="000000"/>
              </a:solidFill>
              <a:latin typeface="한컴바탕"/>
              <a:ea typeface="한컴바탕"/>
            </a:endParaRPr>
          </a:p>
          <a:p>
            <a:pPr algn="just" fontAlgn="base" latinLnBrk="1"/>
            <a:r>
              <a:rPr lang="en-US" altLang="ko-KR" sz="1800" kern="0" dirty="0">
                <a:solidFill>
                  <a:srgbClr val="000000"/>
                </a:solidFill>
                <a:latin typeface="한컴바탕"/>
                <a:ea typeface="한컴바탕"/>
              </a:rPr>
              <a:t>	- </a:t>
            </a:r>
            <a:r>
              <a:rPr lang="en-US" altLang="ko-KR" sz="1800" kern="0" dirty="0" err="1">
                <a:solidFill>
                  <a:srgbClr val="000000"/>
                </a:solidFill>
                <a:latin typeface="한컴바탕"/>
                <a:ea typeface="한컴바탕"/>
              </a:rPr>
              <a:t>conda</a:t>
            </a:r>
            <a:r>
              <a:rPr lang="en-US" altLang="ko-KR" sz="1800" kern="0" dirty="0">
                <a:solidFill>
                  <a:srgbClr val="000000"/>
                </a:solidFill>
                <a:latin typeface="한컴바탕"/>
                <a:ea typeface="한컴바탕"/>
              </a:rPr>
              <a:t>: </a:t>
            </a:r>
            <a:r>
              <a:rPr lang="ko-KR" altLang="en-US" sz="1800" kern="0" dirty="0">
                <a:solidFill>
                  <a:srgbClr val="000000"/>
                </a:solidFill>
                <a:latin typeface="한컴바탕"/>
                <a:ea typeface="한컴바탕"/>
              </a:rPr>
              <a:t>다른 언어 </a:t>
            </a:r>
            <a:r>
              <a:rPr lang="en-US" altLang="ko-KR" sz="1800" kern="0" dirty="0">
                <a:solidFill>
                  <a:srgbClr val="000000"/>
                </a:solidFill>
                <a:latin typeface="한컴바탕"/>
                <a:ea typeface="한컴바탕"/>
              </a:rPr>
              <a:t>c, java </a:t>
            </a:r>
            <a:r>
              <a:rPr lang="ko-KR" altLang="en-US" sz="1800" kern="0" dirty="0">
                <a:solidFill>
                  <a:srgbClr val="000000"/>
                </a:solidFill>
                <a:latin typeface="한컴바탕"/>
                <a:ea typeface="한컴바탕"/>
              </a:rPr>
              <a:t>등 포함한 패키지 관리자</a:t>
            </a:r>
            <a:r>
              <a:rPr lang="en-US" altLang="ko-KR" sz="1800" kern="0" dirty="0">
                <a:solidFill>
                  <a:srgbClr val="000000"/>
                </a:solidFill>
                <a:latin typeface="한컴바탕"/>
                <a:ea typeface="한컴바탕"/>
              </a:rPr>
              <a:t>, </a:t>
            </a:r>
            <a:r>
              <a:rPr lang="ko-KR" altLang="en-US" sz="1800" kern="0" dirty="0">
                <a:solidFill>
                  <a:srgbClr val="000000"/>
                </a:solidFill>
                <a:latin typeface="한컴바탕"/>
                <a:ea typeface="한컴바탕"/>
              </a:rPr>
              <a:t>가상 환경 생성 포함</a:t>
            </a:r>
            <a:endParaRPr lang="en-US" altLang="ko-KR" sz="1800" kern="0" dirty="0">
              <a:solidFill>
                <a:srgbClr val="000000"/>
              </a:solidFill>
              <a:latin typeface="한컴바탕"/>
              <a:ea typeface="한컴바탕"/>
            </a:endParaRPr>
          </a:p>
          <a:p>
            <a:pPr algn="just" fontAlgn="base" latinLnBrk="1"/>
            <a:endParaRPr lang="en-US" altLang="ko-KR" sz="1800" kern="0" dirty="0">
              <a:solidFill>
                <a:srgbClr val="000000"/>
              </a:solidFill>
              <a:latin typeface="한컴바탕"/>
              <a:ea typeface="한컴바탕"/>
            </a:endParaRPr>
          </a:p>
          <a:p>
            <a:pPr algn="just" fontAlgn="base" latinLnBrk="1"/>
            <a:endParaRPr lang="en-US" altLang="ko-KR" sz="1800" kern="0" dirty="0">
              <a:solidFill>
                <a:srgbClr val="000000"/>
              </a:solidFill>
              <a:latin typeface="한컴바탕"/>
              <a:ea typeface="한컴바탕"/>
            </a:endParaRPr>
          </a:p>
          <a:p>
            <a:pPr algn="just" fontAlgn="base" latinLnBrk="1"/>
            <a:r>
              <a:rPr lang="ko-KR" altLang="en-US" sz="1800" kern="0" dirty="0">
                <a:solidFill>
                  <a:srgbClr val="FF0000"/>
                </a:solidFill>
                <a:latin typeface="한컴바탕"/>
                <a:ea typeface="한컴바탕"/>
              </a:rPr>
              <a:t>참고</a:t>
            </a:r>
            <a:r>
              <a:rPr lang="en-US" altLang="ko-KR" sz="1800" kern="0" dirty="0">
                <a:solidFill>
                  <a:srgbClr val="FF0000"/>
                </a:solidFill>
                <a:latin typeface="한컴바탕"/>
                <a:ea typeface="한컴바탕"/>
              </a:rPr>
              <a:t>: </a:t>
            </a:r>
            <a:r>
              <a:rPr lang="ko-KR" altLang="en-US" sz="1800" kern="0" dirty="0" err="1">
                <a:solidFill>
                  <a:srgbClr val="FF0000"/>
                </a:solidFill>
                <a:latin typeface="한컴바탕"/>
                <a:ea typeface="한컴바탕"/>
              </a:rPr>
              <a:t>버전확인등</a:t>
            </a:r>
            <a:r>
              <a:rPr lang="ko-KR" altLang="en-US" sz="1800" kern="0" dirty="0">
                <a:solidFill>
                  <a:srgbClr val="FF0000"/>
                </a:solidFill>
                <a:latin typeface="한컴바탕"/>
                <a:ea typeface="한컴바탕"/>
              </a:rPr>
              <a:t> 호환성을 검토하면서 인스톨</a:t>
            </a:r>
            <a:r>
              <a:rPr lang="en-US" altLang="ko-KR" sz="1800" kern="0" dirty="0">
                <a:solidFill>
                  <a:srgbClr val="FF0000"/>
                </a:solidFill>
                <a:latin typeface="한컴바탕"/>
                <a:ea typeface="한컴바탕"/>
              </a:rPr>
              <a:t>:</a:t>
            </a:r>
          </a:p>
          <a:p>
            <a:pPr algn="just" fontAlgn="base" latinLnBrk="1"/>
            <a:r>
              <a:rPr lang="en-US" altLang="ko-KR" sz="1800" kern="0" dirty="0">
                <a:solidFill>
                  <a:srgbClr val="FF0000"/>
                </a:solidFill>
                <a:latin typeface="한컴바탕"/>
                <a:ea typeface="한컴바탕"/>
              </a:rPr>
              <a:t>	 </a:t>
            </a:r>
            <a:r>
              <a:rPr kumimoji="0" lang="ko-KR" altLang="ko-KR" sz="240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한컴바탕"/>
                <a:ea typeface="Fira Mono" panose="020B0604020202020204" pitchFamily="49" charset="0"/>
              </a:rPr>
              <a:t>conda</a:t>
            </a:r>
            <a:r>
              <a:rPr kumimoji="0" lang="ko-KR" altLang="ko-KR" sz="24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한컴바탕"/>
                <a:ea typeface="Fira Mono" panose="020B0604020202020204" pitchFamily="49" charset="0"/>
              </a:rPr>
              <a:t> </a:t>
            </a:r>
            <a:r>
              <a:rPr kumimoji="0" lang="ko-KR" altLang="ko-KR" sz="240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한컴바탕"/>
                <a:ea typeface="Fira Mono" panose="020B0604020202020204" pitchFamily="49" charset="0"/>
              </a:rPr>
              <a:t>install</a:t>
            </a:r>
            <a:r>
              <a:rPr kumimoji="0" lang="ko-KR" altLang="ko-KR" sz="24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한컴바탕"/>
                <a:ea typeface="Fira Mono" panose="020B0604020202020204" pitchFamily="49" charset="0"/>
              </a:rPr>
              <a:t> -c </a:t>
            </a:r>
            <a:r>
              <a:rPr kumimoji="0" lang="ko-KR" altLang="ko-KR" sz="240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한컴바탕"/>
                <a:ea typeface="Fira Mono" panose="020B0604020202020204" pitchFamily="49" charset="0"/>
              </a:rPr>
              <a:t>conda-forge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한컴바탕"/>
              </a:rPr>
              <a:t> </a:t>
            </a:r>
            <a:endParaRPr kumimoji="0" lang="en-US" altLang="ko-KR" sz="24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한컴바탕"/>
            </a:endParaRPr>
          </a:p>
          <a:p>
            <a:pPr algn="just" fontAlgn="base" latinLnBrk="1"/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	 </a:t>
            </a:r>
            <a:r>
              <a:rPr kumimoji="0" lang="en-US" altLang="ko-KR" sz="20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conda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update </a:t>
            </a:r>
            <a:r>
              <a:rPr kumimoji="0" lang="en-US" altLang="ko-KR" sz="20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conda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  <a:p>
            <a:pPr algn="just" fontAlgn="base" latinLnBrk="1"/>
            <a:endParaRPr lang="en-US" altLang="ko-KR" sz="2000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algn="just" fontAlgn="base" latinLnBrk="1"/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	</a:t>
            </a:r>
            <a:r>
              <a:rPr kumimoji="0" lang="en-US" altLang="ko-KR" sz="20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conda</a:t>
            </a:r>
            <a:r>
              <a:rPr lang="ko-KR" altLang="en-US" sz="2000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altLang="ko-KR" sz="2000" dirty="0">
                <a:solidFill>
                  <a:srgbClr val="FF0000"/>
                </a:solidFill>
                <a:latin typeface="Arial" panose="020B0604020202020204" pitchFamily="34" charset="0"/>
              </a:rPr>
              <a:t>--version</a:t>
            </a:r>
            <a:endParaRPr kumimoji="0" lang="ko-KR" altLang="ko-KR" sz="20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4023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1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기온 데이터 분석 시작하기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299336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 | </a:t>
            </a:r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 분석 환경 한 번에 설치하기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604795" y="1533272"/>
            <a:ext cx="7339579" cy="39523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dirty="0">
                <a:solidFill>
                  <a:srgbClr val="000000"/>
                </a:solidFill>
                <a:latin typeface="한컴바탕"/>
                <a:ea typeface="한컴바탕"/>
              </a:rPr>
              <a:t>아나콘다 설치 후</a:t>
            </a:r>
            <a:r>
              <a:rPr lang="en-US" altLang="ko-KR" sz="1600" kern="0" dirty="0">
                <a:solidFill>
                  <a:srgbClr val="000000"/>
                </a:solidFill>
                <a:latin typeface="한컴바탕"/>
                <a:ea typeface="한컴바탕"/>
              </a:rPr>
              <a:t>, </a:t>
            </a:r>
            <a:r>
              <a:rPr lang="ko-KR" altLang="en-US" sz="1600" kern="0" dirty="0">
                <a:solidFill>
                  <a:srgbClr val="000000"/>
                </a:solidFill>
                <a:latin typeface="한컴바탕"/>
                <a:ea typeface="한컴바탕"/>
              </a:rPr>
              <a:t>윈도우의 아나콘다 메뉴에서</a:t>
            </a:r>
            <a:endParaRPr lang="en-US" altLang="ko-KR" sz="1600" kern="0" dirty="0">
              <a:solidFill>
                <a:srgbClr val="000000"/>
              </a:solidFill>
              <a:latin typeface="한컴바탕"/>
              <a:ea typeface="한컴바탕"/>
            </a:endParaRPr>
          </a:p>
          <a:p>
            <a:pPr marL="342900" marR="0" lvl="0" indent="-342900" algn="just" fontAlgn="base" latinLnBrk="1">
              <a:spcBef>
                <a:spcPts val="0"/>
              </a:spcBef>
              <a:spcAft>
                <a:spcPts val="100"/>
              </a:spcAft>
              <a:buFont typeface="+mj-lt"/>
              <a:buAutoNum type="arabicPeriod"/>
            </a:pPr>
            <a:r>
              <a:rPr lang="en-US" altLang="ko-KR" sz="1600" kern="0" dirty="0">
                <a:solidFill>
                  <a:srgbClr val="000000"/>
                </a:solidFill>
                <a:latin typeface="한컴바탕"/>
                <a:ea typeface="한컴바탕"/>
              </a:rPr>
              <a:t>anaconda prompt </a:t>
            </a:r>
            <a:r>
              <a:rPr lang="ko-KR" altLang="en-US" sz="1600" kern="0" dirty="0">
                <a:solidFill>
                  <a:srgbClr val="000000"/>
                </a:solidFill>
                <a:latin typeface="한컴바탕"/>
                <a:ea typeface="한컴바탕"/>
              </a:rPr>
              <a:t>실행</a:t>
            </a:r>
            <a:endParaRPr lang="ko-KR" altLang="en-US" sz="1600" kern="0" dirty="0">
              <a:solidFill>
                <a:srgbClr val="000000"/>
              </a:solidFill>
              <a:latin typeface="한컴바탕"/>
            </a:endParaRPr>
          </a:p>
          <a:p>
            <a:pPr marL="342900" marR="0" lvl="0" indent="-342900" algn="just" fontAlgn="base" latinLnBrk="1">
              <a:spcBef>
                <a:spcPts val="0"/>
              </a:spcBef>
              <a:spcAft>
                <a:spcPts val="100"/>
              </a:spcAft>
              <a:buFont typeface="+mj-lt"/>
              <a:buAutoNum type="arabicPeriod"/>
            </a:pPr>
            <a:r>
              <a:rPr lang="en-US" altLang="ko-KR" sz="1600" kern="0" dirty="0" err="1">
                <a:solidFill>
                  <a:srgbClr val="000000"/>
                </a:solidFill>
                <a:latin typeface="한컴바탕"/>
                <a:ea typeface="한컴바탕"/>
              </a:rPr>
              <a:t>conda</a:t>
            </a:r>
            <a:r>
              <a:rPr lang="en-US" altLang="ko-KR" sz="1600" kern="0" dirty="0">
                <a:solidFill>
                  <a:srgbClr val="000000"/>
                </a:solidFill>
                <a:latin typeface="한컴바탕"/>
                <a:ea typeface="한컴바탕"/>
              </a:rPr>
              <a:t> create –n </a:t>
            </a:r>
            <a:r>
              <a:rPr lang="en-US" altLang="ko-KR" sz="1600" b="1" i="1" kern="0" dirty="0">
                <a:solidFill>
                  <a:srgbClr val="FF0000"/>
                </a:solidFill>
                <a:latin typeface="한컴바탕"/>
                <a:ea typeface="한컴바탕"/>
              </a:rPr>
              <a:t>hs1</a:t>
            </a:r>
            <a:r>
              <a:rPr lang="en-US" altLang="ko-KR" sz="1600" kern="0" dirty="0">
                <a:solidFill>
                  <a:srgbClr val="000000"/>
                </a:solidFill>
                <a:latin typeface="한컴바탕"/>
                <a:ea typeface="한컴바탕"/>
              </a:rPr>
              <a:t> python=3.8</a:t>
            </a:r>
            <a:endParaRPr lang="en-US" altLang="ko-KR" sz="1600" kern="0" dirty="0">
              <a:solidFill>
                <a:srgbClr val="000000"/>
              </a:solidFill>
              <a:latin typeface="한컴바탕"/>
            </a:endParaRPr>
          </a:p>
          <a:p>
            <a:pPr marL="342900" marR="0" lvl="0" indent="-342900" algn="just" fontAlgn="base" latinLnBrk="1">
              <a:spcBef>
                <a:spcPts val="0"/>
              </a:spcBef>
              <a:spcAft>
                <a:spcPts val="100"/>
              </a:spcAft>
              <a:buFont typeface="+mj-lt"/>
              <a:buAutoNum type="arabicPeriod"/>
            </a:pPr>
            <a:r>
              <a:rPr lang="en-US" altLang="ko-KR" sz="1600" kern="0" dirty="0" err="1">
                <a:solidFill>
                  <a:srgbClr val="000000"/>
                </a:solidFill>
                <a:latin typeface="한컴바탕"/>
                <a:ea typeface="한컴바탕"/>
              </a:rPr>
              <a:t>conda</a:t>
            </a:r>
            <a:r>
              <a:rPr lang="en-US" altLang="ko-KR" sz="1600" kern="0" dirty="0">
                <a:solidFill>
                  <a:srgbClr val="000000"/>
                </a:solidFill>
                <a:latin typeface="한컴바탕"/>
                <a:ea typeface="한컴바탕"/>
              </a:rPr>
              <a:t> activate </a:t>
            </a:r>
            <a:r>
              <a:rPr lang="en-US" altLang="ko-KR" sz="1600" b="1" i="1" kern="0" dirty="0">
                <a:solidFill>
                  <a:srgbClr val="FF0000"/>
                </a:solidFill>
                <a:latin typeface="한컴바탕"/>
                <a:ea typeface="한컴바탕"/>
              </a:rPr>
              <a:t>hs1</a:t>
            </a:r>
          </a:p>
          <a:p>
            <a:pPr marL="342900" marR="0" lvl="0" indent="-342900" algn="just" fontAlgn="base" latinLnBrk="1">
              <a:spcBef>
                <a:spcPts val="0"/>
              </a:spcBef>
              <a:spcAft>
                <a:spcPts val="100"/>
              </a:spcAft>
              <a:buFont typeface="+mj-lt"/>
              <a:buAutoNum type="arabicPeriod"/>
            </a:pPr>
            <a:r>
              <a:rPr lang="en-US" altLang="ko-KR" sz="1600" b="1" kern="0" dirty="0" err="1">
                <a:solidFill>
                  <a:srgbClr val="FF0000"/>
                </a:solidFill>
                <a:latin typeface="한컴바탕"/>
              </a:rPr>
              <a:t>conda</a:t>
            </a:r>
            <a:r>
              <a:rPr lang="en-US" altLang="ko-KR" sz="1600" b="1" kern="0" dirty="0">
                <a:solidFill>
                  <a:srgbClr val="FF0000"/>
                </a:solidFill>
                <a:latin typeface="한컴바탕"/>
              </a:rPr>
              <a:t> install </a:t>
            </a:r>
            <a:r>
              <a:rPr lang="en-US" altLang="ko-KR" sz="1600" b="1" kern="0" dirty="0" err="1">
                <a:solidFill>
                  <a:srgbClr val="FF0000"/>
                </a:solidFill>
                <a:latin typeface="한컴바탕"/>
              </a:rPr>
              <a:t>jupyter</a:t>
            </a:r>
            <a:r>
              <a:rPr lang="en-US" altLang="ko-KR" sz="1600" b="1" kern="0" dirty="0">
                <a:solidFill>
                  <a:srgbClr val="FF0000"/>
                </a:solidFill>
                <a:latin typeface="한컴바탕"/>
              </a:rPr>
              <a:t> lab</a:t>
            </a:r>
          </a:p>
          <a:p>
            <a:pPr marL="342900" indent="-342900" algn="just" fontAlgn="base" latinLnBrk="1">
              <a:spcAft>
                <a:spcPts val="100"/>
              </a:spcAft>
              <a:buFont typeface="+mj-lt"/>
              <a:buAutoNum type="arabicPeriod"/>
            </a:pPr>
            <a:r>
              <a:rPr lang="en-US" altLang="ko-KR" sz="1600" kern="0" dirty="0">
                <a:solidFill>
                  <a:srgbClr val="FF0000"/>
                </a:solidFill>
                <a:latin typeface="한컴바탕"/>
                <a:ea typeface="한컴바탕"/>
              </a:rPr>
              <a:t>pip install </a:t>
            </a:r>
            <a:r>
              <a:rPr lang="en-US" altLang="ko-KR" sz="1600" kern="0" dirty="0" err="1">
                <a:solidFill>
                  <a:srgbClr val="FF0000"/>
                </a:solidFill>
                <a:latin typeface="한컴바탕"/>
                <a:ea typeface="한컴바탕"/>
              </a:rPr>
              <a:t>matplotlib</a:t>
            </a:r>
            <a:endParaRPr lang="en-US" altLang="ko-KR" sz="1600" kern="0" dirty="0">
              <a:solidFill>
                <a:srgbClr val="FF0000"/>
              </a:solidFill>
              <a:latin typeface="한컴바탕"/>
            </a:endParaRPr>
          </a:p>
          <a:p>
            <a:pPr marL="342900" marR="0" lvl="0" indent="-342900" algn="just" fontAlgn="base" latinLnBrk="1">
              <a:spcBef>
                <a:spcPts val="0"/>
              </a:spcBef>
              <a:spcAft>
                <a:spcPts val="100"/>
              </a:spcAft>
              <a:buFont typeface="+mj-lt"/>
              <a:buAutoNum type="arabicPeriod"/>
            </a:pPr>
            <a:r>
              <a:rPr lang="en-US" altLang="ko-KR" sz="1600" i="1" kern="0" dirty="0">
                <a:solidFill>
                  <a:srgbClr val="000000"/>
                </a:solidFill>
                <a:latin typeface="한컴바탕"/>
                <a:ea typeface="한컴바탕"/>
              </a:rPr>
              <a:t>anaconda navigator (</a:t>
            </a:r>
            <a:r>
              <a:rPr lang="ko-KR" altLang="en-US" sz="1600" i="1" kern="0" dirty="0">
                <a:solidFill>
                  <a:srgbClr val="000000"/>
                </a:solidFill>
                <a:latin typeface="한컴바탕"/>
                <a:ea typeface="한컴바탕"/>
              </a:rPr>
              <a:t>관리자 권한으로 실행</a:t>
            </a:r>
            <a:r>
              <a:rPr lang="en-US" altLang="ko-KR" sz="1600" i="1" kern="0" dirty="0">
                <a:solidFill>
                  <a:srgbClr val="000000"/>
                </a:solidFill>
                <a:latin typeface="한컴바탕"/>
                <a:ea typeface="한컴바탕"/>
              </a:rPr>
              <a:t>)</a:t>
            </a:r>
            <a:endParaRPr lang="ko-KR" altLang="en-US" sz="1600" i="1" kern="0" dirty="0">
              <a:solidFill>
                <a:srgbClr val="000000"/>
              </a:solidFill>
              <a:latin typeface="한컴바탕"/>
            </a:endParaRPr>
          </a:p>
          <a:p>
            <a:pPr marL="342900" marR="0" lvl="0" indent="-342900" algn="just" fontAlgn="base" latinLnBrk="1">
              <a:spcBef>
                <a:spcPts val="0"/>
              </a:spcBef>
              <a:spcAft>
                <a:spcPts val="100"/>
              </a:spcAft>
              <a:buFont typeface="+mj-lt"/>
              <a:buAutoNum type="arabicPeriod"/>
            </a:pPr>
            <a:r>
              <a:rPr lang="en-US" altLang="ko-KR" sz="1600" kern="0" dirty="0">
                <a:solidFill>
                  <a:srgbClr val="000000"/>
                </a:solidFill>
                <a:latin typeface="한컴바탕"/>
                <a:ea typeface="한컴바탕"/>
              </a:rPr>
              <a:t>pip install </a:t>
            </a:r>
            <a:r>
              <a:rPr lang="en-US" altLang="ko-KR" sz="1600" kern="0" dirty="0" err="1">
                <a:solidFill>
                  <a:srgbClr val="000000"/>
                </a:solidFill>
                <a:latin typeface="한컴바탕"/>
                <a:ea typeface="한컴바탕"/>
              </a:rPr>
              <a:t>tensorflow</a:t>
            </a:r>
            <a:r>
              <a:rPr lang="en-US" altLang="ko-KR" sz="1600" kern="0" dirty="0">
                <a:solidFill>
                  <a:srgbClr val="000000"/>
                </a:solidFill>
                <a:latin typeface="한컴바탕"/>
                <a:ea typeface="한컴바탕"/>
              </a:rPr>
              <a:t> (</a:t>
            </a:r>
            <a:r>
              <a:rPr lang="ko-KR" altLang="en-US" sz="1600" kern="0" dirty="0">
                <a:solidFill>
                  <a:srgbClr val="000000"/>
                </a:solidFill>
                <a:latin typeface="한컴바탕"/>
                <a:ea typeface="한컴바탕"/>
              </a:rPr>
              <a:t>에러발생하면</a:t>
            </a:r>
            <a:r>
              <a:rPr lang="en-US" altLang="ko-KR" sz="1600" kern="0" dirty="0">
                <a:solidFill>
                  <a:srgbClr val="000000"/>
                </a:solidFill>
                <a:latin typeface="한컴바탕"/>
                <a:ea typeface="한컴바탕"/>
              </a:rPr>
              <a:t>, </a:t>
            </a:r>
            <a:r>
              <a:rPr lang="en-US" altLang="ko-KR" sz="1600" kern="0" dirty="0" err="1">
                <a:solidFill>
                  <a:srgbClr val="000000"/>
                </a:solidFill>
                <a:latin typeface="한컴바탕"/>
                <a:ea typeface="한컴바탕"/>
              </a:rPr>
              <a:t>conda</a:t>
            </a:r>
            <a:r>
              <a:rPr lang="en-US" altLang="ko-KR" sz="1600" kern="0" dirty="0">
                <a:solidFill>
                  <a:srgbClr val="000000"/>
                </a:solidFill>
                <a:latin typeface="한컴바탕"/>
                <a:ea typeface="한컴바탕"/>
              </a:rPr>
              <a:t> install </a:t>
            </a:r>
            <a:r>
              <a:rPr lang="en-US" altLang="ko-KR" sz="1600" kern="0" dirty="0" err="1">
                <a:solidFill>
                  <a:srgbClr val="000000"/>
                </a:solidFill>
                <a:latin typeface="한컴바탕"/>
                <a:ea typeface="한컴바탕"/>
              </a:rPr>
              <a:t>tensorflow</a:t>
            </a:r>
            <a:r>
              <a:rPr lang="en-US" altLang="ko-KR" sz="1600" kern="0" dirty="0">
                <a:solidFill>
                  <a:srgbClr val="000000"/>
                </a:solidFill>
                <a:latin typeface="한컴바탕"/>
                <a:ea typeface="한컴바탕"/>
              </a:rPr>
              <a:t>)</a:t>
            </a:r>
            <a:endParaRPr lang="en-US" altLang="ko-KR" sz="1600" kern="0" dirty="0">
              <a:solidFill>
                <a:srgbClr val="000000"/>
              </a:solidFill>
              <a:latin typeface="한컴바탕"/>
            </a:endParaRPr>
          </a:p>
          <a:p>
            <a:pPr marL="342900" marR="0" lvl="0" indent="-342900" algn="just" fontAlgn="base" latinLnBrk="1">
              <a:spcBef>
                <a:spcPts val="0"/>
              </a:spcBef>
              <a:spcAft>
                <a:spcPts val="100"/>
              </a:spcAft>
              <a:buFont typeface="+mj-lt"/>
              <a:buAutoNum type="arabicPeriod"/>
            </a:pPr>
            <a:r>
              <a:rPr lang="en-US" altLang="ko-KR" sz="1600" kern="0" dirty="0">
                <a:solidFill>
                  <a:srgbClr val="000000"/>
                </a:solidFill>
                <a:latin typeface="한컴바탕"/>
                <a:ea typeface="한컴바탕"/>
              </a:rPr>
              <a:t>pip install </a:t>
            </a:r>
            <a:r>
              <a:rPr lang="en-US" altLang="ko-KR" sz="1600" kern="0" dirty="0" err="1">
                <a:solidFill>
                  <a:srgbClr val="000000"/>
                </a:solidFill>
                <a:latin typeface="한컴바탕"/>
                <a:ea typeface="한컴바탕"/>
              </a:rPr>
              <a:t>numpy</a:t>
            </a:r>
            <a:endParaRPr lang="en-US" altLang="ko-KR" sz="1600" kern="0" dirty="0">
              <a:solidFill>
                <a:srgbClr val="000000"/>
              </a:solidFill>
              <a:latin typeface="한컴바탕"/>
            </a:endParaRPr>
          </a:p>
          <a:p>
            <a:pPr marL="342900" marR="0" lvl="0" indent="-342900" algn="just" fontAlgn="base" latinLnBrk="1">
              <a:spcBef>
                <a:spcPts val="0"/>
              </a:spcBef>
              <a:spcAft>
                <a:spcPts val="100"/>
              </a:spcAft>
              <a:buFont typeface="+mj-lt"/>
              <a:buAutoNum type="arabicPeriod"/>
            </a:pPr>
            <a:r>
              <a:rPr lang="en-US" altLang="ko-KR" sz="1600" kern="0" dirty="0">
                <a:solidFill>
                  <a:srgbClr val="000000"/>
                </a:solidFill>
                <a:latin typeface="한컴바탕"/>
                <a:ea typeface="한컴바탕"/>
              </a:rPr>
              <a:t>pip install pandas</a:t>
            </a:r>
            <a:endParaRPr lang="en-US" altLang="ko-KR" sz="1600" kern="0" dirty="0">
              <a:solidFill>
                <a:srgbClr val="000000"/>
              </a:solidFill>
              <a:latin typeface="한컴바탕"/>
            </a:endParaRPr>
          </a:p>
          <a:p>
            <a:pPr marL="342900" marR="0" lvl="0" indent="-342900" algn="just" fontAlgn="base" latinLnBrk="1">
              <a:spcBef>
                <a:spcPts val="0"/>
              </a:spcBef>
              <a:spcAft>
                <a:spcPts val="100"/>
              </a:spcAft>
              <a:buFont typeface="+mj-lt"/>
              <a:buAutoNum type="arabicPeriod"/>
            </a:pPr>
            <a:r>
              <a:rPr lang="en-US" altLang="ko-KR" sz="1600" kern="0" dirty="0">
                <a:solidFill>
                  <a:srgbClr val="000000"/>
                </a:solidFill>
                <a:latin typeface="한컴바탕"/>
                <a:ea typeface="한컴바탕"/>
              </a:rPr>
              <a:t>pip install </a:t>
            </a:r>
            <a:r>
              <a:rPr lang="en-US" altLang="ko-KR" sz="1600" kern="0" dirty="0" err="1">
                <a:solidFill>
                  <a:srgbClr val="000000"/>
                </a:solidFill>
                <a:latin typeface="한컴바탕"/>
                <a:ea typeface="한컴바탕"/>
              </a:rPr>
              <a:t>seaborn</a:t>
            </a:r>
            <a:endParaRPr lang="en-US" altLang="ko-KR" sz="1600" kern="0" dirty="0">
              <a:solidFill>
                <a:srgbClr val="000000"/>
              </a:solidFill>
              <a:latin typeface="한컴바탕"/>
            </a:endParaRPr>
          </a:p>
          <a:p>
            <a:pPr marL="342900" marR="0" lvl="0" indent="-342900" algn="just" fontAlgn="base" latinLnBrk="1">
              <a:spcBef>
                <a:spcPts val="0"/>
              </a:spcBef>
              <a:spcAft>
                <a:spcPts val="100"/>
              </a:spcAft>
              <a:buFont typeface="+mj-lt"/>
              <a:buAutoNum type="arabicPeriod"/>
            </a:pPr>
            <a:r>
              <a:rPr lang="en-US" altLang="ko-KR" sz="1600" kern="0" dirty="0">
                <a:solidFill>
                  <a:srgbClr val="000000"/>
                </a:solidFill>
                <a:latin typeface="한컴바탕"/>
                <a:ea typeface="한컴바탕"/>
              </a:rPr>
              <a:t>pip install </a:t>
            </a:r>
            <a:r>
              <a:rPr lang="en-US" altLang="ko-KR" sz="1600" kern="0" dirty="0" err="1">
                <a:solidFill>
                  <a:srgbClr val="000000"/>
                </a:solidFill>
                <a:latin typeface="한컴바탕"/>
                <a:ea typeface="한컴바탕"/>
              </a:rPr>
              <a:t>tensorflow</a:t>
            </a:r>
            <a:r>
              <a:rPr lang="en-US" altLang="ko-KR" sz="1600" kern="0" dirty="0">
                <a:solidFill>
                  <a:srgbClr val="000000"/>
                </a:solidFill>
                <a:latin typeface="한컴바탕"/>
                <a:ea typeface="한컴바탕"/>
              </a:rPr>
              <a:t>-datasets (</a:t>
            </a:r>
            <a:r>
              <a:rPr lang="ko-KR" altLang="en-US" sz="1600" kern="0" dirty="0" err="1">
                <a:solidFill>
                  <a:srgbClr val="000000"/>
                </a:solidFill>
                <a:latin typeface="한컴바탕"/>
                <a:ea typeface="한컴바탕"/>
              </a:rPr>
              <a:t>에러발생</a:t>
            </a:r>
            <a:r>
              <a:rPr lang="ko-KR" altLang="en-US" sz="1600" kern="0" dirty="0">
                <a:solidFill>
                  <a:srgbClr val="000000"/>
                </a:solidFill>
                <a:latin typeface="한컴바탕"/>
                <a:ea typeface="한컴바탕"/>
              </a:rPr>
              <a:t> 시</a:t>
            </a:r>
            <a:r>
              <a:rPr lang="en-US" altLang="ko-KR" sz="1600" kern="0" dirty="0">
                <a:solidFill>
                  <a:srgbClr val="000000"/>
                </a:solidFill>
                <a:latin typeface="한컴바탕"/>
                <a:ea typeface="한컴바탕"/>
              </a:rPr>
              <a:t>, </a:t>
            </a:r>
            <a:r>
              <a:rPr lang="en-US" altLang="ko-KR" sz="1600" kern="0" dirty="0" err="1">
                <a:solidFill>
                  <a:srgbClr val="000000"/>
                </a:solidFill>
                <a:latin typeface="한컴바탕"/>
                <a:ea typeface="한컴바탕"/>
              </a:rPr>
              <a:t>conda</a:t>
            </a:r>
            <a:r>
              <a:rPr lang="en-US" altLang="ko-KR" sz="1600" kern="0" dirty="0">
                <a:solidFill>
                  <a:srgbClr val="000000"/>
                </a:solidFill>
                <a:latin typeface="한컴바탕"/>
                <a:ea typeface="한컴바탕"/>
              </a:rPr>
              <a:t> </a:t>
            </a:r>
            <a:r>
              <a:rPr lang="ko-KR" altLang="en-US" sz="1600" kern="0" dirty="0">
                <a:solidFill>
                  <a:srgbClr val="000000"/>
                </a:solidFill>
                <a:latin typeface="한컴바탕"/>
                <a:ea typeface="한컴바탕"/>
              </a:rPr>
              <a:t>명령으로</a:t>
            </a:r>
            <a:r>
              <a:rPr lang="en-US" altLang="ko-KR" sz="1600" kern="0" dirty="0">
                <a:solidFill>
                  <a:srgbClr val="000000"/>
                </a:solidFill>
                <a:latin typeface="한컴바탕"/>
                <a:ea typeface="한컴바탕"/>
              </a:rPr>
              <a:t>)</a:t>
            </a:r>
            <a:endParaRPr lang="en-US" altLang="ko-KR" sz="1600" kern="0" dirty="0">
              <a:solidFill>
                <a:srgbClr val="000000"/>
              </a:solidFill>
              <a:latin typeface="한컴바탕"/>
            </a:endParaRPr>
          </a:p>
          <a:p>
            <a:pPr marL="342900" marR="0" lvl="0" indent="-342900" algn="just" fontAlgn="base" latinLnBrk="1">
              <a:spcBef>
                <a:spcPts val="0"/>
              </a:spcBef>
              <a:spcAft>
                <a:spcPts val="100"/>
              </a:spcAft>
              <a:buFont typeface="+mj-lt"/>
              <a:buAutoNum type="arabicPeriod"/>
            </a:pPr>
            <a:r>
              <a:rPr lang="en-US" altLang="ko-KR" sz="1600" kern="0" dirty="0">
                <a:solidFill>
                  <a:srgbClr val="000000"/>
                </a:solidFill>
                <a:latin typeface="한컴바탕"/>
                <a:ea typeface="한컴바탕"/>
              </a:rPr>
              <a:t>pip install </a:t>
            </a:r>
            <a:r>
              <a:rPr lang="en-US" altLang="ko-KR" sz="1600" kern="0" dirty="0" err="1">
                <a:solidFill>
                  <a:srgbClr val="000000"/>
                </a:solidFill>
                <a:latin typeface="한컴바탕"/>
                <a:ea typeface="한컴바탕"/>
              </a:rPr>
              <a:t>scikit</a:t>
            </a:r>
            <a:r>
              <a:rPr lang="en-US" altLang="ko-KR" sz="1600" kern="0" dirty="0">
                <a:solidFill>
                  <a:srgbClr val="000000"/>
                </a:solidFill>
                <a:latin typeface="한컴바탕"/>
                <a:ea typeface="한컴바탕"/>
              </a:rPr>
              <a:t>-learn</a:t>
            </a:r>
            <a:endParaRPr lang="en-US" altLang="ko-KR" sz="1600" kern="0" dirty="0">
              <a:solidFill>
                <a:srgbClr val="000000"/>
              </a:solidFill>
              <a:latin typeface="한컴바탕"/>
            </a:endParaRPr>
          </a:p>
          <a:p>
            <a:pPr marL="342900" marR="0" lvl="0" indent="-342900" algn="just" fontAlgn="base" latinLnBrk="1">
              <a:spcBef>
                <a:spcPts val="0"/>
              </a:spcBef>
              <a:spcAft>
                <a:spcPts val="100"/>
              </a:spcAft>
              <a:buFont typeface="+mj-lt"/>
              <a:buAutoNum type="arabicPeriod"/>
            </a:pPr>
            <a:r>
              <a:rPr lang="en-US" altLang="ko-KR" sz="1600" kern="0" dirty="0">
                <a:solidFill>
                  <a:srgbClr val="000000"/>
                </a:solidFill>
                <a:latin typeface="한컴바탕"/>
                <a:ea typeface="한컴바탕"/>
              </a:rPr>
              <a:t>pip install </a:t>
            </a:r>
            <a:r>
              <a:rPr lang="en-US" altLang="ko-KR" sz="1600" kern="0" dirty="0" err="1">
                <a:solidFill>
                  <a:srgbClr val="000000"/>
                </a:solidFill>
                <a:latin typeface="한컴바탕"/>
                <a:ea typeface="한컴바탕"/>
              </a:rPr>
              <a:t>imutils</a:t>
            </a:r>
            <a:r>
              <a:rPr lang="en-US" altLang="ko-KR" sz="1600" kern="0" dirty="0">
                <a:solidFill>
                  <a:srgbClr val="000000"/>
                </a:solidFill>
                <a:latin typeface="한컴바탕"/>
                <a:ea typeface="한컴바탕"/>
              </a:rPr>
              <a:t> //</a:t>
            </a:r>
            <a:r>
              <a:rPr lang="en-US" altLang="ko-KR" sz="1600" kern="0" dirty="0" err="1">
                <a:solidFill>
                  <a:srgbClr val="000000"/>
                </a:solidFill>
                <a:latin typeface="한컴바탕"/>
                <a:ea typeface="한컴바탕"/>
              </a:rPr>
              <a:t>opencv</a:t>
            </a:r>
            <a:r>
              <a:rPr lang="ko-KR" altLang="en-US" sz="1600" kern="0" dirty="0">
                <a:solidFill>
                  <a:srgbClr val="000000"/>
                </a:solidFill>
                <a:latin typeface="한컴바탕"/>
                <a:ea typeface="한컴바탕"/>
              </a:rPr>
              <a:t>를 기반으로 하는 이미지 편집기</a:t>
            </a:r>
            <a:endParaRPr lang="ko-KR" altLang="en-US" sz="1600" kern="0" dirty="0">
              <a:solidFill>
                <a:srgbClr val="000000"/>
              </a:solidFill>
              <a:latin typeface="한컴바탕"/>
            </a:endParaRPr>
          </a:p>
          <a:p>
            <a:pPr marL="342900" marR="0" lvl="0" indent="-342900" algn="just" fontAlgn="base" latinLnBrk="1">
              <a:spcBef>
                <a:spcPts val="0"/>
              </a:spcBef>
              <a:spcAft>
                <a:spcPts val="100"/>
              </a:spcAft>
              <a:buFont typeface="+mj-lt"/>
              <a:buAutoNum type="arabicPeriod"/>
            </a:pPr>
            <a:r>
              <a:rPr lang="en-US" altLang="ko-KR" sz="1600" kern="0" dirty="0">
                <a:solidFill>
                  <a:srgbClr val="000000"/>
                </a:solidFill>
                <a:latin typeface="한컴바탕"/>
                <a:ea typeface="한컴바탕"/>
              </a:rPr>
              <a:t>pip install </a:t>
            </a:r>
            <a:r>
              <a:rPr lang="en-US" altLang="ko-KR" sz="1600" kern="0" dirty="0" err="1">
                <a:solidFill>
                  <a:srgbClr val="000000"/>
                </a:solidFill>
                <a:latin typeface="한컴바탕"/>
                <a:ea typeface="한컴바탕"/>
              </a:rPr>
              <a:t>opencv</a:t>
            </a:r>
            <a:r>
              <a:rPr lang="en-US" altLang="ko-KR" sz="1600" kern="0" dirty="0">
                <a:solidFill>
                  <a:srgbClr val="000000"/>
                </a:solidFill>
                <a:latin typeface="한컴바탕"/>
                <a:ea typeface="한컴바탕"/>
              </a:rPr>
              <a:t>-</a:t>
            </a:r>
            <a:r>
              <a:rPr lang="en-US" altLang="ko-KR" sz="1600" kern="0" dirty="0" err="1">
                <a:solidFill>
                  <a:srgbClr val="000000"/>
                </a:solidFill>
                <a:latin typeface="한컴바탕"/>
                <a:ea typeface="한컴바탕"/>
              </a:rPr>
              <a:t>contrib</a:t>
            </a:r>
            <a:r>
              <a:rPr lang="en-US" altLang="ko-KR" sz="1600" kern="0" dirty="0">
                <a:solidFill>
                  <a:srgbClr val="000000"/>
                </a:solidFill>
                <a:latin typeface="한컴바탕"/>
                <a:ea typeface="한컴바탕"/>
              </a:rPr>
              <a:t>-python</a:t>
            </a:r>
          </a:p>
        </p:txBody>
      </p:sp>
    </p:spTree>
    <p:extLst>
      <p:ext uri="{BB962C8B-B14F-4D97-AF65-F5344CB8AC3E}">
        <p14:creationId xmlns:p14="http://schemas.microsoft.com/office/powerpoint/2010/main" val="24902673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1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기온 데이터 분석 시작하기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299336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 | </a:t>
            </a:r>
            <a:r>
              <a:rPr lang="ko-KR" altLang="en-US" sz="2800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파이썬</a:t>
            </a:r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관련 툴과 라이브러리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438202" y="1933404"/>
            <a:ext cx="8123067" cy="40811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 fontAlgn="base" latinLnBrk="1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altLang="ko-KR" sz="1600" kern="0" dirty="0">
                <a:solidFill>
                  <a:srgbClr val="000000"/>
                </a:solidFill>
                <a:latin typeface="한컴바탕"/>
                <a:ea typeface="한컴바탕"/>
              </a:rPr>
              <a:t>anaconda: </a:t>
            </a:r>
            <a:r>
              <a:rPr lang="ko-KR" altLang="en-US" sz="1600" kern="0" dirty="0" err="1">
                <a:solidFill>
                  <a:srgbClr val="000000"/>
                </a:solidFill>
                <a:latin typeface="한컴바탕"/>
                <a:ea typeface="한컴바탕"/>
              </a:rPr>
              <a:t>파이썬</a:t>
            </a:r>
            <a:r>
              <a:rPr lang="ko-KR" altLang="en-US" sz="1600" kern="0" dirty="0">
                <a:solidFill>
                  <a:srgbClr val="000000"/>
                </a:solidFill>
                <a:latin typeface="한컴바탕"/>
                <a:ea typeface="한컴바탕"/>
              </a:rPr>
              <a:t> 환경에서 데이터 분석 등에 관련된 패키지들을 모아놓은 환경 툴</a:t>
            </a:r>
            <a:endParaRPr lang="ko-KR" altLang="en-US" sz="1600" kern="0" dirty="0">
              <a:solidFill>
                <a:srgbClr val="000000"/>
              </a:solidFill>
              <a:latin typeface="한컴바탕"/>
            </a:endParaRPr>
          </a:p>
          <a:p>
            <a:pPr marL="285750" indent="-285750" algn="just" fontAlgn="base" latinLnBrk="1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altLang="ko-KR" sz="1600" kern="0" dirty="0" err="1">
                <a:solidFill>
                  <a:srgbClr val="000000"/>
                </a:solidFill>
                <a:latin typeface="한컴바탕"/>
                <a:ea typeface="한컴바탕"/>
              </a:rPr>
              <a:t>tensorflow</a:t>
            </a:r>
            <a:r>
              <a:rPr lang="en-US" altLang="ko-KR" sz="1600" kern="0" dirty="0">
                <a:solidFill>
                  <a:srgbClr val="000000"/>
                </a:solidFill>
                <a:latin typeface="한컴바탕"/>
                <a:ea typeface="한컴바탕"/>
              </a:rPr>
              <a:t>: </a:t>
            </a:r>
            <a:r>
              <a:rPr lang="ko-KR" altLang="en-US" sz="1600" kern="0" dirty="0">
                <a:solidFill>
                  <a:srgbClr val="000000"/>
                </a:solidFill>
                <a:latin typeface="한컴바탕"/>
                <a:ea typeface="한컴바탕"/>
              </a:rPr>
              <a:t>구글에서 개발한 머신 </a:t>
            </a:r>
            <a:r>
              <a:rPr lang="ko-KR" altLang="en-US" sz="1600" kern="0" dirty="0" err="1">
                <a:solidFill>
                  <a:srgbClr val="000000"/>
                </a:solidFill>
                <a:latin typeface="한컴바탕"/>
                <a:ea typeface="한컴바탕"/>
              </a:rPr>
              <a:t>러닝용</a:t>
            </a:r>
            <a:r>
              <a:rPr lang="ko-KR" altLang="en-US" sz="1600" kern="0" dirty="0">
                <a:solidFill>
                  <a:srgbClr val="000000"/>
                </a:solidFill>
                <a:latin typeface="한컴바탕"/>
                <a:ea typeface="한컴바탕"/>
              </a:rPr>
              <a:t> 엔진</a:t>
            </a:r>
            <a:endParaRPr lang="ko-KR" altLang="en-US" sz="1600" kern="0" dirty="0">
              <a:solidFill>
                <a:srgbClr val="000000"/>
              </a:solidFill>
              <a:latin typeface="한컴바탕"/>
            </a:endParaRPr>
          </a:p>
          <a:p>
            <a:pPr marL="285750" indent="-285750" algn="just" fontAlgn="base" latinLnBrk="1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altLang="ko-KR" sz="1600" kern="0" dirty="0" err="1">
                <a:solidFill>
                  <a:srgbClr val="000000"/>
                </a:solidFill>
                <a:latin typeface="한컴바탕"/>
                <a:ea typeface="한컴바탕"/>
              </a:rPr>
              <a:t>numpy</a:t>
            </a:r>
            <a:r>
              <a:rPr lang="en-US" altLang="ko-KR" sz="1600" kern="0" dirty="0">
                <a:solidFill>
                  <a:srgbClr val="000000"/>
                </a:solidFill>
                <a:latin typeface="한컴바탕"/>
                <a:ea typeface="한컴바탕"/>
              </a:rPr>
              <a:t>: </a:t>
            </a:r>
            <a:r>
              <a:rPr lang="ko-KR" altLang="en-US" sz="1600" kern="0" dirty="0">
                <a:solidFill>
                  <a:srgbClr val="000000"/>
                </a:solidFill>
                <a:latin typeface="한컴바탕"/>
                <a:ea typeface="한컴바탕"/>
              </a:rPr>
              <a:t>행렬이나 다차원 배열을 쉽게 처리하는 </a:t>
            </a:r>
            <a:r>
              <a:rPr lang="ko-KR" altLang="en-US" sz="1600" kern="0" dirty="0" err="1">
                <a:solidFill>
                  <a:srgbClr val="000000"/>
                </a:solidFill>
                <a:latin typeface="한컴바탕"/>
                <a:ea typeface="한컴바탕"/>
              </a:rPr>
              <a:t>파이썬의</a:t>
            </a:r>
            <a:r>
              <a:rPr lang="ko-KR" altLang="en-US" sz="1600" kern="0" dirty="0">
                <a:solidFill>
                  <a:srgbClr val="000000"/>
                </a:solidFill>
                <a:latin typeface="한컴바탕"/>
                <a:ea typeface="한컴바탕"/>
              </a:rPr>
              <a:t> 라이브러리</a:t>
            </a:r>
            <a:endParaRPr lang="ko-KR" altLang="en-US" sz="1600" kern="0" dirty="0">
              <a:solidFill>
                <a:srgbClr val="000000"/>
              </a:solidFill>
              <a:latin typeface="한컴바탕"/>
            </a:endParaRPr>
          </a:p>
          <a:p>
            <a:pPr marL="285750" indent="-285750" algn="just" fontAlgn="base" latinLnBrk="1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altLang="ko-KR" sz="1600" kern="0" dirty="0" err="1">
                <a:solidFill>
                  <a:srgbClr val="000000"/>
                </a:solidFill>
                <a:latin typeface="한컴바탕"/>
                <a:ea typeface="한컴바탕"/>
              </a:rPr>
              <a:t>matplotlib</a:t>
            </a:r>
            <a:r>
              <a:rPr lang="en-US" altLang="ko-KR" sz="1600" kern="0" dirty="0">
                <a:solidFill>
                  <a:srgbClr val="000000"/>
                </a:solidFill>
                <a:latin typeface="한컴바탕"/>
                <a:ea typeface="한컴바탕"/>
              </a:rPr>
              <a:t>: </a:t>
            </a:r>
            <a:r>
              <a:rPr lang="ko-KR" altLang="en-US" sz="1600" kern="0" dirty="0" err="1">
                <a:solidFill>
                  <a:srgbClr val="000000"/>
                </a:solidFill>
                <a:latin typeface="한컴바탕"/>
                <a:ea typeface="한컴바탕"/>
              </a:rPr>
              <a:t>파이썬에서</a:t>
            </a:r>
            <a:r>
              <a:rPr lang="ko-KR" altLang="en-US" sz="1600" kern="0" dirty="0">
                <a:solidFill>
                  <a:srgbClr val="000000"/>
                </a:solidFill>
                <a:latin typeface="한컴바탕"/>
                <a:ea typeface="한컴바탕"/>
              </a:rPr>
              <a:t> 다양한 그래프 표시를 지원하는 라이브러리</a:t>
            </a:r>
            <a:endParaRPr lang="ko-KR" altLang="en-US" sz="1600" kern="0" dirty="0">
              <a:solidFill>
                <a:srgbClr val="000000"/>
              </a:solidFill>
              <a:latin typeface="한컴바탕"/>
            </a:endParaRPr>
          </a:p>
          <a:p>
            <a:pPr marL="285750" indent="-285750" algn="just" fontAlgn="base" latinLnBrk="1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altLang="ko-KR" sz="1600" kern="0" dirty="0">
                <a:solidFill>
                  <a:srgbClr val="000000"/>
                </a:solidFill>
                <a:latin typeface="한컴바탕"/>
                <a:ea typeface="한컴바탕"/>
              </a:rPr>
              <a:t>pandas: xml </a:t>
            </a:r>
            <a:r>
              <a:rPr lang="ko-KR" altLang="en-US" sz="1600" kern="0" dirty="0">
                <a:solidFill>
                  <a:srgbClr val="000000"/>
                </a:solidFill>
                <a:latin typeface="한컴바탕"/>
                <a:ea typeface="한컴바탕"/>
              </a:rPr>
              <a:t>데이터 분석에 적합</a:t>
            </a:r>
            <a:r>
              <a:rPr lang="en-US" altLang="ko-KR" sz="1600" kern="0" dirty="0">
                <a:solidFill>
                  <a:srgbClr val="000000"/>
                </a:solidFill>
                <a:latin typeface="한컴바탕"/>
                <a:ea typeface="한컴바탕"/>
              </a:rPr>
              <a:t>, </a:t>
            </a:r>
            <a:r>
              <a:rPr lang="ko-KR" altLang="en-US" sz="1600" kern="0" dirty="0">
                <a:solidFill>
                  <a:srgbClr val="000000"/>
                </a:solidFill>
                <a:latin typeface="한컴바탕"/>
                <a:ea typeface="한컴바탕"/>
              </a:rPr>
              <a:t>데이터의 수집과 정리에 적합</a:t>
            </a:r>
            <a:endParaRPr lang="ko-KR" altLang="en-US" sz="1600" kern="0" dirty="0">
              <a:solidFill>
                <a:srgbClr val="000000"/>
              </a:solidFill>
              <a:latin typeface="한컴바탕"/>
            </a:endParaRPr>
          </a:p>
          <a:p>
            <a:pPr marL="285750" indent="-285750" algn="just" fontAlgn="base" latinLnBrk="1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altLang="ko-KR" sz="1600" kern="0" dirty="0" err="1">
                <a:solidFill>
                  <a:srgbClr val="000000"/>
                </a:solidFill>
                <a:latin typeface="한컴바탕"/>
                <a:ea typeface="한컴바탕"/>
              </a:rPr>
              <a:t>seaborn</a:t>
            </a:r>
            <a:r>
              <a:rPr lang="en-US" altLang="ko-KR" sz="1600" kern="0" dirty="0">
                <a:solidFill>
                  <a:srgbClr val="000000"/>
                </a:solidFill>
                <a:latin typeface="한컴바탕"/>
                <a:ea typeface="한컴바탕"/>
              </a:rPr>
              <a:t>: </a:t>
            </a:r>
            <a:r>
              <a:rPr lang="ko-KR" altLang="en-US" sz="1600" kern="0" dirty="0">
                <a:solidFill>
                  <a:srgbClr val="000000"/>
                </a:solidFill>
                <a:latin typeface="한컴바탕"/>
                <a:ea typeface="한컴바탕"/>
              </a:rPr>
              <a:t>좀 더 편리한 시각화 도구</a:t>
            </a:r>
            <a:r>
              <a:rPr lang="en-US" altLang="ko-KR" sz="1600" kern="0" dirty="0">
                <a:solidFill>
                  <a:srgbClr val="000000"/>
                </a:solidFill>
                <a:latin typeface="한컴바탕"/>
                <a:ea typeface="한컴바탕"/>
              </a:rPr>
              <a:t>, </a:t>
            </a:r>
            <a:r>
              <a:rPr lang="en-US" altLang="ko-KR" sz="1600" kern="0" dirty="0" err="1">
                <a:solidFill>
                  <a:srgbClr val="000000"/>
                </a:solidFill>
                <a:latin typeface="한컴바탕"/>
                <a:ea typeface="한컴바탕"/>
              </a:rPr>
              <a:t>matplotlib</a:t>
            </a:r>
            <a:r>
              <a:rPr lang="ko-KR" altLang="en-US" sz="1600" kern="0" dirty="0">
                <a:solidFill>
                  <a:srgbClr val="000000"/>
                </a:solidFill>
                <a:latin typeface="한컴바탕"/>
                <a:ea typeface="한컴바탕"/>
              </a:rPr>
              <a:t>보다 시각화 종류는 적지만</a:t>
            </a:r>
            <a:r>
              <a:rPr lang="en-US" altLang="ko-KR" sz="1600" kern="0" dirty="0">
                <a:solidFill>
                  <a:srgbClr val="000000"/>
                </a:solidFill>
                <a:latin typeface="한컴바탕"/>
                <a:ea typeface="한컴바탕"/>
              </a:rPr>
              <a:t>,</a:t>
            </a:r>
          </a:p>
          <a:p>
            <a:pPr marL="285750" indent="-285750" algn="just" fontAlgn="base" latinLnBrk="1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altLang="ko-KR" sz="1600" kern="0" dirty="0">
                <a:solidFill>
                  <a:srgbClr val="000000"/>
                </a:solidFill>
                <a:latin typeface="한컴바탕"/>
                <a:ea typeface="한컴바탕"/>
              </a:rPr>
              <a:t>            </a:t>
            </a:r>
            <a:r>
              <a:rPr lang="ko-KR" altLang="en-US" sz="1600" kern="0" dirty="0">
                <a:solidFill>
                  <a:srgbClr val="000000"/>
                </a:solidFill>
                <a:latin typeface="한컴바탕"/>
                <a:ea typeface="한컴바탕"/>
              </a:rPr>
              <a:t>훨씬 더 간편하고 예쁘다</a:t>
            </a:r>
            <a:r>
              <a:rPr lang="en-US" altLang="ko-KR" sz="1600" kern="0" dirty="0">
                <a:solidFill>
                  <a:srgbClr val="000000"/>
                </a:solidFill>
                <a:latin typeface="한컴바탕"/>
                <a:ea typeface="한컴바탕"/>
              </a:rPr>
              <a:t>.</a:t>
            </a:r>
            <a:endParaRPr lang="ko-KR" altLang="en-US" sz="1600" kern="0" dirty="0">
              <a:solidFill>
                <a:srgbClr val="000000"/>
              </a:solidFill>
              <a:latin typeface="한컴바탕"/>
            </a:endParaRPr>
          </a:p>
          <a:p>
            <a:pPr marL="285750" indent="-285750" algn="just" fontAlgn="base" latinLnBrk="1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altLang="ko-KR" sz="1600" kern="0" dirty="0" err="1">
                <a:solidFill>
                  <a:srgbClr val="000000"/>
                </a:solidFill>
                <a:latin typeface="한컴바탕"/>
                <a:ea typeface="한컴바탕"/>
              </a:rPr>
              <a:t>scikit</a:t>
            </a:r>
            <a:r>
              <a:rPr lang="en-US" altLang="ko-KR" sz="1600" kern="0" dirty="0">
                <a:solidFill>
                  <a:srgbClr val="000000"/>
                </a:solidFill>
                <a:latin typeface="한컴바탕"/>
                <a:ea typeface="한컴바탕"/>
              </a:rPr>
              <a:t>-learn: </a:t>
            </a:r>
            <a:r>
              <a:rPr lang="ko-KR" altLang="en-US" sz="1600" kern="0" dirty="0">
                <a:solidFill>
                  <a:srgbClr val="000000"/>
                </a:solidFill>
                <a:latin typeface="한컴바탕"/>
                <a:ea typeface="한컴바탕"/>
              </a:rPr>
              <a:t>기존의 라이브러리를 자동화</a:t>
            </a:r>
            <a:r>
              <a:rPr lang="en-US" altLang="ko-KR" sz="1600" kern="0" dirty="0">
                <a:solidFill>
                  <a:srgbClr val="000000"/>
                </a:solidFill>
                <a:latin typeface="한컴바탕"/>
                <a:ea typeface="한컴바탕"/>
              </a:rPr>
              <a:t>, </a:t>
            </a:r>
            <a:r>
              <a:rPr lang="ko-KR" altLang="en-US" sz="1600" kern="0" dirty="0">
                <a:solidFill>
                  <a:srgbClr val="000000"/>
                </a:solidFill>
                <a:latin typeface="한컴바탕"/>
                <a:ea typeface="한컴바탕"/>
              </a:rPr>
              <a:t>효율화에 도움</a:t>
            </a:r>
            <a:endParaRPr lang="ko-KR" altLang="en-US" sz="1600" kern="0" dirty="0">
              <a:solidFill>
                <a:srgbClr val="000000"/>
              </a:solidFill>
              <a:latin typeface="한컴바탕"/>
            </a:endParaRPr>
          </a:p>
          <a:p>
            <a:pPr marL="285750" indent="-285750" algn="just" fontAlgn="base" latinLnBrk="1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altLang="ko-KR" sz="1600" kern="0" dirty="0" err="1">
                <a:solidFill>
                  <a:srgbClr val="000000"/>
                </a:solidFill>
                <a:latin typeface="한컴바탕"/>
                <a:ea typeface="한컴바탕"/>
              </a:rPr>
              <a:t>opencv</a:t>
            </a:r>
            <a:r>
              <a:rPr lang="en-US" altLang="ko-KR" sz="1600" kern="0" dirty="0">
                <a:solidFill>
                  <a:srgbClr val="000000"/>
                </a:solidFill>
                <a:latin typeface="한컴바탕"/>
                <a:ea typeface="한컴바탕"/>
              </a:rPr>
              <a:t>: </a:t>
            </a:r>
            <a:r>
              <a:rPr lang="ko-KR" altLang="en-US" sz="1600" kern="0" dirty="0">
                <a:solidFill>
                  <a:srgbClr val="000000"/>
                </a:solidFill>
                <a:latin typeface="한컴바탕"/>
                <a:ea typeface="한컴바탕"/>
              </a:rPr>
              <a:t>실시간 컴퓨터비전을 목적으로 하는 프로그래밍 라이브러리</a:t>
            </a:r>
            <a:endParaRPr lang="ko-KR" altLang="en-US" sz="1600" kern="0" dirty="0">
              <a:solidFill>
                <a:srgbClr val="000000"/>
              </a:solidFill>
              <a:latin typeface="한컴바탕"/>
            </a:endParaRPr>
          </a:p>
          <a:p>
            <a:pPr marL="285750" indent="-285750" algn="just" fontAlgn="base" latinLnBrk="1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altLang="ko-KR" sz="1600" kern="0" dirty="0" err="1">
                <a:solidFill>
                  <a:srgbClr val="000000"/>
                </a:solidFill>
                <a:latin typeface="한컴바탕"/>
                <a:ea typeface="한컴바탕"/>
              </a:rPr>
              <a:t>opencv</a:t>
            </a:r>
            <a:r>
              <a:rPr lang="en-US" altLang="ko-KR" sz="1600" kern="0" dirty="0">
                <a:solidFill>
                  <a:srgbClr val="000000"/>
                </a:solidFill>
                <a:latin typeface="한컴바탕"/>
                <a:ea typeface="한컴바탕"/>
              </a:rPr>
              <a:t>-</a:t>
            </a:r>
            <a:r>
              <a:rPr lang="en-US" altLang="ko-KR" sz="1600" kern="0" dirty="0" err="1">
                <a:solidFill>
                  <a:srgbClr val="000000"/>
                </a:solidFill>
                <a:latin typeface="한컴바탕"/>
                <a:ea typeface="한컴바탕"/>
              </a:rPr>
              <a:t>contrib</a:t>
            </a:r>
            <a:r>
              <a:rPr lang="en-US" altLang="ko-KR" sz="1600" kern="0" dirty="0">
                <a:solidFill>
                  <a:srgbClr val="000000"/>
                </a:solidFill>
                <a:latin typeface="한컴바탕"/>
                <a:ea typeface="한컴바탕"/>
              </a:rPr>
              <a:t>-python: </a:t>
            </a:r>
            <a:r>
              <a:rPr lang="en-US" altLang="ko-KR" sz="1600" kern="0" dirty="0" err="1">
                <a:solidFill>
                  <a:srgbClr val="000000"/>
                </a:solidFill>
                <a:latin typeface="한컴바탕"/>
                <a:ea typeface="한컴바탕"/>
              </a:rPr>
              <a:t>opencv</a:t>
            </a:r>
            <a:r>
              <a:rPr lang="ko-KR" altLang="en-US" sz="1600" kern="0" dirty="0">
                <a:solidFill>
                  <a:srgbClr val="000000"/>
                </a:solidFill>
                <a:latin typeface="한컴바탕"/>
                <a:ea typeface="한컴바탕"/>
              </a:rPr>
              <a:t>의 </a:t>
            </a:r>
            <a:r>
              <a:rPr lang="ko-KR" altLang="en-US" sz="1600" kern="0" dirty="0" err="1">
                <a:solidFill>
                  <a:srgbClr val="000000"/>
                </a:solidFill>
                <a:latin typeface="한컴바탕"/>
                <a:ea typeface="한컴바탕"/>
              </a:rPr>
              <a:t>파이썬용</a:t>
            </a:r>
            <a:r>
              <a:rPr lang="ko-KR" altLang="en-US" sz="1600" kern="0" dirty="0">
                <a:solidFill>
                  <a:srgbClr val="000000"/>
                </a:solidFill>
                <a:latin typeface="한컴바탕"/>
                <a:ea typeface="한컴바탕"/>
              </a:rPr>
              <a:t> 추가 라이브러리</a:t>
            </a:r>
            <a:r>
              <a:rPr lang="en-US" altLang="ko-KR" sz="1600" kern="0" dirty="0">
                <a:solidFill>
                  <a:srgbClr val="000000"/>
                </a:solidFill>
                <a:latin typeface="한컴바탕"/>
                <a:ea typeface="한컴바탕"/>
              </a:rPr>
              <a:t>`</a:t>
            </a:r>
            <a:endParaRPr lang="ko-KR" altLang="en-US" sz="1600" kern="0" dirty="0">
              <a:solidFill>
                <a:srgbClr val="000000"/>
              </a:solidFill>
              <a:latin typeface="한컴바탕"/>
            </a:endParaRPr>
          </a:p>
        </p:txBody>
      </p:sp>
    </p:spTree>
    <p:extLst>
      <p:ext uri="{BB962C8B-B14F-4D97-AF65-F5344CB8AC3E}">
        <p14:creationId xmlns:p14="http://schemas.microsoft.com/office/powerpoint/2010/main" val="1101953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1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기온 데이터 분석 시작하기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299336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 | </a:t>
            </a:r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 분석 환경 실행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320221" y="1864920"/>
            <a:ext cx="8331310" cy="30069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kern="0" dirty="0">
                <a:solidFill>
                  <a:srgbClr val="000000"/>
                </a:solidFill>
                <a:latin typeface="한컴바탕"/>
                <a:ea typeface="한컴바탕"/>
              </a:rPr>
              <a:t>아나콘다 설치 후</a:t>
            </a:r>
            <a:r>
              <a:rPr lang="en-US" altLang="ko-KR" kern="0" dirty="0">
                <a:solidFill>
                  <a:srgbClr val="000000"/>
                </a:solidFill>
                <a:latin typeface="한컴바탕"/>
                <a:ea typeface="한컴바탕"/>
              </a:rPr>
              <a:t>, </a:t>
            </a:r>
            <a:r>
              <a:rPr lang="ko-KR" altLang="en-US" kern="0" dirty="0">
                <a:solidFill>
                  <a:srgbClr val="000000"/>
                </a:solidFill>
                <a:latin typeface="한컴바탕"/>
                <a:ea typeface="한컴바탕"/>
              </a:rPr>
              <a:t>윈도우의 아나콘다 메뉴에서</a:t>
            </a:r>
            <a:endParaRPr lang="en-US" altLang="ko-KR" kern="0" dirty="0">
              <a:solidFill>
                <a:srgbClr val="000000"/>
              </a:solidFill>
              <a:latin typeface="한컴바탕"/>
              <a:ea typeface="한컴바탕"/>
            </a:endParaRPr>
          </a:p>
          <a:p>
            <a:pPr marR="0" lvl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kern="0" dirty="0">
              <a:solidFill>
                <a:srgbClr val="000000"/>
              </a:solidFill>
              <a:latin typeface="한컴바탕"/>
              <a:ea typeface="한컴바탕"/>
            </a:endParaRPr>
          </a:p>
          <a:p>
            <a:pPr marL="342900" marR="0" lvl="0" indent="-34290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100"/>
              </a:spcAft>
              <a:buFont typeface="+mj-lt"/>
              <a:buAutoNum type="arabicPeriod"/>
            </a:pPr>
            <a:r>
              <a:rPr lang="en-US" altLang="ko-KR" kern="0" dirty="0">
                <a:solidFill>
                  <a:srgbClr val="000000"/>
                </a:solidFill>
                <a:latin typeface="한컴바탕"/>
                <a:ea typeface="한컴바탕"/>
              </a:rPr>
              <a:t>Anaconda prompt</a:t>
            </a:r>
            <a:r>
              <a:rPr lang="ko-KR" altLang="en-US" kern="0" dirty="0">
                <a:solidFill>
                  <a:srgbClr val="000000"/>
                </a:solidFill>
                <a:latin typeface="한컴바탕"/>
                <a:ea typeface="한컴바탕"/>
              </a:rPr>
              <a:t>를 </a:t>
            </a:r>
            <a:r>
              <a:rPr lang="ko-KR" altLang="en-US" kern="0" dirty="0">
                <a:solidFill>
                  <a:srgbClr val="FF0000"/>
                </a:solidFill>
                <a:latin typeface="한컴바탕"/>
                <a:ea typeface="한컴바탕"/>
              </a:rPr>
              <a:t>실행</a:t>
            </a:r>
            <a:endParaRPr lang="en-US" altLang="ko-KR" kern="0" dirty="0">
              <a:solidFill>
                <a:srgbClr val="FF0000"/>
              </a:solidFill>
              <a:latin typeface="한컴바탕"/>
              <a:ea typeface="한컴바탕"/>
            </a:endParaRPr>
          </a:p>
          <a:p>
            <a:pPr marL="342900" marR="0" lvl="0" indent="-34290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100"/>
              </a:spcAft>
              <a:buFont typeface="+mj-lt"/>
              <a:buAutoNum type="arabicPeriod"/>
            </a:pPr>
            <a:r>
              <a:rPr lang="en-US" altLang="ko-KR" kern="0" dirty="0">
                <a:solidFill>
                  <a:srgbClr val="000000"/>
                </a:solidFill>
                <a:latin typeface="한컴바탕"/>
                <a:ea typeface="한컴바탕"/>
              </a:rPr>
              <a:t>Prompt</a:t>
            </a:r>
            <a:r>
              <a:rPr lang="ko-KR" altLang="en-US" kern="0" dirty="0">
                <a:solidFill>
                  <a:srgbClr val="000000"/>
                </a:solidFill>
                <a:latin typeface="한컴바탕"/>
                <a:ea typeface="한컴바탕"/>
              </a:rPr>
              <a:t>에서 원하는 폴더</a:t>
            </a:r>
            <a:r>
              <a:rPr lang="en-US" altLang="ko-KR" kern="0" dirty="0">
                <a:solidFill>
                  <a:srgbClr val="000000"/>
                </a:solidFill>
                <a:latin typeface="한컴바탕"/>
                <a:ea typeface="한컴바탕"/>
              </a:rPr>
              <a:t>(</a:t>
            </a:r>
            <a:r>
              <a:rPr lang="ko-KR" altLang="en-US" kern="0" dirty="0">
                <a:solidFill>
                  <a:srgbClr val="000000"/>
                </a:solidFill>
                <a:latin typeface="한컴바탕"/>
                <a:ea typeface="한컴바탕"/>
              </a:rPr>
              <a:t>디렉토리</a:t>
            </a:r>
            <a:r>
              <a:rPr lang="en-US" altLang="ko-KR" kern="0" dirty="0">
                <a:solidFill>
                  <a:srgbClr val="000000"/>
                </a:solidFill>
                <a:latin typeface="한컴바탕"/>
                <a:ea typeface="한컴바탕"/>
              </a:rPr>
              <a:t>)</a:t>
            </a:r>
            <a:r>
              <a:rPr lang="ko-KR" altLang="en-US" kern="0" dirty="0">
                <a:solidFill>
                  <a:srgbClr val="000000"/>
                </a:solidFill>
                <a:latin typeface="한컴바탕"/>
                <a:ea typeface="한컴바탕"/>
              </a:rPr>
              <a:t>롤 이동</a:t>
            </a:r>
            <a:r>
              <a:rPr lang="en-US" altLang="ko-KR" kern="0" dirty="0">
                <a:solidFill>
                  <a:srgbClr val="000000"/>
                </a:solidFill>
                <a:latin typeface="한컴바탕"/>
                <a:ea typeface="한컴바탕"/>
              </a:rPr>
              <a:t>(</a:t>
            </a:r>
            <a:r>
              <a:rPr lang="en-US" altLang="ko-KR" u="sng" kern="0" dirty="0" err="1">
                <a:solidFill>
                  <a:srgbClr val="FF0000"/>
                </a:solidFill>
                <a:latin typeface="한컴바탕"/>
                <a:ea typeface="한컴바탕"/>
              </a:rPr>
              <a:t>cmd</a:t>
            </a:r>
            <a:r>
              <a:rPr lang="ko-KR" altLang="en-US" u="sng" kern="0" dirty="0">
                <a:solidFill>
                  <a:srgbClr val="FF0000"/>
                </a:solidFill>
                <a:latin typeface="한컴바탕"/>
                <a:ea typeface="한컴바탕"/>
              </a:rPr>
              <a:t> 명령을 사용하여 이동</a:t>
            </a:r>
            <a:r>
              <a:rPr lang="en-US" altLang="ko-KR" kern="0" dirty="0">
                <a:solidFill>
                  <a:srgbClr val="000000"/>
                </a:solidFill>
                <a:latin typeface="한컴바탕"/>
                <a:ea typeface="한컴바탕"/>
              </a:rPr>
              <a:t>)</a:t>
            </a:r>
          </a:p>
          <a:p>
            <a:pPr marL="342900" marR="0" lvl="0" indent="-34290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100"/>
              </a:spcAft>
              <a:buFont typeface="+mj-lt"/>
              <a:buAutoNum type="arabicPeriod"/>
            </a:pPr>
            <a:r>
              <a:rPr lang="en-US" altLang="ko-KR" kern="0" dirty="0">
                <a:latin typeface="한컴바탕"/>
                <a:ea typeface="한컴바탕"/>
              </a:rPr>
              <a:t>activate</a:t>
            </a:r>
            <a:r>
              <a:rPr lang="en-US" altLang="ko-KR" kern="0" dirty="0">
                <a:solidFill>
                  <a:srgbClr val="FF0000"/>
                </a:solidFill>
                <a:latin typeface="한컴바탕"/>
                <a:ea typeface="한컴바탕"/>
              </a:rPr>
              <a:t> </a:t>
            </a:r>
            <a:r>
              <a:rPr lang="en-US" altLang="ko-KR" i="1" kern="0" dirty="0" err="1">
                <a:solidFill>
                  <a:srgbClr val="FF0000"/>
                </a:solidFill>
                <a:latin typeface="한컴바탕"/>
                <a:ea typeface="한컴바탕"/>
              </a:rPr>
              <a:t>pjh</a:t>
            </a:r>
            <a:r>
              <a:rPr lang="en-US" altLang="ko-KR" kern="0" dirty="0">
                <a:solidFill>
                  <a:srgbClr val="FF0000"/>
                </a:solidFill>
                <a:latin typeface="한컴바탕"/>
                <a:ea typeface="한컴바탕"/>
              </a:rPr>
              <a:t> (</a:t>
            </a:r>
            <a:r>
              <a:rPr lang="ko-KR" altLang="en-US" kern="0" dirty="0">
                <a:solidFill>
                  <a:srgbClr val="FF0000"/>
                </a:solidFill>
                <a:latin typeface="한컴바탕"/>
                <a:ea typeface="한컴바탕"/>
              </a:rPr>
              <a:t>가상환경 </a:t>
            </a:r>
            <a:r>
              <a:rPr lang="en-US" altLang="ko-KR" i="1" kern="0" dirty="0" err="1">
                <a:solidFill>
                  <a:srgbClr val="FF0000"/>
                </a:solidFill>
                <a:latin typeface="한컴바탕"/>
                <a:ea typeface="한컴바탕"/>
              </a:rPr>
              <a:t>pjh</a:t>
            </a:r>
            <a:r>
              <a:rPr lang="ko-KR" altLang="en-US" kern="0" dirty="0">
                <a:solidFill>
                  <a:srgbClr val="FF0000"/>
                </a:solidFill>
                <a:latin typeface="한컴바탕"/>
                <a:ea typeface="한컴바탕"/>
              </a:rPr>
              <a:t>로 변경</a:t>
            </a:r>
            <a:r>
              <a:rPr lang="en-US" altLang="ko-KR" kern="0" dirty="0">
                <a:solidFill>
                  <a:srgbClr val="FF0000"/>
                </a:solidFill>
                <a:latin typeface="한컴바탕"/>
                <a:ea typeface="한컴바탕"/>
              </a:rPr>
              <a:t>)</a:t>
            </a:r>
          </a:p>
          <a:p>
            <a:pPr marL="342900" marR="0" lvl="0" indent="-34290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100"/>
              </a:spcAft>
              <a:buFont typeface="+mj-lt"/>
              <a:buAutoNum type="arabicPeriod"/>
            </a:pPr>
            <a:r>
              <a:rPr lang="en-US" altLang="ko-KR" dirty="0" err="1"/>
              <a:t>jupyter</a:t>
            </a:r>
            <a:r>
              <a:rPr lang="en-US" altLang="ko-KR" dirty="0"/>
              <a:t> Lab </a:t>
            </a:r>
            <a:r>
              <a:rPr lang="ko-KR" altLang="en-US" dirty="0"/>
              <a:t>실행</a:t>
            </a:r>
            <a:endParaRPr lang="en-US" altLang="ko-KR" dirty="0"/>
          </a:p>
          <a:p>
            <a:pPr marL="342900" marR="0" lvl="0" indent="-34290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100"/>
              </a:spcAft>
              <a:buFont typeface="+mj-lt"/>
              <a:buAutoNum type="arabicPeriod"/>
            </a:pPr>
            <a:r>
              <a:rPr lang="en-US" altLang="ko-KR" dirty="0"/>
              <a:t>anaconda navigator </a:t>
            </a:r>
            <a:r>
              <a:rPr lang="ko-KR" altLang="en-US" dirty="0"/>
              <a:t>환경은 메모리가 충분할 경우에 사용</a:t>
            </a:r>
          </a:p>
        </p:txBody>
      </p:sp>
    </p:spTree>
    <p:extLst>
      <p:ext uri="{BB962C8B-B14F-4D97-AF65-F5344CB8AC3E}">
        <p14:creationId xmlns:p14="http://schemas.microsoft.com/office/powerpoint/2010/main" val="1798542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1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기온 데이터 분석 시작하기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299336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 |  </a:t>
            </a:r>
            <a:r>
              <a:rPr lang="en-US" altLang="ko-KR" sz="28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jupyter</a:t>
            </a:r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lab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환경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59545" y="1533272"/>
            <a:ext cx="804760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dirty="0">
                <a:solidFill>
                  <a:srgbClr val="000000"/>
                </a:solidFill>
                <a:latin typeface="+mn-ea"/>
              </a:rPr>
              <a:t>셀의 타입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:</a:t>
            </a:r>
            <a:r>
              <a:rPr lang="ko-KR" altLang="en-US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code, mark down, raw</a:t>
            </a:r>
          </a:p>
          <a:p>
            <a:pPr fontAlgn="base">
              <a:lnSpc>
                <a:spcPct val="150000"/>
              </a:lnSpc>
            </a:pPr>
            <a:r>
              <a:rPr lang="en-US" altLang="ko-KR" dirty="0">
                <a:solidFill>
                  <a:srgbClr val="000000"/>
                </a:solidFill>
                <a:latin typeface="+mn-ea"/>
              </a:rPr>
              <a:t>1) code : </a:t>
            </a:r>
            <a:r>
              <a:rPr lang="ko-KR" altLang="en-US" dirty="0">
                <a:solidFill>
                  <a:srgbClr val="000000"/>
                </a:solidFill>
                <a:latin typeface="+mn-ea"/>
              </a:rPr>
              <a:t>일반적인 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code cell</a:t>
            </a:r>
            <a:r>
              <a:rPr lang="ko-KR" altLang="en-US" dirty="0">
                <a:solidFill>
                  <a:srgbClr val="000000"/>
                </a:solidFill>
                <a:latin typeface="+mn-ea"/>
              </a:rPr>
              <a:t>로 코드를 입력하고 실행시키는 역할</a:t>
            </a:r>
            <a:endParaRPr lang="en-US" altLang="ko-KR" dirty="0">
              <a:solidFill>
                <a:srgbClr val="000000"/>
              </a:solidFill>
              <a:latin typeface="+mn-ea"/>
            </a:endParaRPr>
          </a:p>
          <a:p>
            <a:pPr fontAlgn="base">
              <a:lnSpc>
                <a:spcPct val="150000"/>
              </a:lnSpc>
            </a:pPr>
            <a:r>
              <a:rPr lang="en-US" altLang="ko-KR" dirty="0">
                <a:solidFill>
                  <a:srgbClr val="000000"/>
                </a:solidFill>
                <a:latin typeface="+mn-ea"/>
              </a:rPr>
              <a:t>2) mark down : </a:t>
            </a:r>
            <a:r>
              <a:rPr lang="ko-KR" altLang="en-US" dirty="0">
                <a:solidFill>
                  <a:srgbClr val="000000"/>
                </a:solidFill>
                <a:latin typeface="+mn-ea"/>
              </a:rPr>
              <a:t>제목 등에 활용 할 수 있도록 서식을 가진 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text</a:t>
            </a:r>
            <a:r>
              <a:rPr lang="ko-KR" altLang="en-US" dirty="0">
                <a:solidFill>
                  <a:srgbClr val="000000"/>
                </a:solidFill>
                <a:latin typeface="+mn-ea"/>
              </a:rPr>
              <a:t>를 작성</a:t>
            </a:r>
            <a:endParaRPr lang="en-US" altLang="ko-KR" dirty="0">
              <a:solidFill>
                <a:srgbClr val="000000"/>
              </a:solidFill>
              <a:latin typeface="+mn-ea"/>
            </a:endParaRPr>
          </a:p>
          <a:p>
            <a:pPr fontAlgn="base">
              <a:lnSpc>
                <a:spcPct val="150000"/>
              </a:lnSpc>
            </a:pPr>
            <a:r>
              <a:rPr lang="en-US" altLang="ko-KR" dirty="0">
                <a:solidFill>
                  <a:srgbClr val="000000"/>
                </a:solidFill>
                <a:latin typeface="+mn-ea"/>
              </a:rPr>
              <a:t>3) raw : </a:t>
            </a:r>
            <a:r>
              <a:rPr lang="ko-KR" altLang="en-US" dirty="0">
                <a:solidFill>
                  <a:srgbClr val="000000"/>
                </a:solidFill>
                <a:latin typeface="+mn-ea"/>
              </a:rPr>
              <a:t>서식 없이 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text</a:t>
            </a:r>
            <a:r>
              <a:rPr lang="ko-KR" altLang="en-US" dirty="0">
                <a:solidFill>
                  <a:srgbClr val="000000"/>
                </a:solidFill>
                <a:latin typeface="+mn-ea"/>
              </a:rPr>
              <a:t>를 작성할 수 있는 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cell</a:t>
            </a:r>
            <a:endParaRPr lang="ko-KR" altLang="en-US" b="0" i="0" dirty="0">
              <a:solidFill>
                <a:srgbClr val="000000"/>
              </a:solidFill>
              <a:effectLst/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59544" y="3683147"/>
            <a:ext cx="8047607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dirty="0" err="1">
                <a:solidFill>
                  <a:srgbClr val="000000"/>
                </a:solidFill>
                <a:latin typeface="+mn-ea"/>
              </a:rPr>
              <a:t>Jupyter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 lab </a:t>
            </a:r>
            <a:r>
              <a:rPr lang="ko-KR" altLang="en-US" dirty="0">
                <a:solidFill>
                  <a:srgbClr val="000000"/>
                </a:solidFill>
                <a:latin typeface="+mn-ea"/>
              </a:rPr>
              <a:t>기본 사용법</a:t>
            </a:r>
            <a:endParaRPr lang="en-US" altLang="ko-KR" dirty="0">
              <a:solidFill>
                <a:srgbClr val="000000"/>
              </a:solidFill>
              <a:latin typeface="+mn-ea"/>
            </a:endParaRPr>
          </a:p>
          <a:p>
            <a:pPr marL="342900" indent="-342900" fontAlgn="base">
              <a:lnSpc>
                <a:spcPct val="150000"/>
              </a:lnSpc>
              <a:buAutoNum type="arabicParenR"/>
            </a:pPr>
            <a:r>
              <a:rPr lang="ko-KR" altLang="en-US" dirty="0" err="1">
                <a:solidFill>
                  <a:srgbClr val="000000"/>
                </a:solidFill>
                <a:latin typeface="+mn-ea"/>
              </a:rPr>
              <a:t>편집모드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: Enter </a:t>
            </a:r>
            <a:r>
              <a:rPr lang="ko-KR" altLang="en-US" dirty="0">
                <a:solidFill>
                  <a:srgbClr val="000000"/>
                </a:solidFill>
                <a:latin typeface="+mn-ea"/>
              </a:rPr>
              <a:t>키</a:t>
            </a:r>
            <a:endParaRPr lang="en-US" altLang="ko-KR" dirty="0">
              <a:solidFill>
                <a:srgbClr val="000000"/>
              </a:solidFill>
              <a:latin typeface="+mn-ea"/>
            </a:endParaRPr>
          </a:p>
          <a:p>
            <a:pPr marL="342900" indent="-342900" fontAlgn="base">
              <a:lnSpc>
                <a:spcPct val="150000"/>
              </a:lnSpc>
              <a:buAutoNum type="arabicParenR"/>
            </a:pPr>
            <a:r>
              <a:rPr lang="ko-KR" altLang="en-US" dirty="0" err="1">
                <a:solidFill>
                  <a:srgbClr val="000000"/>
                </a:solidFill>
                <a:latin typeface="+mn-ea"/>
              </a:rPr>
              <a:t>명령모드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: Esc </a:t>
            </a:r>
            <a:r>
              <a:rPr lang="ko-KR" altLang="en-US" dirty="0">
                <a:solidFill>
                  <a:srgbClr val="000000"/>
                </a:solidFill>
                <a:latin typeface="+mn-ea"/>
              </a:rPr>
              <a:t>키</a:t>
            </a:r>
            <a:endParaRPr lang="en-US" altLang="ko-KR" dirty="0">
              <a:solidFill>
                <a:srgbClr val="0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154943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1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기온 데이터 분석 시작하기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299336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 |  </a:t>
            </a:r>
            <a:r>
              <a:rPr lang="en-US" altLang="ko-KR" sz="28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jupyter</a:t>
            </a:r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lab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명령어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59545" y="1533272"/>
            <a:ext cx="8047607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dirty="0">
                <a:solidFill>
                  <a:srgbClr val="000000"/>
                </a:solidFill>
                <a:latin typeface="+mn-ea"/>
              </a:rPr>
              <a:t>Command </a:t>
            </a:r>
            <a:r>
              <a:rPr lang="ko-KR" altLang="en-US" dirty="0">
                <a:solidFill>
                  <a:srgbClr val="000000"/>
                </a:solidFill>
                <a:latin typeface="+mn-ea"/>
              </a:rPr>
              <a:t>모드</a:t>
            </a:r>
            <a:endParaRPr lang="en-US" altLang="ko-KR" dirty="0">
              <a:solidFill>
                <a:srgbClr val="000000"/>
              </a:solidFill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545" y="2094096"/>
            <a:ext cx="8562975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3581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1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기온 데이터 분석 시작하기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299336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 |  </a:t>
            </a:r>
            <a:r>
              <a:rPr lang="en-US" altLang="ko-KR" sz="28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jupyter</a:t>
            </a:r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lab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명령어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59545" y="1533272"/>
            <a:ext cx="8047607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dirty="0">
                <a:solidFill>
                  <a:srgbClr val="000000"/>
                </a:solidFill>
                <a:latin typeface="+mn-ea"/>
              </a:rPr>
              <a:t>Edit </a:t>
            </a:r>
            <a:r>
              <a:rPr lang="ko-KR" altLang="en-US" dirty="0">
                <a:solidFill>
                  <a:srgbClr val="000000"/>
                </a:solidFill>
                <a:latin typeface="+mn-ea"/>
              </a:rPr>
              <a:t>모드</a:t>
            </a:r>
            <a:endParaRPr lang="en-US" altLang="ko-KR" dirty="0">
              <a:solidFill>
                <a:srgbClr val="000000"/>
              </a:solidFill>
              <a:latin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797" y="2041103"/>
            <a:ext cx="8074888" cy="4652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2375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1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기온 데이터 분석 시작하기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8" y="1533832"/>
            <a:ext cx="803911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기상자료개방포털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홈페이지를 통해 기상 관련 데이터 수집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 | </a:t>
            </a:r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기온 </a:t>
            </a:r>
            <a:r>
              <a:rPr lang="ko-KR" altLang="en-US" sz="2800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공공데이터</a:t>
            </a:r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살펴보기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47E645A-7EEA-44A2-84BC-0CE3A78F57C3}"/>
              </a:ext>
            </a:extLst>
          </p:cNvPr>
          <p:cNvSpPr txBox="1"/>
          <p:nvPr/>
        </p:nvSpPr>
        <p:spPr>
          <a:xfrm>
            <a:off x="505118" y="6157591"/>
            <a:ext cx="8039113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971675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</a:pPr>
            <a:r>
              <a:rPr lang="pl-PL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https://data.kma.go.kr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617" y="2038226"/>
            <a:ext cx="7562766" cy="4150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283681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1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기온 데이터 분석 시작하기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8" y="1533832"/>
            <a:ext cx="803911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기상자료개방포털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홈페이지 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[</a:t>
            </a:r>
            <a:r>
              <a:rPr lang="ko-KR" altLang="en-US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기후통계분석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 - [</a:t>
            </a:r>
            <a:r>
              <a:rPr lang="ko-KR" altLang="en-US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기후분석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</a:t>
            </a: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 | </a:t>
            </a:r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기온 </a:t>
            </a:r>
            <a:r>
              <a:rPr lang="ko-KR" altLang="en-US" sz="2800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공공데이터</a:t>
            </a:r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살펴보기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924" y="2100263"/>
            <a:ext cx="6921319" cy="4677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2437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6B39C80-C2B0-4665-B702-5858641FA5C7}"/>
              </a:ext>
            </a:extLst>
          </p:cNvPr>
          <p:cNvSpPr txBox="1"/>
          <p:nvPr/>
        </p:nvSpPr>
        <p:spPr>
          <a:xfrm>
            <a:off x="0" y="652004"/>
            <a:ext cx="9144000" cy="14359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65000"/>
              </a:lnSpc>
            </a:pPr>
            <a:r>
              <a:rPr lang="en-US" altLang="ko-KR" sz="2800" dirty="0">
                <a:solidFill>
                  <a:srgbClr val="7C68A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Unit 01 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기온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 분석 시작하기</a:t>
            </a:r>
            <a:endParaRPr lang="ko-KR" altLang="en-US" sz="2800" spc="-1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>
              <a:lnSpc>
                <a:spcPct val="165000"/>
              </a:lnSpc>
            </a:pPr>
            <a:endParaRPr lang="ko-KR" altLang="en-US" sz="2800" spc="-100" dirty="0">
              <a:solidFill>
                <a:srgbClr val="352B4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6613603-1D49-4741-B2D3-A521AC92038F}"/>
              </a:ext>
            </a:extLst>
          </p:cNvPr>
          <p:cNvCxnSpPr/>
          <p:nvPr/>
        </p:nvCxnSpPr>
        <p:spPr>
          <a:xfrm>
            <a:off x="716437" y="1455301"/>
            <a:ext cx="7748833" cy="0"/>
          </a:xfrm>
          <a:prstGeom prst="line">
            <a:avLst/>
          </a:prstGeom>
          <a:ln w="38100">
            <a:solidFill>
              <a:srgbClr val="7C68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C962CC6-CE15-416C-9D3C-48EF4128E734}"/>
              </a:ext>
            </a:extLst>
          </p:cNvPr>
          <p:cNvSpPr txBox="1"/>
          <p:nvPr/>
        </p:nvSpPr>
        <p:spPr>
          <a:xfrm>
            <a:off x="1366887" y="1909244"/>
            <a:ext cx="6400800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2000" dirty="0">
                <a:solidFill>
                  <a:srgbClr val="7C68A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2000" dirty="0">
                <a:solidFill>
                  <a:srgbClr val="7C68A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rgbClr val="7C68A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| </a:t>
            </a:r>
            <a:r>
              <a:rPr lang="ko-KR" altLang="en-US" sz="2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 분석에 필요한 환경 만들기</a:t>
            </a:r>
            <a:endParaRPr lang="ko-KR" altLang="en-US" sz="2000" dirty="0">
              <a:solidFill>
                <a:srgbClr val="352B4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65000"/>
              </a:lnSpc>
            </a:pPr>
            <a:r>
              <a:rPr lang="en-US" altLang="ko-KR" sz="2000" dirty="0">
                <a:solidFill>
                  <a:srgbClr val="7C68A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r>
              <a:rPr lang="ko-KR" altLang="en-US" sz="2000" dirty="0">
                <a:solidFill>
                  <a:srgbClr val="7C68A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rgbClr val="7C68A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| </a:t>
            </a:r>
            <a:r>
              <a:rPr lang="ko-KR" altLang="en-US" sz="2000" dirty="0">
                <a:solidFill>
                  <a:srgbClr val="352B4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기온 </a:t>
            </a:r>
            <a:r>
              <a:rPr lang="ko-KR" altLang="en-US" sz="2000" dirty="0" err="1">
                <a:solidFill>
                  <a:srgbClr val="352B4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공공데이터</a:t>
            </a:r>
            <a:r>
              <a:rPr lang="ko-KR" altLang="en-US" sz="2000" dirty="0">
                <a:solidFill>
                  <a:srgbClr val="352B4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살펴보기 </a:t>
            </a:r>
            <a:endParaRPr lang="en-US" altLang="ko-KR" sz="2000" dirty="0">
              <a:solidFill>
                <a:srgbClr val="352B4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65000"/>
              </a:lnSpc>
            </a:pPr>
            <a:r>
              <a:rPr lang="en-US" altLang="ko-KR" sz="2000" dirty="0">
                <a:solidFill>
                  <a:srgbClr val="7C68A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r>
              <a:rPr lang="ko-KR" altLang="en-US" sz="2000" dirty="0">
                <a:solidFill>
                  <a:srgbClr val="7C68A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rgbClr val="7C68A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| </a:t>
            </a:r>
            <a:r>
              <a:rPr lang="en-US" altLang="ko-KR" sz="2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CSV </a:t>
            </a:r>
            <a:r>
              <a:rPr lang="ko-KR" altLang="en-US" sz="2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파일이란</a:t>
            </a:r>
            <a:endParaRPr lang="en-US" altLang="ko-KR" sz="20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45674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1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기온 데이터 분석 시작하기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8" y="1533832"/>
            <a:ext cx="863888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</a:t>
            </a:r>
            <a:r>
              <a:rPr lang="ko-KR" altLang="en-US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조건별통계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 – [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지역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기간 설정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 – [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검색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</a:t>
            </a: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 | </a:t>
            </a:r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기온 </a:t>
            </a:r>
            <a:r>
              <a:rPr lang="ko-KR" altLang="en-US" sz="2800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공공데이터</a:t>
            </a:r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살펴보기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611" y="2265822"/>
            <a:ext cx="4924126" cy="4363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-200025" y="6550223"/>
            <a:ext cx="954405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/>
              <a:t>tip) </a:t>
            </a:r>
            <a:r>
              <a:rPr lang="ko-KR" altLang="en-US" sz="1400" dirty="0"/>
              <a:t>기간은 </a:t>
            </a:r>
            <a:r>
              <a:rPr lang="en-US" altLang="ko-KR" sz="1400" dirty="0"/>
              <a:t>1904</a:t>
            </a:r>
            <a:r>
              <a:rPr lang="ko-KR" altLang="en-US" sz="1400" dirty="0"/>
              <a:t>년부터 검색이 가능하지만</a:t>
            </a:r>
            <a:r>
              <a:rPr lang="en-US" altLang="ko-KR" sz="1400" dirty="0"/>
              <a:t>, </a:t>
            </a:r>
            <a:r>
              <a:rPr lang="ko-KR" altLang="en-US" sz="1400" dirty="0"/>
              <a:t>실제 데이터는 </a:t>
            </a:r>
            <a:r>
              <a:rPr lang="en-US" altLang="ko-KR" sz="1400" dirty="0"/>
              <a:t>1907</a:t>
            </a:r>
            <a:r>
              <a:rPr lang="ko-KR" altLang="en-US" sz="1400" dirty="0"/>
              <a:t>년 </a:t>
            </a:r>
            <a:r>
              <a:rPr lang="en-US" altLang="ko-KR" sz="1400" dirty="0"/>
              <a:t>10</a:t>
            </a:r>
            <a:r>
              <a:rPr lang="ko-KR" altLang="en-US" sz="1400" dirty="0"/>
              <a:t>월 </a:t>
            </a:r>
            <a:r>
              <a:rPr lang="en-US" altLang="ko-KR" sz="1400" dirty="0"/>
              <a:t>1</a:t>
            </a:r>
            <a:r>
              <a:rPr lang="ko-KR" altLang="en-US" sz="1400" dirty="0"/>
              <a:t>일부터 제공</a:t>
            </a:r>
            <a:r>
              <a:rPr lang="en-US" altLang="ko-KR" sz="1400" dirty="0"/>
              <a:t>(</a:t>
            </a:r>
            <a:r>
              <a:rPr lang="ko-KR" altLang="en-US" sz="1400" dirty="0"/>
              <a:t>서울 기준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2601589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1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기온 데이터 분석 시작하기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8" y="1533832"/>
            <a:ext cx="8638882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[CSV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다운로드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버튼 클릭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 | </a:t>
            </a:r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기온 </a:t>
            </a:r>
            <a:r>
              <a:rPr lang="ko-KR" altLang="en-US" sz="2800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공공데이터</a:t>
            </a:r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살펴보기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5475" y="1928278"/>
            <a:ext cx="5353050" cy="4929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6203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1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기온 데이터 분석 시작하기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8" y="1533832"/>
            <a:ext cx="8638882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csv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파일을 원하는 폴더에 저장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여기에서는 다운로드 폴더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 | </a:t>
            </a:r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기온 </a:t>
            </a:r>
            <a:r>
              <a:rPr lang="ko-KR" altLang="en-US" sz="2800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공공데이터</a:t>
            </a:r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살펴보기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749" y="2539116"/>
            <a:ext cx="7181850" cy="40378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04629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1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기온 데이터 분석 시작하기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8" y="1533832"/>
            <a:ext cx="8039113" cy="100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‘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Comma - Separated Values ’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약자</a:t>
            </a:r>
            <a:endParaRPr lang="en-US" altLang="ko-KR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각각의 데이터 값을 콤마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(,)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 구분하는 파일 형식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 | </a:t>
            </a:r>
            <a:r>
              <a:rPr lang="en-US" altLang="ko-KR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CSV </a:t>
            </a:r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파일이란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9002" y="2534106"/>
            <a:ext cx="4471344" cy="41333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000272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1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기온 데이터 분석 시작하기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8" y="1533832"/>
            <a:ext cx="803911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csv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파일 메모장으로 </a:t>
            </a:r>
            <a:r>
              <a:rPr lang="ko-KR" altLang="en-US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열어보기</a:t>
            </a:r>
            <a:endParaRPr lang="en-US" altLang="ko-KR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 | </a:t>
            </a:r>
            <a:r>
              <a:rPr lang="en-US" altLang="ko-KR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CSV </a:t>
            </a:r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파일이란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5260" y="2304799"/>
            <a:ext cx="6453481" cy="41406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96475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1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기온 데이터 분석 시작하기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8" y="1533832"/>
            <a:ext cx="803911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csv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파일 메모장으로 </a:t>
            </a:r>
            <a:r>
              <a:rPr lang="ko-KR" altLang="en-US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열어보기</a:t>
            </a:r>
            <a:endParaRPr lang="en-US" altLang="ko-KR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 | </a:t>
            </a:r>
            <a:r>
              <a:rPr lang="en-US" altLang="ko-KR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CSV </a:t>
            </a:r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파일이란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253" y="2517913"/>
            <a:ext cx="8285494" cy="374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704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1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기온 데이터 분석 시작하기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8" y="1533832"/>
            <a:ext cx="8039113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크롬 브라우저를 기본 브라우저로 설정</a:t>
            </a:r>
            <a:endParaRPr lang="en-US" altLang="ko-KR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15961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 | </a:t>
            </a:r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 분석에 필요한 환경 만들기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5647" y="2184769"/>
            <a:ext cx="5898054" cy="44636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4938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1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기온 데이터 분석 시작하기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8" y="1533832"/>
            <a:ext cx="8039113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아나콘다 다운로드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[https ://</a:t>
            </a:r>
            <a:r>
              <a:rPr lang="en-US" altLang="ko-KR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www.anaconda.com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  - [Download]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 | </a:t>
            </a:r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 분석에 필요한 환경 만들기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7659F058-DDFD-1E2E-ACB1-2F90648F4C7B}"/>
              </a:ext>
            </a:extLst>
          </p:cNvPr>
          <p:cNvGrpSpPr/>
          <p:nvPr/>
        </p:nvGrpSpPr>
        <p:grpSpPr>
          <a:xfrm>
            <a:off x="803867" y="2301094"/>
            <a:ext cx="7184571" cy="4162540"/>
            <a:chOff x="803867" y="2301094"/>
            <a:chExt cx="7184571" cy="4162540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385BCD44-FE34-4FBE-B909-D958691EFEE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3867" y="2301094"/>
              <a:ext cx="7184571" cy="416254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9B234A4F-46B9-E1D9-1D83-33008A885132}"/>
                </a:ext>
              </a:extLst>
            </p:cNvPr>
            <p:cNvSpPr/>
            <p:nvPr/>
          </p:nvSpPr>
          <p:spPr>
            <a:xfrm>
              <a:off x="5427677" y="5838738"/>
              <a:ext cx="1870745" cy="308027"/>
            </a:xfrm>
            <a:prstGeom prst="rect">
              <a:avLst/>
            </a:prstGeom>
            <a:noFill/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87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1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기온 데이터 분석 시작하기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 | </a:t>
            </a:r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아나콘다 다운로드 버전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49B417F6-5F8C-C87D-D90F-718FFBEE87CB}"/>
              </a:ext>
            </a:extLst>
          </p:cNvPr>
          <p:cNvGrpSpPr/>
          <p:nvPr/>
        </p:nvGrpSpPr>
        <p:grpSpPr>
          <a:xfrm>
            <a:off x="528188" y="1517279"/>
            <a:ext cx="7558481" cy="3348774"/>
            <a:chOff x="528188" y="1517279"/>
            <a:chExt cx="7558481" cy="3348774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9B4FB1CC-BCBB-309E-EE2D-664E898C35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8188" y="1517279"/>
              <a:ext cx="7558481" cy="3348774"/>
            </a:xfrm>
            <a:prstGeom prst="rect">
              <a:avLst/>
            </a:prstGeom>
          </p:spPr>
        </p:pic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9B234A4F-46B9-E1D9-1D83-33008A885132}"/>
                </a:ext>
              </a:extLst>
            </p:cNvPr>
            <p:cNvSpPr/>
            <p:nvPr/>
          </p:nvSpPr>
          <p:spPr>
            <a:xfrm>
              <a:off x="528188" y="3355596"/>
              <a:ext cx="1946247" cy="234892"/>
            </a:xfrm>
            <a:prstGeom prst="rect">
              <a:avLst/>
            </a:prstGeom>
            <a:noFill/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B727CB8F-901F-F525-FF87-C98D4B86F6F0}"/>
              </a:ext>
            </a:extLst>
          </p:cNvPr>
          <p:cNvSpPr txBox="1"/>
          <p:nvPr/>
        </p:nvSpPr>
        <p:spPr>
          <a:xfrm>
            <a:off x="637562" y="4972710"/>
            <a:ext cx="7352950" cy="13064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b="0" i="0" strike="noStrike" dirty="0">
                <a:solidFill>
                  <a:srgbClr val="FF0000"/>
                </a:solidFill>
                <a:effectLst/>
                <a:latin typeface="museo-sans-rounded"/>
              </a:rPr>
              <a:t>최신 배포버전 대신 </a:t>
            </a:r>
            <a:r>
              <a:rPr lang="en-US" altLang="ko-KR" b="0" i="0" strike="noStrike" dirty="0">
                <a:solidFill>
                  <a:srgbClr val="FF0000"/>
                </a:solidFill>
                <a:effectLst/>
                <a:latin typeface="museo-sans-rounded"/>
              </a:rPr>
              <a:t>64-Bit Graphical Installer (621 MB) </a:t>
            </a:r>
            <a:r>
              <a:rPr lang="ko-KR" altLang="en-US" kern="0" dirty="0">
                <a:solidFill>
                  <a:srgbClr val="FF0000"/>
                </a:solidFill>
                <a:latin typeface="한컴바탕"/>
                <a:ea typeface="한컴바탕"/>
              </a:rPr>
              <a:t> 설치 이유</a:t>
            </a:r>
            <a:endParaRPr lang="en-US" altLang="ko-KR" kern="0" dirty="0">
              <a:solidFill>
                <a:srgbClr val="FF0000"/>
              </a:solidFill>
              <a:latin typeface="한컴바탕"/>
              <a:ea typeface="한컴바탕"/>
            </a:endParaRPr>
          </a:p>
          <a:p>
            <a:pPr marL="342900" marR="0" lvl="0" indent="-34290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100"/>
              </a:spcAft>
              <a:buFont typeface="+mj-lt"/>
              <a:buAutoNum type="arabicPeriod"/>
            </a:pPr>
            <a:r>
              <a:rPr lang="ko-KR" altLang="en-US" kern="0" dirty="0">
                <a:solidFill>
                  <a:srgbClr val="000000"/>
                </a:solidFill>
                <a:latin typeface="한컴바탕"/>
                <a:ea typeface="한컴바탕"/>
              </a:rPr>
              <a:t>최신 버전은 인터넷 서버 접속 버전</a:t>
            </a:r>
            <a:endParaRPr lang="en-US" altLang="ko-KR" kern="0" dirty="0">
              <a:solidFill>
                <a:srgbClr val="000000"/>
              </a:solidFill>
              <a:latin typeface="한컴바탕"/>
              <a:ea typeface="한컴바탕"/>
            </a:endParaRPr>
          </a:p>
          <a:p>
            <a:pPr marL="342900" marR="0" lvl="0" indent="-34290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100"/>
              </a:spcAft>
              <a:buFont typeface="+mj-lt"/>
              <a:buAutoNum type="arabicPeriod"/>
            </a:pPr>
            <a:r>
              <a:rPr lang="ko-KR" altLang="en-US" kern="0" dirty="0">
                <a:solidFill>
                  <a:srgbClr val="000000"/>
                </a:solidFill>
                <a:latin typeface="한컴바탕"/>
              </a:rPr>
              <a:t>다양한 버전에 대해서 적절히 대응이 불가 </a:t>
            </a:r>
            <a:r>
              <a:rPr lang="en-US" altLang="ko-KR" kern="0" dirty="0">
                <a:solidFill>
                  <a:srgbClr val="000000"/>
                </a:solidFill>
                <a:latin typeface="한컴바탕"/>
                <a:sym typeface="Wingdings" panose="05000000000000000000" pitchFamily="2" charset="2"/>
              </a:rPr>
              <a:t> </a:t>
            </a:r>
            <a:r>
              <a:rPr lang="ko-KR" altLang="en-US" kern="0" dirty="0">
                <a:solidFill>
                  <a:srgbClr val="000000"/>
                </a:solidFill>
                <a:latin typeface="한컴바탕"/>
                <a:sym typeface="Wingdings" panose="05000000000000000000" pitchFamily="2" charset="2"/>
              </a:rPr>
              <a:t>에러 발생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6827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1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기온 데이터 분석 시작하기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 | </a:t>
            </a:r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아나콘다 설치 시 주의사항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27CB8F-901F-F525-FF87-C98D4B86F6F0}"/>
              </a:ext>
            </a:extLst>
          </p:cNvPr>
          <p:cNvSpPr txBox="1"/>
          <p:nvPr/>
        </p:nvSpPr>
        <p:spPr>
          <a:xfrm>
            <a:off x="505118" y="4184144"/>
            <a:ext cx="8236209" cy="13064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b="0" i="0" strike="noStrike" dirty="0" err="1">
                <a:solidFill>
                  <a:srgbClr val="FF0000"/>
                </a:solidFill>
                <a:effectLst/>
                <a:latin typeface="museo-sans-rounded"/>
              </a:rPr>
              <a:t>설치시</a:t>
            </a:r>
            <a:r>
              <a:rPr lang="ko-KR" altLang="en-US" b="0" i="0" strike="noStrike" dirty="0">
                <a:solidFill>
                  <a:srgbClr val="FF0000"/>
                </a:solidFill>
                <a:effectLst/>
                <a:latin typeface="museo-sans-rounded"/>
              </a:rPr>
              <a:t> 주의 사항</a:t>
            </a:r>
            <a:endParaRPr lang="en-US" altLang="ko-KR" kern="0" dirty="0">
              <a:solidFill>
                <a:srgbClr val="FF0000"/>
              </a:solidFill>
              <a:latin typeface="한컴바탕"/>
              <a:ea typeface="한컴바탕"/>
            </a:endParaRPr>
          </a:p>
          <a:p>
            <a:pPr marL="342900" marR="0" lvl="0" indent="-34290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100"/>
              </a:spcAft>
              <a:buFont typeface="+mj-lt"/>
              <a:buAutoNum type="arabicPeriod"/>
            </a:pPr>
            <a:r>
              <a:rPr lang="ko-KR" altLang="en-US" kern="0" dirty="0">
                <a:solidFill>
                  <a:srgbClr val="000000"/>
                </a:solidFill>
                <a:latin typeface="한컴바탕"/>
                <a:ea typeface="한컴바탕"/>
              </a:rPr>
              <a:t>윈도우 </a:t>
            </a:r>
            <a:r>
              <a:rPr lang="en-US" altLang="ko-KR" kern="0" dirty="0">
                <a:solidFill>
                  <a:srgbClr val="000000"/>
                </a:solidFill>
                <a:latin typeface="한컴바탕"/>
                <a:ea typeface="한컴바탕"/>
              </a:rPr>
              <a:t>ID </a:t>
            </a:r>
            <a:r>
              <a:rPr lang="ko-KR" altLang="en-US" kern="0" dirty="0">
                <a:solidFill>
                  <a:srgbClr val="000000"/>
                </a:solidFill>
                <a:latin typeface="한컴바탕"/>
                <a:ea typeface="한컴바탕"/>
              </a:rPr>
              <a:t>계정 이름은 영어 </a:t>
            </a:r>
            <a:r>
              <a:rPr lang="en-US" altLang="ko-KR" kern="0" dirty="0">
                <a:solidFill>
                  <a:srgbClr val="000000"/>
                </a:solidFill>
                <a:latin typeface="한컴바탕"/>
                <a:ea typeface="한컴바탕"/>
              </a:rPr>
              <a:t>1</a:t>
            </a:r>
            <a:r>
              <a:rPr lang="ko-KR" altLang="en-US" kern="0" dirty="0">
                <a:solidFill>
                  <a:srgbClr val="000000"/>
                </a:solidFill>
                <a:latin typeface="한컴바탕"/>
                <a:ea typeface="한컴바탕"/>
              </a:rPr>
              <a:t>단어로 설정</a:t>
            </a:r>
            <a:r>
              <a:rPr lang="en-US" altLang="ko-KR" kern="0" dirty="0">
                <a:solidFill>
                  <a:srgbClr val="000000"/>
                </a:solidFill>
                <a:latin typeface="한컴바탕"/>
                <a:ea typeface="한컴바탕"/>
              </a:rPr>
              <a:t>, </a:t>
            </a:r>
            <a:r>
              <a:rPr lang="ko-KR" altLang="en-US" kern="0" dirty="0">
                <a:solidFill>
                  <a:srgbClr val="000000"/>
                </a:solidFill>
                <a:latin typeface="한컴바탕"/>
                <a:ea typeface="한컴바탕"/>
              </a:rPr>
              <a:t>한글 혹은 공백은 에러발생</a:t>
            </a:r>
            <a:endParaRPr lang="en-US" altLang="ko-KR" kern="0" dirty="0">
              <a:solidFill>
                <a:srgbClr val="000000"/>
              </a:solidFill>
              <a:latin typeface="한컴바탕"/>
              <a:ea typeface="한컴바탕"/>
            </a:endParaRPr>
          </a:p>
          <a:p>
            <a:pPr marL="342900" marR="0" lvl="0" indent="-34290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100"/>
              </a:spcAft>
              <a:buFont typeface="+mj-lt"/>
              <a:buAutoNum type="arabicPeriod"/>
            </a:pPr>
            <a:r>
              <a:rPr lang="en-US" altLang="ko-KR" kern="0" dirty="0">
                <a:solidFill>
                  <a:srgbClr val="000000"/>
                </a:solidFill>
                <a:latin typeface="한컴바탕"/>
              </a:rPr>
              <a:t>Advanced Options</a:t>
            </a:r>
            <a:r>
              <a:rPr lang="ko-KR" altLang="en-US" kern="0" dirty="0">
                <a:solidFill>
                  <a:srgbClr val="000000"/>
                </a:solidFill>
                <a:latin typeface="한컴바탕"/>
              </a:rPr>
              <a:t>에서 </a:t>
            </a:r>
            <a:r>
              <a:rPr lang="en-US" altLang="ko-KR" kern="0" dirty="0">
                <a:solidFill>
                  <a:srgbClr val="000000"/>
                </a:solidFill>
                <a:latin typeface="한컴바탕"/>
              </a:rPr>
              <a:t>2 </a:t>
            </a:r>
            <a:r>
              <a:rPr lang="ko-KR" altLang="en-US" kern="0" dirty="0">
                <a:solidFill>
                  <a:srgbClr val="000000"/>
                </a:solidFill>
                <a:latin typeface="한컴바탕"/>
              </a:rPr>
              <a:t>곳의 박스 모두 체크 필요</a:t>
            </a:r>
            <a:r>
              <a:rPr lang="en-US" altLang="ko-KR" kern="0" dirty="0">
                <a:solidFill>
                  <a:srgbClr val="000000"/>
                </a:solidFill>
                <a:latin typeface="한컴바탕"/>
              </a:rPr>
              <a:t>, Path </a:t>
            </a:r>
            <a:r>
              <a:rPr lang="ko-KR" altLang="en-US" kern="0" dirty="0">
                <a:solidFill>
                  <a:srgbClr val="000000"/>
                </a:solidFill>
                <a:latin typeface="한컴바탕"/>
              </a:rPr>
              <a:t>설정 및 파이썬</a:t>
            </a:r>
            <a:r>
              <a:rPr lang="en-US" altLang="ko-KR" kern="0" dirty="0">
                <a:solidFill>
                  <a:srgbClr val="000000"/>
                </a:solidFill>
                <a:latin typeface="한컴바탕"/>
              </a:rPr>
              <a:t> </a:t>
            </a:r>
            <a:r>
              <a:rPr lang="ko-KR" altLang="en-US" kern="0" dirty="0">
                <a:solidFill>
                  <a:srgbClr val="000000"/>
                </a:solidFill>
                <a:latin typeface="한컴바탕"/>
              </a:rPr>
              <a:t>버전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48F9C84-8E04-DCAC-11C9-4EAFBBAD0E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565" y="1727307"/>
            <a:ext cx="2978057" cy="232698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45AA408-ABFF-FB27-C323-97C4D197EE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7963" y="1657787"/>
            <a:ext cx="3166962" cy="246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69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1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기온 데이터 분석 시작하기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 | </a:t>
            </a:r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 분석에 필요한 환경 만들기</a:t>
            </a:r>
          </a:p>
        </p:txBody>
      </p:sp>
      <p:sp>
        <p:nvSpPr>
          <p:cNvPr id="6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 txBox="1">
            <a:spLocks/>
          </p:cNvSpPr>
          <p:nvPr/>
        </p:nvSpPr>
        <p:spPr>
          <a:xfrm>
            <a:off x="423949" y="1533273"/>
            <a:ext cx="8487295" cy="340448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/>
              <a:t>주피터 랩 설치하기</a:t>
            </a:r>
            <a:endParaRPr lang="en-US" altLang="ko-KR" sz="2400" dirty="0"/>
          </a:p>
          <a:p>
            <a:pPr lvl="1"/>
            <a:r>
              <a:rPr lang="ko-KR" altLang="en-US" sz="2000" dirty="0"/>
              <a:t>주피터 랩은 </a:t>
            </a:r>
            <a:r>
              <a:rPr lang="en-US" altLang="ko-KR" sz="2000" dirty="0"/>
              <a:t>UI</a:t>
            </a:r>
            <a:r>
              <a:rPr lang="ko-KR" altLang="en-US" sz="2000" dirty="0"/>
              <a:t>로 </a:t>
            </a:r>
            <a:r>
              <a:rPr lang="ko-KR" altLang="en-US" sz="2000" dirty="0" err="1"/>
              <a:t>파이썬</a:t>
            </a:r>
            <a:r>
              <a:rPr lang="ko-KR" altLang="en-US" sz="2000" dirty="0"/>
              <a:t> 코드를 실행하게 해주는 도구</a:t>
            </a:r>
            <a:r>
              <a:rPr lang="en-US" altLang="ko-KR" sz="2000" dirty="0"/>
              <a:t>. </a:t>
            </a:r>
            <a:r>
              <a:rPr lang="ko-KR" altLang="en-US" sz="2000" dirty="0"/>
              <a:t>코드와 </a:t>
            </a:r>
            <a:r>
              <a:rPr lang="ko-KR" altLang="en-US" sz="2000" dirty="0" err="1"/>
              <a:t>마크다운</a:t>
            </a:r>
            <a:r>
              <a:rPr lang="en-US" altLang="ko-KR" sz="2000" dirty="0"/>
              <a:t>(Markdown)</a:t>
            </a:r>
            <a:r>
              <a:rPr lang="ko-KR" altLang="en-US" sz="2000" dirty="0"/>
              <a:t>형태의 문서</a:t>
            </a:r>
            <a:r>
              <a:rPr lang="en-US" altLang="ko-KR" sz="2000" dirty="0"/>
              <a:t>, </a:t>
            </a:r>
            <a:r>
              <a:rPr lang="ko-KR" altLang="en-US" sz="2000" dirty="0"/>
              <a:t>이미지 등을 손쉽게 공유</a:t>
            </a:r>
            <a:endParaRPr lang="en-US" altLang="ko-KR" sz="2000" dirty="0"/>
          </a:p>
          <a:p>
            <a:pPr marL="809625" lvl="1" indent="-352425">
              <a:buFont typeface="Arial" panose="020B0604020202020204" pitchFamily="34" charset="0"/>
              <a:buNone/>
            </a:pPr>
            <a:r>
              <a:rPr lang="en-US" altLang="ko-KR" sz="2000" dirty="0"/>
              <a:t>01. </a:t>
            </a:r>
            <a:r>
              <a:rPr lang="ko-KR" altLang="en-US" sz="2000" dirty="0">
                <a:solidFill>
                  <a:srgbClr val="FF0000"/>
                </a:solidFill>
              </a:rPr>
              <a:t>아나콘다 프롬프트에서 </a:t>
            </a:r>
            <a:r>
              <a:rPr lang="ko-KR" altLang="en-US" sz="2000" dirty="0"/>
              <a:t>‘</a:t>
            </a:r>
            <a:r>
              <a:rPr lang="en-US" altLang="ko-KR" sz="2000" dirty="0"/>
              <a:t>pip install </a:t>
            </a:r>
            <a:r>
              <a:rPr lang="en-US" altLang="ko-KR" sz="2000" dirty="0" err="1"/>
              <a:t>jupyter</a:t>
            </a:r>
            <a:r>
              <a:rPr lang="en-US" altLang="ko-KR" sz="2000" dirty="0"/>
              <a:t> lab’ </a:t>
            </a:r>
            <a:r>
              <a:rPr lang="ko-KR" altLang="en-US" sz="2000" dirty="0"/>
              <a:t>명령어로 가상환경 위에 주피터 랩을 설치</a:t>
            </a:r>
            <a:endParaRPr lang="en-US" altLang="ko-KR" sz="2000" dirty="0"/>
          </a:p>
          <a:p>
            <a:pPr marL="809625" lvl="1" indent="-352425">
              <a:buFont typeface="Arial" panose="020B0604020202020204" pitchFamily="34" charset="0"/>
              <a:buNone/>
            </a:pPr>
            <a:r>
              <a:rPr lang="en-US" altLang="ko-KR" sz="2000" dirty="0"/>
              <a:t>02. </a:t>
            </a:r>
            <a:r>
              <a:rPr lang="ko-KR" altLang="en-US" sz="2000" dirty="0"/>
              <a:t>‘</a:t>
            </a:r>
            <a:r>
              <a:rPr lang="en-US" altLang="ko-KR" sz="2000" dirty="0" err="1"/>
              <a:t>jupyter</a:t>
            </a:r>
            <a:r>
              <a:rPr lang="en-US" altLang="ko-KR" sz="2000" dirty="0"/>
              <a:t> lab’ </a:t>
            </a:r>
            <a:r>
              <a:rPr lang="ko-KR" altLang="en-US" sz="2000" dirty="0"/>
              <a:t>명령어를 입력하여 주피터 랩을 실행</a:t>
            </a:r>
            <a:endParaRPr lang="en-US" altLang="ko-KR" sz="2000" dirty="0"/>
          </a:p>
          <a:p>
            <a:pPr marL="809625" lvl="1" indent="-352425">
              <a:buFont typeface="Arial" panose="020B0604020202020204" pitchFamily="34" charset="0"/>
              <a:buNone/>
            </a:pPr>
            <a:r>
              <a:rPr lang="en-US" altLang="ko-KR" sz="2000" dirty="0"/>
              <a:t>03. </a:t>
            </a:r>
            <a:r>
              <a:rPr lang="ko-KR" altLang="en-US" sz="2000" dirty="0"/>
              <a:t>아나콘다 프롬프트에 출력된 정보를 이용하여 주피터 랩에 접속</a:t>
            </a:r>
            <a:endParaRPr lang="en-US" altLang="ko-KR" sz="2000" dirty="0"/>
          </a:p>
          <a:p>
            <a:pPr marL="809625" lvl="1" indent="-352425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2000" dirty="0"/>
              <a:t>04. </a:t>
            </a:r>
            <a:r>
              <a:rPr lang="ko-KR" altLang="en-US" sz="2000" dirty="0">
                <a:latin typeface="YDVYMjOStd12"/>
              </a:rPr>
              <a:t>웹 브라우저를 실행한 후</a:t>
            </a:r>
            <a:r>
              <a:rPr lang="en-US" altLang="ko-KR" sz="2000" dirty="0">
                <a:latin typeface="YDVYMjOStd12"/>
              </a:rPr>
              <a:t>, </a:t>
            </a:r>
            <a:r>
              <a:rPr lang="ko-KR" altLang="en-US" sz="2000" dirty="0">
                <a:latin typeface="YDVYMjOStd12"/>
              </a:rPr>
              <a:t>브라우저의 </a:t>
            </a:r>
            <a:r>
              <a:rPr lang="ko-KR" altLang="en-US" sz="2000" dirty="0" err="1">
                <a:latin typeface="YDVYMjOStd12"/>
              </a:rPr>
              <a:t>주소창에</a:t>
            </a:r>
            <a:r>
              <a:rPr lang="ko-KR" altLang="en-US" sz="2000" dirty="0">
                <a:latin typeface="YDVYMjOStd12"/>
              </a:rPr>
              <a:t> 복사한 </a:t>
            </a:r>
            <a:r>
              <a:rPr lang="en-US" altLang="ko-KR" sz="2000" dirty="0">
                <a:latin typeface="ITCGaramondStd-Lt"/>
              </a:rPr>
              <a:t>URL </a:t>
            </a:r>
            <a:r>
              <a:rPr lang="ko-KR" altLang="en-US" sz="2000" dirty="0">
                <a:latin typeface="YDVYMjOStd12"/>
              </a:rPr>
              <a:t>주소를 입력</a:t>
            </a:r>
            <a:endParaRPr lang="en-US" altLang="ko-KR" sz="2000" dirty="0">
              <a:latin typeface="YDVYMjOStd12"/>
            </a:endParaRPr>
          </a:p>
        </p:txBody>
      </p:sp>
    </p:spTree>
    <p:extLst>
      <p:ext uri="{BB962C8B-B14F-4D97-AF65-F5344CB8AC3E}">
        <p14:creationId xmlns:p14="http://schemas.microsoft.com/office/powerpoint/2010/main" val="1911360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1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기온 데이터 분석 시작하기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 | </a:t>
            </a:r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 분석에 필요한 환경 만들기</a:t>
            </a:r>
          </a:p>
        </p:txBody>
      </p:sp>
      <p:sp>
        <p:nvSpPr>
          <p:cNvPr id="5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 txBox="1">
            <a:spLocks/>
          </p:cNvSpPr>
          <p:nvPr/>
        </p:nvSpPr>
        <p:spPr>
          <a:xfrm>
            <a:off x="304135" y="1533272"/>
            <a:ext cx="8681923" cy="439370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라이브러리 설치하기</a:t>
            </a:r>
            <a:endParaRPr lang="en-US" altLang="ko-KR" dirty="0"/>
          </a:p>
          <a:p>
            <a:pPr lvl="2"/>
            <a:r>
              <a:rPr lang="ko-KR" altLang="en-US" dirty="0"/>
              <a:t>라이브러리를 설치하는 방법은 주피터 설치하는 방법과 동일</a:t>
            </a:r>
            <a:endParaRPr lang="en-US" altLang="ko-KR" dirty="0"/>
          </a:p>
          <a:p>
            <a:pPr lvl="1"/>
            <a:r>
              <a:rPr lang="ko-KR" altLang="en-US" sz="1800" dirty="0" err="1">
                <a:latin typeface="YDVYGOStd14"/>
              </a:rPr>
              <a:t>판다스의</a:t>
            </a:r>
            <a:r>
              <a:rPr lang="ko-KR" altLang="en-US" sz="1800" dirty="0">
                <a:latin typeface="YDVYGOStd14"/>
              </a:rPr>
              <a:t> 설치 및 활용</a:t>
            </a:r>
            <a:endParaRPr lang="en-US" altLang="ko-KR" sz="1800" dirty="0">
              <a:latin typeface="YDVYGOStd14"/>
            </a:endParaRPr>
          </a:p>
          <a:p>
            <a:pPr lvl="2"/>
            <a:r>
              <a:rPr lang="ko-KR" altLang="en-US" dirty="0" err="1">
                <a:latin typeface="YDVYGOStd14"/>
              </a:rPr>
              <a:t>파이썬에서</a:t>
            </a:r>
            <a:r>
              <a:rPr lang="ko-KR" altLang="en-US" dirty="0">
                <a:latin typeface="YDVYGOStd14"/>
              </a:rPr>
              <a:t> 가장 널리 사용되는 데이터 분석 라이브러리로 데이터 프레임이라는 자료구조를 사용</a:t>
            </a:r>
            <a:endParaRPr lang="en-US" altLang="ko-KR" dirty="0">
              <a:latin typeface="YDVYGOStd14"/>
            </a:endParaRPr>
          </a:p>
          <a:p>
            <a:pPr lvl="2"/>
            <a:r>
              <a:rPr lang="ko-KR" altLang="en-US" dirty="0">
                <a:latin typeface="YDVYGOStd14"/>
              </a:rPr>
              <a:t>주피터에서 </a:t>
            </a:r>
            <a:r>
              <a:rPr lang="ko-KR" altLang="en-US" dirty="0" err="1">
                <a:latin typeface="YDVYGOStd14"/>
              </a:rPr>
              <a:t>판다스</a:t>
            </a:r>
            <a:r>
              <a:rPr lang="ko-KR" altLang="en-US" dirty="0">
                <a:latin typeface="YDVYGOStd14"/>
              </a:rPr>
              <a:t> 라이브러리 불러오기</a:t>
            </a:r>
            <a:br>
              <a:rPr lang="en-US" altLang="ko-KR" dirty="0">
                <a:latin typeface="YDVYGOStd14"/>
              </a:rPr>
            </a:br>
            <a:r>
              <a:rPr lang="en-US" altLang="ko-KR" sz="1800" dirty="0">
                <a:solidFill>
                  <a:srgbClr val="229B00"/>
                </a:solidFill>
                <a:latin typeface="NanumGothicCoding"/>
              </a:rPr>
              <a:t>import </a:t>
            </a:r>
            <a:r>
              <a:rPr lang="en-US" altLang="ko-KR" sz="1800" dirty="0">
                <a:solidFill>
                  <a:srgbClr val="1441FF"/>
                </a:solidFill>
                <a:latin typeface="NanumGothicCoding"/>
              </a:rPr>
              <a:t>pandas </a:t>
            </a:r>
            <a:r>
              <a:rPr lang="en-US" altLang="ko-KR" sz="1800" dirty="0">
                <a:solidFill>
                  <a:srgbClr val="229B00"/>
                </a:solidFill>
                <a:latin typeface="NanumGothicCoding"/>
              </a:rPr>
              <a:t>as </a:t>
            </a:r>
            <a:r>
              <a:rPr lang="en-US" altLang="ko-KR" sz="1800" dirty="0" err="1">
                <a:solidFill>
                  <a:srgbClr val="1441FF"/>
                </a:solidFill>
                <a:latin typeface="NanumGothicCoding"/>
              </a:rPr>
              <a:t>pd</a:t>
            </a:r>
            <a:endParaRPr lang="en-US" altLang="ko-KR" sz="1800" dirty="0">
              <a:solidFill>
                <a:srgbClr val="1441FF"/>
              </a:solidFill>
              <a:latin typeface="YDVYGOStd14"/>
            </a:endParaRPr>
          </a:p>
          <a:p>
            <a:pPr lvl="2"/>
            <a:r>
              <a:rPr lang="ko-KR" altLang="en-US" dirty="0" err="1">
                <a:latin typeface="YDVYGOStd14"/>
              </a:rPr>
              <a:t>판다스의</a:t>
            </a:r>
            <a:r>
              <a:rPr lang="ko-KR" altLang="en-US" dirty="0">
                <a:latin typeface="YDVYGOStd14"/>
              </a:rPr>
              <a:t> 데이터 프레임 생성</a:t>
            </a:r>
            <a:endParaRPr lang="en-US" altLang="ko-KR" dirty="0">
              <a:latin typeface="YDVYGOStd14"/>
            </a:endParaRPr>
          </a:p>
          <a:p>
            <a:pPr lvl="2"/>
            <a:r>
              <a:rPr lang="ko-KR" altLang="en-US" dirty="0">
                <a:latin typeface="YDVYGOStd14"/>
              </a:rPr>
              <a:t>데이터 프레임의 기본 정보 출력하기</a:t>
            </a:r>
            <a:endParaRPr lang="en-US" altLang="ko-KR" dirty="0">
              <a:latin typeface="YDVYGOStd14"/>
            </a:endParaRPr>
          </a:p>
          <a:p>
            <a:pPr lvl="2"/>
            <a:r>
              <a:rPr lang="ko-KR" altLang="en-US" dirty="0">
                <a:latin typeface="YDVYGOStd14"/>
              </a:rPr>
              <a:t>행과 열 각각의 데이터를 출력하기</a:t>
            </a:r>
            <a:endParaRPr lang="en-US" altLang="ko-KR" dirty="0">
              <a:latin typeface="YDVYGOStd14"/>
            </a:endParaRPr>
          </a:p>
          <a:p>
            <a:pPr lvl="2"/>
            <a:r>
              <a:rPr lang="ko-KR" altLang="en-US" dirty="0" err="1">
                <a:latin typeface="YDVYGOStd14"/>
              </a:rPr>
              <a:t>필터링</a:t>
            </a:r>
            <a:r>
              <a:rPr lang="ko-KR" altLang="en-US" dirty="0">
                <a:latin typeface="YDVYGOStd14"/>
              </a:rPr>
              <a:t> 기능</a:t>
            </a:r>
            <a:r>
              <a:rPr lang="en-US" altLang="ko-KR" dirty="0">
                <a:latin typeface="YDVYGOStd14"/>
              </a:rPr>
              <a:t>: </a:t>
            </a:r>
            <a:r>
              <a:rPr lang="ko-KR" altLang="en-US" dirty="0">
                <a:latin typeface="YDVYGOStd14"/>
              </a:rPr>
              <a:t>조건을 추가하여 선택</a:t>
            </a:r>
            <a:endParaRPr lang="en-US" altLang="ko-KR" dirty="0">
              <a:latin typeface="YDVYGOStd14"/>
            </a:endParaRPr>
          </a:p>
          <a:p>
            <a:pPr lvl="2"/>
            <a:r>
              <a:rPr lang="ko-KR" altLang="en-US" dirty="0">
                <a:latin typeface="YDVYGOStd14"/>
              </a:rPr>
              <a:t>평균값 계산 기능</a:t>
            </a:r>
            <a:endParaRPr lang="en-US" altLang="ko-KR" dirty="0">
              <a:latin typeface="YDVYGOStd14"/>
            </a:endParaRPr>
          </a:p>
        </p:txBody>
      </p:sp>
    </p:spTree>
    <p:extLst>
      <p:ext uri="{BB962C8B-B14F-4D97-AF65-F5344CB8AC3E}">
        <p14:creationId xmlns:p14="http://schemas.microsoft.com/office/powerpoint/2010/main" val="22971961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1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기온 데이터 분석 시작하기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 | </a:t>
            </a:r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 분석에 필요한 환경 만들기</a:t>
            </a:r>
          </a:p>
        </p:txBody>
      </p:sp>
      <p:sp>
        <p:nvSpPr>
          <p:cNvPr id="6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 txBox="1">
            <a:spLocks/>
          </p:cNvSpPr>
          <p:nvPr/>
        </p:nvSpPr>
        <p:spPr>
          <a:xfrm>
            <a:off x="193743" y="1533272"/>
            <a:ext cx="8661862" cy="49996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ko-KR" altLang="en-US" sz="1800" dirty="0" err="1">
                <a:latin typeface="YDVYGOStd14"/>
              </a:rPr>
              <a:t>넘파이의</a:t>
            </a:r>
            <a:r>
              <a:rPr lang="ko-KR" altLang="en-US" sz="1800" dirty="0">
                <a:latin typeface="YDVYGOStd14"/>
              </a:rPr>
              <a:t> 설치와 활용</a:t>
            </a:r>
            <a:endParaRPr lang="en-US" altLang="ko-KR" sz="1800" dirty="0">
              <a:latin typeface="YDVYGOStd14"/>
            </a:endParaRPr>
          </a:p>
          <a:p>
            <a:pPr lvl="2"/>
            <a:r>
              <a:rPr lang="ko-KR" altLang="en-US" dirty="0" err="1">
                <a:latin typeface="YDVYGOStd14"/>
              </a:rPr>
              <a:t>넘파이</a:t>
            </a:r>
            <a:r>
              <a:rPr lang="en-US" altLang="ko-KR" dirty="0">
                <a:latin typeface="YDVYGOStd14"/>
              </a:rPr>
              <a:t>(</a:t>
            </a:r>
            <a:r>
              <a:rPr lang="en-US" altLang="ko-KR" dirty="0" err="1">
                <a:latin typeface="YDVYGOStd14"/>
              </a:rPr>
              <a:t>Numpy</a:t>
            </a:r>
            <a:r>
              <a:rPr lang="en-US" altLang="ko-KR" dirty="0">
                <a:latin typeface="YDVYGOStd14"/>
              </a:rPr>
              <a:t>)</a:t>
            </a:r>
            <a:r>
              <a:rPr lang="ko-KR" altLang="en-US" dirty="0">
                <a:latin typeface="YDVYGOStd14"/>
              </a:rPr>
              <a:t>는 </a:t>
            </a:r>
            <a:r>
              <a:rPr lang="en-US" altLang="ko-KR" dirty="0">
                <a:latin typeface="YDVYGOStd14"/>
              </a:rPr>
              <a:t>Numerical Python</a:t>
            </a:r>
            <a:r>
              <a:rPr lang="ko-KR" altLang="en-US" dirty="0">
                <a:latin typeface="YDVYGOStd14"/>
              </a:rPr>
              <a:t>의 </a:t>
            </a:r>
            <a:r>
              <a:rPr lang="ko-KR" altLang="en-US" dirty="0" err="1">
                <a:latin typeface="YDVYGOStd14"/>
              </a:rPr>
              <a:t>줄임말로</a:t>
            </a:r>
            <a:r>
              <a:rPr lang="ko-KR" altLang="en-US" dirty="0">
                <a:latin typeface="YDVYGOStd14"/>
              </a:rPr>
              <a:t> 수치 계산을 위해 만들어진 파이썬 라이브러리</a:t>
            </a:r>
            <a:endParaRPr lang="en-US" altLang="ko-KR" dirty="0">
              <a:latin typeface="YDVYGOStd14"/>
            </a:endParaRPr>
          </a:p>
          <a:p>
            <a:pPr lvl="2"/>
            <a:r>
              <a:rPr lang="ko-KR" altLang="en-US" dirty="0" err="1">
                <a:latin typeface="YDVYGOStd14"/>
              </a:rPr>
              <a:t>넘파이</a:t>
            </a:r>
            <a:r>
              <a:rPr lang="ko-KR" altLang="en-US" dirty="0">
                <a:latin typeface="YDVYGOStd14"/>
              </a:rPr>
              <a:t> 라이브러리는 </a:t>
            </a:r>
            <a:r>
              <a:rPr lang="en-US" altLang="ko-KR" dirty="0">
                <a:latin typeface="YDVYGOStd14"/>
              </a:rPr>
              <a:t>dot( ) </a:t>
            </a:r>
            <a:r>
              <a:rPr lang="ko-KR" altLang="en-US" dirty="0">
                <a:latin typeface="YDVYGOStd14"/>
              </a:rPr>
              <a:t>함수를 이용한 행렬 연산 등 데이터 분석에 필요한 많은 기능</a:t>
            </a:r>
            <a:endParaRPr lang="en-US" altLang="ko-KR" dirty="0">
              <a:latin typeface="YDVYGOStd14"/>
            </a:endParaRPr>
          </a:p>
          <a:p>
            <a:pPr lvl="2"/>
            <a:r>
              <a:rPr lang="ko-KR" altLang="en-US" dirty="0" err="1">
                <a:latin typeface="YDVYGOStd14"/>
              </a:rPr>
              <a:t>넘파이</a:t>
            </a:r>
            <a:r>
              <a:rPr lang="ko-KR" altLang="en-US" dirty="0">
                <a:latin typeface="YDVYGOStd14"/>
              </a:rPr>
              <a:t> 라이브러리 불러오기</a:t>
            </a:r>
            <a:br>
              <a:rPr lang="en-US" altLang="ko-KR" dirty="0">
                <a:latin typeface="YDVYGOStd14"/>
              </a:rPr>
            </a:br>
            <a:r>
              <a:rPr lang="en-US" altLang="ko-KR" sz="1800" dirty="0">
                <a:solidFill>
                  <a:srgbClr val="229B00"/>
                </a:solidFill>
                <a:latin typeface="NanumGothicCoding"/>
              </a:rPr>
              <a:t>import </a:t>
            </a:r>
            <a:r>
              <a:rPr lang="en-US" altLang="ko-KR" sz="1800" dirty="0" err="1">
                <a:solidFill>
                  <a:srgbClr val="1441FF"/>
                </a:solidFill>
                <a:latin typeface="NanumGothicCoding"/>
              </a:rPr>
              <a:t>numpy</a:t>
            </a:r>
            <a:r>
              <a:rPr lang="en-US" altLang="ko-KR" sz="1800" dirty="0">
                <a:solidFill>
                  <a:srgbClr val="1441FF"/>
                </a:solidFill>
                <a:latin typeface="NanumGothicCoding"/>
              </a:rPr>
              <a:t> </a:t>
            </a:r>
            <a:r>
              <a:rPr lang="en-US" altLang="ko-KR" sz="1800" dirty="0">
                <a:solidFill>
                  <a:srgbClr val="229B00"/>
                </a:solidFill>
                <a:latin typeface="NanumGothicCoding"/>
              </a:rPr>
              <a:t>as </a:t>
            </a:r>
            <a:r>
              <a:rPr lang="en-US" altLang="ko-KR" sz="1800" dirty="0">
                <a:solidFill>
                  <a:srgbClr val="1441FF"/>
                </a:solidFill>
                <a:latin typeface="NanumGothicCoding"/>
              </a:rPr>
              <a:t>np</a:t>
            </a:r>
          </a:p>
          <a:p>
            <a:pPr lvl="2"/>
            <a:r>
              <a:rPr lang="ko-KR" altLang="en-US" dirty="0" err="1">
                <a:latin typeface="YDVYGOStd14"/>
              </a:rPr>
              <a:t>넘파이</a:t>
            </a:r>
            <a:r>
              <a:rPr lang="ko-KR" altLang="en-US" dirty="0">
                <a:latin typeface="YDVYGOStd14"/>
              </a:rPr>
              <a:t> 배열 생성하기</a:t>
            </a:r>
            <a:endParaRPr lang="en-US" altLang="ko-KR" dirty="0">
              <a:latin typeface="YDVYGOStd14"/>
            </a:endParaRPr>
          </a:p>
          <a:p>
            <a:pPr lvl="2"/>
            <a:r>
              <a:rPr lang="ko-KR" altLang="en-US" dirty="0" err="1">
                <a:latin typeface="YDVYGOStd14"/>
              </a:rPr>
              <a:t>넘파이</a:t>
            </a:r>
            <a:r>
              <a:rPr lang="ko-KR" altLang="en-US" dirty="0">
                <a:latin typeface="YDVYGOStd14"/>
              </a:rPr>
              <a:t> 배열 정보 확인하기</a:t>
            </a:r>
            <a:endParaRPr lang="en-US" altLang="ko-KR" dirty="0">
              <a:latin typeface="YDVYGOStd14"/>
            </a:endParaRPr>
          </a:p>
          <a:p>
            <a:pPr lvl="2"/>
            <a:r>
              <a:rPr lang="ko-KR" altLang="en-US" dirty="0" err="1">
                <a:latin typeface="YDVYGOStd14"/>
              </a:rPr>
              <a:t>넘파이</a:t>
            </a:r>
            <a:r>
              <a:rPr lang="ko-KR" altLang="en-US" dirty="0">
                <a:latin typeface="YDVYGOStd14"/>
              </a:rPr>
              <a:t> 배열을 이용한 사칙연산 수행하기</a:t>
            </a:r>
            <a:endParaRPr lang="en-US" altLang="ko-KR" dirty="0">
              <a:latin typeface="YDVYGOStd14"/>
            </a:endParaRPr>
          </a:p>
          <a:p>
            <a:pPr lvl="1"/>
            <a:r>
              <a:rPr lang="en-US" altLang="ko-KR" dirty="0"/>
              <a:t>Matplotlib</a:t>
            </a:r>
          </a:p>
          <a:p>
            <a:pPr lvl="2"/>
            <a:r>
              <a:rPr lang="en-US" altLang="ko-KR" dirty="0"/>
              <a:t>Matplotlib </a:t>
            </a:r>
            <a:r>
              <a:rPr lang="ko-KR" altLang="en-US" dirty="0"/>
              <a:t>라이브러리 불러오기</a:t>
            </a:r>
            <a:br>
              <a:rPr lang="en-US" altLang="ko-KR" dirty="0"/>
            </a:br>
            <a:r>
              <a:rPr lang="en-US" altLang="ko-KR" sz="1800" dirty="0">
                <a:solidFill>
                  <a:srgbClr val="229B00"/>
                </a:solidFill>
                <a:latin typeface="NanumGothicCoding"/>
              </a:rPr>
              <a:t>import </a:t>
            </a:r>
            <a:r>
              <a:rPr lang="en-US" altLang="ko-KR" sz="1800" dirty="0" err="1">
                <a:solidFill>
                  <a:srgbClr val="1441FF"/>
                </a:solidFill>
                <a:latin typeface="NanumGothicCoding"/>
              </a:rPr>
              <a:t>matplotlib.pyplot</a:t>
            </a:r>
            <a:r>
              <a:rPr lang="en-US" altLang="ko-KR" sz="1800" dirty="0">
                <a:solidFill>
                  <a:srgbClr val="1441FF"/>
                </a:solidFill>
                <a:latin typeface="NanumGothicCoding"/>
              </a:rPr>
              <a:t> </a:t>
            </a:r>
            <a:r>
              <a:rPr lang="en-US" altLang="ko-KR" sz="1800" dirty="0">
                <a:solidFill>
                  <a:srgbClr val="229B00"/>
                </a:solidFill>
                <a:latin typeface="NanumGothicCoding"/>
              </a:rPr>
              <a:t>as </a:t>
            </a:r>
            <a:r>
              <a:rPr lang="en-US" altLang="ko-KR" sz="1800" dirty="0" err="1">
                <a:solidFill>
                  <a:srgbClr val="1441FF"/>
                </a:solidFill>
                <a:latin typeface="NanumGothicCoding"/>
              </a:rPr>
              <a:t>plt</a:t>
            </a:r>
            <a:endParaRPr lang="en-US" altLang="ko-KR" dirty="0"/>
          </a:p>
          <a:p>
            <a:pPr lvl="2"/>
            <a:r>
              <a:rPr lang="ko-KR" altLang="en-US" dirty="0"/>
              <a:t>막대 그래프 출력하기</a:t>
            </a:r>
            <a:endParaRPr lang="en-US" altLang="ko-KR" dirty="0"/>
          </a:p>
          <a:p>
            <a:pPr lvl="2"/>
            <a:r>
              <a:rPr lang="ko-KR" altLang="en-US" dirty="0" err="1"/>
              <a:t>산점도</a:t>
            </a:r>
            <a:r>
              <a:rPr lang="ko-KR" altLang="en-US" dirty="0"/>
              <a:t> 그래프 출력하기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6736181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5596</TotalTime>
  <Words>1075</Words>
  <Application>Microsoft Office PowerPoint</Application>
  <PresentationFormat>화면 슬라이드 쇼(4:3)</PresentationFormat>
  <Paragraphs>160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8" baseType="lpstr">
      <vt:lpstr>ITCGaramondStd-Lt</vt:lpstr>
      <vt:lpstr>museo-sans-rounded</vt:lpstr>
      <vt:lpstr>NanumGothicCoding</vt:lpstr>
      <vt:lpstr>YDVYGOStd14</vt:lpstr>
      <vt:lpstr>YDVYMjOStd12</vt:lpstr>
      <vt:lpstr>나눔스퀘어</vt:lpstr>
      <vt:lpstr>나눔스퀘어 Bold</vt:lpstr>
      <vt:lpstr>맑은 고딕</vt:lpstr>
      <vt:lpstr>한컴바탕</vt:lpstr>
      <vt:lpstr>Arial</vt:lpstr>
      <vt:lpstr>Calibri</vt:lpstr>
      <vt:lpstr>Wingdings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SSEN Kim</dc:creator>
  <cp:lastModifiedBy>박준호</cp:lastModifiedBy>
  <cp:revision>589</cp:revision>
  <dcterms:created xsi:type="dcterms:W3CDTF">2018-08-29T04:30:46Z</dcterms:created>
  <dcterms:modified xsi:type="dcterms:W3CDTF">2023-03-14T00:24:53Z</dcterms:modified>
</cp:coreProperties>
</file>