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77" r:id="rId9"/>
    <p:sldId id="269" r:id="rId10"/>
    <p:sldId id="270" r:id="rId11"/>
    <p:sldId id="271" r:id="rId12"/>
    <p:sldId id="279" r:id="rId13"/>
    <p:sldId id="278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76"/>
    <p:restoredTop sz="94680"/>
  </p:normalViewPr>
  <p:slideViewPr>
    <p:cSldViewPr snapToGrid="0">
      <p:cViewPr varScale="1">
        <p:scale>
          <a:sx n="211" d="100"/>
          <a:sy n="211" d="100"/>
        </p:scale>
        <p:origin x="17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10EC-66C9-CB43-8861-5B5E0416F5DC}" type="datetimeFigureOut">
              <a:rPr lang="en-US" altLang="ko-Kore-KR"/>
              <a:t>12/30/23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E47B-9A2F-1A4F-8769-1199A86922A0}" type="slidenum">
              <a:rPr lang="en-US" altLang="ko-Kore-KR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1632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10EC-66C9-CB43-8861-5B5E0416F5DC}" type="datetimeFigureOut">
              <a:rPr lang="en-US" altLang="ko-Kore-KR"/>
              <a:t>12/30/23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E47B-9A2F-1A4F-8769-1199A86922A0}" type="slidenum">
              <a:rPr lang="en-US" altLang="ko-Kore-KR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8366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10EC-66C9-CB43-8861-5B5E0416F5DC}" type="datetimeFigureOut">
              <a:rPr lang="en-US" altLang="ko-Kore-KR"/>
              <a:t>12/30/23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E47B-9A2F-1A4F-8769-1199A86922A0}" type="slidenum">
              <a:rPr lang="en-US" altLang="ko-Kore-KR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08729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10EC-66C9-CB43-8861-5B5E0416F5DC}" type="datetimeFigureOut">
              <a:rPr lang="en-US" altLang="ko-Kore-KR"/>
              <a:t>12/30/23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E47B-9A2F-1A4F-8769-1199A86922A0}" type="slidenum">
              <a:rPr lang="en-US" altLang="ko-Kore-KR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95766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10EC-66C9-CB43-8861-5B5E0416F5DC}" type="datetimeFigureOut">
              <a:rPr lang="en-US" altLang="ko-Kore-KR"/>
              <a:t>12/30/23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E47B-9A2F-1A4F-8769-1199A86922A0}" type="slidenum">
              <a:rPr lang="en-US" altLang="ko-Kore-KR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963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10EC-66C9-CB43-8861-5B5E0416F5DC}" type="datetimeFigureOut">
              <a:rPr lang="en-US" altLang="ko-Kore-KR"/>
              <a:t>12/30/23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E47B-9A2F-1A4F-8769-1199A86922A0}" type="slidenum">
              <a:rPr lang="en-US" altLang="ko-Kore-KR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89911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10EC-66C9-CB43-8861-5B5E0416F5DC}" type="datetimeFigureOut">
              <a:rPr lang="en-US" altLang="ko-Kore-KR"/>
              <a:t>12/30/23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E47B-9A2F-1A4F-8769-1199A86922A0}" type="slidenum">
              <a:rPr lang="en-US" altLang="ko-Kore-KR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14501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10EC-66C9-CB43-8861-5B5E0416F5DC}" type="datetimeFigureOut">
              <a:rPr lang="en-US" altLang="ko-Kore-KR"/>
              <a:t>12/30/23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E47B-9A2F-1A4F-8769-1199A86922A0}" type="slidenum">
              <a:rPr lang="en-US" altLang="ko-Kore-KR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8087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10EC-66C9-CB43-8861-5B5E0416F5DC}" type="datetimeFigureOut">
              <a:rPr lang="en-US" altLang="ko-Kore-KR"/>
              <a:t>12/30/23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E47B-9A2F-1A4F-8769-1199A86922A0}" type="slidenum">
              <a:rPr lang="en-US" altLang="ko-Kore-KR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43902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10EC-66C9-CB43-8861-5B5E0416F5DC}" type="datetimeFigureOut">
              <a:rPr lang="en-US" altLang="ko-Kore-KR"/>
              <a:t>12/30/23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E47B-9A2F-1A4F-8769-1199A86922A0}" type="slidenum">
              <a:rPr lang="en-US" altLang="ko-Kore-KR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8554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10EC-66C9-CB43-8861-5B5E0416F5DC}" type="datetimeFigureOut">
              <a:rPr lang="en-US" altLang="ko-Kore-KR"/>
              <a:t>12/30/23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E47B-9A2F-1A4F-8769-1199A86922A0}" type="slidenum">
              <a:rPr lang="en-US" altLang="ko-Kore-KR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279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610EC-66C9-CB43-8861-5B5E0416F5DC}" type="datetimeFigureOut">
              <a:rPr lang="en-US" altLang="ko-Kore-KR"/>
              <a:t>12/30/23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2E47B-9A2F-1A4F-8769-1199A86922A0}" type="slidenum">
              <a:rPr lang="en-US" altLang="ko-Kore-KR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317659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F78BF459-E142-3E9E-BF28-B4608470A5D3}"/>
              </a:ext>
            </a:extLst>
          </p:cNvPr>
          <p:cNvSpPr/>
          <p:nvPr/>
        </p:nvSpPr>
        <p:spPr>
          <a:xfrm>
            <a:off x="1837126" y="1860656"/>
            <a:ext cx="8487974" cy="290184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AFE23E-B3FA-D3F9-8C24-AE95798E9A94}"/>
              </a:ext>
            </a:extLst>
          </p:cNvPr>
          <p:cNvSpPr txBox="1"/>
          <p:nvPr/>
        </p:nvSpPr>
        <p:spPr>
          <a:xfrm>
            <a:off x="2275685" y="2628900"/>
            <a:ext cx="77536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 b="1">
                <a:ea typeface="Microsoft Himalaya" pitchFamily="2" charset="0"/>
                <a:cs typeface="Arial Narrow" panose="020B0604020202020204" pitchFamily="34" charset="0"/>
              </a:rPr>
              <a:t>ghOSt: Fast &amp; Flexible User-space Delegation of Linux Scheduling </a:t>
            </a:r>
            <a:endParaRPr kumimoji="1" lang="ko-Kore-KR" altLang="en-US" sz="4000" b="1"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817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D32B8C4E-7819-B418-4057-87960FB217A1}"/>
              </a:ext>
            </a:extLst>
          </p:cNvPr>
          <p:cNvSpPr txBox="1"/>
          <p:nvPr/>
        </p:nvSpPr>
        <p:spPr>
          <a:xfrm>
            <a:off x="6824916" y="3895601"/>
            <a:ext cx="7214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preemption?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58EF32-75B6-5B03-08A6-F8CBD5FB8636}"/>
              </a:ext>
            </a:extLst>
          </p:cNvPr>
          <p:cNvSpPr txBox="1"/>
          <p:nvPr/>
        </p:nvSpPr>
        <p:spPr>
          <a:xfrm>
            <a:off x="5857775" y="5239295"/>
            <a:ext cx="7214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ticket?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3B9F45-EA8C-6CD5-9DD6-3D8ED18DD17E}"/>
              </a:ext>
            </a:extLst>
          </p:cNvPr>
          <p:cNvSpPr txBox="1"/>
          <p:nvPr/>
        </p:nvSpPr>
        <p:spPr>
          <a:xfrm>
            <a:off x="835187" y="5534564"/>
            <a:ext cx="7214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something else?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8640162" y="-6199622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8113933" y="-6865487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2546803" y="-10995396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9959326" y="-7763142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2144106" y="-8971074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5664301" y="-3972683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5048212" y="-4449474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5229266" y="-5146229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2134845" y="-2758916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147782" y="837274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2180273" y="-2288642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0" y="273266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308262" y="-173251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2955850" y="-1556670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69384-6BDF-4AB8-9E82-55B8B48224F5}"/>
              </a:ext>
            </a:extLst>
          </p:cNvPr>
          <p:cNvSpPr txBox="1"/>
          <p:nvPr/>
        </p:nvSpPr>
        <p:spPr>
          <a:xfrm>
            <a:off x="4276624" y="2966211"/>
            <a:ext cx="7214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features?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86EB4F29-36E1-ABFE-5C78-E34AEC8E26C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 rot="16200000" flipH="1">
            <a:off x="6919351" y="1775974"/>
            <a:ext cx="456011" cy="147347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E7E2C8-45E7-5C28-C930-10DEF0105BBC}"/>
              </a:ext>
            </a:extLst>
          </p:cNvPr>
          <p:cNvSpPr/>
          <p:nvPr/>
        </p:nvSpPr>
        <p:spPr>
          <a:xfrm>
            <a:off x="6592296" y="2740719"/>
            <a:ext cx="2583598" cy="9742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B067057-24B7-1460-6952-DB4508BE098C}"/>
              </a:ext>
            </a:extLst>
          </p:cNvPr>
          <p:cNvSpPr/>
          <p:nvPr/>
        </p:nvSpPr>
        <p:spPr>
          <a:xfrm>
            <a:off x="9240665" y="3784699"/>
            <a:ext cx="2250901" cy="79328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1068B39-3C7C-6ECD-0D5A-A1441DC59087}"/>
              </a:ext>
            </a:extLst>
          </p:cNvPr>
          <p:cNvSpPr/>
          <p:nvPr/>
        </p:nvSpPr>
        <p:spPr>
          <a:xfrm>
            <a:off x="8484871" y="5206680"/>
            <a:ext cx="2118360" cy="6391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2B1F92F-3D5D-CD55-4A32-907F4DD31776}"/>
              </a:ext>
            </a:extLst>
          </p:cNvPr>
          <p:cNvSpPr/>
          <p:nvPr/>
        </p:nvSpPr>
        <p:spPr>
          <a:xfrm>
            <a:off x="2953151" y="5464788"/>
            <a:ext cx="2978618" cy="72515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223B4810-65F5-62BD-2E4D-CCD3FFE875A0}"/>
              </a:ext>
            </a:extLst>
          </p:cNvPr>
          <p:cNvCxnSpPr>
            <a:cxnSpLocks/>
            <a:stCxn id="16" idx="4"/>
            <a:endCxn id="22" idx="2"/>
          </p:cNvCxnSpPr>
          <p:nvPr/>
        </p:nvCxnSpPr>
        <p:spPr>
          <a:xfrm rot="16200000" flipH="1">
            <a:off x="8329171" y="3269848"/>
            <a:ext cx="466418" cy="135657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8E0EC377-990C-6843-5DEC-7D89BA3FA374}"/>
              </a:ext>
            </a:extLst>
          </p:cNvPr>
          <p:cNvCxnSpPr>
            <a:cxnSpLocks/>
            <a:stCxn id="16" idx="4"/>
            <a:endCxn id="23" idx="1"/>
          </p:cNvCxnSpPr>
          <p:nvPr/>
        </p:nvCxnSpPr>
        <p:spPr>
          <a:xfrm rot="16200000" flipH="1">
            <a:off x="7546915" y="4052103"/>
            <a:ext cx="1585362" cy="91100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DE95BE7-E062-99DA-F7FB-F63FA1C54F91}"/>
              </a:ext>
            </a:extLst>
          </p:cNvPr>
          <p:cNvSpPr txBox="1"/>
          <p:nvPr/>
        </p:nvSpPr>
        <p:spPr>
          <a:xfrm>
            <a:off x="3600849" y="5623174"/>
            <a:ext cx="7214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priority?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596C4B8D-7BF9-681F-945D-A827883EF2DD}"/>
              </a:ext>
            </a:extLst>
          </p:cNvPr>
          <p:cNvCxnSpPr>
            <a:cxnSpLocks/>
            <a:stCxn id="16" idx="4"/>
            <a:endCxn id="27" idx="0"/>
          </p:cNvCxnSpPr>
          <p:nvPr/>
        </p:nvCxnSpPr>
        <p:spPr>
          <a:xfrm rot="5400000">
            <a:off x="5288346" y="2869039"/>
            <a:ext cx="1749864" cy="344163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F469F755-5C37-0BB1-FD73-35AE13703793}"/>
              </a:ext>
            </a:extLst>
          </p:cNvPr>
          <p:cNvSpPr/>
          <p:nvPr/>
        </p:nvSpPr>
        <p:spPr>
          <a:xfrm>
            <a:off x="6227945" y="5590559"/>
            <a:ext cx="2118360" cy="6391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BFBDECD9-BC87-7702-9D95-34A23407D724}"/>
              </a:ext>
            </a:extLst>
          </p:cNvPr>
          <p:cNvCxnSpPr>
            <a:cxnSpLocks/>
            <a:stCxn id="16" idx="4"/>
            <a:endCxn id="58" idx="0"/>
          </p:cNvCxnSpPr>
          <p:nvPr/>
        </p:nvCxnSpPr>
        <p:spPr>
          <a:xfrm rot="5400000">
            <a:off x="6647793" y="4354256"/>
            <a:ext cx="1875635" cy="59697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550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8640162" y="-6199622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8113933" y="-6865487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2546803" y="-10995396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9959326" y="-7763142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2144106" y="-8971074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5664301" y="-3972683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5048212" y="-4449474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5229266" y="-5146229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2134845" y="-2758916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147782" y="837274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2180273" y="-2288642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0" y="273266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308262" y="-173251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2955850" y="-1556670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69384-6BDF-4AB8-9E82-55B8B48224F5}"/>
              </a:ext>
            </a:extLst>
          </p:cNvPr>
          <p:cNvSpPr txBox="1"/>
          <p:nvPr/>
        </p:nvSpPr>
        <p:spPr>
          <a:xfrm>
            <a:off x="4672158" y="3419427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Also, scheduling designs that were previously </a:t>
            </a:r>
            <a:r>
              <a:rPr kumimoji="1" lang="en-US" altLang="ko-KR" sz="2800">
                <a:cs typeface="Microsoft Himalaya" pitchFamily="2" charset="0"/>
              </a:rPr>
              <a:t>unused because they did not fit into the general kernel </a:t>
            </a:r>
            <a:r>
              <a:rPr kumimoji="1" lang="en-US" altLang="ko-Kore-KR" sz="2800">
                <a:cs typeface="Microsoft Himalaya" pitchFamily="2" charset="0"/>
              </a:rPr>
              <a:t>can be used in the userspace!!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86EB4F29-36E1-ABFE-5C78-E34AEC8E26C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 rot="16200000" flipH="1">
            <a:off x="7078498" y="1616827"/>
            <a:ext cx="501569" cy="18373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E7E2C8-45E7-5C28-C930-10DEF0105BBC}"/>
              </a:ext>
            </a:extLst>
          </p:cNvPr>
          <p:cNvSpPr/>
          <p:nvPr/>
        </p:nvSpPr>
        <p:spPr>
          <a:xfrm>
            <a:off x="4303893" y="2786277"/>
            <a:ext cx="7888107" cy="25998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88523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12944055" y="-8485622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12417826" y="-9151487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6850696" y="-13281396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4263219" y="-10049142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6447999" y="-11257074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9968194" y="-6258683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9352105" y="-6735474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9533159" y="-7432229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6438738" y="-5044916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-4156111" y="-1448726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6484166" y="-4574642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-4303893" y="-2012734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-3995631" y="-2459251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7259743" y="-3842670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69384-6BDF-4AB8-9E82-55B8B48224F5}"/>
              </a:ext>
            </a:extLst>
          </p:cNvPr>
          <p:cNvSpPr txBox="1"/>
          <p:nvPr/>
        </p:nvSpPr>
        <p:spPr>
          <a:xfrm>
            <a:off x="368265" y="1133427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Also, scheduling designs that were previously </a:t>
            </a:r>
            <a:r>
              <a:rPr kumimoji="1" lang="en-US" altLang="ko-KR" sz="2800">
                <a:cs typeface="Microsoft Himalaya" pitchFamily="2" charset="0"/>
              </a:rPr>
              <a:t>unused because they did not fit into the general kernel </a:t>
            </a:r>
            <a:r>
              <a:rPr kumimoji="1" lang="en-US" altLang="ko-Kore-KR" sz="2800">
                <a:cs typeface="Microsoft Himalaya" pitchFamily="2" charset="0"/>
              </a:rPr>
              <a:t>can be used in the userspace!!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86EB4F29-36E1-ABFE-5C78-E34AEC8E26C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 rot="16200000" flipH="1">
            <a:off x="2774605" y="-669173"/>
            <a:ext cx="501569" cy="18373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E7E2C8-45E7-5C28-C930-10DEF0105BBC}"/>
              </a:ext>
            </a:extLst>
          </p:cNvPr>
          <p:cNvSpPr/>
          <p:nvPr/>
        </p:nvSpPr>
        <p:spPr>
          <a:xfrm>
            <a:off x="0" y="500277"/>
            <a:ext cx="7888107" cy="25998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269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12944055" y="-8485622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12417826" y="-9151487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6850696" y="-13281396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4263219" y="-10049142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6447999" y="-11257074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9968194" y="-6258683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9352105" y="-6735474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9533159" y="-7432229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6438738" y="-5044916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-4156111" y="-1448726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6484166" y="-4574642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-4303893" y="-2012734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-3995631" y="-2459251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7259743" y="-3842670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69384-6BDF-4AB8-9E82-55B8B48224F5}"/>
              </a:ext>
            </a:extLst>
          </p:cNvPr>
          <p:cNvSpPr txBox="1"/>
          <p:nvPr/>
        </p:nvSpPr>
        <p:spPr>
          <a:xfrm>
            <a:off x="368265" y="1133427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Also, scheduling designs that were previously </a:t>
            </a:r>
            <a:r>
              <a:rPr kumimoji="1" lang="en-US" altLang="ko-KR" sz="2800">
                <a:cs typeface="Microsoft Himalaya" pitchFamily="2" charset="0"/>
              </a:rPr>
              <a:t>unused because they did not fit into the general kernel </a:t>
            </a:r>
            <a:r>
              <a:rPr kumimoji="1" lang="en-US" altLang="ko-Kore-KR" sz="2800">
                <a:cs typeface="Microsoft Himalaya" pitchFamily="2" charset="0"/>
              </a:rPr>
              <a:t>can be used in the userspace!!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86EB4F29-36E1-ABFE-5C78-E34AEC8E26C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 rot="16200000" flipH="1">
            <a:off x="2774605" y="-669173"/>
            <a:ext cx="501569" cy="18373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E7E2C8-45E7-5C28-C930-10DEF0105BBC}"/>
              </a:ext>
            </a:extLst>
          </p:cNvPr>
          <p:cNvSpPr/>
          <p:nvPr/>
        </p:nvSpPr>
        <p:spPr>
          <a:xfrm>
            <a:off x="0" y="500277"/>
            <a:ext cx="7888107" cy="25998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F28DD6-7793-8D9A-044F-B978D4AF4B34}"/>
              </a:ext>
            </a:extLst>
          </p:cNvPr>
          <p:cNvSpPr txBox="1"/>
          <p:nvPr/>
        </p:nvSpPr>
        <p:spPr>
          <a:xfrm>
            <a:off x="1988877" y="4282791"/>
            <a:ext cx="8214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Fundamentally, the ghOSt releases CPU virtualization methods, expanding user’s development design freedom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A0DF77A-7B58-7DE1-8A3E-0A5DA271ECE9}"/>
              </a:ext>
            </a:extLst>
          </p:cNvPr>
          <p:cNvSpPr/>
          <p:nvPr/>
        </p:nvSpPr>
        <p:spPr>
          <a:xfrm>
            <a:off x="1371310" y="3655274"/>
            <a:ext cx="9637823" cy="26486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19A5D647-6532-DA56-118D-A70386D6DBB1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rot="16200000" flipH="1">
            <a:off x="4789568" y="2254619"/>
            <a:ext cx="555141" cy="22461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095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13038277" y="-11704310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12512048" y="-12370175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6944918" y="-16500084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4357441" y="-13267830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6542221" y="-14475762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10062416" y="-9477371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9446327" y="-9954162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9627381" y="-10650917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6532960" y="-8263604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-4250333" y="-4667414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6578388" y="-7793330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-4398115" y="-5231422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-4089853" y="-5677939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7353965" y="-7061358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69384-6BDF-4AB8-9E82-55B8B48224F5}"/>
              </a:ext>
            </a:extLst>
          </p:cNvPr>
          <p:cNvSpPr txBox="1"/>
          <p:nvPr/>
        </p:nvSpPr>
        <p:spPr>
          <a:xfrm>
            <a:off x="274043" y="-2085261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Also, scheduling designs that were previously </a:t>
            </a:r>
            <a:r>
              <a:rPr kumimoji="1" lang="en-US" altLang="ko-KR" sz="2800">
                <a:cs typeface="Microsoft Himalaya" pitchFamily="2" charset="0"/>
              </a:rPr>
              <a:t>unused because they did not fit into the general kernel </a:t>
            </a:r>
            <a:r>
              <a:rPr kumimoji="1" lang="en-US" altLang="ko-Kore-KR" sz="2800">
                <a:cs typeface="Microsoft Himalaya" pitchFamily="2" charset="0"/>
              </a:rPr>
              <a:t>can be used in the userspace!!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86EB4F29-36E1-ABFE-5C78-E34AEC8E26C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 rot="16200000" flipH="1">
            <a:off x="2680383" y="-3887861"/>
            <a:ext cx="501569" cy="18373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E7E2C8-45E7-5C28-C930-10DEF0105BBC}"/>
              </a:ext>
            </a:extLst>
          </p:cNvPr>
          <p:cNvSpPr/>
          <p:nvPr/>
        </p:nvSpPr>
        <p:spPr>
          <a:xfrm>
            <a:off x="-94222" y="-2718411"/>
            <a:ext cx="7888107" cy="25998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F28DD6-7793-8D9A-044F-B978D4AF4B34}"/>
              </a:ext>
            </a:extLst>
          </p:cNvPr>
          <p:cNvSpPr txBox="1"/>
          <p:nvPr/>
        </p:nvSpPr>
        <p:spPr>
          <a:xfrm>
            <a:off x="1894655" y="1064103"/>
            <a:ext cx="8214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Fundamentally, the ghOSt releases CPU virtualization methods, expanding user’s development design freedom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A0DF77A-7B58-7DE1-8A3E-0A5DA271ECE9}"/>
              </a:ext>
            </a:extLst>
          </p:cNvPr>
          <p:cNvSpPr/>
          <p:nvPr/>
        </p:nvSpPr>
        <p:spPr>
          <a:xfrm>
            <a:off x="1277088" y="436586"/>
            <a:ext cx="9637823" cy="26486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19A5D647-6532-DA56-118D-A70386D6DBB1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rot="16200000" flipH="1">
            <a:off x="4695346" y="-964069"/>
            <a:ext cx="555141" cy="22461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001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13038277" y="-11704310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12512048" y="-12370175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6944918" y="-16500084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4357441" y="-13267830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6542221" y="-14475762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10062416" y="-9477371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9446327" y="-9954162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9627381" y="-10650917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6532960" y="-8263604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-4250333" y="-4667414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6578388" y="-7793330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-4398115" y="-5231422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-4089853" y="-5677939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7353965" y="-7061358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69384-6BDF-4AB8-9E82-55B8B48224F5}"/>
              </a:ext>
            </a:extLst>
          </p:cNvPr>
          <p:cNvSpPr txBox="1"/>
          <p:nvPr/>
        </p:nvSpPr>
        <p:spPr>
          <a:xfrm>
            <a:off x="274043" y="-2085261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Also, scheduling designs that were previously </a:t>
            </a:r>
            <a:r>
              <a:rPr kumimoji="1" lang="en-US" altLang="ko-KR" sz="2800">
                <a:cs typeface="Microsoft Himalaya" pitchFamily="2" charset="0"/>
              </a:rPr>
              <a:t>unused because they did not fit into the general kernel </a:t>
            </a:r>
            <a:r>
              <a:rPr kumimoji="1" lang="en-US" altLang="ko-Kore-KR" sz="2800">
                <a:cs typeface="Microsoft Himalaya" pitchFamily="2" charset="0"/>
              </a:rPr>
              <a:t>can be used in the userspace!!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86EB4F29-36E1-ABFE-5C78-E34AEC8E26C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 rot="16200000" flipH="1">
            <a:off x="2680383" y="-3887861"/>
            <a:ext cx="501569" cy="18373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E7E2C8-45E7-5C28-C930-10DEF0105BBC}"/>
              </a:ext>
            </a:extLst>
          </p:cNvPr>
          <p:cNvSpPr/>
          <p:nvPr/>
        </p:nvSpPr>
        <p:spPr>
          <a:xfrm>
            <a:off x="-94222" y="-2718411"/>
            <a:ext cx="7888107" cy="25998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F28DD6-7793-8D9A-044F-B978D4AF4B34}"/>
              </a:ext>
            </a:extLst>
          </p:cNvPr>
          <p:cNvSpPr txBox="1"/>
          <p:nvPr/>
        </p:nvSpPr>
        <p:spPr>
          <a:xfrm>
            <a:off x="1894655" y="1064103"/>
            <a:ext cx="8214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Fundamentally, the ghOSt releases CPU virtualization methods, expanding user’s development design freedom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A0DF77A-7B58-7DE1-8A3E-0A5DA271ECE9}"/>
              </a:ext>
            </a:extLst>
          </p:cNvPr>
          <p:cNvSpPr/>
          <p:nvPr/>
        </p:nvSpPr>
        <p:spPr>
          <a:xfrm>
            <a:off x="1277088" y="436586"/>
            <a:ext cx="9637823" cy="26486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19A5D647-6532-DA56-118D-A70386D6DBB1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rot="16200000" flipH="1">
            <a:off x="4695346" y="-964069"/>
            <a:ext cx="555141" cy="22461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8F0A1E5-1099-7203-EF65-828FC6C9B5A6}"/>
              </a:ext>
            </a:extLst>
          </p:cNvPr>
          <p:cNvSpPr txBox="1"/>
          <p:nvPr/>
        </p:nvSpPr>
        <p:spPr>
          <a:xfrm>
            <a:off x="1807694" y="3982536"/>
            <a:ext cx="821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Then, is a new insight presented by ghOSt?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C508DF5-D81D-1B29-3261-B9B15C155BE4}"/>
              </a:ext>
            </a:extLst>
          </p:cNvPr>
          <p:cNvSpPr/>
          <p:nvPr/>
        </p:nvSpPr>
        <p:spPr>
          <a:xfrm>
            <a:off x="1949921" y="3712739"/>
            <a:ext cx="7846783" cy="11293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6975E94-9776-4206-E3F2-A9C416308400}"/>
              </a:ext>
            </a:extLst>
          </p:cNvPr>
          <p:cNvCxnSpPr>
            <a:cxnSpLocks/>
            <a:stCxn id="19" idx="4"/>
            <a:endCxn id="22" idx="0"/>
          </p:cNvCxnSpPr>
          <p:nvPr/>
        </p:nvCxnSpPr>
        <p:spPr>
          <a:xfrm rot="5400000">
            <a:off x="5670899" y="3287637"/>
            <a:ext cx="627517" cy="22268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896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13038277" y="-11704310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12512048" y="-12370175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6944918" y="-16500084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4357441" y="-13267830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6542221" y="-14475762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10062416" y="-9477371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9446327" y="-9954162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9627381" y="-10650917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6532960" y="-8263604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-4250333" y="-4667414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6578388" y="-7793330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-4398115" y="-5231422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-4089853" y="-5677939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7353965" y="-7061358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69384-6BDF-4AB8-9E82-55B8B48224F5}"/>
              </a:ext>
            </a:extLst>
          </p:cNvPr>
          <p:cNvSpPr txBox="1"/>
          <p:nvPr/>
        </p:nvSpPr>
        <p:spPr>
          <a:xfrm>
            <a:off x="274043" y="-2085261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Also, scheduling designs that were previously </a:t>
            </a:r>
            <a:r>
              <a:rPr kumimoji="1" lang="en-US" altLang="ko-KR" sz="2800">
                <a:cs typeface="Microsoft Himalaya" pitchFamily="2" charset="0"/>
              </a:rPr>
              <a:t>unused because they did not fit into the general kernel </a:t>
            </a:r>
            <a:r>
              <a:rPr kumimoji="1" lang="en-US" altLang="ko-Kore-KR" sz="2800">
                <a:cs typeface="Microsoft Himalaya" pitchFamily="2" charset="0"/>
              </a:rPr>
              <a:t>can be used in the userspace!!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86EB4F29-36E1-ABFE-5C78-E34AEC8E26C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 rot="16200000" flipH="1">
            <a:off x="2680383" y="-3887861"/>
            <a:ext cx="501569" cy="18373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E7E2C8-45E7-5C28-C930-10DEF0105BBC}"/>
              </a:ext>
            </a:extLst>
          </p:cNvPr>
          <p:cNvSpPr/>
          <p:nvPr/>
        </p:nvSpPr>
        <p:spPr>
          <a:xfrm>
            <a:off x="-94222" y="-2718411"/>
            <a:ext cx="7888107" cy="25998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F28DD6-7793-8D9A-044F-B978D4AF4B34}"/>
              </a:ext>
            </a:extLst>
          </p:cNvPr>
          <p:cNvSpPr txBox="1"/>
          <p:nvPr/>
        </p:nvSpPr>
        <p:spPr>
          <a:xfrm>
            <a:off x="1894655" y="1064103"/>
            <a:ext cx="8214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Fundamentally, the ghOSt releases CPU virtualization methods, expanding user’s development design freedom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A0DF77A-7B58-7DE1-8A3E-0A5DA271ECE9}"/>
              </a:ext>
            </a:extLst>
          </p:cNvPr>
          <p:cNvSpPr/>
          <p:nvPr/>
        </p:nvSpPr>
        <p:spPr>
          <a:xfrm>
            <a:off x="1277088" y="436586"/>
            <a:ext cx="9637823" cy="26486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19A5D647-6532-DA56-118D-A70386D6DBB1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rot="16200000" flipH="1">
            <a:off x="4695346" y="-964069"/>
            <a:ext cx="555141" cy="22461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8F0A1E5-1099-7203-EF65-828FC6C9B5A6}"/>
              </a:ext>
            </a:extLst>
          </p:cNvPr>
          <p:cNvSpPr txBox="1"/>
          <p:nvPr/>
        </p:nvSpPr>
        <p:spPr>
          <a:xfrm>
            <a:off x="1807694" y="3982536"/>
            <a:ext cx="821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Then, is a new insight presented by ghOSt?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C508DF5-D81D-1B29-3261-B9B15C155BE4}"/>
              </a:ext>
            </a:extLst>
          </p:cNvPr>
          <p:cNvSpPr/>
          <p:nvPr/>
        </p:nvSpPr>
        <p:spPr>
          <a:xfrm>
            <a:off x="1949921" y="3712739"/>
            <a:ext cx="7846783" cy="11293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6975E94-9776-4206-E3F2-A9C416308400}"/>
              </a:ext>
            </a:extLst>
          </p:cNvPr>
          <p:cNvCxnSpPr>
            <a:cxnSpLocks/>
            <a:stCxn id="19" idx="4"/>
            <a:endCxn id="22" idx="0"/>
          </p:cNvCxnSpPr>
          <p:nvPr/>
        </p:nvCxnSpPr>
        <p:spPr>
          <a:xfrm rot="5400000">
            <a:off x="5670899" y="3287637"/>
            <a:ext cx="627517" cy="22268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9CCB771-34F4-DECE-EB41-D9D9451BBE6B}"/>
              </a:ext>
            </a:extLst>
          </p:cNvPr>
          <p:cNvSpPr txBox="1"/>
          <p:nvPr/>
        </p:nvSpPr>
        <p:spPr>
          <a:xfrm>
            <a:off x="2348100" y="5398491"/>
            <a:ext cx="74100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To get the unique insights that ghOSt suggests, we need to know differences from previous works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4D3F31D-3F9C-6321-18F1-2C57945CDF24}"/>
              </a:ext>
            </a:extLst>
          </p:cNvPr>
          <p:cNvSpPr/>
          <p:nvPr/>
        </p:nvSpPr>
        <p:spPr>
          <a:xfrm>
            <a:off x="1573869" y="5174725"/>
            <a:ext cx="9055117" cy="14016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9E36E546-0899-D82E-3FE4-1D54F088F523}"/>
              </a:ext>
            </a:extLst>
          </p:cNvPr>
          <p:cNvCxnSpPr>
            <a:cxnSpLocks/>
            <a:stCxn id="22" idx="4"/>
            <a:endCxn id="26" idx="0"/>
          </p:cNvCxnSpPr>
          <p:nvPr/>
        </p:nvCxnSpPr>
        <p:spPr>
          <a:xfrm rot="16200000" flipH="1">
            <a:off x="5821050" y="4894347"/>
            <a:ext cx="332640" cy="228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774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13038277" y="-11704310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12512048" y="-12370175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6944918" y="-16500084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4357441" y="-13267830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6542221" y="-14475762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10062416" y="-9477371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9446327" y="-9954162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9627381" y="-10650917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6532960" y="-8263604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-4250333" y="-4667414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6578388" y="-7793330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-4398115" y="-5231422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-4089853" y="-5677939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7353965" y="-7061358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69384-6BDF-4AB8-9E82-55B8B48224F5}"/>
              </a:ext>
            </a:extLst>
          </p:cNvPr>
          <p:cNvSpPr txBox="1"/>
          <p:nvPr/>
        </p:nvSpPr>
        <p:spPr>
          <a:xfrm>
            <a:off x="274043" y="-2085261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Also, scheduling designs that were previously </a:t>
            </a:r>
            <a:r>
              <a:rPr kumimoji="1" lang="en-US" altLang="ko-KR" sz="2800">
                <a:cs typeface="Microsoft Himalaya" pitchFamily="2" charset="0"/>
              </a:rPr>
              <a:t>unused because they did not fit into the general kernel </a:t>
            </a:r>
            <a:r>
              <a:rPr kumimoji="1" lang="en-US" altLang="ko-Kore-KR" sz="2800">
                <a:cs typeface="Microsoft Himalaya" pitchFamily="2" charset="0"/>
              </a:rPr>
              <a:t>can be used in the userspace!!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86EB4F29-36E1-ABFE-5C78-E34AEC8E26C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 rot="16200000" flipH="1">
            <a:off x="2680383" y="-3887861"/>
            <a:ext cx="501569" cy="18373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E7E2C8-45E7-5C28-C930-10DEF0105BBC}"/>
              </a:ext>
            </a:extLst>
          </p:cNvPr>
          <p:cNvSpPr/>
          <p:nvPr/>
        </p:nvSpPr>
        <p:spPr>
          <a:xfrm>
            <a:off x="-94222" y="-2718411"/>
            <a:ext cx="7888107" cy="25998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F28DD6-7793-8D9A-044F-B978D4AF4B34}"/>
              </a:ext>
            </a:extLst>
          </p:cNvPr>
          <p:cNvSpPr txBox="1"/>
          <p:nvPr/>
        </p:nvSpPr>
        <p:spPr>
          <a:xfrm>
            <a:off x="1894655" y="1064103"/>
            <a:ext cx="8214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Fundamentally, the ghOSt releases CPU virtualization methods, expanding user’s development design freedom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A0DF77A-7B58-7DE1-8A3E-0A5DA271ECE9}"/>
              </a:ext>
            </a:extLst>
          </p:cNvPr>
          <p:cNvSpPr/>
          <p:nvPr/>
        </p:nvSpPr>
        <p:spPr>
          <a:xfrm>
            <a:off x="1277088" y="436586"/>
            <a:ext cx="9637823" cy="26486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19A5D647-6532-DA56-118D-A70386D6DBB1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rot="16200000" flipH="1">
            <a:off x="4695346" y="-964069"/>
            <a:ext cx="555141" cy="22461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8F0A1E5-1099-7203-EF65-828FC6C9B5A6}"/>
              </a:ext>
            </a:extLst>
          </p:cNvPr>
          <p:cNvSpPr txBox="1"/>
          <p:nvPr/>
        </p:nvSpPr>
        <p:spPr>
          <a:xfrm>
            <a:off x="1807694" y="3982536"/>
            <a:ext cx="821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Then, is a new insight presented by ghOSt?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C508DF5-D81D-1B29-3261-B9B15C155BE4}"/>
              </a:ext>
            </a:extLst>
          </p:cNvPr>
          <p:cNvSpPr/>
          <p:nvPr/>
        </p:nvSpPr>
        <p:spPr>
          <a:xfrm>
            <a:off x="1949921" y="3712739"/>
            <a:ext cx="7846783" cy="11293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6975E94-9776-4206-E3F2-A9C416308400}"/>
              </a:ext>
            </a:extLst>
          </p:cNvPr>
          <p:cNvCxnSpPr>
            <a:cxnSpLocks/>
            <a:stCxn id="19" idx="4"/>
            <a:endCxn id="22" idx="0"/>
          </p:cNvCxnSpPr>
          <p:nvPr/>
        </p:nvCxnSpPr>
        <p:spPr>
          <a:xfrm rot="5400000">
            <a:off x="5670899" y="3287637"/>
            <a:ext cx="627517" cy="22268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9CCB771-34F4-DECE-EB41-D9D9451BBE6B}"/>
              </a:ext>
            </a:extLst>
          </p:cNvPr>
          <p:cNvSpPr txBox="1"/>
          <p:nvPr/>
        </p:nvSpPr>
        <p:spPr>
          <a:xfrm>
            <a:off x="2146536" y="5469602"/>
            <a:ext cx="8214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What has been done before in the same context as this fundamental insight?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4D3F31D-3F9C-6321-18F1-2C57945CDF24}"/>
              </a:ext>
            </a:extLst>
          </p:cNvPr>
          <p:cNvSpPr/>
          <p:nvPr/>
        </p:nvSpPr>
        <p:spPr>
          <a:xfrm>
            <a:off x="1573869" y="5174725"/>
            <a:ext cx="9055117" cy="14016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9E36E546-0899-D82E-3FE4-1D54F088F523}"/>
              </a:ext>
            </a:extLst>
          </p:cNvPr>
          <p:cNvCxnSpPr>
            <a:cxnSpLocks/>
            <a:stCxn id="22" idx="4"/>
            <a:endCxn id="26" idx="0"/>
          </p:cNvCxnSpPr>
          <p:nvPr/>
        </p:nvCxnSpPr>
        <p:spPr>
          <a:xfrm rot="16200000" flipH="1">
            <a:off x="5821050" y="4894347"/>
            <a:ext cx="332640" cy="228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829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12594140" y="-16615945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12067911" y="-17281810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6500781" y="-21411719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3913304" y="-18179465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6098084" y="-19387397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9618279" y="-14389006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9002190" y="-14865797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9183244" y="-15562552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6088823" y="-13175239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-3806196" y="-9579049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6134251" y="-12704965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-3953978" y="-10143057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-3645716" y="-10589574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6909828" y="-11972993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69384-6BDF-4AB8-9E82-55B8B48224F5}"/>
              </a:ext>
            </a:extLst>
          </p:cNvPr>
          <p:cNvSpPr txBox="1"/>
          <p:nvPr/>
        </p:nvSpPr>
        <p:spPr>
          <a:xfrm>
            <a:off x="718180" y="-6996896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Also, scheduling designs that were previously </a:t>
            </a:r>
            <a:r>
              <a:rPr kumimoji="1" lang="en-US" altLang="ko-KR" sz="2800">
                <a:cs typeface="Microsoft Himalaya" pitchFamily="2" charset="0"/>
              </a:rPr>
              <a:t>unused because they did not fit into the general kernel </a:t>
            </a:r>
            <a:r>
              <a:rPr kumimoji="1" lang="en-US" altLang="ko-Kore-KR" sz="2800">
                <a:cs typeface="Microsoft Himalaya" pitchFamily="2" charset="0"/>
              </a:rPr>
              <a:t>can be used in the userspace!!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86EB4F29-36E1-ABFE-5C78-E34AEC8E26C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 rot="16200000" flipH="1">
            <a:off x="3124520" y="-8799496"/>
            <a:ext cx="501569" cy="18373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E7E2C8-45E7-5C28-C930-10DEF0105BBC}"/>
              </a:ext>
            </a:extLst>
          </p:cNvPr>
          <p:cNvSpPr/>
          <p:nvPr/>
        </p:nvSpPr>
        <p:spPr>
          <a:xfrm>
            <a:off x="349915" y="-7630046"/>
            <a:ext cx="7888107" cy="25998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F28DD6-7793-8D9A-044F-B978D4AF4B34}"/>
              </a:ext>
            </a:extLst>
          </p:cNvPr>
          <p:cNvSpPr txBox="1"/>
          <p:nvPr/>
        </p:nvSpPr>
        <p:spPr>
          <a:xfrm>
            <a:off x="2338792" y="-3847532"/>
            <a:ext cx="8214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Fundamentally, the ghOSt releases CPU virtualization methods, expanding user’s development design freedom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A0DF77A-7B58-7DE1-8A3E-0A5DA271ECE9}"/>
              </a:ext>
            </a:extLst>
          </p:cNvPr>
          <p:cNvSpPr/>
          <p:nvPr/>
        </p:nvSpPr>
        <p:spPr>
          <a:xfrm>
            <a:off x="1721225" y="-4475049"/>
            <a:ext cx="9637823" cy="26486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19A5D647-6532-DA56-118D-A70386D6DBB1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rot="16200000" flipH="1">
            <a:off x="5139483" y="-5875704"/>
            <a:ext cx="555141" cy="22461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8F0A1E5-1099-7203-EF65-828FC6C9B5A6}"/>
              </a:ext>
            </a:extLst>
          </p:cNvPr>
          <p:cNvSpPr txBox="1"/>
          <p:nvPr/>
        </p:nvSpPr>
        <p:spPr>
          <a:xfrm>
            <a:off x="2251831" y="-929099"/>
            <a:ext cx="821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Then, is a new insight presented by ghOSt?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C508DF5-D81D-1B29-3261-B9B15C155BE4}"/>
              </a:ext>
            </a:extLst>
          </p:cNvPr>
          <p:cNvSpPr/>
          <p:nvPr/>
        </p:nvSpPr>
        <p:spPr>
          <a:xfrm>
            <a:off x="2394058" y="-1198896"/>
            <a:ext cx="7846783" cy="11293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6975E94-9776-4206-E3F2-A9C416308400}"/>
              </a:ext>
            </a:extLst>
          </p:cNvPr>
          <p:cNvCxnSpPr>
            <a:cxnSpLocks/>
            <a:stCxn id="19" idx="4"/>
            <a:endCxn id="22" idx="0"/>
          </p:cNvCxnSpPr>
          <p:nvPr/>
        </p:nvCxnSpPr>
        <p:spPr>
          <a:xfrm rot="5400000">
            <a:off x="6115036" y="-1623998"/>
            <a:ext cx="627517" cy="22268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9CCB771-34F4-DECE-EB41-D9D9451BBE6B}"/>
              </a:ext>
            </a:extLst>
          </p:cNvPr>
          <p:cNvSpPr txBox="1"/>
          <p:nvPr/>
        </p:nvSpPr>
        <p:spPr>
          <a:xfrm>
            <a:off x="2590673" y="557967"/>
            <a:ext cx="8214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What has been done before in the same context as this fundamental insight?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4D3F31D-3F9C-6321-18F1-2C57945CDF24}"/>
              </a:ext>
            </a:extLst>
          </p:cNvPr>
          <p:cNvSpPr/>
          <p:nvPr/>
        </p:nvSpPr>
        <p:spPr>
          <a:xfrm>
            <a:off x="2018006" y="263090"/>
            <a:ext cx="9055117" cy="14016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9E36E546-0899-D82E-3FE4-1D54F088F523}"/>
              </a:ext>
            </a:extLst>
          </p:cNvPr>
          <p:cNvCxnSpPr>
            <a:cxnSpLocks/>
            <a:stCxn id="22" idx="4"/>
            <a:endCxn id="26" idx="0"/>
          </p:cNvCxnSpPr>
          <p:nvPr/>
        </p:nvCxnSpPr>
        <p:spPr>
          <a:xfrm rot="16200000" flipH="1">
            <a:off x="6265187" y="-17288"/>
            <a:ext cx="332640" cy="228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9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12594140" y="-16615945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12067911" y="-17281810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6500781" y="-21411719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3913304" y="-18179465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6098084" y="-19387397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9618279" y="-14389006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9002190" y="-14865797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9183244" y="-15562552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6088823" y="-13175239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-3806196" y="-9579049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6134251" y="-12704965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-3953978" y="-10143057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-3645716" y="-10589574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6909828" y="-11972993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69384-6BDF-4AB8-9E82-55B8B48224F5}"/>
              </a:ext>
            </a:extLst>
          </p:cNvPr>
          <p:cNvSpPr txBox="1"/>
          <p:nvPr/>
        </p:nvSpPr>
        <p:spPr>
          <a:xfrm>
            <a:off x="718180" y="-6996896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Also, scheduling designs that were previously </a:t>
            </a:r>
            <a:r>
              <a:rPr kumimoji="1" lang="en-US" altLang="ko-KR" sz="2800">
                <a:cs typeface="Microsoft Himalaya" pitchFamily="2" charset="0"/>
              </a:rPr>
              <a:t>unused because they did not fit into the general kernel </a:t>
            </a:r>
            <a:r>
              <a:rPr kumimoji="1" lang="en-US" altLang="ko-Kore-KR" sz="2800">
                <a:cs typeface="Microsoft Himalaya" pitchFamily="2" charset="0"/>
              </a:rPr>
              <a:t>can be used in the userspace!!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86EB4F29-36E1-ABFE-5C78-E34AEC8E26C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 rot="16200000" flipH="1">
            <a:off x="3124520" y="-8799496"/>
            <a:ext cx="501569" cy="18373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E7E2C8-45E7-5C28-C930-10DEF0105BBC}"/>
              </a:ext>
            </a:extLst>
          </p:cNvPr>
          <p:cNvSpPr/>
          <p:nvPr/>
        </p:nvSpPr>
        <p:spPr>
          <a:xfrm>
            <a:off x="349915" y="-7630046"/>
            <a:ext cx="7888107" cy="25998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F28DD6-7793-8D9A-044F-B978D4AF4B34}"/>
              </a:ext>
            </a:extLst>
          </p:cNvPr>
          <p:cNvSpPr txBox="1"/>
          <p:nvPr/>
        </p:nvSpPr>
        <p:spPr>
          <a:xfrm>
            <a:off x="2338792" y="-3847532"/>
            <a:ext cx="8214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Fundamentally, the ghOSt releases CPU virtualization methods, expanding user’s development design freedom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A0DF77A-7B58-7DE1-8A3E-0A5DA271ECE9}"/>
              </a:ext>
            </a:extLst>
          </p:cNvPr>
          <p:cNvSpPr/>
          <p:nvPr/>
        </p:nvSpPr>
        <p:spPr>
          <a:xfrm>
            <a:off x="1721225" y="-4475049"/>
            <a:ext cx="9637823" cy="26486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19A5D647-6532-DA56-118D-A70386D6DBB1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rot="16200000" flipH="1">
            <a:off x="5139483" y="-5875704"/>
            <a:ext cx="555141" cy="22461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8F0A1E5-1099-7203-EF65-828FC6C9B5A6}"/>
              </a:ext>
            </a:extLst>
          </p:cNvPr>
          <p:cNvSpPr txBox="1"/>
          <p:nvPr/>
        </p:nvSpPr>
        <p:spPr>
          <a:xfrm>
            <a:off x="2251831" y="-929099"/>
            <a:ext cx="821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Then, is a new insight presented by ghOSt?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C508DF5-D81D-1B29-3261-B9B15C155BE4}"/>
              </a:ext>
            </a:extLst>
          </p:cNvPr>
          <p:cNvSpPr/>
          <p:nvPr/>
        </p:nvSpPr>
        <p:spPr>
          <a:xfrm>
            <a:off x="2394058" y="-1198896"/>
            <a:ext cx="7846783" cy="11293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6975E94-9776-4206-E3F2-A9C416308400}"/>
              </a:ext>
            </a:extLst>
          </p:cNvPr>
          <p:cNvCxnSpPr>
            <a:cxnSpLocks/>
            <a:stCxn id="19" idx="4"/>
            <a:endCxn id="22" idx="0"/>
          </p:cNvCxnSpPr>
          <p:nvPr/>
        </p:nvCxnSpPr>
        <p:spPr>
          <a:xfrm rot="5400000">
            <a:off x="6115036" y="-1623998"/>
            <a:ext cx="627517" cy="22268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9CCB771-34F4-DECE-EB41-D9D9451BBE6B}"/>
              </a:ext>
            </a:extLst>
          </p:cNvPr>
          <p:cNvSpPr txBox="1"/>
          <p:nvPr/>
        </p:nvSpPr>
        <p:spPr>
          <a:xfrm>
            <a:off x="2590673" y="557967"/>
            <a:ext cx="8214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What has been done before in the same context as this fundamental insight?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4D3F31D-3F9C-6321-18F1-2C57945CDF24}"/>
              </a:ext>
            </a:extLst>
          </p:cNvPr>
          <p:cNvSpPr/>
          <p:nvPr/>
        </p:nvSpPr>
        <p:spPr>
          <a:xfrm>
            <a:off x="2018006" y="263090"/>
            <a:ext cx="9055117" cy="14016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9E36E546-0899-D82E-3FE4-1D54F088F523}"/>
              </a:ext>
            </a:extLst>
          </p:cNvPr>
          <p:cNvCxnSpPr>
            <a:cxnSpLocks/>
            <a:stCxn id="22" idx="4"/>
            <a:endCxn id="26" idx="0"/>
          </p:cNvCxnSpPr>
          <p:nvPr/>
        </p:nvCxnSpPr>
        <p:spPr>
          <a:xfrm rot="16200000" flipH="1">
            <a:off x="6265187" y="-17288"/>
            <a:ext cx="332640" cy="228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DDD4D4E-09BB-568F-D1A1-870462406F6C}"/>
              </a:ext>
            </a:extLst>
          </p:cNvPr>
          <p:cNvSpPr txBox="1"/>
          <p:nvPr/>
        </p:nvSpPr>
        <p:spPr>
          <a:xfrm>
            <a:off x="487554" y="2084325"/>
            <a:ext cx="3204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Shinjuku (NSDI’19)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29AC2D-37DC-DEBA-3CFA-E5625C099E30}"/>
              </a:ext>
            </a:extLst>
          </p:cNvPr>
          <p:cNvSpPr txBox="1"/>
          <p:nvPr/>
        </p:nvSpPr>
        <p:spPr>
          <a:xfrm>
            <a:off x="7933122" y="2160385"/>
            <a:ext cx="3204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Shenango (NSDI’19)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166912F-B6E7-5F50-788B-72324B546D7F}"/>
              </a:ext>
            </a:extLst>
          </p:cNvPr>
          <p:cNvSpPr/>
          <p:nvPr/>
        </p:nvSpPr>
        <p:spPr>
          <a:xfrm>
            <a:off x="135905" y="1866624"/>
            <a:ext cx="3908177" cy="99581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17C82A1-8890-6A0F-E4B7-18F99B206562}"/>
              </a:ext>
            </a:extLst>
          </p:cNvPr>
          <p:cNvSpPr/>
          <p:nvPr/>
        </p:nvSpPr>
        <p:spPr>
          <a:xfrm>
            <a:off x="7581473" y="1862430"/>
            <a:ext cx="3908177" cy="11191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0FA6A2C1-43D1-0884-A5FB-038055760498}"/>
              </a:ext>
            </a:extLst>
          </p:cNvPr>
          <p:cNvCxnSpPr>
            <a:cxnSpLocks/>
            <a:stCxn id="26" idx="4"/>
            <a:endCxn id="30" idx="7"/>
          </p:cNvCxnSpPr>
          <p:nvPr/>
        </p:nvCxnSpPr>
        <p:spPr>
          <a:xfrm rot="5400000">
            <a:off x="4834790" y="301682"/>
            <a:ext cx="347729" cy="307382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C5D9A6FC-E9BC-6EBD-9993-BDFAE3CE0B23}"/>
              </a:ext>
            </a:extLst>
          </p:cNvPr>
          <p:cNvCxnSpPr>
            <a:cxnSpLocks/>
            <a:stCxn id="26" idx="4"/>
            <a:endCxn id="31" idx="1"/>
          </p:cNvCxnSpPr>
          <p:nvPr/>
        </p:nvCxnSpPr>
        <p:spPr>
          <a:xfrm rot="16200000" flipH="1">
            <a:off x="7168891" y="1041402"/>
            <a:ext cx="361594" cy="16082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205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112685" y="-1654987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A11CDF-0EFF-A377-7EBA-FA278CB4AB30}"/>
              </a:ext>
            </a:extLst>
          </p:cNvPr>
          <p:cNvSpPr txBox="1"/>
          <p:nvPr/>
        </p:nvSpPr>
        <p:spPr>
          <a:xfrm>
            <a:off x="-709988" y="369335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531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12594140" y="-16615945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12067911" y="-17281810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6500781" y="-21411719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3913304" y="-18179465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6098084" y="-19387397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9618279" y="-14389006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9002190" y="-14865797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9183244" y="-15562552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6088823" y="-13175239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-3806196" y="-9579049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6134251" y="-12704965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-3953978" y="-10143057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-3645716" y="-10589574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6909828" y="-11972993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69384-6BDF-4AB8-9E82-55B8B48224F5}"/>
              </a:ext>
            </a:extLst>
          </p:cNvPr>
          <p:cNvSpPr txBox="1"/>
          <p:nvPr/>
        </p:nvSpPr>
        <p:spPr>
          <a:xfrm>
            <a:off x="718180" y="-6996896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Also, scheduling designs that were previously </a:t>
            </a:r>
            <a:r>
              <a:rPr kumimoji="1" lang="en-US" altLang="ko-KR" sz="2800">
                <a:cs typeface="Microsoft Himalaya" pitchFamily="2" charset="0"/>
              </a:rPr>
              <a:t>unused because they did not fit into the general kernel </a:t>
            </a:r>
            <a:r>
              <a:rPr kumimoji="1" lang="en-US" altLang="ko-Kore-KR" sz="2800">
                <a:cs typeface="Microsoft Himalaya" pitchFamily="2" charset="0"/>
              </a:rPr>
              <a:t>can be used in the userspace!!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86EB4F29-36E1-ABFE-5C78-E34AEC8E26C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 rot="16200000" flipH="1">
            <a:off x="3124520" y="-8799496"/>
            <a:ext cx="501569" cy="18373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E7E2C8-45E7-5C28-C930-10DEF0105BBC}"/>
              </a:ext>
            </a:extLst>
          </p:cNvPr>
          <p:cNvSpPr/>
          <p:nvPr/>
        </p:nvSpPr>
        <p:spPr>
          <a:xfrm>
            <a:off x="349915" y="-7630046"/>
            <a:ext cx="7888107" cy="25998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F28DD6-7793-8D9A-044F-B978D4AF4B34}"/>
              </a:ext>
            </a:extLst>
          </p:cNvPr>
          <p:cNvSpPr txBox="1"/>
          <p:nvPr/>
        </p:nvSpPr>
        <p:spPr>
          <a:xfrm>
            <a:off x="2338792" y="-3847532"/>
            <a:ext cx="8214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Fundamentally, the ghOSt releases CPU virtualization methods, expanding user’s development design freedom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A0DF77A-7B58-7DE1-8A3E-0A5DA271ECE9}"/>
              </a:ext>
            </a:extLst>
          </p:cNvPr>
          <p:cNvSpPr/>
          <p:nvPr/>
        </p:nvSpPr>
        <p:spPr>
          <a:xfrm>
            <a:off x="1721225" y="-4475049"/>
            <a:ext cx="9637823" cy="26486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19A5D647-6532-DA56-118D-A70386D6DBB1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rot="16200000" flipH="1">
            <a:off x="5139483" y="-5875704"/>
            <a:ext cx="555141" cy="22461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8F0A1E5-1099-7203-EF65-828FC6C9B5A6}"/>
              </a:ext>
            </a:extLst>
          </p:cNvPr>
          <p:cNvSpPr txBox="1"/>
          <p:nvPr/>
        </p:nvSpPr>
        <p:spPr>
          <a:xfrm>
            <a:off x="2251831" y="-929099"/>
            <a:ext cx="821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Then, is a new insight presented by ghOSt?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C508DF5-D81D-1B29-3261-B9B15C155BE4}"/>
              </a:ext>
            </a:extLst>
          </p:cNvPr>
          <p:cNvSpPr/>
          <p:nvPr/>
        </p:nvSpPr>
        <p:spPr>
          <a:xfrm>
            <a:off x="2394058" y="-1198896"/>
            <a:ext cx="7846783" cy="11293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6975E94-9776-4206-E3F2-A9C416308400}"/>
              </a:ext>
            </a:extLst>
          </p:cNvPr>
          <p:cNvCxnSpPr>
            <a:cxnSpLocks/>
            <a:stCxn id="19" idx="4"/>
            <a:endCxn id="22" idx="0"/>
          </p:cNvCxnSpPr>
          <p:nvPr/>
        </p:nvCxnSpPr>
        <p:spPr>
          <a:xfrm rot="5400000">
            <a:off x="6115036" y="-1623998"/>
            <a:ext cx="627517" cy="22268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9CCB771-34F4-DECE-EB41-D9D9451BBE6B}"/>
              </a:ext>
            </a:extLst>
          </p:cNvPr>
          <p:cNvSpPr txBox="1"/>
          <p:nvPr/>
        </p:nvSpPr>
        <p:spPr>
          <a:xfrm>
            <a:off x="2590673" y="557967"/>
            <a:ext cx="8214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What has been done before in the same context as this fundamental insight?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4D3F31D-3F9C-6321-18F1-2C57945CDF24}"/>
              </a:ext>
            </a:extLst>
          </p:cNvPr>
          <p:cNvSpPr/>
          <p:nvPr/>
        </p:nvSpPr>
        <p:spPr>
          <a:xfrm>
            <a:off x="2018006" y="263090"/>
            <a:ext cx="9055117" cy="14016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9E36E546-0899-D82E-3FE4-1D54F088F523}"/>
              </a:ext>
            </a:extLst>
          </p:cNvPr>
          <p:cNvCxnSpPr>
            <a:cxnSpLocks/>
            <a:stCxn id="22" idx="4"/>
            <a:endCxn id="26" idx="0"/>
          </p:cNvCxnSpPr>
          <p:nvPr/>
        </p:nvCxnSpPr>
        <p:spPr>
          <a:xfrm rot="16200000" flipH="1">
            <a:off x="6265187" y="-17288"/>
            <a:ext cx="332640" cy="228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DDD4D4E-09BB-568F-D1A1-870462406F6C}"/>
              </a:ext>
            </a:extLst>
          </p:cNvPr>
          <p:cNvSpPr txBox="1"/>
          <p:nvPr/>
        </p:nvSpPr>
        <p:spPr>
          <a:xfrm>
            <a:off x="487554" y="2084325"/>
            <a:ext cx="3204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Shinjuku (NSDI’19)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29AC2D-37DC-DEBA-3CFA-E5625C099E30}"/>
              </a:ext>
            </a:extLst>
          </p:cNvPr>
          <p:cNvSpPr txBox="1"/>
          <p:nvPr/>
        </p:nvSpPr>
        <p:spPr>
          <a:xfrm>
            <a:off x="7933122" y="2160385"/>
            <a:ext cx="3204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Shenango (NSDI’19)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166912F-B6E7-5F50-788B-72324B546D7F}"/>
              </a:ext>
            </a:extLst>
          </p:cNvPr>
          <p:cNvSpPr/>
          <p:nvPr/>
        </p:nvSpPr>
        <p:spPr>
          <a:xfrm>
            <a:off x="135905" y="1866624"/>
            <a:ext cx="3908177" cy="99581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17C82A1-8890-6A0F-E4B7-18F99B206562}"/>
              </a:ext>
            </a:extLst>
          </p:cNvPr>
          <p:cNvSpPr/>
          <p:nvPr/>
        </p:nvSpPr>
        <p:spPr>
          <a:xfrm>
            <a:off x="7581473" y="1862430"/>
            <a:ext cx="3908177" cy="11191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0FA6A2C1-43D1-0884-A5FB-038055760498}"/>
              </a:ext>
            </a:extLst>
          </p:cNvPr>
          <p:cNvCxnSpPr>
            <a:cxnSpLocks/>
            <a:stCxn id="26" idx="4"/>
            <a:endCxn id="30" idx="7"/>
          </p:cNvCxnSpPr>
          <p:nvPr/>
        </p:nvCxnSpPr>
        <p:spPr>
          <a:xfrm rot="5400000">
            <a:off x="4834790" y="301682"/>
            <a:ext cx="347729" cy="307382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C5D9A6FC-E9BC-6EBD-9993-BDFAE3CE0B23}"/>
              </a:ext>
            </a:extLst>
          </p:cNvPr>
          <p:cNvCxnSpPr>
            <a:cxnSpLocks/>
            <a:stCxn id="26" idx="4"/>
            <a:endCxn id="31" idx="1"/>
          </p:cNvCxnSpPr>
          <p:nvPr/>
        </p:nvCxnSpPr>
        <p:spPr>
          <a:xfrm rot="16200000" flipH="1">
            <a:off x="7168891" y="1041402"/>
            <a:ext cx="361594" cy="16082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FA78C2B-2085-4F99-ECBB-8BCB959226F9}"/>
              </a:ext>
            </a:extLst>
          </p:cNvPr>
          <p:cNvSpPr txBox="1"/>
          <p:nvPr/>
        </p:nvSpPr>
        <p:spPr>
          <a:xfrm>
            <a:off x="838015" y="3219966"/>
            <a:ext cx="32048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This aims to reduce tail latency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9BCA000-913F-8261-C36B-17098CC79AC2}"/>
              </a:ext>
            </a:extLst>
          </p:cNvPr>
          <p:cNvSpPr txBox="1"/>
          <p:nvPr/>
        </p:nvSpPr>
        <p:spPr>
          <a:xfrm>
            <a:off x="1037374" y="4464795"/>
            <a:ext cx="32048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by using preemption in userspace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15D6614-3DB7-201E-F368-7A70F0315F77}"/>
              </a:ext>
            </a:extLst>
          </p:cNvPr>
          <p:cNvSpPr/>
          <p:nvPr/>
        </p:nvSpPr>
        <p:spPr>
          <a:xfrm>
            <a:off x="350347" y="3105973"/>
            <a:ext cx="4292555" cy="118209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690EA10-18E0-A5E0-C3E6-73D7ECE008F3}"/>
              </a:ext>
            </a:extLst>
          </p:cNvPr>
          <p:cNvSpPr/>
          <p:nvPr/>
        </p:nvSpPr>
        <p:spPr>
          <a:xfrm>
            <a:off x="350347" y="4464795"/>
            <a:ext cx="4578935" cy="91678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13AC39C0-14DB-2AF1-A28B-B9EBBC4A861B}"/>
              </a:ext>
            </a:extLst>
          </p:cNvPr>
          <p:cNvCxnSpPr>
            <a:cxnSpLocks/>
            <a:stCxn id="30" idx="4"/>
            <a:endCxn id="35" idx="0"/>
          </p:cNvCxnSpPr>
          <p:nvPr/>
        </p:nvCxnSpPr>
        <p:spPr>
          <a:xfrm rot="16200000" flipH="1">
            <a:off x="2171543" y="2780891"/>
            <a:ext cx="243532" cy="40663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FD9541C7-9994-2CD6-3DDF-B95148A9AAE9}"/>
              </a:ext>
            </a:extLst>
          </p:cNvPr>
          <p:cNvCxnSpPr>
            <a:cxnSpLocks/>
            <a:stCxn id="35" idx="4"/>
            <a:endCxn id="37" idx="0"/>
          </p:cNvCxnSpPr>
          <p:nvPr/>
        </p:nvCxnSpPr>
        <p:spPr>
          <a:xfrm rot="16200000" flipH="1">
            <a:off x="2479857" y="4304836"/>
            <a:ext cx="176727" cy="14319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3474C49-97E1-CFFB-025F-1FA7B211DA76}"/>
              </a:ext>
            </a:extLst>
          </p:cNvPr>
          <p:cNvSpPr txBox="1"/>
          <p:nvPr/>
        </p:nvSpPr>
        <p:spPr>
          <a:xfrm>
            <a:off x="807957" y="5705495"/>
            <a:ext cx="45320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To do this in microseconds, kernel bypass is used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4D4E8C8-D197-58E8-4C01-CF7F1EB7A512}"/>
              </a:ext>
            </a:extLst>
          </p:cNvPr>
          <p:cNvSpPr/>
          <p:nvPr/>
        </p:nvSpPr>
        <p:spPr>
          <a:xfrm>
            <a:off x="487554" y="5629754"/>
            <a:ext cx="5045341" cy="105211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0E8CC977-565A-FD9E-C784-E67D9ED4EF2D}"/>
              </a:ext>
            </a:extLst>
          </p:cNvPr>
          <p:cNvCxnSpPr>
            <a:cxnSpLocks/>
            <a:stCxn id="37" idx="4"/>
            <a:endCxn id="49" idx="0"/>
          </p:cNvCxnSpPr>
          <p:nvPr/>
        </p:nvCxnSpPr>
        <p:spPr>
          <a:xfrm rot="16200000" flipH="1">
            <a:off x="2700934" y="5320463"/>
            <a:ext cx="248172" cy="3704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B9C248C-3455-AD65-ED4B-E8A3D417CB47}"/>
              </a:ext>
            </a:extLst>
          </p:cNvPr>
          <p:cNvSpPr txBox="1"/>
          <p:nvPr/>
        </p:nvSpPr>
        <p:spPr>
          <a:xfrm>
            <a:off x="7306624" y="3343412"/>
            <a:ext cx="4292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This aims to </a:t>
            </a:r>
            <a:r>
              <a:rPr kumimoji="1" lang="en-US" altLang="ko-KR" sz="2800">
                <a:cs typeface="Microsoft Himalaya" pitchFamily="2" charset="0"/>
              </a:rPr>
              <a:t>rebalance the number of cores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F659F89-7FC7-86B5-A0D0-3BC7C812015E}"/>
              </a:ext>
            </a:extLst>
          </p:cNvPr>
          <p:cNvSpPr/>
          <p:nvPr/>
        </p:nvSpPr>
        <p:spPr>
          <a:xfrm>
            <a:off x="7127605" y="3163184"/>
            <a:ext cx="4650594" cy="12453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A6842FC-9CBE-C133-BD58-6A557C986E97}"/>
              </a:ext>
            </a:extLst>
          </p:cNvPr>
          <p:cNvSpPr txBox="1"/>
          <p:nvPr/>
        </p:nvSpPr>
        <p:spPr>
          <a:xfrm>
            <a:off x="7135336" y="4711903"/>
            <a:ext cx="4292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Based on user application’s packet load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8AA78A5A-4204-42CB-B131-F67DBC984A02}"/>
              </a:ext>
            </a:extLst>
          </p:cNvPr>
          <p:cNvSpPr/>
          <p:nvPr/>
        </p:nvSpPr>
        <p:spPr>
          <a:xfrm>
            <a:off x="6942449" y="4566300"/>
            <a:ext cx="4650594" cy="12453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5A5345AD-BF7E-C489-1DDF-A8179944624D}"/>
              </a:ext>
            </a:extLst>
          </p:cNvPr>
          <p:cNvCxnSpPr>
            <a:cxnSpLocks/>
            <a:stCxn id="31" idx="4"/>
            <a:endCxn id="40" idx="0"/>
          </p:cNvCxnSpPr>
          <p:nvPr/>
        </p:nvCxnSpPr>
        <p:spPr>
          <a:xfrm rot="5400000">
            <a:off x="9403420" y="3031041"/>
            <a:ext cx="181625" cy="8266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구부러진 연결선[U] 53">
            <a:extLst>
              <a:ext uri="{FF2B5EF4-FFF2-40B4-BE49-F238E27FC236}">
                <a16:creationId xmlns:a16="http://schemas.microsoft.com/office/drawing/2014/main" id="{253F48EE-D933-BCE9-2C8B-F2EF72CD566A}"/>
              </a:ext>
            </a:extLst>
          </p:cNvPr>
          <p:cNvCxnSpPr>
            <a:cxnSpLocks/>
            <a:stCxn id="40" idx="4"/>
            <a:endCxn id="43" idx="0"/>
          </p:cNvCxnSpPr>
          <p:nvPr/>
        </p:nvCxnSpPr>
        <p:spPr>
          <a:xfrm rot="5400000">
            <a:off x="9281423" y="4394821"/>
            <a:ext cx="157802" cy="18515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346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12594140" y="-16615945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12067911" y="-17281810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6500781" y="-21411719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3913304" y="-18179465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6098084" y="-19387397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9618279" y="-14389006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9002190" y="-14865797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9183244" y="-15562552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6088823" y="-13175239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-3806196" y="-9579049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6134251" y="-12704965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-3953978" y="-10143057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-3645716" y="-10589574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6909828" y="-11972993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69384-6BDF-4AB8-9E82-55B8B48224F5}"/>
              </a:ext>
            </a:extLst>
          </p:cNvPr>
          <p:cNvSpPr txBox="1"/>
          <p:nvPr/>
        </p:nvSpPr>
        <p:spPr>
          <a:xfrm>
            <a:off x="718180" y="-6996896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Also, scheduling designs that were previously </a:t>
            </a:r>
            <a:r>
              <a:rPr kumimoji="1" lang="en-US" altLang="ko-KR" sz="2800">
                <a:cs typeface="Microsoft Himalaya" pitchFamily="2" charset="0"/>
              </a:rPr>
              <a:t>unused because they did not fit into the general kernel </a:t>
            </a:r>
            <a:r>
              <a:rPr kumimoji="1" lang="en-US" altLang="ko-Kore-KR" sz="2800">
                <a:cs typeface="Microsoft Himalaya" pitchFamily="2" charset="0"/>
              </a:rPr>
              <a:t>can be used in the userspace!!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86EB4F29-36E1-ABFE-5C78-E34AEC8E26C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 rot="16200000" flipH="1">
            <a:off x="3124520" y="-8799496"/>
            <a:ext cx="501569" cy="18373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E7E2C8-45E7-5C28-C930-10DEF0105BBC}"/>
              </a:ext>
            </a:extLst>
          </p:cNvPr>
          <p:cNvSpPr/>
          <p:nvPr/>
        </p:nvSpPr>
        <p:spPr>
          <a:xfrm>
            <a:off x="349915" y="-7630046"/>
            <a:ext cx="7888107" cy="25998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F28DD6-7793-8D9A-044F-B978D4AF4B34}"/>
              </a:ext>
            </a:extLst>
          </p:cNvPr>
          <p:cNvSpPr txBox="1"/>
          <p:nvPr/>
        </p:nvSpPr>
        <p:spPr>
          <a:xfrm>
            <a:off x="2338792" y="-3847532"/>
            <a:ext cx="8214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Fundamentally, the ghOSt releases CPU virtualization methods, expanding user’s development design freedom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A0DF77A-7B58-7DE1-8A3E-0A5DA271ECE9}"/>
              </a:ext>
            </a:extLst>
          </p:cNvPr>
          <p:cNvSpPr/>
          <p:nvPr/>
        </p:nvSpPr>
        <p:spPr>
          <a:xfrm>
            <a:off x="1721225" y="-4475049"/>
            <a:ext cx="9637823" cy="26486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19A5D647-6532-DA56-118D-A70386D6DBB1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rot="16200000" flipH="1">
            <a:off x="5139483" y="-5875704"/>
            <a:ext cx="555141" cy="22461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8F0A1E5-1099-7203-EF65-828FC6C9B5A6}"/>
              </a:ext>
            </a:extLst>
          </p:cNvPr>
          <p:cNvSpPr txBox="1"/>
          <p:nvPr/>
        </p:nvSpPr>
        <p:spPr>
          <a:xfrm>
            <a:off x="2251831" y="-929099"/>
            <a:ext cx="821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Then, is a new insight presented by ghOSt?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C508DF5-D81D-1B29-3261-B9B15C155BE4}"/>
              </a:ext>
            </a:extLst>
          </p:cNvPr>
          <p:cNvSpPr/>
          <p:nvPr/>
        </p:nvSpPr>
        <p:spPr>
          <a:xfrm>
            <a:off x="2394058" y="-1198896"/>
            <a:ext cx="7846783" cy="11293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6975E94-9776-4206-E3F2-A9C416308400}"/>
              </a:ext>
            </a:extLst>
          </p:cNvPr>
          <p:cNvCxnSpPr>
            <a:cxnSpLocks/>
            <a:stCxn id="19" idx="4"/>
            <a:endCxn id="22" idx="0"/>
          </p:cNvCxnSpPr>
          <p:nvPr/>
        </p:nvCxnSpPr>
        <p:spPr>
          <a:xfrm rot="5400000">
            <a:off x="6115036" y="-1623998"/>
            <a:ext cx="627517" cy="22268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9CCB771-34F4-DECE-EB41-D9D9451BBE6B}"/>
              </a:ext>
            </a:extLst>
          </p:cNvPr>
          <p:cNvSpPr txBox="1"/>
          <p:nvPr/>
        </p:nvSpPr>
        <p:spPr>
          <a:xfrm>
            <a:off x="2590673" y="557967"/>
            <a:ext cx="8214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What has been done before in the same context as this fundamental insight?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4D3F31D-3F9C-6321-18F1-2C57945CDF24}"/>
              </a:ext>
            </a:extLst>
          </p:cNvPr>
          <p:cNvSpPr/>
          <p:nvPr/>
        </p:nvSpPr>
        <p:spPr>
          <a:xfrm>
            <a:off x="2018006" y="263090"/>
            <a:ext cx="9055117" cy="14016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9E36E546-0899-D82E-3FE4-1D54F088F523}"/>
              </a:ext>
            </a:extLst>
          </p:cNvPr>
          <p:cNvCxnSpPr>
            <a:cxnSpLocks/>
            <a:stCxn id="22" idx="4"/>
            <a:endCxn id="26" idx="0"/>
          </p:cNvCxnSpPr>
          <p:nvPr/>
        </p:nvCxnSpPr>
        <p:spPr>
          <a:xfrm rot="16200000" flipH="1">
            <a:off x="6265187" y="-17288"/>
            <a:ext cx="332640" cy="228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312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12594140" y="-16615945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12067911" y="-17281810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6500781" y="-21411719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3913304" y="-18179465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6098084" y="-19387397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9618279" y="-14389006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9002190" y="-14865797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9183244" y="-15562552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6088823" y="-13175239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-3806196" y="-9579049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6134251" y="-12704965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-3953978" y="-10143057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-3645716" y="-10589574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6909828" y="-11972993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69384-6BDF-4AB8-9E82-55B8B48224F5}"/>
              </a:ext>
            </a:extLst>
          </p:cNvPr>
          <p:cNvSpPr txBox="1"/>
          <p:nvPr/>
        </p:nvSpPr>
        <p:spPr>
          <a:xfrm>
            <a:off x="718180" y="-6996896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Also, scheduling designs that were previously </a:t>
            </a:r>
            <a:r>
              <a:rPr kumimoji="1" lang="en-US" altLang="ko-KR" sz="2800">
                <a:cs typeface="Microsoft Himalaya" pitchFamily="2" charset="0"/>
              </a:rPr>
              <a:t>unused because they did not fit into the general kernel </a:t>
            </a:r>
            <a:r>
              <a:rPr kumimoji="1" lang="en-US" altLang="ko-Kore-KR" sz="2800">
                <a:cs typeface="Microsoft Himalaya" pitchFamily="2" charset="0"/>
              </a:rPr>
              <a:t>can be used in the userspace!!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86EB4F29-36E1-ABFE-5C78-E34AEC8E26C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 rot="16200000" flipH="1">
            <a:off x="3124520" y="-8799496"/>
            <a:ext cx="501569" cy="18373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E7E2C8-45E7-5C28-C930-10DEF0105BBC}"/>
              </a:ext>
            </a:extLst>
          </p:cNvPr>
          <p:cNvSpPr/>
          <p:nvPr/>
        </p:nvSpPr>
        <p:spPr>
          <a:xfrm>
            <a:off x="349915" y="-7630046"/>
            <a:ext cx="7888107" cy="25998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F28DD6-7793-8D9A-044F-B978D4AF4B34}"/>
              </a:ext>
            </a:extLst>
          </p:cNvPr>
          <p:cNvSpPr txBox="1"/>
          <p:nvPr/>
        </p:nvSpPr>
        <p:spPr>
          <a:xfrm>
            <a:off x="2338792" y="-3847532"/>
            <a:ext cx="8214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Fundamentally, the ghOSt releases CPU virtualization methods, expanding user’s development design freedom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A0DF77A-7B58-7DE1-8A3E-0A5DA271ECE9}"/>
              </a:ext>
            </a:extLst>
          </p:cNvPr>
          <p:cNvSpPr/>
          <p:nvPr/>
        </p:nvSpPr>
        <p:spPr>
          <a:xfrm>
            <a:off x="1721225" y="-4475049"/>
            <a:ext cx="9637823" cy="26486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19A5D647-6532-DA56-118D-A70386D6DBB1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rot="16200000" flipH="1">
            <a:off x="5139483" y="-5875704"/>
            <a:ext cx="555141" cy="22461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8F0A1E5-1099-7203-EF65-828FC6C9B5A6}"/>
              </a:ext>
            </a:extLst>
          </p:cNvPr>
          <p:cNvSpPr txBox="1"/>
          <p:nvPr/>
        </p:nvSpPr>
        <p:spPr>
          <a:xfrm>
            <a:off x="2251831" y="-929099"/>
            <a:ext cx="821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Then, is a new insight presented by ghOSt?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C508DF5-D81D-1B29-3261-B9B15C155BE4}"/>
              </a:ext>
            </a:extLst>
          </p:cNvPr>
          <p:cNvSpPr/>
          <p:nvPr/>
        </p:nvSpPr>
        <p:spPr>
          <a:xfrm>
            <a:off x="2394058" y="-1198896"/>
            <a:ext cx="7846783" cy="11293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6975E94-9776-4206-E3F2-A9C416308400}"/>
              </a:ext>
            </a:extLst>
          </p:cNvPr>
          <p:cNvCxnSpPr>
            <a:cxnSpLocks/>
            <a:stCxn id="19" idx="4"/>
            <a:endCxn id="22" idx="0"/>
          </p:cNvCxnSpPr>
          <p:nvPr/>
        </p:nvCxnSpPr>
        <p:spPr>
          <a:xfrm rot="5400000">
            <a:off x="6115036" y="-1623998"/>
            <a:ext cx="627517" cy="22268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9CCB771-34F4-DECE-EB41-D9D9451BBE6B}"/>
              </a:ext>
            </a:extLst>
          </p:cNvPr>
          <p:cNvSpPr txBox="1"/>
          <p:nvPr/>
        </p:nvSpPr>
        <p:spPr>
          <a:xfrm>
            <a:off x="2590673" y="557967"/>
            <a:ext cx="8214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What has been done before in the same context as this fundamental insight?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4D3F31D-3F9C-6321-18F1-2C57945CDF24}"/>
              </a:ext>
            </a:extLst>
          </p:cNvPr>
          <p:cNvSpPr/>
          <p:nvPr/>
        </p:nvSpPr>
        <p:spPr>
          <a:xfrm>
            <a:off x="2018006" y="263090"/>
            <a:ext cx="9055117" cy="14016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9E36E546-0899-D82E-3FE4-1D54F088F523}"/>
              </a:ext>
            </a:extLst>
          </p:cNvPr>
          <p:cNvCxnSpPr>
            <a:cxnSpLocks/>
            <a:stCxn id="22" idx="4"/>
            <a:endCxn id="26" idx="0"/>
          </p:cNvCxnSpPr>
          <p:nvPr/>
        </p:nvCxnSpPr>
        <p:spPr>
          <a:xfrm rot="16200000" flipH="1">
            <a:off x="6265187" y="-17288"/>
            <a:ext cx="332640" cy="228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8534B9F-7211-6895-994D-EE1F30F8D69D}"/>
              </a:ext>
            </a:extLst>
          </p:cNvPr>
          <p:cNvSpPr txBox="1"/>
          <p:nvPr/>
        </p:nvSpPr>
        <p:spPr>
          <a:xfrm>
            <a:off x="2338792" y="2497128"/>
            <a:ext cx="8214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All these things are focusing on releasing CPU virtualization method itself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3A1A664-3E77-01B5-65C2-80AFA2CDD22C}"/>
              </a:ext>
            </a:extLst>
          </p:cNvPr>
          <p:cNvSpPr/>
          <p:nvPr/>
        </p:nvSpPr>
        <p:spPr>
          <a:xfrm>
            <a:off x="2170237" y="2273363"/>
            <a:ext cx="9055117" cy="14016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5880DCAE-E4E6-A983-8FE9-2A8D3336CBE3}"/>
              </a:ext>
            </a:extLst>
          </p:cNvPr>
          <p:cNvCxnSpPr>
            <a:cxnSpLocks/>
            <a:stCxn id="26" idx="4"/>
            <a:endCxn id="29" idx="0"/>
          </p:cNvCxnSpPr>
          <p:nvPr/>
        </p:nvCxnSpPr>
        <p:spPr>
          <a:xfrm rot="16200000" flipH="1">
            <a:off x="6317363" y="1892930"/>
            <a:ext cx="608634" cy="15223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907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12594140" y="-16615945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12067911" y="-17281810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6500781" y="-21411719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3913304" y="-18179465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6098084" y="-19387397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9618279" y="-14389006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9002190" y="-14865797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9183244" y="-15562552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6088823" y="-13175239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-3806196" y="-9579049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6134251" y="-12704965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-3953978" y="-10143057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-3645716" y="-10589574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6909828" y="-11972993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69384-6BDF-4AB8-9E82-55B8B48224F5}"/>
              </a:ext>
            </a:extLst>
          </p:cNvPr>
          <p:cNvSpPr txBox="1"/>
          <p:nvPr/>
        </p:nvSpPr>
        <p:spPr>
          <a:xfrm>
            <a:off x="718180" y="-6996896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Also, scheduling designs that were previously </a:t>
            </a:r>
            <a:r>
              <a:rPr kumimoji="1" lang="en-US" altLang="ko-KR" sz="2800">
                <a:cs typeface="Microsoft Himalaya" pitchFamily="2" charset="0"/>
              </a:rPr>
              <a:t>unused because they did not fit into the general kernel </a:t>
            </a:r>
            <a:r>
              <a:rPr kumimoji="1" lang="en-US" altLang="ko-Kore-KR" sz="2800">
                <a:cs typeface="Microsoft Himalaya" pitchFamily="2" charset="0"/>
              </a:rPr>
              <a:t>can be used in the userspace!!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86EB4F29-36E1-ABFE-5C78-E34AEC8E26C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 rot="16200000" flipH="1">
            <a:off x="3124520" y="-8799496"/>
            <a:ext cx="501569" cy="18373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E7E2C8-45E7-5C28-C930-10DEF0105BBC}"/>
              </a:ext>
            </a:extLst>
          </p:cNvPr>
          <p:cNvSpPr/>
          <p:nvPr/>
        </p:nvSpPr>
        <p:spPr>
          <a:xfrm>
            <a:off x="349915" y="-7630046"/>
            <a:ext cx="7888107" cy="25998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F28DD6-7793-8D9A-044F-B978D4AF4B34}"/>
              </a:ext>
            </a:extLst>
          </p:cNvPr>
          <p:cNvSpPr txBox="1"/>
          <p:nvPr/>
        </p:nvSpPr>
        <p:spPr>
          <a:xfrm>
            <a:off x="2338792" y="-3847532"/>
            <a:ext cx="8214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Fundamentally, the ghOSt releases CPU virtualization methods, expanding user’s development design freedom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A0DF77A-7B58-7DE1-8A3E-0A5DA271ECE9}"/>
              </a:ext>
            </a:extLst>
          </p:cNvPr>
          <p:cNvSpPr/>
          <p:nvPr/>
        </p:nvSpPr>
        <p:spPr>
          <a:xfrm>
            <a:off x="1721225" y="-4475049"/>
            <a:ext cx="9637823" cy="26486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19A5D647-6532-DA56-118D-A70386D6DBB1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rot="16200000" flipH="1">
            <a:off x="5139483" y="-5875704"/>
            <a:ext cx="555141" cy="22461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8F0A1E5-1099-7203-EF65-828FC6C9B5A6}"/>
              </a:ext>
            </a:extLst>
          </p:cNvPr>
          <p:cNvSpPr txBox="1"/>
          <p:nvPr/>
        </p:nvSpPr>
        <p:spPr>
          <a:xfrm>
            <a:off x="2251831" y="-929099"/>
            <a:ext cx="821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Then, is a new insight presented by ghOSt?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C508DF5-D81D-1B29-3261-B9B15C155BE4}"/>
              </a:ext>
            </a:extLst>
          </p:cNvPr>
          <p:cNvSpPr/>
          <p:nvPr/>
        </p:nvSpPr>
        <p:spPr>
          <a:xfrm>
            <a:off x="2394058" y="-1198896"/>
            <a:ext cx="7846783" cy="11293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6975E94-9776-4206-E3F2-A9C416308400}"/>
              </a:ext>
            </a:extLst>
          </p:cNvPr>
          <p:cNvCxnSpPr>
            <a:cxnSpLocks/>
            <a:stCxn id="19" idx="4"/>
            <a:endCxn id="22" idx="0"/>
          </p:cNvCxnSpPr>
          <p:nvPr/>
        </p:nvCxnSpPr>
        <p:spPr>
          <a:xfrm rot="5400000">
            <a:off x="6115036" y="-1623998"/>
            <a:ext cx="627517" cy="22268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9CCB771-34F4-DECE-EB41-D9D9451BBE6B}"/>
              </a:ext>
            </a:extLst>
          </p:cNvPr>
          <p:cNvSpPr txBox="1"/>
          <p:nvPr/>
        </p:nvSpPr>
        <p:spPr>
          <a:xfrm>
            <a:off x="2590673" y="557967"/>
            <a:ext cx="8214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What has been done before in the same context as this fundamental insight?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4D3F31D-3F9C-6321-18F1-2C57945CDF24}"/>
              </a:ext>
            </a:extLst>
          </p:cNvPr>
          <p:cNvSpPr/>
          <p:nvPr/>
        </p:nvSpPr>
        <p:spPr>
          <a:xfrm>
            <a:off x="2018006" y="263090"/>
            <a:ext cx="9055117" cy="14016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9E36E546-0899-D82E-3FE4-1D54F088F523}"/>
              </a:ext>
            </a:extLst>
          </p:cNvPr>
          <p:cNvCxnSpPr>
            <a:cxnSpLocks/>
            <a:stCxn id="22" idx="4"/>
            <a:endCxn id="26" idx="0"/>
          </p:cNvCxnSpPr>
          <p:nvPr/>
        </p:nvCxnSpPr>
        <p:spPr>
          <a:xfrm rot="16200000" flipH="1">
            <a:off x="6265187" y="-17288"/>
            <a:ext cx="332640" cy="228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8534B9F-7211-6895-994D-EE1F30F8D69D}"/>
              </a:ext>
            </a:extLst>
          </p:cNvPr>
          <p:cNvSpPr txBox="1"/>
          <p:nvPr/>
        </p:nvSpPr>
        <p:spPr>
          <a:xfrm>
            <a:off x="2338792" y="2497128"/>
            <a:ext cx="8214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All these things are focusing on releasing CPU virtualization method itself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3A1A664-3E77-01B5-65C2-80AFA2CDD22C}"/>
              </a:ext>
            </a:extLst>
          </p:cNvPr>
          <p:cNvSpPr/>
          <p:nvPr/>
        </p:nvSpPr>
        <p:spPr>
          <a:xfrm>
            <a:off x="2170237" y="2273363"/>
            <a:ext cx="9055117" cy="14016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5880DCAE-E4E6-A983-8FE9-2A8D3336CBE3}"/>
              </a:ext>
            </a:extLst>
          </p:cNvPr>
          <p:cNvCxnSpPr>
            <a:cxnSpLocks/>
            <a:stCxn id="26" idx="4"/>
            <a:endCxn id="29" idx="0"/>
          </p:cNvCxnSpPr>
          <p:nvPr/>
        </p:nvCxnSpPr>
        <p:spPr>
          <a:xfrm rot="16200000" flipH="1">
            <a:off x="6317363" y="1892930"/>
            <a:ext cx="608634" cy="15223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C615279-869D-34FB-C6EE-541848B073FA}"/>
              </a:ext>
            </a:extLst>
          </p:cNvPr>
          <p:cNvSpPr txBox="1"/>
          <p:nvPr/>
        </p:nvSpPr>
        <p:spPr>
          <a:xfrm>
            <a:off x="2026595" y="4283636"/>
            <a:ext cx="8214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But the ghOSt is focusing on how to include this in the development space of user applications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92C49AD-AF56-39A6-84FA-55E03C057065}"/>
              </a:ext>
            </a:extLst>
          </p:cNvPr>
          <p:cNvSpPr/>
          <p:nvPr/>
        </p:nvSpPr>
        <p:spPr>
          <a:xfrm>
            <a:off x="1568441" y="4047628"/>
            <a:ext cx="9055117" cy="14016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579C83DA-62B4-E2FF-2491-92B140F10AA0}"/>
              </a:ext>
            </a:extLst>
          </p:cNvPr>
          <p:cNvCxnSpPr>
            <a:cxnSpLocks/>
            <a:stCxn id="29" idx="4"/>
            <a:endCxn id="32" idx="0"/>
          </p:cNvCxnSpPr>
          <p:nvPr/>
        </p:nvCxnSpPr>
        <p:spPr>
          <a:xfrm rot="5400000">
            <a:off x="6210585" y="3560417"/>
            <a:ext cx="372626" cy="60179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665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12630716" y="-20419849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12104487" y="-21085714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6537357" y="-25215623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3949880" y="-21983369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6134660" y="-23191301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9654855" y="-18192910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9038766" y="-18669701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9219820" y="-19366456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6125399" y="-16979143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-3842772" y="-13382953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6170827" y="-16508869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-3990554" y="-13946961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-3682292" y="-14393478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6946404" y="-15776897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69384-6BDF-4AB8-9E82-55B8B48224F5}"/>
              </a:ext>
            </a:extLst>
          </p:cNvPr>
          <p:cNvSpPr txBox="1"/>
          <p:nvPr/>
        </p:nvSpPr>
        <p:spPr>
          <a:xfrm>
            <a:off x="681604" y="-10800800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Also, scheduling designs that were previously </a:t>
            </a:r>
            <a:r>
              <a:rPr kumimoji="1" lang="en-US" altLang="ko-KR" sz="2800">
                <a:cs typeface="Microsoft Himalaya" pitchFamily="2" charset="0"/>
              </a:rPr>
              <a:t>unused because they did not fit into the general kernel </a:t>
            </a:r>
            <a:r>
              <a:rPr kumimoji="1" lang="en-US" altLang="ko-Kore-KR" sz="2800">
                <a:cs typeface="Microsoft Himalaya" pitchFamily="2" charset="0"/>
              </a:rPr>
              <a:t>can be used in the userspace!!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86EB4F29-36E1-ABFE-5C78-E34AEC8E26C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 rot="16200000" flipH="1">
            <a:off x="3087944" y="-12603400"/>
            <a:ext cx="501569" cy="18373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E7E2C8-45E7-5C28-C930-10DEF0105BBC}"/>
              </a:ext>
            </a:extLst>
          </p:cNvPr>
          <p:cNvSpPr/>
          <p:nvPr/>
        </p:nvSpPr>
        <p:spPr>
          <a:xfrm>
            <a:off x="313339" y="-11433950"/>
            <a:ext cx="7888107" cy="25998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F28DD6-7793-8D9A-044F-B978D4AF4B34}"/>
              </a:ext>
            </a:extLst>
          </p:cNvPr>
          <p:cNvSpPr txBox="1"/>
          <p:nvPr/>
        </p:nvSpPr>
        <p:spPr>
          <a:xfrm>
            <a:off x="2302216" y="-7651436"/>
            <a:ext cx="8214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Fundamentally, the ghOSt releases CPU virtualization methods, expanding user’s development design freedom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A0DF77A-7B58-7DE1-8A3E-0A5DA271ECE9}"/>
              </a:ext>
            </a:extLst>
          </p:cNvPr>
          <p:cNvSpPr/>
          <p:nvPr/>
        </p:nvSpPr>
        <p:spPr>
          <a:xfrm>
            <a:off x="1684649" y="-8278953"/>
            <a:ext cx="9637823" cy="26486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19A5D647-6532-DA56-118D-A70386D6DBB1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rot="16200000" flipH="1">
            <a:off x="5102907" y="-9679608"/>
            <a:ext cx="555141" cy="22461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8F0A1E5-1099-7203-EF65-828FC6C9B5A6}"/>
              </a:ext>
            </a:extLst>
          </p:cNvPr>
          <p:cNvSpPr txBox="1"/>
          <p:nvPr/>
        </p:nvSpPr>
        <p:spPr>
          <a:xfrm>
            <a:off x="2215255" y="-4733003"/>
            <a:ext cx="821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Then, is a new insight presented by ghOSt?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C508DF5-D81D-1B29-3261-B9B15C155BE4}"/>
              </a:ext>
            </a:extLst>
          </p:cNvPr>
          <p:cNvSpPr/>
          <p:nvPr/>
        </p:nvSpPr>
        <p:spPr>
          <a:xfrm>
            <a:off x="2357482" y="-5002800"/>
            <a:ext cx="7846783" cy="11293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6975E94-9776-4206-E3F2-A9C416308400}"/>
              </a:ext>
            </a:extLst>
          </p:cNvPr>
          <p:cNvCxnSpPr>
            <a:cxnSpLocks/>
            <a:stCxn id="19" idx="4"/>
            <a:endCxn id="22" idx="0"/>
          </p:cNvCxnSpPr>
          <p:nvPr/>
        </p:nvCxnSpPr>
        <p:spPr>
          <a:xfrm rot="5400000">
            <a:off x="6078460" y="-5427902"/>
            <a:ext cx="627517" cy="22268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9CCB771-34F4-DECE-EB41-D9D9451BBE6B}"/>
              </a:ext>
            </a:extLst>
          </p:cNvPr>
          <p:cNvSpPr txBox="1"/>
          <p:nvPr/>
        </p:nvSpPr>
        <p:spPr>
          <a:xfrm>
            <a:off x="2554097" y="-3245937"/>
            <a:ext cx="8214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What has been done before in the same context as this fundamental insight?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4D3F31D-3F9C-6321-18F1-2C57945CDF24}"/>
              </a:ext>
            </a:extLst>
          </p:cNvPr>
          <p:cNvSpPr/>
          <p:nvPr/>
        </p:nvSpPr>
        <p:spPr>
          <a:xfrm>
            <a:off x="1981430" y="-3540814"/>
            <a:ext cx="9055117" cy="14016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9E36E546-0899-D82E-3FE4-1D54F088F523}"/>
              </a:ext>
            </a:extLst>
          </p:cNvPr>
          <p:cNvCxnSpPr>
            <a:cxnSpLocks/>
            <a:stCxn id="22" idx="4"/>
            <a:endCxn id="26" idx="0"/>
          </p:cNvCxnSpPr>
          <p:nvPr/>
        </p:nvCxnSpPr>
        <p:spPr>
          <a:xfrm rot="16200000" flipH="1">
            <a:off x="6228611" y="-3821192"/>
            <a:ext cx="332640" cy="228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8534B9F-7211-6895-994D-EE1F30F8D69D}"/>
              </a:ext>
            </a:extLst>
          </p:cNvPr>
          <p:cNvSpPr txBox="1"/>
          <p:nvPr/>
        </p:nvSpPr>
        <p:spPr>
          <a:xfrm>
            <a:off x="2302216" y="-1306776"/>
            <a:ext cx="8214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All these things are focusing on releasing CPU virtualization method itself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3A1A664-3E77-01B5-65C2-80AFA2CDD22C}"/>
              </a:ext>
            </a:extLst>
          </p:cNvPr>
          <p:cNvSpPr/>
          <p:nvPr/>
        </p:nvSpPr>
        <p:spPr>
          <a:xfrm>
            <a:off x="2133661" y="-1530541"/>
            <a:ext cx="9055117" cy="14016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5880DCAE-E4E6-A983-8FE9-2A8D3336CBE3}"/>
              </a:ext>
            </a:extLst>
          </p:cNvPr>
          <p:cNvCxnSpPr>
            <a:cxnSpLocks/>
            <a:stCxn id="26" idx="4"/>
            <a:endCxn id="29" idx="0"/>
          </p:cNvCxnSpPr>
          <p:nvPr/>
        </p:nvCxnSpPr>
        <p:spPr>
          <a:xfrm rot="16200000" flipH="1">
            <a:off x="6280787" y="-1910974"/>
            <a:ext cx="608634" cy="15223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C615279-869D-34FB-C6EE-541848B073FA}"/>
              </a:ext>
            </a:extLst>
          </p:cNvPr>
          <p:cNvSpPr txBox="1"/>
          <p:nvPr/>
        </p:nvSpPr>
        <p:spPr>
          <a:xfrm>
            <a:off x="1990019" y="479732"/>
            <a:ext cx="8214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But the ghOSt is focusing on how to include this in the development space of user applications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92C49AD-AF56-39A6-84FA-55E03C057065}"/>
              </a:ext>
            </a:extLst>
          </p:cNvPr>
          <p:cNvSpPr/>
          <p:nvPr/>
        </p:nvSpPr>
        <p:spPr>
          <a:xfrm>
            <a:off x="1531865" y="243724"/>
            <a:ext cx="9055117" cy="14016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579C83DA-62B4-E2FF-2491-92B140F10AA0}"/>
              </a:ext>
            </a:extLst>
          </p:cNvPr>
          <p:cNvCxnSpPr>
            <a:cxnSpLocks/>
            <a:stCxn id="29" idx="4"/>
            <a:endCxn id="32" idx="0"/>
          </p:cNvCxnSpPr>
          <p:nvPr/>
        </p:nvCxnSpPr>
        <p:spPr>
          <a:xfrm rot="5400000">
            <a:off x="6174009" y="-243487"/>
            <a:ext cx="372626" cy="60179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674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12630716" y="-20419849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12104487" y="-21085714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6537357" y="-25215623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3949880" y="-21983369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6134660" y="-23191301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9654855" y="-18192910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9038766" y="-18669701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9219820" y="-19366456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6125399" y="-16979143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-3842772" y="-13382953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6170827" y="-16508869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-3990554" y="-13946961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-3682292" y="-14393478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6946404" y="-15776897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69384-6BDF-4AB8-9E82-55B8B48224F5}"/>
              </a:ext>
            </a:extLst>
          </p:cNvPr>
          <p:cNvSpPr txBox="1"/>
          <p:nvPr/>
        </p:nvSpPr>
        <p:spPr>
          <a:xfrm>
            <a:off x="681604" y="-10800800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Also, scheduling designs that were previously </a:t>
            </a:r>
            <a:r>
              <a:rPr kumimoji="1" lang="en-US" altLang="ko-KR" sz="2800">
                <a:cs typeface="Microsoft Himalaya" pitchFamily="2" charset="0"/>
              </a:rPr>
              <a:t>unused because they did not fit into the general kernel </a:t>
            </a:r>
            <a:r>
              <a:rPr kumimoji="1" lang="en-US" altLang="ko-Kore-KR" sz="2800">
                <a:cs typeface="Microsoft Himalaya" pitchFamily="2" charset="0"/>
              </a:rPr>
              <a:t>can be used in the userspace!!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86EB4F29-36E1-ABFE-5C78-E34AEC8E26C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 rot="16200000" flipH="1">
            <a:off x="3087944" y="-12603400"/>
            <a:ext cx="501569" cy="18373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E7E2C8-45E7-5C28-C930-10DEF0105BBC}"/>
              </a:ext>
            </a:extLst>
          </p:cNvPr>
          <p:cNvSpPr/>
          <p:nvPr/>
        </p:nvSpPr>
        <p:spPr>
          <a:xfrm>
            <a:off x="313339" y="-11433950"/>
            <a:ext cx="7888107" cy="25998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F28DD6-7793-8D9A-044F-B978D4AF4B34}"/>
              </a:ext>
            </a:extLst>
          </p:cNvPr>
          <p:cNvSpPr txBox="1"/>
          <p:nvPr/>
        </p:nvSpPr>
        <p:spPr>
          <a:xfrm>
            <a:off x="2302216" y="-7651436"/>
            <a:ext cx="8214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Fundamentally, the ghOSt releases CPU virtualization methods, expanding user’s development design freedom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A0DF77A-7B58-7DE1-8A3E-0A5DA271ECE9}"/>
              </a:ext>
            </a:extLst>
          </p:cNvPr>
          <p:cNvSpPr/>
          <p:nvPr/>
        </p:nvSpPr>
        <p:spPr>
          <a:xfrm>
            <a:off x="1684649" y="-8278953"/>
            <a:ext cx="9637823" cy="26486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19A5D647-6532-DA56-118D-A70386D6DBB1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rot="16200000" flipH="1">
            <a:off x="5102907" y="-9679608"/>
            <a:ext cx="555141" cy="22461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8F0A1E5-1099-7203-EF65-828FC6C9B5A6}"/>
              </a:ext>
            </a:extLst>
          </p:cNvPr>
          <p:cNvSpPr txBox="1"/>
          <p:nvPr/>
        </p:nvSpPr>
        <p:spPr>
          <a:xfrm>
            <a:off x="2215255" y="-4733003"/>
            <a:ext cx="821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Then, is a new insight presented by ghOSt?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C508DF5-D81D-1B29-3261-B9B15C155BE4}"/>
              </a:ext>
            </a:extLst>
          </p:cNvPr>
          <p:cNvSpPr/>
          <p:nvPr/>
        </p:nvSpPr>
        <p:spPr>
          <a:xfrm>
            <a:off x="2357482" y="-5002800"/>
            <a:ext cx="7846783" cy="11293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6975E94-9776-4206-E3F2-A9C416308400}"/>
              </a:ext>
            </a:extLst>
          </p:cNvPr>
          <p:cNvCxnSpPr>
            <a:cxnSpLocks/>
            <a:stCxn id="19" idx="4"/>
            <a:endCxn id="22" idx="0"/>
          </p:cNvCxnSpPr>
          <p:nvPr/>
        </p:nvCxnSpPr>
        <p:spPr>
          <a:xfrm rot="5400000">
            <a:off x="6078460" y="-5427902"/>
            <a:ext cx="627517" cy="22268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9CCB771-34F4-DECE-EB41-D9D9451BBE6B}"/>
              </a:ext>
            </a:extLst>
          </p:cNvPr>
          <p:cNvSpPr txBox="1"/>
          <p:nvPr/>
        </p:nvSpPr>
        <p:spPr>
          <a:xfrm>
            <a:off x="2554097" y="-3245937"/>
            <a:ext cx="8214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What has been done before in the same context as this fundamental insight?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4D3F31D-3F9C-6321-18F1-2C57945CDF24}"/>
              </a:ext>
            </a:extLst>
          </p:cNvPr>
          <p:cNvSpPr/>
          <p:nvPr/>
        </p:nvSpPr>
        <p:spPr>
          <a:xfrm>
            <a:off x="1981430" y="-3540814"/>
            <a:ext cx="9055117" cy="14016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9E36E546-0899-D82E-3FE4-1D54F088F523}"/>
              </a:ext>
            </a:extLst>
          </p:cNvPr>
          <p:cNvCxnSpPr>
            <a:cxnSpLocks/>
            <a:stCxn id="22" idx="4"/>
            <a:endCxn id="26" idx="0"/>
          </p:cNvCxnSpPr>
          <p:nvPr/>
        </p:nvCxnSpPr>
        <p:spPr>
          <a:xfrm rot="16200000" flipH="1">
            <a:off x="6228611" y="-3821192"/>
            <a:ext cx="332640" cy="228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8534B9F-7211-6895-994D-EE1F30F8D69D}"/>
              </a:ext>
            </a:extLst>
          </p:cNvPr>
          <p:cNvSpPr txBox="1"/>
          <p:nvPr/>
        </p:nvSpPr>
        <p:spPr>
          <a:xfrm>
            <a:off x="2302216" y="-1306776"/>
            <a:ext cx="8214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All these things are focusing on releasing CPU virtualization method itself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3A1A664-3E77-01B5-65C2-80AFA2CDD22C}"/>
              </a:ext>
            </a:extLst>
          </p:cNvPr>
          <p:cNvSpPr/>
          <p:nvPr/>
        </p:nvSpPr>
        <p:spPr>
          <a:xfrm>
            <a:off x="2133661" y="-1530541"/>
            <a:ext cx="9055117" cy="14016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5880DCAE-E4E6-A983-8FE9-2A8D3336CBE3}"/>
              </a:ext>
            </a:extLst>
          </p:cNvPr>
          <p:cNvCxnSpPr>
            <a:cxnSpLocks/>
            <a:stCxn id="26" idx="4"/>
            <a:endCxn id="29" idx="0"/>
          </p:cNvCxnSpPr>
          <p:nvPr/>
        </p:nvCxnSpPr>
        <p:spPr>
          <a:xfrm rot="16200000" flipH="1">
            <a:off x="6280787" y="-1910974"/>
            <a:ext cx="608634" cy="15223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C615279-869D-34FB-C6EE-541848B073FA}"/>
              </a:ext>
            </a:extLst>
          </p:cNvPr>
          <p:cNvSpPr txBox="1"/>
          <p:nvPr/>
        </p:nvSpPr>
        <p:spPr>
          <a:xfrm>
            <a:off x="1990019" y="479732"/>
            <a:ext cx="8214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But the ghOSt is focusing on how to include this in the development space of user applications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92C49AD-AF56-39A6-84FA-55E03C057065}"/>
              </a:ext>
            </a:extLst>
          </p:cNvPr>
          <p:cNvSpPr/>
          <p:nvPr/>
        </p:nvSpPr>
        <p:spPr>
          <a:xfrm>
            <a:off x="1531865" y="243724"/>
            <a:ext cx="9055117" cy="14016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579C83DA-62B4-E2FF-2491-92B140F10AA0}"/>
              </a:ext>
            </a:extLst>
          </p:cNvPr>
          <p:cNvCxnSpPr>
            <a:cxnSpLocks/>
            <a:stCxn id="29" idx="4"/>
            <a:endCxn id="32" idx="0"/>
          </p:cNvCxnSpPr>
          <p:nvPr/>
        </p:nvCxnSpPr>
        <p:spPr>
          <a:xfrm rot="5400000">
            <a:off x="6174009" y="-243487"/>
            <a:ext cx="372626" cy="60179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D99CF95-3D37-9673-31EE-B0449720CA99}"/>
              </a:ext>
            </a:extLst>
          </p:cNvPr>
          <p:cNvSpPr txBox="1"/>
          <p:nvPr/>
        </p:nvSpPr>
        <p:spPr>
          <a:xfrm>
            <a:off x="1436506" y="2333227"/>
            <a:ext cx="821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Then what we can further?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CB64BC28-1D51-130F-2ED3-2E30D44A66E2}"/>
              </a:ext>
            </a:extLst>
          </p:cNvPr>
          <p:cNvSpPr/>
          <p:nvPr/>
        </p:nvSpPr>
        <p:spPr>
          <a:xfrm>
            <a:off x="2896423" y="2062907"/>
            <a:ext cx="5630743" cy="114718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B646F417-B9DB-DE06-6E1A-2BEC4CEB2AC0}"/>
              </a:ext>
            </a:extLst>
          </p:cNvPr>
          <p:cNvCxnSpPr>
            <a:cxnSpLocks/>
            <a:stCxn id="32" idx="4"/>
            <a:endCxn id="35" idx="0"/>
          </p:cNvCxnSpPr>
          <p:nvPr/>
        </p:nvCxnSpPr>
        <p:spPr>
          <a:xfrm rot="5400000">
            <a:off x="5676838" y="1680321"/>
            <a:ext cx="417544" cy="3476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CC13E05-015C-7227-12B1-26FF9AE63AB5}"/>
              </a:ext>
            </a:extLst>
          </p:cNvPr>
          <p:cNvSpPr txBox="1"/>
          <p:nvPr/>
        </p:nvSpPr>
        <p:spPr>
          <a:xfrm>
            <a:off x="313339" y="3647911"/>
            <a:ext cx="57378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Are there other aspects to achieving releasing virtualization method?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3B6F2E6B-8E69-86A3-26CA-1EACFEF96595}"/>
              </a:ext>
            </a:extLst>
          </p:cNvPr>
          <p:cNvSpPr/>
          <p:nvPr/>
        </p:nvSpPr>
        <p:spPr>
          <a:xfrm>
            <a:off x="231503" y="3429000"/>
            <a:ext cx="5864497" cy="130065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940FC50D-55A0-3923-05DF-6ACF578E418C}"/>
              </a:ext>
            </a:extLst>
          </p:cNvPr>
          <p:cNvCxnSpPr>
            <a:cxnSpLocks/>
            <a:stCxn id="35" idx="4"/>
            <a:endCxn id="42" idx="0"/>
          </p:cNvCxnSpPr>
          <p:nvPr/>
        </p:nvCxnSpPr>
        <p:spPr>
          <a:xfrm rot="5400000">
            <a:off x="4328319" y="2045524"/>
            <a:ext cx="218910" cy="254804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A6EF266-1487-3E1C-C812-161FC9C28042}"/>
              </a:ext>
            </a:extLst>
          </p:cNvPr>
          <p:cNvSpPr txBox="1"/>
          <p:nvPr/>
        </p:nvSpPr>
        <p:spPr>
          <a:xfrm>
            <a:off x="231503" y="5231557"/>
            <a:ext cx="57378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As ghOSt approached from the aspect of development freedom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3F9F4454-6A2E-942D-49C7-9709D0E18388}"/>
              </a:ext>
            </a:extLst>
          </p:cNvPr>
          <p:cNvSpPr/>
          <p:nvPr/>
        </p:nvSpPr>
        <p:spPr>
          <a:xfrm>
            <a:off x="104883" y="4917937"/>
            <a:ext cx="5991117" cy="14603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4F211501-2131-A7BF-31CB-1CF5BE3CC6C4}"/>
              </a:ext>
            </a:extLst>
          </p:cNvPr>
          <p:cNvCxnSpPr>
            <a:cxnSpLocks/>
            <a:stCxn id="42" idx="4"/>
            <a:endCxn id="47" idx="0"/>
          </p:cNvCxnSpPr>
          <p:nvPr/>
        </p:nvCxnSpPr>
        <p:spPr>
          <a:xfrm rot="5400000">
            <a:off x="3037956" y="4792141"/>
            <a:ext cx="188282" cy="633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833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5138482" y="1425726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5664711" y="759861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112685" y="-1654987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3504586" y="-452527"/>
            <a:ext cx="505093" cy="3815158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709988" y="369335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362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152869" y="866926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679098" y="201061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3753772" y="-3928848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166295" y="-696594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3351075" y="-1904526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622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152869" y="866926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679098" y="201061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3753772" y="-3928848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166295" y="-696594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3351075" y="-1904526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3128730" y="3093865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3744819" y="2617074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3563765" y="1920319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95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152869" y="866926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679098" y="201061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3753772" y="-3928848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166295" y="-696594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3351075" y="-1904526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3128730" y="3093865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3744819" y="2617074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3563765" y="1920319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6784579" y="4181240"/>
            <a:ext cx="389489" cy="105210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5936512" y="5356424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6712089" y="4624452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67002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6456478" y="-3769243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5930249" y="-4435108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0363119" y="-8565017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7775642" y="-5332763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9960422" y="-6540695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3480617" y="-1542304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2864528" y="-2019095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3045582" y="-2715850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48839" y="-328537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-772166" y="873709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3411" y="141737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8466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6456478" y="-3769243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5930249" y="-4435108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0363119" y="-8565017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7775642" y="-5332763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9960422" y="-6540695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3480617" y="-1542304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2864528" y="-2019095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3045582" y="-2715850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48839" y="-328537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2331466" y="3267653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3411" y="141737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2183684" y="2703645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2491946" y="2257128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772166" y="873709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41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8640162" y="-6199622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8113933" y="-6865487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2546803" y="-10995396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9959326" y="-7763142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2144106" y="-8971074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5664301" y="-3972683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5048212" y="-4449474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5229266" y="-5146229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2134845" y="-2758916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147782" y="837274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2180273" y="-2288642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0" y="273266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308262" y="-173251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2955850" y="-1556670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33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1648</TotalTime>
  <Words>1944</Words>
  <Application>Microsoft Macintosh PowerPoint</Application>
  <PresentationFormat>와이드스크린</PresentationFormat>
  <Paragraphs>201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Arial</vt:lpstr>
      <vt:lpstr>Arial Narrow</vt:lpstr>
      <vt:lpstr>Calibri</vt:lpstr>
      <vt:lpstr>Calibri Light</vt:lpstr>
      <vt:lpstr>Microsoft Himalaya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윤민석</dc:creator>
  <cp:lastModifiedBy>윤민석</cp:lastModifiedBy>
  <cp:revision>289</cp:revision>
  <dcterms:created xsi:type="dcterms:W3CDTF">2023-12-27T01:48:56Z</dcterms:created>
  <dcterms:modified xsi:type="dcterms:W3CDTF">2023-12-30T06:13:03Z</dcterms:modified>
</cp:coreProperties>
</file>