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7" r:id="rId9"/>
    <p:sldId id="269" r:id="rId10"/>
    <p:sldId id="270" r:id="rId11"/>
    <p:sldId id="271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5"/>
    <p:restoredTop sz="94680"/>
  </p:normalViewPr>
  <p:slideViewPr>
    <p:cSldViewPr snapToGrid="0">
      <p:cViewPr>
        <p:scale>
          <a:sx n="163" d="100"/>
          <a:sy n="163" d="100"/>
        </p:scale>
        <p:origin x="316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6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36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7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57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96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991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450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0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390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554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27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610EC-66C9-CB43-8861-5B5E0416F5DC}" type="datetimeFigureOut">
              <a:rPr lang="en-US" altLang="ko-Kore-KR"/>
              <a:t>12/27/23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2E47B-9A2F-1A4F-8769-1199A86922A0}" type="slidenum">
              <a:rPr lang="en-US" altLang="ko-Kore-KR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765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78BF459-E142-3E9E-BF28-B4608470A5D3}"/>
              </a:ext>
            </a:extLst>
          </p:cNvPr>
          <p:cNvSpPr/>
          <p:nvPr/>
        </p:nvSpPr>
        <p:spPr>
          <a:xfrm>
            <a:off x="1837126" y="1860656"/>
            <a:ext cx="8487974" cy="2901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FE23E-B3FA-D3F9-8C24-AE95798E9A94}"/>
              </a:ext>
            </a:extLst>
          </p:cNvPr>
          <p:cNvSpPr txBox="1"/>
          <p:nvPr/>
        </p:nvSpPr>
        <p:spPr>
          <a:xfrm>
            <a:off x="2275685" y="2628900"/>
            <a:ext cx="7753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>
                <a:ea typeface="Microsoft Himalaya" pitchFamily="2" charset="0"/>
                <a:cs typeface="Arial Narrow" panose="020B0604020202020204" pitchFamily="34" charset="0"/>
              </a:rPr>
              <a:t>ghOSt: Fast &amp; Flexible User-space Delegation of Linux Scheduling </a:t>
            </a:r>
            <a:endParaRPr kumimoji="1" lang="ko-Kore-KR" altLang="en-US" sz="4000" b="1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1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32B8C4E-7819-B418-4057-87960FB217A1}"/>
              </a:ext>
            </a:extLst>
          </p:cNvPr>
          <p:cNvSpPr txBox="1"/>
          <p:nvPr/>
        </p:nvSpPr>
        <p:spPr>
          <a:xfrm>
            <a:off x="6824916" y="389560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preemption?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8EF32-75B6-5B03-08A6-F8CBD5FB8636}"/>
              </a:ext>
            </a:extLst>
          </p:cNvPr>
          <p:cNvSpPr txBox="1"/>
          <p:nvPr/>
        </p:nvSpPr>
        <p:spPr>
          <a:xfrm>
            <a:off x="5857775" y="5239295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ticket?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B9F45-EA8C-6CD5-9DD6-3D8ED18DD17E}"/>
              </a:ext>
            </a:extLst>
          </p:cNvPr>
          <p:cNvSpPr txBox="1"/>
          <p:nvPr/>
        </p:nvSpPr>
        <p:spPr>
          <a:xfrm>
            <a:off x="835187" y="553456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something else?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276624" y="2966211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features?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6919351" y="1775974"/>
            <a:ext cx="456011" cy="14734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6592296" y="2740719"/>
            <a:ext cx="2583598" cy="9742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B067057-24B7-1460-6952-DB4508BE098C}"/>
              </a:ext>
            </a:extLst>
          </p:cNvPr>
          <p:cNvSpPr/>
          <p:nvPr/>
        </p:nvSpPr>
        <p:spPr>
          <a:xfrm>
            <a:off x="9240665" y="3784699"/>
            <a:ext cx="2250901" cy="7932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068B39-3C7C-6ECD-0D5A-A1441DC59087}"/>
              </a:ext>
            </a:extLst>
          </p:cNvPr>
          <p:cNvSpPr/>
          <p:nvPr/>
        </p:nvSpPr>
        <p:spPr>
          <a:xfrm>
            <a:off x="8484871" y="5206680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2B1F92F-3D5D-CD55-4A32-907F4DD31776}"/>
              </a:ext>
            </a:extLst>
          </p:cNvPr>
          <p:cNvSpPr/>
          <p:nvPr/>
        </p:nvSpPr>
        <p:spPr>
          <a:xfrm>
            <a:off x="2953151" y="5464788"/>
            <a:ext cx="2978618" cy="7251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23B4810-65F5-62BD-2E4D-CCD3FFE875A0}"/>
              </a:ext>
            </a:extLst>
          </p:cNvPr>
          <p:cNvCxnSpPr>
            <a:cxnSpLocks/>
            <a:stCxn id="16" idx="4"/>
            <a:endCxn id="22" idx="2"/>
          </p:cNvCxnSpPr>
          <p:nvPr/>
        </p:nvCxnSpPr>
        <p:spPr>
          <a:xfrm rot="16200000" flipH="1">
            <a:off x="8329171" y="3269848"/>
            <a:ext cx="466418" cy="1356570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8E0EC377-990C-6843-5DEC-7D89BA3FA374}"/>
              </a:ext>
            </a:extLst>
          </p:cNvPr>
          <p:cNvCxnSpPr>
            <a:cxnSpLocks/>
            <a:stCxn id="16" idx="4"/>
            <a:endCxn id="23" idx="1"/>
          </p:cNvCxnSpPr>
          <p:nvPr/>
        </p:nvCxnSpPr>
        <p:spPr>
          <a:xfrm rot="16200000" flipH="1">
            <a:off x="7546915" y="4052103"/>
            <a:ext cx="1585362" cy="91100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E95BE7-E062-99DA-F7FB-F63FA1C54F91}"/>
              </a:ext>
            </a:extLst>
          </p:cNvPr>
          <p:cNvSpPr txBox="1"/>
          <p:nvPr/>
        </p:nvSpPr>
        <p:spPr>
          <a:xfrm>
            <a:off x="3600849" y="5623174"/>
            <a:ext cx="7214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priority?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596C4B8D-7BF9-681F-945D-A827883EF2DD}"/>
              </a:ext>
            </a:extLst>
          </p:cNvPr>
          <p:cNvCxnSpPr>
            <a:cxnSpLocks/>
            <a:stCxn id="16" idx="4"/>
            <a:endCxn id="27" idx="0"/>
          </p:cNvCxnSpPr>
          <p:nvPr/>
        </p:nvCxnSpPr>
        <p:spPr>
          <a:xfrm rot="5400000">
            <a:off x="5288346" y="2869039"/>
            <a:ext cx="1749864" cy="344163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F469F755-5C37-0BB1-FD73-35AE13703793}"/>
              </a:ext>
            </a:extLst>
          </p:cNvPr>
          <p:cNvSpPr/>
          <p:nvPr/>
        </p:nvSpPr>
        <p:spPr>
          <a:xfrm>
            <a:off x="6227945" y="5590559"/>
            <a:ext cx="2118360" cy="6391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BFBDECD9-BC87-7702-9D95-34A23407D724}"/>
              </a:ext>
            </a:extLst>
          </p:cNvPr>
          <p:cNvCxnSpPr>
            <a:cxnSpLocks/>
            <a:stCxn id="16" idx="4"/>
            <a:endCxn id="58" idx="0"/>
          </p:cNvCxnSpPr>
          <p:nvPr/>
        </p:nvCxnSpPr>
        <p:spPr>
          <a:xfrm rot="5400000">
            <a:off x="6647793" y="4354256"/>
            <a:ext cx="1875635" cy="59697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550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4672158" y="3419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7078498" y="1616827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4303893" y="2786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852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6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944055" y="-8485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417826" y="-9151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850696" y="-13281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263219" y="-10049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447999" y="-11257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968194" y="-6258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352105" y="-6735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533159" y="-7432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438738" y="-5044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156111" y="-144872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484166" y="-4574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03893" y="-2012734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995631" y="-2459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259743" y="-3842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368265" y="1133427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774605" y="-669173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0" y="500277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988877" y="4282791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371310" y="3655274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789568" y="225461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9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00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896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348100" y="5398491"/>
            <a:ext cx="7410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get the unique insights that ghOSt suggests, we need to know differences from previous works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7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3038277" y="-1170431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512048" y="-1237017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944918" y="-16500084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4357441" y="-13267830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542221" y="-14475762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10062416" y="-9477371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446327" y="-995416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627381" y="-10650917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532960" y="-8263604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4250333" y="-466741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578388" y="-779333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4398115" y="-5231422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4089853" y="-5677939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353965" y="-7061358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274043" y="-2085261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2680383" y="-3887861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-94222" y="-2718411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1894655" y="1064103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277088" y="436586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4695346" y="-964069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1807694" y="3982536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1949921" y="3712739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5670899" y="3287637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146536" y="5469602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1573869" y="5174725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5821050" y="4894347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29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05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11CDF-0EFF-A377-7EBA-FA278CB4AB30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3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12594140" y="-16615945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12067911" y="-17281810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6500781" y="-21411719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3913304" y="-18179465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6098084" y="-19387397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9618279" y="-14389006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9002190" y="-1486579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9183244" y="-15562552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6088823" y="-13175239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3806196" y="-9579049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6134251" y="-1270496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-3953978" y="-10143057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-3645716" y="-10589574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6909828" y="-1197299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69384-6BDF-4AB8-9E82-55B8B48224F5}"/>
              </a:ext>
            </a:extLst>
          </p:cNvPr>
          <p:cNvSpPr txBox="1"/>
          <p:nvPr/>
        </p:nvSpPr>
        <p:spPr>
          <a:xfrm>
            <a:off x="718180" y="-6996896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Also, scheduling designs that were previously </a:t>
            </a:r>
            <a:r>
              <a:rPr kumimoji="1" lang="en-US" altLang="ko-KR" sz="2800">
                <a:cs typeface="Microsoft Himalaya" pitchFamily="2" charset="0"/>
              </a:rPr>
              <a:t>unused because they did not fit into the general kernel </a:t>
            </a:r>
            <a:r>
              <a:rPr kumimoji="1" lang="en-US" altLang="ko-Kore-KR" sz="2800">
                <a:cs typeface="Microsoft Himalaya" pitchFamily="2" charset="0"/>
              </a:rPr>
              <a:t>can be used in the userspace!!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86EB4F29-36E1-ABFE-5C78-E34AEC8E26C2}"/>
              </a:ext>
            </a:extLst>
          </p:cNvPr>
          <p:cNvCxnSpPr>
            <a:cxnSpLocks/>
            <a:stCxn id="12" idx="5"/>
            <a:endCxn id="16" idx="0"/>
          </p:cNvCxnSpPr>
          <p:nvPr/>
        </p:nvCxnSpPr>
        <p:spPr>
          <a:xfrm rot="16200000" flipH="1">
            <a:off x="3124520" y="-8799496"/>
            <a:ext cx="501569" cy="18373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E7E2C8-45E7-5C28-C930-10DEF0105BBC}"/>
              </a:ext>
            </a:extLst>
          </p:cNvPr>
          <p:cNvSpPr/>
          <p:nvPr/>
        </p:nvSpPr>
        <p:spPr>
          <a:xfrm>
            <a:off x="349915" y="-7630046"/>
            <a:ext cx="7888107" cy="25998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F28DD6-7793-8D9A-044F-B978D4AF4B34}"/>
              </a:ext>
            </a:extLst>
          </p:cNvPr>
          <p:cNvSpPr txBox="1"/>
          <p:nvPr/>
        </p:nvSpPr>
        <p:spPr>
          <a:xfrm>
            <a:off x="2338792" y="-3847532"/>
            <a:ext cx="82142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Fundamentally, the ghOSt relaxes restrictions in terms of CPU virtualization, expanding user’s development design freedom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0DF77A-7B58-7DE1-8A3E-0A5DA271ECE9}"/>
              </a:ext>
            </a:extLst>
          </p:cNvPr>
          <p:cNvSpPr/>
          <p:nvPr/>
        </p:nvSpPr>
        <p:spPr>
          <a:xfrm>
            <a:off x="1721225" y="-4475049"/>
            <a:ext cx="9637823" cy="264863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19A5D647-6532-DA56-118D-A70386D6DBB1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 rot="16200000" flipH="1">
            <a:off x="5139483" y="-5875704"/>
            <a:ext cx="555141" cy="224616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F0A1E5-1099-7203-EF65-828FC6C9B5A6}"/>
              </a:ext>
            </a:extLst>
          </p:cNvPr>
          <p:cNvSpPr txBox="1"/>
          <p:nvPr/>
        </p:nvSpPr>
        <p:spPr>
          <a:xfrm>
            <a:off x="2251831" y="-929099"/>
            <a:ext cx="821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Then, is a new insight presented by ghOSt?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C508DF5-D81D-1B29-3261-B9B15C155BE4}"/>
              </a:ext>
            </a:extLst>
          </p:cNvPr>
          <p:cNvSpPr/>
          <p:nvPr/>
        </p:nvSpPr>
        <p:spPr>
          <a:xfrm>
            <a:off x="2394058" y="-1198896"/>
            <a:ext cx="7846783" cy="112934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76975E94-9776-4206-E3F2-A9C41630840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 rot="5400000">
            <a:off x="6115036" y="-1623998"/>
            <a:ext cx="627517" cy="22268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CCB771-34F4-DECE-EB41-D9D9451BBE6B}"/>
              </a:ext>
            </a:extLst>
          </p:cNvPr>
          <p:cNvSpPr txBox="1"/>
          <p:nvPr/>
        </p:nvSpPr>
        <p:spPr>
          <a:xfrm>
            <a:off x="2590673" y="557967"/>
            <a:ext cx="8214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What has been done before in the same context as this fundamental insight?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4D3F31D-3F9C-6321-18F1-2C57945CDF24}"/>
              </a:ext>
            </a:extLst>
          </p:cNvPr>
          <p:cNvSpPr/>
          <p:nvPr/>
        </p:nvSpPr>
        <p:spPr>
          <a:xfrm>
            <a:off x="2018006" y="263090"/>
            <a:ext cx="9055117" cy="14016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E36E546-0899-D82E-3FE4-1D54F088F523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 rot="16200000" flipH="1">
            <a:off x="6265187" y="-17288"/>
            <a:ext cx="332640" cy="22811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D4D4E-09BB-568F-D1A1-870462406F6C}"/>
              </a:ext>
            </a:extLst>
          </p:cNvPr>
          <p:cNvSpPr txBox="1"/>
          <p:nvPr/>
        </p:nvSpPr>
        <p:spPr>
          <a:xfrm>
            <a:off x="487554" y="208432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Shinjuku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9AC2D-37DC-DEBA-3CFA-E5625C099E30}"/>
              </a:ext>
            </a:extLst>
          </p:cNvPr>
          <p:cNvSpPr txBox="1"/>
          <p:nvPr/>
        </p:nvSpPr>
        <p:spPr>
          <a:xfrm>
            <a:off x="7933122" y="2160385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Shenango (NSDI’19)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66912F-B6E7-5F50-788B-72324B546D7F}"/>
              </a:ext>
            </a:extLst>
          </p:cNvPr>
          <p:cNvSpPr/>
          <p:nvPr/>
        </p:nvSpPr>
        <p:spPr>
          <a:xfrm>
            <a:off x="135905" y="1866624"/>
            <a:ext cx="3908177" cy="9958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17C82A1-8890-6A0F-E4B7-18F99B206562}"/>
              </a:ext>
            </a:extLst>
          </p:cNvPr>
          <p:cNvSpPr/>
          <p:nvPr/>
        </p:nvSpPr>
        <p:spPr>
          <a:xfrm>
            <a:off x="7581473" y="1862430"/>
            <a:ext cx="3908177" cy="111912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FA6A2C1-43D1-0884-A5FB-038055760498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rot="5400000">
            <a:off x="4834790" y="301682"/>
            <a:ext cx="347729" cy="30738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C5D9A6FC-E9BC-6EBD-9993-BDFAE3CE0B23}"/>
              </a:ext>
            </a:extLst>
          </p:cNvPr>
          <p:cNvCxnSpPr>
            <a:cxnSpLocks/>
            <a:stCxn id="26" idx="4"/>
            <a:endCxn id="31" idx="1"/>
          </p:cNvCxnSpPr>
          <p:nvPr/>
        </p:nvCxnSpPr>
        <p:spPr>
          <a:xfrm rot="16200000" flipH="1">
            <a:off x="7168891" y="1041402"/>
            <a:ext cx="361594" cy="160824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A78C2B-2085-4F99-ECBB-8BCB959226F9}"/>
              </a:ext>
            </a:extLst>
          </p:cNvPr>
          <p:cNvSpPr txBox="1"/>
          <p:nvPr/>
        </p:nvSpPr>
        <p:spPr>
          <a:xfrm>
            <a:off x="838015" y="3219966"/>
            <a:ext cx="3204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This aims to reduce tail latency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BCA000-913F-8261-C36B-17098CC79AC2}"/>
              </a:ext>
            </a:extLst>
          </p:cNvPr>
          <p:cNvSpPr txBox="1"/>
          <p:nvPr/>
        </p:nvSpPr>
        <p:spPr>
          <a:xfrm>
            <a:off x="1089088" y="4633827"/>
            <a:ext cx="320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by using preemption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15D6614-3DB7-201E-F368-7A70F0315F77}"/>
              </a:ext>
            </a:extLst>
          </p:cNvPr>
          <p:cNvSpPr/>
          <p:nvPr/>
        </p:nvSpPr>
        <p:spPr>
          <a:xfrm>
            <a:off x="350347" y="3105973"/>
            <a:ext cx="4292555" cy="11820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690EA10-18E0-A5E0-C3E6-73D7ECE008F3}"/>
              </a:ext>
            </a:extLst>
          </p:cNvPr>
          <p:cNvSpPr/>
          <p:nvPr/>
        </p:nvSpPr>
        <p:spPr>
          <a:xfrm>
            <a:off x="572292" y="4604020"/>
            <a:ext cx="4292555" cy="6585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13AC39C0-14DB-2AF1-A28B-B9EBBC4A861B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 rot="16200000" flipH="1">
            <a:off x="2171543" y="2780891"/>
            <a:ext cx="243532" cy="40663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[U] 40">
            <a:extLst>
              <a:ext uri="{FF2B5EF4-FFF2-40B4-BE49-F238E27FC236}">
                <a16:creationId xmlns:a16="http://schemas.microsoft.com/office/drawing/2014/main" id="{FD9541C7-9994-2CD6-3DDF-B95148A9AAE9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rot="16200000" flipH="1">
            <a:off x="2449621" y="4335071"/>
            <a:ext cx="315952" cy="2219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474C49-97E1-CFFB-025F-1FA7B211DA76}"/>
              </a:ext>
            </a:extLst>
          </p:cNvPr>
          <p:cNvSpPr txBox="1"/>
          <p:nvPr/>
        </p:nvSpPr>
        <p:spPr>
          <a:xfrm>
            <a:off x="807957" y="5705495"/>
            <a:ext cx="453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cs typeface="Microsoft Himalaya" pitchFamily="2" charset="0"/>
              </a:rPr>
              <a:t>To do this in microseconds, kernel bypass is used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D4E8C8-D197-58E8-4C01-CF7F1EB7A512}"/>
              </a:ext>
            </a:extLst>
          </p:cNvPr>
          <p:cNvSpPr/>
          <p:nvPr/>
        </p:nvSpPr>
        <p:spPr>
          <a:xfrm>
            <a:off x="487554" y="5629754"/>
            <a:ext cx="5045341" cy="105211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1" name="구부러진 연결선[U] 50">
            <a:extLst>
              <a:ext uri="{FF2B5EF4-FFF2-40B4-BE49-F238E27FC236}">
                <a16:creationId xmlns:a16="http://schemas.microsoft.com/office/drawing/2014/main" id="{0E8CC977-565A-FD9E-C784-E67D9ED4EF2D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 rot="16200000" flipH="1">
            <a:off x="2680818" y="5300347"/>
            <a:ext cx="367158" cy="29165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346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5138482" y="14257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5664711" y="7598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112685" y="-165498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3504586" y="-452527"/>
            <a:ext cx="505093" cy="381515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709988" y="36933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6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152869" y="866926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679098" y="201061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3753772" y="-3928848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1166295" y="-696594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3351075" y="-1904526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3128730" y="3093865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3744819" y="26170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3563765" y="192031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6784579" y="4181240"/>
            <a:ext cx="389489" cy="10521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5936512" y="5356424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6712089" y="462445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700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846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6456478" y="-3769243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5930249" y="-4435108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0363119" y="-8565017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7775642" y="-5332763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9960422" y="-6540695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3480617" y="-1542304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2864528" y="-2019095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3045582" y="-2715850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48839" y="-328537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2331466" y="3267653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3411" y="14173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2183684" y="2703645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2491946" y="2257128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772166" y="873709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32CD06-269D-8519-0178-61F8107F3434}"/>
              </a:ext>
            </a:extLst>
          </p:cNvPr>
          <p:cNvSpPr txBox="1"/>
          <p:nvPr/>
        </p:nvSpPr>
        <p:spPr>
          <a:xfrm>
            <a:off x="-8640162" y="-6199622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What is a purpose of the paper?</a:t>
            </a:r>
            <a:endParaRPr kumimoji="1" lang="ko-Kore-KR" altLang="en-US" sz="28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E2381A-BA90-6CCC-E30D-9B8CB7883D9B}"/>
              </a:ext>
            </a:extLst>
          </p:cNvPr>
          <p:cNvSpPr/>
          <p:nvPr/>
        </p:nvSpPr>
        <p:spPr>
          <a:xfrm>
            <a:off x="-8113933" y="-6865487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537091F-D64C-D90A-CCA1-057FC775DC84}"/>
              </a:ext>
            </a:extLst>
          </p:cNvPr>
          <p:cNvSpPr/>
          <p:nvPr/>
        </p:nvSpPr>
        <p:spPr>
          <a:xfrm>
            <a:off x="-12546803" y="-10995396"/>
            <a:ext cx="3470478" cy="334776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2B954181-AE35-70DB-E680-6B87963413D4}"/>
              </a:ext>
            </a:extLst>
          </p:cNvPr>
          <p:cNvCxnSpPr>
            <a:cxnSpLocks/>
            <a:stCxn id="2" idx="5"/>
            <a:endCxn id="6" idx="2"/>
          </p:cNvCxnSpPr>
          <p:nvPr/>
        </p:nvCxnSpPr>
        <p:spPr>
          <a:xfrm rot="16200000" flipH="1">
            <a:off x="-9959326" y="-7763142"/>
            <a:ext cx="2220154" cy="14706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8AC1A2-CDC9-B7E3-EBE8-BCC2D5E5D2B1}"/>
              </a:ext>
            </a:extLst>
          </p:cNvPr>
          <p:cNvSpPr txBox="1"/>
          <p:nvPr/>
        </p:nvSpPr>
        <p:spPr>
          <a:xfrm>
            <a:off x="-12144106" y="-8971074"/>
            <a:ext cx="9015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>
                <a:ea typeface="Microsoft Himalaya" pitchFamily="2" charset="0"/>
                <a:cs typeface="Microsoft Himalaya" pitchFamily="2" charset="0"/>
              </a:rPr>
              <a:t>ghOSt</a:t>
            </a:r>
            <a:r>
              <a:rPr kumimoji="1" lang="en-US" altLang="ko-Kore-KR" sz="4000">
                <a:solidFill>
                  <a:schemeClr val="bg1">
                    <a:alpha val="0"/>
                  </a:schemeClr>
                </a:solidFill>
                <a:ea typeface="Microsoft Himalaya" pitchFamily="2" charset="0"/>
                <a:cs typeface="Microsoft Himalaya" pitchFamily="2" charset="0"/>
              </a:rPr>
              <a:t>: Fast &amp; Flexible User-space Delegation of Linux Scheduling </a:t>
            </a:r>
            <a:endParaRPr kumimoji="1" lang="ko-Kore-KR" altLang="en-US" sz="4000">
              <a:solidFill>
                <a:schemeClr val="bg1">
                  <a:alpha val="0"/>
                </a:schemeClr>
              </a:solidFill>
              <a:cs typeface="Microsoft Himalay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4DD5B-363D-007E-134A-CB95D8023FE8}"/>
              </a:ext>
            </a:extLst>
          </p:cNvPr>
          <p:cNvSpPr txBox="1"/>
          <p:nvPr/>
        </p:nvSpPr>
        <p:spPr>
          <a:xfrm>
            <a:off x="-5664301" y="-3972683"/>
            <a:ext cx="6649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Delegating kernel scheduling</a:t>
            </a:r>
          </a:p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to userspace code 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CA7A6FF-A5C1-EE13-DAB5-2A47607E4AA0}"/>
              </a:ext>
            </a:extLst>
          </p:cNvPr>
          <p:cNvSpPr/>
          <p:nvPr/>
        </p:nvSpPr>
        <p:spPr>
          <a:xfrm>
            <a:off x="-5048212" y="-4449474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68EEA84-621C-4582-DC0F-D62A6F3062A3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rot="16200000" flipH="1">
            <a:off x="-5229266" y="-5146229"/>
            <a:ext cx="798124" cy="1150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AC3F9A48-1A19-F6C7-B3C2-CDA39B862C08}"/>
              </a:ext>
            </a:extLst>
          </p:cNvPr>
          <p:cNvCxnSpPr>
            <a:cxnSpLocks/>
            <a:stCxn id="8" idx="4"/>
            <a:endCxn id="11" idx="1"/>
          </p:cNvCxnSpPr>
          <p:nvPr/>
        </p:nvCxnSpPr>
        <p:spPr>
          <a:xfrm rot="16200000" flipH="1">
            <a:off x="-2134845" y="-2758916"/>
            <a:ext cx="542943" cy="9527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C2F8E5-4B8F-C384-0BD1-F8CC7DBBFE31}"/>
              </a:ext>
            </a:extLst>
          </p:cNvPr>
          <p:cNvSpPr txBox="1"/>
          <p:nvPr/>
        </p:nvSpPr>
        <p:spPr>
          <a:xfrm>
            <a:off x="147782" y="837274"/>
            <a:ext cx="7214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Because it means that applications can be implemented leveraging the powerful features of the kernel scheduler!!!</a:t>
            </a:r>
            <a:endParaRPr kumimoji="1" lang="ko-Kore-KR" altLang="en-US" sz="2800">
              <a:cs typeface="Microsoft Himalaya" pitchFamily="2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3EEAA2-6F2C-9BFD-E1DC-B64CC11A8B05}"/>
              </a:ext>
            </a:extLst>
          </p:cNvPr>
          <p:cNvSpPr/>
          <p:nvPr/>
        </p:nvSpPr>
        <p:spPr>
          <a:xfrm>
            <a:off x="-2180273" y="-2288642"/>
            <a:ext cx="5416902" cy="18954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BE3455-7E7C-98E6-2F4D-8656076DB122}"/>
              </a:ext>
            </a:extLst>
          </p:cNvPr>
          <p:cNvSpPr/>
          <p:nvPr/>
        </p:nvSpPr>
        <p:spPr>
          <a:xfrm>
            <a:off x="0" y="273266"/>
            <a:ext cx="7510506" cy="23565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8D73709C-867B-5C3D-0744-BD01319122DC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 rot="16200000" flipH="1">
            <a:off x="308262" y="-173251"/>
            <a:ext cx="1011542" cy="57171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61D2E0-27C3-B02E-68FA-2F27E0718AE4}"/>
              </a:ext>
            </a:extLst>
          </p:cNvPr>
          <p:cNvSpPr txBox="1"/>
          <p:nvPr/>
        </p:nvSpPr>
        <p:spPr>
          <a:xfrm>
            <a:off x="-2955850" y="-1556670"/>
            <a:ext cx="6649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>
                <a:ea typeface="Microsoft Himalaya" pitchFamily="2" charset="0"/>
                <a:cs typeface="Microsoft Himalaya" pitchFamily="2" charset="0"/>
              </a:rPr>
              <a:t>Why is that important?</a:t>
            </a:r>
            <a:endParaRPr kumimoji="1" lang="ko-Kore-KR" altLang="en-US" sz="2800"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260</TotalTime>
  <Words>1292</Words>
  <Application>Microsoft Macintosh PowerPoint</Application>
  <PresentationFormat>와이드스크린</PresentationFormat>
  <Paragraphs>139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Microsoft Himalaya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윤민석</dc:creator>
  <cp:lastModifiedBy>윤민석</cp:lastModifiedBy>
  <cp:revision>227</cp:revision>
  <dcterms:created xsi:type="dcterms:W3CDTF">2023-12-27T01:48:56Z</dcterms:created>
  <dcterms:modified xsi:type="dcterms:W3CDTF">2023-12-27T08:44:51Z</dcterms:modified>
</cp:coreProperties>
</file>