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58" r:id="rId4"/>
    <p:sldId id="264" r:id="rId5"/>
    <p:sldId id="273" r:id="rId6"/>
    <p:sldId id="282" r:id="rId7"/>
    <p:sldId id="274" r:id="rId8"/>
    <p:sldId id="283" r:id="rId9"/>
    <p:sldId id="275" r:id="rId10"/>
    <p:sldId id="276" r:id="rId11"/>
    <p:sldId id="286" r:id="rId12"/>
    <p:sldId id="289" r:id="rId13"/>
    <p:sldId id="278" r:id="rId14"/>
    <p:sldId id="290" r:id="rId15"/>
    <p:sldId id="279" r:id="rId16"/>
    <p:sldId id="292" r:id="rId17"/>
    <p:sldId id="293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0"/>
  </p:normalViewPr>
  <p:slideViewPr>
    <p:cSldViewPr snapToGrid="0">
      <p:cViewPr varScale="1">
        <p:scale>
          <a:sx n="211" d="100"/>
          <a:sy n="211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298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698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75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38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1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480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608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02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007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262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925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4B53-7435-8848-A9A4-3916BC481BB9}" type="datetimeFigureOut">
              <a:t>2023. 12. 29.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70FA9-4BBC-9346-A8A1-15A357AC7D5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10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1254524" y="1786410"/>
            <a:ext cx="9682951" cy="305809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1832837" y="263419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Shenango: Achieving High CPU Efficiency for Latency-sensitive Datacenter Workloads</a:t>
            </a:r>
            <a:endParaRPr kumimoji="1" lang="ko-Kore-KR" altLang="en-US" sz="3600"/>
          </a:p>
        </p:txBody>
      </p:sp>
    </p:spTree>
    <p:extLst>
      <p:ext uri="{BB962C8B-B14F-4D97-AF65-F5344CB8AC3E}">
        <p14:creationId xmlns:p14="http://schemas.microsoft.com/office/powerpoint/2010/main" val="262114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847113" y="-3738547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223369" y="-4480246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781388" y="-7014314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242128" y="-345180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505149" y="-4490645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421392" y="-146770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576001" y="-1796519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207597" y="-4503299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169311" y="7885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5738717" y="59816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191630" y="-4277255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603396" y="222719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599490" y="220144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403585" y="184179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499585" y="177248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573078" y="34782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9655734" y="-24950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477249" y="50244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227385" y="212064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242821" y="-1459491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4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847113" y="-3738547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223369" y="-4480246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781388" y="-7014314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242128" y="-345180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505149" y="-4490645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421392" y="-146770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576001" y="-1796519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207597" y="-4503299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169311" y="7885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5738717" y="59816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191630" y="-4277255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603396" y="222719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599490" y="220144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403585" y="184179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499585" y="177248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573078" y="34782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9655734" y="-24950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477249" y="50244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227385" y="212064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242821" y="-1459491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079BC0-D2FA-B9B9-DA3B-560A111DD44E}"/>
              </a:ext>
            </a:extLst>
          </p:cNvPr>
          <p:cNvSpPr txBox="1"/>
          <p:nvPr/>
        </p:nvSpPr>
        <p:spPr>
          <a:xfrm>
            <a:off x="2094094" y="249067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078928-FC05-FB94-19AC-06A9C7A7293B}"/>
              </a:ext>
            </a:extLst>
          </p:cNvPr>
          <p:cNvSpPr txBox="1"/>
          <p:nvPr/>
        </p:nvSpPr>
        <p:spPr>
          <a:xfrm>
            <a:off x="1602942" y="395370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D5C74E9-A2C8-4F91-6E4F-52897E5D4E46}"/>
              </a:ext>
            </a:extLst>
          </p:cNvPr>
          <p:cNvSpPr/>
          <p:nvPr/>
        </p:nvSpPr>
        <p:spPr>
          <a:xfrm>
            <a:off x="3041782" y="2233350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0939626-6888-FB3A-B9AB-F6BC10725E25}"/>
              </a:ext>
            </a:extLst>
          </p:cNvPr>
          <p:cNvSpPr/>
          <p:nvPr/>
        </p:nvSpPr>
        <p:spPr>
          <a:xfrm>
            <a:off x="2718255" y="365743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EDC2285-AFF2-BBA9-C68F-C757E1FB8709}"/>
              </a:ext>
            </a:extLst>
          </p:cNvPr>
          <p:cNvCxnSpPr>
            <a:cxnSpLocks/>
            <a:stCxn id="25" idx="4"/>
            <a:endCxn id="33" idx="0"/>
          </p:cNvCxnSpPr>
          <p:nvPr/>
        </p:nvCxnSpPr>
        <p:spPr>
          <a:xfrm rot="5400000">
            <a:off x="5541386" y="1991407"/>
            <a:ext cx="224768" cy="2591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E309B360-4E44-608C-3724-A25BCF6D3A94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rot="5400000">
            <a:off x="5242457" y="3375683"/>
            <a:ext cx="239982" cy="3235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EC4A8C7-526B-2722-E691-C0A7C6BDBFE8}"/>
              </a:ext>
            </a:extLst>
          </p:cNvPr>
          <p:cNvSpPr/>
          <p:nvPr/>
        </p:nvSpPr>
        <p:spPr>
          <a:xfrm>
            <a:off x="786774" y="5081524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DF1373-995A-C481-80FE-AA8B5D6203C9}"/>
              </a:ext>
            </a:extLst>
          </p:cNvPr>
          <p:cNvSpPr txBox="1"/>
          <p:nvPr/>
        </p:nvSpPr>
        <p:spPr>
          <a:xfrm>
            <a:off x="1416592" y="531974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0246FB05-7649-EEB7-3894-24BAF21629C5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rot="5400000">
            <a:off x="4898025" y="4778865"/>
            <a:ext cx="239982" cy="3653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5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1223631" y="-7360288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2846851" y="-8101987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404870" y="-10636055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618646" y="-7073550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128631" y="-811238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797910" y="-5089444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952519" y="-5418260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584115" y="-8125040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545829" y="-2833178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6115235" y="-3023575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568148" y="-7898996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979914" y="-1394548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976008" y="-1420295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780103" y="-177994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876103" y="-1849258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949596" y="-3273918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0032252" y="-3646691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853767" y="-311929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603903" y="-3409677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619339" y="-5081232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2603903" y="-101499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2262088" y="549894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3551591" y="-127232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3377401" y="253624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5926515" y="-1505653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5776005" y="-4391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1618645" y="180003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582370" y="1522577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2248463" y="2038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223569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1223631" y="-7360288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2846851" y="-8101987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5404870" y="-10636055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1618646" y="-7073550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128631" y="-811238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5797910" y="-5089444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4952519" y="-5418260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6584115" y="-8125040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6545829" y="-2833178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6115235" y="-3023575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3568148" y="-7898996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2979914" y="-1394548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8976008" y="-1420295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2780103" y="-177994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8876103" y="-1849258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6949596" y="-3273918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0032252" y="-3646691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2853767" y="-311929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2603903" y="-3409677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7619339" y="-5081232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2603903" y="-101499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2262088" y="549894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3551591" y="-127232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3377401" y="253624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5926515" y="-1505653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5776005" y="-4391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1618645" y="1800038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5582370" y="1522577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2248463" y="20382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1799054" y="4106281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1799054" y="3834430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5245927" y="3413139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1521507" y="54955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1223630" y="5404047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4946668" y="5120649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459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162094" y="-108735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908388" y="-116152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466407" y="-141492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557109" y="-105867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809832" y="-116256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736373" y="-86026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5890982" y="-89314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522578" y="-116382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484292" y="-63463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053698" y="-65367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506611" y="-114122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3918377" y="-49077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9914471" y="-49335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718566" y="-52931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9814566" y="-53624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7888059" y="-67871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0970715" y="-71599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792230" y="-66325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542366" y="-69228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557802" y="-85944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542366" y="-45282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200551" y="-29633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490054" y="-47855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315864" y="-32595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6864978" y="-50188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714468" y="-35176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557108" y="-17131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520833" y="-19906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186926" y="-14749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737517" y="59306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737517" y="321209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184390" y="-1000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459970" y="198234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162093" y="1890826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5885131" y="1607428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075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2162094" y="-10873509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1908388" y="-11615208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4466407" y="-14149276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2557109" y="-105867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809832" y="-11625607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6736373" y="-8602665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5890982" y="-893148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7522578" y="-11638261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7484292" y="-6346399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7053698" y="-65367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4506611" y="-11412217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3918377" y="-4907769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9914471" y="-493351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3718566" y="-529316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9814566" y="-5362479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7888059" y="-6787139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0970715" y="-7159912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3792230" y="-663251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3542366" y="-6922898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8557802" y="-8594453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3542366" y="-4528213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3200551" y="-296332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4490054" y="-4785542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4315864" y="-3259597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6864978" y="-5018874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6714468" y="-3517612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2557108" y="-1713183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6520833" y="-1990644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3186926" y="-147496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2737517" y="593060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2737517" y="321209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6184390" y="-100082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2459970" y="198234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2162093" y="1890826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5885131" y="1607428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90887D-3096-C853-5F88-777DDCD3A90F}"/>
              </a:ext>
            </a:extLst>
          </p:cNvPr>
          <p:cNvSpPr txBox="1"/>
          <p:nvPr/>
        </p:nvSpPr>
        <p:spPr>
          <a:xfrm>
            <a:off x="1948196" y="368354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seems to me that these are essentially the same works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9DCA3A-EDC9-D40E-C0BB-C73011177586}"/>
              </a:ext>
            </a:extLst>
          </p:cNvPr>
          <p:cNvSpPr/>
          <p:nvPr/>
        </p:nvSpPr>
        <p:spPr>
          <a:xfrm>
            <a:off x="1436422" y="3366502"/>
            <a:ext cx="7885572" cy="16057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2C0A393-D481-9424-2C44-CEE487C8CB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5579091" y="2974573"/>
            <a:ext cx="192046" cy="5918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AAEF19-F9FD-EE55-8700-16B45E738ECA}"/>
              </a:ext>
            </a:extLst>
          </p:cNvPr>
          <p:cNvSpPr txBox="1"/>
          <p:nvPr/>
        </p:nvSpPr>
        <p:spPr>
          <a:xfrm>
            <a:off x="1666397" y="5470099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Relaxing CPU virtualization based on application metrics</a:t>
            </a:r>
            <a:endParaRPr kumimoji="1" lang="ko-Kore-KR" altLang="en-US" sz="3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60E008E-4F4C-4ABB-F436-1C324E229D3C}"/>
              </a:ext>
            </a:extLst>
          </p:cNvPr>
          <p:cNvSpPr/>
          <p:nvPr/>
        </p:nvSpPr>
        <p:spPr>
          <a:xfrm>
            <a:off x="1067329" y="5198750"/>
            <a:ext cx="7885572" cy="16057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3C80B80D-E333-3431-C340-1C82DC40AC11}"/>
              </a:ext>
            </a:extLst>
          </p:cNvPr>
          <p:cNvCxnSpPr>
            <a:cxnSpLocks/>
            <a:stCxn id="30" idx="4"/>
            <a:endCxn id="56" idx="0"/>
          </p:cNvCxnSpPr>
          <p:nvPr/>
        </p:nvCxnSpPr>
        <p:spPr>
          <a:xfrm rot="5400000">
            <a:off x="5081417" y="4900959"/>
            <a:ext cx="226490" cy="3690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330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3112566" y="-16192048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957916" y="-16933747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3515935" y="-19467815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3507581" y="-15905310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760304" y="-1694414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7686845" y="-13921204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841454" y="-14250020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473050" y="-16956800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8434764" y="-11664938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8004170" y="-11855335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5457083" y="-16730756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868849" y="-10226308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864943" y="-10252055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4669038" y="-1061170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765038" y="-10681018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838531" y="-12105678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921187" y="-12478451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4742702" y="-119510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4492838" y="-12241437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9508274" y="-13912992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4492838" y="-984675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4151023" y="-828186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5440526" y="-1010408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5266336" y="-8578136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815450" y="-10337413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7664940" y="-8836151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3507580" y="-7031722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7471305" y="-7309183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4137398" y="-679350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3687989" y="-472547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3687989" y="-4997330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7134862" y="-5418621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3410442" y="-3336194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3112565" y="-3427713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835603" y="-3711111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90887D-3096-C853-5F88-777DDCD3A90F}"/>
              </a:ext>
            </a:extLst>
          </p:cNvPr>
          <p:cNvSpPr txBox="1"/>
          <p:nvPr/>
        </p:nvSpPr>
        <p:spPr>
          <a:xfrm>
            <a:off x="2898668" y="-145775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seems to me that these are essentially the same works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9DCA3A-EDC9-D40E-C0BB-C73011177586}"/>
              </a:ext>
            </a:extLst>
          </p:cNvPr>
          <p:cNvSpPr/>
          <p:nvPr/>
        </p:nvSpPr>
        <p:spPr>
          <a:xfrm>
            <a:off x="2386894" y="-1774794"/>
            <a:ext cx="7885572" cy="16057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2C0A393-D481-9424-2C44-CEE487C8CB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6440942" y="-2255345"/>
            <a:ext cx="369289" cy="5918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05CDFC-660D-F43E-4B78-DBE0046DC1E8}"/>
              </a:ext>
            </a:extLst>
          </p:cNvPr>
          <p:cNvSpPr txBox="1"/>
          <p:nvPr/>
        </p:nvSpPr>
        <p:spPr>
          <a:xfrm>
            <a:off x="2752282" y="674807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Relaxing CPU virtualization based on application metrics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5DF8947-5233-0F66-902F-1BB714C186DB}"/>
              </a:ext>
            </a:extLst>
          </p:cNvPr>
          <p:cNvSpPr/>
          <p:nvPr/>
        </p:nvSpPr>
        <p:spPr>
          <a:xfrm>
            <a:off x="2153214" y="403458"/>
            <a:ext cx="7885572" cy="16057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266B43B8-5993-ED98-B20D-BE68E9A63C69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 rot="5400000">
            <a:off x="5926593" y="371"/>
            <a:ext cx="572494" cy="23368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3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3112566" y="-16192048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957916" y="-16933747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3515935" y="-19467815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3507581" y="-15905310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760304" y="-1694414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7686845" y="-13921204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841454" y="-14250020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473050" y="-16956800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8434764" y="-11664938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8004170" y="-11855335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5457083" y="-16730756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868849" y="-10226308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864943" y="-10252055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4669038" y="-1061170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765038" y="-10681018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838531" y="-12105678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921187" y="-12478451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4742702" y="-119510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4492838" y="-12241437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9508274" y="-13912992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4492838" y="-984675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4151023" y="-828186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5440526" y="-1010408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5266336" y="-8578136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815450" y="-10337413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7664940" y="-8836151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3507580" y="-7031722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7471305" y="-7309183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4137398" y="-679350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3687989" y="-472547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3687989" y="-4997330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7134862" y="-5418621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3410442" y="-3336194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3112565" y="-3427713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835603" y="-3711111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90887D-3096-C853-5F88-777DDCD3A90F}"/>
              </a:ext>
            </a:extLst>
          </p:cNvPr>
          <p:cNvSpPr txBox="1"/>
          <p:nvPr/>
        </p:nvSpPr>
        <p:spPr>
          <a:xfrm>
            <a:off x="2898668" y="-145775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seems to me that these are essentially the same works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9DCA3A-EDC9-D40E-C0BB-C73011177586}"/>
              </a:ext>
            </a:extLst>
          </p:cNvPr>
          <p:cNvSpPr/>
          <p:nvPr/>
        </p:nvSpPr>
        <p:spPr>
          <a:xfrm>
            <a:off x="2386894" y="-1774794"/>
            <a:ext cx="7885572" cy="16057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2C0A393-D481-9424-2C44-CEE487C8CB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6440942" y="-2255345"/>
            <a:ext cx="369289" cy="5918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05CDFC-660D-F43E-4B78-DBE0046DC1E8}"/>
              </a:ext>
            </a:extLst>
          </p:cNvPr>
          <p:cNvSpPr txBox="1"/>
          <p:nvPr/>
        </p:nvSpPr>
        <p:spPr>
          <a:xfrm>
            <a:off x="2752282" y="674807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Relaxing CPU virtualization based on application metrics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5DF8947-5233-0F66-902F-1BB714C186DB}"/>
              </a:ext>
            </a:extLst>
          </p:cNvPr>
          <p:cNvSpPr/>
          <p:nvPr/>
        </p:nvSpPr>
        <p:spPr>
          <a:xfrm>
            <a:off x="2153214" y="403458"/>
            <a:ext cx="7885572" cy="16057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266B43B8-5993-ED98-B20D-BE68E9A63C69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 rot="5400000">
            <a:off x="5926593" y="371"/>
            <a:ext cx="572494" cy="23368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CAA0CF3-DFB8-C797-BB86-676ADC90A1F4}"/>
              </a:ext>
            </a:extLst>
          </p:cNvPr>
          <p:cNvSpPr txBox="1"/>
          <p:nvPr/>
        </p:nvSpPr>
        <p:spPr>
          <a:xfrm>
            <a:off x="2191041" y="297541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can be futher?</a:t>
            </a:r>
            <a:endParaRPr kumimoji="1" lang="ko-Kore-KR" altLang="en-US" sz="32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A051FE7-3F4B-E288-093D-4240734FA154}"/>
              </a:ext>
            </a:extLst>
          </p:cNvPr>
          <p:cNvSpPr/>
          <p:nvPr/>
        </p:nvSpPr>
        <p:spPr>
          <a:xfrm>
            <a:off x="2610518" y="2644030"/>
            <a:ext cx="6058939" cy="1247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2706F51-D35B-802B-7C61-F79F04AB8EE2}"/>
              </a:ext>
            </a:extLst>
          </p:cNvPr>
          <p:cNvCxnSpPr>
            <a:cxnSpLocks/>
            <a:stCxn id="33" idx="4"/>
            <a:endCxn id="46" idx="0"/>
          </p:cNvCxnSpPr>
          <p:nvPr/>
        </p:nvCxnSpPr>
        <p:spPr>
          <a:xfrm rot="5400000">
            <a:off x="5550587" y="2098617"/>
            <a:ext cx="634814" cy="4560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87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3112566" y="-16192048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957916" y="-16933747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3515935" y="-19467815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3507581" y="-15905310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1760304" y="-1694414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7686845" y="-13921204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6841454" y="-14250020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473050" y="-16956800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18434764" y="-11664938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18004170" y="-11855335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15457083" y="-16730756"/>
            <a:ext cx="598166" cy="9152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14868849" y="-10226308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20864943" y="-10252055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4669038" y="-10611705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20765038" y="-10681018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8838531" y="-12105678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1921187" y="-12478451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EB7-1BCB-DC08-AD57-9E922398FFDF}"/>
              </a:ext>
            </a:extLst>
          </p:cNvPr>
          <p:cNvSpPr txBox="1"/>
          <p:nvPr/>
        </p:nvSpPr>
        <p:spPr>
          <a:xfrm>
            <a:off x="4742702" y="-1195105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4492838" y="-12241437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9508274" y="-13912992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B89DDB-47EA-13F7-7D30-CBE31325028B}"/>
              </a:ext>
            </a:extLst>
          </p:cNvPr>
          <p:cNvSpPr txBox="1"/>
          <p:nvPr/>
        </p:nvSpPr>
        <p:spPr>
          <a:xfrm>
            <a:off x="4492838" y="-9846752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a previous work?</a:t>
            </a:r>
            <a:endParaRPr kumimoji="1" lang="ko-Kore-KR" alt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41F01-4571-C4F2-8420-4D1309A55EC8}"/>
              </a:ext>
            </a:extLst>
          </p:cNvPr>
          <p:cNvSpPr txBox="1"/>
          <p:nvPr/>
        </p:nvSpPr>
        <p:spPr>
          <a:xfrm>
            <a:off x="4151023" y="-8281866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Arachne (OSDI’18)</a:t>
            </a:r>
            <a:endParaRPr kumimoji="1" lang="ko-Kore-KR" altLang="en-US" sz="3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56460-7532-DB7A-7F49-F8B5B766BA15}"/>
              </a:ext>
            </a:extLst>
          </p:cNvPr>
          <p:cNvSpPr/>
          <p:nvPr/>
        </p:nvSpPr>
        <p:spPr>
          <a:xfrm>
            <a:off x="5440526" y="-10104081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D4C979-F5F7-4911-EEC5-E1774E7B251E}"/>
              </a:ext>
            </a:extLst>
          </p:cNvPr>
          <p:cNvSpPr/>
          <p:nvPr/>
        </p:nvSpPr>
        <p:spPr>
          <a:xfrm>
            <a:off x="5266336" y="-8578136"/>
            <a:ext cx="4964858" cy="11841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E1E8546-C8AA-1E6A-4622-CC3EA7BA4559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 rot="5400000">
            <a:off x="7815450" y="-10337413"/>
            <a:ext cx="340838" cy="1258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CC28D2-1733-434F-F1C6-4A4F1D058CA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7664940" y="-8836151"/>
            <a:ext cx="341840" cy="174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66C2F18-0697-5A6F-6F0E-881E91D94575}"/>
              </a:ext>
            </a:extLst>
          </p:cNvPr>
          <p:cNvSpPr/>
          <p:nvPr/>
        </p:nvSpPr>
        <p:spPr>
          <a:xfrm>
            <a:off x="3507580" y="-7031722"/>
            <a:ext cx="8097145" cy="16289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F3C5CB0-1624-4BB8-F06F-80D94F78E6C7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rot="5400000">
            <a:off x="7471305" y="-7309183"/>
            <a:ext cx="362309" cy="1926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E5FE0-C18B-0613-879F-D5B1BDF167E6}"/>
              </a:ext>
            </a:extLst>
          </p:cNvPr>
          <p:cNvSpPr txBox="1"/>
          <p:nvPr/>
        </p:nvSpPr>
        <p:spPr>
          <a:xfrm>
            <a:off x="4137398" y="-6793505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also rebalance the number of cores based on the application’s metrics</a:t>
            </a:r>
            <a:endParaRPr kumimoji="1" lang="ko-Kore-KR" altLang="en-US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EB763-917C-08B1-7075-EC027FBE0089}"/>
              </a:ext>
            </a:extLst>
          </p:cNvPr>
          <p:cNvSpPr txBox="1"/>
          <p:nvPr/>
        </p:nvSpPr>
        <p:spPr>
          <a:xfrm>
            <a:off x="3687989" y="-4725479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Then what is a difference?</a:t>
            </a:r>
            <a:endParaRPr kumimoji="1" lang="ko-Kore-KR" altLang="en-US" sz="32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26F426-45D1-14E6-7821-69C9E24C17CC}"/>
              </a:ext>
            </a:extLst>
          </p:cNvPr>
          <p:cNvSpPr/>
          <p:nvPr/>
        </p:nvSpPr>
        <p:spPr>
          <a:xfrm>
            <a:off x="3687989" y="-4997330"/>
            <a:ext cx="6862024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FDADF508-E80A-D7AD-660B-A6DFDBB8B4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rot="5400000">
            <a:off x="7134862" y="-5418621"/>
            <a:ext cx="405430" cy="4371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E7A8F7-4FF5-7BA2-1D5B-55E246533BD1}"/>
              </a:ext>
            </a:extLst>
          </p:cNvPr>
          <p:cNvSpPr txBox="1"/>
          <p:nvPr/>
        </p:nvSpPr>
        <p:spPr>
          <a:xfrm>
            <a:off x="3410442" y="-3336194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Shenango focused more on microsecond scale rebalancing</a:t>
            </a:r>
            <a:endParaRPr kumimoji="1" lang="ko-Kore-KR" altLang="en-US" sz="32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33937D-8743-B86F-712B-1A72D47D31A3}"/>
              </a:ext>
            </a:extLst>
          </p:cNvPr>
          <p:cNvSpPr/>
          <p:nvPr/>
        </p:nvSpPr>
        <p:spPr>
          <a:xfrm>
            <a:off x="3112565" y="-3427713"/>
            <a:ext cx="7617853" cy="1283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5694FEA-4941-AC58-9946-44ACEFF7ED54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rot="5400000">
            <a:off x="6835603" y="-3711111"/>
            <a:ext cx="369288" cy="1975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90887D-3096-C853-5F88-777DDCD3A90F}"/>
              </a:ext>
            </a:extLst>
          </p:cNvPr>
          <p:cNvSpPr txBox="1"/>
          <p:nvPr/>
        </p:nvSpPr>
        <p:spPr>
          <a:xfrm>
            <a:off x="2898668" y="-1457751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It seems to me that these are essentially the same works</a:t>
            </a:r>
            <a:endParaRPr kumimoji="1" lang="ko-Kore-KR" altLang="en-US" sz="32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9DCA3A-EDC9-D40E-C0BB-C73011177586}"/>
              </a:ext>
            </a:extLst>
          </p:cNvPr>
          <p:cNvSpPr/>
          <p:nvPr/>
        </p:nvSpPr>
        <p:spPr>
          <a:xfrm>
            <a:off x="2386894" y="-1774794"/>
            <a:ext cx="7885572" cy="16057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2C0A393-D481-9424-2C44-CEE487C8CB30}"/>
              </a:ext>
            </a:extLst>
          </p:cNvPr>
          <p:cNvCxnSpPr>
            <a:cxnSpLocks/>
            <a:stCxn id="43" idx="4"/>
            <a:endCxn id="30" idx="0"/>
          </p:cNvCxnSpPr>
          <p:nvPr/>
        </p:nvCxnSpPr>
        <p:spPr>
          <a:xfrm rot="5400000">
            <a:off x="6440942" y="-2255345"/>
            <a:ext cx="369289" cy="5918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05CDFC-660D-F43E-4B78-DBE0046DC1E8}"/>
              </a:ext>
            </a:extLst>
          </p:cNvPr>
          <p:cNvSpPr txBox="1"/>
          <p:nvPr/>
        </p:nvSpPr>
        <p:spPr>
          <a:xfrm>
            <a:off x="2752282" y="674807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Relaxing CPU virtualization based on application metrics</a:t>
            </a:r>
            <a:endParaRPr kumimoji="1" lang="ko-Kore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5DF8947-5233-0F66-902F-1BB714C186DB}"/>
              </a:ext>
            </a:extLst>
          </p:cNvPr>
          <p:cNvSpPr/>
          <p:nvPr/>
        </p:nvSpPr>
        <p:spPr>
          <a:xfrm>
            <a:off x="2153214" y="403458"/>
            <a:ext cx="7885572" cy="160575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266B43B8-5993-ED98-B20D-BE68E9A63C69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 rot="5400000">
            <a:off x="5926593" y="371"/>
            <a:ext cx="572494" cy="23368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CAA0CF3-DFB8-C797-BB86-676ADC90A1F4}"/>
              </a:ext>
            </a:extLst>
          </p:cNvPr>
          <p:cNvSpPr txBox="1"/>
          <p:nvPr/>
        </p:nvSpPr>
        <p:spPr>
          <a:xfrm>
            <a:off x="2191041" y="2975417"/>
            <a:ext cx="686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can be futher?</a:t>
            </a:r>
            <a:endParaRPr kumimoji="1" lang="ko-Kore-KR" altLang="en-US" sz="32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A051FE7-3F4B-E288-093D-4240734FA154}"/>
              </a:ext>
            </a:extLst>
          </p:cNvPr>
          <p:cNvSpPr/>
          <p:nvPr/>
        </p:nvSpPr>
        <p:spPr>
          <a:xfrm>
            <a:off x="2610518" y="2644030"/>
            <a:ext cx="6058939" cy="1247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2706F51-D35B-802B-7C61-F79F04AB8EE2}"/>
              </a:ext>
            </a:extLst>
          </p:cNvPr>
          <p:cNvCxnSpPr>
            <a:cxnSpLocks/>
            <a:stCxn id="33" idx="4"/>
            <a:endCxn id="46" idx="0"/>
          </p:cNvCxnSpPr>
          <p:nvPr/>
        </p:nvCxnSpPr>
        <p:spPr>
          <a:xfrm rot="5400000">
            <a:off x="5550587" y="2098617"/>
            <a:ext cx="634814" cy="4560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56E512-A4B6-C135-0325-84159FF59DF4}"/>
              </a:ext>
            </a:extLst>
          </p:cNvPr>
          <p:cNvSpPr txBox="1"/>
          <p:nvPr/>
        </p:nvSpPr>
        <p:spPr>
          <a:xfrm>
            <a:off x="6724816" y="4319173"/>
            <a:ext cx="5053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How about targeting other resources? not the CPU virtualization.</a:t>
            </a:r>
            <a:endParaRPr kumimoji="1" lang="ko-Kore-KR" altLang="en-US" sz="320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3F3B932-A874-35D1-038A-20C814DC8CB0}"/>
              </a:ext>
            </a:extLst>
          </p:cNvPr>
          <p:cNvSpPr/>
          <p:nvPr/>
        </p:nvSpPr>
        <p:spPr>
          <a:xfrm>
            <a:off x="6212840" y="4169974"/>
            <a:ext cx="5587799" cy="1796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C9B2558-07E1-EAD2-8B26-AC8F19D7305E}"/>
              </a:ext>
            </a:extLst>
          </p:cNvPr>
          <p:cNvCxnSpPr>
            <a:cxnSpLocks/>
            <a:stCxn id="46" idx="4"/>
            <a:endCxn id="41" idx="0"/>
          </p:cNvCxnSpPr>
          <p:nvPr/>
        </p:nvCxnSpPr>
        <p:spPr>
          <a:xfrm rot="16200000" flipH="1">
            <a:off x="7184168" y="2347401"/>
            <a:ext cx="278393" cy="33667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E73B264-63BB-5BB3-9C05-DD66B28251B7}"/>
              </a:ext>
            </a:extLst>
          </p:cNvPr>
          <p:cNvSpPr txBox="1"/>
          <p:nvPr/>
        </p:nvSpPr>
        <p:spPr>
          <a:xfrm>
            <a:off x="757443" y="4315658"/>
            <a:ext cx="4005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if it is based on something other than user application?</a:t>
            </a:r>
            <a:endParaRPr kumimoji="1" lang="ko-Kore-KR" altLang="en-US" sz="3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2E58586-DB9C-057A-010D-3AB3F7637710}"/>
              </a:ext>
            </a:extLst>
          </p:cNvPr>
          <p:cNvSpPr/>
          <p:nvPr/>
        </p:nvSpPr>
        <p:spPr>
          <a:xfrm>
            <a:off x="149805" y="4012233"/>
            <a:ext cx="5418387" cy="210776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49158F16-1392-2C0C-D76F-E8581499D2F8}"/>
              </a:ext>
            </a:extLst>
          </p:cNvPr>
          <p:cNvCxnSpPr>
            <a:cxnSpLocks/>
            <a:stCxn id="46" idx="4"/>
            <a:endCxn id="53" idx="7"/>
          </p:cNvCxnSpPr>
          <p:nvPr/>
        </p:nvCxnSpPr>
        <p:spPr>
          <a:xfrm rot="5400000">
            <a:off x="4992675" y="3673594"/>
            <a:ext cx="429327" cy="8653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8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0" y="134225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2558019" y="-2399843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608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4070482" y="875924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0" y="134225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2558019" y="-2399843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4465497" y="1162662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2718220" y="123826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1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424033" y="151095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646449" y="-590604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6204468" y="-3124672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819048" y="43783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928229" y="-601003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50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424033" y="151095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3646449" y="-590604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6204468" y="-3124672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819048" y="43783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928229" y="-601003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2677418" y="251744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1832027" y="218862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4576318" y="594542"/>
            <a:ext cx="837203" cy="235096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5674183" y="4702867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5243589" y="4512470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6607500" y="3548047"/>
            <a:ext cx="527324" cy="14015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24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1295585" y="-1705001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5366067" y="-2446700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7924086" y="-4980768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900570" y="-14182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2647847" y="-2457099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957800" y="661347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112409" y="33253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2856700" y="-1261554"/>
            <a:ext cx="837203" cy="235096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3954565" y="28467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3523971" y="2656374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887882" y="1691951"/>
            <a:ext cx="527324" cy="14015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7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1295585" y="-1705001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5366067" y="-2446700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7924086" y="-4980768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900570" y="-14182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2647847" y="-2457099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957800" y="661347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112409" y="332531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2856700" y="-1261554"/>
            <a:ext cx="837203" cy="235096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3954565" y="2846771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3523971" y="2656374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4887882" y="1691951"/>
            <a:ext cx="527324" cy="14015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388650" y="4285401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6384744" y="4259654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188839" y="3900004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6284839" y="3830691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4358332" y="2406031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7440988" y="2033258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33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1295585" y="-1705001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5366067" y="-2446700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7924086" y="-4980768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900570" y="-14182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2647847" y="-2457099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3278694" y="56584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2433303" y="23702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4064899" y="-2469753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9700273" y="271029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9269679" y="25198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8941670" y="-136447"/>
            <a:ext cx="486350" cy="48263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6134358" y="414892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2130452" y="412317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5934547" y="376352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2030547" y="369421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0104040" y="226955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3186696" y="1896780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6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47CB6D-7FEA-369B-530D-2F0B4C57B997}"/>
              </a:ext>
            </a:extLst>
          </p:cNvPr>
          <p:cNvSpPr/>
          <p:nvPr/>
        </p:nvSpPr>
        <p:spPr>
          <a:xfrm>
            <a:off x="-1295585" y="-1705001"/>
            <a:ext cx="6790807" cy="12003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57C3D-6E9E-1816-67C5-5DEE70D2DA7B}"/>
              </a:ext>
            </a:extLst>
          </p:cNvPr>
          <p:cNvSpPr txBox="1"/>
          <p:nvPr/>
        </p:nvSpPr>
        <p:spPr>
          <a:xfrm>
            <a:off x="-5366067" y="-2446700"/>
            <a:ext cx="852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/>
              <a:t>Shenango</a:t>
            </a:r>
            <a:r>
              <a:rPr kumimoji="1" lang="en-US" altLang="ko-Kore-KR" sz="3600">
                <a:solidFill>
                  <a:schemeClr val="tx1">
                    <a:alpha val="0"/>
                  </a:schemeClr>
                </a:solidFill>
              </a:rPr>
              <a:t>: Achieving High CPU Efficiency for Latency-sensitive Datacenter Workloads</a:t>
            </a:r>
            <a:endParaRPr kumimoji="1" lang="ko-Kore-KR" altLang="en-US" sz="36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752447-83BE-64BD-D2B3-BDF0F3B3D1E5}"/>
              </a:ext>
            </a:extLst>
          </p:cNvPr>
          <p:cNvSpPr/>
          <p:nvPr/>
        </p:nvSpPr>
        <p:spPr>
          <a:xfrm>
            <a:off x="-7924086" y="-4980768"/>
            <a:ext cx="5331627" cy="38065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D4C3-31A1-96F7-0F75-5C8A93CE809A}"/>
              </a:ext>
            </a:extLst>
          </p:cNvPr>
          <p:cNvSpPr txBox="1"/>
          <p:nvPr/>
        </p:nvSpPr>
        <p:spPr>
          <a:xfrm>
            <a:off x="-900570" y="-141826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What is a purpose of the Shenango?</a:t>
            </a:r>
            <a:endParaRPr kumimoji="1" lang="ko-Kore-KR" altLang="en-US" sz="320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578584E-12EC-FBA1-2B45-B304FA129684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 rot="16200000" flipH="1">
            <a:off x="-2647847" y="-2457099"/>
            <a:ext cx="626851" cy="207767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487769-FC45-5098-163E-2AC3B30F344D}"/>
              </a:ext>
            </a:extLst>
          </p:cNvPr>
          <p:cNvSpPr txBox="1"/>
          <p:nvPr/>
        </p:nvSpPr>
        <p:spPr>
          <a:xfrm>
            <a:off x="3278694" y="565843"/>
            <a:ext cx="72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Rebalancing the number of cores </a:t>
            </a:r>
            <a:r>
              <a:rPr kumimoji="1" lang="en-US" altLang="ko-KR" sz="3200"/>
              <a:t>based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the</a:t>
            </a:r>
            <a:r>
              <a:rPr kumimoji="1" lang="ko-KR" altLang="en-US" sz="3200"/>
              <a:t> </a:t>
            </a:r>
            <a:r>
              <a:rPr kumimoji="1" lang="en-US" altLang="ko-KR" sz="3200"/>
              <a:t>load</a:t>
            </a:r>
            <a:r>
              <a:rPr kumimoji="1" lang="ko-KR" altLang="en-US" sz="3200"/>
              <a:t> </a:t>
            </a:r>
            <a:r>
              <a:rPr kumimoji="1" lang="en-US" altLang="ko-KR" sz="3200"/>
              <a:t>imposed</a:t>
            </a:r>
            <a:r>
              <a:rPr kumimoji="1" lang="ko-KR" altLang="en-US" sz="3200"/>
              <a:t> </a:t>
            </a:r>
            <a:r>
              <a:rPr kumimoji="1" lang="en-US" altLang="ko-KR" sz="3200"/>
              <a:t>on</a:t>
            </a:r>
            <a:r>
              <a:rPr kumimoji="1" lang="ko-KR" altLang="en-US" sz="3200"/>
              <a:t> </a:t>
            </a:r>
            <a:r>
              <a:rPr kumimoji="1" lang="en-US" altLang="ko-KR" sz="3200"/>
              <a:t>each</a:t>
            </a:r>
            <a:r>
              <a:rPr kumimoji="1" lang="ko-KR" altLang="en-US" sz="3200"/>
              <a:t> </a:t>
            </a:r>
            <a:r>
              <a:rPr kumimoji="1" lang="en-US" altLang="ko-KR" sz="3200"/>
              <a:t>application</a:t>
            </a:r>
            <a:endParaRPr kumimoji="1" lang="ko-Kore-KR" altLang="en-US" sz="3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F256E4-03D2-C7EC-1ADD-94448A9D14D9}"/>
              </a:ext>
            </a:extLst>
          </p:cNvPr>
          <p:cNvSpPr/>
          <p:nvPr/>
        </p:nvSpPr>
        <p:spPr>
          <a:xfrm>
            <a:off x="2433303" y="237027"/>
            <a:ext cx="8676749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9E9131E5-AA02-FF99-8739-1906DCD595B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4064899" y="-2469753"/>
            <a:ext cx="741699" cy="46718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67C79B-5E99-087F-C63E-31AB35A52E93}"/>
              </a:ext>
            </a:extLst>
          </p:cNvPr>
          <p:cNvSpPr txBox="1"/>
          <p:nvPr/>
        </p:nvSpPr>
        <p:spPr>
          <a:xfrm>
            <a:off x="9700273" y="2710293"/>
            <a:ext cx="7222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Why is that important?</a:t>
            </a:r>
            <a:endParaRPr kumimoji="1" lang="ko-Kore-KR" altLang="en-US" sz="32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81C77-71A7-D8D0-EB2F-2960F2ADA437}"/>
              </a:ext>
            </a:extLst>
          </p:cNvPr>
          <p:cNvSpPr/>
          <p:nvPr/>
        </p:nvSpPr>
        <p:spPr>
          <a:xfrm>
            <a:off x="9269679" y="2519896"/>
            <a:ext cx="4656667" cy="9655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F1A4CDB-D01F-DB0B-C3DB-DECF103B6A6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8941670" y="-136447"/>
            <a:ext cx="486350" cy="48263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08469E-1293-8F78-F0A2-4C06D939D4AD}"/>
              </a:ext>
            </a:extLst>
          </p:cNvPr>
          <p:cNvSpPr txBox="1"/>
          <p:nvPr/>
        </p:nvSpPr>
        <p:spPr>
          <a:xfrm>
            <a:off x="6134358" y="4148923"/>
            <a:ext cx="559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much cores, it will waste CPU cycles</a:t>
            </a:r>
            <a:endParaRPr kumimoji="1" lang="ko-Kore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ED208-3C9E-B5D1-510F-B4CC2F4DCEF6}"/>
              </a:ext>
            </a:extLst>
          </p:cNvPr>
          <p:cNvSpPr txBox="1"/>
          <p:nvPr/>
        </p:nvSpPr>
        <p:spPr>
          <a:xfrm>
            <a:off x="12130452" y="4123176"/>
            <a:ext cx="570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If the application uses too few cores, it will cause delay</a:t>
            </a:r>
            <a:endParaRPr kumimoji="1" lang="ko-Kore-KR" altLang="en-US" sz="32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AD6D1F-801B-C907-FA0B-3E4FB0B9EC42}"/>
              </a:ext>
            </a:extLst>
          </p:cNvPr>
          <p:cNvSpPr/>
          <p:nvPr/>
        </p:nvSpPr>
        <p:spPr>
          <a:xfrm>
            <a:off x="5934547" y="3763526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38BDA0-F266-294A-6596-6C420D8C2715}"/>
              </a:ext>
            </a:extLst>
          </p:cNvPr>
          <p:cNvSpPr/>
          <p:nvPr/>
        </p:nvSpPr>
        <p:spPr>
          <a:xfrm>
            <a:off x="12030547" y="3694213"/>
            <a:ext cx="5907161" cy="17965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38D8624E-CF21-0480-850B-C0E82652C14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10104040" y="2269553"/>
            <a:ext cx="278062" cy="27098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D6071B32-0863-BC50-8603-65EEABE028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13186696" y="1896780"/>
            <a:ext cx="208749" cy="3386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AF155A50-3475-5EBC-153C-EBF4192CD4F6}"/>
              </a:ext>
            </a:extLst>
          </p:cNvPr>
          <p:cNvSpPr/>
          <p:nvPr/>
        </p:nvSpPr>
        <p:spPr>
          <a:xfrm>
            <a:off x="84687" y="2245610"/>
            <a:ext cx="7111888" cy="179651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788D089-2925-B5FE-DFBA-A907B31A78E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5100123" y="574055"/>
            <a:ext cx="212064" cy="31310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B0D583-DDDF-57C8-B5E1-BEE960CEE137}"/>
              </a:ext>
            </a:extLst>
          </p:cNvPr>
          <p:cNvSpPr txBox="1"/>
          <p:nvPr/>
        </p:nvSpPr>
        <p:spPr>
          <a:xfrm>
            <a:off x="334551" y="2545846"/>
            <a:ext cx="686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/>
              <a:t>What is Shenango’s insight distinguished from previous works?</a:t>
            </a:r>
            <a:endParaRPr kumimoji="1" lang="ko-Kore-KR" altLang="en-US" sz="3200"/>
          </a:p>
        </p:txBody>
      </p:sp>
    </p:spTree>
    <p:extLst>
      <p:ext uri="{BB962C8B-B14F-4D97-AF65-F5344CB8AC3E}">
        <p14:creationId xmlns:p14="http://schemas.microsoft.com/office/powerpoint/2010/main" val="2779038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1472</TotalTime>
  <Words>1309</Words>
  <Application>Microsoft Macintosh PowerPoint</Application>
  <PresentationFormat>와이드스크린</PresentationFormat>
  <Paragraphs>144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331</cp:revision>
  <dcterms:created xsi:type="dcterms:W3CDTF">2023-12-28T02:39:04Z</dcterms:created>
  <dcterms:modified xsi:type="dcterms:W3CDTF">2023-12-29T03:31:06Z</dcterms:modified>
</cp:coreProperties>
</file>