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010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6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7.png"  /><Relationship Id="rId14" Type="http://schemas.openxmlformats.org/officeDocument/2006/relationships/image" Target="../media/image8.png"  /><Relationship Id="rId15" Type="http://schemas.openxmlformats.org/officeDocument/2006/relationships/image" Target="../media/image7.png"  /><Relationship Id="rId16" Type="http://schemas.openxmlformats.org/officeDocument/2006/relationships/image" Target="../media/image8.png"  /><Relationship Id="rId17" Type="http://schemas.openxmlformats.org/officeDocument/2006/relationships/image" Target="../media/image7.png"  /><Relationship Id="rId18" Type="http://schemas.openxmlformats.org/officeDocument/2006/relationships/image" Target="../media/image8.png"  /><Relationship Id="rId19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8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10.png"  /><Relationship Id="rId25" Type="http://schemas.openxmlformats.org/officeDocument/2006/relationships/image" Target="../media/image9.png"  /><Relationship Id="rId26" Type="http://schemas.openxmlformats.org/officeDocument/2006/relationships/image" Target="../media/image10.png"  /><Relationship Id="rId27" Type="http://schemas.openxmlformats.org/officeDocument/2006/relationships/image" Target="../media/image9.png"  /><Relationship Id="rId28" Type="http://schemas.openxmlformats.org/officeDocument/2006/relationships/image" Target="../media/image10.png"  /><Relationship Id="rId29" Type="http://schemas.openxmlformats.org/officeDocument/2006/relationships/image" Target="../media/image9.png"  /><Relationship Id="rId3" Type="http://schemas.openxmlformats.org/officeDocument/2006/relationships/image" Target="../media/image1.png"  /><Relationship Id="rId30" Type="http://schemas.openxmlformats.org/officeDocument/2006/relationships/image" Target="../media/image10.png"  /><Relationship Id="rId31" Type="http://schemas.openxmlformats.org/officeDocument/2006/relationships/image" Target="../media/image9.png"  /><Relationship Id="rId32" Type="http://schemas.openxmlformats.org/officeDocument/2006/relationships/image" Target="../media/image10.png"  /><Relationship Id="rId33" Type="http://schemas.openxmlformats.org/officeDocument/2006/relationships/image" Target="../media/image9.png"  /><Relationship Id="rId34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7.png"  /><Relationship Id="rId13" Type="http://schemas.openxmlformats.org/officeDocument/2006/relationships/image" Target="../media/image8.png"  /><Relationship Id="rId14" Type="http://schemas.openxmlformats.org/officeDocument/2006/relationships/image" Target="../media/image7.png"  /><Relationship Id="rId15" Type="http://schemas.openxmlformats.org/officeDocument/2006/relationships/image" Target="../media/image8.png"  /><Relationship Id="rId16" Type="http://schemas.openxmlformats.org/officeDocument/2006/relationships/image" Target="../media/image11.png"  /><Relationship Id="rId17" Type="http://schemas.openxmlformats.org/officeDocument/2006/relationships/image" Target="../media/image1.png"  /><Relationship Id="rId18" Type="http://schemas.openxmlformats.org/officeDocument/2006/relationships/image" Target="../media/image7.png"  /><Relationship Id="rId19" Type="http://schemas.openxmlformats.org/officeDocument/2006/relationships/image" Target="../media/image8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7.png"  /><Relationship Id="rId21" Type="http://schemas.openxmlformats.org/officeDocument/2006/relationships/image" Target="../media/image8.png"  /><Relationship Id="rId22" Type="http://schemas.openxmlformats.org/officeDocument/2006/relationships/image" Target="../media/image7.png"  /><Relationship Id="rId23" Type="http://schemas.openxmlformats.org/officeDocument/2006/relationships/image" Target="../media/image8.png"  /><Relationship Id="rId24" Type="http://schemas.openxmlformats.org/officeDocument/2006/relationships/image" Target="../media/image7.png"  /><Relationship Id="rId25" Type="http://schemas.openxmlformats.org/officeDocument/2006/relationships/image" Target="../media/image8.png"  /><Relationship Id="rId26" Type="http://schemas.openxmlformats.org/officeDocument/2006/relationships/image" Target="../media/image7.png"  /><Relationship Id="rId27" Type="http://schemas.openxmlformats.org/officeDocument/2006/relationships/image" Target="../media/image8.png"  /><Relationship Id="rId28" Type="http://schemas.openxmlformats.org/officeDocument/2006/relationships/image" Target="../media/image7.png"  /><Relationship Id="rId29" Type="http://schemas.openxmlformats.org/officeDocument/2006/relationships/image" Target="../media/image8.png"  /><Relationship Id="rId3" Type="http://schemas.openxmlformats.org/officeDocument/2006/relationships/image" Target="../media/image1.png"  /><Relationship Id="rId30" Type="http://schemas.openxmlformats.org/officeDocument/2006/relationships/image" Target="../media/image5.png"  /><Relationship Id="rId31" Type="http://schemas.openxmlformats.org/officeDocument/2006/relationships/image" Target="../media/image12.png"  /><Relationship Id="rId32" Type="http://schemas.openxmlformats.org/officeDocument/2006/relationships/image" Target="../media/image13.png"  /><Relationship Id="rId33" Type="http://schemas.openxmlformats.org/officeDocument/2006/relationships/image" Target="../media/image14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9.png"  /><Relationship Id="rId14" Type="http://schemas.openxmlformats.org/officeDocument/2006/relationships/image" Target="../media/image10.png"  /><Relationship Id="rId15" Type="http://schemas.openxmlformats.org/officeDocument/2006/relationships/image" Target="../media/image15.png"  /><Relationship Id="rId16" Type="http://schemas.openxmlformats.org/officeDocument/2006/relationships/image" Target="../media/image5.png"  /><Relationship Id="rId17" Type="http://schemas.openxmlformats.org/officeDocument/2006/relationships/image" Target="../media/image16.png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240792" y="0"/>
            <a:ext cx="13177647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7000">
                <a:solidFill>
                  <a:schemeClr val="lt1"/>
                </a:solidFill>
                <a:latin typeface="Cambria"/>
                <a:ea typeface="한컴 바겐세일 B"/>
              </a:rPr>
              <a:t>2DGP 1</a:t>
            </a:r>
            <a:r>
              <a:rPr lang="ko-KR" altLang="en-US" sz="7000" b="1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차 발표</a:t>
            </a:r>
            <a:endParaRPr lang="ko-KR" altLang="en-US" sz="7000" b="1">
              <a:solidFill>
                <a:schemeClr val="lt1"/>
              </a:solidFill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r>
              <a:rPr lang="en-US" altLang="ko-KR" sz="3500" b="0" spc="200">
                <a:solidFill>
                  <a:schemeClr val="lt1"/>
                </a:solidFill>
                <a:latin typeface="Cambria"/>
              </a:rPr>
              <a:t>-</a:t>
            </a:r>
            <a:r>
              <a:rPr lang="en-US" altLang="ko-KR" sz="3500" b="0" i="1" spc="200">
                <a:solidFill>
                  <a:schemeClr val="lt1"/>
                </a:solidFill>
                <a:latin typeface="Cambria"/>
              </a:rPr>
              <a:t>Night of Knight</a:t>
            </a:r>
            <a:r>
              <a:rPr lang="en-US" altLang="ko-KR" sz="3500" b="0" spc="200">
                <a:solidFill>
                  <a:schemeClr val="lt1"/>
                </a:solidFill>
                <a:latin typeface="Cambria"/>
              </a:rPr>
              <a:t>-</a:t>
            </a:r>
            <a:endParaRPr lang="en-US" altLang="ko-KR" sz="3500" b="0" spc="200">
              <a:solidFill>
                <a:schemeClr val="lt1"/>
              </a:solidFill>
              <a:latin typeface="Cambri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59545" y="4653153"/>
            <a:ext cx="7272909" cy="1752600"/>
          </a:xfrm>
        </p:spPr>
        <p:txBody>
          <a:bodyPr/>
          <a:lstStyle/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2021180040 </a:t>
            </a:r>
            <a:r>
              <a:rPr lang="ko-KR" altLang="en-US" sz="3000">
                <a:solidFill>
                  <a:schemeClr val="lt1"/>
                </a:solidFill>
              </a:rPr>
              <a:t>차민석</a:t>
            </a:r>
            <a:endParaRPr lang="ko-KR" altLang="en-US" sz="3000">
              <a:solidFill>
                <a:schemeClr val="lt1"/>
              </a:solidFill>
            </a:endParaRPr>
          </a:p>
        </p:txBody>
      </p:sp>
      <p:sp>
        <p:nvSpPr>
          <p:cNvPr id="6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57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55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10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1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5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9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3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7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1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5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9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3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7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1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56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-240792" y="0"/>
            <a:ext cx="13177647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10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11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5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9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3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7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1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5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9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3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7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1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5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59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"/>
          <p:cNvSpPr/>
          <p:nvPr/>
        </p:nvSpPr>
        <p:spPr>
          <a:xfrm>
            <a:off x="635698" y="1268730"/>
            <a:ext cx="10644950" cy="5112639"/>
          </a:xfrm>
          <a:prstGeom prst="horizontalScroll">
            <a:avLst>
              <a:gd name="adj" fmla="val 4296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기사</a:t>
            </a:r>
            <a:r>
              <a:rPr lang="en-US" altLang="ko-KR">
                <a:latin typeface="한컴 백제 B"/>
                <a:ea typeface="한컴 백제 B"/>
              </a:rPr>
              <a:t>(</a:t>
            </a:r>
            <a:r>
              <a:rPr lang="ko-KR" altLang="en-US">
                <a:latin typeface="한컴 백제 B"/>
                <a:ea typeface="한컴 백제 B"/>
              </a:rPr>
              <a:t>플레이어</a:t>
            </a:r>
            <a:r>
              <a:rPr lang="en-US" altLang="ko-KR">
                <a:latin typeface="한컴 백제 B"/>
                <a:ea typeface="한컴 백제 B"/>
              </a:rPr>
              <a:t>)</a:t>
            </a:r>
            <a:r>
              <a:rPr lang="ko-KR" altLang="en-US">
                <a:latin typeface="한컴 백제 B"/>
                <a:ea typeface="한컴 백제 B"/>
              </a:rPr>
              <a:t>가 맵을 탐험하며 밤에 나타나는 적들을 잡으러 다니는 액션 어드벤처 게임</a:t>
            </a: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맵을 탐험하며 엘릭서를 획득하면 능력치를 강화할 수 있다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플레이어는 스테미나를 사용하여 적의 공격을 방어를 할 수 있습니다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다양한 적들을 잡고 최종 보스까지 잡으면 게임이 끝난다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</p:txBody>
      </p:sp>
      <p:sp>
        <p:nvSpPr>
          <p:cNvPr id="60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4" name=""/>
          <p:cNvSpPr/>
          <p:nvPr/>
        </p:nvSpPr>
        <p:spPr>
          <a:xfrm>
            <a:off x="635698" y="260604"/>
            <a:ext cx="4320540" cy="813816"/>
          </a:xfrm>
          <a:prstGeom prst="wedgeRoundRectCallout">
            <a:avLst>
              <a:gd name="adj1" fmla="val 42527"/>
              <a:gd name="adj2" fmla="val 115744"/>
              <a:gd name="adj3" fmla="val 16667"/>
            </a:avLst>
          </a:prstGeom>
          <a:solidFill>
            <a:srgbClr val="67530e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  <a:latin typeface="한컴 쿨재즈 B"/>
                <a:ea typeface="한컴 쿨재즈 B"/>
              </a:rPr>
              <a:t>게임 컨셉</a:t>
            </a:r>
            <a:endParaRPr lang="ko-KR" altLang="en-US" sz="3500">
              <a:solidFill>
                <a:schemeClr val="lt1"/>
              </a:solidFill>
              <a:latin typeface="한컴 쿨재즈 B"/>
              <a:ea typeface="한컴 쿨재즈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-240792" y="0"/>
            <a:ext cx="13177647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7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98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99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0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03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0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07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0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11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1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15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1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19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2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23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2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27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2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31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3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35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3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39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4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43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4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147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936456" cy="2044827"/>
          </a:xfrm>
        </p:spPr>
        <p:txBody>
          <a:bodyPr/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</a:rPr>
              <a:t>오른쪽으로 이동하며 적들을 잡으며 진행</a:t>
            </a: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lt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635698" y="260604"/>
            <a:ext cx="4320540" cy="813816"/>
          </a:xfrm>
          <a:prstGeom prst="wedgeRoundRectCallout">
            <a:avLst>
              <a:gd name="adj1" fmla="val 42527"/>
              <a:gd name="adj2" fmla="val 115744"/>
              <a:gd name="adj3" fmla="val 16667"/>
            </a:avLst>
          </a:prstGeom>
          <a:solidFill>
            <a:srgbClr val="67530e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  <a:latin typeface="한컴 쿨재즈 B"/>
                <a:ea typeface="한컴 쿨재즈 B"/>
              </a:rPr>
              <a:t>예상 게임 진행 흐름</a:t>
            </a:r>
            <a:endParaRPr lang="en-US" altLang="ko-KR" sz="3500">
              <a:solidFill>
                <a:schemeClr val="lt1"/>
              </a:solidFill>
              <a:latin typeface="한컴 쿨재즈 B"/>
              <a:ea typeface="한컴 쿨재즈 B"/>
            </a:endParaRPr>
          </a:p>
        </p:txBody>
      </p:sp>
      <p:sp>
        <p:nvSpPr>
          <p:cNvPr id="61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934710"/>
            <a:ext cx="5122926" cy="4269105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4081" y="1916811"/>
            <a:ext cx="5124161" cy="4270134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30941" y="4437126"/>
            <a:ext cx="861671" cy="975716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flipH="1">
            <a:off x="4514278" y="4363075"/>
            <a:ext cx="936116" cy="1082177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7"/>
          <a:srcRect l="50000" r="24760"/>
          <a:stretch>
            <a:fillRect/>
          </a:stretch>
        </p:blipFill>
        <p:spPr>
          <a:xfrm>
            <a:off x="3418308" y="4281180"/>
            <a:ext cx="1378411" cy="1092063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8"/>
          <a:srcRect l="50000" r="24760"/>
          <a:stretch>
            <a:fillRect/>
          </a:stretch>
        </p:blipFill>
        <p:spPr>
          <a:xfrm>
            <a:off x="8867176" y="4293189"/>
            <a:ext cx="1378411" cy="1092063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9"/>
          <a:srcRect l="84020"/>
          <a:stretch>
            <a:fillRect/>
          </a:stretch>
        </p:blipFill>
        <p:spPr>
          <a:xfrm>
            <a:off x="7005181" y="4272798"/>
            <a:ext cx="1014332" cy="1092063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10"/>
          <a:srcRect l="84020"/>
          <a:stretch>
            <a:fillRect/>
          </a:stretch>
        </p:blipFill>
        <p:spPr>
          <a:xfrm>
            <a:off x="1081469" y="4281180"/>
            <a:ext cx="1014332" cy="1092063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09599" y="5364861"/>
            <a:ext cx="1219200" cy="152400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09599" y="5489440"/>
            <a:ext cx="1219200" cy="714375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775460" y="5364861"/>
            <a:ext cx="1219200" cy="152400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775460" y="5489440"/>
            <a:ext cx="1219200" cy="714375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927604" y="5364861"/>
            <a:ext cx="1219200" cy="15240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927604" y="5489440"/>
            <a:ext cx="1219200" cy="714375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231194" y="5364861"/>
            <a:ext cx="1219200" cy="152400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231194" y="5489440"/>
            <a:ext cx="1219200" cy="714375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4514278" y="5364861"/>
            <a:ext cx="1219200" cy="152400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4514278" y="5489440"/>
            <a:ext cx="1219200" cy="714375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3737038" y="5364861"/>
            <a:ext cx="1219200" cy="152400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3737038" y="5489440"/>
            <a:ext cx="1219200" cy="714375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6722099" y="5364861"/>
            <a:ext cx="1219200" cy="152400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722099" y="5489440"/>
            <a:ext cx="1219200" cy="714375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7879196" y="5364861"/>
            <a:ext cx="1219200" cy="152400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7874243" y="5489440"/>
            <a:ext cx="1219200" cy="714375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9026387" y="5364861"/>
            <a:ext cx="1219200" cy="152400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9026387" y="5489440"/>
            <a:ext cx="1219200" cy="714375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9438172" y="5364861"/>
            <a:ext cx="1219200" cy="152400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9433220" y="5489440"/>
            <a:ext cx="1219200" cy="714375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10585364" y="5364861"/>
            <a:ext cx="1219200" cy="152400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10585364" y="5489440"/>
            <a:ext cx="1219200" cy="714375"/>
          </a:xfrm>
          <a:prstGeom prst="rect">
            <a:avLst/>
          </a:prstGeom>
        </p:spPr>
      </p:pic>
      <p:pic>
        <p:nvPicPr>
          <p:cNvPr id="148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10657372" y="5364861"/>
            <a:ext cx="1219200" cy="152400"/>
          </a:xfrm>
          <a:prstGeom prst="rect">
            <a:avLst/>
          </a:prstGeom>
        </p:spPr>
      </p:pic>
      <p:pic>
        <p:nvPicPr>
          <p:cNvPr id="149" name="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10657372" y="5489440"/>
            <a:ext cx="1219200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-240792" y="0"/>
            <a:ext cx="12817602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333966" cy="2476881"/>
          </a:xfrm>
        </p:spPr>
        <p:txBody>
          <a:bodyPr/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</a:rPr>
              <a:t>맵 곳곳에 숨겨져 있는 엘릭서를 획득하여 능력치 강화</a:t>
            </a:r>
            <a:endParaRPr lang="ko-KR" altLang="en-US" sz="1500">
              <a:solidFill>
                <a:schemeClr val="lt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635698" y="260604"/>
            <a:ext cx="4320540" cy="813816"/>
          </a:xfrm>
          <a:prstGeom prst="wedgeRoundRectCallout">
            <a:avLst>
              <a:gd name="adj1" fmla="val 42527"/>
              <a:gd name="adj2" fmla="val 115744"/>
              <a:gd name="adj3" fmla="val 16667"/>
            </a:avLst>
          </a:prstGeom>
          <a:solidFill>
            <a:srgbClr val="67530e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  <a:latin typeface="한컴 쿨재즈 B"/>
                <a:ea typeface="한컴 쿨재즈 B"/>
              </a:rPr>
              <a:t>예상 게임 진행 흐름</a:t>
            </a:r>
            <a:endParaRPr lang="ko-KR" altLang="en-US" sz="3500">
              <a:solidFill>
                <a:schemeClr val="lt1"/>
              </a:solidFill>
              <a:latin typeface="한컴 쿨재즈 B"/>
              <a:ea typeface="한컴 쿨재즈 B"/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11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12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6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0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1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3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4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5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7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8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9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1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2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6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0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1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3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4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5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7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8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9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2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6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60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1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934710"/>
            <a:ext cx="5122926" cy="4269105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5364861"/>
            <a:ext cx="1219200" cy="152400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599" y="5489440"/>
            <a:ext cx="1219200" cy="714375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75460" y="5364861"/>
            <a:ext cx="1219200" cy="152400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75460" y="5489440"/>
            <a:ext cx="1219200" cy="714375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604" y="5364861"/>
            <a:ext cx="1219200" cy="152400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927604" y="5489440"/>
            <a:ext cx="1219200" cy="714375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231194" y="5364861"/>
            <a:ext cx="1219200" cy="152400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231194" y="5489440"/>
            <a:ext cx="1219200" cy="714375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14278" y="5364861"/>
            <a:ext cx="1219200" cy="152400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514278" y="5489440"/>
            <a:ext cx="1219200" cy="714375"/>
          </a:xfrm>
          <a:prstGeom prst="rect">
            <a:avLst/>
          </a:prstGeom>
        </p:spPr>
      </p:pic>
      <p:pic>
        <p:nvPicPr>
          <p:cNvPr id="99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737038" y="5364861"/>
            <a:ext cx="1219200" cy="152400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737038" y="5489440"/>
            <a:ext cx="1219200" cy="714375"/>
          </a:xfrm>
          <a:prstGeom prst="rect">
            <a:avLst/>
          </a:prstGeom>
        </p:spPr>
      </p:pic>
      <p:pic>
        <p:nvPicPr>
          <p:cNvPr id="116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315796" y="4581486"/>
            <a:ext cx="676592" cy="791756"/>
          </a:xfrm>
          <a:prstGeom prst="rect">
            <a:avLst/>
          </a:prstGeom>
        </p:spPr>
      </p:pic>
      <p:pic>
        <p:nvPicPr>
          <p:cNvPr id="117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827937" y="1934710"/>
            <a:ext cx="5122926" cy="4269105"/>
          </a:xfrm>
          <a:prstGeom prst="rect">
            <a:avLst/>
          </a:prstGeom>
        </p:spPr>
      </p:pic>
      <p:pic>
        <p:nvPicPr>
          <p:cNvPr id="119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6827937" y="5364861"/>
            <a:ext cx="1219200" cy="152400"/>
          </a:xfrm>
          <a:prstGeom prst="rect">
            <a:avLst/>
          </a:prstGeom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6827937" y="5489440"/>
            <a:ext cx="1219200" cy="714375"/>
          </a:xfrm>
          <a:prstGeom prst="rect">
            <a:avLst/>
          </a:prstGeom>
        </p:spPr>
      </p:pic>
      <p:pic>
        <p:nvPicPr>
          <p:cNvPr id="121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7993798" y="5364861"/>
            <a:ext cx="1219200" cy="152400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7993798" y="5489440"/>
            <a:ext cx="1219200" cy="714375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9145942" y="5364861"/>
            <a:ext cx="1219200" cy="152400"/>
          </a:xfrm>
          <a:prstGeom prst="rect">
            <a:avLst/>
          </a:prstGeom>
        </p:spPr>
      </p:pic>
      <p:pic>
        <p:nvPicPr>
          <p:cNvPr id="124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145942" y="5489440"/>
            <a:ext cx="1219200" cy="714375"/>
          </a:xfrm>
          <a:prstGeom prst="rect">
            <a:avLst/>
          </a:prstGeom>
        </p:spPr>
      </p:pic>
      <p:pic>
        <p:nvPicPr>
          <p:cNvPr id="125" name="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10449532" y="5364861"/>
            <a:ext cx="1219200" cy="152400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0449532" y="5489440"/>
            <a:ext cx="1219200" cy="714375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10732616" y="5364861"/>
            <a:ext cx="1219200" cy="152400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10732616" y="5489440"/>
            <a:ext cx="1219200" cy="714375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9955376" y="5364861"/>
            <a:ext cx="1219200" cy="152400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9955376" y="5489440"/>
            <a:ext cx="1219200" cy="714375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0"/>
          <a:srcRect l="50000" r="24760"/>
          <a:stretch>
            <a:fillRect/>
          </a:stretch>
        </p:blipFill>
        <p:spPr>
          <a:xfrm>
            <a:off x="2385060" y="4272798"/>
            <a:ext cx="1378411" cy="1092063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9676940" y="4907990"/>
            <a:ext cx="304869" cy="444601"/>
          </a:xfrm>
          <a:prstGeom prst="rect">
            <a:avLst/>
          </a:prstGeom>
        </p:spPr>
      </p:pic>
      <p:pic>
        <p:nvPicPr>
          <p:cNvPr id="132" name=""/>
          <p:cNvPicPr>
            <a:picLocks noChangeAspect="1"/>
          </p:cNvPicPr>
          <p:nvPr/>
        </p:nvPicPr>
        <p:blipFill rotWithShape="1">
          <a:blip r:embed="rId32"/>
          <a:srcRect l="72120"/>
          <a:stretch>
            <a:fillRect/>
          </a:stretch>
        </p:blipFill>
        <p:spPr>
          <a:xfrm>
            <a:off x="8603398" y="4281179"/>
            <a:ext cx="1026542" cy="1092063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10365142" y="4907990"/>
            <a:ext cx="304869" cy="444601"/>
          </a:xfrm>
          <a:prstGeom prst="rect">
            <a:avLst/>
          </a:prstGeom>
        </p:spPr>
      </p:pic>
      <p:sp>
        <p:nvSpPr>
          <p:cNvPr id="133" name=""/>
          <p:cNvSpPr/>
          <p:nvPr/>
        </p:nvSpPr>
        <p:spPr>
          <a:xfrm>
            <a:off x="2106453" y="5441061"/>
            <a:ext cx="2129218" cy="405566"/>
          </a:xfrm>
          <a:prstGeom prst="rect">
            <a:avLst/>
          </a:prstGeom>
          <a:solidFill>
            <a:srgbClr val="67530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/>
              <a:t>맵에 있는 특정 오브젝트를 공격</a:t>
            </a:r>
            <a:endParaRPr lang="ko-KR" altLang="en-US" sz="1100"/>
          </a:p>
        </p:txBody>
      </p:sp>
      <p:sp>
        <p:nvSpPr>
          <p:cNvPr id="197" name=""/>
          <p:cNvSpPr/>
          <p:nvPr/>
        </p:nvSpPr>
        <p:spPr>
          <a:xfrm>
            <a:off x="8324791" y="5441061"/>
            <a:ext cx="2129218" cy="405566"/>
          </a:xfrm>
          <a:prstGeom prst="rect">
            <a:avLst/>
          </a:prstGeom>
          <a:solidFill>
            <a:srgbClr val="67530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/>
              <a:t>오브젝트가 파괴되며 </a:t>
            </a:r>
            <a:endParaRPr lang="ko-KR" altLang="en-US" sz="1100"/>
          </a:p>
          <a:p>
            <a:pPr algn="ctr">
              <a:defRPr/>
            </a:pPr>
            <a:r>
              <a:rPr lang="ko-KR" altLang="en-US" sz="1100"/>
              <a:t>엘릭서를 드랍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-240792" y="0"/>
            <a:ext cx="13177647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3902203" cy="2116836"/>
          </a:xfrm>
        </p:spPr>
        <p:txBody>
          <a:bodyPr/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</a:rPr>
              <a:t>최종보스 처치 후 엔딩</a:t>
            </a:r>
            <a:r>
              <a:rPr lang="en-US" altLang="ko-KR" sz="1500">
                <a:solidFill>
                  <a:schemeClr val="lt1"/>
                </a:solidFill>
              </a:rPr>
              <a:t>(</a:t>
            </a:r>
            <a:r>
              <a:rPr lang="ko-KR" altLang="en-US" sz="1500">
                <a:solidFill>
                  <a:schemeClr val="lt1"/>
                </a:solidFill>
              </a:rPr>
              <a:t>컷신</a:t>
            </a:r>
            <a:r>
              <a:rPr lang="en-US" altLang="ko-KR" sz="1500">
                <a:solidFill>
                  <a:schemeClr val="lt1"/>
                </a:solidFill>
              </a:rPr>
              <a:t>)</a:t>
            </a:r>
            <a:endParaRPr lang="en-US" altLang="ko-KR" sz="1500">
              <a:solidFill>
                <a:schemeClr val="lt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635698" y="260604"/>
            <a:ext cx="4320540" cy="813816"/>
          </a:xfrm>
          <a:prstGeom prst="wedgeRoundRectCallout">
            <a:avLst>
              <a:gd name="adj1" fmla="val 42527"/>
              <a:gd name="adj2" fmla="val 115744"/>
              <a:gd name="adj3" fmla="val 16667"/>
            </a:avLst>
          </a:prstGeom>
          <a:solidFill>
            <a:srgbClr val="67530e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  <a:latin typeface="한컴 쿨재즈 B"/>
                <a:ea typeface="한컴 쿨재즈 B"/>
              </a:rPr>
              <a:t>예상 게임 진행 흐름</a:t>
            </a:r>
            <a:endParaRPr lang="ko-KR" altLang="en-US" sz="3500">
              <a:solidFill>
                <a:schemeClr val="lt1"/>
              </a:solidFill>
              <a:latin typeface="한컴 쿨재즈 B"/>
              <a:ea typeface="한컴 쿨재즈 B"/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11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12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6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0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1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3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4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5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7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8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9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1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2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6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0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1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3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4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5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7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8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9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2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6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60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1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3289" y="1916811"/>
            <a:ext cx="5124161" cy="4270134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07" y="5364861"/>
            <a:ext cx="1219200" cy="152400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307" y="5489440"/>
            <a:ext cx="1219200" cy="714375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8404" y="5364861"/>
            <a:ext cx="1219200" cy="152400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03451" y="5489440"/>
            <a:ext cx="1219200" cy="714375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55595" y="5364861"/>
            <a:ext cx="1219200" cy="152400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55595" y="5489440"/>
            <a:ext cx="1219200" cy="714375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67380" y="5364861"/>
            <a:ext cx="1219200" cy="152400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62428" y="5489440"/>
            <a:ext cx="1219200" cy="714375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414572" y="5364861"/>
            <a:ext cx="1219200" cy="152400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414572" y="5489440"/>
            <a:ext cx="1219200" cy="714375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486580" y="5364861"/>
            <a:ext cx="1219200" cy="152400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486580" y="5489440"/>
            <a:ext cx="1219200" cy="714375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15"/>
          <a:srcRect l="1470" t="64760" r="96640" b="17680"/>
          <a:stretch>
            <a:fillRect/>
          </a:stretch>
        </p:blipFill>
        <p:spPr>
          <a:xfrm>
            <a:off x="2438734" y="3289995"/>
            <a:ext cx="2075622" cy="2443293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16"/>
          <a:srcRect l="50000" r="24760"/>
          <a:stretch>
            <a:fillRect/>
          </a:stretch>
        </p:blipFill>
        <p:spPr>
          <a:xfrm>
            <a:off x="1847469" y="4293189"/>
            <a:ext cx="1378411" cy="1092063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124424" y="2276619"/>
            <a:ext cx="5876314" cy="367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-240792" y="0"/>
            <a:ext cx="13177647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10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11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5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9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3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7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1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5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9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0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3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4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5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7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8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9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1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2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3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5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6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7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8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59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609599" y="1340739"/>
          <a:ext cx="10978514" cy="5137658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383030"/>
                <a:gridCol w="1583055"/>
                <a:gridCol w="8012429"/>
              </a:tblGrid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내용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상세 내용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(10.14-10.20)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리소스 수집 및 맵 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리소스 수집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맵 구현 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(10.21-10.27)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플레이어 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오브젝트 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플레이어 모션 구현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좌우 이동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점프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방어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공격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피격 모션 등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)</a:t>
                      </a:r>
                      <a:endParaRPr lang="en-US" altLang="ko-KR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플레이어 체력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공격력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스테미나 구현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(10.28-11.03)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엘릭서 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lt1"/>
                          </a:solidFill>
                        </a:rPr>
                        <a:t>UX/UI</a:t>
                      </a: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 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엘릭서를 획득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섭취 할 시 체력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공격력 증가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플레이어의 체력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스테미나를 보여주는 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구현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3.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다음 맵으로 이동할 때 와이프 전환기법을 사용하여 화면 전환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(11.04-11.10)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적 오브젝트 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적 오브젝트 두 종류 구현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공격모션은 따로 없고 충돌했을 때 체력이 깎임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(11.11-11.17)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보스 오브젝트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보스 오브젝트 구현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 다양한 공격모션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높은 공격력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높은 체력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519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(11.18-11.24)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충돌처리 및 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상호작용 구현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충돌 처리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엘릭서 획득 상호작용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충돌 예외 처리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방어 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+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구르기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시간 남으면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))</a:t>
                      </a:r>
                      <a:endParaRPr lang="en-US" altLang="ko-KR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+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체력을 회복시켜주는 석상 구현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시간 남으면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)</a:t>
                      </a:r>
                      <a:endParaRPr lang="en-US" altLang="ko-KR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(11.25-12.01)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사운드 삽입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BGM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삽입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모션 사운드 삽입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이동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방어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공격 등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)</a:t>
                      </a:r>
                      <a:endParaRPr lang="en-US" altLang="ko-KR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3.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피격 사운드 삽입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피격되는 재질에 따라 다른 사운드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)</a:t>
                      </a:r>
                      <a:endParaRPr lang="en-US" altLang="ko-KR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712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(12.02-12.08)</a:t>
                      </a:r>
                      <a:endParaRPr lang="en-US" altLang="ko-KR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밸런스 조정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lt1"/>
                          </a:solidFill>
                        </a:rPr>
                        <a:t>및 마무리</a:t>
                      </a:r>
                      <a:endParaRPr lang="ko-KR" altLang="en-US" sz="15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1.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엘릭서를 통한 체력</a:t>
                      </a: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공격력 증가량 조정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2.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스테미나 회복 속도 조정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50" b="1">
                          <a:solidFill>
                            <a:schemeClr val="lt1"/>
                          </a:solidFill>
                        </a:rPr>
                        <a:t>3.</a:t>
                      </a:r>
                      <a:r>
                        <a:rPr lang="ko-KR" altLang="en-US" sz="1050" b="1">
                          <a:solidFill>
                            <a:schemeClr val="lt1"/>
                          </a:solidFill>
                        </a:rPr>
                        <a:t> 마무리</a:t>
                      </a:r>
                      <a:endParaRPr lang="ko-KR" altLang="en-US" sz="105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gradFill flip="xy" rotWithShape="1">
                      <a:gsLst>
                        <a:gs pos="83670">
                          <a:srgbClr val="00002a">
                            <a:alpha val="87000"/>
                          </a:srgbClr>
                        </a:gs>
                        <a:gs pos="16750">
                          <a:srgbClr val="274e9c">
                            <a:alpha val="43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635698" y="260604"/>
            <a:ext cx="4320540" cy="813816"/>
          </a:xfrm>
          <a:prstGeom prst="wedgeRoundRectCallout">
            <a:avLst>
              <a:gd name="adj1" fmla="val 42527"/>
              <a:gd name="adj2" fmla="val 115744"/>
              <a:gd name="adj3" fmla="val 16667"/>
            </a:avLst>
          </a:prstGeom>
          <a:solidFill>
            <a:srgbClr val="67530e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  <a:latin typeface="한컴 쿨재즈 B"/>
                <a:ea typeface="한컴 쿨재즈 B"/>
              </a:rPr>
              <a:t>게임 개발 일정</a:t>
            </a:r>
            <a:endParaRPr lang="ko-KR" altLang="en-US" sz="3500">
              <a:solidFill>
                <a:schemeClr val="lt1"/>
              </a:solidFill>
              <a:latin typeface="한컴 쿨재즈 B"/>
              <a:ea typeface="한컴 쿨재즈 B"/>
            </a:endParaRPr>
          </a:p>
        </p:txBody>
      </p:sp>
      <p:sp>
        <p:nvSpPr>
          <p:cNvPr id="60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-240792" y="0"/>
            <a:ext cx="13177647" cy="7029450"/>
          </a:xfrm>
          <a:prstGeom prst="rect">
            <a:avLst/>
          </a:prstGeom>
          <a:gradFill flip="xy" rotWithShape="1">
            <a:gsLst>
              <a:gs pos="85640">
                <a:srgbClr val="00002a">
                  <a:alpha val="100000"/>
                </a:srgbClr>
              </a:gs>
              <a:gs pos="0">
                <a:srgbClr val="274e9c">
                  <a:alpha val="10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marL="0" indent="0" algn="ctr"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marL="0" indent="0" algn="ctr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감사합니다</a:t>
            </a: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-852870" y="5949315"/>
            <a:ext cx="14797851" cy="1364361"/>
            <a:chOff x="-852870" y="5949315"/>
            <a:chExt cx="14797851" cy="1364361"/>
          </a:xfrm>
        </p:grpSpPr>
        <p:grpSp>
          <p:nvGrpSpPr>
            <p:cNvPr id="11" name=""/>
            <p:cNvGrpSpPr/>
            <p:nvPr/>
          </p:nvGrpSpPr>
          <p:grpSpPr>
            <a:xfrm rot="0">
              <a:off x="-852870" y="5949315"/>
              <a:ext cx="14797851" cy="1364361"/>
              <a:chOff x="-816864" y="5646039"/>
              <a:chExt cx="14797851" cy="1364361"/>
            </a:xfrm>
          </p:grpSpPr>
          <p:grpSp>
            <p:nvGrpSpPr>
              <p:cNvPr id="12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6" name=""/>
              <p:cNvGrpSpPr/>
              <p:nvPr/>
            </p:nvGrpSpPr>
            <p:grpSpPr>
              <a:xfrm rot="0">
                <a:off x="710412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1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0" name=""/>
              <p:cNvGrpSpPr/>
              <p:nvPr/>
            </p:nvGrpSpPr>
            <p:grpSpPr>
              <a:xfrm rot="0">
                <a:off x="2287905" y="57984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1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2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3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4" name=""/>
              <p:cNvGrpSpPr/>
              <p:nvPr/>
            </p:nvGrpSpPr>
            <p:grpSpPr>
              <a:xfrm rot="0">
                <a:off x="4367784" y="5745480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5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7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28" name=""/>
              <p:cNvGrpSpPr/>
              <p:nvPr/>
            </p:nvGrpSpPr>
            <p:grpSpPr>
              <a:xfrm rot="0">
                <a:off x="955243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29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1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2" name=""/>
              <p:cNvGrpSpPr/>
              <p:nvPr/>
            </p:nvGrpSpPr>
            <p:grpSpPr>
              <a:xfrm rot="0">
                <a:off x="494385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36" name=""/>
              <p:cNvGrpSpPr/>
              <p:nvPr/>
            </p:nvGrpSpPr>
            <p:grpSpPr>
              <a:xfrm rot="0">
                <a:off x="-312801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3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0" name=""/>
              <p:cNvGrpSpPr/>
              <p:nvPr/>
            </p:nvGrpSpPr>
            <p:grpSpPr>
              <a:xfrm rot="0">
                <a:off x="2135505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1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3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4" name=""/>
              <p:cNvGrpSpPr/>
              <p:nvPr/>
            </p:nvGrpSpPr>
            <p:grpSpPr>
              <a:xfrm rot="0">
                <a:off x="-816864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5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7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48" name=""/>
              <p:cNvGrpSpPr/>
              <p:nvPr/>
            </p:nvGrpSpPr>
            <p:grpSpPr>
              <a:xfrm rot="0">
                <a:off x="1631442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49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0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2" name=""/>
              <p:cNvGrpSpPr/>
              <p:nvPr/>
            </p:nvGrpSpPr>
            <p:grpSpPr>
              <a:xfrm rot="0">
                <a:off x="8580310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3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4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5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56" name=""/>
              <p:cNvGrpSpPr/>
              <p:nvPr/>
            </p:nvGrpSpPr>
            <p:grpSpPr>
              <a:xfrm rot="0">
                <a:off x="11028618" y="5646039"/>
                <a:ext cx="2952369" cy="1211961"/>
                <a:chOff x="2135505" y="5646039"/>
                <a:chExt cx="2952369" cy="1211961"/>
              </a:xfrm>
            </p:grpSpPr>
            <p:sp>
              <p:nvSpPr>
                <p:cNvPr id="57" name=""/>
                <p:cNvSpPr/>
                <p:nvPr/>
              </p:nvSpPr>
              <p:spPr>
                <a:xfrm rot="1700496">
                  <a:off x="2135505" y="5646039"/>
                  <a:ext cx="1008126" cy="1211961"/>
                </a:xfrm>
                <a:prstGeom prst="irregularSeal2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8" name=""/>
                <p:cNvSpPr/>
                <p:nvPr/>
              </p:nvSpPr>
              <p:spPr>
                <a:xfrm>
                  <a:off x="2639568" y="5777865"/>
                  <a:ext cx="2304288" cy="1080135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9" name=""/>
                <p:cNvSpPr/>
                <p:nvPr/>
              </p:nvSpPr>
              <p:spPr>
                <a:xfrm>
                  <a:off x="4367784" y="5730811"/>
                  <a:ext cx="720090" cy="1010602"/>
                </a:xfrm>
                <a:prstGeom prst="irregularSeal1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60" name=""/>
            <p:cNvSpPr/>
            <p:nvPr/>
          </p:nvSpPr>
          <p:spPr>
            <a:xfrm>
              <a:off x="-510826" y="6404038"/>
              <a:ext cx="14113764" cy="907923"/>
            </a:xfrm>
            <a:prstGeom prst="flowChartTerminator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1" name=""/>
          <p:cNvSpPr/>
          <p:nvPr/>
        </p:nvSpPr>
        <p:spPr>
          <a:xfrm rot="12958198">
            <a:off x="11064769" y="486787"/>
            <a:ext cx="723141" cy="1365758"/>
          </a:xfrm>
          <a:prstGeom prst="moon">
            <a:avLst>
              <a:gd name="adj" fmla="val 39062"/>
            </a:avLst>
          </a:prstGeom>
          <a:solidFill>
            <a:srgbClr val="ecd174"/>
          </a:solidFill>
          <a:ln>
            <a:solidFill>
              <a:srgbClr val="cea61d"/>
            </a:solidFill>
          </a:ln>
          <a:effectLst>
            <a:glow rad="190500">
              <a:srgbClr val="ecd174">
                <a:alpha val="50000"/>
              </a:srgbClr>
            </a:glo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noFill/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278</ep:Words>
  <ep:PresentationFormat>화면 슬라이드 쇼(4:3)</ep:PresentationFormat>
  <ep:Paragraphs>28</ep:Paragraphs>
  <ep:Slides>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2DGP 1차 발표 -Night of Knight-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2024-10-09T12:49:29.870</dcterms:created>
  <dc:creator>user</dc:creator>
  <cp:lastModifiedBy>user</cp:lastModifiedBy>
  <dcterms:modified xsi:type="dcterms:W3CDTF">2024-10-11T17:20:55.271</dcterms:modified>
  <cp:revision>65</cp:revision>
  <dc:title>Knight of night</dc:title>
  <cp:version>1000.0000.01</cp:version>
</cp:coreProperties>
</file>