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50" y="67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9C66A-2F9B-8EC9-4FA0-6F3DF1F64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2194C-5B47-9468-B36E-81A1082A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755E8-252A-2398-9C58-E276376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9E634-623E-422B-461B-F1F767E9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9DABB-8B8C-82A4-10DC-A1845356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9763-FFC1-0E59-0F7A-5AACC55F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2FC92-6B1C-A955-0490-DDA6B7D1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B8813-AEA5-9094-A746-2564B92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6B423-4A1D-FB49-0109-C93FDC58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F1597-34CA-9E24-5D3E-F8201B0E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D4670-D58E-367E-E910-23514616F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F3A7A-5A93-59D6-CB8A-1FA9050E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9E455-615A-F6A2-6116-0178CC0E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D3A49-6582-8934-8F38-739B81B6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BCBF2-8EC9-5654-D7FB-A7D7E129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2CDBC-D949-0CF1-34F4-0E1F9C76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8A8A3-E28A-16B4-FF79-6CAE67B1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C8F22-F486-B85B-7D40-188AAC44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59CF-E37F-8F40-F3EF-69C80252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11D42-589E-F0C3-5883-7AEDAF66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1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014C3-7FFE-B1CA-AA2F-EC0D5B69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A02D9-B4A3-E7C4-1602-6B5E85F30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4F334-34C1-C761-E64A-4B49524D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E5AD0-8688-80B9-0D2F-3ECEB3E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15009-408F-470C-74CF-4C6F0900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35D4-5E25-4A12-0F3B-977722F0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ABF07-3F99-7F3C-CD05-51EA139BE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544D6-F1E5-8ED3-B846-CE133A3AF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06733-CEA0-C2AA-A2F5-2ED95D5E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A070A-2542-D7BA-461A-2A4C501B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DA595-C679-7262-0021-8DEEBC6C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8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5375-A3E3-EC53-A11C-7C567DA9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1C6B3-4766-F5FE-DFC3-5BEC97E0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608253-088B-2CC7-6621-73CBF7B0D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E77D68-13E9-5CB2-FFBD-27C52256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78B36B-1FE0-FB59-8592-2B9508C54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05853B-BA08-817C-E2A4-B5CF916D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43DD34-10DA-CF1C-ED48-E233780B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4F9AF9-1653-052A-D474-063D52D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7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B2133-53C6-133D-2B87-208BC941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4D59E4-6120-16AA-31FA-B313CFAF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806E1-C4E8-51BA-8ACE-B4DD9896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24B8B-7FCB-E5DA-556E-E9FEC9E3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1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AFBC01-0FD6-A65E-03C4-9CDFFE7A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4C384-203D-1DB6-7302-9D3C2AE4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9DA71-B897-C7B5-AF24-963D9882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0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CDF7-C3A6-D018-CE36-E717A73A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A9BAB-AA4A-0226-809E-A773F5DC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91FDC-5820-8773-BA37-24215846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399D5-B948-A929-445B-A655186C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8C70A-4666-511B-78C6-D6BB6363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C6083-D85D-BCEE-3950-EAA7AA6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6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9DA3D-2246-9D22-14F7-A285FADE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8107CE-EE13-2606-6252-288909B0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4DBFA-C89D-8399-05A3-BBE4BADB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575B9-5D0A-3014-26B0-B5D021C6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44FD0-9E8B-4D64-9F13-F95D476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D09A6-976D-46A3-2CDB-E44C4BEE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854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CFA570-5018-F6DE-FBE1-71E32DD4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F91B8-592B-F9E8-F868-80106D05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C0BFC-8B1E-8DDA-D895-8BDD4CDD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27E77-786D-40EC-93E9-3CBB2E48861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1D631-4F20-957D-7022-0853B0A3A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E5651-D6DF-795A-A01C-7993D6D41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48611-5C0B-4E7B-AD26-5ADEEED57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8F9ED-A24C-8777-E68A-68C5DB9E6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영상 데이터를 활용한 건물 탐지 및 지도 갱신 시스템 개발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231D4-3353-A098-64D3-28D5FECAC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:20102137</a:t>
            </a:r>
            <a:r>
              <a:rPr lang="ko-KR" altLang="en-US" dirty="0"/>
              <a:t> 공민석</a:t>
            </a:r>
            <a:endParaRPr lang="en-US" altLang="ko-KR" dirty="0"/>
          </a:p>
          <a:p>
            <a:r>
              <a:rPr lang="en-US" altLang="ko-KR" dirty="0"/>
              <a:t>	20102186 </a:t>
            </a:r>
            <a:r>
              <a:rPr lang="ko-KR" altLang="en-US" dirty="0"/>
              <a:t>이건우</a:t>
            </a:r>
            <a:endParaRPr lang="en-US" altLang="ko-KR" dirty="0"/>
          </a:p>
          <a:p>
            <a:r>
              <a:rPr lang="ko-KR" altLang="en-US" dirty="0"/>
              <a:t>기간 </a:t>
            </a:r>
            <a:r>
              <a:rPr lang="en-US" altLang="ko-KR" dirty="0"/>
              <a:t>: 2025.3.15~2025.06.15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4991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결론 및 향후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  <a:defRPr/>
            </a:pPr>
            <a:r>
              <a:rPr lang="ko-KR" altLang="en-US" b="1"/>
              <a:t>결론 </a:t>
            </a:r>
            <a:r>
              <a:rPr lang="en-US" altLang="ko-KR" b="1"/>
              <a:t>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- 기존 지도 갱신 시스템의 한계를 보완하는 자동화 기술을 구현함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- 실제 도시 공간관리, 자율주행, 공공 서비스에 적용 가능함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ko-KR" altLang="en-US" b="1"/>
              <a:t>향후 계획: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-  YOLOv8 모델 성능 튜닝 및 검증 강화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-  Polygon 정합성 향상 및 지도 비교 알고리즘 고도화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-  시스템 UI 고도화 및 사용자 테스트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-  실무 기관과 연계한 시범 적용 추진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화면설계 과정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255" y="1413549"/>
            <a:ext cx="6461880" cy="513539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8971" y="423558"/>
            <a:ext cx="5034953" cy="452593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013035" y="5166806"/>
            <a:ext cx="4813164" cy="11858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:</a:t>
            </a:r>
            <a:r>
              <a:rPr lang="ko-KR" altLang="en-US"/>
              <a:t> </a:t>
            </a:r>
            <a:r>
              <a:rPr/>
              <a:t>Qt Designer에서 UI 화면을 .ui 파일로 설계한 후, PyQt의 uic 모듈을 통해 map_updater 플러그인 코드에 연결하여 QGIS 상에서 동작하는 플러그인을 완성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화면설계(UI 포함)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117" y="1580740"/>
            <a:ext cx="6837004" cy="5094865"/>
          </a:xfrm>
          <a:prstGeom prst="rect">
            <a:avLst/>
          </a:prstGeom>
        </p:spPr>
      </p:pic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571572" y="1753230"/>
          <a:ext cx="5620427" cy="44403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6052"/>
                <a:gridCol w="4094374"/>
              </a:tblGrid>
              <a:tr h="4099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버튼명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기능 설명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55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정사영상 불러오기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GeoTIFF 등 정사영상 레이어를 QGIS에 불러오기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55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수치지도 불러오기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SHP 등 수치지도(벡터 데이터)를 QGIS에 불러오기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55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대응점 추가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정사영상과 수치지도 각각에서 대응점 1쌍씩 선택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55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대응점 초기화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지정한 대응점을 모두 삭제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68225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월드파일 생성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대응점 정보를 바탕으로 부등각사상 계수를 계산하여 .wld 파일 생성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55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건물 탐지 실행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SAM 또는 YOLOv8을 이용해 건물 객체 자동 탐지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5580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지도 최신화 실행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200"/>
                        <a:t>탐지된 객체를 기반으로 지도 데이터를 갱신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60620" y="152332"/>
            <a:ext cx="11630228" cy="13255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Map Updater 플러그인 시나리오 상세 플로우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983273" y="1336539"/>
            <a:ext cx="3698536" cy="47625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ko-KR" sz="1400">
                <a:solidFill>
                  <a:schemeClr val="tx1"/>
                </a:solidFill>
              </a:rPr>
              <a:t>플러그인 실행  </a:t>
            </a:r>
            <a:endParaRPr lang="ko-KR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sz="1400">
                <a:solidFill>
                  <a:schemeClr val="tx1"/>
                </a:solidFill>
              </a:rPr>
              <a:t>(QGIS 메뉴에서 Map Updater 실행)</a:t>
            </a:r>
            <a:endParaRPr lang="ko-KR" sz="14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4024211" y="2269179"/>
            <a:ext cx="3698536" cy="47625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92d3e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정사영상 및 수치지도 불러오기  </a:t>
            </a:r>
            <a:endPara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(각각의 버튼으로 레이어 추가)</a:t>
            </a:r>
            <a:endPara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4034343" y="3297271"/>
            <a:ext cx="3698536" cy="47625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92d3e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대응점(GCP) 수동 지정 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(정사영상과 수치지도에서 각각 4쌍 지정)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4085008" y="4255242"/>
            <a:ext cx="3698536" cy="47625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92d3e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월드파일(.wld) 생성 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(Affine 변환식 계산 및 저장)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4115407" y="5146944"/>
            <a:ext cx="3698536" cy="47625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92d3e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건물 탐지 실행 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(SAM/YOLO로 영상 분석)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4105273" y="6099446"/>
            <a:ext cx="3698536" cy="47625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92d3e">
                <a:alpha val="100000"/>
              </a:srgbClr>
            </a:solidFill>
            <a:prstDash val="solid"/>
            <a:miter/>
          </a:ln>
        </p:spPr>
        <p:txBody>
          <a:bodyPr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지도 최신화 실행  </a:t>
            </a:r>
            <a:endPara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(탐지된 건물로 수치지도 갱신)</a:t>
            </a:r>
            <a:endParaRPr xmlns:mc="http://schemas.openxmlformats.org/markup-compatibility/2006" xmlns:hp="http://schemas.haansoft.com/office/presentation/8.0" kumimoji="0" 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"/>
          <p:cNvCxnSpPr/>
          <p:nvPr/>
        </p:nvCxnSpPr>
        <p:spPr>
          <a:xfrm rot="5400000">
            <a:off x="5700817" y="2040778"/>
            <a:ext cx="293855" cy="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5400000">
            <a:off x="5701223" y="3003817"/>
            <a:ext cx="293855" cy="7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  <a:effectLst/>
        </p:spPr>
      </p:cxnSp>
      <p:cxnSp>
        <p:nvCxnSpPr>
          <p:cNvPr id="31" name=""/>
          <p:cNvCxnSpPr/>
          <p:nvPr/>
        </p:nvCxnSpPr>
        <p:spPr>
          <a:xfrm rot="5400000">
            <a:off x="5731621" y="3986716"/>
            <a:ext cx="293855" cy="7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  <a:effectLst/>
        </p:spPr>
      </p:cxnSp>
      <p:cxnSp>
        <p:nvCxnSpPr>
          <p:cNvPr id="32" name=""/>
          <p:cNvCxnSpPr/>
          <p:nvPr/>
        </p:nvCxnSpPr>
        <p:spPr>
          <a:xfrm rot="5400000">
            <a:off x="5731621" y="4949349"/>
            <a:ext cx="293855" cy="7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  <a:effectLst/>
        </p:spPr>
      </p:cxnSp>
      <p:cxnSp>
        <p:nvCxnSpPr>
          <p:cNvPr id="33" name=""/>
          <p:cNvCxnSpPr/>
          <p:nvPr/>
        </p:nvCxnSpPr>
        <p:spPr>
          <a:xfrm rot="5400000">
            <a:off x="5762021" y="5881583"/>
            <a:ext cx="293855" cy="7"/>
          </a:xfrm>
          <a:prstGeom prst="straightConnector1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624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문제 정의 및 프로젝트 목표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프로젝트 범위 및 업무 분석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기대 효과 및 차별성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기술 벤치마킹 사례 분석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벤치마킹 기술 </a:t>
            </a:r>
            <a:r>
              <a:rPr lang="en-US" altLang="ko-KR" b="1"/>
              <a:t>vs </a:t>
            </a:r>
            <a:r>
              <a:rPr lang="ko-KR" altLang="en-US" b="1"/>
              <a:t>프로젝트 기술 비교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기술 선택 근거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en-US" altLang="ko-KR" b="1"/>
              <a:t>SWOT </a:t>
            </a:r>
            <a:r>
              <a:rPr lang="ko-KR" altLang="en-US" b="1"/>
              <a:t>분석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강점 검토 </a:t>
            </a:r>
            <a:r>
              <a:rPr lang="en-US" altLang="ko-KR" b="1"/>
              <a:t>(</a:t>
            </a:r>
            <a:r>
              <a:rPr lang="ko-KR" altLang="en-US" b="1"/>
              <a:t>벤치마킹 기반</a:t>
            </a:r>
            <a:r>
              <a:rPr lang="en-US" altLang="ko-KR" b="1"/>
              <a:t>)</a:t>
            </a:r>
            <a:endParaRPr lang="en-US" altLang="ko-KR" b="1"/>
          </a:p>
          <a:p>
            <a:pPr>
              <a:buFont typeface="+mj-lt"/>
              <a:buAutoNum type="arabicPeriod"/>
              <a:defRPr/>
            </a:pPr>
            <a:r>
              <a:rPr lang="ko-KR" altLang="en-US" b="1"/>
              <a:t>결론 및 향후 계획</a:t>
            </a:r>
            <a:endParaRPr lang="ko-KR" altLang="en-US" b="1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문제 정의 및 목표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1525576"/>
            <a:ext cx="5105400" cy="2628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endParaRPr kumimoji="0" lang="en-US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0" lang="ko-KR" altLang="en-US" sz="16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문제 정의</a:t>
            </a:r>
            <a:endParaRPr kumimoji="0" lang="ko-KR" altLang="en-US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sz="160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수치지도 갱신의 한계</a:t>
            </a:r>
            <a:endParaRPr kumimoji="0" lang="ko-KR" altLang="ko-KR" sz="160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sz="160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수작업 중심으로 인한 갱신 지연 및 정확도 저하</a:t>
            </a:r>
            <a:endParaRPr kumimoji="0" lang="ko-KR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도시 변화 미반영</a:t>
            </a:r>
            <a:endParaRPr kumimoji="0" lang="ko-KR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sz="16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건물의 </a:t>
            </a: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신축·철거 등 변화</a:t>
            </a:r>
            <a:r>
              <a:rPr kumimoji="0" lang="ko-KR" altLang="ko-KR" sz="16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가 지도에 </a:t>
            </a: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늦게 반영</a:t>
            </a:r>
            <a:r>
              <a:rPr kumimoji="0" lang="ko-KR" altLang="ko-KR" sz="16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되어</a:t>
            </a:r>
            <a:br>
              <a:rPr kumimoji="0" lang="ko-KR" altLang="ko-KR" sz="16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</a:br>
            <a:r>
              <a:rPr kumimoji="0" lang="ko-KR" altLang="ko-KR" sz="16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→ </a:t>
            </a: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실시간 도시 관리·서비스 활용도 저하</a:t>
            </a:r>
            <a:endParaRPr kumimoji="0" lang="ko-KR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자동화 필요성 대두</a:t>
            </a:r>
            <a:endParaRPr kumimoji="0" lang="ko-KR" altLang="ko-KR" sz="16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sz="16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고해상도 영상 기반의 자동 탐지 및 지도 갱신</a:t>
            </a:r>
            <a:r>
              <a:rPr kumimoji="0" lang="ko-KR" altLang="ko-KR" sz="16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 기술 요구</a:t>
            </a:r>
            <a:endParaRPr kumimoji="0" lang="ko-KR" altLang="ko-KR" sz="16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ko-KR" sz="16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algn="ctr">
              <a:defRPr/>
            </a:pPr>
            <a:endParaRPr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6345677" y="4134258"/>
            <a:ext cx="5105400" cy="2628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buNone/>
              <a:defRPr/>
            </a:pPr>
            <a:r>
              <a:rPr lang="ko-KR" altLang="en-US" sz="1600" b="1"/>
              <a:t>프로젝트 목표</a:t>
            </a:r>
            <a:endParaRPr lang="ko-KR" altLang="en-US" sz="1600" b="1"/>
          </a:p>
          <a:p>
            <a:pPr>
              <a:buFont typeface="Arial"/>
              <a:buChar char="•"/>
              <a:defRPr/>
            </a:pPr>
            <a:r>
              <a:rPr lang="en-US" altLang="ko-KR" sz="1600"/>
              <a:t>YOLO </a:t>
            </a:r>
            <a:r>
              <a:rPr lang="ko-KR" altLang="en-US" sz="1600"/>
              <a:t>기반 건물 탐지 모델 구축</a:t>
            </a:r>
            <a:endParaRPr lang="ko-KR" altLang="en-US" sz="1600"/>
          </a:p>
          <a:p>
            <a:pPr>
              <a:buFont typeface="Arial"/>
              <a:buChar char="•"/>
              <a:defRPr/>
            </a:pPr>
            <a:r>
              <a:rPr lang="en-US" altLang="ko-KR" sz="1600"/>
              <a:t>GeoJSON </a:t>
            </a:r>
            <a:r>
              <a:rPr lang="ko-KR" altLang="en-US" sz="1600"/>
              <a:t>기반 </a:t>
            </a:r>
            <a:r>
              <a:rPr lang="ko-KR" altLang="en-US" sz="1600" b="1"/>
              <a:t>지도 변화 감지 및 자동 갱신</a:t>
            </a:r>
            <a:endParaRPr lang="ko-KR" altLang="en-US" sz="1600" b="1"/>
          </a:p>
          <a:p>
            <a:pPr>
              <a:buFont typeface="Arial"/>
              <a:buChar char="•"/>
              <a:defRPr/>
            </a:pPr>
            <a:r>
              <a:rPr lang="ko-KR" altLang="en-US" sz="1600"/>
              <a:t>스마트시티</a:t>
            </a:r>
            <a:r>
              <a:rPr lang="en-US" altLang="ko-KR" sz="1600"/>
              <a:t>, </a:t>
            </a:r>
            <a:r>
              <a:rPr lang="ko-KR" altLang="en-US" sz="1600"/>
              <a:t>자율주행</a:t>
            </a:r>
            <a:r>
              <a:rPr lang="en-US" altLang="ko-KR" sz="1600"/>
              <a:t>, </a:t>
            </a:r>
            <a:r>
              <a:rPr lang="ko-KR" altLang="en-US" sz="1600"/>
              <a:t>공간정보 서비스에 적용 가능한 </a:t>
            </a:r>
            <a:r>
              <a:rPr lang="ko-KR" altLang="en-US" sz="1600" b="1"/>
              <a:t>실용 시스템 구현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범위</a:t>
            </a:r>
            <a:r>
              <a:rPr lang="en-US" altLang="ko-KR"/>
              <a:t>, </a:t>
            </a:r>
            <a:r>
              <a:rPr lang="ko-KR" altLang="en-US"/>
              <a:t>기대 효과 </a:t>
            </a:r>
            <a:r>
              <a:rPr lang="en-US" altLang="ko-KR"/>
              <a:t>&amp; </a:t>
            </a:r>
            <a:r>
              <a:rPr lang="ko-KR" altLang="en-US"/>
              <a:t>기술 조건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14683"/>
            <a:ext cx="4158169" cy="2274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buNone/>
              <a:defRPr/>
            </a:pPr>
            <a:r>
              <a:rPr lang="ko-KR" altLang="en-US" b="1"/>
              <a:t>프로젝트 범위</a:t>
            </a:r>
            <a:endParaRPr lang="ko-KR" altLang="en-US" b="1"/>
          </a:p>
          <a:p>
            <a:pPr>
              <a:buFont typeface="Arial"/>
              <a:buChar char="•"/>
              <a:defRPr/>
            </a:pPr>
            <a:r>
              <a:rPr lang="ko-KR" altLang="en-US" b="1"/>
              <a:t>주요 사용자</a:t>
            </a:r>
            <a:endParaRPr lang="ko-KR" altLang="en-US" b="1"/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/>
              <a:t>스마트시티 연구자</a:t>
            </a:r>
            <a:r>
              <a:rPr lang="en-US" altLang="ko-KR"/>
              <a:t>, </a:t>
            </a:r>
            <a:r>
              <a:rPr lang="ko-KR" altLang="en-US"/>
              <a:t>자율주행 기업</a:t>
            </a:r>
            <a:r>
              <a:rPr lang="en-US" altLang="ko-KR"/>
              <a:t>, GIS </a:t>
            </a:r>
            <a:r>
              <a:rPr lang="ko-KR" altLang="en-US"/>
              <a:t>실무자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1476" y="1934139"/>
            <a:ext cx="4006174" cy="2112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buNone/>
              <a:defRPr/>
            </a:pPr>
            <a:r>
              <a:rPr lang="ko-KR" altLang="en-US" b="1"/>
              <a:t>핵심 기능 모듈</a:t>
            </a:r>
            <a:endParaRPr lang="ko-KR" altLang="en-US" b="1"/>
          </a:p>
          <a:p>
            <a:pPr>
              <a:buFont typeface="+mj-lt"/>
              <a:buAutoNum type="arabicPeriod"/>
              <a:defRPr/>
            </a:pPr>
            <a:r>
              <a:rPr lang="ko-KR" altLang="en-US"/>
              <a:t>영상 데이터 수집 및 전처리</a:t>
            </a:r>
            <a:endParaRPr lang="ko-KR" altLang="en-US"/>
          </a:p>
          <a:p>
            <a:pPr>
              <a:buFont typeface="+mj-lt"/>
              <a:buAutoNum type="arabicPeriod"/>
              <a:defRPr/>
            </a:pPr>
            <a:r>
              <a:rPr lang="en-US" altLang="ko-KR"/>
              <a:t>YOLO </a:t>
            </a:r>
            <a:r>
              <a:rPr lang="ko-KR" altLang="en-US"/>
              <a:t>모델 기반 건물 탐지 학습</a:t>
            </a:r>
            <a:endParaRPr lang="ko-KR" altLang="en-US"/>
          </a:p>
          <a:p>
            <a:pPr>
              <a:buFont typeface="+mj-lt"/>
              <a:buAutoNum type="arabicPeriod"/>
              <a:defRPr/>
            </a:pPr>
            <a:r>
              <a:rPr lang="ko-KR" altLang="en-US"/>
              <a:t>지도 변화 감지 및 </a:t>
            </a:r>
            <a:r>
              <a:rPr lang="en-US" altLang="ko-KR"/>
              <a:t>GeoJSON </a:t>
            </a:r>
            <a:r>
              <a:rPr lang="ko-KR" altLang="en-US"/>
              <a:t>자동 갱신</a:t>
            </a:r>
            <a:endParaRPr lang="ko-KR" altLang="en-US"/>
          </a:p>
          <a:p>
            <a:pPr>
              <a:buFont typeface="+mj-lt"/>
              <a:buAutoNum type="arabicPeriod"/>
              <a:defRPr/>
            </a:pPr>
            <a:r>
              <a:rPr lang="en-US" altLang="ko-KR"/>
              <a:t>API </a:t>
            </a:r>
            <a:r>
              <a:rPr lang="ko-KR" altLang="en-US"/>
              <a:t>및 웹 </a:t>
            </a:r>
            <a:r>
              <a:rPr lang="en-US" altLang="ko-KR"/>
              <a:t>UI </a:t>
            </a:r>
            <a:r>
              <a:rPr lang="ko-KR" altLang="en-US"/>
              <a:t>시각화 시스템 구축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4547637"/>
            <a:ext cx="4006174" cy="2112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buNone/>
              <a:defRPr/>
            </a:pPr>
            <a:r>
              <a:rPr lang="ko-KR" altLang="en-US" b="1"/>
              <a:t>기대 효과</a:t>
            </a:r>
            <a:endParaRPr lang="ko-KR" altLang="en-US" b="1"/>
          </a:p>
          <a:p>
            <a:pPr>
              <a:buFont typeface="Arial"/>
              <a:buChar char="•"/>
              <a:defRPr/>
            </a:pPr>
            <a:r>
              <a:rPr lang="ko-KR" altLang="en-US" b="1"/>
              <a:t>지도 갱신 주기 단축</a:t>
            </a:r>
            <a:r>
              <a:rPr lang="en-US" altLang="ko-KR"/>
              <a:t>, </a:t>
            </a:r>
            <a:r>
              <a:rPr lang="ko-KR" altLang="en-US"/>
              <a:t>정확도 향상</a:t>
            </a:r>
            <a:endParaRPr lang="ko-KR" altLang="en-US"/>
          </a:p>
          <a:p>
            <a:pPr>
              <a:buFont typeface="Arial"/>
              <a:buChar char="•"/>
              <a:defRPr/>
            </a:pPr>
            <a:r>
              <a:rPr lang="ko-KR" altLang="en-US" b="1"/>
              <a:t>건물 변화의 실시간 반영</a:t>
            </a:r>
            <a:r>
              <a:rPr lang="ko-KR" altLang="en-US"/>
              <a:t> 가능</a:t>
            </a:r>
            <a:endParaRPr lang="ko-KR" altLang="en-US"/>
          </a:p>
          <a:p>
            <a:pPr>
              <a:buFont typeface="Arial"/>
              <a:buChar char="•"/>
              <a:defRPr/>
            </a:pPr>
            <a:r>
              <a:rPr lang="ko-KR" altLang="en-US"/>
              <a:t>도시계획</a:t>
            </a:r>
            <a:r>
              <a:rPr lang="en-US" altLang="ko-KR"/>
              <a:t>, </a:t>
            </a:r>
            <a:r>
              <a:rPr lang="ko-KR" altLang="en-US"/>
              <a:t>정책 수립</a:t>
            </a:r>
            <a:r>
              <a:rPr lang="en-US" altLang="ko-KR"/>
              <a:t>, </a:t>
            </a:r>
            <a:r>
              <a:rPr lang="ko-KR" altLang="en-US"/>
              <a:t>재난 대응 등에 실질적 기여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31476" y="4406630"/>
            <a:ext cx="4006174" cy="2253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buNone/>
              <a:defRPr/>
            </a:pPr>
            <a:r>
              <a:rPr lang="ko-KR" altLang="en-US" b="1"/>
              <a:t>기술 제약 및 가정</a:t>
            </a:r>
            <a:endParaRPr lang="ko-KR" altLang="en-US" b="1"/>
          </a:p>
          <a:p>
            <a:pPr>
              <a:buFont typeface="Arial"/>
              <a:buChar char="•"/>
              <a:defRPr/>
            </a:pPr>
            <a:r>
              <a:rPr lang="ko-KR" altLang="en-US" b="1"/>
              <a:t>제약사항</a:t>
            </a:r>
            <a:r>
              <a:rPr lang="en-US" altLang="ko-KR" b="1"/>
              <a:t>:</a:t>
            </a:r>
            <a:endParaRPr lang="en-US" altLang="ko-KR" b="1"/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/>
              <a:t>대용량 데이터 처리 부담</a:t>
            </a:r>
            <a:endParaRPr lang="ko-KR" altLang="en-US"/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/>
              <a:t>영상 수급 일정 지연 가능성</a:t>
            </a:r>
            <a:endParaRPr lang="ko-KR" altLang="en-US"/>
          </a:p>
          <a:p>
            <a:pPr>
              <a:buFont typeface="Arial"/>
              <a:buChar char="•"/>
              <a:defRPr/>
            </a:pPr>
            <a:r>
              <a:rPr lang="ko-KR" altLang="en-US" b="1"/>
              <a:t>가정조건</a:t>
            </a:r>
            <a:r>
              <a:rPr lang="en-US" altLang="ko-KR" b="1"/>
              <a:t>:</a:t>
            </a:r>
            <a:endParaRPr lang="en-US" altLang="ko-KR" b="1"/>
          </a:p>
          <a:p>
            <a:pPr marL="742950" lvl="1" indent="-285750">
              <a:buFont typeface="Arial"/>
              <a:buChar char="•"/>
              <a:defRPr/>
            </a:pPr>
            <a:r>
              <a:rPr lang="ko-KR" altLang="en-US"/>
              <a:t>고해상도 영상 및 좌표 데이터 확보 가능</a:t>
            </a:r>
            <a:endParaRPr lang="ko-KR" altLang="en-US"/>
          </a:p>
          <a:p>
            <a:pPr marL="742950" lvl="1" indent="-285750">
              <a:buFont typeface="Arial"/>
              <a:buChar char="•"/>
              <a:defRPr/>
            </a:pPr>
            <a:r>
              <a:rPr lang="en-US" altLang="ko-KR"/>
              <a:t>GIS </a:t>
            </a:r>
            <a:r>
              <a:rPr lang="ko-KR" altLang="en-US"/>
              <a:t>운영기관의 협조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C691E-6CD7-3978-1D2C-4BB786E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흐름 분석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5EA4791-5FA6-A0E6-B332-EB6A8F7BE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299858"/>
              </p:ext>
            </p:extLst>
          </p:nvPr>
        </p:nvGraphicFramePr>
        <p:xfrm>
          <a:off x="2009167" y="1588526"/>
          <a:ext cx="8173665" cy="4904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197">
                  <a:extLst>
                    <a:ext uri="{9D8B030D-6E8A-4147-A177-3AD203B41FA5}">
                      <a16:colId xmlns:a16="http://schemas.microsoft.com/office/drawing/2014/main" val="4193783852"/>
                    </a:ext>
                  </a:extLst>
                </a:gridCol>
                <a:gridCol w="1566153">
                  <a:extLst>
                    <a:ext uri="{9D8B030D-6E8A-4147-A177-3AD203B41FA5}">
                      <a16:colId xmlns:a16="http://schemas.microsoft.com/office/drawing/2014/main" val="3229103607"/>
                    </a:ext>
                  </a:extLst>
                </a:gridCol>
                <a:gridCol w="5632315">
                  <a:extLst>
                    <a:ext uri="{9D8B030D-6E8A-4147-A177-3AD203B41FA5}">
                      <a16:colId xmlns:a16="http://schemas.microsoft.com/office/drawing/2014/main" val="4001055145"/>
                    </a:ext>
                  </a:extLst>
                </a:gridCol>
              </a:tblGrid>
              <a:tr h="363734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latin typeface="+mn-lt"/>
                        </a:rPr>
                        <a:t>주요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세부 업무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84977"/>
                  </a:ext>
                </a:extLst>
              </a:tr>
              <a:tr h="92127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데이터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고해상도 영상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- WHU, </a:t>
                      </a:r>
                      <a:r>
                        <a:rPr lang="en-US" altLang="ko-KR" b="0" dirty="0" err="1">
                          <a:latin typeface="+mn-lt"/>
                        </a:rPr>
                        <a:t>Inria</a:t>
                      </a:r>
                      <a:r>
                        <a:rPr lang="en-US" altLang="ko-KR" b="0" dirty="0">
                          <a:latin typeface="+mn-lt"/>
                        </a:rPr>
                        <a:t> </a:t>
                      </a:r>
                      <a:r>
                        <a:rPr lang="ko-KR" altLang="en-US" b="0" dirty="0">
                          <a:latin typeface="+mn-lt"/>
                        </a:rPr>
                        <a:t>등 항공</a:t>
                      </a:r>
                      <a:r>
                        <a:rPr lang="en-US" altLang="ko-KR" b="0" dirty="0">
                          <a:latin typeface="+mn-lt"/>
                        </a:rPr>
                        <a:t>/</a:t>
                      </a:r>
                      <a:r>
                        <a:rPr lang="ko-KR" altLang="en-US" b="0" dirty="0">
                          <a:latin typeface="+mn-lt"/>
                        </a:rPr>
                        <a:t>위성 영상 활용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공공 포털 및 </a:t>
                      </a:r>
                      <a:r>
                        <a:rPr lang="en-US" altLang="ko-KR" b="0" dirty="0">
                          <a:latin typeface="+mn-lt"/>
                        </a:rPr>
                        <a:t>API </a:t>
                      </a:r>
                      <a:r>
                        <a:rPr lang="ko-KR" altLang="en-US" b="0" dirty="0">
                          <a:latin typeface="+mn-lt"/>
                        </a:rPr>
                        <a:t>연동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GitHub </a:t>
                      </a:r>
                      <a:r>
                        <a:rPr lang="ko-KR" altLang="en-US" b="0" dirty="0">
                          <a:latin typeface="+mn-lt"/>
                        </a:rPr>
                        <a:t>기반 버전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59471"/>
                  </a:ext>
                </a:extLst>
              </a:tr>
              <a:tr h="775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+mn-lt"/>
                        </a:rPr>
                        <a:t>전처리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영상 품질 향상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해상도 정규화</a:t>
                      </a:r>
                      <a:r>
                        <a:rPr lang="en-US" altLang="ko-KR" b="0" dirty="0">
                          <a:latin typeface="+mn-lt"/>
                        </a:rPr>
                        <a:t>, </a:t>
                      </a:r>
                      <a:r>
                        <a:rPr lang="ko-KR" altLang="en-US" b="0" dirty="0">
                          <a:latin typeface="+mn-lt"/>
                        </a:rPr>
                        <a:t>노이즈 제거</a:t>
                      </a:r>
                      <a:r>
                        <a:rPr lang="en-US" altLang="ko-KR" b="0" dirty="0">
                          <a:latin typeface="+mn-lt"/>
                        </a:rPr>
                        <a:t>, </a:t>
                      </a:r>
                      <a:r>
                        <a:rPr lang="ko-KR" altLang="en-US" b="0" dirty="0">
                          <a:latin typeface="+mn-lt"/>
                        </a:rPr>
                        <a:t>증강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OpenCV + Python </a:t>
                      </a:r>
                      <a:r>
                        <a:rPr lang="ko-KR" altLang="en-US" b="0" dirty="0">
                          <a:latin typeface="+mn-lt"/>
                        </a:rPr>
                        <a:t>활용 영상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85074"/>
                  </a:ext>
                </a:extLst>
              </a:tr>
              <a:tr h="630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모델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건물 탐지 모델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- YOLOv8 </a:t>
                      </a:r>
                      <a:r>
                        <a:rPr lang="ko-KR" altLang="en-US" b="0" dirty="0">
                          <a:latin typeface="+mn-lt"/>
                        </a:rPr>
                        <a:t>모델 학습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성능 평가 및 반복 튜닝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221464"/>
                  </a:ext>
                </a:extLst>
              </a:tr>
              <a:tr h="92127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시스템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지도 자동 갱신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탐지 결과 </a:t>
                      </a:r>
                      <a:r>
                        <a:rPr lang="en-US" altLang="ko-KR" b="0" dirty="0">
                          <a:latin typeface="+mn-lt"/>
                        </a:rPr>
                        <a:t>Polygon</a:t>
                      </a:r>
                      <a:r>
                        <a:rPr lang="ko-KR" altLang="en-US" b="0" dirty="0">
                          <a:latin typeface="+mn-lt"/>
                        </a:rPr>
                        <a:t>화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en-US" altLang="ko-KR" b="0" dirty="0" err="1">
                          <a:latin typeface="+mn-lt"/>
                        </a:rPr>
                        <a:t>GeoJSON</a:t>
                      </a:r>
                      <a:r>
                        <a:rPr lang="en-US" altLang="ko-KR" b="0" dirty="0">
                          <a:latin typeface="+mn-lt"/>
                        </a:rPr>
                        <a:t> </a:t>
                      </a:r>
                      <a:r>
                        <a:rPr lang="ko-KR" altLang="en-US" b="0" dirty="0">
                          <a:latin typeface="+mn-lt"/>
                        </a:rPr>
                        <a:t>생성 및 갱신 로직 구현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Flask/Django API </a:t>
                      </a:r>
                      <a:r>
                        <a:rPr lang="ko-KR" altLang="en-US" b="0" dirty="0">
                          <a:latin typeface="+mn-lt"/>
                        </a:rPr>
                        <a:t>서버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89124"/>
                  </a:ext>
                </a:extLst>
              </a:tr>
              <a:tr h="630343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변화 탐지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변화 영역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이전 지도와 비교해 변경 건물 자동 감지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결과 데이터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80963"/>
                  </a:ext>
                </a:extLst>
              </a:tr>
              <a:tr h="6303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UI </a:t>
                      </a:r>
                      <a:r>
                        <a:rPr lang="ko-KR" altLang="en-US" b="0" dirty="0">
                          <a:latin typeface="+mn-lt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사용자 시각화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지도 결과 시각화</a:t>
                      </a:r>
                      <a:br>
                        <a:rPr lang="ko-KR" altLang="en-US" b="0" dirty="0">
                          <a:latin typeface="+mn-lt"/>
                        </a:rPr>
                      </a:br>
                      <a:r>
                        <a:rPr lang="en-US" altLang="ko-KR" b="0" dirty="0">
                          <a:latin typeface="+mn-lt"/>
                        </a:rPr>
                        <a:t>- </a:t>
                      </a:r>
                      <a:r>
                        <a:rPr lang="ko-KR" altLang="en-US" b="0" dirty="0">
                          <a:latin typeface="+mn-lt"/>
                        </a:rPr>
                        <a:t>변화 비교</a:t>
                      </a:r>
                      <a:r>
                        <a:rPr lang="en-US" altLang="ko-KR" b="0" dirty="0">
                          <a:latin typeface="+mn-lt"/>
                        </a:rPr>
                        <a:t>, </a:t>
                      </a:r>
                      <a:r>
                        <a:rPr lang="ko-KR" altLang="en-US" b="0" dirty="0">
                          <a:latin typeface="+mn-lt"/>
                        </a:rPr>
                        <a:t>결과 다운로드 기능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02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9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AB99-873C-1F1D-F0AC-9D44E352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벤치마킹 사례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1A8EC66-8A83-FA02-546E-785AD62DF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428084"/>
              </p:ext>
            </p:extLst>
          </p:nvPr>
        </p:nvGraphicFramePr>
        <p:xfrm>
          <a:off x="838200" y="1417063"/>
          <a:ext cx="10515600" cy="444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875664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110342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74627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49639630"/>
                    </a:ext>
                  </a:extLst>
                </a:gridCol>
              </a:tblGrid>
              <a:tr h="499625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err="1">
                          <a:latin typeface="+mn-lt"/>
                        </a:rPr>
                        <a:t>사례명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핵심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한계점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485620"/>
                  </a:ext>
                </a:extLst>
              </a:tr>
              <a:tr h="862366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+mn-lt"/>
                        </a:rPr>
                        <a:t>Inria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+mn-lt"/>
                        </a:rPr>
                        <a:t>CNN </a:t>
                      </a:r>
                      <a:r>
                        <a:rPr lang="ko-KR" altLang="en-US" b="0" dirty="0">
                          <a:latin typeface="+mn-lt"/>
                        </a:rPr>
                        <a:t>기반 건물 분할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대규모 항공영상</a:t>
                      </a:r>
                      <a:r>
                        <a:rPr lang="en-US" altLang="ko-KR" b="0" dirty="0">
                          <a:latin typeface="+mn-lt"/>
                        </a:rPr>
                        <a:t>, </a:t>
                      </a:r>
                      <a:r>
                        <a:rPr lang="ko-KR" altLang="en-US" b="0" dirty="0">
                          <a:latin typeface="+mn-lt"/>
                        </a:rPr>
                        <a:t>지도 실험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지도 갱신 미지원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887701"/>
                  </a:ext>
                </a:extLst>
              </a:tr>
              <a:tr h="4996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WHU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U-Net, Mask R-CNN </a:t>
                      </a:r>
                      <a:r>
                        <a:rPr lang="ko-KR" altLang="en-US" b="0" dirty="0">
                          <a:latin typeface="+mn-lt"/>
                        </a:rPr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정밀 탐지 실험 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실무 시스템 아님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55588"/>
                  </a:ext>
                </a:extLst>
              </a:tr>
              <a:tr h="862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Google Maps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+mn-lt"/>
                        </a:rPr>
                        <a:t>ML + </a:t>
                      </a:r>
                      <a:r>
                        <a:rPr lang="ko-KR" altLang="en-US" b="0" dirty="0">
                          <a:latin typeface="+mn-lt"/>
                        </a:rPr>
                        <a:t>수작업 병행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실제 지도 반영</a:t>
                      </a:r>
                      <a:r>
                        <a:rPr lang="en-US" altLang="ko-KR" b="0" dirty="0">
                          <a:latin typeface="+mn-lt"/>
                        </a:rPr>
                        <a:t>, </a:t>
                      </a:r>
                      <a:r>
                        <a:rPr lang="ko-KR" altLang="en-US" b="0" dirty="0">
                          <a:latin typeface="+mn-lt"/>
                        </a:rPr>
                        <a:t>상용 서비스 운영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lt"/>
                        </a:rPr>
                        <a:t>폐쇄적 구조</a:t>
                      </a:r>
                      <a:r>
                        <a:rPr lang="en-US" altLang="ko-KR" b="0" dirty="0">
                          <a:latin typeface="+mn-lt"/>
                        </a:rPr>
                        <a:t>, </a:t>
                      </a:r>
                      <a:r>
                        <a:rPr lang="ko-KR" altLang="en-US" b="0" dirty="0">
                          <a:latin typeface="+mn-lt"/>
                        </a:rPr>
                        <a:t>접근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6070"/>
                  </a:ext>
                </a:extLst>
              </a:tr>
              <a:tr h="86236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SIA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위성 </a:t>
                      </a:r>
                      <a:r>
                        <a:rPr lang="en-US" b="0" dirty="0">
                          <a:latin typeface="+mn-lt"/>
                        </a:rPr>
                        <a:t>AI </a:t>
                      </a:r>
                      <a:r>
                        <a:rPr lang="ko-KR" altLang="en-US" b="0" dirty="0">
                          <a:latin typeface="+mn-lt"/>
                        </a:rPr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+mn-lt"/>
                        </a:rPr>
                        <a:t>3</a:t>
                      </a:r>
                      <a:r>
                        <a:rPr lang="ko-KR" altLang="en-US" b="0" dirty="0">
                          <a:latin typeface="+mn-lt"/>
                        </a:rPr>
                        <a:t>분 내 탐지</a:t>
                      </a:r>
                      <a:r>
                        <a:rPr lang="en-US" altLang="ko-KR" b="0" dirty="0">
                          <a:latin typeface="+mn-lt"/>
                        </a:rPr>
                        <a:t>, </a:t>
                      </a:r>
                      <a:r>
                        <a:rPr lang="ko-KR" altLang="en-US" b="0" dirty="0">
                          <a:latin typeface="+mn-lt"/>
                        </a:rPr>
                        <a:t>국방 활용 중심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민간 활용 및 확장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541435"/>
                  </a:ext>
                </a:extLst>
              </a:tr>
              <a:tr h="862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latin typeface="+mn-lt"/>
                        </a:rPr>
                        <a:t>Testworks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객체 </a:t>
                      </a:r>
                      <a:r>
                        <a:rPr lang="ko-KR" altLang="en-US" b="0" dirty="0" err="1">
                          <a:latin typeface="+mn-lt"/>
                        </a:rPr>
                        <a:t>라벨링</a:t>
                      </a:r>
                      <a:r>
                        <a:rPr lang="ko-KR" altLang="en-US" b="0" dirty="0">
                          <a:latin typeface="+mn-lt"/>
                        </a:rPr>
                        <a:t> </a:t>
                      </a:r>
                      <a:r>
                        <a:rPr lang="en-US" altLang="ko-KR" b="0" dirty="0">
                          <a:latin typeface="+mn-lt"/>
                        </a:rPr>
                        <a:t>AI </a:t>
                      </a:r>
                      <a:r>
                        <a:rPr lang="ko-KR" altLang="en-US" b="0" dirty="0">
                          <a:latin typeface="+mn-lt"/>
                        </a:rPr>
                        <a:t>데이터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다양한 객체 분석 경험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+mn-lt"/>
                        </a:rPr>
                        <a:t>지도 갱신 시스템 </a:t>
                      </a:r>
                      <a:r>
                        <a:rPr lang="ko-KR" altLang="en-US" b="0" dirty="0" err="1">
                          <a:latin typeface="+mn-lt"/>
                        </a:rPr>
                        <a:t>미구현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73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639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벤치마킹 기술 </a:t>
            </a:r>
            <a:r>
              <a:rPr lang="en-US" altLang="ko-KR"/>
              <a:t>vs </a:t>
            </a:r>
            <a:r>
              <a:rPr lang="ko-KR" altLang="en-US"/>
              <a:t>우리 기술 비교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38200" y="1457960"/>
          <a:ext cx="10515600" cy="396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벤치마킹 기술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우리 기술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차이점 요약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건물 탐지 모델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b="0" i="0">
                          <a:latin typeface="+mn-ea"/>
                          <a:ea typeface="+mn-ea"/>
                        </a:rPr>
                        <a:t>U-Net, Mask R-CNN</a:t>
                      </a:r>
                      <a:endParaRPr 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b="0" i="0">
                          <a:latin typeface="+mn-ea"/>
                          <a:ea typeface="+mn-ea"/>
                        </a:rPr>
                        <a:t>YOLOv8</a:t>
                      </a:r>
                      <a:endParaRPr 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실시간 처리 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경량화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데이터셋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b="0" i="0">
                          <a:latin typeface="+mn-ea"/>
                          <a:ea typeface="+mn-ea"/>
                        </a:rPr>
                        <a:t>WHU, Inria,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자체 라벨링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altLang="ko-KR" b="0" i="0">
                          <a:latin typeface="+mn-ea"/>
                          <a:ea typeface="+mn-ea"/>
                        </a:rPr>
                        <a:t>WHU, Inria + GitHub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기반 버전 관리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동일 데이터 기반 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관리 체계 강화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영상 전처리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단순 노이즈 제거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altLang="ko-KR" b="0" i="0">
                          <a:latin typeface="+mn-ea"/>
                          <a:ea typeface="+mn-ea"/>
                        </a:rPr>
                        <a:t>OpenCV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기반 정규화 및 품질 향상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학습 효율 및 정확도 향상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지도 갱신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없음 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수작업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altLang="ko-KR" b="0" i="0">
                          <a:latin typeface="+mn-ea"/>
                          <a:ea typeface="+mn-ea"/>
                        </a:rPr>
                        <a:t>Polygon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화 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+ GeoJSON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자동 갱신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지도까지 연결된 완성형 시스템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공간정보 처리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비공개 툴 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상용 솔루션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en-US" b="0" i="0">
                          <a:latin typeface="+mn-ea"/>
                          <a:ea typeface="+mn-ea"/>
                        </a:rPr>
                        <a:t>GeoPandas, Shapely, PostGIS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등 오픈소스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비용 절감 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유연한 확장성 확보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사용자 연계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대부분 미제공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웹 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제공</a:t>
                      </a:r>
                      <a:r>
                        <a:rPr lang="en-US" altLang="ko-KR" b="0" i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0" i="0">
                          <a:latin typeface="+mn-ea"/>
                          <a:ea typeface="+mn-ea"/>
                        </a:rPr>
                        <a:t>시각화 및 결과 비교 기능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>
                        <a:defRPr/>
                      </a:pPr>
                      <a:r>
                        <a:rPr lang="ko-KR" altLang="en-US" b="0" i="0">
                          <a:latin typeface="+mn-ea"/>
                          <a:ea typeface="+mn-ea"/>
                        </a:rPr>
                        <a:t>실용성과 사용자 편의성 반영</a:t>
                      </a:r>
                      <a:endParaRPr lang="ko-KR" altLang="en-US" b="0" i="0">
                        <a:latin typeface="+mn-ea"/>
                        <a:ea typeface="+mn-ea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622587"/>
            <a:ext cx="10280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 이 프로젝트는 실시간 탐지부터 지도 자동 갱신</a:t>
            </a:r>
            <a:r>
              <a:rPr lang="en-US" altLang="ko-KR"/>
              <a:t>, </a:t>
            </a:r>
            <a:r>
              <a:rPr lang="ko-KR" altLang="en-US"/>
              <a:t>사용자 인터페이스까지 통합된 시스템을 구현함</a:t>
            </a:r>
            <a:br>
              <a:rPr lang="ko-KR" altLang="en-US"/>
            </a:br>
            <a:r>
              <a:rPr lang="ko-KR" altLang="en-US"/>
              <a:t> 실용성 </a:t>
            </a:r>
            <a:r>
              <a:rPr lang="en-US" altLang="ko-KR"/>
              <a:t>+ </a:t>
            </a:r>
            <a:r>
              <a:rPr lang="ko-KR" altLang="en-US"/>
              <a:t>확장성 </a:t>
            </a:r>
            <a:r>
              <a:rPr lang="en-US" altLang="ko-KR"/>
              <a:t>+ </a:t>
            </a:r>
            <a:r>
              <a:rPr lang="ko-KR" altLang="en-US"/>
              <a:t>비용 효율성에서 확실한 차별성 확보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E7A86-34AC-DA2B-B89A-3F8C5D2D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선택 근거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7B6C4-7924-724E-907C-C9CD68A15479}"/>
              </a:ext>
            </a:extLst>
          </p:cNvPr>
          <p:cNvSpPr/>
          <p:nvPr/>
        </p:nvSpPr>
        <p:spPr>
          <a:xfrm>
            <a:off x="838200" y="1914683"/>
            <a:ext cx="4006174" cy="2112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 dirty="0"/>
              <a:t>1. YOLOv8 – </a:t>
            </a:r>
            <a:r>
              <a:rPr lang="ko-KR" altLang="en-US" b="1" dirty="0"/>
              <a:t>실시간성 중심 객체 탐지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빠른 처리 속도와 경량화 구조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다양한 환경에서도 실시간 탐지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후처리 결합 시 정밀도 확보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0F8510-114C-912C-58F4-37690E70E431}"/>
              </a:ext>
            </a:extLst>
          </p:cNvPr>
          <p:cNvSpPr/>
          <p:nvPr/>
        </p:nvSpPr>
        <p:spPr>
          <a:xfrm>
            <a:off x="7195226" y="4304445"/>
            <a:ext cx="4006174" cy="2112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 dirty="0"/>
              <a:t>4. GitHub – </a:t>
            </a:r>
            <a:r>
              <a:rPr lang="ko-KR" altLang="en-US" b="1" dirty="0"/>
              <a:t>협업 및 형상관리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데이터 </a:t>
            </a:r>
            <a:r>
              <a:rPr lang="ko-KR" altLang="en-US" b="1" dirty="0"/>
              <a:t>통합 버전 관리 체계 구축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팀원 간 </a:t>
            </a:r>
            <a:r>
              <a:rPr lang="ko-KR" altLang="en-US" b="1" dirty="0"/>
              <a:t>효율적인 협업</a:t>
            </a:r>
            <a:r>
              <a:rPr lang="ko-KR" altLang="en-US" dirty="0"/>
              <a:t> 및 이력 추적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재현성과 유지보수에 용이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0E3AC2-5A61-EB2C-B50C-FFDD01415338}"/>
              </a:ext>
            </a:extLst>
          </p:cNvPr>
          <p:cNvSpPr/>
          <p:nvPr/>
        </p:nvSpPr>
        <p:spPr>
          <a:xfrm>
            <a:off x="838200" y="4304446"/>
            <a:ext cx="4006174" cy="2112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GeoPandas</a:t>
            </a:r>
            <a:r>
              <a:rPr lang="en-US" altLang="ko-KR" b="1" dirty="0"/>
              <a:t> + </a:t>
            </a:r>
            <a:r>
              <a:rPr lang="en-US" altLang="ko-KR" b="1" dirty="0" err="1"/>
              <a:t>PostGIS</a:t>
            </a:r>
            <a:r>
              <a:rPr lang="en-US" altLang="ko-KR" b="1" dirty="0"/>
              <a:t> – </a:t>
            </a:r>
            <a:r>
              <a:rPr lang="ko-KR" altLang="en-US" b="1" dirty="0"/>
              <a:t>공간정보 처리 최적화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공간 연산 효율적 수행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오픈소스 기반으로 </a:t>
            </a:r>
            <a:r>
              <a:rPr lang="ko-KR" altLang="en-US" b="1" dirty="0"/>
              <a:t>확장성 및 정합성 확보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QGIS </a:t>
            </a:r>
            <a:r>
              <a:rPr lang="ko-KR" altLang="en-US" dirty="0"/>
              <a:t>등 타 </a:t>
            </a:r>
            <a:r>
              <a:rPr lang="en-US" altLang="ko-KR" dirty="0"/>
              <a:t>GIS </a:t>
            </a:r>
            <a:r>
              <a:rPr lang="ko-KR" altLang="en-US" dirty="0"/>
              <a:t>툴과 연계 용이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20B20B-D8F2-A295-056C-819D3B9282A2}"/>
              </a:ext>
            </a:extLst>
          </p:cNvPr>
          <p:cNvSpPr/>
          <p:nvPr/>
        </p:nvSpPr>
        <p:spPr>
          <a:xfrm>
            <a:off x="7195226" y="1913017"/>
            <a:ext cx="4006174" cy="2112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 dirty="0"/>
              <a:t>2. OpenCV –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및 윤곽선 추출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해상도 정규화</a:t>
            </a:r>
            <a:r>
              <a:rPr lang="en-US" altLang="ko-KR" dirty="0"/>
              <a:t>, </a:t>
            </a:r>
            <a:r>
              <a:rPr lang="ko-KR" altLang="en-US" dirty="0"/>
              <a:t>노이즈 제거 등 </a:t>
            </a:r>
            <a:r>
              <a:rPr lang="ko-KR" altLang="en-US" dirty="0" err="1"/>
              <a:t>전처리</a:t>
            </a:r>
            <a:r>
              <a:rPr lang="ko-KR" altLang="en-US" dirty="0"/>
              <a:t> 용이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Contour </a:t>
            </a:r>
            <a:r>
              <a:rPr lang="ko-KR" altLang="en-US" b="1" dirty="0"/>
              <a:t>기반 </a:t>
            </a:r>
            <a:r>
              <a:rPr lang="en-US" altLang="ko-KR" b="1" dirty="0"/>
              <a:t>Polygon </a:t>
            </a:r>
            <a:r>
              <a:rPr lang="ko-KR" altLang="en-US" b="1" dirty="0"/>
              <a:t>추출</a:t>
            </a:r>
            <a:r>
              <a:rPr lang="ko-KR" altLang="en-US" dirty="0"/>
              <a:t>에 적합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영상 품질 향상 → 탐지 성능 향상 기여</a:t>
            </a:r>
          </a:p>
        </p:txBody>
      </p:sp>
    </p:spTree>
    <p:extLst>
      <p:ext uri="{BB962C8B-B14F-4D97-AF65-F5344CB8AC3E}">
        <p14:creationId xmlns:p14="http://schemas.microsoft.com/office/powerpoint/2010/main" val="353440232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22"/>
          <p:cNvSpPr/>
          <p:nvPr/>
        </p:nvSpPr>
        <p:spPr>
          <a:xfrm>
            <a:off x="2011680" y="1386038"/>
            <a:ext cx="4042611" cy="2233061"/>
          </a:xfrm>
          <a:custGeom>
            <a:avLst/>
            <a:gdLst>
              <a:gd name="connsiteX0" fmla="*/ 489917 w 4042611"/>
              <a:gd name="connsiteY0" fmla="*/ 0 h 2233061"/>
              <a:gd name="connsiteX1" fmla="*/ 3718549 w 4042611"/>
              <a:gd name="connsiteY1" fmla="*/ 0 h 2233061"/>
              <a:gd name="connsiteX2" fmla="*/ 4042611 w 4042611"/>
              <a:gd name="connsiteY2" fmla="*/ 324062 h 2233061"/>
              <a:gd name="connsiteX3" fmla="*/ 4042611 w 4042611"/>
              <a:gd name="connsiteY3" fmla="*/ 1908999 h 2233061"/>
              <a:gd name="connsiteX4" fmla="*/ 3718549 w 4042611"/>
              <a:gd name="connsiteY4" fmla="*/ 2233061 h 2233061"/>
              <a:gd name="connsiteX5" fmla="*/ 324062 w 4042611"/>
              <a:gd name="connsiteY5" fmla="*/ 2233061 h 2233061"/>
              <a:gd name="connsiteX6" fmla="*/ 0 w 4042611"/>
              <a:gd name="connsiteY6" fmla="*/ 1908999 h 2233061"/>
              <a:gd name="connsiteX7" fmla="*/ 0 w 4042611"/>
              <a:gd name="connsiteY7" fmla="*/ 500514 h 2233061"/>
              <a:gd name="connsiteX8" fmla="*/ 98930 w 4042611"/>
              <a:gd name="connsiteY8" fmla="*/ 490541 h 2233061"/>
              <a:gd name="connsiteX9" fmla="*/ 490887 w 4042611"/>
              <a:gd name="connsiteY9" fmla="*/ 9625 h 223306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2611" h="2233061">
                <a:moveTo>
                  <a:pt x="489917" y="0"/>
                </a:moveTo>
                <a:lnTo>
                  <a:pt x="3718549" y="0"/>
                </a:lnTo>
                <a:cubicBezTo>
                  <a:pt x="3897524" y="0"/>
                  <a:pt x="4042611" y="145087"/>
                  <a:pt x="4042611" y="324062"/>
                </a:cubicBezTo>
                <a:lnTo>
                  <a:pt x="4042611" y="1908999"/>
                </a:lnTo>
                <a:cubicBezTo>
                  <a:pt x="4042611" y="2087974"/>
                  <a:pt x="3897524" y="2233061"/>
                  <a:pt x="3718549" y="2233061"/>
                </a:cubicBezTo>
                <a:lnTo>
                  <a:pt x="324062" y="2233061"/>
                </a:lnTo>
                <a:cubicBezTo>
                  <a:pt x="145087" y="2233061"/>
                  <a:pt x="0" y="2087974"/>
                  <a:pt x="0" y="1908999"/>
                </a:cubicBezTo>
                <a:lnTo>
                  <a:pt x="0" y="500514"/>
                </a:lnTo>
                <a:lnTo>
                  <a:pt x="98930" y="490541"/>
                </a:lnTo>
                <a:cubicBezTo>
                  <a:pt x="322620" y="444768"/>
                  <a:pt x="490887" y="246847"/>
                  <a:pt x="490887" y="9625"/>
                </a:cubicBezTo>
                <a:close/>
              </a:path>
            </a:pathLst>
          </a:custGeom>
          <a:gradFill flip="none" rotWithShape="1">
            <a:gsLst>
              <a:gs pos="0">
                <a:srgbClr val="92d128"/>
              </a:gs>
              <a:gs pos="100000">
                <a:srgbClr val="81ba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자유형: 도형 24"/>
          <p:cNvSpPr/>
          <p:nvPr/>
        </p:nvSpPr>
        <p:spPr>
          <a:xfrm>
            <a:off x="2011680" y="3745895"/>
            <a:ext cx="4042611" cy="2233061"/>
          </a:xfrm>
          <a:custGeom>
            <a:avLst/>
            <a:gdLst>
              <a:gd name="connsiteX0" fmla="*/ 324062 w 4042611"/>
              <a:gd name="connsiteY0" fmla="*/ 0 h 2233061"/>
              <a:gd name="connsiteX1" fmla="*/ 3718549 w 4042611"/>
              <a:gd name="connsiteY1" fmla="*/ 0 h 2233061"/>
              <a:gd name="connsiteX2" fmla="*/ 4042611 w 4042611"/>
              <a:gd name="connsiteY2" fmla="*/ 324062 h 2233061"/>
              <a:gd name="connsiteX3" fmla="*/ 4042611 w 4042611"/>
              <a:gd name="connsiteY3" fmla="*/ 1908999 h 2233061"/>
              <a:gd name="connsiteX4" fmla="*/ 3718549 w 4042611"/>
              <a:gd name="connsiteY4" fmla="*/ 2233061 h 2233061"/>
              <a:gd name="connsiteX5" fmla="*/ 485691 w 4042611"/>
              <a:gd name="connsiteY5" fmla="*/ 2233061 h 2233061"/>
              <a:gd name="connsiteX6" fmla="*/ 490887 w 4042611"/>
              <a:gd name="connsiteY6" fmla="*/ 2181517 h 2233061"/>
              <a:gd name="connsiteX7" fmla="*/ 98930 w 4042611"/>
              <a:gd name="connsiteY7" fmla="*/ 1700601 h 2233061"/>
              <a:gd name="connsiteX8" fmla="*/ 0 w 4042611"/>
              <a:gd name="connsiteY8" fmla="*/ 1690628 h 2233061"/>
              <a:gd name="connsiteX9" fmla="*/ 0 w 4042611"/>
              <a:gd name="connsiteY9" fmla="*/ 324062 h 2233061"/>
              <a:gd name="connsiteX10" fmla="*/ 324062 w 4042611"/>
              <a:gd name="connsiteY10" fmla="*/ 0 h 223306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42611" h="2233061">
                <a:moveTo>
                  <a:pt x="324062" y="0"/>
                </a:moveTo>
                <a:lnTo>
                  <a:pt x="3718549" y="0"/>
                </a:lnTo>
                <a:cubicBezTo>
                  <a:pt x="3897524" y="0"/>
                  <a:pt x="4042611" y="145087"/>
                  <a:pt x="4042611" y="324062"/>
                </a:cubicBezTo>
                <a:lnTo>
                  <a:pt x="4042611" y="1908999"/>
                </a:lnTo>
                <a:cubicBezTo>
                  <a:pt x="4042611" y="2087974"/>
                  <a:pt x="3897524" y="2233061"/>
                  <a:pt x="3718549" y="2233061"/>
                </a:cubicBezTo>
                <a:lnTo>
                  <a:pt x="485691" y="2233061"/>
                </a:lnTo>
                <a:lnTo>
                  <a:pt x="490887" y="2181517"/>
                </a:lnTo>
                <a:cubicBezTo>
                  <a:pt x="490887" y="1944295"/>
                  <a:pt x="322620" y="1746375"/>
                  <a:pt x="98930" y="1700601"/>
                </a:cubicBezTo>
                <a:lnTo>
                  <a:pt x="0" y="1690628"/>
                </a:lnTo>
                <a:lnTo>
                  <a:pt x="0" y="324062"/>
                </a:lnTo>
                <a:cubicBezTo>
                  <a:pt x="0" y="145087"/>
                  <a:pt x="145087" y="0"/>
                  <a:pt x="324062" y="0"/>
                </a:cubicBezTo>
                <a:close/>
              </a:path>
            </a:pathLst>
          </a:custGeom>
          <a:gradFill>
            <a:gsLst>
              <a:gs pos="0">
                <a:srgbClr val="27d19c"/>
              </a:gs>
              <a:gs pos="99000">
                <a:srgbClr val="22b48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자유형: 도형 23"/>
          <p:cNvSpPr/>
          <p:nvPr/>
        </p:nvSpPr>
        <p:spPr>
          <a:xfrm>
            <a:off x="6138510" y="1386038"/>
            <a:ext cx="4042611" cy="2233061"/>
          </a:xfrm>
          <a:custGeom>
            <a:avLst/>
            <a:gdLst>
              <a:gd name="connsiteX0" fmla="*/ 324062 w 4042611"/>
              <a:gd name="connsiteY0" fmla="*/ 0 h 2233061"/>
              <a:gd name="connsiteX1" fmla="*/ 3594403 w 4042611"/>
              <a:gd name="connsiteY1" fmla="*/ 0 h 2233061"/>
              <a:gd name="connsiteX2" fmla="*/ 3593433 w 4042611"/>
              <a:gd name="connsiteY2" fmla="*/ 9625 h 2233061"/>
              <a:gd name="connsiteX3" fmla="*/ 3985391 w 4042611"/>
              <a:gd name="connsiteY3" fmla="*/ 490541 h 2233061"/>
              <a:gd name="connsiteX4" fmla="*/ 4042611 w 4042611"/>
              <a:gd name="connsiteY4" fmla="*/ 496309 h 2233061"/>
              <a:gd name="connsiteX5" fmla="*/ 4042611 w 4042611"/>
              <a:gd name="connsiteY5" fmla="*/ 1908999 h 2233061"/>
              <a:gd name="connsiteX6" fmla="*/ 3718549 w 4042611"/>
              <a:gd name="connsiteY6" fmla="*/ 2233061 h 2233061"/>
              <a:gd name="connsiteX7" fmla="*/ 324062 w 4042611"/>
              <a:gd name="connsiteY7" fmla="*/ 2233061 h 2233061"/>
              <a:gd name="connsiteX8" fmla="*/ 0 w 4042611"/>
              <a:gd name="connsiteY8" fmla="*/ 1908999 h 2233061"/>
              <a:gd name="connsiteX9" fmla="*/ 0 w 4042611"/>
              <a:gd name="connsiteY9" fmla="*/ 324062 h 2233061"/>
              <a:gd name="connsiteX10" fmla="*/ 324062 w 4042611"/>
              <a:gd name="connsiteY10" fmla="*/ 0 h 223306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42611" h="2233061">
                <a:moveTo>
                  <a:pt x="324062" y="0"/>
                </a:moveTo>
                <a:lnTo>
                  <a:pt x="3594403" y="0"/>
                </a:lnTo>
                <a:lnTo>
                  <a:pt x="3593433" y="9625"/>
                </a:lnTo>
                <a:cubicBezTo>
                  <a:pt x="3593433" y="246847"/>
                  <a:pt x="3761701" y="444768"/>
                  <a:pt x="3985391" y="490541"/>
                </a:cubicBezTo>
                <a:lnTo>
                  <a:pt x="4042611" y="496309"/>
                </a:lnTo>
                <a:lnTo>
                  <a:pt x="4042611" y="1908999"/>
                </a:lnTo>
                <a:cubicBezTo>
                  <a:pt x="4042611" y="2087974"/>
                  <a:pt x="3897524" y="2233061"/>
                  <a:pt x="3718549" y="2233061"/>
                </a:cubicBezTo>
                <a:lnTo>
                  <a:pt x="324062" y="2233061"/>
                </a:lnTo>
                <a:cubicBezTo>
                  <a:pt x="145087" y="2233061"/>
                  <a:pt x="0" y="2087974"/>
                  <a:pt x="0" y="1908999"/>
                </a:cubicBezTo>
                <a:lnTo>
                  <a:pt x="0" y="324062"/>
                </a:lnTo>
                <a:cubicBezTo>
                  <a:pt x="0" y="145087"/>
                  <a:pt x="145087" y="0"/>
                  <a:pt x="324062" y="0"/>
                </a:cubicBezTo>
                <a:close/>
              </a:path>
            </a:pathLst>
          </a:custGeom>
          <a:gradFill>
            <a:gsLst>
              <a:gs pos="0">
                <a:srgbClr val="19a8b7"/>
              </a:gs>
              <a:gs pos="100000">
                <a:srgbClr val="21d1e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25"/>
          <p:cNvSpPr/>
          <p:nvPr/>
        </p:nvSpPr>
        <p:spPr>
          <a:xfrm>
            <a:off x="6137711" y="3745895"/>
            <a:ext cx="4042611" cy="2233061"/>
          </a:xfrm>
          <a:custGeom>
            <a:avLst/>
            <a:gdLst>
              <a:gd name="connsiteX0" fmla="*/ 324062 w 4042611"/>
              <a:gd name="connsiteY0" fmla="*/ 0 h 2233061"/>
              <a:gd name="connsiteX1" fmla="*/ 3718549 w 4042611"/>
              <a:gd name="connsiteY1" fmla="*/ 0 h 2233061"/>
              <a:gd name="connsiteX2" fmla="*/ 4042611 w 4042611"/>
              <a:gd name="connsiteY2" fmla="*/ 324062 h 2233061"/>
              <a:gd name="connsiteX3" fmla="*/ 4042611 w 4042611"/>
              <a:gd name="connsiteY3" fmla="*/ 1694833 h 2233061"/>
              <a:gd name="connsiteX4" fmla="*/ 3985391 w 4042611"/>
              <a:gd name="connsiteY4" fmla="*/ 1700601 h 2233061"/>
              <a:gd name="connsiteX5" fmla="*/ 3593433 w 4042611"/>
              <a:gd name="connsiteY5" fmla="*/ 2181517 h 2233061"/>
              <a:gd name="connsiteX6" fmla="*/ 3598629 w 4042611"/>
              <a:gd name="connsiteY6" fmla="*/ 2233061 h 2233061"/>
              <a:gd name="connsiteX7" fmla="*/ 324062 w 4042611"/>
              <a:gd name="connsiteY7" fmla="*/ 2233061 h 2233061"/>
              <a:gd name="connsiteX8" fmla="*/ 0 w 4042611"/>
              <a:gd name="connsiteY8" fmla="*/ 1908999 h 2233061"/>
              <a:gd name="connsiteX9" fmla="*/ 0 w 4042611"/>
              <a:gd name="connsiteY9" fmla="*/ 324062 h 2233061"/>
              <a:gd name="connsiteX10" fmla="*/ 324062 w 4042611"/>
              <a:gd name="connsiteY10" fmla="*/ 0 h 223306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42611" h="2233061">
                <a:moveTo>
                  <a:pt x="324062" y="0"/>
                </a:moveTo>
                <a:lnTo>
                  <a:pt x="3718549" y="0"/>
                </a:lnTo>
                <a:cubicBezTo>
                  <a:pt x="3897524" y="0"/>
                  <a:pt x="4042611" y="145087"/>
                  <a:pt x="4042611" y="324062"/>
                </a:cubicBezTo>
                <a:lnTo>
                  <a:pt x="4042611" y="1694833"/>
                </a:lnTo>
                <a:lnTo>
                  <a:pt x="3985391" y="1700601"/>
                </a:lnTo>
                <a:cubicBezTo>
                  <a:pt x="3761701" y="1746375"/>
                  <a:pt x="3593433" y="1944295"/>
                  <a:pt x="3593433" y="2181517"/>
                </a:cubicBezTo>
                <a:lnTo>
                  <a:pt x="3598629" y="2233061"/>
                </a:lnTo>
                <a:lnTo>
                  <a:pt x="324062" y="2233061"/>
                </a:lnTo>
                <a:cubicBezTo>
                  <a:pt x="145087" y="2233061"/>
                  <a:pt x="0" y="2087974"/>
                  <a:pt x="0" y="1908999"/>
                </a:cubicBezTo>
                <a:lnTo>
                  <a:pt x="0" y="324062"/>
                </a:lnTo>
                <a:cubicBezTo>
                  <a:pt x="0" y="145087"/>
                  <a:pt x="145087" y="0"/>
                  <a:pt x="324062" y="0"/>
                </a:cubicBezTo>
                <a:close/>
              </a:path>
            </a:pathLst>
          </a:custGeom>
          <a:gradFill>
            <a:gsLst>
              <a:gs pos="0">
                <a:srgbClr val="1783bf"/>
              </a:gs>
              <a:gs pos="100000">
                <a:srgbClr val="209ee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11"/>
          <p:cNvGrpSpPr/>
          <p:nvPr/>
        </p:nvGrpSpPr>
        <p:grpSpPr>
          <a:xfrm rot="0">
            <a:off x="4717998" y="2291632"/>
            <a:ext cx="2756004" cy="2756004"/>
            <a:chOff x="4717998" y="2291632"/>
            <a:chExt cx="2756004" cy="2756004"/>
          </a:xfrm>
        </p:grpSpPr>
        <p:sp>
          <p:nvSpPr>
            <p:cNvPr id="10" name="타원 7"/>
            <p:cNvSpPr/>
            <p:nvPr/>
          </p:nvSpPr>
          <p:spPr>
            <a:xfrm>
              <a:off x="4717998" y="2291632"/>
              <a:ext cx="2756004" cy="2756004"/>
            </a:xfrm>
            <a:prstGeom prst="ellipse">
              <a:avLst/>
            </a:prstGeom>
            <a:solidFill>
              <a:srgbClr val="faf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0">
              <a:off x="4981690" y="2540988"/>
              <a:ext cx="2228621" cy="2257292"/>
              <a:chOff x="4981689" y="2515186"/>
              <a:chExt cx="2228621" cy="2257292"/>
            </a:xfrm>
          </p:grpSpPr>
          <p:sp>
            <p:nvSpPr>
              <p:cNvPr id="12" name="타원 6"/>
              <p:cNvSpPr/>
              <p:nvPr/>
            </p:nvSpPr>
            <p:spPr>
              <a:xfrm rot="1800000">
                <a:off x="6438808" y="3245571"/>
                <a:ext cx="580985" cy="1526907"/>
              </a:xfrm>
              <a:prstGeom prst="ellipse">
                <a:avLst/>
              </a:prstGeom>
              <a:solidFill>
                <a:srgbClr val="fafbfd"/>
              </a:solidFill>
              <a:ln>
                <a:noFill/>
              </a:ln>
              <a:effectLst>
                <a:outerShdw blurRad="127000" dist="215900" dir="2700000" sx="102000" sy="102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8"/>
              <p:cNvSpPr/>
              <p:nvPr/>
            </p:nvSpPr>
            <p:spPr>
              <a:xfrm>
                <a:off x="4981689" y="2515186"/>
                <a:ext cx="2228621" cy="2228621"/>
              </a:xfrm>
              <a:prstGeom prst="ellipse">
                <a:avLst/>
              </a:prstGeom>
              <a:solidFill>
                <a:srgbClr val="fafbf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14" name="TextBox 3"/>
          <p:cNvSpPr txBox="1"/>
          <p:nvPr/>
        </p:nvSpPr>
        <p:spPr>
          <a:xfrm>
            <a:off x="4517621" y="534136"/>
            <a:ext cx="3156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SWOT Diagram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5" name="그룹 33"/>
          <p:cNvGrpSpPr/>
          <p:nvPr/>
        </p:nvGrpSpPr>
        <p:grpSpPr>
          <a:xfrm rot="0">
            <a:off x="4517621" y="3251469"/>
            <a:ext cx="3156758" cy="1099551"/>
            <a:chOff x="4517621" y="3102824"/>
            <a:chExt cx="3156758" cy="1099551"/>
          </a:xfrm>
        </p:grpSpPr>
        <p:sp>
          <p:nvSpPr>
            <p:cNvPr id="16" name="TextBox 12"/>
            <p:cNvSpPr txBox="1"/>
            <p:nvPr/>
          </p:nvSpPr>
          <p:spPr>
            <a:xfrm>
              <a:off x="4517621" y="3102824"/>
              <a:ext cx="3156758" cy="394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SWOT 분석 요약</a:t>
              </a:r>
              <a:endPara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5039469" y="3530253"/>
              <a:ext cx="2113061" cy="672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건물 탐지 및 지도 갱신 시스템</a:t>
              </a:r>
              <a:endParaRPr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18" name="타원 27"/>
          <p:cNvSpPr/>
          <p:nvPr/>
        </p:nvSpPr>
        <p:spPr>
          <a:xfrm>
            <a:off x="1734614" y="1099879"/>
            <a:ext cx="640046" cy="640046"/>
          </a:xfrm>
          <a:prstGeom prst="ellipse">
            <a:avLst/>
          </a:prstGeom>
          <a:gradFill flip="none" rotWithShape="1">
            <a:gsLst>
              <a:gs pos="0">
                <a:srgbClr val="92d128"/>
              </a:gs>
              <a:gs pos="100000">
                <a:srgbClr val="81ba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2500" b="1">
                <a:latin typeface="Arial Black"/>
              </a:rPr>
              <a:t>S</a:t>
            </a:r>
            <a:endParaRPr lang="ko-KR" altLang="en-US" sz="2500" b="1">
              <a:latin typeface="Arial Black"/>
            </a:endParaRPr>
          </a:p>
        </p:txBody>
      </p:sp>
      <p:sp>
        <p:nvSpPr>
          <p:cNvPr id="19" name="타원 29"/>
          <p:cNvSpPr/>
          <p:nvPr/>
        </p:nvSpPr>
        <p:spPr>
          <a:xfrm>
            <a:off x="9860297" y="1099879"/>
            <a:ext cx="640046" cy="640046"/>
          </a:xfrm>
          <a:prstGeom prst="ellipse">
            <a:avLst/>
          </a:prstGeom>
          <a:gradFill>
            <a:gsLst>
              <a:gs pos="0">
                <a:srgbClr val="19a8b7"/>
              </a:gs>
              <a:gs pos="100000">
                <a:srgbClr val="21d1e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2500" b="1">
                <a:latin typeface="Arial Black"/>
              </a:rPr>
              <a:t>W</a:t>
            </a:r>
            <a:endParaRPr lang="ko-KR" altLang="en-US" sz="2500" b="1">
              <a:latin typeface="Arial Black"/>
            </a:endParaRPr>
          </a:p>
        </p:txBody>
      </p:sp>
      <p:sp>
        <p:nvSpPr>
          <p:cNvPr id="20" name="타원 30"/>
          <p:cNvSpPr/>
          <p:nvPr/>
        </p:nvSpPr>
        <p:spPr>
          <a:xfrm>
            <a:off x="1734614" y="5581254"/>
            <a:ext cx="640046" cy="640046"/>
          </a:xfrm>
          <a:prstGeom prst="ellipse">
            <a:avLst/>
          </a:prstGeom>
          <a:gradFill>
            <a:gsLst>
              <a:gs pos="0">
                <a:srgbClr val="27d19c"/>
              </a:gs>
              <a:gs pos="99000">
                <a:srgbClr val="22b48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2500" b="1">
                <a:latin typeface="Arial Black"/>
              </a:rPr>
              <a:t>O</a:t>
            </a:r>
            <a:endParaRPr lang="ko-KR" altLang="en-US" sz="2500" b="1">
              <a:latin typeface="Arial Black"/>
            </a:endParaRPr>
          </a:p>
        </p:txBody>
      </p:sp>
      <p:sp>
        <p:nvSpPr>
          <p:cNvPr id="21" name="타원 31"/>
          <p:cNvSpPr/>
          <p:nvPr/>
        </p:nvSpPr>
        <p:spPr>
          <a:xfrm>
            <a:off x="9860297" y="5581254"/>
            <a:ext cx="640046" cy="640046"/>
          </a:xfrm>
          <a:prstGeom prst="ellipse">
            <a:avLst/>
          </a:prstGeom>
          <a:gradFill>
            <a:gsLst>
              <a:gs pos="0">
                <a:srgbClr val="1783bf"/>
              </a:gs>
              <a:gs pos="100000">
                <a:srgbClr val="209ee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2500" b="1">
                <a:latin typeface="Arial Black"/>
              </a:rPr>
              <a:t>T</a:t>
            </a:r>
            <a:endParaRPr lang="ko-KR" altLang="en-US" sz="2500" b="1">
              <a:latin typeface="Arial Black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317410" y="2125149"/>
            <a:ext cx="2884147" cy="122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자동 탐지 및 지도 갱신 자동화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YOLOv8 경량화 모델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오픈소스 기반 개발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다양한 분야 응용 가능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2609393" y="1574751"/>
            <a:ext cx="2502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Strenghts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강점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)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1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4" name="TextBox 4"/>
          <p:cNvSpPr txBox="1"/>
          <p:nvPr/>
        </p:nvSpPr>
        <p:spPr>
          <a:xfrm>
            <a:off x="7210310" y="2125149"/>
            <a:ext cx="2884148" cy="122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Polygon 후처리 정밀도 부담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다양한 지형/해상도 성능 편차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고품질 라벨링 데이터 부족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대용량 처리 시 자원 부담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7168072" y="1574751"/>
            <a:ext cx="2502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Weakness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(약점)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1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2317410" y="4547515"/>
            <a:ext cx="2884147" cy="1518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스마트시티 정책 확대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자율주행·공공 플랫폼 수요 증가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공개 영상/AI 생태계 활성화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기존 방식의 비용 대체 가능성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7" name="TextBox 21"/>
          <p:cNvSpPr txBox="1"/>
          <p:nvPr/>
        </p:nvSpPr>
        <p:spPr>
          <a:xfrm>
            <a:off x="2224337" y="3774190"/>
            <a:ext cx="2563305" cy="8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Opportunities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(기회)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1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7210310" y="4547515"/>
            <a:ext cx="2884148" cy="1232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대형 플랫폼 기업의 기술 우위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고해상도 영상 수급 불안정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AI 예외 처리 한계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ko-KR" sz="1500">
                <a:solidFill>
                  <a:schemeClr val="bg1"/>
                </a:solidFill>
                <a:latin typeface="Arial"/>
                <a:cs typeface="Arial"/>
              </a:rPr>
              <a:t>- 공공기관 도입 시 신뢰도 요구</a:t>
            </a:r>
            <a:endParaRPr lang="en-US" altLang="ko-KR" sz="15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01130" y="3997117"/>
            <a:ext cx="2502508" cy="449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Threats</a:t>
            </a:r>
            <a:r>
              <a:rPr xmlns:mc="http://schemas.openxmlformats.org/markup-compatibility/2006" xmlns:hp="http://schemas.haansoft.com/office/presentation/8.0" lang="ko-KR" altLang="en-US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solidFill>
                  <a:schemeClr val="bg1"/>
                </a:solidFill>
                <a:effectLst>
                  <a:outerShdw blurRad="76200" dist="25400" dir="2700000" algn="tl" rotWithShape="0">
                    <a:prstClr val="black">
                      <a:alpha val="10000"/>
                    </a:prstClr>
                  </a:outerShdw>
                </a:effectLst>
                <a:latin typeface="Arial"/>
                <a:cs typeface="Arial"/>
              </a:rPr>
              <a:t>(위협)</a:t>
            </a:r>
            <a:endParaRPr xmlns:mc="http://schemas.openxmlformats.org/markup-compatibility/2006" xmlns:hp="http://schemas.haansoft.com/office/presentation/8.0" lang="en-US" altLang="ko-KR" sz="2400" b="1" mc:Ignorable="hp" hp:hslEmbossed="0">
              <a:solidFill>
                <a:schemeClr val="bg1"/>
              </a:solidFill>
              <a:effectLst>
                <a:outerShdw blurRad="76200" dist="25400" dir="2700000" algn="tl" rotWithShape="0">
                  <a:prstClr val="black">
                    <a:alpha val="1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30" name="그래픽 35" descr="방사형 차트 윤곽선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4540" y="1500376"/>
            <a:ext cx="755703" cy="755703"/>
          </a:xfrm>
          <a:prstGeom prst="rect">
            <a:avLst/>
          </a:prstGeom>
        </p:spPr>
      </p:pic>
      <p:pic>
        <p:nvPicPr>
          <p:cNvPr id="31" name="그래픽 37" descr="인공 지능 윤곽선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1628" y="1545436"/>
            <a:ext cx="687003" cy="687003"/>
          </a:xfrm>
          <a:prstGeom prst="rect">
            <a:avLst/>
          </a:prstGeom>
        </p:spPr>
      </p:pic>
      <p:pic>
        <p:nvPicPr>
          <p:cNvPr id="32" name="그래픽 39" descr="막대 그래프 상향 추세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13777" y="5248406"/>
            <a:ext cx="567771" cy="567771"/>
          </a:xfrm>
          <a:prstGeom prst="rect">
            <a:avLst/>
          </a:prstGeom>
        </p:spPr>
      </p:pic>
      <p:pic>
        <p:nvPicPr>
          <p:cNvPr id="33" name="그래픽 41" descr="막대 그래프 하향 추세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89611" y="5247891"/>
            <a:ext cx="568800" cy="56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884</ep:Words>
  <ep:PresentationFormat>와이드스크린</ep:PresentationFormat>
  <ep:Paragraphs>117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영상 데이터를 활용한 건물 탐지 및 지도 갱신 시스템 개발</vt:lpstr>
      <vt:lpstr>목차</vt:lpstr>
      <vt:lpstr>문제 정의 및 목표</vt:lpstr>
      <vt:lpstr>프로젝트 범위, 기대 효과 &amp; 기술 조건</vt:lpstr>
      <vt:lpstr>업무 흐름 분석</vt:lpstr>
      <vt:lpstr>기술 벤치마킹 사례</vt:lpstr>
      <vt:lpstr>벤치마킹 기술 vs 우리 기술 비교</vt:lpstr>
      <vt:lpstr>기술 선택 근거</vt:lpstr>
      <vt:lpstr>슬라이드 9</vt:lpstr>
      <vt:lpstr>결론 및 향후 계획</vt:lpstr>
      <vt:lpstr>화면설계 과정</vt:lpstr>
      <vt:lpstr>화면설계(UI 포함)</vt:lpstr>
      <vt:lpstr>Map Updater 플러그인 시나리오 상세 플로우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2025-04-01T06:34:19.000</dcterms:created>
  <dc:creator>공민석</dc:creator>
  <cp:lastModifiedBy>공민석</cp:lastModifiedBy>
  <dcterms:modified xsi:type="dcterms:W3CDTF">2025-05-20T06:15:59.912</dcterms:modified>
  <cp:revision>34</cp:revision>
  <cp:version/>
</cp:coreProperties>
</file>