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Astro Space" panose="020B0600000101010101" charset="-127"/>
      <p:regular r:id="rId6"/>
    </p:embeddedFont>
    <p:embeddedFont>
      <p:font typeface="KoPubWorld돋움체 Bold" panose="00000800000000000000" pitchFamily="2" charset="-127"/>
      <p:bold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05000" y="5372100"/>
            <a:ext cx="14541500" cy="1244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2839"/>
              </a:lnSpc>
            </a:pPr>
            <a:r>
              <a:rPr lang="ko-KR" sz="2300" b="0" i="0" u="none" strike="noStrike" spc="-100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프응</a:t>
            </a:r>
            <a:r>
              <a:rPr lang="en-US" sz="23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sz="23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이공</a:t>
            </a:r>
          </a:p>
          <a:p>
            <a:pPr lvl="0" algn="l">
              <a:lnSpc>
                <a:spcPct val="122839"/>
              </a:lnSpc>
            </a:pPr>
            <a:r>
              <a:rPr lang="en-US" sz="23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20102186 </a:t>
            </a:r>
            <a:r>
              <a:rPr lang="ko-KR" sz="23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이건우</a:t>
            </a:r>
          </a:p>
          <a:p>
            <a:pPr lvl="0" algn="l">
              <a:lnSpc>
                <a:spcPct val="122839"/>
              </a:lnSpc>
            </a:pPr>
            <a:r>
              <a:rPr lang="en-US" sz="23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20102137 </a:t>
            </a:r>
            <a:r>
              <a:rPr lang="ko-KR" sz="2300" b="0" i="0" u="none" strike="noStrike" spc="-100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공민석</a:t>
            </a:r>
            <a:endParaRPr lang="ko-KR" sz="23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05000" y="4000500"/>
            <a:ext cx="146304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6240"/>
              </a:lnSpc>
            </a:pPr>
            <a:r>
              <a:rPr lang="ko-KR" sz="6000" b="0" i="0" u="none" strike="noStrike" spc="-2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</a:t>
            </a:r>
            <a:r>
              <a:rPr lang="en-US" sz="6000" b="0" i="0" u="none" strike="noStrike" spc="-2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6000" b="0" i="0" u="none" strike="noStrike" spc="-2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진척</a:t>
            </a:r>
            <a:r>
              <a:rPr lang="en-US" sz="6000" b="0" i="0" u="none" strike="noStrike" spc="-2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6000" b="0" i="0" u="none" strike="noStrike" spc="-2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05000" y="1930400"/>
            <a:ext cx="14579600" cy="673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2839"/>
              </a:lnSpc>
            </a:pPr>
            <a:r>
              <a:rPr lang="ko-KR" sz="38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산출물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518400" y="4953000"/>
            <a:ext cx="1651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요구사항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</a:t>
            </a:r>
          </a:p>
          <a:p>
            <a:pPr lvl="0" algn="l">
              <a:lnSpc>
                <a:spcPct val="139440"/>
              </a:lnSpc>
            </a:pPr>
            <a:endParaRPr lang="ko-KR" sz="1400" b="0" i="0" u="none" strike="noStrike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0" y="5003800"/>
            <a:ext cx="152400" cy="152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518400" y="5321300"/>
            <a:ext cx="1651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기능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구조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설계서</a:t>
            </a:r>
          </a:p>
          <a:p>
            <a:pPr lvl="0" algn="l">
              <a:lnSpc>
                <a:spcPct val="139440"/>
              </a:lnSpc>
            </a:pPr>
            <a:endParaRPr lang="ko-KR" sz="1400" b="0" i="0" u="none" strike="noStrike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800" y="5372100"/>
            <a:ext cx="152400" cy="1524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518400" y="6057900"/>
            <a:ext cx="10668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테스트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</a:t>
            </a:r>
          </a:p>
          <a:p>
            <a:pPr lvl="0" algn="l">
              <a:lnSpc>
                <a:spcPct val="139440"/>
              </a:lnSpc>
            </a:pPr>
            <a:endParaRPr lang="ko-KR" sz="1400" b="0" i="0" u="none" strike="noStrike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800" y="6121400"/>
            <a:ext cx="152400" cy="1524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7518400" y="5702300"/>
            <a:ext cx="15494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2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시나리오</a:t>
            </a:r>
            <a:r>
              <a:rPr lang="en-US" sz="12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2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  <a:r>
              <a:rPr lang="en-US" sz="12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2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12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2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흐름도</a:t>
            </a:r>
          </a:p>
          <a:p>
            <a:pPr lvl="0" algn="l">
              <a:lnSpc>
                <a:spcPct val="139440"/>
              </a:lnSpc>
            </a:pPr>
            <a:endParaRPr lang="ko-KR" sz="1200" b="0" i="0" u="none" strike="noStrike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800" y="5727700"/>
            <a:ext cx="152400" cy="1524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518400" y="6375400"/>
            <a:ext cx="1651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진척도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</a:t>
            </a:r>
          </a:p>
          <a:p>
            <a:pPr lvl="0" algn="l">
              <a:lnSpc>
                <a:spcPct val="139440"/>
              </a:lnSpc>
            </a:pPr>
            <a:endParaRPr lang="ko-KR" sz="1400" b="0" i="0" u="none" strike="noStrike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9800" y="6451600"/>
            <a:ext cx="152400" cy="152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2300" y="3225800"/>
            <a:ext cx="5156200" cy="51562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3467100" y="3860800"/>
            <a:ext cx="812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10%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22500" y="5143500"/>
            <a:ext cx="800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19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20%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40000" y="6845300"/>
            <a:ext cx="800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19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10%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064000" y="7442200"/>
            <a:ext cx="800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2000" b="0" i="0" u="none" strike="noStrike" spc="-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20%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905500" y="5334000"/>
            <a:ext cx="800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2000" b="0" i="0" u="none" strike="noStrike" spc="-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40%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1200" y="4584700"/>
            <a:ext cx="2374900" cy="23749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467100" y="5582060"/>
            <a:ext cx="1905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ko-KR" sz="2300" b="0" i="0" u="none" strike="noStrike" spc="-1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산출물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779000" y="2616200"/>
            <a:ext cx="30861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요구사항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</a:t>
            </a:r>
          </a:p>
          <a:p>
            <a:pPr lvl="0" algn="l">
              <a:lnSpc>
                <a:spcPct val="92047"/>
              </a:lnSpc>
            </a:pPr>
            <a:endParaRPr lang="ko-KR" sz="24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779000" y="3162300"/>
            <a:ext cx="3073400" cy="1270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요구사항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명세서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UI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화면설계서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메뉴구성도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 </a:t>
            </a:r>
          </a:p>
          <a:p>
            <a:pPr lvl="0" algn="l">
              <a:lnSpc>
                <a:spcPct val="124167"/>
              </a:lnSpc>
            </a:pPr>
            <a:endParaRPr lang="en-US" sz="20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3595350" y="2647950"/>
            <a:ext cx="30861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기능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구조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설계서</a:t>
            </a:r>
          </a:p>
          <a:p>
            <a:pPr lvl="0" algn="l">
              <a:lnSpc>
                <a:spcPct val="92047"/>
              </a:lnSpc>
            </a:pPr>
            <a:endParaRPr lang="ko-KR" sz="24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3608050" y="3162300"/>
            <a:ext cx="30734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프로그램설계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DB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  <a:b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AP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단위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모듈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715500" y="5105400"/>
            <a:ext cx="30861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시나리오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흐름도</a:t>
            </a:r>
          </a:p>
          <a:p>
            <a:pPr lvl="0" algn="l">
              <a:lnSpc>
                <a:spcPct val="92047"/>
              </a:lnSpc>
            </a:pPr>
            <a:endParaRPr lang="ko-KR" sz="24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690100" y="5670550"/>
            <a:ext cx="30734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시나리오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상세플로우</a:t>
            </a:r>
            <a:endParaRPr lang="ko-KR" sz="20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vl="0" algn="l">
              <a:lnSpc>
                <a:spcPct val="124167"/>
              </a:lnSpc>
            </a:pPr>
            <a:endParaRPr lang="ko-KR" sz="20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9690100" y="6743700"/>
            <a:ext cx="30861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진척도</a:t>
            </a:r>
            <a:r>
              <a:rPr lang="en-US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</a:t>
            </a:r>
            <a:r>
              <a:rPr lang="en-US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</a:t>
            </a:r>
          </a:p>
          <a:p>
            <a:pPr lvl="0" algn="l">
              <a:lnSpc>
                <a:spcPct val="92047"/>
              </a:lnSpc>
            </a:pPr>
            <a:endParaRPr lang="ko-KR" sz="2400" b="0" i="0" u="none" strike="noStrike" spc="-10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9690100" y="7258050"/>
            <a:ext cx="30734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진척도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관리표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 </a:t>
            </a:r>
          </a:p>
          <a:p>
            <a:pPr lvl="0" algn="l">
              <a:lnSpc>
                <a:spcPct val="124167"/>
              </a:lnSpc>
            </a:pPr>
            <a:endParaRPr lang="en-US" sz="20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3595350" y="5067300"/>
            <a:ext cx="17907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테스트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</a:t>
            </a:r>
          </a:p>
          <a:p>
            <a:pPr lvl="0" algn="l">
              <a:lnSpc>
                <a:spcPct val="92047"/>
              </a:lnSpc>
            </a:pPr>
            <a:endParaRPr lang="ko-KR" sz="24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3608050" y="5613400"/>
            <a:ext cx="30734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단위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테스트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시나리오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테스트</a:t>
            </a:r>
          </a:p>
          <a:p>
            <a:pPr lvl="0" algn="l">
              <a:lnSpc>
                <a:spcPct val="124167"/>
              </a:lnSpc>
            </a:pPr>
            <a:endParaRPr lang="ko-KR" sz="20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05000" y="1930400"/>
            <a:ext cx="14579600" cy="673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2839"/>
              </a:lnSpc>
            </a:pPr>
            <a:r>
              <a:rPr lang="ko-KR" sz="38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518400" y="4953000"/>
            <a:ext cx="18542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입출력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전처리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0" y="5003800"/>
            <a:ext cx="152400" cy="152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518400" y="5295900"/>
            <a:ext cx="16510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탐지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기능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800" y="5372100"/>
            <a:ext cx="152400" cy="1524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531100" y="6070600"/>
            <a:ext cx="18542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인터페이스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구성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800" y="6121400"/>
            <a:ext cx="152400" cy="1524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7518400" y="5676900"/>
            <a:ext cx="16129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3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지도</a:t>
            </a:r>
            <a:r>
              <a:rPr lang="en-US" sz="13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3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최신화</a:t>
            </a:r>
            <a:r>
              <a:rPr lang="en-US" sz="13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3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13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3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시각화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800" y="5727700"/>
            <a:ext cx="152400" cy="1524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531100" y="6426200"/>
            <a:ext cx="22098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구축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6451600"/>
            <a:ext cx="152400" cy="152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2300" y="3225800"/>
            <a:ext cx="5156200" cy="51562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3467100" y="3860800"/>
            <a:ext cx="812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10%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09800" y="5486400"/>
            <a:ext cx="800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19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25%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276600" y="7353300"/>
            <a:ext cx="800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1900" b="0" i="0" u="none" strike="noStrike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18%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588000" y="6654800"/>
            <a:ext cx="800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2000" b="0" i="0" u="none" strike="noStrike" spc="-1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27%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232400" y="4191000"/>
            <a:ext cx="800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2000" b="0" i="0" u="none" strike="noStrike" spc="-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20%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1200" y="4584700"/>
            <a:ext cx="2374900" cy="23749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492500" y="5600700"/>
            <a:ext cx="1905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ko-KR" sz="2300" b="0" i="0" u="none" strike="noStrike" spc="-100" dirty="0">
                <a:solidFill>
                  <a:srgbClr val="000000"/>
                </a:solidFill>
                <a:ea typeface="Astro Space"/>
              </a:rPr>
              <a:t>개발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690100" y="2705100"/>
            <a:ext cx="3086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입출력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전처리</a:t>
            </a:r>
            <a:endParaRPr lang="ko-KR" sz="2400" b="0" i="0" u="none" strike="noStrike" spc="-100" dirty="0">
              <a:solidFill>
                <a:srgbClr val="FFFFF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779000" y="3238500"/>
            <a:ext cx="30734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파일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입출력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월드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파일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생성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GCP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매칭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347700" y="2705100"/>
            <a:ext cx="3086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탐지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기능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347700" y="3238500"/>
            <a:ext cx="30734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YOLO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탐지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연동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적용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테스트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비교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기능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690100" y="4940300"/>
            <a:ext cx="3086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지도</a:t>
            </a:r>
            <a:r>
              <a:rPr lang="en-US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최신화</a:t>
            </a:r>
            <a:r>
              <a:rPr lang="en-US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시각화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690100" y="5346700"/>
            <a:ext cx="30734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시각화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치적화</a:t>
            </a: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지도</a:t>
            </a: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최신화</a:t>
            </a:r>
          </a:p>
          <a:p>
            <a:pPr lvl="0" algn="l">
              <a:lnSpc>
                <a:spcPct val="124167"/>
              </a:lnSpc>
            </a:pP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shp </a:t>
            </a:r>
            <a:r>
              <a:rPr lang="ko-KR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저장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690100" y="6870700"/>
            <a:ext cx="3086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구축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및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690100" y="7493000"/>
            <a:ext cx="3073400" cy="241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000" b="0" i="0" u="none" strike="noStrike" spc="-10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구축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347700" y="4889500"/>
            <a:ext cx="33401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인터페이스</a:t>
            </a:r>
            <a:r>
              <a:rPr lang="en-US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구성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347700" y="5346700"/>
            <a:ext cx="3073400" cy="241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플러그인</a:t>
            </a:r>
            <a:r>
              <a:rPr lang="en-US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UI </a:t>
            </a:r>
            <a:r>
              <a:rPr lang="ko-KR" sz="2000" b="0" i="0" u="none" strike="noStrike" spc="-1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2552700"/>
            <a:ext cx="14947900" cy="6985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95900" y="1130300"/>
            <a:ext cx="7696200" cy="81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070"/>
              </a:lnSpc>
            </a:pPr>
            <a:r>
              <a:rPr lang="ko-KR" sz="4600" b="0" i="0" u="none" strike="noStrike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</a:t>
            </a:r>
            <a:r>
              <a:rPr lang="en-US" sz="4600" b="0" i="0" u="none" strike="noStrike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4600" b="0" i="0" u="none" strike="noStrike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전체</a:t>
            </a:r>
            <a:r>
              <a:rPr lang="en-US" sz="4600" b="0" i="0" u="none" strike="noStrike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4600" b="0" i="0" u="none" strike="noStrike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진척</a:t>
            </a:r>
            <a:r>
              <a:rPr lang="en-US" sz="4600" b="0" i="0" u="none" strike="noStrike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4600" b="0" i="0" u="none" strike="noStrike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현황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55701"/>
              </p:ext>
            </p:extLst>
          </p:nvPr>
        </p:nvGraphicFramePr>
        <p:xfrm>
          <a:off x="1473200" y="2514600"/>
          <a:ext cx="14960600" cy="6896100"/>
        </p:xfrm>
        <a:graphic>
          <a:graphicData uri="http://schemas.openxmlformats.org/drawingml/2006/table">
            <a:tbl>
              <a:tblPr/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9300"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ko-KR" sz="2200" b="0" i="0" u="none" strike="noStrike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모듈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전체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작업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수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 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2200" b="0" i="0" u="none" strike="noStrike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계획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2200" b="0" i="0" u="none" strike="noStrike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작업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2200" b="0" i="0" u="none" strike="noStrike" dirty="0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수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실적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작업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수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목표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대비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진척률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전체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대비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2200" b="0" i="0" u="none" strike="noStrike">
                          <a:solidFill>
                            <a:srgbClr val="00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진척률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ko-KR" sz="1800" b="0" i="0" u="none" strike="noStrike" dirty="0" err="1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프론트엔드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lvl="0" algn="ctr">
                        <a:lnSpc>
                          <a:spcPct val="83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(QGIS + UI)</a:t>
                      </a: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35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35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35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100%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100%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백엔드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lvl="0" algn="ctr">
                        <a:lnSpc>
                          <a:spcPct val="83000"/>
                        </a:lnSpc>
                      </a:pP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(</a:t>
                      </a: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탐지</a:t>
                      </a: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/</a:t>
                      </a: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전처리</a:t>
                      </a: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기능</a:t>
                      </a: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)</a:t>
                      </a: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34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32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30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93.8%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88.2%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속성</a:t>
                      </a: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저장</a:t>
                      </a: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및</a:t>
                      </a: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</a:t>
                      </a: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입출력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18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17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16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94.1%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88.9%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문서</a:t>
                      </a:r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/</a:t>
                      </a: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산출물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12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12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0" i="0" u="none" strike="noStrike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11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91.7%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DEDEDE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91.7%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6900"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20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ko-KR" sz="2200" b="0" i="0" u="none" strike="noStrike">
                          <a:solidFill>
                            <a:srgbClr val="60D9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전체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2200" b="0" i="0" u="none" strike="noStrike">
                          <a:solidFill>
                            <a:srgbClr val="60D9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99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2200" b="0" i="0" u="none" strike="noStrike">
                          <a:solidFill>
                            <a:srgbClr val="60D9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96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2200" b="0" i="0" u="none" strike="noStrike">
                          <a:solidFill>
                            <a:srgbClr val="60D9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90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2200" b="0" i="0" u="none" strike="noStrike">
                          <a:solidFill>
                            <a:srgbClr val="60D9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94.9%</a:t>
                      </a:r>
                      <a:endParaRPr lang="en-US" sz="110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2200" b="0" i="0" u="none" strike="noStrike" dirty="0">
                          <a:solidFill>
                            <a:srgbClr val="60D9FF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92.2%</a:t>
                      </a:r>
                      <a:endParaRPr lang="en-US" sz="11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9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258</Words>
  <Application>Microsoft Office PowerPoint</Application>
  <PresentationFormat>사용자 지정</PresentationFormat>
  <Paragraphs>98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Astro Space</vt:lpstr>
      <vt:lpstr>Arial</vt:lpstr>
      <vt:lpstr>KoPubWorld돋움체 Bold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건우 이</cp:lastModifiedBy>
  <cp:revision>2</cp:revision>
  <dcterms:created xsi:type="dcterms:W3CDTF">2006-08-16T00:00:00Z</dcterms:created>
  <dcterms:modified xsi:type="dcterms:W3CDTF">2025-06-03T08:06:53Z</dcterms:modified>
</cp:coreProperties>
</file>