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4" r:id="rId4"/>
    <p:sldId id="283" r:id="rId5"/>
    <p:sldId id="289" r:id="rId6"/>
    <p:sldId id="284" r:id="rId7"/>
    <p:sldId id="276" r:id="rId8"/>
    <p:sldId id="292" r:id="rId9"/>
    <p:sldId id="278" r:id="rId10"/>
    <p:sldId id="294" r:id="rId11"/>
    <p:sldId id="285" r:id="rId12"/>
    <p:sldId id="279" r:id="rId13"/>
    <p:sldId id="290" r:id="rId14"/>
    <p:sldId id="286" r:id="rId15"/>
    <p:sldId id="280" r:id="rId16"/>
    <p:sldId id="293" r:id="rId17"/>
    <p:sldId id="281" r:id="rId18"/>
    <p:sldId id="287" r:id="rId19"/>
    <p:sldId id="275" r:id="rId20"/>
    <p:sldId id="297" r:id="rId21"/>
    <p:sldId id="298" r:id="rId22"/>
    <p:sldId id="299" r:id="rId23"/>
    <p:sldId id="301" r:id="rId24"/>
    <p:sldId id="300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ubhambathwal/flight-price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CF4D955F-76C1-B3DC-258A-C0DE0F9C1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05418" y="1303139"/>
            <a:ext cx="4260196" cy="4260444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D49591-0102-BE2B-0DD2-34AF1A9086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5607" y="2632157"/>
            <a:ext cx="2779051" cy="2767680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332892" y="2855703"/>
            <a:ext cx="6494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7C9A5F-8C90-7676-2B97-76A26C8D269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49407" y="4408268"/>
            <a:ext cx="1046184" cy="38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김민서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09314-A9E4-5107-5199-2F1B0C87FF4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07817" y="2361843"/>
            <a:ext cx="638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i="0" dirty="0">
                <a:solidFill>
                  <a:srgbClr val="202124"/>
                </a:solidFill>
                <a:effectLst/>
                <a:latin typeface="zeitung"/>
              </a:rPr>
              <a:t>Flight Price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70B74-7C00-20F6-7E67-D7E9DA75E9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84" y="3092667"/>
            <a:ext cx="6875585" cy="55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  <a:hlinkClick r:id="rId2"/>
              </a:rPr>
              <a:t>https://www.kaggle.com/datasets/shubhambathwal/flight-price-prediction</a:t>
            </a:r>
            <a:endParaRPr lang="en-US" altLang="ko-KR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1050" b="0" i="0" dirty="0">
                <a:solidFill>
                  <a:srgbClr val="3C4043"/>
                </a:solidFill>
                <a:effectLst/>
                <a:latin typeface="Inter"/>
              </a:rPr>
              <a:t> “Ease My Trip”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항공편 예약 옵션 정보를 통해 인도 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주요 도시 간의 항공 여행에 대한 가격을 예측 </a:t>
            </a:r>
          </a:p>
        </p:txBody>
      </p:sp>
    </p:spTree>
    <p:extLst>
      <p:ext uri="{BB962C8B-B14F-4D97-AF65-F5344CB8AC3E}">
        <p14:creationId xmlns:p14="http://schemas.microsoft.com/office/powerpoint/2010/main" val="314040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#4.5.2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요약 통계 검토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AC00A-A1CD-B542-DA8F-C788C2C4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113039"/>
            <a:ext cx="4635255" cy="5574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03ABD4-5DE1-8CBC-49A0-44B4996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23" y="1113039"/>
            <a:ext cx="4976765" cy="5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#4.5.4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상관계수 검토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5C11C-7F34-3ED0-66B2-E0A05E1D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46" y="1113039"/>
            <a:ext cx="4630000" cy="5453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B64D0D-EB5C-45F3-4F8A-1DC20713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40" y="1271715"/>
            <a:ext cx="5207268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#4.5.5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B75058-C0F7-C16C-B381-706213AB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208314"/>
            <a:ext cx="4367606" cy="5348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5E3B7F-9054-5A8A-E347-F21D86AE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20" y="1208314"/>
            <a:ext cx="4993736" cy="47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#4.5.5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시각화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7395C-45A1-8C36-1528-08996B66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113039"/>
            <a:ext cx="4775182" cy="5625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A5855-0D0F-1FAC-D5B8-F05B31D9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51" y="1113039"/>
            <a:ext cx="4769095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2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23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#4.5.6 t-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3A9F8-8FC0-8DA0-1508-6E2C02D1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19" y="1533405"/>
            <a:ext cx="6602635" cy="37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3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42BA03-B546-0E2F-477E-D4FF0CBB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04" y="1575300"/>
            <a:ext cx="5596383" cy="4753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B20B72-BD9D-AC55-43CF-747ACB5A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2194084"/>
            <a:ext cx="6529819" cy="4134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범주형 변수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결측값</a:t>
            </a:r>
            <a:r>
              <a:rPr lang="ko-KR" altLang="en-US" sz="2800" dirty="0"/>
              <a:t> 확인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F537-FA7E-6F0D-BC30-A312A7C22F7E}"/>
              </a:ext>
            </a:extLst>
          </p:cNvPr>
          <p:cNvSpPr txBox="1"/>
          <p:nvPr/>
        </p:nvSpPr>
        <p:spPr>
          <a:xfrm>
            <a:off x="529389" y="1281888"/>
            <a:ext cx="79740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###범주형 변수 :</a:t>
            </a:r>
            <a:r>
              <a:rPr lang="en-US" altLang="ko-KR" sz="1200" dirty="0"/>
              <a:t>'airline','flight','source_city','departure_time','arrival_time','destination_city','class','stops’,</a:t>
            </a:r>
          </a:p>
          <a:p>
            <a:r>
              <a:rPr lang="ko-KR" altLang="en-US" sz="1200" dirty="0"/>
              <a:t>도수분포표에서 </a:t>
            </a:r>
            <a:r>
              <a:rPr lang="ko-KR" altLang="en-US" sz="1200" dirty="0" err="1"/>
              <a:t>타겟변수와</a:t>
            </a:r>
            <a:r>
              <a:rPr lang="ko-KR" altLang="en-US" sz="1200" dirty="0"/>
              <a:t> 분석을 위해 </a:t>
            </a:r>
            <a:r>
              <a:rPr lang="en-US" altLang="ko-KR" sz="1200" dirty="0" err="1"/>
              <a:t>price_b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 err="1"/>
              <a:t>결측값</a:t>
            </a:r>
            <a:r>
              <a:rPr lang="ko-KR" altLang="en-US" sz="1200" dirty="0"/>
              <a:t> 있으면 </a:t>
            </a:r>
            <a:r>
              <a:rPr lang="en-US" altLang="ko-KR" sz="1200" dirty="0"/>
              <a:t>mean</a:t>
            </a:r>
            <a:r>
              <a:rPr lang="ko-KR" altLang="en-US" sz="1200" dirty="0"/>
              <a:t>값으로 </a:t>
            </a:r>
            <a:r>
              <a:rPr lang="ko-KR" altLang="en-US" sz="1200" dirty="0" err="1"/>
              <a:t>대체해야함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결측값</a:t>
            </a:r>
            <a:r>
              <a:rPr lang="ko-KR" altLang="en-US" sz="1200" dirty="0"/>
              <a:t> 없음을 확인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315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C2A16EE-D267-BC02-7DF3-F8E4B61D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5792"/>
            <a:ext cx="5471137" cy="524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>
            <a:spLocks/>
          </p:cNvSpPr>
          <p:nvPr/>
        </p:nvSpPr>
        <p:spPr>
          <a:xfrm>
            <a:off x="460885" y="465256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범주형 변수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숫자형 변환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>
            <a:cxnSpLocks/>
          </p:cNvCxnSpPr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>
            <a:spLocks/>
          </p:cNvSpPr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>
            <a:spLocks/>
          </p:cNvSpPr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>
            <a:spLocks/>
          </p:cNvSpPr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>
            <a:spLocks/>
          </p:cNvSpPr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>
            <a:spLocks/>
          </p:cNvSpPr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11D15B-E0C9-97BC-A32E-D97C0B7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113039"/>
            <a:ext cx="5266188" cy="5515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6F537-FA7E-6F0D-BC30-A312A7C22F7E}"/>
              </a:ext>
            </a:extLst>
          </p:cNvPr>
          <p:cNvSpPr txBox="1">
            <a:spLocks/>
          </p:cNvSpPr>
          <p:nvPr/>
        </p:nvSpPr>
        <p:spPr>
          <a:xfrm>
            <a:off x="2661272" y="1185010"/>
            <a:ext cx="7974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문자형인</a:t>
            </a:r>
            <a:r>
              <a:rPr lang="ko-KR" altLang="en-US" sz="1200" dirty="0"/>
              <a:t> 범주형 변수를 숫자형으로 </a:t>
            </a:r>
            <a:r>
              <a:rPr lang="ko-KR" altLang="en-US" sz="1200" dirty="0" err="1"/>
              <a:t>바꿔줌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3097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도수분포표 검토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4AAF6D-B71A-3E64-C461-8A90BC89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49" y="1113039"/>
            <a:ext cx="5853065" cy="56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설명변수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313B3-B47C-BC22-3680-99C344D9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1" y="1198466"/>
            <a:ext cx="4671916" cy="5194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3C476E-4C9C-3CB0-837A-9ED37BFE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07" y="1367563"/>
            <a:ext cx="5041075" cy="46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설명변수 시각화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60BA9A-F849-E9AF-4C78-2CDA6D72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03" y="1212801"/>
            <a:ext cx="3759912" cy="55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 링크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A581DE-149F-922F-FE14-3093BE18BF50}"/>
              </a:ext>
            </a:extLst>
          </p:cNvPr>
          <p:cNvGrpSpPr/>
          <p:nvPr/>
        </p:nvGrpSpPr>
        <p:grpSpPr>
          <a:xfrm>
            <a:off x="1331743" y="1611819"/>
            <a:ext cx="10071625" cy="1498817"/>
            <a:chOff x="460885" y="1266150"/>
            <a:chExt cx="11108680" cy="15080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40F33-DBC4-FEB2-7C6D-51663C7C0F73}"/>
                </a:ext>
              </a:extLst>
            </p:cNvPr>
            <p:cNvSpPr txBox="1"/>
            <p:nvPr/>
          </p:nvSpPr>
          <p:spPr>
            <a:xfrm>
              <a:off x="460885" y="1266150"/>
              <a:ext cx="10451182" cy="929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 </a:t>
              </a:r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ipynb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 </a:t>
              </a:r>
              <a:r>
                <a:rPr lang="ko-KR" altLang="en-US" b="0" i="0" dirty="0" err="1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코랩</a:t>
              </a:r>
              <a:r>
                <a:rPr lang="ko-KR" altLang="en-US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 노트북 파일 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: https://www.kaggle.com/code/minseokiim/minseokim-flight-price-prediction-386d9e</a:t>
              </a:r>
            </a:p>
            <a:p>
              <a:r>
                <a:rPr lang="en-US" altLang="ko-KR" dirty="0">
                  <a:solidFill>
                    <a:srgbClr val="333333"/>
                  </a:solidFill>
                  <a:latin typeface="+mj-lt"/>
                  <a:ea typeface="NanumGothic" pitchFamily="2" charset="-127"/>
                </a:rPr>
                <a:t>     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DC4877-6D23-597F-D8DC-F842056D6665}"/>
                </a:ext>
              </a:extLst>
            </p:cNvPr>
            <p:cNvSpPr txBox="1"/>
            <p:nvPr/>
          </p:nvSpPr>
          <p:spPr>
            <a:xfrm>
              <a:off x="460885" y="2127873"/>
              <a:ext cx="111086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 원본 데이터 셋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+mj-lt"/>
                  <a:ea typeface="NanumGothic" pitchFamily="2" charset="-127"/>
                </a:rPr>
                <a:t>: </a:t>
              </a:r>
            </a:p>
            <a:p>
              <a:r>
                <a:rPr lang="en-US" altLang="ko-KR" dirty="0">
                  <a:solidFill>
                    <a:srgbClr val="333333"/>
                  </a:solidFill>
                  <a:latin typeface="+mj-lt"/>
                  <a:ea typeface="NanumGothic" pitchFamily="2" charset="-127"/>
                </a:rPr>
                <a:t>     </a:t>
              </a:r>
              <a:r>
                <a:rPr lang="en-US" altLang="ko-KR" dirty="0">
                  <a:latin typeface="+mj-lt"/>
                </a:rPr>
                <a:t>https://www.kaggle.com/datasets/shubhambathwal/flight-price-prediction</a:t>
              </a:r>
              <a:endParaRPr lang="ko-KR" altLang="en-US" dirty="0">
                <a:latin typeface="+mj-lt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8418091-BBF2-9FCC-CFD4-60633F6D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48" y="3551421"/>
            <a:ext cx="3751624" cy="27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이진값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타겟변수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비율 점검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/>
              <a:t>트리모델 실행 및 성능평가 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B845A-F9AE-CE0E-4939-0454070B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6" y="1370654"/>
            <a:ext cx="4981972" cy="1112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D7D86F-130F-B05D-BBFF-5358AE4A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0" y="2803387"/>
            <a:ext cx="5394624" cy="33237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30444F-72D8-5753-5AEC-EE55B902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580" y="1905879"/>
            <a:ext cx="5281473" cy="3858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D09E6-46ED-1B52-0C86-83A883AC4DB4}"/>
              </a:ext>
            </a:extLst>
          </p:cNvPr>
          <p:cNvSpPr txBox="1"/>
          <p:nvPr/>
        </p:nvSpPr>
        <p:spPr>
          <a:xfrm>
            <a:off x="7249886" y="1557740"/>
            <a:ext cx="337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(정확도 및 ROC </a:t>
            </a:r>
            <a:r>
              <a:rPr lang="ko-KR" altLang="en-US" sz="1800" dirty="0" err="1"/>
              <a:t>AUC값</a:t>
            </a:r>
            <a:r>
              <a:rPr lang="en-US" altLang="ko-KR" sz="1800" dirty="0">
                <a:ea typeface="G마켓 산스 Bold" panose="02000000000000000000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2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</a:t>
            </a:r>
            <a:r>
              <a:rPr lang="ko-KR" altLang="en-US" sz="2800" dirty="0"/>
              <a:t> 데이터 표준화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2B457-0918-094C-FB0B-EBE3321F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274916"/>
            <a:ext cx="5363523" cy="4308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3A6121-B073-EE8C-58BF-9DF6032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92" y="1274916"/>
            <a:ext cx="5112013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11933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700" b="0" i="0" dirty="0">
                <a:solidFill>
                  <a:srgbClr val="343541"/>
                </a:solidFill>
                <a:effectLst/>
                <a:latin typeface="Söhne"/>
              </a:rPr>
              <a:t>로지스틱 회귀 모델 실행 및 성능평가</a:t>
            </a:r>
            <a:r>
              <a:rPr lang="en-US" altLang="ko-KR" sz="2700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sz="2700" b="0" i="0" dirty="0">
                <a:solidFill>
                  <a:srgbClr val="343541"/>
                </a:solidFill>
                <a:effectLst/>
                <a:latin typeface="Söhne"/>
              </a:rPr>
              <a:t>범주형 변수 및 구간변수 </a:t>
            </a:r>
            <a:r>
              <a:rPr lang="ko-KR" altLang="en-US" sz="2700" b="0" i="0" dirty="0" err="1">
                <a:solidFill>
                  <a:srgbClr val="343541"/>
                </a:solidFill>
                <a:effectLst/>
                <a:latin typeface="Söhne"/>
              </a:rPr>
              <a:t>오즈비</a:t>
            </a:r>
            <a:r>
              <a:rPr lang="ko-KR" altLang="en-US" sz="2700" b="0" i="0" dirty="0">
                <a:solidFill>
                  <a:srgbClr val="343541"/>
                </a:solidFill>
                <a:effectLst/>
                <a:latin typeface="Söhne"/>
              </a:rPr>
              <a:t> 해석 </a:t>
            </a:r>
            <a:endParaRPr lang="en-US" altLang="ko-KR" sz="2700" b="0" i="0" dirty="0">
              <a:solidFill>
                <a:srgbClr val="343541"/>
              </a:solidFill>
              <a:effectLst/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09D42-DBB1-29F2-3283-979DBB1A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113039"/>
            <a:ext cx="5269495" cy="34154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F15F41-31CA-8193-4DB3-D2D60651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57" y="3798332"/>
            <a:ext cx="5683682" cy="1658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E7E79-8B0F-84CF-E7A9-91ADAC31DF46}"/>
              </a:ext>
            </a:extLst>
          </p:cNvPr>
          <p:cNvSpPr txBox="1"/>
          <p:nvPr/>
        </p:nvSpPr>
        <p:spPr>
          <a:xfrm>
            <a:off x="7750122" y="3429000"/>
            <a:ext cx="4278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541"/>
                </a:solidFill>
                <a:effectLst/>
                <a:latin typeface="Söhne"/>
              </a:rPr>
              <a:t>범주형 변수 및 구간변수 </a:t>
            </a:r>
            <a:r>
              <a:rPr lang="ko-KR" altLang="en-US" sz="1800" b="0" i="0" dirty="0" err="1">
                <a:solidFill>
                  <a:srgbClr val="343541"/>
                </a:solidFill>
                <a:effectLst/>
                <a:latin typeface="Söhne"/>
              </a:rPr>
              <a:t>오즈비</a:t>
            </a:r>
            <a:r>
              <a:rPr lang="ko-KR" altLang="en-US" sz="1800" b="0" i="0" dirty="0">
                <a:solidFill>
                  <a:srgbClr val="343541"/>
                </a:solidFill>
                <a:effectLst/>
                <a:latin typeface="Söhne"/>
              </a:rPr>
              <a:t> 해석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43695-EC59-111C-2604-2AFC45DE90D1}"/>
              </a:ext>
            </a:extLst>
          </p:cNvPr>
          <p:cNvSpPr txBox="1"/>
          <p:nvPr/>
        </p:nvSpPr>
        <p:spPr>
          <a:xfrm>
            <a:off x="460885" y="4766376"/>
            <a:ext cx="4278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541"/>
                </a:solidFill>
                <a:effectLst/>
                <a:latin typeface="Söhne"/>
              </a:rPr>
              <a:t>로지스틱 회귀 모델 실행 및 성능평가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3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1169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신경망 모델 실행 및 성능평가</a:t>
            </a:r>
            <a:r>
              <a:rPr lang="en-US" altLang="ko-KR" sz="2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  <a:r>
              <a:rPr lang="ko-KR" altLang="en-US" sz="2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랜덤 포레스트 모델 실행 및 성능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C900E-6242-4390-0367-792BABBF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" y="1203156"/>
            <a:ext cx="6007409" cy="3721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52DD70-A878-2025-4371-EBF8495B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6372"/>
            <a:ext cx="5792350" cy="3156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A5D62C-138E-489F-8729-9B633BC34CE7}"/>
              </a:ext>
            </a:extLst>
          </p:cNvPr>
          <p:cNvSpPr txBox="1"/>
          <p:nvPr/>
        </p:nvSpPr>
        <p:spPr>
          <a:xfrm>
            <a:off x="7805057" y="2914758"/>
            <a:ext cx="423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랜덤 포레스트 모델 실행 및 성능 평가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110CB-7873-3EDA-ADCC-0AD9E5449D81}"/>
              </a:ext>
            </a:extLst>
          </p:cNvPr>
          <p:cNvSpPr txBox="1"/>
          <p:nvPr/>
        </p:nvSpPr>
        <p:spPr>
          <a:xfrm>
            <a:off x="655865" y="5121815"/>
            <a:ext cx="428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신경망 모델 실행 및 성능평가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0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5965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b="0" i="0" dirty="0">
                <a:solidFill>
                  <a:srgbClr val="343541"/>
                </a:solidFill>
                <a:effectLst/>
                <a:latin typeface="Söhne"/>
              </a:rPr>
              <a:t>연속 변수 타겟 변수 데이터 표준화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C854F-3D55-B909-5293-8354D4D0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305748"/>
            <a:ext cx="6864703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533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선형 회귀 모델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2800" b="0" i="0" dirty="0" err="1">
                <a:solidFill>
                  <a:srgbClr val="374151"/>
                </a:solidFill>
                <a:effectLst/>
                <a:latin typeface="Söhne"/>
              </a:rPr>
              <a:t>릿지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 회귀 모델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BA5CA-FA21-5637-5584-7C3B1269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275318"/>
            <a:ext cx="7213971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3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745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LightGBM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 실행 및 성능평가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68373-ABF8-1478-CB40-881E9F94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311166"/>
            <a:ext cx="6445581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1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3607-79B3-3AE8-C71D-EC7B310E4C85}"/>
              </a:ext>
            </a:extLst>
          </p:cNvPr>
          <p:cNvSpPr txBox="1"/>
          <p:nvPr/>
        </p:nvSpPr>
        <p:spPr>
          <a:xfrm>
            <a:off x="460885" y="465256"/>
            <a:ext cx="815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이상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 모델에서 챔피언 모델 선정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MSE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계산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D0425-AC30-1E20-AFB1-C993E8201F11}"/>
              </a:ext>
            </a:extLst>
          </p:cNvPr>
          <p:cNvSpPr txBox="1"/>
          <p:nvPr/>
        </p:nvSpPr>
        <p:spPr>
          <a:xfrm>
            <a:off x="6755878" y="5850375"/>
            <a:ext cx="430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-&gt;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Champion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Random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Arial Unicode MS"/>
                <a:ea typeface="Roboto Mono" panose="00000009000000000000" pitchFamily="49" charset="0"/>
              </a:rPr>
              <a:t>Forest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1321D-C8DE-C33F-EAD0-1B191F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2" y="1113039"/>
            <a:ext cx="4962058" cy="5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4" y="465257"/>
            <a:ext cx="907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최소값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최대값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평균값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중앙값 등 데이터 기본 정보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10E0C-E02B-5703-48BB-A91EBE6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91" y="1218546"/>
            <a:ext cx="4683060" cy="55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#4.4.2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아이디변수 체크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10F9BF-C7B7-D35A-A2AB-43982E70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44" y="4387907"/>
            <a:ext cx="3869190" cy="1243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46798-D29C-6FDA-FC3E-A186EE1201DE}"/>
              </a:ext>
            </a:extLst>
          </p:cNvPr>
          <p:cNvSpPr txBox="1"/>
          <p:nvPr/>
        </p:nvSpPr>
        <p:spPr>
          <a:xfrm>
            <a:off x="2947826" y="5978720"/>
            <a:ext cx="629634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없으므로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체크 할 필요 없다는 확인 받음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72C416F-B03A-5511-97BC-E0085667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7" y="1301247"/>
            <a:ext cx="5058508" cy="28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C44DAB-369C-5135-09C4-B57FD0E5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31" y="1150037"/>
            <a:ext cx="4380815" cy="4931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B7FE7D-A983-DE96-8C96-3F941D009269}"/>
              </a:ext>
            </a:extLst>
          </p:cNvPr>
          <p:cNvSpPr txBox="1"/>
          <p:nvPr/>
        </p:nvSpPr>
        <p:spPr>
          <a:xfrm>
            <a:off x="6759336" y="6164674"/>
            <a:ext cx="4087050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왜도로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분포는 오른쪽으로 치우치며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첨도로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보면 꼬리 부분은 정규 분포보다 덜 극단적입니다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F651-FF1D-808A-8941-9FB522E8115B}"/>
              </a:ext>
            </a:extLst>
          </p:cNvPr>
          <p:cNvSpPr txBox="1"/>
          <p:nvPr/>
        </p:nvSpPr>
        <p:spPr>
          <a:xfrm>
            <a:off x="460885" y="465256"/>
            <a:ext cx="620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#4.4.4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타겟변수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생성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및 비율 점검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5C4C4-9B68-A475-C09F-87AEE666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9" y="1131156"/>
            <a:ext cx="4641996" cy="5600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566B1-D10F-5CEB-5BDC-34F0F38180D0}"/>
              </a:ext>
            </a:extLst>
          </p:cNvPr>
          <p:cNvSpPr txBox="1"/>
          <p:nvPr/>
        </p:nvSpPr>
        <p:spPr>
          <a:xfrm>
            <a:off x="3212118" y="2049344"/>
            <a:ext cx="4087050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타겟변수에는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결측값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없음 확인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6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894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#4.4.4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이상 값 제거 후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타겟변수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생성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및 비율 점검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C53FE-004B-F680-3521-25A1BEBFFBB6}"/>
              </a:ext>
            </a:extLst>
          </p:cNvPr>
          <p:cNvSpPr txBox="1"/>
          <p:nvPr/>
        </p:nvSpPr>
        <p:spPr>
          <a:xfrm>
            <a:off x="1432080" y="6277096"/>
            <a:ext cx="2386712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rgbClr val="343541"/>
                </a:solidFill>
                <a:effectLst/>
                <a:latin typeface="Söhne"/>
              </a:rPr>
              <a:t>IQR</a:t>
            </a:r>
            <a:r>
              <a:rPr lang="ko-KR" altLang="en-US" sz="1200" b="0" i="0" dirty="0">
                <a:solidFill>
                  <a:srgbClr val="343541"/>
                </a:solidFill>
                <a:effectLst/>
                <a:latin typeface="Söhne"/>
              </a:rPr>
              <a:t>규칙으로 </a:t>
            </a:r>
            <a:r>
              <a:rPr lang="ko-KR" altLang="en-US" sz="1200" b="0" i="0" dirty="0" err="1">
                <a:solidFill>
                  <a:srgbClr val="343541"/>
                </a:solidFill>
                <a:effectLst/>
                <a:latin typeface="Söhne"/>
              </a:rPr>
              <a:t>이상값</a:t>
            </a:r>
            <a:r>
              <a:rPr lang="ko-KR" altLang="en-US" sz="1200" b="0" i="0" dirty="0">
                <a:solidFill>
                  <a:srgbClr val="343541"/>
                </a:solidFill>
                <a:effectLst/>
                <a:latin typeface="Söhne"/>
              </a:rPr>
              <a:t> 구해서 제거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10BA54-B9D5-DF93-E6DF-4D9E0690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229813"/>
            <a:ext cx="4039187" cy="4975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1CA342-56C0-108F-0F9F-CE8B2ABF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9813"/>
            <a:ext cx="4209280" cy="4946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005BE-2CD2-772F-7675-5343F7B02197}"/>
              </a:ext>
            </a:extLst>
          </p:cNvPr>
          <p:cNvSpPr txBox="1"/>
          <p:nvPr/>
        </p:nvSpPr>
        <p:spPr>
          <a:xfrm>
            <a:off x="6444928" y="6277096"/>
            <a:ext cx="3856564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dirty="0" err="1">
                <a:solidFill>
                  <a:srgbClr val="343541"/>
                </a:solidFill>
                <a:effectLst/>
                <a:latin typeface="Söhne"/>
              </a:rPr>
              <a:t>이상값</a:t>
            </a:r>
            <a:r>
              <a:rPr lang="ko-KR" altLang="en-US" sz="1200" b="0" i="0" dirty="0">
                <a:solidFill>
                  <a:srgbClr val="343541"/>
                </a:solidFill>
                <a:effectLst/>
                <a:latin typeface="Söhne"/>
              </a:rPr>
              <a:t> 제거한 </a:t>
            </a:r>
            <a:r>
              <a:rPr lang="ko-KR" altLang="en-US" sz="1200" b="0" i="0" dirty="0" err="1">
                <a:solidFill>
                  <a:srgbClr val="343541"/>
                </a:solidFill>
                <a:effectLst/>
                <a:latin typeface="Söhne"/>
              </a:rPr>
              <a:t>타겟변수</a:t>
            </a:r>
            <a:r>
              <a:rPr lang="ko-KR" alt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 err="1">
                <a:solidFill>
                  <a:srgbClr val="343541"/>
                </a:solidFill>
                <a:effectLst/>
                <a:latin typeface="Söhne"/>
              </a:rPr>
              <a:t>price_b</a:t>
            </a:r>
            <a:r>
              <a:rPr lang="en-US" altLang="ko-KR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ko-KR" altLang="en-US" sz="1200" b="0" i="0" dirty="0">
                <a:solidFill>
                  <a:srgbClr val="343541"/>
                </a:solidFill>
                <a:effectLst/>
                <a:latin typeface="Söhne"/>
              </a:rPr>
              <a:t>비율 분포 구하기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8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51C8B-9635-FAA3-8E7F-D007AD3E1FB3}"/>
              </a:ext>
            </a:extLst>
          </p:cNvPr>
          <p:cNvSpPr txBox="1"/>
          <p:nvPr/>
        </p:nvSpPr>
        <p:spPr>
          <a:xfrm>
            <a:off x="460885" y="465256"/>
            <a:ext cx="931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#4.4.6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기타 데이터 처리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결측 값이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50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초과 변수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47057-A754-3AED-56F7-295FCC6D0523}"/>
              </a:ext>
            </a:extLst>
          </p:cNvPr>
          <p:cNvSpPr txBox="1"/>
          <p:nvPr/>
        </p:nvSpPr>
        <p:spPr>
          <a:xfrm>
            <a:off x="7482515" y="5956873"/>
            <a:ext cx="4087050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변수에 결측 값 없음 확인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8E5677-6189-6F5D-5DB0-8FA7BF6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24" y="1269159"/>
            <a:ext cx="4322538" cy="51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#4.5.2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구간변수 이상 값 제거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FFD6B0-E677-9C14-8F98-C82824D6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294587"/>
            <a:ext cx="4833923" cy="5098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FF4C0-6F5C-2E41-4DB6-1B081BFC398A}"/>
              </a:ext>
            </a:extLst>
          </p:cNvPr>
          <p:cNvSpPr txBox="1"/>
          <p:nvPr/>
        </p:nvSpPr>
        <p:spPr>
          <a:xfrm>
            <a:off x="2171415" y="5805574"/>
            <a:ext cx="4243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###구간변수 :</a:t>
            </a:r>
            <a:r>
              <a:rPr lang="ko-KR" altLang="en-US" sz="1200" dirty="0" err="1"/>
              <a:t>duration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days_left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Stops</a:t>
            </a:r>
            <a:r>
              <a:rPr lang="ko-KR" altLang="en-US" sz="1200" dirty="0"/>
              <a:t>는 </a:t>
            </a:r>
            <a:r>
              <a:rPr lang="en-US" altLang="ko-KR" sz="1200" dirty="0"/>
              <a:t>0,1 </a:t>
            </a:r>
            <a:r>
              <a:rPr lang="ko-KR" altLang="en-US" sz="1200" dirty="0"/>
              <a:t>또는 </a:t>
            </a:r>
            <a:r>
              <a:rPr lang="en-US" altLang="ko-KR" sz="1200" dirty="0"/>
              <a:t>two or more</a:t>
            </a:r>
            <a:r>
              <a:rPr lang="ko-KR" altLang="en-US" sz="1200" dirty="0"/>
              <a:t>이라서 범주형 변수</a:t>
            </a:r>
            <a:endParaRPr lang="en-US" altLang="ko-KR" sz="1200" dirty="0"/>
          </a:p>
          <a:p>
            <a:r>
              <a:rPr lang="ko-KR" altLang="en-US" sz="1200" dirty="0"/>
              <a:t>이므로 </a:t>
            </a:r>
            <a:r>
              <a:rPr lang="en-US" altLang="ko-KR" sz="1200" dirty="0"/>
              <a:t>replace </a:t>
            </a:r>
            <a:r>
              <a:rPr lang="ko-KR" altLang="en-US" sz="1200" dirty="0"/>
              <a:t>할 필요 없다고 교수님이 말씀하심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6CD9E4-BABB-F36E-9E56-CCB20DDA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92" y="1178314"/>
            <a:ext cx="5122153" cy="53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60885" y="465256"/>
            <a:ext cx="53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#4.5.2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구간변수 이상 값 제거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722E-0B3A-7DAE-8444-9E20B812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1273832"/>
            <a:ext cx="5885158" cy="4861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9F3EED-8461-6186-5B4F-5655757FC102}"/>
              </a:ext>
            </a:extLst>
          </p:cNvPr>
          <p:cNvSpPr txBox="1"/>
          <p:nvPr/>
        </p:nvSpPr>
        <p:spPr>
          <a:xfrm>
            <a:off x="7559186" y="5996604"/>
            <a:ext cx="1573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이상값</a:t>
            </a:r>
            <a:r>
              <a:rPr lang="ko-KR" altLang="en-US" sz="1200" dirty="0"/>
              <a:t> 제거 확인</a:t>
            </a:r>
          </a:p>
        </p:txBody>
      </p:sp>
    </p:spTree>
    <p:extLst>
      <p:ext uri="{BB962C8B-B14F-4D97-AF65-F5344CB8AC3E}">
        <p14:creationId xmlns:p14="http://schemas.microsoft.com/office/powerpoint/2010/main" val="333636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438</Words>
  <Application>Microsoft Office PowerPoint</Application>
  <PresentationFormat>와이드스크린</PresentationFormat>
  <Paragraphs>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 Unicode MS</vt:lpstr>
      <vt:lpstr>G마켓 산스 Bold</vt:lpstr>
      <vt:lpstr>G마켓 산스 Medium</vt:lpstr>
      <vt:lpstr>Inter</vt:lpstr>
      <vt:lpstr>Söhne</vt:lpstr>
      <vt:lpstr>zeitung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김민서</cp:lastModifiedBy>
  <cp:revision>83</cp:revision>
  <dcterms:created xsi:type="dcterms:W3CDTF">2022-05-24T05:24:49Z</dcterms:created>
  <dcterms:modified xsi:type="dcterms:W3CDTF">2023-11-12T20:05:04Z</dcterms:modified>
</cp:coreProperties>
</file>