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61" r:id="rId4"/>
    <p:sldId id="292" r:id="rId5"/>
    <p:sldId id="294" r:id="rId6"/>
    <p:sldId id="295" r:id="rId7"/>
    <p:sldId id="296" r:id="rId8"/>
    <p:sldId id="297" r:id="rId9"/>
    <p:sldId id="301" r:id="rId10"/>
    <p:sldId id="263" r:id="rId11"/>
    <p:sldId id="299" r:id="rId12"/>
    <p:sldId id="308" r:id="rId13"/>
    <p:sldId id="309" r:id="rId14"/>
    <p:sldId id="291" r:id="rId15"/>
    <p:sldId id="302" r:id="rId16"/>
    <p:sldId id="304" r:id="rId17"/>
    <p:sldId id="305" r:id="rId18"/>
    <p:sldId id="306" r:id="rId19"/>
    <p:sldId id="307" r:id="rId20"/>
    <p:sldId id="310" r:id="rId21"/>
    <p:sldId id="278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Noto Sans" panose="020B0502040504020204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94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759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 중심에서 클러스터 내의 데이터들의 거리의 </a:t>
            </a:r>
            <a:r>
              <a:rPr lang="ko-KR" altLang="en-US" dirty="0" err="1"/>
              <a:t>제곱합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밀집도를 나타냄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4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13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4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paud16.tistory.com/23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paud16.tistory.com/230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paud16.tistory.com/23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k-nearest-neighbor-classification-scikit-lear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tacamp.com/tutorial/k-nearest-neighbor-classification-scikit-lear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k-nearest-neighbor-classification-scikit-lear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k-nearest-neighbor-classification-scikit-lear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k-nearest-neighbor-classification-scikit-lear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k-nearest-neighbor-classification-scikit-lear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learnmachinelearning/comments/qiid2e/kmeans_clustering_algorith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learnmachinelearning/comments/qiid2e/kmeans_clustering_algorith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learnmachinelearning/comments/qiid2e/kmeans_clustering_algorith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learnmachinelearning/comments/qiid2e/kmeans_clustering_algorith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ddit.com/r/learnmachinelearning/comments/qiid2e/kmeans_clustering_algorith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laptrinhx.com/guide-to-k-means-clustering-with-java-8025274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7612951" cy="83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002060"/>
                </a:solidFill>
              </a:rPr>
              <a:t>K-means and K-Nearest Neighbor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6C8FE736-8209-227B-A9CE-035D3EC05478}"/>
              </a:ext>
            </a:extLst>
          </p:cNvPr>
          <p:cNvSpPr txBox="1">
            <a:spLocks/>
          </p:cNvSpPr>
          <p:nvPr/>
        </p:nvSpPr>
        <p:spPr>
          <a:xfrm>
            <a:off x="645224" y="3793806"/>
            <a:ext cx="7998713" cy="83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altLang="ko-KR" sz="1400" dirty="0" err="1">
                <a:solidFill>
                  <a:srgbClr val="002060"/>
                </a:solidFill>
                <a:latin typeface="Abadi" panose="020B0604020104020204" pitchFamily="34" charset="0"/>
                <a:ea typeface="나눔스퀘어" panose="020B0600000101010101" pitchFamily="50" charset="-127"/>
              </a:rPr>
              <a:t>Kwangwoon</a:t>
            </a:r>
            <a:r>
              <a:rPr lang="en-US" altLang="ko-KR" sz="1400" dirty="0">
                <a:solidFill>
                  <a:srgbClr val="002060"/>
                </a:solidFill>
                <a:latin typeface="Abadi" panose="020B0604020104020204" pitchFamily="34" charset="0"/>
                <a:ea typeface="나눔스퀘어" panose="020B0600000101010101" pitchFamily="50" charset="-127"/>
              </a:rPr>
              <a:t> University MI:RU Machine Learning Study</a:t>
            </a:r>
            <a:endParaRPr lang="en-US" sz="1400" dirty="0">
              <a:solidFill>
                <a:srgbClr val="002060"/>
              </a:solidFill>
            </a:endParaRPr>
          </a:p>
          <a:p>
            <a:pPr algn="r"/>
            <a:r>
              <a:rPr lang="en-US" sz="1800" dirty="0">
                <a:solidFill>
                  <a:srgbClr val="002060"/>
                </a:solidFill>
              </a:rPr>
              <a:t>Team 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93732" y="133067"/>
            <a:ext cx="8186736" cy="1063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/>
              <a:t>Problem</a:t>
            </a:r>
            <a:br>
              <a:rPr lang="en-US" altLang="ko-KR" sz="2800" dirty="0"/>
            </a:br>
            <a:r>
              <a:rPr lang="en-US" altLang="ko-KR" sz="280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How to choose the right number of Clusters</a:t>
            </a:r>
            <a:endParaRPr sz="28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170" name="Picture 2" descr="r/learnmachinelearning - K-Means Clustering Algorithm">
            <a:extLst>
              <a:ext uri="{FF2B5EF4-FFF2-40B4-BE49-F238E27FC236}">
                <a16:creationId xmlns:a16="http://schemas.microsoft.com/office/drawing/2014/main" id="{A6761D9C-3B8C-2474-289F-63089178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2" y="1101049"/>
            <a:ext cx="6700838" cy="359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3050-EB6A-9C7C-C3ED-DA608E9D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25" y="292893"/>
            <a:ext cx="6462600" cy="658575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Elbow method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BA334-D07B-E2D9-FBA7-B9D85DB2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04" y="1200150"/>
            <a:ext cx="4318502" cy="2731158"/>
          </a:xfrm>
        </p:spPr>
        <p:txBody>
          <a:bodyPr/>
          <a:lstStyle/>
          <a:p>
            <a:pPr marL="101600" indent="0" latinLnBrk="1">
              <a:buNone/>
            </a:pP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sum of the squares of the distances of the points in the centroid of the cluster.</a:t>
            </a:r>
          </a:p>
          <a:p>
            <a:pPr latinLnBrk="1"/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01600" indent="0" latinLnBrk="1">
              <a:buNone/>
            </a:pP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 sum is the minimum -&gt; optimal K</a:t>
            </a:r>
          </a:p>
          <a:p>
            <a:pPr marL="101600" indent="0" latinLnBrk="1">
              <a:buNone/>
            </a:pPr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01600" indent="0" latinLnBrk="1">
              <a:buNone/>
            </a:pPr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01600" indent="0" latinLnBrk="1">
              <a:buNone/>
            </a:pP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But… ambiguous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DB123-400A-CB17-9902-6EEFAC49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61A97-98A3-2B37-550F-7AA41AB52DDB}"/>
              </a:ext>
            </a:extLst>
          </p:cNvPr>
          <p:cNvSpPr txBox="1"/>
          <p:nvPr/>
        </p:nvSpPr>
        <p:spPr>
          <a:xfrm>
            <a:off x="7568698" y="4762123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[6]</a:t>
            </a:r>
            <a:r>
              <a:rPr lang="en-US" altLang="ko-KR" dirty="0" err="1">
                <a:hlinkClick r:id="rId3"/>
              </a:rPr>
              <a:t>optimalK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130A23-B265-7871-8917-C4A8CE615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13577" y="1016658"/>
            <a:ext cx="319563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1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3050-EB6A-9C7C-C3ED-DA608E9D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25" y="292893"/>
            <a:ext cx="6462600" cy="658575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Silhouette method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DB123-400A-CB17-9902-6EEFAC49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13EF0-D5A1-7926-8B19-E7C50EBE864F}"/>
              </a:ext>
            </a:extLst>
          </p:cNvPr>
          <p:cNvSpPr txBox="1"/>
          <p:nvPr/>
        </p:nvSpPr>
        <p:spPr>
          <a:xfrm>
            <a:off x="7568698" y="4762123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[6]</a:t>
            </a:r>
            <a:r>
              <a:rPr lang="en-US" altLang="ko-KR" dirty="0" err="1">
                <a:hlinkClick r:id="rId2"/>
              </a:rPr>
              <a:t>optimalK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D3D50F-B64F-254A-56E6-8A74D957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5" y="1138239"/>
            <a:ext cx="3952874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CB5A188-3526-57FD-1242-E44BD60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31" y="1190626"/>
            <a:ext cx="3952874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5C44F16-8E49-74A7-4CCE-A96F2C07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20" y="2758521"/>
            <a:ext cx="2277947" cy="6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1D33D4-49CB-20B3-20EB-5ECD3ADB7BB3}"/>
              </a:ext>
            </a:extLst>
          </p:cNvPr>
          <p:cNvSpPr txBox="1"/>
          <p:nvPr/>
        </p:nvSpPr>
        <p:spPr>
          <a:xfrm>
            <a:off x="6319320" y="346997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-1 &lt;= S(I) &lt;= 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90C21-B73D-541D-A4C4-2A98A45DF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56" y="2849582"/>
            <a:ext cx="3124200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A083D-4C8A-CF59-F154-0613FF6A8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131" y="2859106"/>
            <a:ext cx="2590800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958F21-2DB7-F60E-3A59-1894EF69FC53}"/>
              </a:ext>
            </a:extLst>
          </p:cNvPr>
          <p:cNvSpPr txBox="1"/>
          <p:nvPr/>
        </p:nvSpPr>
        <p:spPr>
          <a:xfrm>
            <a:off x="528595" y="3777754"/>
            <a:ext cx="293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CI = number of data in cluster</a:t>
            </a:r>
          </a:p>
          <a:p>
            <a:r>
              <a:rPr lang="en-US" altLang="ko-KR" dirty="0"/>
              <a:t> d(</a:t>
            </a:r>
            <a:r>
              <a:rPr lang="en-US" altLang="ko-KR" dirty="0" err="1"/>
              <a:t>i,j</a:t>
            </a:r>
            <a:r>
              <a:rPr lang="en-US" altLang="ko-KR" dirty="0"/>
              <a:t>) = distance from </a:t>
            </a:r>
            <a:r>
              <a:rPr lang="en-US" altLang="ko-KR" dirty="0" err="1"/>
              <a:t>i</a:t>
            </a:r>
            <a:r>
              <a:rPr lang="en-US" altLang="ko-KR" dirty="0"/>
              <a:t> to j</a:t>
            </a:r>
          </a:p>
        </p:txBody>
      </p:sp>
    </p:spTree>
    <p:extLst>
      <p:ext uri="{BB962C8B-B14F-4D97-AF65-F5344CB8AC3E}">
        <p14:creationId xmlns:p14="http://schemas.microsoft.com/office/powerpoint/2010/main" val="140737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DB123-400A-CB17-9902-6EEFAC49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13EF0-D5A1-7926-8B19-E7C50EBE864F}"/>
              </a:ext>
            </a:extLst>
          </p:cNvPr>
          <p:cNvSpPr txBox="1"/>
          <p:nvPr/>
        </p:nvSpPr>
        <p:spPr>
          <a:xfrm>
            <a:off x="7568698" y="4762123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[6]</a:t>
            </a:r>
            <a:r>
              <a:rPr lang="en-US" altLang="ko-KR" dirty="0" err="1">
                <a:hlinkClick r:id="rId2"/>
              </a:rPr>
              <a:t>optimalK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1D88E81-C1CD-CC9F-4BDD-8B6D5A9A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2" y="210385"/>
            <a:ext cx="2703009" cy="28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558D4AA-F641-3FD2-16DD-664171AD2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2664" y="204745"/>
            <a:ext cx="319563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769DA01-0CBD-DF02-863C-5DCF5AE3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13" y="210383"/>
            <a:ext cx="2634690" cy="28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9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15123" y="17867"/>
            <a:ext cx="825817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What algorithms is </a:t>
            </a:r>
            <a:r>
              <a:rPr lang="en-US" b="1" dirty="0">
                <a:solidFill>
                  <a:srgbClr val="002060"/>
                </a:solidFill>
              </a:rPr>
              <a:t>K-</a:t>
            </a:r>
            <a:r>
              <a:rPr lang="en-US" b="1" dirty="0" err="1">
                <a:solidFill>
                  <a:srgbClr val="002060"/>
                </a:solidFill>
              </a:rPr>
              <a:t>NearestNeighbor</a:t>
            </a:r>
            <a:r>
              <a:rPr lang="en-US" dirty="0">
                <a:solidFill>
                  <a:srgbClr val="002060"/>
                </a:solidFill>
              </a:rPr>
              <a:t>?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15123" y="3323486"/>
            <a:ext cx="730732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Classification: </a:t>
            </a:r>
            <a:r>
              <a:rPr lang="en-US" altLang="ko-KR" dirty="0">
                <a:solidFill>
                  <a:srgbClr val="000000"/>
                </a:solidFill>
                <a:latin typeface="Abadi" panose="020B0604020104020204" pitchFamily="34" charset="0"/>
              </a:rPr>
              <a:t>Predict by majority vote</a:t>
            </a:r>
            <a:endParaRPr lang="en" altLang="ko-KR" dirty="0"/>
          </a:p>
          <a:p>
            <a:pPr lvl="0">
              <a:spcBef>
                <a:spcPts val="0"/>
              </a:spcBef>
            </a:pPr>
            <a:r>
              <a:rPr lang="en" altLang="ko-KR" dirty="0"/>
              <a:t>Regression: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Predict by mean value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24F245-8828-F0BA-0862-9C960631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23" y="875267"/>
            <a:ext cx="3196910" cy="238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3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2D1933-11D1-9569-9000-8A0C89355F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4" descr="How does the KNN algorithm work?">
            <a:extLst>
              <a:ext uri="{FF2B5EF4-FFF2-40B4-BE49-F238E27FC236}">
                <a16:creationId xmlns:a16="http://schemas.microsoft.com/office/drawing/2014/main" id="{8AF11D84-BAF2-9957-6E2B-E1131BBC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62" y="90489"/>
            <a:ext cx="5085475" cy="443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45D3CDBB-A798-A41D-DE3A-85A99351E0C5}"/>
              </a:ext>
            </a:extLst>
          </p:cNvPr>
          <p:cNvSpPr txBox="1"/>
          <p:nvPr/>
        </p:nvSpPr>
        <p:spPr>
          <a:xfrm>
            <a:off x="7008019" y="4696933"/>
            <a:ext cx="173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[4]K-</a:t>
            </a:r>
            <a:r>
              <a:rPr lang="en-US" altLang="ko-KR" dirty="0" err="1">
                <a:hlinkClick r:id="rId3"/>
              </a:rPr>
              <a:t>NN_algorithm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0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93732" y="133067"/>
            <a:ext cx="8186736" cy="1063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/>
              <a:t>Problem</a:t>
            </a:r>
            <a:br>
              <a:rPr lang="en-US" altLang="ko-KR" sz="2800" dirty="0"/>
            </a:br>
            <a:r>
              <a:rPr lang="en-US" altLang="ko-KR" sz="280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How to choose the optimal K</a:t>
            </a:r>
            <a:endParaRPr sz="28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34F612-8BB4-F15C-31F3-D1526555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87" y="1196139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2BF517DE-503B-4FEA-D3E2-45213D0B88C3}"/>
              </a:ext>
            </a:extLst>
          </p:cNvPr>
          <p:cNvSpPr txBox="1"/>
          <p:nvPr/>
        </p:nvSpPr>
        <p:spPr>
          <a:xfrm>
            <a:off x="7008019" y="4696933"/>
            <a:ext cx="173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[4]K-</a:t>
            </a:r>
            <a:r>
              <a:rPr lang="en-US" altLang="ko-KR" dirty="0" err="1">
                <a:hlinkClick r:id="rId4"/>
              </a:rPr>
              <a:t>NN_algorithm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2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93732" y="133067"/>
            <a:ext cx="8186736" cy="729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Find optimal K : Parameter tuning</a:t>
            </a:r>
            <a:endParaRPr sz="2800" b="1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2BF517DE-503B-4FEA-D3E2-45213D0B88C3}"/>
              </a:ext>
            </a:extLst>
          </p:cNvPr>
          <p:cNvSpPr txBox="1"/>
          <p:nvPr/>
        </p:nvSpPr>
        <p:spPr>
          <a:xfrm>
            <a:off x="7008019" y="4696933"/>
            <a:ext cx="173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[4]K-</a:t>
            </a:r>
            <a:r>
              <a:rPr lang="en-US" altLang="ko-KR" dirty="0" err="1">
                <a:hlinkClick r:id="rId3"/>
              </a:rPr>
              <a:t>NN_algorithm</a:t>
            </a:r>
            <a:endParaRPr lang="ko-KR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1D3C8EE-CC74-4E86-9326-0C2AB0AC1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6" y="971550"/>
            <a:ext cx="4762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68189" y="171276"/>
            <a:ext cx="8186736" cy="508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Problem2</a:t>
            </a:r>
            <a:endParaRPr sz="2800" b="1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2BF517DE-503B-4FEA-D3E2-45213D0B88C3}"/>
              </a:ext>
            </a:extLst>
          </p:cNvPr>
          <p:cNvSpPr txBox="1"/>
          <p:nvPr/>
        </p:nvSpPr>
        <p:spPr>
          <a:xfrm>
            <a:off x="7008019" y="4696933"/>
            <a:ext cx="173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[4]K-</a:t>
            </a:r>
            <a:r>
              <a:rPr lang="en-US" altLang="ko-KR" dirty="0" err="1">
                <a:hlinkClick r:id="rId3"/>
              </a:rPr>
              <a:t>NN_algorithm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4148EC-620D-9768-84E1-1235140E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" y="1102912"/>
            <a:ext cx="3827428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E1A88D2-633C-8C5A-E8A6-6DD7B2B6C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90" y="1102911"/>
            <a:ext cx="3851158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DB89AD-3F50-EDD8-D1DC-A00D4915FBB0}"/>
              </a:ext>
            </a:extLst>
          </p:cNvPr>
          <p:cNvSpPr txBox="1"/>
          <p:nvPr/>
        </p:nvSpPr>
        <p:spPr>
          <a:xfrm>
            <a:off x="4119327" y="679352"/>
            <a:ext cx="25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(K=5)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B701C3-CDEB-95BD-3FB2-A45FED3F74D5}"/>
              </a:ext>
            </a:extLst>
          </p:cNvPr>
          <p:cNvSpPr/>
          <p:nvPr/>
        </p:nvSpPr>
        <p:spPr>
          <a:xfrm rot="2141805">
            <a:off x="2737552" y="706799"/>
            <a:ext cx="948639" cy="2653949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F244CE-9C81-A03B-4925-9921065DB89F}"/>
              </a:ext>
            </a:extLst>
          </p:cNvPr>
          <p:cNvSpPr/>
          <p:nvPr/>
        </p:nvSpPr>
        <p:spPr>
          <a:xfrm rot="5400000">
            <a:off x="817388" y="2504135"/>
            <a:ext cx="732105" cy="2082030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E46F4-E801-BD93-44B1-5BAD2A3265E2}"/>
              </a:ext>
            </a:extLst>
          </p:cNvPr>
          <p:cNvSpPr txBox="1"/>
          <p:nvPr/>
        </p:nvSpPr>
        <p:spPr>
          <a:xfrm>
            <a:off x="857328" y="2871320"/>
            <a:ext cx="119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A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F282A-CF8E-2D7C-00FA-718F17FE5432}"/>
              </a:ext>
            </a:extLst>
          </p:cNvPr>
          <p:cNvSpPr txBox="1"/>
          <p:nvPr/>
        </p:nvSpPr>
        <p:spPr>
          <a:xfrm>
            <a:off x="2106706" y="1528632"/>
            <a:ext cx="119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149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2BF517DE-503B-4FEA-D3E2-45213D0B88C3}"/>
              </a:ext>
            </a:extLst>
          </p:cNvPr>
          <p:cNvSpPr txBox="1"/>
          <p:nvPr/>
        </p:nvSpPr>
        <p:spPr>
          <a:xfrm>
            <a:off x="7008019" y="4696933"/>
            <a:ext cx="173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[4]K-</a:t>
            </a:r>
            <a:r>
              <a:rPr lang="en-US" altLang="ko-KR" dirty="0" err="1">
                <a:hlinkClick r:id="rId3"/>
              </a:rPr>
              <a:t>NN_algorithm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1FE7B8-AE1E-93E1-3B89-B2F3AC43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1" y="260713"/>
            <a:ext cx="3961081" cy="28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3AB96E8-ED05-EA84-7CD9-8CF787B3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10" y="260713"/>
            <a:ext cx="3998989" cy="28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/learnmachinelearning - K-Means Clustering Algorithm">
            <a:extLst>
              <a:ext uri="{FF2B5EF4-FFF2-40B4-BE49-F238E27FC236}">
                <a16:creationId xmlns:a16="http://schemas.microsoft.com/office/drawing/2014/main" id="{614EAF45-E589-007F-13B6-68B9C77D0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2" t="13381" r="34468" b="80507"/>
          <a:stretch/>
        </p:blipFill>
        <p:spPr bwMode="auto">
          <a:xfrm>
            <a:off x="4230891" y="1530638"/>
            <a:ext cx="535782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5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K-means</a:t>
            </a: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to find the optimal 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Ploblems</a:t>
            </a: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54050" y="1523401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K-nearest neighbor</a:t>
            </a: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to find the optimal 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Ploblems</a:t>
            </a: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2BF517DE-503B-4FEA-D3E2-45213D0B88C3}"/>
              </a:ext>
            </a:extLst>
          </p:cNvPr>
          <p:cNvSpPr txBox="1"/>
          <p:nvPr/>
        </p:nvSpPr>
        <p:spPr>
          <a:xfrm>
            <a:off x="7008019" y="4696933"/>
            <a:ext cx="173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[4]K-</a:t>
            </a:r>
            <a:r>
              <a:rPr lang="en-US" altLang="ko-KR" dirty="0" err="1">
                <a:hlinkClick r:id="rId3"/>
              </a:rPr>
              <a:t>NN_algorithm</a:t>
            </a:r>
            <a:endParaRPr lang="ko-KR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3AB96E8-ED05-EA84-7CD9-8CF787B3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8" y="224499"/>
            <a:ext cx="3998989" cy="28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AE909C3-6C99-36DD-46A0-F73F1A2A2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67" y="225065"/>
            <a:ext cx="3998988" cy="293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/learnmachinelearning - K-Means Clustering Algorithm">
            <a:extLst>
              <a:ext uri="{FF2B5EF4-FFF2-40B4-BE49-F238E27FC236}">
                <a16:creationId xmlns:a16="http://schemas.microsoft.com/office/drawing/2014/main" id="{AC8D5803-BE24-947E-2A02-E8D598791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2" t="13381" r="34468" b="80507"/>
          <a:stretch/>
        </p:blipFill>
        <p:spPr bwMode="auto">
          <a:xfrm>
            <a:off x="4203732" y="1530638"/>
            <a:ext cx="535782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9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What algorithms is </a:t>
            </a:r>
            <a:r>
              <a:rPr lang="en-US" b="1" dirty="0">
                <a:solidFill>
                  <a:srgbClr val="002060"/>
                </a:solidFill>
              </a:rPr>
              <a:t>K-means</a:t>
            </a:r>
            <a:r>
              <a:rPr lang="en-US" dirty="0">
                <a:solidFill>
                  <a:srgbClr val="002060"/>
                </a:solidFill>
              </a:rPr>
              <a:t>?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altLang="ko-KR" dirty="0"/>
              <a:t>Clustering</a:t>
            </a:r>
            <a:endParaRPr lang="en" dirty="0"/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Unsupervised Learning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E095497-3C7A-6CC6-EA55-7577EFB9D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79" y="2499323"/>
            <a:ext cx="5003842" cy="19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C216-70BB-BC5B-B995-8BF49883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407193"/>
            <a:ext cx="6462600" cy="565707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K-Means Clustering Algorithms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BA08-726E-E02B-782E-CE9E95599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2C0033-F408-F078-CC1D-B8BFFC30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144633"/>
            <a:ext cx="8028844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Step 1.</a:t>
            </a:r>
            <a:r>
              <a:rPr lang="en-US" altLang="ko-KR" sz="2000" dirty="0"/>
              <a:t> </a:t>
            </a:r>
            <a:r>
              <a:rPr lang="en-US" altLang="ko-KR" sz="1800" b="0" i="0" dirty="0">
                <a:solidFill>
                  <a:srgbClr val="1C1C1C"/>
                </a:solidFill>
                <a:effectLst/>
                <a:latin typeface="Noto Sans" panose="020B0502040204020203" pitchFamily="34" charset="0"/>
              </a:rPr>
              <a:t>Choose the number of clusters (K = 2)</a:t>
            </a:r>
          </a:p>
          <a:p>
            <a:pPr marL="114300" indent="0">
              <a:buNone/>
            </a:pPr>
            <a:r>
              <a:rPr lang="en-US" altLang="ko-KR" dirty="0"/>
              <a:t>Step 2. </a:t>
            </a:r>
            <a:r>
              <a:rPr lang="en-US" altLang="ko-KR" sz="1800" b="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mark 2 data points randomly for 2 clusters. </a:t>
            </a:r>
          </a:p>
        </p:txBody>
      </p:sp>
      <p:pic>
        <p:nvPicPr>
          <p:cNvPr id="2050" name="Picture 2" descr="r/learnmachinelearning - K-Means Clustering Algorithm">
            <a:extLst>
              <a:ext uri="{FF2B5EF4-FFF2-40B4-BE49-F238E27FC236}">
                <a16:creationId xmlns:a16="http://schemas.microsoft.com/office/drawing/2014/main" id="{361BC5A1-2763-876A-8335-CECD32796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598" r="40232" b="62064"/>
          <a:stretch/>
        </p:blipFill>
        <p:spPr bwMode="auto">
          <a:xfrm>
            <a:off x="1603622" y="2432671"/>
            <a:ext cx="5042756" cy="22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EE38A-9185-59FF-BF0D-351F746FF05D}"/>
              </a:ext>
            </a:extLst>
          </p:cNvPr>
          <p:cNvSpPr txBox="1"/>
          <p:nvPr/>
        </p:nvSpPr>
        <p:spPr>
          <a:xfrm>
            <a:off x="6931664" y="4714777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[1]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Kmeans_algorithms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1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C216-70BB-BC5B-B995-8BF49883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407193"/>
            <a:ext cx="6462600" cy="565707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K-Means Clustering Algorithms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BA08-726E-E02B-782E-CE9E95599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2C0033-F408-F078-CC1D-B8BFFC30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144633"/>
            <a:ext cx="8028844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Step 3.</a:t>
            </a:r>
            <a:r>
              <a:rPr lang="en-US" altLang="ko-KR" sz="2000" dirty="0"/>
              <a:t> </a:t>
            </a:r>
            <a:r>
              <a:rPr lang="en-US" altLang="ko-KR" sz="1800" b="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Assign each data points to the nearest centroid.</a:t>
            </a:r>
            <a:r>
              <a:rPr lang="en-US" altLang="ko-KR" sz="2000" b="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 </a:t>
            </a:r>
          </a:p>
        </p:txBody>
      </p:sp>
      <p:pic>
        <p:nvPicPr>
          <p:cNvPr id="2050" name="Picture 2" descr="r/learnmachinelearning - K-Means Clustering Algorithm">
            <a:extLst>
              <a:ext uri="{FF2B5EF4-FFF2-40B4-BE49-F238E27FC236}">
                <a16:creationId xmlns:a16="http://schemas.microsoft.com/office/drawing/2014/main" id="{361BC5A1-2763-876A-8335-CECD32796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9" t="-168" r="-122" b="67863"/>
          <a:stretch/>
        </p:blipFill>
        <p:spPr bwMode="auto">
          <a:xfrm>
            <a:off x="893700" y="1995667"/>
            <a:ext cx="5689481" cy="1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EE38A-9185-59FF-BF0D-351F746FF05D}"/>
              </a:ext>
            </a:extLst>
          </p:cNvPr>
          <p:cNvSpPr txBox="1"/>
          <p:nvPr/>
        </p:nvSpPr>
        <p:spPr>
          <a:xfrm>
            <a:off x="6931664" y="4714777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[1]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Kmeans_algorithms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5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C216-70BB-BC5B-B995-8BF49883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407193"/>
            <a:ext cx="6462600" cy="565707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K-Means Clustering Algorithms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BA08-726E-E02B-782E-CE9E95599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2C0033-F408-F078-CC1D-B8BFFC30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144633"/>
            <a:ext cx="8028844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Step 4.</a:t>
            </a:r>
            <a:r>
              <a:rPr lang="en-US" altLang="ko-KR" sz="2000" dirty="0"/>
              <a:t> </a:t>
            </a:r>
            <a:r>
              <a:rPr lang="en-US" altLang="ko-KR" sz="1800" b="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Calculate the average of the data points belonging to each cluster and move its cluster centroid to the average location.</a:t>
            </a:r>
            <a:endParaRPr lang="en-US" altLang="ko-KR" sz="1800" b="0" i="0" dirty="0">
              <a:solidFill>
                <a:srgbClr val="1C1C1C"/>
              </a:solidFill>
              <a:effectLst/>
              <a:latin typeface="Noto Sans" panose="020B0502040204020203" pitchFamily="34" charset="0"/>
            </a:endParaRPr>
          </a:p>
        </p:txBody>
      </p:sp>
      <p:pic>
        <p:nvPicPr>
          <p:cNvPr id="2050" name="Picture 2" descr="r/learnmachinelearning - K-Means Clustering Algorithm">
            <a:extLst>
              <a:ext uri="{FF2B5EF4-FFF2-40B4-BE49-F238E27FC236}">
                <a16:creationId xmlns:a16="http://schemas.microsoft.com/office/drawing/2014/main" id="{361BC5A1-2763-876A-8335-CECD32796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9" t="39227" r="-1341" b="36076"/>
          <a:stretch/>
        </p:blipFill>
        <p:spPr bwMode="auto">
          <a:xfrm>
            <a:off x="4908122" y="2650331"/>
            <a:ext cx="3017353" cy="1414463"/>
          </a:xfrm>
          <a:prstGeom prst="snip1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EE38A-9185-59FF-BF0D-351F746FF05D}"/>
              </a:ext>
            </a:extLst>
          </p:cNvPr>
          <p:cNvSpPr txBox="1"/>
          <p:nvPr/>
        </p:nvSpPr>
        <p:spPr>
          <a:xfrm>
            <a:off x="6931664" y="4714777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[1]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Kmeans_algorithms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3" name="Picture 2" descr="r/learnmachinelearning - K-Means Clustering Algorithm">
            <a:extLst>
              <a:ext uri="{FF2B5EF4-FFF2-40B4-BE49-F238E27FC236}">
                <a16:creationId xmlns:a16="http://schemas.microsoft.com/office/drawing/2014/main" id="{879DEA22-0EBE-D4FB-859A-73F0EBEB1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4" t="6069" r="-122" b="67863"/>
          <a:stretch/>
        </p:blipFill>
        <p:spPr bwMode="auto">
          <a:xfrm>
            <a:off x="893700" y="2571750"/>
            <a:ext cx="2961300" cy="14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/learnmachinelearning - K-Means Clustering Algorithm">
            <a:extLst>
              <a:ext uri="{FF2B5EF4-FFF2-40B4-BE49-F238E27FC236}">
                <a16:creationId xmlns:a16="http://schemas.microsoft.com/office/drawing/2014/main" id="{47885694-56D6-71BC-EDC1-85DA6B9EF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2" t="13381" r="34468" b="80507"/>
          <a:stretch/>
        </p:blipFill>
        <p:spPr bwMode="auto">
          <a:xfrm>
            <a:off x="4085643" y="3086100"/>
            <a:ext cx="535782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2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C216-70BB-BC5B-B995-8BF49883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407193"/>
            <a:ext cx="6462600" cy="565707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K-Means Clustering Algorithms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BA08-726E-E02B-782E-CE9E95599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2C0033-F408-F078-CC1D-B8BFFC30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144633"/>
            <a:ext cx="8028844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Step 5.</a:t>
            </a:r>
            <a:r>
              <a:rPr lang="en-US" altLang="ko-KR" sz="2000" dirty="0"/>
              <a:t> </a:t>
            </a:r>
            <a:r>
              <a:rPr lang="en-US" altLang="ko-KR" sz="1800" b="0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Repeat Step 3 and Step 4 until cluster centroids do not change. </a:t>
            </a:r>
          </a:p>
        </p:txBody>
      </p:sp>
      <p:pic>
        <p:nvPicPr>
          <p:cNvPr id="2050" name="Picture 2" descr="r/learnmachinelearning - K-Means Clustering Algorithm">
            <a:extLst>
              <a:ext uri="{FF2B5EF4-FFF2-40B4-BE49-F238E27FC236}">
                <a16:creationId xmlns:a16="http://schemas.microsoft.com/office/drawing/2014/main" id="{361BC5A1-2763-876A-8335-CECD32796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0" t="69934" r="236" b="2876"/>
          <a:stretch/>
        </p:blipFill>
        <p:spPr bwMode="auto">
          <a:xfrm>
            <a:off x="893700" y="2441532"/>
            <a:ext cx="2939868" cy="15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EE38A-9185-59FF-BF0D-351F746FF05D}"/>
              </a:ext>
            </a:extLst>
          </p:cNvPr>
          <p:cNvSpPr txBox="1"/>
          <p:nvPr/>
        </p:nvSpPr>
        <p:spPr>
          <a:xfrm>
            <a:off x="6931664" y="4714777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[1]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3"/>
              </a:rPr>
              <a:t>Kmeans_algorithms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3" name="Picture 2" descr="r/learnmachinelearning - K-Means Clustering Algorithm">
            <a:extLst>
              <a:ext uri="{FF2B5EF4-FFF2-40B4-BE49-F238E27FC236}">
                <a16:creationId xmlns:a16="http://schemas.microsoft.com/office/drawing/2014/main" id="{FFC4C26A-FE08-E4B8-6B28-E33FCE862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1" t="69934" r="39995" b="-163"/>
          <a:stretch/>
        </p:blipFill>
        <p:spPr bwMode="auto">
          <a:xfrm>
            <a:off x="4682482" y="2441532"/>
            <a:ext cx="2334907" cy="17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/learnmachinelearning - K-Means Clustering Algorithm">
            <a:extLst>
              <a:ext uri="{FF2B5EF4-FFF2-40B4-BE49-F238E27FC236}">
                <a16:creationId xmlns:a16="http://schemas.microsoft.com/office/drawing/2014/main" id="{3E446105-3E9B-CF59-7134-DA8E515BD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2" t="13381" r="34468" b="80507"/>
          <a:stretch/>
        </p:blipFill>
        <p:spPr bwMode="auto">
          <a:xfrm>
            <a:off x="3990134" y="2957162"/>
            <a:ext cx="535782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BA08-726E-E02B-782E-CE9E95599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EE38A-9185-59FF-BF0D-351F746FF05D}"/>
              </a:ext>
            </a:extLst>
          </p:cNvPr>
          <p:cNvSpPr txBox="1"/>
          <p:nvPr/>
        </p:nvSpPr>
        <p:spPr>
          <a:xfrm>
            <a:off x="6931664" y="4714777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2"/>
              </a:rPr>
              <a:t>[1]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2"/>
              </a:rPr>
              <a:t>Kmeans_algorithms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3074" name="Picture 2" descr="r/learnmachinelearning - K-Means Clustering Algorithm">
            <a:extLst>
              <a:ext uri="{FF2B5EF4-FFF2-40B4-BE49-F238E27FC236}">
                <a16:creationId xmlns:a16="http://schemas.microsoft.com/office/drawing/2014/main" id="{33495FB3-5CDE-8A21-4636-34D9F0B7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7" y="120946"/>
            <a:ext cx="6472137" cy="43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8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BA08-726E-E02B-782E-CE9E95599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EE38A-9185-59FF-BF0D-351F746FF05D}"/>
              </a:ext>
            </a:extLst>
          </p:cNvPr>
          <p:cNvSpPr txBox="1"/>
          <p:nvPr/>
        </p:nvSpPr>
        <p:spPr>
          <a:xfrm>
            <a:off x="6860226" y="4727576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2"/>
              </a:rPr>
              <a:t>[2]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hlinkClick r:id="rId2"/>
              </a:rPr>
              <a:t>kmeansAlgorithms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9218" name="Picture 2" descr="k-means clustering in java">
            <a:extLst>
              <a:ext uri="{FF2B5EF4-FFF2-40B4-BE49-F238E27FC236}">
                <a16:creationId xmlns:a16="http://schemas.microsoft.com/office/drawing/2014/main" id="{3798297D-D56A-158D-B8E9-79AC62E8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004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4238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364</Words>
  <Application>Microsoft Office PowerPoint</Application>
  <PresentationFormat>화면 슬라이드 쇼(16:9)</PresentationFormat>
  <Paragraphs>83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Noto Sans</vt:lpstr>
      <vt:lpstr>Lato</vt:lpstr>
      <vt:lpstr>Abadi</vt:lpstr>
      <vt:lpstr>Raleway</vt:lpstr>
      <vt:lpstr>Antonio template</vt:lpstr>
      <vt:lpstr>K-means and K-Nearest Neighbor</vt:lpstr>
      <vt:lpstr>Contents</vt:lpstr>
      <vt:lpstr>What algorithms is K-means?</vt:lpstr>
      <vt:lpstr>K-Means Clustering Algorithms</vt:lpstr>
      <vt:lpstr>K-Means Clustering Algorithms</vt:lpstr>
      <vt:lpstr>K-Means Clustering Algorithms</vt:lpstr>
      <vt:lpstr>K-Means Clustering Algorithms</vt:lpstr>
      <vt:lpstr>PowerPoint 프레젠테이션</vt:lpstr>
      <vt:lpstr>PowerPoint 프레젠테이션</vt:lpstr>
      <vt:lpstr>Problem How to choose the right number of Clusters</vt:lpstr>
      <vt:lpstr>Elbow method</vt:lpstr>
      <vt:lpstr>Silhouette method</vt:lpstr>
      <vt:lpstr>PowerPoint 프레젠테이션</vt:lpstr>
      <vt:lpstr>What algorithms is K-NearestNeighbor?</vt:lpstr>
      <vt:lpstr>PowerPoint 프레젠테이션</vt:lpstr>
      <vt:lpstr>Problem How to choose the optimal K</vt:lpstr>
      <vt:lpstr>Find optimal K : Parameter tuning</vt:lpstr>
      <vt:lpstr>Problem2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and K-Nearest Neighbor</dc:title>
  <cp:lastModifiedBy>오민성</cp:lastModifiedBy>
  <cp:revision>20</cp:revision>
  <dcterms:modified xsi:type="dcterms:W3CDTF">2023-01-17T01:20:55Z</dcterms:modified>
</cp:coreProperties>
</file>