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653" r:id="rId3"/>
    <p:sldId id="680" r:id="rId4"/>
    <p:sldId id="681" r:id="rId5"/>
    <p:sldId id="686" r:id="rId6"/>
    <p:sldId id="685" r:id="rId7"/>
    <p:sldId id="682" r:id="rId8"/>
    <p:sldId id="683" r:id="rId9"/>
    <p:sldId id="684" r:id="rId10"/>
    <p:sldId id="670" r:id="rId11"/>
    <p:sldId id="671" r:id="rId12"/>
    <p:sldId id="655" r:id="rId13"/>
    <p:sldId id="672" r:id="rId14"/>
    <p:sldId id="667" r:id="rId15"/>
    <p:sldId id="656" r:id="rId16"/>
    <p:sldId id="657" r:id="rId17"/>
    <p:sldId id="674" r:id="rId18"/>
    <p:sldId id="677" r:id="rId19"/>
    <p:sldId id="676" r:id="rId20"/>
    <p:sldId id="661" r:id="rId21"/>
    <p:sldId id="662" r:id="rId22"/>
    <p:sldId id="668" r:id="rId23"/>
    <p:sldId id="669" r:id="rId24"/>
    <p:sldId id="678" r:id="rId25"/>
    <p:sldId id="663" r:id="rId26"/>
    <p:sldId id="679" r:id="rId27"/>
    <p:sldId id="664" r:id="rId28"/>
    <p:sldId id="658" r:id="rId29"/>
    <p:sldId id="659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67" autoAdjust="0"/>
    <p:restoredTop sz="94745" autoAdjust="0"/>
  </p:normalViewPr>
  <p:slideViewPr>
    <p:cSldViewPr snapToGrid="0">
      <p:cViewPr varScale="1">
        <p:scale>
          <a:sx n="86" d="100"/>
          <a:sy n="86" d="100"/>
        </p:scale>
        <p:origin x="195" y="36"/>
      </p:cViewPr>
      <p:guideLst/>
    </p:cSldViewPr>
  </p:slideViewPr>
  <p:notesTextViewPr>
    <p:cViewPr>
      <p:scale>
        <a:sx n="66" d="100"/>
        <a:sy n="66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8383EF-293D-4EA2-AC03-73DDBE98D37E}" type="datetimeFigureOut">
              <a:rPr lang="ko-KR" altLang="en-US" smtClean="0"/>
              <a:t>2025-03-07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69443E-C4B0-4397-8D74-785696C78C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5192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69443E-C4B0-4397-8D74-785696C78CCC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50296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69443E-C4B0-4397-8D74-785696C78CCC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24940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69443E-C4B0-4397-8D74-785696C78CCC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9886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69443E-C4B0-4397-8D74-785696C78CCC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6111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42B02-ABEC-4C35-B4C6-ED132273360C}" type="datetimeFigureOut">
              <a:rPr lang="ko-KR" altLang="en-US" smtClean="0"/>
              <a:t>2025-03-07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F2AEF-13C9-4F39-B839-D0D79DDE57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5097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42B02-ABEC-4C35-B4C6-ED132273360C}" type="datetimeFigureOut">
              <a:rPr lang="ko-KR" altLang="en-US" smtClean="0"/>
              <a:t>2025-03-07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F2AEF-13C9-4F39-B839-D0D79DDE57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0009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42B02-ABEC-4C35-B4C6-ED132273360C}" type="datetimeFigureOut">
              <a:rPr lang="ko-KR" altLang="en-US" smtClean="0"/>
              <a:t>2025-03-07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F2AEF-13C9-4F39-B839-D0D79DDE57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4801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42B02-ABEC-4C35-B4C6-ED132273360C}" type="datetimeFigureOut">
              <a:rPr lang="ko-KR" altLang="en-US" smtClean="0"/>
              <a:t>2025-03-07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F2AEF-13C9-4F39-B839-D0D79DDE57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5228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42B02-ABEC-4C35-B4C6-ED132273360C}" type="datetimeFigureOut">
              <a:rPr lang="ko-KR" altLang="en-US" smtClean="0"/>
              <a:t>2025-03-07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F2AEF-13C9-4F39-B839-D0D79DDE57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4485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42B02-ABEC-4C35-B4C6-ED132273360C}" type="datetimeFigureOut">
              <a:rPr lang="ko-KR" altLang="en-US" smtClean="0"/>
              <a:t>2025-03-07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F2AEF-13C9-4F39-B839-D0D79DDE57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4649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42B02-ABEC-4C35-B4C6-ED132273360C}" type="datetimeFigureOut">
              <a:rPr lang="ko-KR" altLang="en-US" smtClean="0"/>
              <a:t>2025-03-07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F2AEF-13C9-4F39-B839-D0D79DDE57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9771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42B02-ABEC-4C35-B4C6-ED132273360C}" type="datetimeFigureOut">
              <a:rPr lang="ko-KR" altLang="en-US" smtClean="0"/>
              <a:t>2025-03-07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F2AEF-13C9-4F39-B839-D0D79DDE57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4643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42B02-ABEC-4C35-B4C6-ED132273360C}" type="datetimeFigureOut">
              <a:rPr lang="ko-KR" altLang="en-US" smtClean="0"/>
              <a:t>2025-03-07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F2AEF-13C9-4F39-B839-D0D79DDE57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2356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42B02-ABEC-4C35-B4C6-ED132273360C}" type="datetimeFigureOut">
              <a:rPr lang="ko-KR" altLang="en-US" smtClean="0"/>
              <a:t>2025-03-07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F2AEF-13C9-4F39-B839-D0D79DDE57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5436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42B02-ABEC-4C35-B4C6-ED132273360C}" type="datetimeFigureOut">
              <a:rPr lang="ko-KR" altLang="en-US" smtClean="0"/>
              <a:t>2025-03-07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F2AEF-13C9-4F39-B839-D0D79DDE57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6182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B42B02-ABEC-4C35-B4C6-ED132273360C}" type="datetimeFigureOut">
              <a:rPr lang="ko-KR" altLang="en-US" smtClean="0"/>
              <a:t>2025-03-07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AF2AEF-13C9-4F39-B839-D0D79DDE57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3543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6.emf"/><Relationship Id="rId4" Type="http://schemas.openxmlformats.org/officeDocument/2006/relationships/image" Target="../media/image35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9.emf"/><Relationship Id="rId4" Type="http://schemas.openxmlformats.org/officeDocument/2006/relationships/image" Target="../media/image38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>
            <a:alpha val="9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966269" y="1661984"/>
            <a:ext cx="81750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>
                <a:solidFill>
                  <a:schemeClr val="bg1"/>
                </a:solidFill>
                <a:latin typeface="Cambria" panose="02040503050406030204" pitchFamily="18" charset="0"/>
              </a:rPr>
              <a:t>RP </a:t>
            </a:r>
            <a:r>
              <a:rPr lang="ko-KR" altLang="en-US" sz="5400" dirty="0">
                <a:solidFill>
                  <a:schemeClr val="bg1"/>
                </a:solidFill>
                <a:latin typeface="Cambria" panose="02040503050406030204" pitchFamily="18" charset="0"/>
              </a:rPr>
              <a:t>진행상황 보고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66269" y="3099487"/>
            <a:ext cx="81750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Byunghun</a:t>
            </a:r>
            <a:r>
              <a:rPr lang="en-US" altLang="ko-KR" sz="32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Hahn</a:t>
            </a:r>
          </a:p>
          <a:p>
            <a:pPr algn="ctr"/>
            <a:endParaRPr lang="en-US" altLang="ko-KR" sz="3200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en-US" altLang="ko-KR" sz="3200" dirty="0">
                <a:solidFill>
                  <a:schemeClr val="bg1"/>
                </a:solidFill>
                <a:latin typeface="Cambria" panose="02040503050406030204" pitchFamily="18" charset="0"/>
              </a:rPr>
              <a:t>2025-03-07</a:t>
            </a:r>
            <a:endParaRPr lang="ko-KR" altLang="en-US" sz="3200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01219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1081216"/>
          </a:xfrm>
          <a:prstGeom prst="rect">
            <a:avLst/>
          </a:prstGeom>
          <a:solidFill>
            <a:srgbClr val="00206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05522" y="155887"/>
            <a:ext cx="113065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chemeClr val="bg1"/>
                </a:solidFill>
                <a:latin typeface="Cambria" panose="02040503050406030204" pitchFamily="18" charset="0"/>
              </a:rPr>
              <a:t>전처리 관련 </a:t>
            </a:r>
            <a:r>
              <a:rPr lang="en-US" altLang="ko-KR" sz="4400" dirty="0">
                <a:solidFill>
                  <a:schemeClr val="bg1"/>
                </a:solidFill>
                <a:latin typeface="Cambria" panose="02040503050406030204" pitchFamily="18" charset="0"/>
              </a:rPr>
              <a:t>Note</a:t>
            </a:r>
            <a:endParaRPr lang="ko-KR" altLang="en-US" sz="4400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05522" y="1317406"/>
            <a:ext cx="804258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002060"/>
                </a:solidFill>
              </a:rPr>
              <a:t>전처리 작업 중 몸무게</a:t>
            </a:r>
            <a:r>
              <a:rPr lang="en-US" altLang="ko-KR" dirty="0">
                <a:solidFill>
                  <a:srgbClr val="002060"/>
                </a:solidFill>
              </a:rPr>
              <a:t>, </a:t>
            </a:r>
            <a:r>
              <a:rPr lang="ko-KR" altLang="en-US" dirty="0">
                <a:solidFill>
                  <a:srgbClr val="002060"/>
                </a:solidFill>
              </a:rPr>
              <a:t>키 칼럼에서 </a:t>
            </a:r>
            <a:r>
              <a:rPr lang="ko-KR" altLang="en-US" dirty="0" err="1">
                <a:solidFill>
                  <a:srgbClr val="002060"/>
                </a:solidFill>
              </a:rPr>
              <a:t>극단값</a:t>
            </a:r>
            <a:r>
              <a:rPr lang="ko-KR" altLang="en-US" dirty="0">
                <a:solidFill>
                  <a:srgbClr val="002060"/>
                </a:solidFill>
              </a:rPr>
              <a:t> 수정</a:t>
            </a:r>
            <a:r>
              <a:rPr lang="en-US" altLang="ko-KR" dirty="0">
                <a:solidFill>
                  <a:srgbClr val="002060"/>
                </a:solidFill>
              </a:rPr>
              <a:t> (1%, 99% </a:t>
            </a:r>
            <a:r>
              <a:rPr lang="ko-KR" altLang="en-US" dirty="0">
                <a:solidFill>
                  <a:srgbClr val="002060"/>
                </a:solidFill>
              </a:rPr>
              <a:t>기준으로 수정</a:t>
            </a:r>
            <a:r>
              <a:rPr lang="en-US" altLang="ko-KR" dirty="0">
                <a:solidFill>
                  <a:srgbClr val="002060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002060"/>
                </a:solidFill>
              </a:rPr>
              <a:t>우선은 별도의 칼럼으로 만들어 놓았습니다</a:t>
            </a:r>
            <a:r>
              <a:rPr lang="en-US" altLang="ko-KR" dirty="0">
                <a:solidFill>
                  <a:srgbClr val="002060"/>
                </a:solidFill>
              </a:rPr>
              <a:t>. </a:t>
            </a:r>
            <a:r>
              <a:rPr lang="en-US" altLang="ko-KR" dirty="0" err="1">
                <a:solidFill>
                  <a:srgbClr val="002060"/>
                </a:solidFill>
              </a:rPr>
              <a:t>winsor_weight</a:t>
            </a:r>
            <a:r>
              <a:rPr lang="en-US" altLang="ko-KR" dirty="0">
                <a:solidFill>
                  <a:srgbClr val="002060"/>
                </a:solidFill>
              </a:rPr>
              <a:t>, </a:t>
            </a:r>
            <a:r>
              <a:rPr lang="en-US" altLang="ko-KR" dirty="0" err="1">
                <a:solidFill>
                  <a:srgbClr val="002060"/>
                </a:solidFill>
              </a:rPr>
              <a:t>winsor_height</a:t>
            </a:r>
            <a:endParaRPr lang="en-US" altLang="ko-KR" dirty="0">
              <a:solidFill>
                <a:srgbClr val="002060"/>
              </a:solidFill>
            </a:endParaRPr>
          </a:p>
          <a:p>
            <a:endParaRPr lang="en-US" altLang="ko-KR" dirty="0">
              <a:solidFill>
                <a:srgbClr val="002060"/>
              </a:solidFill>
            </a:endParaRPr>
          </a:p>
          <a:p>
            <a:r>
              <a:rPr lang="en-US" altLang="ko-KR" dirty="0">
                <a:solidFill>
                  <a:srgbClr val="002060"/>
                </a:solidFill>
              </a:rPr>
              <a:t>	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18" y="2357410"/>
            <a:ext cx="3828299" cy="4046898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2319908" y="2576085"/>
            <a:ext cx="736114" cy="1743251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319908" y="4707680"/>
            <a:ext cx="736114" cy="169662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3"/>
          <a:srcRect t="466" r="701"/>
          <a:stretch/>
        </p:blipFill>
        <p:spPr>
          <a:xfrm>
            <a:off x="6794076" y="2358942"/>
            <a:ext cx="3727540" cy="4022054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8079024" y="2614297"/>
            <a:ext cx="736114" cy="1743251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8079024" y="4661056"/>
            <a:ext cx="736114" cy="1743251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4792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1081216"/>
          </a:xfrm>
          <a:prstGeom prst="rect">
            <a:avLst/>
          </a:prstGeom>
          <a:solidFill>
            <a:srgbClr val="00206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05522" y="155887"/>
            <a:ext cx="113065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chemeClr val="bg1"/>
                </a:solidFill>
                <a:latin typeface="Cambria" panose="02040503050406030204" pitchFamily="18" charset="0"/>
              </a:rPr>
              <a:t>Updates so far</a:t>
            </a:r>
            <a:endParaRPr lang="ko-KR" altLang="en-US" sz="4400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05522" y="1558037"/>
            <a:ext cx="38563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002060"/>
                </a:solidFill>
              </a:rPr>
              <a:t>1_Relative Demand.do </a:t>
            </a:r>
            <a:r>
              <a:rPr lang="ko-KR" altLang="en-US" b="1" dirty="0">
                <a:solidFill>
                  <a:srgbClr val="002060"/>
                </a:solidFill>
              </a:rPr>
              <a:t>파일 이용</a:t>
            </a:r>
            <a:endParaRPr lang="en-US" altLang="ko-KR" b="1" dirty="0">
              <a:solidFill>
                <a:srgbClr val="002060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05522" y="2398648"/>
            <a:ext cx="8335039" cy="42473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rgbClr val="002060"/>
                </a:solidFill>
              </a:rPr>
              <a:t>786</a:t>
            </a:r>
            <a:r>
              <a:rPr lang="ko-KR" altLang="en-US" b="1" dirty="0">
                <a:solidFill>
                  <a:srgbClr val="002060"/>
                </a:solidFill>
              </a:rPr>
              <a:t>개 그래프 그려보고</a:t>
            </a:r>
            <a:r>
              <a:rPr lang="en-US" altLang="ko-KR" b="1" dirty="0">
                <a:solidFill>
                  <a:srgbClr val="002060"/>
                </a:solidFill>
              </a:rPr>
              <a:t> </a:t>
            </a:r>
            <a:r>
              <a:rPr lang="ko-KR" altLang="en-US" b="1" dirty="0">
                <a:solidFill>
                  <a:srgbClr val="002060"/>
                </a:solidFill>
              </a:rPr>
              <a:t>체크</a:t>
            </a:r>
            <a:endParaRPr lang="en-US" altLang="ko-KR" b="1" dirty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002060"/>
                </a:solidFill>
              </a:rPr>
              <a:t>논문에 소개된 </a:t>
            </a:r>
            <a:r>
              <a:rPr lang="en-US" altLang="ko-KR" b="1" dirty="0">
                <a:solidFill>
                  <a:srgbClr val="002060"/>
                </a:solidFill>
              </a:rPr>
              <a:t>4</a:t>
            </a:r>
            <a:r>
              <a:rPr lang="ko-KR" altLang="en-US" b="1" dirty="0">
                <a:solidFill>
                  <a:srgbClr val="002060"/>
                </a:solidFill>
              </a:rPr>
              <a:t>개 그래프는 모두 똑같이 </a:t>
            </a:r>
            <a:r>
              <a:rPr lang="en-US" altLang="ko-KR" b="1" dirty="0">
                <a:solidFill>
                  <a:srgbClr val="002060"/>
                </a:solidFill>
              </a:rPr>
              <a:t>Replicate </a:t>
            </a:r>
            <a:r>
              <a:rPr lang="ko-KR" altLang="en-US" b="1" dirty="0">
                <a:solidFill>
                  <a:srgbClr val="002060"/>
                </a:solidFill>
              </a:rPr>
              <a:t>됨</a:t>
            </a:r>
            <a:r>
              <a:rPr lang="en-US" altLang="ko-KR" b="1" dirty="0">
                <a:solidFill>
                  <a:srgbClr val="002060"/>
                </a:solidFill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rgbClr val="002060"/>
              </a:solidFill>
            </a:endParaRPr>
          </a:p>
          <a:p>
            <a:endParaRPr lang="en-US" altLang="ko-KR" b="1" dirty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rgbClr val="002060"/>
                </a:solidFill>
              </a:rPr>
              <a:t>(</a:t>
            </a:r>
            <a:r>
              <a:rPr lang="ko-KR" altLang="en-US" b="1" dirty="0">
                <a:solidFill>
                  <a:srgbClr val="002060"/>
                </a:solidFill>
              </a:rPr>
              <a:t>확실하지는 않지만</a:t>
            </a:r>
            <a:r>
              <a:rPr lang="en-US" altLang="ko-KR" b="1" dirty="0">
                <a:solidFill>
                  <a:srgbClr val="002060"/>
                </a:solidFill>
              </a:rPr>
              <a:t>) </a:t>
            </a:r>
            <a:r>
              <a:rPr lang="ko-KR" altLang="en-US" b="1" dirty="0">
                <a:solidFill>
                  <a:srgbClr val="002060"/>
                </a:solidFill>
              </a:rPr>
              <a:t>그래프들을 살펴보면서 느낀 점은</a:t>
            </a:r>
            <a:br>
              <a:rPr lang="en-US" altLang="ko-KR" b="1" dirty="0">
                <a:solidFill>
                  <a:srgbClr val="002060"/>
                </a:solidFill>
              </a:rPr>
            </a:br>
            <a:br>
              <a:rPr lang="en-US" altLang="ko-KR" b="1" dirty="0">
                <a:solidFill>
                  <a:srgbClr val="002060"/>
                </a:solidFill>
              </a:rPr>
            </a:br>
            <a:r>
              <a:rPr lang="ko-KR" altLang="en-US" b="1" dirty="0">
                <a:solidFill>
                  <a:srgbClr val="002060"/>
                </a:solidFill>
              </a:rPr>
              <a:t>두 학생 중 한명이 극단적으로 위험 </a:t>
            </a:r>
            <a:r>
              <a:rPr lang="ko-KR" altLang="en-US" b="1" dirty="0" err="1">
                <a:solidFill>
                  <a:srgbClr val="002060"/>
                </a:solidFill>
              </a:rPr>
              <a:t>회피적이면</a:t>
            </a:r>
            <a:r>
              <a:rPr lang="en-US" altLang="ko-KR" b="1" dirty="0">
                <a:solidFill>
                  <a:srgbClr val="002060"/>
                </a:solidFill>
              </a:rPr>
              <a:t>, </a:t>
            </a:r>
            <a:r>
              <a:rPr lang="ko-KR" altLang="en-US" b="1" dirty="0">
                <a:solidFill>
                  <a:srgbClr val="002060"/>
                </a:solidFill>
              </a:rPr>
              <a:t>즉 수평선이면</a:t>
            </a:r>
            <a:br>
              <a:rPr lang="en-US" altLang="ko-KR" b="1" dirty="0">
                <a:solidFill>
                  <a:srgbClr val="002060"/>
                </a:solidFill>
              </a:rPr>
            </a:br>
            <a:r>
              <a:rPr lang="en-US" altLang="ko-KR" b="1" dirty="0">
                <a:solidFill>
                  <a:srgbClr val="002060"/>
                </a:solidFill>
              </a:rPr>
              <a:t>Collective Decision </a:t>
            </a:r>
            <a:r>
              <a:rPr lang="ko-KR" altLang="en-US" b="1" dirty="0">
                <a:solidFill>
                  <a:srgbClr val="002060"/>
                </a:solidFill>
              </a:rPr>
              <a:t>에서도 위험 회피적으로 나타날 확률이 상당히 높은 듯</a:t>
            </a:r>
            <a:r>
              <a:rPr lang="en-US" altLang="ko-KR" b="1" dirty="0">
                <a:solidFill>
                  <a:srgbClr val="002060"/>
                </a:solidFill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2590" y="1314197"/>
            <a:ext cx="5311734" cy="4094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757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2041" y="3359627"/>
            <a:ext cx="4772025" cy="40005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0" y="0"/>
            <a:ext cx="12192000" cy="1081216"/>
          </a:xfrm>
          <a:prstGeom prst="rect">
            <a:avLst/>
          </a:prstGeom>
          <a:solidFill>
            <a:srgbClr val="00206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05522" y="155887"/>
            <a:ext cx="113065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chemeClr val="bg1"/>
                </a:solidFill>
                <a:latin typeface="Cambria" panose="02040503050406030204" pitchFamily="18" charset="0"/>
              </a:rPr>
              <a:t>CCEI</a:t>
            </a:r>
            <a:r>
              <a:rPr lang="ko-KR" altLang="en-US" sz="4400" dirty="0">
                <a:solidFill>
                  <a:schemeClr val="bg1"/>
                </a:solidFill>
                <a:latin typeface="Cambria" panose="02040503050406030204" pitchFamily="18" charset="0"/>
              </a:rPr>
              <a:t> 관련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505522" y="1558037"/>
            <a:ext cx="27799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002060"/>
                </a:solidFill>
              </a:rPr>
              <a:t>2_MainAnalysis </a:t>
            </a:r>
            <a:r>
              <a:rPr lang="ko-KR" altLang="en-US" b="1" dirty="0">
                <a:solidFill>
                  <a:srgbClr val="002060"/>
                </a:solidFill>
              </a:rPr>
              <a:t>코드 중</a:t>
            </a:r>
            <a:r>
              <a:rPr lang="en-US" altLang="ko-KR" b="1" dirty="0">
                <a:solidFill>
                  <a:srgbClr val="002060"/>
                </a:solidFill>
              </a:rPr>
              <a:t>,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11311" y="2283282"/>
            <a:ext cx="1173635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002060"/>
                </a:solidFill>
              </a:rPr>
              <a:t>논문에 </a:t>
            </a:r>
            <a:r>
              <a:rPr lang="en-US" altLang="ko-KR" b="1" dirty="0">
                <a:solidFill>
                  <a:srgbClr val="002060"/>
                </a:solidFill>
              </a:rPr>
              <a:t>CCEI </a:t>
            </a:r>
            <a:r>
              <a:rPr lang="ko-KR" altLang="en-US" b="1" dirty="0">
                <a:solidFill>
                  <a:srgbClr val="002060"/>
                </a:solidFill>
              </a:rPr>
              <a:t>요약통계량으로 소개된 표가 잘 </a:t>
            </a:r>
            <a:r>
              <a:rPr lang="en-US" altLang="ko-KR" b="1" dirty="0">
                <a:solidFill>
                  <a:srgbClr val="002060"/>
                </a:solidFill>
              </a:rPr>
              <a:t>Replicate </a:t>
            </a:r>
            <a:r>
              <a:rPr lang="ko-KR" altLang="en-US" b="1" dirty="0">
                <a:solidFill>
                  <a:srgbClr val="002060"/>
                </a:solidFill>
              </a:rPr>
              <a:t>됨</a:t>
            </a:r>
            <a:endParaRPr lang="en-US" altLang="ko-KR" b="1" dirty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rgbClr val="002060"/>
                </a:solidFill>
              </a:rPr>
              <a:t>CCEI = 1 – </a:t>
            </a:r>
            <a:r>
              <a:rPr lang="en-US" altLang="ko-KR" b="1" dirty="0" err="1">
                <a:solidFill>
                  <a:srgbClr val="002060"/>
                </a:solidFill>
              </a:rPr>
              <a:t>Iv_Afriat</a:t>
            </a:r>
            <a:r>
              <a:rPr lang="en-US" altLang="ko-KR" b="1" dirty="0">
                <a:solidFill>
                  <a:srgbClr val="002060"/>
                </a:solidFill>
              </a:rPr>
              <a:t> </a:t>
            </a:r>
            <a:r>
              <a:rPr lang="ko-KR" altLang="en-US" b="1" dirty="0">
                <a:solidFill>
                  <a:srgbClr val="002060"/>
                </a:solidFill>
              </a:rPr>
              <a:t>인 것으로 보임</a:t>
            </a:r>
            <a:r>
              <a:rPr lang="en-US" altLang="ko-KR" b="1" dirty="0">
                <a:solidFill>
                  <a:srgbClr val="002060"/>
                </a:solidFill>
              </a:rPr>
              <a:t>.</a:t>
            </a:r>
            <a:r>
              <a:rPr lang="ko-KR" altLang="en-US" b="1" dirty="0">
                <a:solidFill>
                  <a:srgbClr val="002060"/>
                </a:solidFill>
              </a:rPr>
              <a:t> </a:t>
            </a:r>
            <a:r>
              <a:rPr lang="en-US" altLang="ko-KR" b="1" dirty="0">
                <a:solidFill>
                  <a:srgbClr val="002060"/>
                </a:solidFill>
              </a:rPr>
              <a:t>(</a:t>
            </a:r>
            <a:r>
              <a:rPr lang="ko-KR" altLang="en-US" b="1" dirty="0">
                <a:solidFill>
                  <a:srgbClr val="002060"/>
                </a:solidFill>
              </a:rPr>
              <a:t>즉 </a:t>
            </a:r>
            <a:r>
              <a:rPr lang="en-US" altLang="ko-KR" b="1" dirty="0">
                <a:solidFill>
                  <a:srgbClr val="002060"/>
                </a:solidFill>
              </a:rPr>
              <a:t>CCEI</a:t>
            </a:r>
            <a:r>
              <a:rPr lang="ko-KR" altLang="en-US" b="1" dirty="0">
                <a:solidFill>
                  <a:srgbClr val="002060"/>
                </a:solidFill>
              </a:rPr>
              <a:t>는 </a:t>
            </a:r>
            <a:r>
              <a:rPr lang="en-US" altLang="ko-KR" b="1" dirty="0">
                <a:solidFill>
                  <a:srgbClr val="002060"/>
                </a:solidFill>
              </a:rPr>
              <a:t>1</a:t>
            </a:r>
            <a:r>
              <a:rPr lang="ko-KR" altLang="en-US" b="1" dirty="0">
                <a:solidFill>
                  <a:srgbClr val="002060"/>
                </a:solidFill>
              </a:rPr>
              <a:t>에 가까울수록 합리적</a:t>
            </a:r>
            <a:r>
              <a:rPr lang="en-US" altLang="ko-KR" b="1" dirty="0">
                <a:solidFill>
                  <a:srgbClr val="002060"/>
                </a:solidFill>
              </a:rPr>
              <a:t>, </a:t>
            </a:r>
            <a:r>
              <a:rPr lang="en-US" altLang="ko-KR" b="1" dirty="0" err="1">
                <a:solidFill>
                  <a:srgbClr val="002060"/>
                </a:solidFill>
              </a:rPr>
              <a:t>Iv_afriat</a:t>
            </a:r>
            <a:r>
              <a:rPr lang="ko-KR" altLang="en-US" b="1" dirty="0">
                <a:solidFill>
                  <a:srgbClr val="002060"/>
                </a:solidFill>
              </a:rPr>
              <a:t>은 </a:t>
            </a:r>
            <a:r>
              <a:rPr lang="en-US" altLang="ko-KR" b="1" dirty="0">
                <a:solidFill>
                  <a:srgbClr val="002060"/>
                </a:solidFill>
              </a:rPr>
              <a:t>0</a:t>
            </a:r>
            <a:r>
              <a:rPr lang="ko-KR" altLang="en-US" b="1" dirty="0">
                <a:solidFill>
                  <a:srgbClr val="002060"/>
                </a:solidFill>
              </a:rPr>
              <a:t>에 가까울수록 합리적</a:t>
            </a:r>
            <a:r>
              <a:rPr lang="en-US" altLang="ko-KR" b="1" dirty="0">
                <a:solidFill>
                  <a:srgbClr val="002060"/>
                </a:solidFill>
              </a:rPr>
              <a:t>?)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rgbClr val="00206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6117" y="3715540"/>
            <a:ext cx="8143875" cy="127635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7209" y="5277073"/>
            <a:ext cx="7840349" cy="1295744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6031650" y="3759676"/>
            <a:ext cx="1079014" cy="309832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51541" y="4169049"/>
            <a:ext cx="2194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002060"/>
                </a:solidFill>
              </a:rPr>
              <a:t>논문에 나와있는 표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342588" y="5542974"/>
            <a:ext cx="13286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Replication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92720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1081216"/>
          </a:xfrm>
          <a:prstGeom prst="rect">
            <a:avLst/>
          </a:prstGeom>
          <a:solidFill>
            <a:srgbClr val="00206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05522" y="155887"/>
            <a:ext cx="113065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chemeClr val="bg1"/>
                </a:solidFill>
                <a:latin typeface="Cambria" panose="02040503050406030204" pitchFamily="18" charset="0"/>
              </a:rPr>
              <a:t>CCEI</a:t>
            </a:r>
            <a:r>
              <a:rPr lang="ko-KR" altLang="en-US" sz="4400" dirty="0">
                <a:solidFill>
                  <a:schemeClr val="bg1"/>
                </a:solidFill>
                <a:latin typeface="Cambria" panose="02040503050406030204" pitchFamily="18" charset="0"/>
              </a:rPr>
              <a:t> 관련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직사각형 6"/>
              <p:cNvSpPr/>
              <p:nvPr/>
            </p:nvSpPr>
            <p:spPr>
              <a:xfrm>
                <a:off x="505522" y="1394174"/>
                <a:ext cx="10977429" cy="14773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solidFill>
                      <a:srgbClr val="002060"/>
                    </a:solidFill>
                  </a:rPr>
                  <a:t>CCEI</a:t>
                </a:r>
                <a:r>
                  <a:rPr lang="ko-KR" altLang="en-US" dirty="0">
                    <a:solidFill>
                      <a:srgbClr val="002060"/>
                    </a:solidFill>
                  </a:rPr>
                  <a:t> 관련 잘 이해하지 못한 점</a:t>
                </a:r>
                <a:endParaRPr lang="en-US" altLang="ko-KR" dirty="0">
                  <a:solidFill>
                    <a:srgbClr val="002060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dirty="0">
                  <a:solidFill>
                    <a:srgbClr val="002060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dirty="0">
                  <a:solidFill>
                    <a:srgbClr val="002060"/>
                  </a:solidFill>
                </a:endParaRPr>
              </a:p>
              <a:p>
                <a:r>
                  <a:rPr lang="en-US" altLang="ko-KR" dirty="0">
                    <a:solidFill>
                      <a:srgbClr val="002060"/>
                    </a:solidFill>
                  </a:rPr>
                  <a:t>The</a:t>
                </a:r>
                <a:r>
                  <a:rPr lang="ko-KR" altLang="en-US" dirty="0">
                    <a:solidFill>
                      <a:srgbClr val="002060"/>
                    </a:solidFill>
                  </a:rPr>
                  <a:t> </a:t>
                </a:r>
                <a:r>
                  <a:rPr lang="en-US" altLang="ko-KR" dirty="0">
                    <a:solidFill>
                      <a:srgbClr val="002060"/>
                    </a:solidFill>
                  </a:rPr>
                  <a:t>original</a:t>
                </a:r>
                <a:r>
                  <a:rPr lang="ko-KR" altLang="en-US" dirty="0">
                    <a:solidFill>
                      <a:srgbClr val="002060"/>
                    </a:solidFill>
                  </a:rPr>
                  <a:t> </a:t>
                </a:r>
                <a:r>
                  <a:rPr lang="en-US" altLang="ko-KR" dirty="0">
                    <a:solidFill>
                      <a:srgbClr val="002060"/>
                    </a:solidFill>
                  </a:rPr>
                  <a:t>CCEI</a:t>
                </a:r>
                <a:r>
                  <a:rPr lang="ko-KR" altLang="en-US" dirty="0">
                    <a:solidFill>
                      <a:srgbClr val="002060"/>
                    </a:solidFill>
                  </a:rPr>
                  <a:t> </a:t>
                </a:r>
                <a:r>
                  <a:rPr lang="en-US" altLang="ko-KR" dirty="0">
                    <a:solidFill>
                      <a:srgbClr val="002060"/>
                    </a:solidFill>
                  </a:rPr>
                  <a:t>is</a:t>
                </a:r>
                <a:r>
                  <a:rPr lang="ko-KR" altLang="en-US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ko-KR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ko-KR" altLang="en-US" dirty="0">
                    <a:solidFill>
                      <a:srgbClr val="002060"/>
                    </a:solidFill>
                  </a:rPr>
                  <a:t> </a:t>
                </a:r>
                <a:r>
                  <a:rPr lang="en-US" altLang="ko-KR" dirty="0">
                    <a:solidFill>
                      <a:srgbClr val="002060"/>
                    </a:solidFill>
                  </a:rPr>
                  <a:t>. In this paper, we 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rgbClr val="002060"/>
                    </a:solidFill>
                  </a:rPr>
                  <a:t> as the measure of consistency of a choice dataset, </a:t>
                </a:r>
                <a:br>
                  <a:rPr lang="en-US" altLang="ko-KR" dirty="0">
                    <a:solidFill>
                      <a:srgbClr val="002060"/>
                    </a:solidFill>
                  </a:rPr>
                </a:br>
                <a:r>
                  <a:rPr lang="en-US" altLang="ko-KR" dirty="0">
                    <a:solidFill>
                      <a:srgbClr val="002060"/>
                    </a:solidFill>
                  </a:rPr>
                  <a:t>and the closer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rgbClr val="002060"/>
                    </a:solidFill>
                  </a:rPr>
                  <a:t> is to zero, the more consistent by construction. </a:t>
                </a:r>
              </a:p>
            </p:txBody>
          </p:sp>
        </mc:Choice>
        <mc:Fallback xmlns="">
          <p:sp>
            <p:nvSpPr>
              <p:cNvPr id="7" name="직사각형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522" y="1394174"/>
                <a:ext cx="10977429" cy="1477328"/>
              </a:xfrm>
              <a:prstGeom prst="rect">
                <a:avLst/>
              </a:prstGeom>
              <a:blipFill>
                <a:blip r:embed="rId2"/>
                <a:stretch>
                  <a:fillRect l="-500" t="-2479" b="-578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1">
            <a:extLst>
              <a:ext uri="{FF2B5EF4-FFF2-40B4-BE49-F238E27FC236}">
                <a16:creationId xmlns:a16="http://schemas.microsoft.com/office/drawing/2014/main" id="{429C8034-8458-4777-862C-4EB050DE69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520" y="3635140"/>
            <a:ext cx="8143875" cy="12763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0DF5D80-072F-4F2C-AA08-42CE34F68F52}"/>
                  </a:ext>
                </a:extLst>
              </p:cNvPr>
              <p:cNvSpPr txBox="1"/>
              <p:nvPr/>
            </p:nvSpPr>
            <p:spPr>
              <a:xfrm>
                <a:off x="455645" y="5173837"/>
                <a:ext cx="10842126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ko-KR" altLang="en-US" dirty="0">
                    <a:solidFill>
                      <a:srgbClr val="C00000"/>
                    </a:solidFill>
                  </a:rPr>
                  <a:t>즉 논문의 본문에서는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rgbClr val="C00000"/>
                    </a:solidFill>
                  </a:rPr>
                  <a:t> </a:t>
                </a:r>
                <a:r>
                  <a:rPr lang="ko-KR" altLang="en-US" dirty="0">
                    <a:solidFill>
                      <a:srgbClr val="C00000"/>
                    </a:solidFill>
                  </a:rPr>
                  <a:t>를 쓰겠다고 하고</a:t>
                </a:r>
                <a:r>
                  <a:rPr lang="en-US" altLang="ko-KR" dirty="0">
                    <a:solidFill>
                      <a:srgbClr val="C00000"/>
                    </a:solidFill>
                  </a:rPr>
                  <a:t>, </a:t>
                </a:r>
                <a:r>
                  <a:rPr lang="ko-KR" altLang="en-US" dirty="0">
                    <a:solidFill>
                      <a:srgbClr val="C00000"/>
                    </a:solidFill>
                  </a:rPr>
                  <a:t>논문의 </a:t>
                </a:r>
                <a:r>
                  <a:rPr lang="en-US" altLang="ko-KR" dirty="0">
                    <a:solidFill>
                      <a:srgbClr val="C00000"/>
                    </a:solidFill>
                  </a:rPr>
                  <a:t>Table</a:t>
                </a:r>
                <a:r>
                  <a:rPr lang="ko-KR" altLang="en-US" dirty="0">
                    <a:solidFill>
                      <a:srgbClr val="C00000"/>
                    </a:solidFill>
                  </a:rPr>
                  <a:t>에서는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ko-KR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ko-KR" altLang="en-US" dirty="0">
                    <a:solidFill>
                      <a:srgbClr val="C00000"/>
                    </a:solidFill>
                  </a:rPr>
                  <a:t> 를 사용하고</a:t>
                </a:r>
                <a:r>
                  <a:rPr lang="en-US" altLang="ko-KR" dirty="0">
                    <a:solidFill>
                      <a:srgbClr val="C00000"/>
                    </a:solidFill>
                  </a:rPr>
                  <a:t>, </a:t>
                </a:r>
                <a:r>
                  <a:rPr lang="ko-KR" altLang="en-US" dirty="0">
                    <a:solidFill>
                      <a:srgbClr val="C00000"/>
                    </a:solidFill>
                  </a:rPr>
                  <a:t>데이터셋에는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ko-KR" altLang="en-US" dirty="0">
                    <a:solidFill>
                      <a:srgbClr val="C00000"/>
                    </a:solidFill>
                  </a:rPr>
                  <a:t> 로 입력된 것으로 보입니다</a:t>
                </a:r>
                <a:r>
                  <a:rPr lang="en-US" altLang="ko-KR" dirty="0">
                    <a:solidFill>
                      <a:srgbClr val="C00000"/>
                    </a:solidFill>
                  </a:rPr>
                  <a:t>.</a:t>
                </a:r>
              </a:p>
              <a:p>
                <a:br>
                  <a:rPr lang="en-US" altLang="ko-KR" dirty="0">
                    <a:solidFill>
                      <a:srgbClr val="002060"/>
                    </a:solidFill>
                  </a:rPr>
                </a:br>
                <a:r>
                  <a:rPr lang="ko-KR" altLang="en-US" dirty="0">
                    <a:solidFill>
                      <a:srgbClr val="002060"/>
                    </a:solidFill>
                  </a:rPr>
                  <a:t>혹시 앞으로 </a:t>
                </a:r>
                <a:r>
                  <a:rPr lang="en-US" altLang="ko-KR" dirty="0">
                    <a:solidFill>
                      <a:srgbClr val="002060"/>
                    </a:solidFill>
                  </a:rPr>
                  <a:t>CCEI </a:t>
                </a:r>
                <a:r>
                  <a:rPr lang="ko-KR" altLang="en-US" dirty="0">
                    <a:solidFill>
                      <a:srgbClr val="002060"/>
                    </a:solidFill>
                  </a:rPr>
                  <a:t>관련 정리할 때 어떤 지표를 이용하는 것이 좋을까요</a:t>
                </a:r>
                <a:r>
                  <a:rPr lang="en-US" altLang="ko-KR" dirty="0">
                    <a:solidFill>
                      <a:srgbClr val="002060"/>
                    </a:solidFill>
                  </a:rPr>
                  <a:t>?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0DF5D80-072F-4F2C-AA08-42CE34F68F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645" y="5173837"/>
                <a:ext cx="10842126" cy="1200329"/>
              </a:xfrm>
              <a:prstGeom prst="rect">
                <a:avLst/>
              </a:prstGeom>
              <a:blipFill>
                <a:blip r:embed="rId4"/>
                <a:stretch>
                  <a:fillRect l="-506" t="-3046" b="-710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A2BD454A-F3FD-4051-963E-B2EC62CCBBF0}"/>
              </a:ext>
            </a:extLst>
          </p:cNvPr>
          <p:cNvSpPr txBox="1"/>
          <p:nvPr/>
        </p:nvSpPr>
        <p:spPr>
          <a:xfrm>
            <a:off x="505520" y="3265808"/>
            <a:ext cx="108421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002060"/>
                </a:solidFill>
              </a:rPr>
              <a:t>그런데 직후에 나오는 </a:t>
            </a:r>
            <a:r>
              <a:rPr lang="en-US" altLang="ko-KR" dirty="0">
                <a:solidFill>
                  <a:srgbClr val="002060"/>
                </a:solidFill>
              </a:rPr>
              <a:t>Table</a:t>
            </a:r>
            <a:r>
              <a:rPr lang="ko-KR" altLang="en-US" dirty="0">
                <a:solidFill>
                  <a:srgbClr val="002060"/>
                </a:solidFill>
              </a:rPr>
              <a:t> 에서는 다시 </a:t>
            </a:r>
            <a:r>
              <a:rPr lang="en-US" altLang="ko-KR" dirty="0">
                <a:solidFill>
                  <a:srgbClr val="002060"/>
                </a:solidFill>
              </a:rPr>
              <a:t>1</a:t>
            </a:r>
            <a:r>
              <a:rPr lang="ko-KR" altLang="en-US" dirty="0">
                <a:solidFill>
                  <a:srgbClr val="002060"/>
                </a:solidFill>
              </a:rPr>
              <a:t>에 가까울수록 합리적인 지표로 통계량을 낸 것으로 보임</a:t>
            </a:r>
            <a:r>
              <a:rPr lang="en-US" altLang="ko-KR" dirty="0">
                <a:solidFill>
                  <a:srgbClr val="002060"/>
                </a:solidFill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2616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5050" y="3132357"/>
            <a:ext cx="5983361" cy="3589631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85329" y="183025"/>
            <a:ext cx="12428971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C00000"/>
                </a:solidFill>
              </a:rPr>
              <a:t>논문에는 없는 그림이지만</a:t>
            </a:r>
            <a:r>
              <a:rPr lang="en-US" altLang="ko-KR" b="1" dirty="0">
                <a:solidFill>
                  <a:srgbClr val="002060"/>
                </a:solidFill>
              </a:rPr>
              <a:t>, </a:t>
            </a:r>
            <a:r>
              <a:rPr lang="ko-KR" altLang="en-US" b="1" dirty="0">
                <a:solidFill>
                  <a:srgbClr val="002060"/>
                </a:solidFill>
              </a:rPr>
              <a:t>혹시 범례가 반대로 표시된 것은 아닌지</a:t>
            </a:r>
            <a:r>
              <a:rPr lang="en-US" altLang="ko-KR" b="1" dirty="0">
                <a:solidFill>
                  <a:srgbClr val="002060"/>
                </a:solidFill>
              </a:rPr>
              <a:t>..? </a:t>
            </a:r>
          </a:p>
          <a:p>
            <a:r>
              <a:rPr lang="en-US" altLang="ko-KR" sz="1600" b="1" dirty="0" err="1">
                <a:solidFill>
                  <a:srgbClr val="002060"/>
                </a:solidFill>
              </a:rPr>
              <a:t>Iv_afriat_col</a:t>
            </a:r>
            <a:r>
              <a:rPr lang="en-US" altLang="ko-KR" sz="1600" b="1" dirty="0">
                <a:solidFill>
                  <a:srgbClr val="002060"/>
                </a:solidFill>
              </a:rPr>
              <a:t> </a:t>
            </a:r>
            <a:r>
              <a:rPr lang="ko-KR" altLang="en-US" sz="1600" b="1" dirty="0">
                <a:solidFill>
                  <a:srgbClr val="002060"/>
                </a:solidFill>
              </a:rPr>
              <a:t>이 작을수록 합리적이라고 이해하고 있는데</a:t>
            </a:r>
            <a:r>
              <a:rPr lang="en-US" altLang="ko-KR" sz="1600" b="1" dirty="0">
                <a:solidFill>
                  <a:srgbClr val="002060"/>
                </a:solidFill>
              </a:rPr>
              <a:t>, </a:t>
            </a:r>
            <a:r>
              <a:rPr lang="ko-KR" altLang="en-US" sz="1600" b="1" dirty="0">
                <a:solidFill>
                  <a:srgbClr val="002060"/>
                </a:solidFill>
              </a:rPr>
              <a:t>그렇다면 빨간색 선이 </a:t>
            </a:r>
            <a:r>
              <a:rPr lang="en-US" altLang="ko-KR" sz="1600" b="1" dirty="0">
                <a:solidFill>
                  <a:srgbClr val="002060"/>
                </a:solidFill>
              </a:rPr>
              <a:t>(high, high)</a:t>
            </a:r>
            <a:r>
              <a:rPr lang="ko-KR" altLang="en-US" sz="1600" b="1" dirty="0">
                <a:solidFill>
                  <a:srgbClr val="002060"/>
                </a:solidFill>
              </a:rPr>
              <a:t>가 되어야 할 것 같습니다</a:t>
            </a:r>
            <a:r>
              <a:rPr lang="en-US" altLang="ko-KR" sz="1600" b="1" dirty="0">
                <a:solidFill>
                  <a:srgbClr val="002060"/>
                </a:solidFill>
              </a:rPr>
              <a:t>.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330" y="1210305"/>
            <a:ext cx="3007624" cy="1465072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4214685" y="888625"/>
            <a:ext cx="70606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en-US" altLang="ko-KR" b="1" dirty="0">
                <a:solidFill>
                  <a:srgbClr val="002060"/>
                </a:solidFill>
              </a:rPr>
            </a:br>
            <a:r>
              <a:rPr lang="en-US" altLang="ko-KR" b="1" dirty="0">
                <a:solidFill>
                  <a:srgbClr val="002060"/>
                </a:solidFill>
              </a:rPr>
              <a:t>0</a:t>
            </a:r>
            <a:r>
              <a:rPr lang="ko-KR" altLang="en-US" b="1" dirty="0">
                <a:solidFill>
                  <a:srgbClr val="002060"/>
                </a:solidFill>
              </a:rPr>
              <a:t>이면 둘 다 비합리적</a:t>
            </a:r>
            <a:r>
              <a:rPr lang="en-US" altLang="ko-KR" b="1" dirty="0">
                <a:solidFill>
                  <a:srgbClr val="002060"/>
                </a:solidFill>
              </a:rPr>
              <a:t>, 1</a:t>
            </a:r>
            <a:r>
              <a:rPr lang="ko-KR" altLang="en-US" b="1" dirty="0">
                <a:solidFill>
                  <a:srgbClr val="002060"/>
                </a:solidFill>
              </a:rPr>
              <a:t>이면 한 명만 합리적</a:t>
            </a:r>
            <a:r>
              <a:rPr lang="en-US" altLang="ko-KR" b="1" dirty="0">
                <a:solidFill>
                  <a:srgbClr val="002060"/>
                </a:solidFill>
              </a:rPr>
              <a:t>, 2</a:t>
            </a:r>
            <a:r>
              <a:rPr lang="ko-KR" altLang="en-US" b="1" dirty="0">
                <a:solidFill>
                  <a:srgbClr val="002060"/>
                </a:solidFill>
              </a:rPr>
              <a:t>이면 둘 다 합리적</a:t>
            </a:r>
            <a:endParaRPr lang="en-US" altLang="ko-KR" b="1" dirty="0">
              <a:solidFill>
                <a:srgbClr val="00206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183666" y="1683109"/>
            <a:ext cx="734484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/>
              <a:t>g Iv_afriat_both_hi=(Iv_afriat_ind &lt;= </a:t>
            </a:r>
            <a:r>
              <a:rPr lang="en-US" altLang="ko-KR" sz="1600" dirty="0"/>
              <a:t>0.1 </a:t>
            </a:r>
            <a:r>
              <a:rPr lang="ko-KR" altLang="en-US" sz="1600" dirty="0"/>
              <a:t>| Iv_afriat_ind2 &lt;= </a:t>
            </a:r>
            <a:r>
              <a:rPr lang="en-US" altLang="ko-KR" sz="1600" dirty="0"/>
              <a:t>0.1</a:t>
            </a:r>
            <a:r>
              <a:rPr lang="ko-KR" altLang="en-US" sz="1600" dirty="0"/>
              <a:t>)</a:t>
            </a:r>
          </a:p>
          <a:p>
            <a:endParaRPr lang="en-US" altLang="ko-KR" sz="1600" dirty="0"/>
          </a:p>
          <a:p>
            <a:r>
              <a:rPr lang="ko-KR" altLang="en-US" sz="1600" dirty="0"/>
              <a:t>replace Iv_afriat_both_hi = </a:t>
            </a:r>
            <a:r>
              <a:rPr lang="ko-KR" altLang="en-US" sz="1600" b="1" dirty="0">
                <a:solidFill>
                  <a:srgbClr val="C00000"/>
                </a:solidFill>
              </a:rPr>
              <a:t>2</a:t>
            </a:r>
            <a:r>
              <a:rPr lang="ko-KR" altLang="en-US" sz="1600" dirty="0"/>
              <a:t> if </a:t>
            </a:r>
            <a:r>
              <a:rPr lang="en-US" altLang="ko-KR" sz="1600" dirty="0"/>
              <a:t>(</a:t>
            </a:r>
            <a:r>
              <a:rPr lang="ko-KR" altLang="en-US" sz="1600" dirty="0"/>
              <a:t> </a:t>
            </a:r>
            <a:r>
              <a:rPr lang="da-DK" altLang="ko-KR" sz="1600" dirty="0"/>
              <a:t>Iv_afriat_ind&lt;=</a:t>
            </a:r>
            <a:r>
              <a:rPr lang="en-US" altLang="ko-KR" sz="1600" dirty="0"/>
              <a:t> 0.1</a:t>
            </a:r>
            <a:r>
              <a:rPr lang="da-DK" altLang="ko-KR" sz="1600" dirty="0"/>
              <a:t> &amp; Iv_afriat_ind2&lt;=</a:t>
            </a:r>
            <a:r>
              <a:rPr lang="en-US" altLang="ko-KR" sz="1600" dirty="0"/>
              <a:t> 0.1 )</a:t>
            </a:r>
            <a:endParaRPr lang="ko-KR" altLang="en-US" sz="1600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051" y="3398108"/>
            <a:ext cx="5343631" cy="3205834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4382196" y="5359857"/>
            <a:ext cx="1279487" cy="1362131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0635582" y="4091230"/>
            <a:ext cx="1279487" cy="1362131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067292" y="2947691"/>
            <a:ext cx="1189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>
                <a:solidFill>
                  <a:srgbClr val="002060"/>
                </a:solidFill>
              </a:rPr>
              <a:t>기존 코드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7559553" y="2947691"/>
            <a:ext cx="35028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>
                <a:solidFill>
                  <a:srgbClr val="002060"/>
                </a:solidFill>
              </a:rPr>
              <a:t>수정 </a:t>
            </a:r>
            <a:r>
              <a:rPr lang="ko-KR" altLang="en-US" b="1" dirty="0">
                <a:solidFill>
                  <a:srgbClr val="002060"/>
                </a:solidFill>
              </a:rPr>
              <a:t>코드 </a:t>
            </a:r>
            <a:r>
              <a:rPr lang="en-US" altLang="ko-KR" b="1" dirty="0">
                <a:solidFill>
                  <a:srgbClr val="002060"/>
                </a:solidFill>
              </a:rPr>
              <a:t>(legend</a:t>
            </a:r>
            <a:r>
              <a:rPr lang="ko-KR" altLang="en-US" b="1" dirty="0">
                <a:solidFill>
                  <a:srgbClr val="002060"/>
                </a:solidFill>
              </a:rPr>
              <a:t> 부분만 수정</a:t>
            </a:r>
            <a:r>
              <a:rPr lang="en-US" altLang="ko-KR" b="1" dirty="0">
                <a:solidFill>
                  <a:srgbClr val="002060"/>
                </a:solidFill>
              </a:rPr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8309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1081216"/>
          </a:xfrm>
          <a:prstGeom prst="rect">
            <a:avLst/>
          </a:prstGeom>
          <a:solidFill>
            <a:srgbClr val="00206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05522" y="155887"/>
            <a:ext cx="113065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chemeClr val="bg1"/>
                </a:solidFill>
                <a:latin typeface="Cambria" panose="02040503050406030204" pitchFamily="18" charset="0"/>
              </a:rPr>
              <a:t>Figure 3</a:t>
            </a:r>
            <a:endParaRPr lang="ko-KR" altLang="en-US" sz="4400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944" y="2014205"/>
            <a:ext cx="4724400" cy="340995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992" y="5424155"/>
            <a:ext cx="4920304" cy="21418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056480" y="1286243"/>
            <a:ext cx="69965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>
                <a:solidFill>
                  <a:srgbClr val="002060"/>
                </a:solidFill>
              </a:rPr>
              <a:t>Iv_afriat</a:t>
            </a:r>
            <a:r>
              <a:rPr lang="en-US" altLang="ko-KR" dirty="0">
                <a:solidFill>
                  <a:srgbClr val="002060"/>
                </a:solidFill>
              </a:rPr>
              <a:t> </a:t>
            </a:r>
            <a:r>
              <a:rPr lang="ko-KR" altLang="en-US" dirty="0">
                <a:solidFill>
                  <a:srgbClr val="002060"/>
                </a:solidFill>
              </a:rPr>
              <a:t>대신 </a:t>
            </a:r>
            <a:r>
              <a:rPr lang="en-US" altLang="ko-KR" dirty="0">
                <a:solidFill>
                  <a:srgbClr val="002060"/>
                </a:solidFill>
              </a:rPr>
              <a:t>CCEI = (1-Iv_afriat) </a:t>
            </a:r>
            <a:r>
              <a:rPr lang="ko-KR" altLang="en-US" dirty="0">
                <a:solidFill>
                  <a:srgbClr val="002060"/>
                </a:solidFill>
              </a:rPr>
              <a:t>을 사용하여 그린</a:t>
            </a:r>
            <a:r>
              <a:rPr lang="en-US" altLang="ko-KR" dirty="0">
                <a:solidFill>
                  <a:srgbClr val="002060"/>
                </a:solidFill>
              </a:rPr>
              <a:t> </a:t>
            </a:r>
            <a:r>
              <a:rPr lang="en-US" altLang="ko-KR" dirty="0" err="1">
                <a:solidFill>
                  <a:srgbClr val="002060"/>
                </a:solidFill>
              </a:rPr>
              <a:t>cdf</a:t>
            </a:r>
            <a:endParaRPr lang="en-US" altLang="ko-KR" dirty="0">
              <a:solidFill>
                <a:srgbClr val="002060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01EEF0E-B7B9-46D4-AFB5-A764AE9276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7590" y="1803243"/>
            <a:ext cx="6744410" cy="404664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EBB8CF8-AF6C-4FD5-ACD4-CE1E16250E22}"/>
              </a:ext>
            </a:extLst>
          </p:cNvPr>
          <p:cNvSpPr txBox="1"/>
          <p:nvPr/>
        </p:nvSpPr>
        <p:spPr>
          <a:xfrm>
            <a:off x="5447590" y="5997557"/>
            <a:ext cx="65058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002060"/>
                </a:solidFill>
              </a:rPr>
              <a:t>신은철 교수님 폴더에 있는 그래프와 일치하는 것으로 보임</a:t>
            </a:r>
            <a:r>
              <a:rPr lang="en-US" altLang="ko-KR" dirty="0">
                <a:solidFill>
                  <a:srgbClr val="002060"/>
                </a:solidFill>
              </a:rPr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39477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1081216"/>
          </a:xfrm>
          <a:prstGeom prst="rect">
            <a:avLst/>
          </a:prstGeom>
          <a:solidFill>
            <a:srgbClr val="00206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05522" y="155887"/>
            <a:ext cx="113065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chemeClr val="bg1"/>
                </a:solidFill>
                <a:latin typeface="Cambria" panose="02040503050406030204" pitchFamily="18" charset="0"/>
              </a:rPr>
              <a:t>Table 2</a:t>
            </a:r>
            <a:endParaRPr lang="ko-KR" altLang="en-US" sz="4400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602" y="1324256"/>
            <a:ext cx="3725445" cy="498599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4"/>
          <a:srcRect l="-1" r="-322" b="128"/>
          <a:stretch/>
        </p:blipFill>
        <p:spPr>
          <a:xfrm>
            <a:off x="4948783" y="1237103"/>
            <a:ext cx="5736262" cy="4745364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625463" y="1701799"/>
            <a:ext cx="886087" cy="428066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7683533" y="1701799"/>
            <a:ext cx="869918" cy="3886201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838909" y="6048641"/>
            <a:ext cx="697313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 err="1">
                <a:solidFill>
                  <a:srgbClr val="002060"/>
                </a:solidFill>
              </a:rPr>
              <a:t>MainAnalysis</a:t>
            </a:r>
            <a:r>
              <a:rPr lang="en-US" altLang="ko-KR" sz="1400" b="1" dirty="0">
                <a:solidFill>
                  <a:srgbClr val="002060"/>
                </a:solidFill>
              </a:rPr>
              <a:t> </a:t>
            </a:r>
            <a:r>
              <a:rPr lang="ko-KR" altLang="en-US" sz="1400" b="1" dirty="0">
                <a:solidFill>
                  <a:srgbClr val="002060"/>
                </a:solidFill>
              </a:rPr>
              <a:t>파일에서는</a:t>
            </a:r>
            <a:r>
              <a:rPr lang="en-US" altLang="ko-KR" sz="1400" b="1" dirty="0">
                <a:solidFill>
                  <a:srgbClr val="002060"/>
                </a:solidFill>
              </a:rPr>
              <a:t> Model</a:t>
            </a:r>
            <a:r>
              <a:rPr lang="ko-KR" altLang="en-US" sz="1400" b="1" dirty="0">
                <a:solidFill>
                  <a:srgbClr val="002060"/>
                </a:solidFill>
              </a:rPr>
              <a:t> </a:t>
            </a:r>
            <a:r>
              <a:rPr lang="en-US" altLang="ko-KR" sz="1400" b="1" dirty="0">
                <a:solidFill>
                  <a:srgbClr val="002060"/>
                </a:solidFill>
              </a:rPr>
              <a:t>2</a:t>
            </a:r>
            <a:r>
              <a:rPr lang="ko-KR" altLang="en-US" sz="1400" b="1" dirty="0">
                <a:solidFill>
                  <a:srgbClr val="002060"/>
                </a:solidFill>
              </a:rPr>
              <a:t>를 구현하는 코드는</a:t>
            </a:r>
            <a:r>
              <a:rPr lang="en-US" altLang="ko-KR" sz="1400" b="1" dirty="0">
                <a:solidFill>
                  <a:srgbClr val="002060"/>
                </a:solidFill>
              </a:rPr>
              <a:t> </a:t>
            </a:r>
            <a:r>
              <a:rPr lang="ko-KR" altLang="en-US" sz="1400" b="1" dirty="0">
                <a:solidFill>
                  <a:srgbClr val="002060"/>
                </a:solidFill>
              </a:rPr>
              <a:t>없고</a:t>
            </a:r>
            <a:r>
              <a:rPr lang="en-US" altLang="ko-KR" sz="1400" b="1" dirty="0">
                <a:solidFill>
                  <a:srgbClr val="002060"/>
                </a:solidFill>
              </a:rPr>
              <a:t>,</a:t>
            </a:r>
          </a:p>
          <a:p>
            <a:r>
              <a:rPr lang="ko-KR" altLang="en-US" sz="1400" b="1" dirty="0">
                <a:solidFill>
                  <a:srgbClr val="002060"/>
                </a:solidFill>
              </a:rPr>
              <a:t>신은철 교수님 코드 중에 있는 것으로 보입니다</a:t>
            </a:r>
            <a:r>
              <a:rPr lang="en-US" altLang="ko-KR" sz="1400" b="1" dirty="0">
                <a:solidFill>
                  <a:srgbClr val="002060"/>
                </a:solidFill>
              </a:rPr>
              <a:t>.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4000" y="6352675"/>
            <a:ext cx="4438650" cy="259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3423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1081216"/>
          </a:xfrm>
          <a:prstGeom prst="rect">
            <a:avLst/>
          </a:prstGeom>
          <a:solidFill>
            <a:srgbClr val="00206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05522" y="155887"/>
            <a:ext cx="113065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chemeClr val="bg1"/>
                </a:solidFill>
                <a:latin typeface="Cambria" panose="02040503050406030204" pitchFamily="18" charset="0"/>
              </a:rPr>
              <a:t>Table 2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432206" y="1389273"/>
            <a:ext cx="1111489" cy="3120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>
                <a:solidFill>
                  <a:srgbClr val="002060"/>
                </a:solidFill>
              </a:rPr>
              <a:t>논문 </a:t>
            </a:r>
            <a:r>
              <a:rPr lang="en-US" altLang="ko-KR" sz="1400" b="1" dirty="0">
                <a:solidFill>
                  <a:srgbClr val="002060"/>
                </a:solidFill>
              </a:rPr>
              <a:t>Table</a:t>
            </a:r>
          </a:p>
        </p:txBody>
      </p:sp>
      <p:pic>
        <p:nvPicPr>
          <p:cNvPr id="14" name="그림 1">
            <a:extLst>
              <a:ext uri="{FF2B5EF4-FFF2-40B4-BE49-F238E27FC236}">
                <a16:creationId xmlns:a16="http://schemas.microsoft.com/office/drawing/2014/main" id="{098E42B3-918A-40C6-B539-8A95816B26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384" y="2284134"/>
            <a:ext cx="3350860" cy="4484665"/>
          </a:xfrm>
          <a:prstGeom prst="rect">
            <a:avLst/>
          </a:prstGeom>
        </p:spPr>
      </p:pic>
      <p:sp>
        <p:nvSpPr>
          <p:cNvPr id="15" name="직사각형 5">
            <a:extLst>
              <a:ext uri="{FF2B5EF4-FFF2-40B4-BE49-F238E27FC236}">
                <a16:creationId xmlns:a16="http://schemas.microsoft.com/office/drawing/2014/main" id="{983C819C-AFFE-464A-8506-B58F21BBDE6A}"/>
              </a:ext>
            </a:extLst>
          </p:cNvPr>
          <p:cNvSpPr/>
          <p:nvPr/>
        </p:nvSpPr>
        <p:spPr>
          <a:xfrm>
            <a:off x="2852643" y="2627558"/>
            <a:ext cx="738455" cy="385636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DCC26A83-FD48-44D1-BF2E-55351402779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218" t="32404"/>
          <a:stretch/>
        </p:blipFill>
        <p:spPr>
          <a:xfrm>
            <a:off x="8440190" y="2115806"/>
            <a:ext cx="2666024" cy="4635731"/>
          </a:xfrm>
          <a:prstGeom prst="rect">
            <a:avLst/>
          </a:prstGeom>
        </p:spPr>
      </p:pic>
      <p:sp>
        <p:nvSpPr>
          <p:cNvPr id="20" name="직사각형 5">
            <a:extLst>
              <a:ext uri="{FF2B5EF4-FFF2-40B4-BE49-F238E27FC236}">
                <a16:creationId xmlns:a16="http://schemas.microsoft.com/office/drawing/2014/main" id="{6D732BF4-1B2C-4666-879A-872E717A9C7F}"/>
              </a:ext>
            </a:extLst>
          </p:cNvPr>
          <p:cNvSpPr/>
          <p:nvPr/>
        </p:nvSpPr>
        <p:spPr>
          <a:xfrm>
            <a:off x="8440190" y="5121862"/>
            <a:ext cx="2666024" cy="16503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5">
            <a:extLst>
              <a:ext uri="{FF2B5EF4-FFF2-40B4-BE49-F238E27FC236}">
                <a16:creationId xmlns:a16="http://schemas.microsoft.com/office/drawing/2014/main" id="{683E3B81-2870-4B22-966D-FEA80C507071}"/>
              </a:ext>
            </a:extLst>
          </p:cNvPr>
          <p:cNvSpPr/>
          <p:nvPr/>
        </p:nvSpPr>
        <p:spPr>
          <a:xfrm>
            <a:off x="8440190" y="5794152"/>
            <a:ext cx="2666024" cy="16503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7">
            <a:extLst>
              <a:ext uri="{FF2B5EF4-FFF2-40B4-BE49-F238E27FC236}">
                <a16:creationId xmlns:a16="http://schemas.microsoft.com/office/drawing/2014/main" id="{472236BD-E87D-4F1C-8293-57F594EA9FBF}"/>
              </a:ext>
            </a:extLst>
          </p:cNvPr>
          <p:cNvSpPr/>
          <p:nvPr/>
        </p:nvSpPr>
        <p:spPr>
          <a:xfrm>
            <a:off x="4627064" y="1393561"/>
            <a:ext cx="266042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>
                <a:solidFill>
                  <a:srgbClr val="002060"/>
                </a:solidFill>
              </a:rPr>
              <a:t>신은철 </a:t>
            </a:r>
            <a:r>
              <a:rPr lang="ko-KR" altLang="en-US" sz="1400" b="1">
                <a:solidFill>
                  <a:srgbClr val="002060"/>
                </a:solidFill>
              </a:rPr>
              <a:t>교수님 데이터셋</a:t>
            </a:r>
            <a:r>
              <a:rPr lang="en-US" altLang="ko-KR" sz="1400" b="1" dirty="0">
                <a:solidFill>
                  <a:srgbClr val="002060"/>
                </a:solidFill>
              </a:rPr>
              <a:t>&amp;</a:t>
            </a:r>
            <a:r>
              <a:rPr lang="ko-KR" altLang="en-US" sz="1400" b="1" dirty="0">
                <a:solidFill>
                  <a:srgbClr val="002060"/>
                </a:solidFill>
              </a:rPr>
              <a:t>코드</a:t>
            </a:r>
            <a:endParaRPr lang="en-US" altLang="ko-KR" sz="1400" b="1" dirty="0">
              <a:solidFill>
                <a:srgbClr val="002060"/>
              </a:solidFill>
            </a:endParaRPr>
          </a:p>
        </p:txBody>
      </p:sp>
      <p:sp>
        <p:nvSpPr>
          <p:cNvPr id="23" name="직사각형 7">
            <a:extLst>
              <a:ext uri="{FF2B5EF4-FFF2-40B4-BE49-F238E27FC236}">
                <a16:creationId xmlns:a16="http://schemas.microsoft.com/office/drawing/2014/main" id="{5FFB18BD-FC8E-4A10-A0CB-0F6125B70895}"/>
              </a:ext>
            </a:extLst>
          </p:cNvPr>
          <p:cNvSpPr/>
          <p:nvPr/>
        </p:nvSpPr>
        <p:spPr>
          <a:xfrm>
            <a:off x="8440190" y="1389273"/>
            <a:ext cx="326413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>
                <a:solidFill>
                  <a:srgbClr val="002060"/>
                </a:solidFill>
              </a:rPr>
              <a:t>박민선 교수님 데이터셋</a:t>
            </a:r>
            <a:r>
              <a:rPr lang="en-US" altLang="ko-KR" sz="1400" b="1" dirty="0">
                <a:solidFill>
                  <a:srgbClr val="002060"/>
                </a:solidFill>
              </a:rPr>
              <a:t>&amp;</a:t>
            </a:r>
            <a:r>
              <a:rPr lang="ko-KR" altLang="en-US" sz="1400" b="1" dirty="0">
                <a:solidFill>
                  <a:srgbClr val="002060"/>
                </a:solidFill>
              </a:rPr>
              <a:t>코드 수정</a:t>
            </a:r>
            <a:endParaRPr lang="en-US" altLang="ko-KR" sz="1400" b="1" dirty="0">
              <a:solidFill>
                <a:srgbClr val="002060"/>
              </a:solidFill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77628A09-C3CE-40EB-9DC1-B9975B1F10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88038" y="2115086"/>
            <a:ext cx="3260754" cy="4742914"/>
          </a:xfrm>
          <a:prstGeom prst="rect">
            <a:avLst/>
          </a:prstGeom>
        </p:spPr>
      </p:pic>
      <p:sp>
        <p:nvSpPr>
          <p:cNvPr id="26" name="직사각형 5">
            <a:extLst>
              <a:ext uri="{FF2B5EF4-FFF2-40B4-BE49-F238E27FC236}">
                <a16:creationId xmlns:a16="http://schemas.microsoft.com/office/drawing/2014/main" id="{A3F6A095-8B4B-448B-B036-838D92E39D3B}"/>
              </a:ext>
            </a:extLst>
          </p:cNvPr>
          <p:cNvSpPr/>
          <p:nvPr/>
        </p:nvSpPr>
        <p:spPr>
          <a:xfrm>
            <a:off x="6862148" y="4876801"/>
            <a:ext cx="786644" cy="36576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5">
            <a:extLst>
              <a:ext uri="{FF2B5EF4-FFF2-40B4-BE49-F238E27FC236}">
                <a16:creationId xmlns:a16="http://schemas.microsoft.com/office/drawing/2014/main" id="{6EFA938F-4207-48B3-9CDD-014E5C450994}"/>
              </a:ext>
            </a:extLst>
          </p:cNvPr>
          <p:cNvSpPr/>
          <p:nvPr/>
        </p:nvSpPr>
        <p:spPr>
          <a:xfrm>
            <a:off x="6862148" y="5417310"/>
            <a:ext cx="829896" cy="174385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53508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1081216"/>
          </a:xfrm>
          <a:prstGeom prst="rect">
            <a:avLst/>
          </a:prstGeom>
          <a:solidFill>
            <a:srgbClr val="00206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05522" y="155887"/>
            <a:ext cx="113065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chemeClr val="bg1"/>
                </a:solidFill>
                <a:latin typeface="Cambria" panose="02040503050406030204" pitchFamily="18" charset="0"/>
              </a:rPr>
              <a:t>Table 2</a:t>
            </a:r>
            <a:endParaRPr lang="ko-KR" altLang="en-US" sz="4400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9CEFCA-77D3-424F-A11C-3C727E3697D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r="-256" b="49952"/>
          <a:stretch/>
        </p:blipFill>
        <p:spPr>
          <a:xfrm>
            <a:off x="1496385" y="3052824"/>
            <a:ext cx="2848003" cy="2757833"/>
          </a:xfrm>
          <a:prstGeom prst="rect">
            <a:avLst/>
          </a:prstGeom>
        </p:spPr>
      </p:pic>
      <p:sp>
        <p:nvSpPr>
          <p:cNvPr id="17" name="직사각형 7">
            <a:extLst>
              <a:ext uri="{FF2B5EF4-FFF2-40B4-BE49-F238E27FC236}">
                <a16:creationId xmlns:a16="http://schemas.microsoft.com/office/drawing/2014/main" id="{C4E8D382-3E0B-44D4-8472-462A885B4DF7}"/>
              </a:ext>
            </a:extLst>
          </p:cNvPr>
          <p:cNvSpPr/>
          <p:nvPr/>
        </p:nvSpPr>
        <p:spPr>
          <a:xfrm>
            <a:off x="1410038" y="1389273"/>
            <a:ext cx="516809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002060"/>
                </a:solidFill>
              </a:rPr>
              <a:t>Q.</a:t>
            </a:r>
            <a:r>
              <a:rPr lang="ko-KR" altLang="en-US" sz="1400" b="1" dirty="0">
                <a:solidFill>
                  <a:srgbClr val="002060"/>
                </a:solidFill>
              </a:rPr>
              <a:t> 왜 </a:t>
            </a:r>
            <a:r>
              <a:rPr lang="en-US" altLang="ko-KR" sz="1400" b="1" dirty="0">
                <a:solidFill>
                  <a:srgbClr val="002060"/>
                </a:solidFill>
              </a:rPr>
              <a:t>Obs. </a:t>
            </a:r>
            <a:r>
              <a:rPr lang="ko-KR" altLang="en-US" sz="1400" b="1" dirty="0">
                <a:solidFill>
                  <a:srgbClr val="002060"/>
                </a:solidFill>
              </a:rPr>
              <a:t>가 </a:t>
            </a:r>
            <a:r>
              <a:rPr lang="en-US" altLang="ko-KR" sz="1400" b="1" dirty="0">
                <a:solidFill>
                  <a:srgbClr val="002060"/>
                </a:solidFill>
              </a:rPr>
              <a:t>786</a:t>
            </a:r>
            <a:r>
              <a:rPr lang="ko-KR" altLang="en-US" sz="1400" b="1" dirty="0">
                <a:solidFill>
                  <a:srgbClr val="002060"/>
                </a:solidFill>
              </a:rPr>
              <a:t>이 나오지 않고 </a:t>
            </a:r>
            <a:r>
              <a:rPr lang="en-US" altLang="ko-KR" sz="1400" b="1" dirty="0">
                <a:solidFill>
                  <a:srgbClr val="002060"/>
                </a:solidFill>
              </a:rPr>
              <a:t>663, 772</a:t>
            </a:r>
            <a:r>
              <a:rPr lang="ko-KR" altLang="en-US" sz="1400" b="1" dirty="0">
                <a:solidFill>
                  <a:srgbClr val="002060"/>
                </a:solidFill>
              </a:rPr>
              <a:t>가 나오는 것인지</a:t>
            </a:r>
            <a:r>
              <a:rPr lang="en-US" altLang="ko-KR" sz="1400" b="1" dirty="0">
                <a:solidFill>
                  <a:srgbClr val="002060"/>
                </a:solidFill>
              </a:rPr>
              <a:t>?</a:t>
            </a:r>
          </a:p>
          <a:p>
            <a:endParaRPr lang="en-US" altLang="ko-KR" sz="1400" b="1" dirty="0">
              <a:solidFill>
                <a:srgbClr val="002060"/>
              </a:solidFill>
            </a:endParaRPr>
          </a:p>
          <a:p>
            <a:r>
              <a:rPr lang="en-US" altLang="ko-KR" sz="1400" b="1" dirty="0">
                <a:solidFill>
                  <a:srgbClr val="002060"/>
                </a:solidFill>
              </a:rPr>
              <a:t>: </a:t>
            </a:r>
            <a:r>
              <a:rPr lang="ko-KR" altLang="en-US" sz="1400" b="1" dirty="0">
                <a:solidFill>
                  <a:srgbClr val="002060"/>
                </a:solidFill>
              </a:rPr>
              <a:t>설명변수 중 결측치가 있기 때문</a:t>
            </a:r>
            <a:endParaRPr lang="en-US" altLang="ko-KR" sz="1400" b="1" dirty="0">
              <a:solidFill>
                <a:srgbClr val="002060"/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943BF38-506A-4EA0-BA70-488CD1FE3F3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0876"/>
          <a:stretch/>
        </p:blipFill>
        <p:spPr>
          <a:xfrm>
            <a:off x="6142158" y="3096819"/>
            <a:ext cx="2848003" cy="2713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4767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1081216"/>
          </a:xfrm>
          <a:prstGeom prst="rect">
            <a:avLst/>
          </a:prstGeom>
          <a:solidFill>
            <a:srgbClr val="00206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05522" y="155887"/>
            <a:ext cx="113065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chemeClr val="bg1"/>
                </a:solidFill>
                <a:latin typeface="Cambria" panose="02040503050406030204" pitchFamily="18" charset="0"/>
              </a:rPr>
              <a:t>Table 2</a:t>
            </a:r>
            <a:endParaRPr lang="ko-KR" altLang="en-US" sz="4400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42974" y="1346012"/>
            <a:ext cx="1169360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>
                <a:solidFill>
                  <a:srgbClr val="002060"/>
                </a:solidFill>
              </a:rPr>
              <a:t>신은철 교수님께서 작업하신 코드 중 하나를 썼더니 같은 결과가 나오는 것으로 확인했습니다</a:t>
            </a:r>
            <a:r>
              <a:rPr lang="en-US" altLang="ko-KR" sz="1400" b="1" dirty="0">
                <a:solidFill>
                  <a:srgbClr val="002060"/>
                </a:solidFill>
              </a:rPr>
              <a:t>.</a:t>
            </a:r>
          </a:p>
          <a:p>
            <a:endParaRPr lang="en-US" altLang="ko-KR" sz="1400" b="1" dirty="0">
              <a:solidFill>
                <a:srgbClr val="002060"/>
              </a:solidFill>
            </a:endParaRPr>
          </a:p>
          <a:p>
            <a:r>
              <a:rPr lang="ko-KR" altLang="en-US" sz="1400" b="1" dirty="0">
                <a:solidFill>
                  <a:srgbClr val="002060"/>
                </a:solidFill>
              </a:rPr>
              <a:t>단 신은철 교수님께서 따로 전처리하신 데이터셋을 사용해야 같은 결과가 나와서</a:t>
            </a:r>
            <a:r>
              <a:rPr lang="en-US" altLang="ko-KR" sz="1400" b="1" dirty="0">
                <a:solidFill>
                  <a:srgbClr val="002060"/>
                </a:solidFill>
              </a:rPr>
              <a:t>, </a:t>
            </a:r>
            <a:r>
              <a:rPr lang="ko-KR" altLang="en-US" sz="1400" b="1" dirty="0">
                <a:solidFill>
                  <a:srgbClr val="002060"/>
                </a:solidFill>
              </a:rPr>
              <a:t>전처리 과정이 서로 어떻게 다른지를 확인해야 할 것 같습니다</a:t>
            </a:r>
            <a:r>
              <a:rPr lang="en-US" altLang="ko-KR" sz="1400" b="1" dirty="0">
                <a:solidFill>
                  <a:srgbClr val="002060"/>
                </a:solidFill>
              </a:rPr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B04F10-F78E-4471-9640-17948239D68C}"/>
              </a:ext>
            </a:extLst>
          </p:cNvPr>
          <p:cNvSpPr txBox="1"/>
          <p:nvPr/>
        </p:nvSpPr>
        <p:spPr>
          <a:xfrm>
            <a:off x="442973" y="2690336"/>
            <a:ext cx="1142205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신은철 교수님 코드</a:t>
            </a:r>
            <a:r>
              <a:rPr lang="en-US" altLang="ko-KR" dirty="0"/>
              <a:t>) </a:t>
            </a:r>
          </a:p>
          <a:p>
            <a:endParaRPr lang="en-US" altLang="ko-KR" dirty="0"/>
          </a:p>
          <a:p>
            <a:r>
              <a:rPr lang="en-US" altLang="ko-KR" b="1" dirty="0"/>
              <a:t>[Model 1]: </a:t>
            </a:r>
            <a:r>
              <a:rPr lang="ko-KR" altLang="en-US" b="1" dirty="0"/>
              <a:t>박민선 교수님 코드로도 똑같이 결과 나오므로 큰 차이는 없으나</a:t>
            </a:r>
            <a:r>
              <a:rPr lang="en-US" altLang="ko-KR" b="1" dirty="0"/>
              <a:t>, </a:t>
            </a:r>
            <a:r>
              <a:rPr lang="en-US" altLang="ko-KR" b="1" dirty="0">
                <a:solidFill>
                  <a:srgbClr val="C00000"/>
                </a:solidFill>
              </a:rPr>
              <a:t>clustering</a:t>
            </a:r>
            <a:r>
              <a:rPr lang="ko-KR" altLang="en-US" b="1" dirty="0">
                <a:solidFill>
                  <a:srgbClr val="C00000"/>
                </a:solidFill>
              </a:rPr>
              <a:t> 부분이 차이점</a:t>
            </a:r>
            <a:r>
              <a:rPr lang="en-US" altLang="ko-KR" b="1" dirty="0">
                <a:solidFill>
                  <a:srgbClr val="C00000"/>
                </a:solidFill>
              </a:rPr>
              <a:t>.</a:t>
            </a:r>
          </a:p>
          <a:p>
            <a:endParaRPr lang="en-US" altLang="ko-KR" dirty="0">
              <a:solidFill>
                <a:srgbClr val="C00000"/>
              </a:solidFill>
            </a:endParaRPr>
          </a:p>
          <a:p>
            <a:r>
              <a:rPr lang="ko-KR" altLang="en-US" dirty="0"/>
              <a:t>reg ccei_col ccei_ind_max ccei_ind_dist i.class, r </a:t>
            </a:r>
            <a:r>
              <a:rPr lang="ko-KR" altLang="en-US" b="1" dirty="0">
                <a:solidFill>
                  <a:srgbClr val="C00000"/>
                </a:solidFill>
              </a:rPr>
              <a:t>cl</a:t>
            </a:r>
            <a:r>
              <a:rPr lang="en-US" altLang="ko-KR" b="1" dirty="0" err="1">
                <a:solidFill>
                  <a:srgbClr val="C00000"/>
                </a:solidFill>
              </a:rPr>
              <a:t>uster</a:t>
            </a:r>
            <a:r>
              <a:rPr lang="ko-KR" altLang="en-US" b="1" dirty="0">
                <a:solidFill>
                  <a:srgbClr val="C00000"/>
                </a:solidFill>
              </a:rPr>
              <a:t>(class)</a:t>
            </a:r>
            <a:endParaRPr lang="ko-KR" altLang="en-US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0A0A93E-7D7B-4744-85BD-577EE9B17986}"/>
              </a:ext>
            </a:extLst>
          </p:cNvPr>
          <p:cNvSpPr txBox="1"/>
          <p:nvPr/>
        </p:nvSpPr>
        <p:spPr>
          <a:xfrm>
            <a:off x="442974" y="4664668"/>
            <a:ext cx="1159749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[Model 2]: </a:t>
            </a:r>
            <a:r>
              <a:rPr lang="en-US" altLang="ko-KR" b="1" dirty="0">
                <a:solidFill>
                  <a:schemeClr val="accent2"/>
                </a:solidFill>
              </a:rPr>
              <a:t>Risk Aversion, Height </a:t>
            </a:r>
            <a:r>
              <a:rPr lang="ko-KR" altLang="en-US" b="1" dirty="0">
                <a:solidFill>
                  <a:schemeClr val="accent2"/>
                </a:solidFill>
              </a:rPr>
              <a:t>을 추가로 통제한다는 것이 차이점</a:t>
            </a:r>
            <a:endParaRPr lang="en-US" altLang="ko-KR" b="1" dirty="0">
              <a:solidFill>
                <a:schemeClr val="accent2"/>
              </a:solidFill>
            </a:endParaRPr>
          </a:p>
          <a:p>
            <a:endParaRPr lang="en-US" altLang="ko-KR" dirty="0"/>
          </a:p>
          <a:p>
            <a:r>
              <a:rPr lang="ko-KR" altLang="en-US" dirty="0"/>
              <a:t>reg ccei_col ccei_ind_max ccei_ind_dist  </a:t>
            </a:r>
            <a:r>
              <a:rPr lang="ko-KR" altLang="en-US" b="1" dirty="0">
                <a:solidFill>
                  <a:schemeClr val="accent2"/>
                </a:solidFill>
              </a:rPr>
              <a:t>riskaversion_ind_max  riskaversion_ind_dist </a:t>
            </a:r>
            <a:br>
              <a:rPr lang="en-US" altLang="ko-KR" dirty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r>
              <a:rPr lang="ko-KR" altLang="en-US" dirty="0"/>
              <a:t>ib(1).malepair_co mathscore_max mathscore_dist </a:t>
            </a:r>
            <a:r>
              <a:rPr lang="ko-KR" altLang="en-US" b="1" dirty="0">
                <a:solidFill>
                  <a:schemeClr val="accent2"/>
                </a:solidFill>
              </a:rPr>
              <a:t>height_gr_max  height_gr_dist </a:t>
            </a:r>
            <a:r>
              <a:rPr lang="ko-KR" altLang="en-US" dirty="0"/>
              <a:t>i.friendship i.class, r cl(class)</a:t>
            </a:r>
          </a:p>
        </p:txBody>
      </p:sp>
    </p:spTree>
    <p:extLst>
      <p:ext uri="{BB962C8B-B14F-4D97-AF65-F5344CB8AC3E}">
        <p14:creationId xmlns:p14="http://schemas.microsoft.com/office/powerpoint/2010/main" val="2243971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1081216"/>
          </a:xfrm>
          <a:prstGeom prst="rect">
            <a:avLst/>
          </a:prstGeom>
          <a:solidFill>
            <a:srgbClr val="00206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05522" y="155887"/>
            <a:ext cx="113065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chemeClr val="bg1"/>
                </a:solidFill>
                <a:latin typeface="Cambria" panose="02040503050406030204" pitchFamily="18" charset="0"/>
              </a:rPr>
              <a:t>Updates so far</a:t>
            </a:r>
            <a:endParaRPr lang="ko-KR" altLang="en-US" sz="4400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05522" y="1558037"/>
            <a:ext cx="11286680" cy="39703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b="1" dirty="0">
                <a:solidFill>
                  <a:srgbClr val="002060"/>
                </a:solidFill>
              </a:rPr>
              <a:t>논문에 나와있는 </a:t>
            </a:r>
            <a:r>
              <a:rPr lang="en-US" altLang="ko-KR" b="1" dirty="0">
                <a:solidFill>
                  <a:srgbClr val="002060"/>
                </a:solidFill>
              </a:rPr>
              <a:t>Figures &amp; Graphs Replicate </a:t>
            </a:r>
            <a:r>
              <a:rPr lang="ko-KR" altLang="en-US" b="1" dirty="0">
                <a:solidFill>
                  <a:srgbClr val="002060"/>
                </a:solidFill>
              </a:rPr>
              <a:t>작업</a:t>
            </a:r>
            <a:endParaRPr lang="en-US" altLang="ko-KR" b="1" dirty="0">
              <a:solidFill>
                <a:srgbClr val="002060"/>
              </a:solidFill>
            </a:endParaRPr>
          </a:p>
          <a:p>
            <a:endParaRPr lang="en-US" altLang="ko-KR" dirty="0">
              <a:solidFill>
                <a:srgbClr val="002060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rgbClr val="002060"/>
                </a:solidFill>
              </a:rPr>
              <a:t>드롭박스 </a:t>
            </a:r>
            <a:r>
              <a:rPr lang="en-US" altLang="ko-KR" dirty="0" err="1">
                <a:solidFill>
                  <a:srgbClr val="002060"/>
                </a:solidFill>
              </a:rPr>
              <a:t>EshinData</a:t>
            </a:r>
            <a:r>
              <a:rPr lang="en-US" altLang="ko-KR" dirty="0">
                <a:solidFill>
                  <a:srgbClr val="002060"/>
                </a:solidFill>
              </a:rPr>
              <a:t>, Data </a:t>
            </a:r>
            <a:r>
              <a:rPr lang="ko-KR" altLang="en-US" dirty="0">
                <a:solidFill>
                  <a:srgbClr val="002060"/>
                </a:solidFill>
              </a:rPr>
              <a:t>두 폴더의 코드를 모두 활용해야 완전한 </a:t>
            </a:r>
            <a:r>
              <a:rPr lang="en-US" altLang="ko-KR" dirty="0">
                <a:solidFill>
                  <a:srgbClr val="002060"/>
                </a:solidFill>
              </a:rPr>
              <a:t>replicate </a:t>
            </a:r>
            <a:r>
              <a:rPr lang="ko-KR" altLang="en-US" dirty="0">
                <a:solidFill>
                  <a:srgbClr val="002060"/>
                </a:solidFill>
              </a:rPr>
              <a:t>이 가능할 것으로 보입니다</a:t>
            </a:r>
            <a:r>
              <a:rPr lang="en-US" altLang="ko-KR" dirty="0">
                <a:solidFill>
                  <a:srgbClr val="002060"/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rgbClr val="002060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rgbClr val="002060"/>
                </a:solidFill>
              </a:rPr>
              <a:t>두 버젼의 코드를 하나로 합쳐서 정리하는 작업 필요</a:t>
            </a:r>
            <a:r>
              <a:rPr lang="en-US" altLang="ko-KR" dirty="0">
                <a:solidFill>
                  <a:srgbClr val="002060"/>
                </a:solidFill>
              </a:rPr>
              <a:t>?</a:t>
            </a:r>
          </a:p>
          <a:p>
            <a:endParaRPr lang="en-US" altLang="ko-KR" dirty="0">
              <a:solidFill>
                <a:srgbClr val="002060"/>
              </a:solidFill>
            </a:endParaRPr>
          </a:p>
          <a:p>
            <a:endParaRPr lang="en-US" altLang="ko-KR" dirty="0">
              <a:solidFill>
                <a:srgbClr val="002060"/>
              </a:solidFill>
            </a:endParaRPr>
          </a:p>
          <a:p>
            <a:endParaRPr lang="en-US" altLang="ko-KR" dirty="0">
              <a:solidFill>
                <a:srgbClr val="002060"/>
              </a:solidFill>
            </a:endParaRPr>
          </a:p>
          <a:p>
            <a:r>
              <a:rPr lang="en-US" altLang="ko-KR" b="1" dirty="0">
                <a:solidFill>
                  <a:srgbClr val="002060"/>
                </a:solidFill>
              </a:rPr>
              <a:t>2. Friendship </a:t>
            </a:r>
            <a:r>
              <a:rPr lang="ko-KR" altLang="en-US" b="1" dirty="0">
                <a:solidFill>
                  <a:srgbClr val="002060"/>
                </a:solidFill>
              </a:rPr>
              <a:t>관련</a:t>
            </a:r>
            <a:endParaRPr lang="en-US" altLang="ko-KR" b="1" dirty="0">
              <a:solidFill>
                <a:srgbClr val="002060"/>
              </a:solidFill>
            </a:endParaRPr>
          </a:p>
          <a:p>
            <a:endParaRPr lang="en-US" altLang="ko-KR" dirty="0">
              <a:solidFill>
                <a:srgbClr val="002060"/>
              </a:solidFill>
            </a:endParaRPr>
          </a:p>
          <a:p>
            <a:r>
              <a:rPr lang="en-US" altLang="ko-KR" dirty="0">
                <a:solidFill>
                  <a:srgbClr val="002060"/>
                </a:solidFill>
              </a:rPr>
              <a:t>- distance </a:t>
            </a:r>
            <a:r>
              <a:rPr lang="ko-KR" altLang="en-US" dirty="0">
                <a:solidFill>
                  <a:srgbClr val="002060"/>
                </a:solidFill>
              </a:rPr>
              <a:t>정보는 포함되어 있지 않고</a:t>
            </a:r>
            <a:r>
              <a:rPr lang="en-US" altLang="ko-KR" dirty="0">
                <a:solidFill>
                  <a:srgbClr val="002060"/>
                </a:solidFill>
              </a:rPr>
              <a:t>, </a:t>
            </a:r>
            <a:r>
              <a:rPr lang="ko-KR" altLang="en-US" dirty="0">
                <a:solidFill>
                  <a:srgbClr val="002060"/>
                </a:solidFill>
              </a:rPr>
              <a:t>단순히 서로를 지목했는지 여부로 </a:t>
            </a:r>
            <a:r>
              <a:rPr lang="en-US" altLang="ko-KR" dirty="0">
                <a:solidFill>
                  <a:srgbClr val="002060"/>
                </a:solidFill>
              </a:rPr>
              <a:t>3</a:t>
            </a:r>
            <a:r>
              <a:rPr lang="ko-KR" altLang="en-US" dirty="0">
                <a:solidFill>
                  <a:srgbClr val="002060"/>
                </a:solidFill>
              </a:rPr>
              <a:t>단계 구분</a:t>
            </a:r>
            <a:endParaRPr lang="en-US" altLang="ko-KR" dirty="0">
              <a:solidFill>
                <a:srgbClr val="002060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rgbClr val="002060"/>
              </a:solidFill>
            </a:endParaRPr>
          </a:p>
          <a:p>
            <a:r>
              <a:rPr lang="en-US" altLang="ko-KR" dirty="0">
                <a:solidFill>
                  <a:srgbClr val="002060"/>
                </a:solidFill>
              </a:rPr>
              <a:t>- </a:t>
            </a:r>
            <a:r>
              <a:rPr lang="ko-KR" altLang="en-US" dirty="0">
                <a:solidFill>
                  <a:srgbClr val="002060"/>
                </a:solidFill>
              </a:rPr>
              <a:t>추후 신은철 교수님께서 </a:t>
            </a:r>
            <a:r>
              <a:rPr lang="en-US" altLang="ko-KR" dirty="0">
                <a:solidFill>
                  <a:srgbClr val="002060"/>
                </a:solidFill>
              </a:rPr>
              <a:t>distance</a:t>
            </a:r>
            <a:r>
              <a:rPr lang="ko-KR" altLang="en-US" dirty="0">
                <a:solidFill>
                  <a:srgbClr val="002060"/>
                </a:solidFill>
              </a:rPr>
              <a:t> </a:t>
            </a:r>
            <a:r>
              <a:rPr lang="en-US" altLang="ko-KR" dirty="0">
                <a:solidFill>
                  <a:srgbClr val="002060"/>
                </a:solidFill>
              </a:rPr>
              <a:t>update ? </a:t>
            </a:r>
          </a:p>
          <a:p>
            <a:r>
              <a:rPr lang="en-US" altLang="ko-KR" dirty="0">
                <a:solidFill>
                  <a:srgbClr val="002060"/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8157412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1081216"/>
          </a:xfrm>
          <a:prstGeom prst="rect">
            <a:avLst/>
          </a:prstGeom>
          <a:solidFill>
            <a:srgbClr val="00206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05522" y="155887"/>
            <a:ext cx="113065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chemeClr val="bg1"/>
                </a:solidFill>
                <a:latin typeface="Cambria" panose="02040503050406030204" pitchFamily="18" charset="0"/>
              </a:rPr>
              <a:t>Figure 5</a:t>
            </a:r>
            <a:endParaRPr lang="ko-KR" altLang="en-US" sz="4400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251" y="2096305"/>
            <a:ext cx="4483824" cy="279039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8783" y="1197416"/>
            <a:ext cx="4483824" cy="26900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D94A509-00AC-4EA4-A367-FD4A1B366D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8783" y="3937559"/>
            <a:ext cx="4821287" cy="2892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134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1081216"/>
          </a:xfrm>
          <a:prstGeom prst="rect">
            <a:avLst/>
          </a:prstGeom>
          <a:solidFill>
            <a:srgbClr val="00206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05522" y="155887"/>
            <a:ext cx="113065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chemeClr val="bg1"/>
                </a:solidFill>
                <a:latin typeface="Cambria" panose="02040503050406030204" pitchFamily="18" charset="0"/>
              </a:rPr>
              <a:t>Table 6</a:t>
            </a:r>
            <a:endParaRPr lang="ko-KR" altLang="en-US" sz="4400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713" y="1407226"/>
            <a:ext cx="3590858" cy="518766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0115" y="1733550"/>
            <a:ext cx="7230325" cy="4258176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2638744" y="1796878"/>
            <a:ext cx="770822" cy="413152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146574" y="1733550"/>
            <a:ext cx="1639401" cy="400551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29911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5542"/>
            <a:ext cx="12192000" cy="1081216"/>
          </a:xfrm>
          <a:prstGeom prst="rect">
            <a:avLst/>
          </a:prstGeom>
          <a:solidFill>
            <a:srgbClr val="00206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05522" y="155887"/>
            <a:ext cx="113065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chemeClr val="bg1"/>
                </a:solidFill>
                <a:latin typeface="Cambria" panose="02040503050406030204" pitchFamily="18" charset="0"/>
              </a:rPr>
              <a:t>Table 6</a:t>
            </a:r>
            <a:endParaRPr lang="ko-KR" altLang="en-US" sz="4400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338" y="1451560"/>
            <a:ext cx="3590858" cy="5187661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2997374" y="1841212"/>
            <a:ext cx="770822" cy="413152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8201985" y="2171415"/>
            <a:ext cx="2194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002060"/>
                </a:solidFill>
              </a:rPr>
              <a:t>신은철 교수님 코드</a:t>
            </a:r>
            <a:endParaRPr lang="en-US" altLang="ko-KR" b="1" dirty="0">
              <a:solidFill>
                <a:srgbClr val="00206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DF4064-AA0E-4BD1-AA75-E2F18782CB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4790" y="1543219"/>
            <a:ext cx="3290396" cy="4574326"/>
          </a:xfrm>
          <a:prstGeom prst="rect">
            <a:avLst/>
          </a:prstGeom>
        </p:spPr>
      </p:pic>
      <p:sp>
        <p:nvSpPr>
          <p:cNvPr id="10" name="직사각형 6">
            <a:extLst>
              <a:ext uri="{FF2B5EF4-FFF2-40B4-BE49-F238E27FC236}">
                <a16:creationId xmlns:a16="http://schemas.microsoft.com/office/drawing/2014/main" id="{95D3653C-A0B9-4BD1-8D4C-555FA6F3349F}"/>
              </a:ext>
            </a:extLst>
          </p:cNvPr>
          <p:cNvSpPr/>
          <p:nvPr/>
        </p:nvSpPr>
        <p:spPr>
          <a:xfrm>
            <a:off x="4555486" y="4466704"/>
            <a:ext cx="3329699" cy="75368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8">
            <a:extLst>
              <a:ext uri="{FF2B5EF4-FFF2-40B4-BE49-F238E27FC236}">
                <a16:creationId xmlns:a16="http://schemas.microsoft.com/office/drawing/2014/main" id="{AF526C9E-62EB-4C89-913A-13FE021B60EC}"/>
              </a:ext>
            </a:extLst>
          </p:cNvPr>
          <p:cNvSpPr/>
          <p:nvPr/>
        </p:nvSpPr>
        <p:spPr>
          <a:xfrm>
            <a:off x="8011615" y="2967244"/>
            <a:ext cx="418038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600" dirty="0">
                <a:solidFill>
                  <a:srgbClr val="002060"/>
                </a:solidFill>
              </a:rPr>
              <a:t>CCEI</a:t>
            </a:r>
            <a:r>
              <a:rPr lang="ko-KR" altLang="en-US" sz="1600" dirty="0">
                <a:solidFill>
                  <a:srgbClr val="002060"/>
                </a:solidFill>
              </a:rPr>
              <a:t>가 설명변수로 포함된 점</a:t>
            </a:r>
            <a:endParaRPr lang="en-US" altLang="ko-KR" sz="1600" dirty="0">
              <a:solidFill>
                <a:srgbClr val="002060"/>
              </a:solidFill>
            </a:endParaRPr>
          </a:p>
          <a:p>
            <a:pPr marL="342900" indent="-342900">
              <a:buAutoNum type="arabicPeriod"/>
            </a:pPr>
            <a:endParaRPr lang="en-US" altLang="ko-KR" sz="1600" dirty="0">
              <a:solidFill>
                <a:srgbClr val="002060"/>
              </a:solidFill>
            </a:endParaRPr>
          </a:p>
          <a:p>
            <a:pPr marL="342900" indent="-342900">
              <a:buAutoNum type="arabicPeriod" startAt="2"/>
            </a:pPr>
            <a:r>
              <a:rPr lang="en-US" altLang="ko-KR" sz="1600" dirty="0">
                <a:solidFill>
                  <a:srgbClr val="002060"/>
                </a:solidFill>
              </a:rPr>
              <a:t>School Characteristic </a:t>
            </a:r>
            <a:r>
              <a:rPr lang="ko-KR" altLang="en-US" sz="1600" dirty="0">
                <a:solidFill>
                  <a:srgbClr val="002060"/>
                </a:solidFill>
              </a:rPr>
              <a:t>통제가 없다는 점</a:t>
            </a:r>
            <a:endParaRPr lang="en-US" altLang="ko-KR" sz="1600" dirty="0">
              <a:solidFill>
                <a:srgbClr val="002060"/>
              </a:solidFill>
            </a:endParaRPr>
          </a:p>
          <a:p>
            <a:pPr marL="342900" indent="-342900">
              <a:buAutoNum type="arabicPeriod" startAt="2"/>
            </a:pPr>
            <a:endParaRPr lang="en-US" altLang="ko-KR" sz="1600" dirty="0">
              <a:solidFill>
                <a:srgbClr val="002060"/>
              </a:solidFill>
            </a:endParaRPr>
          </a:p>
          <a:p>
            <a:pPr marL="342900" indent="-342900">
              <a:buAutoNum type="arabicPeriod" startAt="2"/>
            </a:pPr>
            <a:r>
              <a:rPr lang="ko-KR" altLang="en-US" sz="1600" dirty="0">
                <a:solidFill>
                  <a:srgbClr val="002060"/>
                </a:solidFill>
              </a:rPr>
              <a:t>상수항</a:t>
            </a:r>
            <a:r>
              <a:rPr lang="en-US" altLang="ko-KR" sz="1600" dirty="0">
                <a:solidFill>
                  <a:srgbClr val="002060"/>
                </a:solidFill>
              </a:rPr>
              <a:t>, Obs. </a:t>
            </a:r>
            <a:r>
              <a:rPr lang="ko-KR" altLang="en-US" sz="1600" dirty="0">
                <a:solidFill>
                  <a:srgbClr val="002060"/>
                </a:solidFill>
              </a:rPr>
              <a:t>가 다르다는 점</a:t>
            </a:r>
            <a:endParaRPr lang="en-US" altLang="ko-KR" sz="1600" dirty="0">
              <a:solidFill>
                <a:srgbClr val="002060"/>
              </a:solidFill>
            </a:endParaRPr>
          </a:p>
          <a:p>
            <a:pPr marL="342900" indent="-342900">
              <a:buAutoNum type="arabicPeriod" startAt="2"/>
            </a:pPr>
            <a:endParaRPr lang="en-US" altLang="ko-KR" sz="1600" dirty="0">
              <a:solidFill>
                <a:srgbClr val="002060"/>
              </a:solidFill>
            </a:endParaRPr>
          </a:p>
          <a:p>
            <a:r>
              <a:rPr lang="ko-KR" altLang="en-US" sz="1600" dirty="0">
                <a:solidFill>
                  <a:srgbClr val="002060"/>
                </a:solidFill>
              </a:rPr>
              <a:t>추가 확인 필요</a:t>
            </a:r>
            <a:endParaRPr lang="en-US" altLang="ko-KR" sz="16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89153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1081216"/>
          </a:xfrm>
          <a:prstGeom prst="rect">
            <a:avLst/>
          </a:prstGeom>
          <a:solidFill>
            <a:srgbClr val="00206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05522" y="155887"/>
            <a:ext cx="113065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chemeClr val="bg1"/>
                </a:solidFill>
                <a:latin typeface="Cambria" panose="02040503050406030204" pitchFamily="18" charset="0"/>
              </a:rPr>
              <a:t>Figure 7 (a)</a:t>
            </a:r>
            <a:endParaRPr lang="ko-KR" altLang="en-US" sz="4400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r="51293" b="13341"/>
          <a:stretch/>
        </p:blipFill>
        <p:spPr>
          <a:xfrm>
            <a:off x="776456" y="2195195"/>
            <a:ext cx="4043381" cy="339280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9812" y="5770562"/>
            <a:ext cx="3914775" cy="2952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0BB8143-D950-4904-B243-CD5610C02B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2684" y="3914116"/>
            <a:ext cx="4314117" cy="258847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3FB957A-3BAC-4907-ABA7-0B4362DE07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2839" y="1325646"/>
            <a:ext cx="4314117" cy="2588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678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1081216"/>
          </a:xfrm>
          <a:prstGeom prst="rect">
            <a:avLst/>
          </a:prstGeom>
          <a:solidFill>
            <a:srgbClr val="00206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05522" y="155887"/>
            <a:ext cx="113065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chemeClr val="bg1"/>
                </a:solidFill>
                <a:latin typeface="Cambria" panose="02040503050406030204" pitchFamily="18" charset="0"/>
              </a:rPr>
              <a:t>Figure 7 (a)</a:t>
            </a:r>
            <a:endParaRPr lang="ko-KR" altLang="en-US" sz="4400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0BB8143-D950-4904-B243-CD5610C02B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656" y="3904875"/>
            <a:ext cx="4314117" cy="258847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6EC3BEC-F755-4239-A03D-FA5AC5D8B449}"/>
              </a:ext>
            </a:extLst>
          </p:cNvPr>
          <p:cNvSpPr txBox="1"/>
          <p:nvPr/>
        </p:nvSpPr>
        <p:spPr>
          <a:xfrm>
            <a:off x="4764644" y="3986317"/>
            <a:ext cx="7325756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twoway ( histogram </a:t>
            </a:r>
            <a:r>
              <a:rPr lang="ko-KR" altLang="en-US" b="1" dirty="0">
                <a:solidFill>
                  <a:srgbClr val="C00000"/>
                </a:solidFill>
              </a:rPr>
              <a:t>uloss_col</a:t>
            </a:r>
            <a:r>
              <a:rPr lang="ko-KR" altLang="en-US" dirty="0"/>
              <a:t>, percent bcolor(gs10) barw(0.03) lcolor(gs1) lwidth(1) ) , ///</a:t>
            </a:r>
          </a:p>
          <a:p>
            <a:r>
              <a:rPr lang="ko-KR" altLang="en-US" dirty="0"/>
              <a:t>xtitle("Welfare Loss", size(5) height(6)) ///</a:t>
            </a:r>
          </a:p>
          <a:p>
            <a:r>
              <a:rPr lang="ko-KR" altLang="en-US" dirty="0"/>
              <a:t>xscale(range(0.0 1.0)) xlabel(0.0 (0.2) 1.0, labgap(0.5) labsize(4)) ///</a:t>
            </a:r>
          </a:p>
          <a:p>
            <a:r>
              <a:rPr lang="ko-KR" altLang="en-US" dirty="0"/>
              <a:t>ytitle("Frequency (%)", size(5) height(6)) ///</a:t>
            </a:r>
          </a:p>
          <a:p>
            <a:r>
              <a:rPr lang="ko-KR" altLang="en-US" dirty="0"/>
              <a:t>yscale(range(0 25)) ylabel(0 (5) 25, labgap(0.5) labsize(4)) ///</a:t>
            </a:r>
          </a:p>
          <a:p>
            <a:r>
              <a:rPr lang="ko-KR" altLang="en-US" dirty="0"/>
              <a:t>graphregion(color(white))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b="1" dirty="0">
                <a:solidFill>
                  <a:srgbClr val="C00000"/>
                </a:solidFill>
              </a:rPr>
              <a:t>- </a:t>
            </a:r>
            <a:r>
              <a:rPr lang="ko-KR" altLang="en-US" b="1" dirty="0">
                <a:solidFill>
                  <a:srgbClr val="C00000"/>
                </a:solidFill>
              </a:rPr>
              <a:t>전처리 과정이 서로 다를 가능성</a:t>
            </a:r>
            <a:r>
              <a:rPr lang="en-US" altLang="ko-KR" b="1" dirty="0">
                <a:solidFill>
                  <a:srgbClr val="C00000"/>
                </a:solidFill>
              </a:rPr>
              <a:t>??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29641D-286A-4E4D-B1D0-087458BF1E7F}"/>
              </a:ext>
            </a:extLst>
          </p:cNvPr>
          <p:cNvSpPr txBox="1"/>
          <p:nvPr/>
        </p:nvSpPr>
        <p:spPr>
          <a:xfrm>
            <a:off x="4849091" y="1654175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twoway (histogram </a:t>
            </a:r>
            <a:r>
              <a:rPr lang="ko-KR" altLang="en-US" b="1" dirty="0">
                <a:solidFill>
                  <a:srgbClr val="C00000"/>
                </a:solidFill>
              </a:rPr>
              <a:t>uloss</a:t>
            </a:r>
            <a:r>
              <a:rPr lang="en-US" altLang="ko-KR" b="1" dirty="0">
                <a:solidFill>
                  <a:srgbClr val="C00000"/>
                </a:solidFill>
              </a:rPr>
              <a:t>_col</a:t>
            </a:r>
            <a:r>
              <a:rPr lang="ko-KR" altLang="en-US" dirty="0"/>
              <a:t>, percent), </a:t>
            </a:r>
            <a:endParaRPr lang="en-US" altLang="ko-KR" dirty="0"/>
          </a:p>
          <a:p>
            <a:r>
              <a:rPr lang="ko-KR" altLang="en-US" dirty="0"/>
              <a:t>xtitle(Welfare Loss) graphregion(color(white) lcolor(black)  ) ///</a:t>
            </a:r>
          </a:p>
          <a:p>
            <a:r>
              <a:rPr lang="ko-KR" altLang="en-US" dirty="0"/>
              <a:t>plotregion(margin(zero) fcolor(gs0) ifcolor(white) ilwidth(thick) )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E40372F-AF5F-4CC0-911D-2CF5BF9AF4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656" y="1181583"/>
            <a:ext cx="4548684" cy="2729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8618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1081216"/>
          </a:xfrm>
          <a:prstGeom prst="rect">
            <a:avLst/>
          </a:prstGeom>
          <a:solidFill>
            <a:srgbClr val="00206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05522" y="155887"/>
            <a:ext cx="113065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chemeClr val="bg1"/>
                </a:solidFill>
                <a:latin typeface="Cambria" panose="02040503050406030204" pitchFamily="18" charset="0"/>
              </a:rPr>
              <a:t>Figure 7 (b)</a:t>
            </a:r>
            <a:endParaRPr lang="ko-KR" altLang="en-US" sz="4400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49242" b="11924"/>
          <a:stretch/>
        </p:blipFill>
        <p:spPr>
          <a:xfrm>
            <a:off x="505521" y="2059730"/>
            <a:ext cx="3700963" cy="302873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521" y="5218112"/>
            <a:ext cx="3914775" cy="2952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E876E75-89F7-41BD-B9C4-836993810A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2092" y="3757012"/>
            <a:ext cx="4179983" cy="250798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D701F65-18FB-4B35-A28A-599EA57883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82838" y="1175005"/>
            <a:ext cx="3998489" cy="2399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3619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1081216"/>
          </a:xfrm>
          <a:prstGeom prst="rect">
            <a:avLst/>
          </a:prstGeom>
          <a:solidFill>
            <a:srgbClr val="00206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05522" y="155887"/>
            <a:ext cx="113065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chemeClr val="bg1"/>
                </a:solidFill>
                <a:latin typeface="Cambria" panose="02040503050406030204" pitchFamily="18" charset="0"/>
              </a:rPr>
              <a:t>Figure 7 (b)</a:t>
            </a:r>
            <a:endParaRPr lang="ko-KR" altLang="en-US" sz="4400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E876E75-89F7-41BD-B9C4-836993810A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852" y="3823514"/>
            <a:ext cx="4179983" cy="250798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FC8E5A3-8E30-4AE4-8CF0-E2CC1BA16705}"/>
              </a:ext>
            </a:extLst>
          </p:cNvPr>
          <p:cNvSpPr txBox="1"/>
          <p:nvPr/>
        </p:nvSpPr>
        <p:spPr>
          <a:xfrm>
            <a:off x="5214851" y="3980489"/>
            <a:ext cx="694660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altLang="ko-KR" dirty="0"/>
              <a:t>g ccei_col90=cond(ccei_col &gt;= 0.90 ,1,0)</a:t>
            </a:r>
          </a:p>
          <a:p>
            <a:endParaRPr lang="en-US" altLang="ko-KR" dirty="0"/>
          </a:p>
          <a:p>
            <a:r>
              <a:rPr lang="ko-KR" altLang="en-US" dirty="0"/>
              <a:t>cdfplot uloss_col, by(ccei_col90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D361BC8-5B0D-48B5-8097-15C69EFE8E45}"/>
              </a:ext>
            </a:extLst>
          </p:cNvPr>
          <p:cNvSpPr txBox="1"/>
          <p:nvPr/>
        </p:nvSpPr>
        <p:spPr>
          <a:xfrm>
            <a:off x="5214851" y="1238191"/>
            <a:ext cx="6096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gen ccei_col90 = </a:t>
            </a:r>
            <a:r>
              <a:rPr lang="en-US" altLang="ko-KR" dirty="0" err="1"/>
              <a:t>cond</a:t>
            </a:r>
            <a:r>
              <a:rPr lang="en-US" altLang="ko-KR" dirty="0"/>
              <a:t>( </a:t>
            </a:r>
            <a:r>
              <a:rPr lang="en-US" altLang="ko-KR" dirty="0" err="1"/>
              <a:t>Iv_afriat_col</a:t>
            </a:r>
            <a:r>
              <a:rPr lang="en-US" altLang="ko-KR" dirty="0"/>
              <a:t> &lt;= 0.1 ,1,0) // added 2025.03.06</a:t>
            </a:r>
          </a:p>
          <a:p>
            <a:endParaRPr lang="en-US" altLang="ko-KR" dirty="0"/>
          </a:p>
          <a:p>
            <a:r>
              <a:rPr lang="en-US" altLang="ko-KR" dirty="0" err="1"/>
              <a:t>cdfplot</a:t>
            </a:r>
            <a:r>
              <a:rPr lang="en-US" altLang="ko-KR" dirty="0"/>
              <a:t> </a:t>
            </a:r>
            <a:r>
              <a:rPr lang="en-US" altLang="ko-KR" dirty="0" err="1"/>
              <a:t>uloss_col</a:t>
            </a:r>
            <a:r>
              <a:rPr lang="en-US" altLang="ko-KR" dirty="0"/>
              <a:t>, by(ccei_col90)</a:t>
            </a:r>
          </a:p>
          <a:p>
            <a:endParaRPr lang="en-US" altLang="ko-KR" dirty="0"/>
          </a:p>
          <a:p>
            <a:r>
              <a:rPr lang="en-US" altLang="ko-KR" dirty="0"/>
              <a:t>* </a:t>
            </a:r>
            <a:r>
              <a:rPr lang="ko-KR" altLang="en-US" dirty="0"/>
              <a:t>아래 그림을 </a:t>
            </a:r>
            <a:r>
              <a:rPr lang="en-US" altLang="ko-KR" dirty="0"/>
              <a:t>replicate </a:t>
            </a:r>
            <a:r>
              <a:rPr lang="ko-KR" altLang="en-US" dirty="0"/>
              <a:t>하기 위해 위와 같이 코드를 만들어보았는데</a:t>
            </a:r>
            <a:r>
              <a:rPr lang="en-US" altLang="ko-KR" dirty="0"/>
              <a:t>, </a:t>
            </a:r>
            <a:r>
              <a:rPr lang="ko-KR" altLang="en-US" dirty="0"/>
              <a:t>다른 그래프로 나오는 것을 확인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EE75F7A-6ED4-4BAF-912F-BF7BC8A3C1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346" y="1424421"/>
            <a:ext cx="3998489" cy="2399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2196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1081216"/>
          </a:xfrm>
          <a:prstGeom prst="rect">
            <a:avLst/>
          </a:prstGeom>
          <a:solidFill>
            <a:srgbClr val="00206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05522" y="155887"/>
            <a:ext cx="113065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chemeClr val="bg1"/>
                </a:solidFill>
                <a:latin typeface="Cambria" panose="02040503050406030204" pitchFamily="18" charset="0"/>
              </a:rPr>
              <a:t>Table</a:t>
            </a:r>
            <a:r>
              <a:rPr lang="ko-KR" altLang="en-US" sz="4400" dirty="0">
                <a:solidFill>
                  <a:schemeClr val="bg1"/>
                </a:solidFill>
                <a:latin typeface="Cambria" panose="02040503050406030204" pitchFamily="18" charset="0"/>
              </a:rPr>
              <a:t> </a:t>
            </a:r>
            <a:r>
              <a:rPr lang="en-US" altLang="ko-KR" sz="4400" dirty="0">
                <a:solidFill>
                  <a:schemeClr val="bg1"/>
                </a:solidFill>
                <a:latin typeface="Cambria" panose="02040503050406030204" pitchFamily="18" charset="0"/>
              </a:rPr>
              <a:t>7</a:t>
            </a:r>
            <a:endParaRPr lang="ko-KR" altLang="en-US" sz="4400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964" y="1294410"/>
            <a:ext cx="3896987" cy="5088577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5947286" y="3479284"/>
            <a:ext cx="302999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002060"/>
                </a:solidFill>
              </a:rPr>
              <a:t>추후 다시 체크</a:t>
            </a:r>
            <a:endParaRPr lang="en-US" altLang="ko-KR" b="1" dirty="0">
              <a:solidFill>
                <a:srgbClr val="002060"/>
              </a:solidFill>
            </a:endParaRPr>
          </a:p>
          <a:p>
            <a:endParaRPr lang="en-US" altLang="ko-KR" b="1" dirty="0">
              <a:solidFill>
                <a:srgbClr val="002060"/>
              </a:solidFill>
            </a:endParaRPr>
          </a:p>
          <a:p>
            <a:r>
              <a:rPr lang="ko-KR" altLang="en-US" b="1" dirty="0">
                <a:solidFill>
                  <a:srgbClr val="002060"/>
                </a:solidFill>
              </a:rPr>
              <a:t>아직 코드를 찾지 못하였음</a:t>
            </a:r>
            <a:r>
              <a:rPr lang="en-US" altLang="ko-KR" b="1" dirty="0">
                <a:solidFill>
                  <a:srgbClr val="002060"/>
                </a:solidFill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50281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1081216"/>
          </a:xfrm>
          <a:prstGeom prst="rect">
            <a:avLst/>
          </a:prstGeom>
          <a:solidFill>
            <a:srgbClr val="00206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05522" y="155887"/>
            <a:ext cx="113065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chemeClr val="bg1"/>
                </a:solidFill>
                <a:latin typeface="Cambria" panose="02040503050406030204" pitchFamily="18" charset="0"/>
              </a:rPr>
              <a:t>Table 3</a:t>
            </a:r>
            <a:endParaRPr lang="ko-KR" altLang="en-US" sz="4400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523" y="1191505"/>
            <a:ext cx="4504628" cy="228149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899" y="3473001"/>
            <a:ext cx="3726751" cy="21565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2643" y="2332253"/>
            <a:ext cx="6523038" cy="56051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8549" y="3951408"/>
            <a:ext cx="4431602" cy="273463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10151" y="4638675"/>
            <a:ext cx="6801893" cy="265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2355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1081216"/>
          </a:xfrm>
          <a:prstGeom prst="rect">
            <a:avLst/>
          </a:prstGeom>
          <a:solidFill>
            <a:srgbClr val="00206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05522" y="155887"/>
            <a:ext cx="113065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chemeClr val="bg1"/>
                </a:solidFill>
                <a:latin typeface="Cambria" panose="02040503050406030204" pitchFamily="18" charset="0"/>
              </a:rPr>
              <a:t>Table 4</a:t>
            </a:r>
            <a:endParaRPr lang="ko-KR" altLang="en-US" sz="4400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105" y="2773742"/>
            <a:ext cx="5172793" cy="175012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463D76D-FDAC-4DD6-B5C2-8125583819D9}"/>
              </a:ext>
            </a:extLst>
          </p:cNvPr>
          <p:cNvSpPr txBox="1"/>
          <p:nvPr/>
        </p:nvSpPr>
        <p:spPr>
          <a:xfrm>
            <a:off x="6096000" y="3112808"/>
            <a:ext cx="6096000" cy="20005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002060"/>
                </a:solidFill>
              </a:rPr>
              <a:t>추후 다시 체크</a:t>
            </a:r>
            <a:endParaRPr lang="en-US" altLang="ko-KR" b="1" dirty="0">
              <a:solidFill>
                <a:srgbClr val="002060"/>
              </a:solidFill>
            </a:endParaRPr>
          </a:p>
          <a:p>
            <a:endParaRPr lang="en-US" altLang="ko-KR" b="1" dirty="0">
              <a:solidFill>
                <a:srgbClr val="002060"/>
              </a:solidFill>
            </a:endParaRPr>
          </a:p>
          <a:p>
            <a:endParaRPr lang="en-US" altLang="ko-KR" b="1" dirty="0">
              <a:solidFill>
                <a:srgbClr val="002060"/>
              </a:solidFill>
            </a:endParaRPr>
          </a:p>
          <a:p>
            <a:r>
              <a:rPr lang="ko-KR" altLang="en-US" b="1" dirty="0">
                <a:solidFill>
                  <a:srgbClr val="002060"/>
                </a:solidFill>
              </a:rPr>
              <a:t>코드 상에는 </a:t>
            </a:r>
            <a:r>
              <a:rPr lang="en-US" altLang="ko-KR" b="1" dirty="0">
                <a:solidFill>
                  <a:srgbClr val="002060"/>
                </a:solidFill>
              </a:rPr>
              <a:t>DAU </a:t>
            </a:r>
            <a:r>
              <a:rPr lang="ko-KR" altLang="en-US" b="1" dirty="0">
                <a:solidFill>
                  <a:srgbClr val="002060"/>
                </a:solidFill>
              </a:rPr>
              <a:t>대신 </a:t>
            </a:r>
            <a:r>
              <a:rPr lang="en-US" altLang="ko-KR" b="1" dirty="0">
                <a:solidFill>
                  <a:srgbClr val="002060"/>
                </a:solidFill>
              </a:rPr>
              <a:t>RDU </a:t>
            </a:r>
            <a:r>
              <a:rPr lang="ko-KR" altLang="en-US" b="1" dirty="0">
                <a:solidFill>
                  <a:srgbClr val="002060"/>
                </a:solidFill>
              </a:rPr>
              <a:t>라고 표기</a:t>
            </a:r>
            <a:r>
              <a:rPr lang="en-US" altLang="ko-KR" b="1" dirty="0">
                <a:solidFill>
                  <a:srgbClr val="002060"/>
                </a:solidFill>
              </a:rPr>
              <a:t>?</a:t>
            </a:r>
          </a:p>
          <a:p>
            <a:r>
              <a:rPr lang="en-US" altLang="ko-KR" b="1" dirty="0">
                <a:solidFill>
                  <a:srgbClr val="002060"/>
                </a:solidFill>
              </a:rPr>
              <a:t>DAU, RDU </a:t>
            </a:r>
            <a:r>
              <a:rPr lang="ko-KR" altLang="en-US" b="1" dirty="0">
                <a:solidFill>
                  <a:srgbClr val="002060"/>
                </a:solidFill>
              </a:rPr>
              <a:t>어떤 관계인지 다시 공부 필요</a:t>
            </a:r>
            <a:endParaRPr lang="en-US" altLang="ko-KR" b="1" dirty="0">
              <a:solidFill>
                <a:srgbClr val="002060"/>
              </a:solidFill>
            </a:endParaRPr>
          </a:p>
          <a:p>
            <a:endParaRPr lang="en-US" altLang="ko-KR" b="1" dirty="0">
              <a:solidFill>
                <a:srgbClr val="002060"/>
              </a:solidFill>
            </a:endParaRPr>
          </a:p>
          <a:p>
            <a:r>
              <a:rPr lang="de-DE" altLang="ko-KR" sz="1600" b="1" dirty="0">
                <a:solidFill>
                  <a:srgbClr val="002060"/>
                </a:solidFill>
              </a:rPr>
              <a:t>g rdu = cond( (Im_eut - Im)/(Im - Iv_afriat) &gt;=0.1 ,1,0)</a:t>
            </a:r>
          </a:p>
        </p:txBody>
      </p:sp>
    </p:spTree>
    <p:extLst>
      <p:ext uri="{BB962C8B-B14F-4D97-AF65-F5344CB8AC3E}">
        <p14:creationId xmlns:p14="http://schemas.microsoft.com/office/powerpoint/2010/main" val="3530849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1081216"/>
          </a:xfrm>
          <a:prstGeom prst="rect">
            <a:avLst/>
          </a:prstGeom>
          <a:solidFill>
            <a:srgbClr val="00206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05522" y="155887"/>
            <a:ext cx="113065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chemeClr val="bg1"/>
                </a:solidFill>
                <a:latin typeface="Cambria" panose="02040503050406030204" pitchFamily="18" charset="0"/>
              </a:rPr>
              <a:t>Friendship</a:t>
            </a:r>
            <a:endParaRPr lang="ko-KR" altLang="en-US" sz="4400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05522" y="1558036"/>
            <a:ext cx="1130652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002060"/>
                </a:solidFill>
              </a:rPr>
              <a:t>2. Friendship </a:t>
            </a:r>
            <a:r>
              <a:rPr lang="ko-KR" altLang="en-US" b="1" dirty="0">
                <a:solidFill>
                  <a:srgbClr val="002060"/>
                </a:solidFill>
              </a:rPr>
              <a:t>변수 생성</a:t>
            </a:r>
            <a:endParaRPr lang="en-US" altLang="ko-KR" b="1" dirty="0">
              <a:solidFill>
                <a:srgbClr val="002060"/>
              </a:solidFill>
            </a:endParaRPr>
          </a:p>
          <a:p>
            <a:endParaRPr lang="en-US" altLang="ko-KR" dirty="0">
              <a:solidFill>
                <a:srgbClr val="002060"/>
              </a:solidFill>
            </a:endParaRPr>
          </a:p>
          <a:p>
            <a:r>
              <a:rPr lang="en-US" altLang="ko-KR" dirty="0">
                <a:solidFill>
                  <a:srgbClr val="002060"/>
                </a:solidFill>
              </a:rPr>
              <a:t>point &amp; pointed </a:t>
            </a:r>
            <a:r>
              <a:rPr lang="ko-KR" altLang="en-US" dirty="0">
                <a:solidFill>
                  <a:srgbClr val="002060"/>
                </a:solidFill>
              </a:rPr>
              <a:t>변수를 이용하여</a:t>
            </a:r>
            <a:r>
              <a:rPr lang="en-US" altLang="ko-KR" dirty="0">
                <a:solidFill>
                  <a:srgbClr val="002060"/>
                </a:solidFill>
              </a:rPr>
              <a:t>,</a:t>
            </a:r>
          </a:p>
          <a:p>
            <a:endParaRPr lang="en-US" altLang="ko-KR" dirty="0">
              <a:solidFill>
                <a:srgbClr val="002060"/>
              </a:solidFill>
            </a:endParaRPr>
          </a:p>
          <a:p>
            <a:r>
              <a:rPr lang="ko-KR" altLang="en-US" dirty="0">
                <a:solidFill>
                  <a:srgbClr val="002060"/>
                </a:solidFill>
              </a:rPr>
              <a:t>서로를 지목했으면 </a:t>
            </a:r>
            <a:r>
              <a:rPr lang="en-US" altLang="ko-KR" dirty="0">
                <a:solidFill>
                  <a:srgbClr val="002060"/>
                </a:solidFill>
              </a:rPr>
              <a:t>2, </a:t>
            </a:r>
            <a:r>
              <a:rPr lang="ko-KR" altLang="en-US" dirty="0">
                <a:solidFill>
                  <a:srgbClr val="002060"/>
                </a:solidFill>
              </a:rPr>
              <a:t>한 명만 지목했으면 </a:t>
            </a:r>
            <a:r>
              <a:rPr lang="en-US" altLang="ko-KR" dirty="0">
                <a:solidFill>
                  <a:srgbClr val="002060"/>
                </a:solidFill>
              </a:rPr>
              <a:t>1, </a:t>
            </a:r>
            <a:r>
              <a:rPr lang="ko-KR" altLang="en-US" dirty="0">
                <a:solidFill>
                  <a:srgbClr val="002060"/>
                </a:solidFill>
              </a:rPr>
              <a:t>둘 다 서로를 지목하지 않았으면 </a:t>
            </a:r>
            <a:r>
              <a:rPr lang="en-US" altLang="ko-KR" dirty="0">
                <a:solidFill>
                  <a:srgbClr val="002060"/>
                </a:solidFill>
              </a:rPr>
              <a:t>0 </a:t>
            </a:r>
            <a:r>
              <a:rPr lang="ko-KR" altLang="en-US" dirty="0">
                <a:solidFill>
                  <a:srgbClr val="002060"/>
                </a:solidFill>
              </a:rPr>
              <a:t>으로 구분됨</a:t>
            </a:r>
            <a:r>
              <a:rPr lang="en-US" altLang="ko-KR" dirty="0">
                <a:solidFill>
                  <a:srgbClr val="002060"/>
                </a:solidFill>
              </a:rPr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DF3068-BABB-42B4-82E4-CE44082D24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9535" b="2269"/>
          <a:stretch/>
        </p:blipFill>
        <p:spPr>
          <a:xfrm>
            <a:off x="693452" y="3789182"/>
            <a:ext cx="4382853" cy="1885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258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1081216"/>
          </a:xfrm>
          <a:prstGeom prst="rect">
            <a:avLst/>
          </a:prstGeom>
          <a:solidFill>
            <a:srgbClr val="00206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05522" y="155887"/>
            <a:ext cx="113065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chemeClr val="bg1"/>
                </a:solidFill>
                <a:latin typeface="Cambria" panose="02040503050406030204" pitchFamily="18" charset="0"/>
              </a:rPr>
              <a:t>Friendship</a:t>
            </a:r>
            <a:endParaRPr lang="ko-KR" altLang="en-US" sz="4400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05522" y="1558036"/>
            <a:ext cx="113065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002060"/>
                </a:solidFill>
              </a:rPr>
              <a:t>Friendship </a:t>
            </a:r>
            <a:r>
              <a:rPr lang="ko-KR" altLang="en-US" b="1" dirty="0">
                <a:solidFill>
                  <a:srgbClr val="002060"/>
                </a:solidFill>
              </a:rPr>
              <a:t>그룹별로 </a:t>
            </a:r>
            <a:r>
              <a:rPr lang="en-US" altLang="ko-KR" b="1" dirty="0">
                <a:solidFill>
                  <a:srgbClr val="002060"/>
                </a:solidFill>
              </a:rPr>
              <a:t>collective </a:t>
            </a:r>
            <a:r>
              <a:rPr lang="ko-KR" altLang="en-US" b="1" dirty="0">
                <a:solidFill>
                  <a:srgbClr val="002060"/>
                </a:solidFill>
              </a:rPr>
              <a:t>변수들이 어떻게 다른지 확인</a:t>
            </a:r>
            <a:endParaRPr lang="en-US" altLang="ko-KR" b="1" dirty="0">
              <a:solidFill>
                <a:srgbClr val="002060"/>
              </a:solidFill>
            </a:endParaRPr>
          </a:p>
        </p:txBody>
      </p:sp>
      <p:sp>
        <p:nvSpPr>
          <p:cNvPr id="6" name="직사각형 6">
            <a:extLst>
              <a:ext uri="{FF2B5EF4-FFF2-40B4-BE49-F238E27FC236}">
                <a16:creationId xmlns:a16="http://schemas.microsoft.com/office/drawing/2014/main" id="{5BF7A925-3A16-458A-BA00-AB9E96859055}"/>
              </a:ext>
            </a:extLst>
          </p:cNvPr>
          <p:cNvSpPr/>
          <p:nvPr/>
        </p:nvSpPr>
        <p:spPr>
          <a:xfrm>
            <a:off x="442739" y="2404188"/>
            <a:ext cx="3497494" cy="26111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arenBoth"/>
            </a:pPr>
            <a:r>
              <a:rPr lang="it-IT" altLang="ko-KR" b="1" dirty="0">
                <a:solidFill>
                  <a:srgbClr val="002060"/>
                </a:solidFill>
              </a:rPr>
              <a:t>Iv_afriat_col (= 1 - CCEI) </a:t>
            </a:r>
          </a:p>
          <a:p>
            <a:pPr marL="342900" indent="-342900">
              <a:buAutoNum type="arabicParenBoth"/>
            </a:pPr>
            <a:endParaRPr lang="it-IT" altLang="ko-KR" b="1" dirty="0">
              <a:solidFill>
                <a:srgbClr val="002060"/>
              </a:solidFill>
            </a:endParaRPr>
          </a:p>
          <a:p>
            <a:pPr marL="342900" indent="-342900">
              <a:buAutoNum type="arabicParenBoth"/>
            </a:pPr>
            <a:r>
              <a:rPr lang="it-IT" altLang="ko-KR" b="1" dirty="0">
                <a:solidFill>
                  <a:srgbClr val="002060"/>
                </a:solidFill>
              </a:rPr>
              <a:t>riskaversion_col</a:t>
            </a:r>
          </a:p>
          <a:p>
            <a:pPr marL="342900" indent="-342900">
              <a:buAutoNum type="arabicParenBoth"/>
            </a:pPr>
            <a:endParaRPr lang="it-IT" altLang="ko-KR" b="1" dirty="0">
              <a:solidFill>
                <a:srgbClr val="002060"/>
              </a:solidFill>
            </a:endParaRPr>
          </a:p>
          <a:p>
            <a:pPr marL="342900" indent="-342900">
              <a:buAutoNum type="arabicParenBoth"/>
            </a:pPr>
            <a:r>
              <a:rPr lang="it-IT" altLang="ko-KR" b="1" dirty="0">
                <a:solidFill>
                  <a:srgbClr val="002060"/>
                </a:solidFill>
              </a:rPr>
              <a:t>riskpremium_col</a:t>
            </a:r>
          </a:p>
          <a:p>
            <a:pPr marL="342900" indent="-342900">
              <a:buAutoNum type="arabicParenBoth"/>
            </a:pPr>
            <a:endParaRPr lang="it-IT" altLang="ko-KR" b="1" dirty="0">
              <a:solidFill>
                <a:srgbClr val="002060"/>
              </a:solidFill>
            </a:endParaRPr>
          </a:p>
          <a:p>
            <a:pPr marL="342900" indent="-342900">
              <a:buAutoNum type="arabicParenBoth"/>
            </a:pPr>
            <a:r>
              <a:rPr lang="it-IT" altLang="ko-KR" b="1" dirty="0">
                <a:solidFill>
                  <a:srgbClr val="002060"/>
                </a:solidFill>
              </a:rPr>
              <a:t>Im_col</a:t>
            </a:r>
          </a:p>
          <a:p>
            <a:pPr marL="342900" indent="-342900">
              <a:buAutoNum type="arabicParenBoth"/>
            </a:pPr>
            <a:endParaRPr lang="it-IT" altLang="ko-KR" b="1" dirty="0">
              <a:solidFill>
                <a:srgbClr val="002060"/>
              </a:solidFill>
            </a:endParaRPr>
          </a:p>
          <a:p>
            <a:pPr marL="342900" indent="-342900">
              <a:buAutoNum type="arabicParenBoth"/>
            </a:pPr>
            <a:r>
              <a:rPr lang="it-IT" altLang="ko-KR" b="1" dirty="0">
                <a:solidFill>
                  <a:srgbClr val="002060"/>
                </a:solidFill>
              </a:rPr>
              <a:t>uloss_col</a:t>
            </a:r>
            <a:endParaRPr lang="en-US" altLang="ko-KR" b="1" dirty="0">
              <a:solidFill>
                <a:srgbClr val="002060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9B1DD03-D100-4796-905F-A169E007A4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9539" y="2005706"/>
            <a:ext cx="4864061" cy="4749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988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1081216"/>
          </a:xfrm>
          <a:prstGeom prst="rect">
            <a:avLst/>
          </a:prstGeom>
          <a:solidFill>
            <a:srgbClr val="00206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05522" y="155887"/>
            <a:ext cx="113065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chemeClr val="bg1"/>
                </a:solidFill>
                <a:latin typeface="Cambria" panose="02040503050406030204" pitchFamily="18" charset="0"/>
              </a:rPr>
              <a:t>Friendship</a:t>
            </a:r>
            <a:endParaRPr lang="ko-KR" altLang="en-US" sz="4400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05522" y="1558036"/>
            <a:ext cx="113065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002060"/>
                </a:solidFill>
              </a:rPr>
              <a:t>각 변수들이 어떻게 만들어진 것인지를 체크해 보면</a:t>
            </a:r>
            <a:r>
              <a:rPr lang="en-US" altLang="ko-KR" b="1" dirty="0">
                <a:solidFill>
                  <a:srgbClr val="002060"/>
                </a:solidFill>
              </a:rPr>
              <a:t>,</a:t>
            </a:r>
          </a:p>
        </p:txBody>
      </p:sp>
      <p:sp>
        <p:nvSpPr>
          <p:cNvPr id="6" name="직사각형 6">
            <a:extLst>
              <a:ext uri="{FF2B5EF4-FFF2-40B4-BE49-F238E27FC236}">
                <a16:creationId xmlns:a16="http://schemas.microsoft.com/office/drawing/2014/main" id="{5BF7A925-3A16-458A-BA00-AB9E96859055}"/>
              </a:ext>
            </a:extLst>
          </p:cNvPr>
          <p:cNvSpPr/>
          <p:nvPr/>
        </p:nvSpPr>
        <p:spPr>
          <a:xfrm>
            <a:off x="442739" y="2404188"/>
            <a:ext cx="1130652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arenBoth"/>
            </a:pPr>
            <a:r>
              <a:rPr lang="it-IT" altLang="ko-KR" b="1" dirty="0">
                <a:solidFill>
                  <a:srgbClr val="002060"/>
                </a:solidFill>
              </a:rPr>
              <a:t>Iv_afriat_col (= 1 - CCEI) : </a:t>
            </a:r>
            <a:r>
              <a:rPr lang="ko-KR" altLang="en-US" dirty="0">
                <a:solidFill>
                  <a:srgbClr val="002060"/>
                </a:solidFill>
              </a:rPr>
              <a:t>기존에 계산되어 있는 상태</a:t>
            </a:r>
            <a:endParaRPr lang="en-US" altLang="ko-KR" dirty="0">
              <a:solidFill>
                <a:srgbClr val="002060"/>
              </a:solidFill>
            </a:endParaRPr>
          </a:p>
          <a:p>
            <a:pPr marL="342900" indent="-342900">
              <a:buAutoNum type="arabicParenBoth"/>
            </a:pPr>
            <a:endParaRPr lang="it-IT" altLang="ko-KR" b="1" dirty="0">
              <a:solidFill>
                <a:srgbClr val="002060"/>
              </a:solidFill>
            </a:endParaRPr>
          </a:p>
          <a:p>
            <a:pPr marL="342900" indent="-342900">
              <a:buAutoNum type="arabicParenBoth"/>
            </a:pPr>
            <a:r>
              <a:rPr lang="it-IT" altLang="ko-KR" b="1" dirty="0">
                <a:solidFill>
                  <a:srgbClr val="002060"/>
                </a:solidFill>
              </a:rPr>
              <a:t>riskaversion_col: </a:t>
            </a:r>
            <a:br>
              <a:rPr lang="it-IT" altLang="ko-KR" b="1" dirty="0">
                <a:solidFill>
                  <a:srgbClr val="002060"/>
                </a:solidFill>
              </a:rPr>
            </a:br>
            <a:br>
              <a:rPr lang="it-IT" altLang="ko-KR" b="1" dirty="0">
                <a:solidFill>
                  <a:srgbClr val="002060"/>
                </a:solidFill>
              </a:rPr>
            </a:br>
            <a:r>
              <a:rPr lang="it-IT" altLang="ko-KR" dirty="0">
                <a:solidFill>
                  <a:srgbClr val="002060"/>
                </a:solidFill>
              </a:rPr>
              <a:t>riskaversion = coord_y/(coord_x+coord_y) if intercept_x&gt;intercept_y </a:t>
            </a:r>
            <a:br>
              <a:rPr lang="it-IT" altLang="ko-KR" dirty="0">
                <a:solidFill>
                  <a:srgbClr val="002060"/>
                </a:solidFill>
              </a:rPr>
            </a:br>
            <a:r>
              <a:rPr lang="ko-KR" altLang="en-US" dirty="0">
                <a:solidFill>
                  <a:srgbClr val="002060"/>
                </a:solidFill>
              </a:rPr>
              <a:t>즉 더 비싼 자산에 몇 퍼센트를 투자하였는지</a:t>
            </a:r>
            <a:endParaRPr lang="it-IT" altLang="ko-KR" b="1" dirty="0">
              <a:solidFill>
                <a:srgbClr val="002060"/>
              </a:solidFill>
            </a:endParaRPr>
          </a:p>
          <a:p>
            <a:pPr marL="342900" indent="-342900">
              <a:buAutoNum type="arabicParenBoth"/>
            </a:pPr>
            <a:endParaRPr lang="it-IT" altLang="ko-KR" b="1" dirty="0">
              <a:solidFill>
                <a:srgbClr val="002060"/>
              </a:solidFill>
            </a:endParaRPr>
          </a:p>
          <a:p>
            <a:pPr marL="342900" indent="-342900">
              <a:buAutoNum type="arabicParenBoth"/>
            </a:pPr>
            <a:r>
              <a:rPr lang="it-IT" altLang="ko-KR" b="1" dirty="0">
                <a:solidFill>
                  <a:srgbClr val="002060"/>
                </a:solidFill>
              </a:rPr>
              <a:t>riskpremium_col: </a:t>
            </a:r>
            <a:br>
              <a:rPr lang="it-IT" altLang="ko-KR" b="1" dirty="0">
                <a:solidFill>
                  <a:srgbClr val="002060"/>
                </a:solidFill>
              </a:rPr>
            </a:br>
            <a:br>
              <a:rPr lang="it-IT" altLang="ko-KR" b="1" dirty="0">
                <a:solidFill>
                  <a:srgbClr val="002060"/>
                </a:solidFill>
              </a:rPr>
            </a:br>
            <a:r>
              <a:rPr lang="pt-BR" altLang="ko-KR" dirty="0">
                <a:solidFill>
                  <a:srgbClr val="002060"/>
                </a:solidFill>
              </a:rPr>
              <a:t>gen riskpremium = 2*(1-a)-1+r*2*a*(1-a)*1</a:t>
            </a:r>
            <a:endParaRPr lang="it-IT" altLang="ko-KR" b="1" dirty="0">
              <a:solidFill>
                <a:srgbClr val="002060"/>
              </a:solidFill>
            </a:endParaRPr>
          </a:p>
          <a:p>
            <a:pPr marL="342900" indent="-342900">
              <a:buAutoNum type="arabicParenBoth"/>
            </a:pPr>
            <a:endParaRPr lang="it-IT" altLang="ko-KR" b="1" dirty="0">
              <a:solidFill>
                <a:srgbClr val="002060"/>
              </a:solidFill>
            </a:endParaRPr>
          </a:p>
          <a:p>
            <a:pPr marL="342900" indent="-342900">
              <a:buAutoNum type="arabicParenBoth"/>
            </a:pPr>
            <a:r>
              <a:rPr lang="it-IT" altLang="ko-KR" b="1" dirty="0">
                <a:solidFill>
                  <a:srgbClr val="002060"/>
                </a:solidFill>
              </a:rPr>
              <a:t>Im_col: </a:t>
            </a:r>
            <a:r>
              <a:rPr lang="en-US" altLang="ko-KR" dirty="0"/>
              <a:t>money metric index (0</a:t>
            </a:r>
            <a:r>
              <a:rPr lang="ko-KR" altLang="en-US" dirty="0"/>
              <a:t>에 가까울수록 합리적인 것으로 이해</a:t>
            </a:r>
            <a:r>
              <a:rPr lang="en-US" altLang="ko-KR" dirty="0"/>
              <a:t>), </a:t>
            </a:r>
            <a:r>
              <a:rPr lang="ko-KR" altLang="en-US" dirty="0"/>
              <a:t>이 역시 기존에 계산된 파일 존재</a:t>
            </a:r>
            <a:br>
              <a:rPr lang="en-US" altLang="ko-KR" dirty="0"/>
            </a:br>
            <a:endParaRPr lang="it-IT" altLang="ko-KR" b="1" dirty="0">
              <a:solidFill>
                <a:srgbClr val="002060"/>
              </a:solidFill>
            </a:endParaRPr>
          </a:p>
          <a:p>
            <a:pPr marL="342900" indent="-342900">
              <a:buAutoNum type="arabicParenBoth"/>
            </a:pPr>
            <a:r>
              <a:rPr lang="it-IT" altLang="ko-KR" b="1" dirty="0">
                <a:solidFill>
                  <a:srgbClr val="002060"/>
                </a:solidFill>
              </a:rPr>
              <a:t>uloss_col: </a:t>
            </a:r>
            <a:r>
              <a:rPr lang="fi-FI" altLang="ko-KR" dirty="0">
                <a:solidFill>
                  <a:srgbClr val="002060"/>
                </a:solidFill>
              </a:rPr>
              <a:t>egen uloss_col=rowmean(uloss uloss2) </a:t>
            </a:r>
            <a:r>
              <a:rPr lang="ko-KR" altLang="en-US" dirty="0">
                <a:solidFill>
                  <a:srgbClr val="002060"/>
                </a:solidFill>
              </a:rPr>
              <a:t>두 사람의 평균으로 계산</a:t>
            </a:r>
            <a:endParaRPr lang="en-US" altLang="ko-KR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3779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1081216"/>
          </a:xfrm>
          <a:prstGeom prst="rect">
            <a:avLst/>
          </a:prstGeom>
          <a:solidFill>
            <a:srgbClr val="00206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05522" y="155887"/>
            <a:ext cx="113065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chemeClr val="bg1"/>
                </a:solidFill>
                <a:latin typeface="Cambria" panose="02040503050406030204" pitchFamily="18" charset="0"/>
              </a:rPr>
              <a:t>Friendship</a:t>
            </a:r>
            <a:endParaRPr lang="ko-KR" altLang="en-US" sz="4400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05522" y="1297571"/>
            <a:ext cx="1130652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2060"/>
                </a:solidFill>
              </a:rPr>
              <a:t>Simple Regression </a:t>
            </a:r>
            <a:r>
              <a:rPr lang="ko-KR" altLang="en-US" dirty="0">
                <a:solidFill>
                  <a:srgbClr val="002060"/>
                </a:solidFill>
              </a:rPr>
              <a:t>으로 돌려 보면</a:t>
            </a:r>
            <a:r>
              <a:rPr lang="en-US" altLang="ko-KR" dirty="0">
                <a:solidFill>
                  <a:srgbClr val="002060"/>
                </a:solidFill>
              </a:rPr>
              <a:t>, </a:t>
            </a:r>
          </a:p>
          <a:p>
            <a:endParaRPr lang="en-US" altLang="ko-KR" dirty="0">
              <a:solidFill>
                <a:srgbClr val="002060"/>
              </a:solidFill>
            </a:endParaRPr>
          </a:p>
          <a:p>
            <a:r>
              <a:rPr lang="en-US" altLang="ko-KR" dirty="0">
                <a:solidFill>
                  <a:srgbClr val="002060"/>
                </a:solidFill>
              </a:rPr>
              <a:t>reg </a:t>
            </a:r>
            <a:r>
              <a:rPr lang="ko-KR" altLang="en-US" dirty="0">
                <a:solidFill>
                  <a:srgbClr val="002060"/>
                </a:solidFill>
              </a:rPr>
              <a:t> </a:t>
            </a:r>
            <a:r>
              <a:rPr lang="en-US" altLang="ko-KR" dirty="0">
                <a:solidFill>
                  <a:srgbClr val="002060"/>
                </a:solidFill>
              </a:rPr>
              <a:t>Y</a:t>
            </a:r>
            <a:r>
              <a:rPr lang="ko-KR" altLang="en-US" dirty="0">
                <a:solidFill>
                  <a:srgbClr val="002060"/>
                </a:solidFill>
              </a:rPr>
              <a:t> </a:t>
            </a:r>
            <a:r>
              <a:rPr lang="en-US" altLang="ko-KR" dirty="0">
                <a:solidFill>
                  <a:srgbClr val="002060"/>
                </a:solidFill>
              </a:rPr>
              <a:t> </a:t>
            </a:r>
            <a:r>
              <a:rPr lang="en-US" altLang="ko-KR" dirty="0" err="1">
                <a:solidFill>
                  <a:srgbClr val="002060"/>
                </a:solidFill>
              </a:rPr>
              <a:t>i.friendship</a:t>
            </a:r>
            <a:r>
              <a:rPr lang="en-US" altLang="ko-KR" dirty="0">
                <a:solidFill>
                  <a:srgbClr val="002060"/>
                </a:solidFill>
              </a:rPr>
              <a:t>, </a:t>
            </a:r>
            <a:r>
              <a:rPr lang="en-US" altLang="ko-KR" dirty="0" err="1">
                <a:solidFill>
                  <a:srgbClr val="002060"/>
                </a:solidFill>
              </a:rPr>
              <a:t>vce</a:t>
            </a:r>
            <a:r>
              <a:rPr lang="en-US" altLang="ko-KR" dirty="0">
                <a:solidFill>
                  <a:srgbClr val="002060"/>
                </a:solidFill>
              </a:rPr>
              <a:t>(robust)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8A30BF-9F12-4F26-8D53-5EAB127296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-3137"/>
          <a:stretch/>
        </p:blipFill>
        <p:spPr>
          <a:xfrm>
            <a:off x="505522" y="2437256"/>
            <a:ext cx="9122229" cy="3673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6113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1081216"/>
          </a:xfrm>
          <a:prstGeom prst="rect">
            <a:avLst/>
          </a:prstGeom>
          <a:solidFill>
            <a:srgbClr val="00206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05522" y="155887"/>
            <a:ext cx="113065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chemeClr val="bg1"/>
                </a:solidFill>
                <a:latin typeface="Cambria" panose="02040503050406030204" pitchFamily="18" charset="0"/>
              </a:rPr>
              <a:t>Friendship</a:t>
            </a:r>
            <a:endParaRPr lang="ko-KR" altLang="en-US" sz="4400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FAF81E-FDA3-4957-9D06-0E3B053F26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847" y="2519980"/>
            <a:ext cx="6970222" cy="418213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C29E06C-2645-4635-8186-D5CFE64D738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9208" b="1872"/>
          <a:stretch/>
        </p:blipFill>
        <p:spPr>
          <a:xfrm>
            <a:off x="6957123" y="2592159"/>
            <a:ext cx="4854921" cy="403777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C8383F7-0F06-4D62-AEF4-E786D4074CE2}"/>
              </a:ext>
            </a:extLst>
          </p:cNvPr>
          <p:cNvSpPr txBox="1"/>
          <p:nvPr/>
        </p:nvSpPr>
        <p:spPr>
          <a:xfrm>
            <a:off x="1485207" y="1876890"/>
            <a:ext cx="33638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altLang="ko-KR" b="1" dirty="0">
                <a:solidFill>
                  <a:srgbClr val="002060"/>
                </a:solidFill>
              </a:rPr>
              <a:t>Iv_afriat_col (= 1- CCEI)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30A50A-DF93-4FCE-B9D8-7EADED2BB3F4}"/>
              </a:ext>
            </a:extLst>
          </p:cNvPr>
          <p:cNvSpPr txBox="1"/>
          <p:nvPr/>
        </p:nvSpPr>
        <p:spPr>
          <a:xfrm>
            <a:off x="7766858" y="1876890"/>
            <a:ext cx="33638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altLang="ko-KR" b="1" dirty="0">
                <a:solidFill>
                  <a:srgbClr val="002060"/>
                </a:solidFill>
              </a:rPr>
              <a:t>riskaversion_col</a:t>
            </a:r>
          </a:p>
        </p:txBody>
      </p:sp>
    </p:spTree>
    <p:extLst>
      <p:ext uri="{BB962C8B-B14F-4D97-AF65-F5344CB8AC3E}">
        <p14:creationId xmlns:p14="http://schemas.microsoft.com/office/powerpoint/2010/main" val="24831463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1081216"/>
          </a:xfrm>
          <a:prstGeom prst="rect">
            <a:avLst/>
          </a:prstGeom>
          <a:solidFill>
            <a:srgbClr val="00206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05522" y="155887"/>
            <a:ext cx="113065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chemeClr val="bg1"/>
                </a:solidFill>
                <a:latin typeface="Cambria" panose="02040503050406030204" pitchFamily="18" charset="0"/>
              </a:rPr>
              <a:t>Friendship</a:t>
            </a:r>
            <a:endParaRPr lang="ko-KR" altLang="en-US" sz="4400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1138D3-50A1-4F32-B34B-B90C8DFB75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393" y="2341418"/>
            <a:ext cx="6858000" cy="41148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5566D48-B5C9-4EA6-BBD3-5CD25AE921A8}"/>
              </a:ext>
            </a:extLst>
          </p:cNvPr>
          <p:cNvSpPr txBox="1"/>
          <p:nvPr/>
        </p:nvSpPr>
        <p:spPr>
          <a:xfrm>
            <a:off x="1263534" y="1760512"/>
            <a:ext cx="21890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altLang="ko-KR" b="1" dirty="0">
                <a:solidFill>
                  <a:srgbClr val="002060"/>
                </a:solidFill>
              </a:rPr>
              <a:t>riskpremium_col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0C9A8BE-CA5B-421D-A182-AC4B3C34DF5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8830"/>
          <a:stretch/>
        </p:blipFill>
        <p:spPr>
          <a:xfrm>
            <a:off x="6851073" y="2185530"/>
            <a:ext cx="4880852" cy="41148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B5CC8A4-D2E0-4DE5-9710-C8D40FF09AE2}"/>
              </a:ext>
            </a:extLst>
          </p:cNvPr>
          <p:cNvSpPr txBox="1"/>
          <p:nvPr/>
        </p:nvSpPr>
        <p:spPr>
          <a:xfrm>
            <a:off x="8351520" y="1760512"/>
            <a:ext cx="13675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altLang="ko-KR" b="1" dirty="0">
                <a:solidFill>
                  <a:srgbClr val="002060"/>
                </a:solidFill>
              </a:rPr>
              <a:t>Im_col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813946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1081216"/>
          </a:xfrm>
          <a:prstGeom prst="rect">
            <a:avLst/>
          </a:prstGeom>
          <a:solidFill>
            <a:srgbClr val="00206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05522" y="155887"/>
            <a:ext cx="113065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chemeClr val="bg1"/>
                </a:solidFill>
                <a:latin typeface="Cambria" panose="02040503050406030204" pitchFamily="18" charset="0"/>
              </a:rPr>
              <a:t>Friendship</a:t>
            </a:r>
            <a:endParaRPr lang="ko-KR" altLang="en-US" sz="4400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299582-7899-4C77-9756-5D48749A99E8}"/>
              </a:ext>
            </a:extLst>
          </p:cNvPr>
          <p:cNvSpPr txBox="1"/>
          <p:nvPr/>
        </p:nvSpPr>
        <p:spPr>
          <a:xfrm>
            <a:off x="2139141" y="1624538"/>
            <a:ext cx="13688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altLang="ko-KR" b="1" dirty="0">
                <a:solidFill>
                  <a:srgbClr val="002060"/>
                </a:solidFill>
              </a:rPr>
              <a:t>uloss_col</a:t>
            </a:r>
            <a:endParaRPr lang="en-US" altLang="ko-KR" b="1" dirty="0">
              <a:solidFill>
                <a:srgbClr val="00206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D34252D-19A0-4A72-9E5B-0BCA3C8324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70" y="2252749"/>
            <a:ext cx="68580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4074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12173</TotalTime>
  <Words>1229</Words>
  <Application>Microsoft Office PowerPoint</Application>
  <PresentationFormat>Widescreen</PresentationFormat>
  <Paragraphs>177</Paragraphs>
  <Slides>29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맑은 고딕</vt:lpstr>
      <vt:lpstr>Arial</vt:lpstr>
      <vt:lpstr>Cambria</vt:lpstr>
      <vt:lpstr>Cambria Math</vt:lpstr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한병헌</dc:creator>
  <cp:lastModifiedBy>Byunghun Hahn</cp:lastModifiedBy>
  <cp:revision>1261</cp:revision>
  <dcterms:created xsi:type="dcterms:W3CDTF">2024-09-27T06:19:06Z</dcterms:created>
  <dcterms:modified xsi:type="dcterms:W3CDTF">2025-03-07T00:56:26Z</dcterms:modified>
</cp:coreProperties>
</file>