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653" r:id="rId3"/>
    <p:sldId id="670" r:id="rId4"/>
    <p:sldId id="671" r:id="rId5"/>
    <p:sldId id="655" r:id="rId6"/>
    <p:sldId id="667" r:id="rId7"/>
    <p:sldId id="656" r:id="rId8"/>
    <p:sldId id="657" r:id="rId9"/>
    <p:sldId id="658" r:id="rId10"/>
    <p:sldId id="659" r:id="rId11"/>
    <p:sldId id="661" r:id="rId12"/>
    <p:sldId id="662" r:id="rId13"/>
    <p:sldId id="668" r:id="rId14"/>
    <p:sldId id="669" r:id="rId15"/>
    <p:sldId id="663" r:id="rId16"/>
    <p:sldId id="6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7" autoAdjust="0"/>
    <p:restoredTop sz="92740" autoAdjust="0"/>
  </p:normalViewPr>
  <p:slideViewPr>
    <p:cSldViewPr snapToGrid="0">
      <p:cViewPr varScale="1">
        <p:scale>
          <a:sx n="106" d="100"/>
          <a:sy n="106" d="100"/>
        </p:scale>
        <p:origin x="96" y="9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383EF-293D-4EA2-AC03-73DDBE98D37E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9443E-C4B0-4397-8D74-785696C78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9443E-C4B0-4397-8D74-785696C78C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2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9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0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8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4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7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5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3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8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2B02-ABEC-4C35-B4C6-ED132273360C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4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6269" y="1661984"/>
            <a:ext cx="817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RP </a:t>
            </a:r>
            <a:r>
              <a:rPr lang="ko-KR" altLang="en-US" sz="5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진행상황 보고</a:t>
            </a:r>
            <a:endParaRPr lang="ko-KR" altLang="en-US" sz="5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6269" y="3099487"/>
            <a:ext cx="8175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Byunghun</a:t>
            </a:r>
            <a:r>
              <a:rPr lang="en-US" altLang="ko-KR" sz="32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Hahn</a:t>
            </a:r>
          </a:p>
          <a:p>
            <a:pPr algn="ctr"/>
            <a:endParaRPr lang="en-US" altLang="ko-KR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2025-02-23 (2</a:t>
            </a:r>
            <a:r>
              <a:rPr lang="ko-KR" altLang="en-US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주차</a:t>
            </a:r>
            <a:r>
              <a:rPr lang="en-US" altLang="ko-KR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1" y="2729407"/>
            <a:ext cx="5715000" cy="1933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28386" y="3561834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추후 다시 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8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1" y="2096305"/>
            <a:ext cx="4483824" cy="27903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42" y="1740514"/>
            <a:ext cx="5662224" cy="339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13" y="1407226"/>
            <a:ext cx="3590858" cy="5187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115" y="1733550"/>
            <a:ext cx="7230325" cy="4258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8744" y="1796878"/>
            <a:ext cx="770822" cy="41315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6574" y="1733550"/>
            <a:ext cx="1639401" cy="40055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9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13" y="1407226"/>
            <a:ext cx="3590858" cy="51876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02749" y="1796878"/>
            <a:ext cx="770822" cy="41315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47286" y="3479284"/>
            <a:ext cx="50129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추후 다시 체크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Model 2 </a:t>
            </a:r>
            <a:r>
              <a:rPr lang="ko-KR" altLang="en-US" b="1" dirty="0" smtClean="0">
                <a:solidFill>
                  <a:srgbClr val="002060"/>
                </a:solidFill>
              </a:rPr>
              <a:t>는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MainAnalysis</a:t>
            </a:r>
            <a:r>
              <a:rPr lang="ko-KR" altLang="en-US" b="1" dirty="0" smtClean="0">
                <a:solidFill>
                  <a:srgbClr val="002060"/>
                </a:solidFill>
              </a:rPr>
              <a:t>에서 찾지 못하였음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9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1293" b="13341"/>
          <a:stretch/>
        </p:blipFill>
        <p:spPr>
          <a:xfrm>
            <a:off x="776456" y="2195195"/>
            <a:ext cx="4043381" cy="33928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467" y="2489413"/>
            <a:ext cx="4314581" cy="25884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12" y="5770562"/>
            <a:ext cx="3914775" cy="2952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22467" y="558589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err="1">
                <a:solidFill>
                  <a:srgbClr val="C00000"/>
                </a:solidFill>
              </a:rPr>
              <a:t>twoway</a:t>
            </a:r>
            <a:r>
              <a:rPr lang="en-US" altLang="ko-KR" sz="1600" b="1" dirty="0">
                <a:solidFill>
                  <a:srgbClr val="C00000"/>
                </a:solidFill>
              </a:rPr>
              <a:t> (histogram </a:t>
            </a:r>
            <a:r>
              <a:rPr lang="en-US" altLang="ko-KR" sz="1600" b="1" dirty="0" err="1">
                <a:solidFill>
                  <a:srgbClr val="C00000"/>
                </a:solidFill>
              </a:rPr>
              <a:t>uloss</a:t>
            </a:r>
            <a:r>
              <a:rPr lang="en-US" altLang="ko-KR" sz="1600" b="1" dirty="0">
                <a:solidFill>
                  <a:srgbClr val="C00000"/>
                </a:solidFill>
              </a:rPr>
              <a:t>, percent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실행하면 위와 같은데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</a:p>
          <a:p>
            <a:r>
              <a:rPr lang="ko-KR" altLang="en-US" sz="1600" b="1" dirty="0" smtClean="0">
                <a:solidFill>
                  <a:srgbClr val="C00000"/>
                </a:solidFill>
              </a:rPr>
              <a:t>논문에 나온 그래프와 약간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다른 것으로 확인됨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9242" b="11924"/>
          <a:stretch/>
        </p:blipFill>
        <p:spPr>
          <a:xfrm>
            <a:off x="505521" y="2059730"/>
            <a:ext cx="3700963" cy="30287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91338" y="4903801"/>
            <a:ext cx="5488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(Note) </a:t>
            </a:r>
            <a:r>
              <a:rPr lang="ko-KR" altLang="en-US" dirty="0" err="1" smtClean="0"/>
              <a:t>g</a:t>
            </a:r>
            <a:r>
              <a:rPr lang="en-US" altLang="ko-KR" dirty="0" err="1" smtClean="0"/>
              <a:t>en</a:t>
            </a:r>
            <a:r>
              <a:rPr lang="ko-KR" altLang="en-US" dirty="0" smtClean="0"/>
              <a:t> </a:t>
            </a:r>
            <a:r>
              <a:rPr lang="ko-KR" altLang="en-US" dirty="0" err="1"/>
              <a:t>Im_col_lo</a:t>
            </a:r>
            <a:r>
              <a:rPr lang="ko-KR" altLang="en-US" dirty="0"/>
              <a:t> = </a:t>
            </a:r>
            <a:r>
              <a:rPr lang="ko-KR" altLang="en-US" dirty="0" err="1"/>
              <a:t>cond</a:t>
            </a:r>
            <a:r>
              <a:rPr lang="ko-KR" altLang="en-US" dirty="0"/>
              <a:t>(</a:t>
            </a:r>
            <a:r>
              <a:rPr lang="ko-KR" altLang="en-US" dirty="0" err="1"/>
              <a:t>Im_col</a:t>
            </a:r>
            <a:r>
              <a:rPr lang="ko-KR" altLang="en-US" dirty="0"/>
              <a:t>&lt;=$</a:t>
            </a:r>
            <a:r>
              <a:rPr lang="ko-KR" altLang="en-US" dirty="0" err="1"/>
              <a:t>Imcut</a:t>
            </a:r>
            <a:r>
              <a:rPr lang="ko-KR" altLang="en-US" dirty="0"/>
              <a:t> ,1,0)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646" y="2022616"/>
            <a:ext cx="4686922" cy="28118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21" y="5218112"/>
            <a:ext cx="39147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4" y="1294410"/>
            <a:ext cx="3896987" cy="50885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47286" y="3479284"/>
            <a:ext cx="37032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추후 다시 체크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err="1" smtClean="0">
                <a:solidFill>
                  <a:srgbClr val="002060"/>
                </a:solidFill>
              </a:rPr>
              <a:t>MainAnalysis</a:t>
            </a:r>
            <a:r>
              <a:rPr lang="ko-KR" altLang="en-US" b="1" dirty="0" smtClean="0">
                <a:solidFill>
                  <a:srgbClr val="002060"/>
                </a:solidFill>
              </a:rPr>
              <a:t>에서 찾지 못하였음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522" y="1558037"/>
            <a:ext cx="892263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rgbClr val="002060"/>
                </a:solidFill>
              </a:rPr>
              <a:t>Github</a:t>
            </a:r>
            <a:r>
              <a:rPr lang="ko-KR" altLang="en-US" dirty="0" smtClean="0">
                <a:solidFill>
                  <a:srgbClr val="002060"/>
                </a:solidFill>
              </a:rPr>
              <a:t>에 올려주신 </a:t>
            </a:r>
            <a:r>
              <a:rPr lang="en-US" altLang="ko-KR" dirty="0" smtClean="0">
                <a:solidFill>
                  <a:srgbClr val="002060"/>
                </a:solidFill>
              </a:rPr>
              <a:t>do file</a:t>
            </a:r>
            <a:r>
              <a:rPr lang="ko-KR" altLang="en-US" dirty="0" smtClean="0">
                <a:solidFill>
                  <a:srgbClr val="002060"/>
                </a:solidFill>
              </a:rPr>
              <a:t>은 모두 읽고 돌려보는 작업 완료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논문에 나와있는 </a:t>
            </a:r>
            <a:r>
              <a:rPr lang="en-US" altLang="ko-KR" dirty="0" smtClean="0">
                <a:solidFill>
                  <a:srgbClr val="002060"/>
                </a:solidFill>
              </a:rPr>
              <a:t>Figure, Graph </a:t>
            </a:r>
            <a:r>
              <a:rPr lang="ko-KR" altLang="en-US" dirty="0" smtClean="0">
                <a:solidFill>
                  <a:srgbClr val="002060"/>
                </a:solidFill>
              </a:rPr>
              <a:t>들이 </a:t>
            </a:r>
            <a:r>
              <a:rPr lang="en-US" altLang="ko-KR" dirty="0" smtClean="0">
                <a:solidFill>
                  <a:srgbClr val="002060"/>
                </a:solidFill>
              </a:rPr>
              <a:t>Replicate </a:t>
            </a:r>
            <a:r>
              <a:rPr lang="ko-KR" altLang="en-US" dirty="0" smtClean="0">
                <a:solidFill>
                  <a:srgbClr val="002060"/>
                </a:solidFill>
              </a:rPr>
              <a:t>되는지 체크하였는데</a:t>
            </a:r>
            <a:r>
              <a:rPr lang="en-US" altLang="ko-KR" dirty="0" smtClean="0">
                <a:solidFill>
                  <a:srgbClr val="002060"/>
                </a:solidFill>
              </a:rPr>
              <a:t>,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</a:rPr>
              <a:t>- </a:t>
            </a:r>
            <a:r>
              <a:rPr lang="ko-KR" altLang="en-US" dirty="0" smtClean="0">
                <a:solidFill>
                  <a:srgbClr val="002060"/>
                </a:solidFill>
              </a:rPr>
              <a:t>일부는 약간 다르게 나타나고</a:t>
            </a:r>
            <a:r>
              <a:rPr lang="en-US" altLang="ko-KR" dirty="0" smtClean="0">
                <a:solidFill>
                  <a:srgbClr val="002060"/>
                </a:solidFill>
              </a:rPr>
              <a:t>,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	- </a:t>
            </a:r>
            <a:r>
              <a:rPr lang="ko-KR" altLang="en-US" dirty="0" smtClean="0">
                <a:solidFill>
                  <a:srgbClr val="002060"/>
                </a:solidFill>
              </a:rPr>
              <a:t>일부는 구현하는 코드가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</a:rPr>
              <a:t>MainAnalysis.Do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파일에는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r>
              <a:rPr lang="ko-KR" altLang="en-US" dirty="0" smtClean="0">
                <a:solidFill>
                  <a:srgbClr val="002060"/>
                </a:solidFill>
              </a:rPr>
              <a:t> 없는 것 같습니다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3. (</a:t>
            </a:r>
            <a:r>
              <a:rPr lang="ko-KR" altLang="en-US" dirty="0" smtClean="0">
                <a:solidFill>
                  <a:srgbClr val="002060"/>
                </a:solidFill>
              </a:rPr>
              <a:t>지난주 작업 중 교수님 피드백</a:t>
            </a:r>
            <a:r>
              <a:rPr lang="en-US" altLang="ko-KR" dirty="0" smtClean="0">
                <a:solidFill>
                  <a:srgbClr val="002060"/>
                </a:solidFill>
              </a:rPr>
              <a:t>) </a:t>
            </a:r>
            <a:r>
              <a:rPr lang="ko-KR" altLang="en-US" dirty="0" smtClean="0">
                <a:solidFill>
                  <a:srgbClr val="002060"/>
                </a:solidFill>
              </a:rPr>
              <a:t>전처리 작업에서 몸무게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키 칼럼에서 </a:t>
            </a:r>
            <a:r>
              <a:rPr lang="ko-KR" altLang="en-US" dirty="0" err="1" smtClean="0">
                <a:solidFill>
                  <a:srgbClr val="002060"/>
                </a:solidFill>
              </a:rPr>
              <a:t>극단값</a:t>
            </a:r>
            <a:r>
              <a:rPr lang="ko-KR" altLang="en-US" dirty="0" smtClean="0">
                <a:solidFill>
                  <a:srgbClr val="002060"/>
                </a:solidFill>
              </a:rPr>
              <a:t> 수정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157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522" y="1317406"/>
            <a:ext cx="98956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* (</a:t>
            </a:r>
            <a:r>
              <a:rPr lang="ko-KR" altLang="en-US" dirty="0" smtClean="0">
                <a:solidFill>
                  <a:srgbClr val="002060"/>
                </a:solidFill>
              </a:rPr>
              <a:t>지난 주 작업 중</a:t>
            </a:r>
            <a:r>
              <a:rPr lang="en-US" altLang="ko-KR" dirty="0" smtClean="0">
                <a:solidFill>
                  <a:srgbClr val="002060"/>
                </a:solidFill>
              </a:rPr>
              <a:t>) </a:t>
            </a:r>
            <a:r>
              <a:rPr lang="ko-KR" altLang="en-US" dirty="0" smtClean="0">
                <a:solidFill>
                  <a:srgbClr val="002060"/>
                </a:solidFill>
              </a:rPr>
              <a:t>전처리 작업 중 몸무게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키 칼럼에서 </a:t>
            </a:r>
            <a:r>
              <a:rPr lang="ko-KR" altLang="en-US" dirty="0" err="1" smtClean="0">
                <a:solidFill>
                  <a:srgbClr val="002060"/>
                </a:solidFill>
              </a:rPr>
              <a:t>극단값</a:t>
            </a:r>
            <a:r>
              <a:rPr lang="ko-KR" altLang="en-US" dirty="0" smtClean="0">
                <a:solidFill>
                  <a:srgbClr val="002060"/>
                </a:solidFill>
              </a:rPr>
              <a:t> 수정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(1%, 99% </a:t>
            </a:r>
            <a:r>
              <a:rPr lang="ko-KR" altLang="en-US" dirty="0" smtClean="0">
                <a:solidFill>
                  <a:srgbClr val="002060"/>
                </a:solidFill>
              </a:rPr>
              <a:t>기준으로 수정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br>
              <a:rPr lang="en-US" altLang="ko-KR" dirty="0" smtClean="0">
                <a:solidFill>
                  <a:srgbClr val="002060"/>
                </a:solidFill>
              </a:rPr>
            </a:br>
            <a:r>
              <a:rPr lang="en-US" altLang="ko-KR" dirty="0" smtClean="0">
                <a:solidFill>
                  <a:srgbClr val="002060"/>
                </a:solidFill>
              </a:rPr>
              <a:t>	</a:t>
            </a:r>
            <a:r>
              <a:rPr lang="ko-KR" altLang="en-US" dirty="0" smtClean="0">
                <a:solidFill>
                  <a:srgbClr val="002060"/>
                </a:solidFill>
              </a:rPr>
              <a:t>우선은 별도의 칼럼으로 만들어 놓았습니다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en-US" altLang="ko-KR" dirty="0" err="1" smtClean="0">
                <a:solidFill>
                  <a:srgbClr val="002060"/>
                </a:solidFill>
              </a:rPr>
              <a:t>winsor_weight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en-US" altLang="ko-KR" dirty="0" err="1" smtClean="0">
                <a:solidFill>
                  <a:srgbClr val="002060"/>
                </a:solidFill>
              </a:rPr>
              <a:t>winsor_height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	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18" y="2357410"/>
            <a:ext cx="3828299" cy="404689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19908" y="2576085"/>
            <a:ext cx="736114" cy="17432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19908" y="4707680"/>
            <a:ext cx="736114" cy="16966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466" r="701"/>
          <a:stretch/>
        </p:blipFill>
        <p:spPr>
          <a:xfrm>
            <a:off x="6794076" y="2358942"/>
            <a:ext cx="3727540" cy="40220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079024" y="2614297"/>
            <a:ext cx="736114" cy="17432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079024" y="4661056"/>
            <a:ext cx="736114" cy="17432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522" y="1558037"/>
            <a:ext cx="2626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1_Relative Demand.do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5522" y="2404190"/>
            <a:ext cx="779162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2060"/>
                </a:solidFill>
              </a:rPr>
              <a:t>786</a:t>
            </a:r>
            <a:r>
              <a:rPr lang="ko-KR" altLang="en-US" b="1" dirty="0" smtClean="0">
                <a:solidFill>
                  <a:srgbClr val="002060"/>
                </a:solidFill>
              </a:rPr>
              <a:t>개 그래프 그려보고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체크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2060"/>
                </a:solidFill>
              </a:rPr>
              <a:t>논문에 소개된 </a:t>
            </a:r>
            <a:r>
              <a:rPr lang="en-US" altLang="ko-KR" b="1" dirty="0" smtClean="0">
                <a:solidFill>
                  <a:srgbClr val="002060"/>
                </a:solidFill>
              </a:rPr>
              <a:t>4</a:t>
            </a:r>
            <a:r>
              <a:rPr lang="ko-KR" altLang="en-US" b="1" dirty="0" smtClean="0">
                <a:solidFill>
                  <a:srgbClr val="002060"/>
                </a:solidFill>
              </a:rPr>
              <a:t>개 그래프는 모두 똑같이 </a:t>
            </a:r>
            <a:r>
              <a:rPr lang="en-US" altLang="ko-KR" b="1" dirty="0" smtClean="0">
                <a:solidFill>
                  <a:srgbClr val="002060"/>
                </a:solidFill>
              </a:rPr>
              <a:t>Replicate </a:t>
            </a:r>
            <a:r>
              <a:rPr lang="ko-KR" altLang="en-US" b="1" dirty="0" smtClean="0">
                <a:solidFill>
                  <a:srgbClr val="002060"/>
                </a:solidFill>
              </a:rPr>
              <a:t>됨</a:t>
            </a:r>
            <a:r>
              <a:rPr lang="en-US" altLang="ko-KR" b="1" dirty="0" smtClean="0">
                <a:solidFill>
                  <a:srgbClr val="002060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ko-KR" altLang="en-US" b="1" dirty="0" smtClean="0">
                <a:solidFill>
                  <a:srgbClr val="002060"/>
                </a:solidFill>
              </a:rPr>
              <a:t>확실하지는 않지만</a:t>
            </a:r>
            <a:r>
              <a:rPr lang="en-US" altLang="ko-KR" b="1" dirty="0" smtClean="0">
                <a:solidFill>
                  <a:srgbClr val="002060"/>
                </a:solidFill>
              </a:rPr>
              <a:t>) </a:t>
            </a:r>
            <a:r>
              <a:rPr lang="ko-KR" altLang="en-US" b="1" dirty="0" smtClean="0">
                <a:solidFill>
                  <a:srgbClr val="002060"/>
                </a:solidFill>
              </a:rPr>
              <a:t>그래프들을 살펴보면서 </a:t>
            </a:r>
            <a:r>
              <a:rPr lang="ko-KR" altLang="en-US" b="1" dirty="0" smtClean="0">
                <a:solidFill>
                  <a:srgbClr val="002060"/>
                </a:solidFill>
              </a:rPr>
              <a:t>느낀 점은</a:t>
            </a:r>
            <a:r>
              <a:rPr lang="en-US" altLang="ko-KR" b="1" dirty="0" smtClean="0">
                <a:solidFill>
                  <a:srgbClr val="002060"/>
                </a:solidFill>
              </a:rPr>
              <a:t/>
            </a:r>
            <a:br>
              <a:rPr lang="en-US" altLang="ko-KR" b="1" dirty="0" smtClean="0">
                <a:solidFill>
                  <a:srgbClr val="002060"/>
                </a:solidFill>
              </a:rPr>
            </a:br>
            <a:r>
              <a:rPr lang="en-US" altLang="ko-KR" b="1" dirty="0" smtClean="0">
                <a:solidFill>
                  <a:srgbClr val="002060"/>
                </a:solidFill>
              </a:rPr>
              <a:t/>
            </a:r>
            <a:br>
              <a:rPr lang="en-US" altLang="ko-KR" b="1" dirty="0" smtClean="0">
                <a:solidFill>
                  <a:srgbClr val="002060"/>
                </a:solidFill>
              </a:rPr>
            </a:br>
            <a:r>
              <a:rPr lang="ko-KR" altLang="en-US" b="1" dirty="0" smtClean="0">
                <a:solidFill>
                  <a:srgbClr val="002060"/>
                </a:solidFill>
              </a:rPr>
              <a:t>두 학생 중 한명이 극단적으로 위험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회피적이면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</a:rPr>
              <a:t>즉 수평선이면</a:t>
            </a:r>
            <a:r>
              <a:rPr lang="en-US" altLang="ko-KR" b="1" dirty="0">
                <a:solidFill>
                  <a:srgbClr val="002060"/>
                </a:solidFill>
              </a:rPr>
              <a:t/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b="1" dirty="0" smtClean="0">
                <a:solidFill>
                  <a:srgbClr val="002060"/>
                </a:solidFill>
              </a:rPr>
              <a:t>Collective Decision </a:t>
            </a:r>
            <a:r>
              <a:rPr lang="ko-KR" altLang="en-US" b="1" dirty="0" smtClean="0">
                <a:solidFill>
                  <a:srgbClr val="002060"/>
                </a:solidFill>
              </a:rPr>
              <a:t>에서도 수평선으로 나타날 확률이 상당히 높은 듯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12" y="1558037"/>
            <a:ext cx="4453533" cy="3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41" y="3359627"/>
            <a:ext cx="4772025" cy="4000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522" y="1558037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2_MainAnalysis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5522" y="2316562"/>
            <a:ext cx="118382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2060"/>
                </a:solidFill>
              </a:rPr>
              <a:t>논문에 </a:t>
            </a:r>
            <a:r>
              <a:rPr lang="en-US" altLang="ko-KR" b="1" dirty="0" smtClean="0">
                <a:solidFill>
                  <a:srgbClr val="002060"/>
                </a:solidFill>
              </a:rPr>
              <a:t>CCEI </a:t>
            </a:r>
            <a:r>
              <a:rPr lang="ko-KR" altLang="en-US" b="1" dirty="0" smtClean="0">
                <a:solidFill>
                  <a:srgbClr val="002060"/>
                </a:solidFill>
              </a:rPr>
              <a:t>요약통계량으로 소개된 표가 잘 </a:t>
            </a:r>
            <a:r>
              <a:rPr lang="en-US" altLang="ko-KR" b="1" dirty="0" smtClean="0">
                <a:solidFill>
                  <a:srgbClr val="002060"/>
                </a:solidFill>
              </a:rPr>
              <a:t>Replicate </a:t>
            </a:r>
            <a:r>
              <a:rPr lang="ko-KR" altLang="en-US" b="1" dirty="0" smtClean="0">
                <a:solidFill>
                  <a:srgbClr val="002060"/>
                </a:solidFill>
              </a:rPr>
              <a:t>됨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2060"/>
                </a:solidFill>
              </a:rPr>
              <a:t>CCEI = 1 –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Iv_Afriat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인 것으로 보임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ko-KR" altLang="en-US" b="1" dirty="0" smtClean="0">
                <a:solidFill>
                  <a:srgbClr val="002060"/>
                </a:solidFill>
              </a:rPr>
              <a:t>즉 </a:t>
            </a:r>
            <a:r>
              <a:rPr lang="en-US" altLang="ko-KR" b="1" dirty="0" smtClean="0">
                <a:solidFill>
                  <a:srgbClr val="002060"/>
                </a:solidFill>
              </a:rPr>
              <a:t>CCEI</a:t>
            </a:r>
            <a:r>
              <a:rPr lang="ko-KR" altLang="en-US" b="1" dirty="0" smtClean="0">
                <a:solidFill>
                  <a:srgbClr val="002060"/>
                </a:solidFill>
              </a:rPr>
              <a:t>는 </a:t>
            </a:r>
            <a:r>
              <a:rPr lang="en-US" altLang="ko-KR" b="1" dirty="0" smtClean="0">
                <a:solidFill>
                  <a:srgbClr val="002060"/>
                </a:solidFill>
              </a:rPr>
              <a:t>1</a:t>
            </a:r>
            <a:r>
              <a:rPr lang="ko-KR" altLang="en-US" b="1" dirty="0" smtClean="0">
                <a:solidFill>
                  <a:srgbClr val="002060"/>
                </a:solidFill>
              </a:rPr>
              <a:t>에 가까울수록 합리적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iv_afriat</a:t>
            </a:r>
            <a:r>
              <a:rPr lang="ko-KR" altLang="en-US" b="1" dirty="0" smtClean="0">
                <a:solidFill>
                  <a:srgbClr val="002060"/>
                </a:solidFill>
              </a:rPr>
              <a:t>은 </a:t>
            </a:r>
            <a:r>
              <a:rPr lang="en-US" altLang="ko-KR" b="1" dirty="0" smtClean="0">
                <a:solidFill>
                  <a:srgbClr val="002060"/>
                </a:solidFill>
              </a:rPr>
              <a:t>0</a:t>
            </a:r>
            <a:r>
              <a:rPr lang="ko-KR" altLang="en-US" b="1" dirty="0" smtClean="0">
                <a:solidFill>
                  <a:srgbClr val="002060"/>
                </a:solidFill>
              </a:rPr>
              <a:t>에 가까울수록 합리적</a:t>
            </a:r>
            <a:r>
              <a:rPr lang="en-US" altLang="ko-KR" b="1" dirty="0" smtClean="0">
                <a:solidFill>
                  <a:srgbClr val="002060"/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17" y="3715540"/>
            <a:ext cx="8143875" cy="1276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209" y="5277073"/>
            <a:ext cx="7840349" cy="129574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31650" y="3759676"/>
            <a:ext cx="1079014" cy="30983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2377" y="4169049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2060"/>
                </a:solidFill>
              </a:rPr>
              <a:t>논문에 나와있는 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2588" y="5542974"/>
            <a:ext cx="1401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Replication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92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50" y="3132357"/>
            <a:ext cx="5983361" cy="35896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5329" y="183025"/>
            <a:ext cx="1242897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</a:rPr>
              <a:t>논문에는 없는 그림이지만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</a:rPr>
              <a:t>혹시 범례가 반대로 표시된 것은 아닌지</a:t>
            </a:r>
            <a:r>
              <a:rPr lang="en-US" altLang="ko-KR" b="1" dirty="0" smtClean="0">
                <a:solidFill>
                  <a:srgbClr val="002060"/>
                </a:solidFill>
              </a:rPr>
              <a:t>..? 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Iv_afriat_col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이 작을수록 합리적이라고 이해하고 있는데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그렇다면 빨간색 선이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(high, high)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가 되어야 할 것 같습니다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0" y="1210305"/>
            <a:ext cx="3007624" cy="146507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14685" y="888625"/>
            <a:ext cx="70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/>
            </a:r>
            <a:br>
              <a:rPr lang="en-US" altLang="ko-KR" b="1" dirty="0" smtClean="0">
                <a:solidFill>
                  <a:srgbClr val="002060"/>
                </a:solidFill>
              </a:rPr>
            </a:br>
            <a:r>
              <a:rPr lang="en-US" altLang="ko-KR" b="1" dirty="0" smtClean="0">
                <a:solidFill>
                  <a:srgbClr val="002060"/>
                </a:solidFill>
              </a:rPr>
              <a:t>0</a:t>
            </a:r>
            <a:r>
              <a:rPr lang="ko-KR" altLang="en-US" b="1" dirty="0" smtClean="0">
                <a:solidFill>
                  <a:srgbClr val="002060"/>
                </a:solidFill>
              </a:rPr>
              <a:t>이면 둘 다 비합리적</a:t>
            </a:r>
            <a:r>
              <a:rPr lang="en-US" altLang="ko-KR" b="1" dirty="0" smtClean="0">
                <a:solidFill>
                  <a:srgbClr val="002060"/>
                </a:solidFill>
              </a:rPr>
              <a:t>, 1</a:t>
            </a:r>
            <a:r>
              <a:rPr lang="ko-KR" altLang="en-US" b="1" dirty="0" smtClean="0">
                <a:solidFill>
                  <a:srgbClr val="002060"/>
                </a:solidFill>
              </a:rPr>
              <a:t>이면 한 명만 합리적</a:t>
            </a:r>
            <a:r>
              <a:rPr lang="en-US" altLang="ko-KR" b="1" dirty="0" smtClean="0">
                <a:solidFill>
                  <a:srgbClr val="002060"/>
                </a:solidFill>
              </a:rPr>
              <a:t>, 2</a:t>
            </a:r>
            <a:r>
              <a:rPr lang="ko-KR" altLang="en-US" b="1" dirty="0" smtClean="0">
                <a:solidFill>
                  <a:srgbClr val="002060"/>
                </a:solidFill>
              </a:rPr>
              <a:t>이면 둘 다 합리적</a:t>
            </a:r>
            <a:endParaRPr lang="en-US" altLang="ko-KR" b="1" dirty="0" smtClean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83666" y="1683109"/>
            <a:ext cx="73448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Iv_afriat_both_hi</a:t>
            </a:r>
            <a:r>
              <a:rPr lang="ko-KR" altLang="en-US" sz="1600" dirty="0"/>
              <a:t>=(</a:t>
            </a:r>
            <a:r>
              <a:rPr lang="ko-KR" altLang="en-US" sz="1600" dirty="0" err="1"/>
              <a:t>Iv_afriat_ind</a:t>
            </a:r>
            <a:r>
              <a:rPr lang="ko-KR" altLang="en-US" sz="1600" dirty="0"/>
              <a:t> &lt;= $</a:t>
            </a:r>
            <a:r>
              <a:rPr lang="ko-KR" altLang="en-US" sz="1600" dirty="0" err="1"/>
              <a:t>Ivcut</a:t>
            </a:r>
            <a:r>
              <a:rPr lang="ko-KR" altLang="en-US" sz="1600" dirty="0"/>
              <a:t> | Iv_afriat_ind2 &lt;= $</a:t>
            </a:r>
            <a:r>
              <a:rPr lang="ko-KR" altLang="en-US" sz="1600" dirty="0" err="1"/>
              <a:t>Ivcut</a:t>
            </a:r>
            <a:r>
              <a:rPr lang="ko-KR" altLang="en-US" sz="1600" dirty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global </a:t>
            </a:r>
            <a:r>
              <a:rPr lang="en-US" altLang="ko-KR" sz="1600" dirty="0" err="1"/>
              <a:t>Ivcutpair</a:t>
            </a:r>
            <a:r>
              <a:rPr lang="en-US" altLang="ko-KR" sz="1600" dirty="0"/>
              <a:t> = "</a:t>
            </a:r>
            <a:r>
              <a:rPr lang="en-US" altLang="ko-KR" sz="1600" dirty="0" err="1"/>
              <a:t>Iv_afriat_ind</a:t>
            </a:r>
            <a:r>
              <a:rPr lang="en-US" altLang="ko-KR" sz="1600" dirty="0"/>
              <a:t>&lt;=$</a:t>
            </a:r>
            <a:r>
              <a:rPr lang="en-US" altLang="ko-KR" sz="1600" dirty="0" err="1"/>
              <a:t>Ivcut</a:t>
            </a:r>
            <a:r>
              <a:rPr lang="en-US" altLang="ko-KR" sz="1600" dirty="0"/>
              <a:t> &amp; Iv_afriat_ind2&lt;=$</a:t>
            </a:r>
            <a:r>
              <a:rPr lang="en-US" altLang="ko-KR" sz="1600" dirty="0" err="1"/>
              <a:t>Ivcut</a:t>
            </a:r>
            <a:r>
              <a:rPr lang="en-US" altLang="ko-KR" sz="1600" dirty="0" smtClean="0"/>
              <a:t>"</a:t>
            </a:r>
            <a:endParaRPr lang="en-US" altLang="ko-KR" sz="1600" dirty="0"/>
          </a:p>
          <a:p>
            <a:r>
              <a:rPr lang="ko-KR" altLang="en-US" sz="1600" dirty="0" err="1" smtClean="0"/>
              <a:t>replace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Iv_afriat_both_hi</a:t>
            </a:r>
            <a:r>
              <a:rPr lang="ko-KR" altLang="en-US" sz="1600" dirty="0"/>
              <a:t>=2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$</a:t>
            </a:r>
            <a:r>
              <a:rPr lang="ko-KR" altLang="en-US" sz="1600" dirty="0" err="1" smtClean="0"/>
              <a:t>Ivcutpair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7" y="3398108"/>
            <a:ext cx="5540396" cy="33238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82196" y="5359857"/>
            <a:ext cx="1279487" cy="13621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635582" y="4091230"/>
            <a:ext cx="1279487" cy="13621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67292" y="2947691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2060"/>
                </a:solidFill>
              </a:rPr>
              <a:t>기존 코드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559553" y="2947691"/>
            <a:ext cx="3502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2060"/>
                </a:solidFill>
              </a:rPr>
              <a:t>수정 </a:t>
            </a:r>
            <a:r>
              <a:rPr lang="ko-KR" altLang="en-US" b="1" dirty="0" smtClean="0">
                <a:solidFill>
                  <a:srgbClr val="002060"/>
                </a:solidFill>
              </a:rPr>
              <a:t>코드 </a:t>
            </a:r>
            <a:r>
              <a:rPr lang="en-US" altLang="ko-KR" b="1" dirty="0" smtClean="0">
                <a:solidFill>
                  <a:srgbClr val="002060"/>
                </a:solidFill>
              </a:rPr>
              <a:t>(legend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부분만 수정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2" y="2135315"/>
            <a:ext cx="4724400" cy="34099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8" y="5545265"/>
            <a:ext cx="4920304" cy="2141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98661" y="3286292"/>
            <a:ext cx="6996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002060"/>
                </a:solidFill>
              </a:rPr>
              <a:t>Iv_afriat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대신 </a:t>
            </a:r>
            <a:r>
              <a:rPr lang="en-US" altLang="ko-KR" b="1" dirty="0" smtClean="0">
                <a:solidFill>
                  <a:srgbClr val="002060"/>
                </a:solidFill>
              </a:rPr>
              <a:t>CCEI = (1-Iv_afriat) </a:t>
            </a:r>
            <a:r>
              <a:rPr lang="ko-KR" altLang="en-US" b="1" dirty="0" smtClean="0">
                <a:solidFill>
                  <a:srgbClr val="002060"/>
                </a:solidFill>
              </a:rPr>
              <a:t>을 사용하여 그린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cdf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로 추정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= </a:t>
            </a:r>
            <a:r>
              <a:rPr lang="ko-KR" altLang="en-US" b="1" dirty="0" smtClean="0">
                <a:solidFill>
                  <a:srgbClr val="002060"/>
                </a:solidFill>
              </a:rPr>
              <a:t>본질적으로 앞 슬라이드 그림과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동일한듯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64" y="1300505"/>
            <a:ext cx="3725445" cy="4985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-1" r="-322" b="128"/>
          <a:stretch/>
        </p:blipFill>
        <p:spPr>
          <a:xfrm>
            <a:off x="4948783" y="1237103"/>
            <a:ext cx="5736262" cy="47453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5463" y="1701799"/>
            <a:ext cx="886087" cy="42806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83533" y="1701799"/>
            <a:ext cx="869918" cy="38862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8909" y="6048641"/>
            <a:ext cx="6973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olidFill>
                  <a:srgbClr val="002060"/>
                </a:solidFill>
              </a:rPr>
              <a:t>MainAnalysis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파일에서는</a:t>
            </a:r>
            <a:r>
              <a:rPr lang="en-US" altLang="ko-KR" sz="1400" b="1" dirty="0">
                <a:solidFill>
                  <a:srgbClr val="002060"/>
                </a:solidFill>
              </a:rPr>
              <a:t>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Model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2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를 구현하는 코드는</a:t>
            </a:r>
            <a:r>
              <a:rPr lang="en-US" altLang="ko-KR" sz="1400" b="1" dirty="0">
                <a:solidFill>
                  <a:srgbClr val="002060"/>
                </a:solidFill>
              </a:rPr>
              <a:t>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찾지 못했습니다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400" b="1" dirty="0" smtClean="0">
                <a:solidFill>
                  <a:srgbClr val="002060"/>
                </a:solidFill>
              </a:rPr>
              <a:t>위 표의 칼럼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(3)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은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Class, </a:t>
            </a:r>
            <a:r>
              <a:rPr lang="en-US" altLang="ko-KR" sz="1400" b="1" dirty="0" err="1" smtClean="0">
                <a:solidFill>
                  <a:srgbClr val="002060"/>
                </a:solidFill>
              </a:rPr>
              <a:t>MalePair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Friendship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을 통제하는데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ko-KR" altLang="en-US" sz="1400" b="1" dirty="0" smtClean="0">
                <a:solidFill>
                  <a:srgbClr val="002060"/>
                </a:solidFill>
              </a:rPr>
              <a:t>이것이 왼쪽의 표와는 다른 모형인 것 같습니다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0" y="6352675"/>
            <a:ext cx="4438650" cy="2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3" y="1191505"/>
            <a:ext cx="4504628" cy="2281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99" y="3473001"/>
            <a:ext cx="3726751" cy="2156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312" y="2336800"/>
            <a:ext cx="6523038" cy="5605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49" y="3951408"/>
            <a:ext cx="4431602" cy="27346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151" y="4638675"/>
            <a:ext cx="6801893" cy="2655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64159" y="5268292"/>
            <a:ext cx="52829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동일한 표를 논문에서는 </a:t>
            </a:r>
            <a:r>
              <a:rPr lang="en-US" altLang="ko-KR" b="1" dirty="0" smtClean="0">
                <a:solidFill>
                  <a:srgbClr val="002060"/>
                </a:solidFill>
              </a:rPr>
              <a:t>Table 3, 5 </a:t>
            </a:r>
            <a:r>
              <a:rPr lang="ko-KR" altLang="en-US" b="1" dirty="0" smtClean="0">
                <a:solidFill>
                  <a:srgbClr val="002060"/>
                </a:solidFill>
              </a:rPr>
              <a:t>로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두 번 넣고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 smtClean="0">
                <a:solidFill>
                  <a:srgbClr val="002060"/>
                </a:solidFill>
              </a:rPr>
              <a:t>위와 같이 설명하고 있습니다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 smtClean="0">
                <a:solidFill>
                  <a:srgbClr val="002060"/>
                </a:solidFill>
              </a:rPr>
              <a:t>혹시 어떻게 이해하면 좋을까요</a:t>
            </a:r>
            <a:r>
              <a:rPr lang="en-US" altLang="ko-KR" b="1" dirty="0" smtClean="0">
                <a:solidFill>
                  <a:srgbClr val="002060"/>
                </a:solidFill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2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10961</TotalTime>
  <Words>360</Words>
  <Application>Microsoft Office PowerPoint</Application>
  <PresentationFormat>와이드스크린</PresentationFormat>
  <Paragraphs>84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한병헌</dc:creator>
  <cp:lastModifiedBy>한병헌</cp:lastModifiedBy>
  <cp:revision>1126</cp:revision>
  <dcterms:created xsi:type="dcterms:W3CDTF">2024-09-27T06:19:06Z</dcterms:created>
  <dcterms:modified xsi:type="dcterms:W3CDTF">2025-02-23T14:09:20Z</dcterms:modified>
</cp:coreProperties>
</file>