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05" r:id="rId2"/>
    <p:sldId id="384" r:id="rId3"/>
    <p:sldId id="385" r:id="rId4"/>
    <p:sldId id="386" r:id="rId5"/>
    <p:sldId id="387" r:id="rId6"/>
    <p:sldId id="391" r:id="rId7"/>
    <p:sldId id="388" r:id="rId8"/>
    <p:sldId id="389" r:id="rId9"/>
    <p:sldId id="406" r:id="rId10"/>
    <p:sldId id="392" r:id="rId11"/>
    <p:sldId id="390" r:id="rId12"/>
    <p:sldId id="393" r:id="rId13"/>
    <p:sldId id="394" r:id="rId14"/>
    <p:sldId id="395" r:id="rId15"/>
    <p:sldId id="418" r:id="rId16"/>
    <p:sldId id="396" r:id="rId17"/>
    <p:sldId id="408" r:id="rId18"/>
    <p:sldId id="409" r:id="rId19"/>
    <p:sldId id="397" r:id="rId20"/>
    <p:sldId id="410" r:id="rId21"/>
    <p:sldId id="398" r:id="rId22"/>
    <p:sldId id="399" r:id="rId23"/>
    <p:sldId id="400" r:id="rId24"/>
    <p:sldId id="401" r:id="rId25"/>
    <p:sldId id="402" r:id="rId26"/>
    <p:sldId id="403" r:id="rId27"/>
    <p:sldId id="420" r:id="rId28"/>
    <p:sldId id="404" r:id="rId29"/>
    <p:sldId id="411" r:id="rId30"/>
    <p:sldId id="412" r:id="rId31"/>
    <p:sldId id="413" r:id="rId32"/>
    <p:sldId id="414" r:id="rId33"/>
    <p:sldId id="415" r:id="rId34"/>
    <p:sldId id="41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 08: Generic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Generic </a:t>
            </a:r>
            <a:r>
              <a:rPr lang="en-US" b="1" dirty="0" smtClean="0">
                <a:solidFill>
                  <a:srgbClr val="0000FF"/>
                </a:solidFill>
              </a:rPr>
              <a:t>classes are added in  Java </a:t>
            </a:r>
            <a:r>
              <a:rPr lang="en-US" b="1" dirty="0">
                <a:solidFill>
                  <a:srgbClr val="0000FF"/>
                </a:solidFill>
              </a:rPr>
              <a:t>SE </a:t>
            </a:r>
            <a:r>
              <a:rPr lang="en-US" b="1" dirty="0" smtClean="0">
                <a:solidFill>
                  <a:srgbClr val="0000FF"/>
                </a:solidFill>
              </a:rPr>
              <a:t>5.0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Generic </a:t>
            </a:r>
            <a:r>
              <a:rPr lang="en-US" dirty="0"/>
              <a:t>classes are desirable because they </a:t>
            </a:r>
            <a:r>
              <a:rPr lang="en-US" dirty="0" smtClean="0"/>
              <a:t>enable us to write </a:t>
            </a:r>
            <a:r>
              <a:rPr lang="en-US" dirty="0">
                <a:solidFill>
                  <a:srgbClr val="0000FF"/>
                </a:solidFill>
              </a:rPr>
              <a:t>code </a:t>
            </a:r>
            <a:r>
              <a:rPr lang="en-US" dirty="0"/>
              <a:t>that is safer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easier to read </a:t>
            </a:r>
            <a:r>
              <a:rPr lang="en-US" dirty="0" smtClean="0"/>
              <a:t>than the  code that uses “</a:t>
            </a:r>
            <a:r>
              <a:rPr lang="en-US" dirty="0" smtClean="0">
                <a:solidFill>
                  <a:srgbClr val="FF0000"/>
                </a:solidFill>
              </a:rPr>
              <a:t>Object”</a:t>
            </a:r>
            <a:r>
              <a:rPr lang="en-US" dirty="0" smtClean="0"/>
              <a:t> </a:t>
            </a:r>
            <a:r>
              <a:rPr lang="en-US" dirty="0"/>
              <a:t>variables and </a:t>
            </a:r>
            <a:r>
              <a:rPr lang="en-US" dirty="0" smtClean="0"/>
              <a:t>casting Operation</a:t>
            </a:r>
          </a:p>
          <a:p>
            <a:r>
              <a:rPr lang="en-US" dirty="0" smtClean="0"/>
              <a:t>collection classes such </a:t>
            </a:r>
            <a:r>
              <a:rPr lang="en-US" dirty="0"/>
              <a:t>as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0000FF"/>
                </a:solidFill>
              </a:rPr>
              <a:t>ArrayList</a:t>
            </a:r>
            <a:r>
              <a:rPr lang="en-US" dirty="0" smtClean="0"/>
              <a:t>” are generic classes</a:t>
            </a:r>
          </a:p>
          <a:p>
            <a:r>
              <a:rPr lang="en-US" dirty="0" smtClean="0"/>
              <a:t>In C++, generic classes are called templates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8.1. </a:t>
            </a:r>
            <a:r>
              <a:rPr lang="en-US" b="1" dirty="0">
                <a:solidFill>
                  <a:srgbClr val="0000FF"/>
                </a:solidFill>
              </a:rPr>
              <a:t>Why Generic </a:t>
            </a:r>
            <a:r>
              <a:rPr lang="en-US" b="1" dirty="0" smtClean="0">
                <a:solidFill>
                  <a:srgbClr val="0000FF"/>
                </a:solidFill>
              </a:rPr>
              <a:t>Programming</a:t>
            </a:r>
            <a:r>
              <a:rPr lang="en-US" b="1" dirty="0">
                <a:solidFill>
                  <a:srgbClr val="0000FF"/>
                </a:solidFill>
              </a:rPr>
              <a:t>?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i="1" dirty="0"/>
              <a:t>Generic programming </a:t>
            </a:r>
            <a:r>
              <a:rPr lang="en-US" dirty="0"/>
              <a:t>means writing code that can be </a:t>
            </a:r>
            <a:r>
              <a:rPr lang="en-US" b="1" dirty="0">
                <a:solidFill>
                  <a:srgbClr val="0000FF"/>
                </a:solidFill>
              </a:rPr>
              <a:t>reused</a:t>
            </a:r>
            <a:r>
              <a:rPr lang="en-US" dirty="0"/>
              <a:t> for objects of </a:t>
            </a:r>
            <a:r>
              <a:rPr lang="en-US" dirty="0" smtClean="0"/>
              <a:t>many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different types.</a:t>
            </a:r>
          </a:p>
          <a:p>
            <a:r>
              <a:rPr lang="en-US" b="1" dirty="0"/>
              <a:t>For example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don’t </a:t>
            </a:r>
            <a:r>
              <a:rPr lang="en-US" dirty="0" smtClean="0"/>
              <a:t>write two different  </a:t>
            </a:r>
            <a:r>
              <a:rPr lang="en-US" dirty="0"/>
              <a:t>classes to </a:t>
            </a:r>
            <a:r>
              <a:rPr lang="en-US" dirty="0" smtClean="0"/>
              <a:t>store array of “</a:t>
            </a:r>
            <a:r>
              <a:rPr lang="en-US" b="1" dirty="0" smtClean="0">
                <a:solidFill>
                  <a:srgbClr val="0000FF"/>
                </a:solidFill>
              </a:rPr>
              <a:t>String</a:t>
            </a:r>
            <a:r>
              <a:rPr lang="en-US" dirty="0" smtClean="0"/>
              <a:t>” objects </a:t>
            </a:r>
          </a:p>
          <a:p>
            <a:pPr marL="0" indent="0">
              <a:buNone/>
            </a:pPr>
            <a:r>
              <a:rPr lang="en-US" dirty="0" smtClean="0"/>
              <a:t>and array of </a:t>
            </a:r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b="1" dirty="0" smtClean="0">
                <a:solidFill>
                  <a:srgbClr val="0000FF"/>
                </a:solidFill>
              </a:rPr>
              <a:t>File</a:t>
            </a:r>
            <a:r>
              <a:rPr lang="en-US" dirty="0" smtClean="0">
                <a:solidFill>
                  <a:srgbClr val="0000FF"/>
                </a:solidFill>
              </a:rPr>
              <a:t>” </a:t>
            </a:r>
            <a:r>
              <a:rPr lang="en-US" dirty="0" smtClean="0"/>
              <a:t>objects</a:t>
            </a:r>
            <a:r>
              <a:rPr lang="en-US" dirty="0"/>
              <a:t> </a:t>
            </a:r>
            <a:r>
              <a:rPr lang="en-US" b="1" dirty="0" smtClean="0"/>
              <a:t>because </a:t>
            </a:r>
            <a:r>
              <a:rPr lang="en-US" dirty="0" smtClean="0"/>
              <a:t> a single  “</a:t>
            </a:r>
            <a:r>
              <a:rPr lang="en-US" dirty="0" smtClean="0">
                <a:solidFill>
                  <a:srgbClr val="0000FF"/>
                </a:solidFill>
              </a:rPr>
              <a:t>ArrayList”</a:t>
            </a:r>
            <a:r>
              <a:rPr lang="en-US" dirty="0" smtClean="0"/>
              <a:t> class  store array of objects </a:t>
            </a:r>
            <a:r>
              <a:rPr lang="en-US" dirty="0"/>
              <a:t>of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any type of class.</a:t>
            </a:r>
          </a:p>
          <a:p>
            <a:r>
              <a:rPr lang="en-US" dirty="0" smtClean="0"/>
              <a:t> </a:t>
            </a:r>
            <a:r>
              <a:rPr lang="en-US" dirty="0"/>
              <a:t>This is one example </a:t>
            </a:r>
            <a:r>
              <a:rPr lang="en-US" dirty="0" smtClean="0"/>
              <a:t>of generic </a:t>
            </a:r>
            <a:r>
              <a:rPr lang="en-US" dirty="0"/>
              <a:t>programming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6375" y="1115863"/>
            <a:ext cx="8658225" cy="5315099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457200" lvl="1" indent="-40005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package pair;</a:t>
            </a:r>
          </a:p>
          <a:p>
            <a:pPr marL="457200" lvl="1" indent="-400050">
              <a:buNone/>
            </a:pPr>
            <a:r>
              <a:rPr lang="en-US" altLang="ko-KR" sz="2000" b="1" dirty="0" smtClean="0"/>
              <a:t>public </a:t>
            </a:r>
            <a:r>
              <a:rPr lang="en-US" altLang="ko-KR" sz="2000" b="1" dirty="0"/>
              <a:t>class </a:t>
            </a:r>
            <a:r>
              <a:rPr lang="en-US" altLang="ko-KR" sz="2000" b="1" dirty="0">
                <a:solidFill>
                  <a:srgbClr val="0000FF"/>
                </a:solidFill>
              </a:rPr>
              <a:t>Pair</a:t>
            </a:r>
            <a:r>
              <a:rPr lang="en-US" altLang="ko-KR" sz="2000" b="1" dirty="0"/>
              <a:t>&lt;</a:t>
            </a:r>
            <a:r>
              <a:rPr lang="en-US" altLang="ko-KR" sz="2000" b="1" dirty="0">
                <a:solidFill>
                  <a:srgbClr val="FF0000"/>
                </a:solidFill>
              </a:rPr>
              <a:t>T</a:t>
            </a:r>
            <a:r>
              <a:rPr lang="en-US" altLang="ko-KR" sz="2000" dirty="0"/>
              <a:t>&gt; </a:t>
            </a:r>
            <a:r>
              <a:rPr lang="en-US" altLang="ko-KR" sz="2000" dirty="0" smtClean="0">
                <a:solidFill>
                  <a:srgbClr val="00B050"/>
                </a:solidFill>
              </a:rPr>
              <a:t>// generic class </a:t>
            </a:r>
          </a:p>
          <a:p>
            <a:pPr marL="457200" lvl="1" indent="-457200">
              <a:buNone/>
            </a:pPr>
            <a:r>
              <a:rPr lang="en-US" altLang="ko-KR" sz="2000" dirty="0" smtClean="0"/>
              <a:t>{</a:t>
            </a:r>
          </a:p>
          <a:p>
            <a:pPr marL="457200" lvl="1" indent="-457200">
              <a:buNone/>
            </a:pPr>
            <a:r>
              <a:rPr lang="en-US" altLang="ko-KR" sz="2000" dirty="0" smtClean="0"/>
              <a:t>    private </a:t>
            </a:r>
            <a:r>
              <a:rPr lang="en-US" altLang="ko-KR" sz="2000" b="1" dirty="0">
                <a:solidFill>
                  <a:srgbClr val="FF0000"/>
                </a:solidFill>
              </a:rPr>
              <a:t>T</a:t>
            </a:r>
            <a:r>
              <a:rPr lang="en-US" altLang="ko-KR" sz="2000" dirty="0"/>
              <a:t> first; </a:t>
            </a:r>
            <a:r>
              <a:rPr lang="en-US" altLang="ko-KR" sz="2000" dirty="0" smtClean="0"/>
              <a:t>private </a:t>
            </a:r>
            <a:r>
              <a:rPr lang="en-US" altLang="ko-KR" sz="2000" dirty="0">
                <a:solidFill>
                  <a:srgbClr val="FF0000"/>
                </a:solidFill>
              </a:rPr>
              <a:t>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second; </a:t>
            </a:r>
            <a:r>
              <a:rPr lang="en-US" altLang="ko-KR" sz="2000" dirty="0" smtClean="0">
                <a:solidFill>
                  <a:srgbClr val="00B050"/>
                </a:solidFill>
              </a:rPr>
              <a:t>// generic field </a:t>
            </a:r>
          </a:p>
          <a:p>
            <a:pPr marL="457200" lvl="1" indent="-457200">
              <a:buNone/>
            </a:pPr>
            <a:r>
              <a:rPr lang="en-US" altLang="ko-KR" sz="2000" dirty="0" smtClean="0"/>
              <a:t>    public </a:t>
            </a:r>
            <a:r>
              <a:rPr lang="en-US" altLang="ko-KR" sz="2000" b="1" dirty="0">
                <a:solidFill>
                  <a:srgbClr val="0000FF"/>
                </a:solidFill>
              </a:rPr>
              <a:t>Pair</a:t>
            </a:r>
            <a:r>
              <a:rPr lang="en-US" altLang="ko-KR" sz="2000" dirty="0"/>
              <a:t>() { first = null; second = null; </a:t>
            </a:r>
          </a:p>
          <a:p>
            <a:pPr marL="457200" lvl="1" indent="-457200">
              <a:buNone/>
            </a:pPr>
            <a:r>
              <a:rPr lang="en-US" altLang="ko-KR" sz="2000" dirty="0" smtClean="0"/>
              <a:t>     public </a:t>
            </a:r>
            <a:r>
              <a:rPr lang="en-US" altLang="ko-KR" sz="2000" dirty="0">
                <a:solidFill>
                  <a:srgbClr val="0000FF"/>
                </a:solidFill>
              </a:rPr>
              <a:t>Pair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T</a:t>
            </a:r>
            <a:r>
              <a:rPr lang="en-US" altLang="ko-KR" sz="2000" dirty="0"/>
              <a:t> first, </a:t>
            </a:r>
            <a:r>
              <a:rPr lang="en-US" altLang="ko-KR" sz="2000" dirty="0">
                <a:solidFill>
                  <a:srgbClr val="FF0000"/>
                </a:solidFill>
              </a:rPr>
              <a:t>T</a:t>
            </a:r>
            <a:r>
              <a:rPr lang="en-US" altLang="ko-KR" sz="2000" dirty="0"/>
              <a:t> second) </a:t>
            </a:r>
          </a:p>
          <a:p>
            <a:pPr marL="457200" lvl="1" indent="-457200">
              <a:buNone/>
            </a:pPr>
            <a:r>
              <a:rPr lang="en-US" altLang="ko-KR" sz="2000" dirty="0" smtClean="0"/>
              <a:t>     { </a:t>
            </a:r>
            <a:r>
              <a:rPr lang="en-US" altLang="ko-KR" sz="2000" dirty="0" err="1"/>
              <a:t>this.first</a:t>
            </a:r>
            <a:r>
              <a:rPr lang="en-US" altLang="ko-KR" sz="2000" dirty="0"/>
              <a:t> = first; </a:t>
            </a:r>
            <a:r>
              <a:rPr lang="en-US" altLang="ko-KR" sz="2000" dirty="0" err="1"/>
              <a:t>this.second</a:t>
            </a:r>
            <a:r>
              <a:rPr lang="en-US" altLang="ko-KR" sz="2000" dirty="0"/>
              <a:t> = second; </a:t>
            </a:r>
            <a:r>
              <a:rPr lang="en-US" altLang="ko-KR" sz="2000" dirty="0" smtClean="0"/>
              <a:t>}</a:t>
            </a:r>
          </a:p>
          <a:p>
            <a:pPr marL="457200" lvl="1" indent="-457200">
              <a:buNone/>
            </a:pPr>
            <a:r>
              <a:rPr lang="en-US" altLang="ko-KR" sz="2000" dirty="0" smtClean="0"/>
              <a:t>    public </a:t>
            </a:r>
            <a:r>
              <a:rPr lang="en-US" altLang="ko-KR" sz="2000" dirty="0">
                <a:solidFill>
                  <a:srgbClr val="FF0000"/>
                </a:solidFill>
              </a:rPr>
              <a:t>T</a:t>
            </a:r>
            <a:r>
              <a:rPr lang="en-US" altLang="ko-KR" sz="2000" dirty="0"/>
              <a:t> </a:t>
            </a:r>
            <a:r>
              <a:rPr lang="en-US" altLang="ko-KR" sz="2000" b="1" dirty="0"/>
              <a:t>getFirst</a:t>
            </a:r>
            <a:r>
              <a:rPr lang="en-US" altLang="ko-KR" sz="2000" dirty="0"/>
              <a:t>() { return first; }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// generic method 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457200" lvl="1" indent="-457200">
              <a:buNone/>
            </a:pPr>
            <a:r>
              <a:rPr lang="en-US" altLang="ko-KR" sz="2000" dirty="0" smtClean="0"/>
              <a:t>    public </a:t>
            </a:r>
            <a:r>
              <a:rPr lang="en-US" altLang="ko-KR" sz="2000" dirty="0">
                <a:solidFill>
                  <a:srgbClr val="FF0000"/>
                </a:solidFill>
              </a:rPr>
              <a:t>T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getSecond</a:t>
            </a:r>
            <a:r>
              <a:rPr lang="en-US" altLang="ko-KR" sz="2000" dirty="0"/>
              <a:t>() { return second; </a:t>
            </a:r>
            <a:r>
              <a:rPr lang="en-US" altLang="ko-KR" sz="2000" dirty="0" smtClean="0"/>
              <a:t>}</a:t>
            </a:r>
          </a:p>
          <a:p>
            <a:pPr marL="457200" lvl="1" indent="-457200">
              <a:buNone/>
            </a:pPr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b="1" dirty="0" err="1"/>
              <a:t>setFirst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newValue</a:t>
            </a:r>
            <a:r>
              <a:rPr lang="en-US" altLang="ko-KR" sz="2000" dirty="0" smtClean="0"/>
              <a:t>)</a:t>
            </a:r>
          </a:p>
          <a:p>
            <a:pPr marL="457200" lvl="1" indent="-45720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/>
              <a:t>{ first = </a:t>
            </a:r>
            <a:r>
              <a:rPr lang="en-US" altLang="ko-KR" sz="2000" dirty="0" err="1"/>
              <a:t>newValue</a:t>
            </a:r>
            <a:r>
              <a:rPr lang="en-US" altLang="ko-KR" sz="2000" dirty="0"/>
              <a:t>; </a:t>
            </a:r>
            <a:r>
              <a:rPr lang="en-US" altLang="ko-KR" sz="2000" dirty="0" smtClean="0"/>
              <a:t>}</a:t>
            </a:r>
          </a:p>
          <a:p>
            <a:pPr marL="457200" lvl="1" indent="-457200">
              <a:buNone/>
            </a:pPr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b="1" dirty="0" err="1"/>
              <a:t>setSecon</a:t>
            </a:r>
            <a:r>
              <a:rPr lang="en-US" altLang="ko-KR" sz="2000" dirty="0" err="1"/>
              <a:t>d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newValue</a:t>
            </a:r>
            <a:r>
              <a:rPr lang="en-US" altLang="ko-KR" sz="2000" dirty="0" smtClean="0"/>
              <a:t>)</a:t>
            </a:r>
          </a:p>
          <a:p>
            <a:pPr marL="457200" lvl="1" indent="-457200">
              <a:buNone/>
            </a:pPr>
            <a:r>
              <a:rPr lang="en-US" altLang="ko-KR" sz="2000" dirty="0" smtClean="0"/>
              <a:t>     { </a:t>
            </a:r>
            <a:r>
              <a:rPr lang="en-US" altLang="ko-KR" sz="2000" dirty="0"/>
              <a:t>second = </a:t>
            </a:r>
            <a:r>
              <a:rPr lang="en-US" altLang="ko-KR" sz="2000" dirty="0" err="1"/>
              <a:t>newValue</a:t>
            </a:r>
            <a:r>
              <a:rPr lang="en-US" altLang="ko-KR" sz="2000" dirty="0"/>
              <a:t>; }</a:t>
            </a:r>
          </a:p>
          <a:p>
            <a:pPr marL="457200" lvl="1" indent="-457200">
              <a:buNone/>
            </a:pPr>
            <a:r>
              <a:rPr lang="en-US" altLang="ko-KR" sz="2000" dirty="0"/>
              <a:t>}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8.1: </a:t>
            </a:r>
            <a:r>
              <a:rPr lang="en-US" altLang="ko-KR" dirty="0" smtClean="0">
                <a:solidFill>
                  <a:srgbClr val="FF0000"/>
                </a:solidFill>
              </a:rPr>
              <a:t>Pair1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Pair.java</a:t>
            </a:r>
            <a:r>
              <a:rPr lang="en-US" altLang="ko-KR" dirty="0" smtClean="0">
                <a:solidFill>
                  <a:prstClr val="black"/>
                </a:solidFill>
              </a:rPr>
              <a:t> (2/2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8.3. Defining Generic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896600" cy="5184925"/>
          </a:xfrm>
        </p:spPr>
        <p:txBody>
          <a:bodyPr>
            <a:normAutofit/>
          </a:bodyPr>
          <a:lstStyle/>
          <a:p>
            <a:r>
              <a:rPr lang="en-US" altLang="ko-KR" sz="1900" dirty="0" smtClean="0"/>
              <a:t>Generic </a:t>
            </a:r>
            <a:r>
              <a:rPr lang="en-US" altLang="ko-KR" sz="1900" dirty="0"/>
              <a:t>method </a:t>
            </a:r>
            <a:r>
              <a:rPr lang="en-US" altLang="ko-KR" sz="1900" dirty="0" smtClean="0"/>
              <a:t>is a method </a:t>
            </a:r>
            <a:r>
              <a:rPr lang="en-US" altLang="ko-KR" sz="1900" dirty="0"/>
              <a:t>with type </a:t>
            </a:r>
            <a:r>
              <a:rPr lang="en-US" altLang="ko-KR" sz="1900" dirty="0" smtClean="0"/>
              <a:t>variables T: 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b="1" dirty="0" smtClean="0"/>
              <a:t>class </a:t>
            </a:r>
            <a:r>
              <a:rPr lang="en-US" altLang="ko-KR" sz="1900" b="1" dirty="0" err="1" smtClean="0"/>
              <a:t>ArrayAlg</a:t>
            </a:r>
            <a:endParaRPr lang="en-US" altLang="ko-KR" sz="1900" b="1" dirty="0"/>
          </a:p>
          <a:p>
            <a:pPr marL="0" indent="0">
              <a:buNone/>
            </a:pPr>
            <a:r>
              <a:rPr lang="en-US" altLang="ko-KR" sz="1900" dirty="0" smtClean="0"/>
              <a:t>{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 smtClean="0"/>
              <a:t>  </a:t>
            </a:r>
            <a:r>
              <a:rPr lang="en-US" altLang="ko-KR" sz="1900" b="1" dirty="0" smtClean="0"/>
              <a:t>// generic method defined inside normal class (non-generic class)</a:t>
            </a:r>
            <a:endParaRPr lang="en-US" altLang="ko-KR" sz="1900" b="1" dirty="0"/>
          </a:p>
          <a:p>
            <a:pPr marL="457200" lvl="1" indent="-457200">
              <a:buNone/>
            </a:pPr>
            <a:r>
              <a:rPr lang="en-US" altLang="ko-KR" sz="1900" dirty="0" smtClean="0"/>
              <a:t>     public </a:t>
            </a:r>
            <a:r>
              <a:rPr lang="en-US" altLang="ko-KR" sz="1900" dirty="0"/>
              <a:t>static &lt;</a:t>
            </a:r>
            <a:r>
              <a:rPr lang="en-US" altLang="ko-KR" sz="1900" dirty="0">
                <a:solidFill>
                  <a:srgbClr val="FF0000"/>
                </a:solidFill>
              </a:rPr>
              <a:t>T</a:t>
            </a:r>
            <a:r>
              <a:rPr lang="en-US" altLang="ko-KR" sz="1900" dirty="0"/>
              <a:t>&gt; </a:t>
            </a:r>
            <a:r>
              <a:rPr lang="en-US" altLang="ko-KR" sz="1900" dirty="0">
                <a:solidFill>
                  <a:srgbClr val="0000FF"/>
                </a:solidFill>
              </a:rPr>
              <a:t>T</a:t>
            </a:r>
            <a:r>
              <a:rPr lang="en-US" altLang="ko-KR" sz="1900" dirty="0"/>
              <a:t> </a:t>
            </a:r>
            <a:r>
              <a:rPr lang="en-US" altLang="ko-KR" sz="1900" b="1" dirty="0" err="1"/>
              <a:t>getMiddl</a:t>
            </a:r>
            <a:r>
              <a:rPr lang="en-US" altLang="ko-KR" sz="1900" dirty="0" err="1"/>
              <a:t>e</a:t>
            </a:r>
            <a:r>
              <a:rPr lang="en-US" altLang="ko-KR" sz="1900" dirty="0"/>
              <a:t>(</a:t>
            </a:r>
            <a:r>
              <a:rPr lang="en-US" altLang="ko-KR" sz="1900" dirty="0">
                <a:solidFill>
                  <a:srgbClr val="0000FF"/>
                </a:solidFill>
              </a:rPr>
              <a:t>T</a:t>
            </a:r>
            <a:r>
              <a:rPr lang="en-US" altLang="ko-KR" sz="1900" dirty="0"/>
              <a:t>... a</a:t>
            </a:r>
            <a:r>
              <a:rPr lang="en-US" altLang="ko-KR" sz="1900" dirty="0" smtClean="0"/>
              <a:t>)  </a:t>
            </a:r>
            <a:r>
              <a:rPr lang="en-US" altLang="ko-KR" sz="1900" b="1" dirty="0" smtClean="0"/>
              <a:t>//  T is after modifier and before return type</a:t>
            </a:r>
            <a:endParaRPr lang="en-US" altLang="ko-KR" sz="1900" b="1" dirty="0"/>
          </a:p>
          <a:p>
            <a:pPr marL="457200" lvl="1" indent="-457200">
              <a:buNone/>
            </a:pPr>
            <a:r>
              <a:rPr lang="en-US" altLang="ko-KR" sz="1900" dirty="0"/>
              <a:t>  </a:t>
            </a:r>
            <a:r>
              <a:rPr lang="en-US" altLang="ko-KR" sz="1900" dirty="0" smtClean="0"/>
              <a:t>   </a:t>
            </a:r>
            <a:r>
              <a:rPr lang="en-US" altLang="ko-KR" sz="1900" dirty="0"/>
              <a:t>{</a:t>
            </a:r>
          </a:p>
          <a:p>
            <a:pPr marL="457200" lvl="1" indent="0">
              <a:buNone/>
            </a:pPr>
            <a:r>
              <a:rPr lang="en-US" altLang="ko-KR" sz="1900" dirty="0"/>
              <a:t>      </a:t>
            </a:r>
            <a:r>
              <a:rPr lang="en-US" altLang="ko-KR" sz="1900" b="1" dirty="0"/>
              <a:t>return </a:t>
            </a:r>
            <a:r>
              <a:rPr lang="en-US" altLang="ko-KR" sz="1900" dirty="0"/>
              <a:t>a[</a:t>
            </a:r>
            <a:r>
              <a:rPr lang="en-US" altLang="ko-KR" sz="1900" dirty="0" err="1"/>
              <a:t>a.length</a:t>
            </a:r>
            <a:r>
              <a:rPr lang="en-US" altLang="ko-KR" sz="1900" dirty="0"/>
              <a:t> / 2];</a:t>
            </a:r>
          </a:p>
          <a:p>
            <a:pPr marL="457200" lvl="1" indent="-285750">
              <a:buNone/>
            </a:pPr>
            <a:r>
              <a:rPr lang="en-US" altLang="ko-KR" sz="1900" dirty="0"/>
              <a:t>   }</a:t>
            </a:r>
          </a:p>
          <a:p>
            <a:pPr marL="457200" lvl="1" indent="-457200">
              <a:buNone/>
            </a:pPr>
            <a:r>
              <a:rPr lang="en-US" altLang="ko-KR" sz="1900" dirty="0"/>
              <a:t>}</a:t>
            </a:r>
          </a:p>
          <a:p>
            <a:r>
              <a:rPr lang="en-US" altLang="ko-KR" sz="1900" dirty="0" smtClean="0"/>
              <a:t> When we </a:t>
            </a:r>
            <a:r>
              <a:rPr lang="en-US" altLang="ko-KR" sz="1900" dirty="0">
                <a:solidFill>
                  <a:srgbClr val="0000FF"/>
                </a:solidFill>
              </a:rPr>
              <a:t>call </a:t>
            </a:r>
            <a:r>
              <a:rPr lang="en-US" altLang="ko-KR" sz="1900" dirty="0"/>
              <a:t>a generic method, the </a:t>
            </a:r>
            <a:r>
              <a:rPr lang="en-US" altLang="ko-KR" sz="1900" b="1" dirty="0"/>
              <a:t>actual type </a:t>
            </a:r>
            <a:r>
              <a:rPr lang="en-US" altLang="ko-KR" sz="1900" dirty="0"/>
              <a:t>comes before the method name: </a:t>
            </a:r>
            <a:endParaRPr lang="en-US" altLang="ko-KR" sz="1900" dirty="0" smtClean="0"/>
          </a:p>
          <a:p>
            <a:pPr marL="457200" lvl="1" indent="0">
              <a:buNone/>
            </a:pPr>
            <a:r>
              <a:rPr lang="en-US" altLang="ko-KR" sz="1900" b="1" dirty="0" smtClean="0"/>
              <a:t>String</a:t>
            </a:r>
            <a:r>
              <a:rPr lang="en-US" altLang="ko-KR" sz="1900" dirty="0" smtClean="0"/>
              <a:t> </a:t>
            </a:r>
            <a:r>
              <a:rPr lang="en-US" altLang="ko-KR" sz="1900" dirty="0"/>
              <a:t>middle =</a:t>
            </a:r>
            <a:r>
              <a:rPr lang="en-US" altLang="ko-KR" sz="1900" b="1" dirty="0"/>
              <a:t> </a:t>
            </a:r>
            <a:r>
              <a:rPr lang="en-US" altLang="ko-KR" sz="1900" b="1" dirty="0" err="1"/>
              <a:t>ArrayAlg</a:t>
            </a:r>
            <a:r>
              <a:rPr lang="en-US" altLang="ko-KR" sz="1900" dirty="0"/>
              <a:t>.&lt;</a:t>
            </a:r>
            <a:r>
              <a:rPr lang="en-US" altLang="ko-KR" sz="1900" b="1" dirty="0">
                <a:solidFill>
                  <a:srgbClr val="FF0000"/>
                </a:solidFill>
              </a:rPr>
              <a:t>String</a:t>
            </a:r>
            <a:r>
              <a:rPr lang="en-US" altLang="ko-KR" sz="1900" dirty="0"/>
              <a:t>&gt;</a:t>
            </a:r>
            <a:r>
              <a:rPr lang="en-US" altLang="ko-KR" sz="1900" b="1" dirty="0" err="1"/>
              <a:t>getMiddl</a:t>
            </a:r>
            <a:r>
              <a:rPr lang="en-US" altLang="ko-KR" sz="1900" dirty="0" err="1"/>
              <a:t>e</a:t>
            </a:r>
            <a:r>
              <a:rPr lang="en-US" altLang="ko-KR" sz="1900" dirty="0"/>
              <a:t>("John", "Q.", "Public</a:t>
            </a:r>
            <a:r>
              <a:rPr lang="en-US" altLang="ko-KR" sz="1900" dirty="0" smtClean="0"/>
              <a:t>");</a:t>
            </a:r>
          </a:p>
          <a:p>
            <a:r>
              <a:rPr lang="en-US" altLang="ko-KR" sz="1900" dirty="0" smtClean="0"/>
              <a:t>But we </a:t>
            </a:r>
            <a:r>
              <a:rPr lang="en-US" altLang="ko-KR" sz="1900" b="1" dirty="0"/>
              <a:t>rarely</a:t>
            </a:r>
            <a:r>
              <a:rPr lang="en-US" altLang="ko-KR" sz="1900" dirty="0"/>
              <a:t> have to do that. Usually, the compiler infers the type from the argument types: </a:t>
            </a:r>
            <a:endParaRPr lang="en-US" altLang="ko-KR" sz="1900" dirty="0" smtClean="0"/>
          </a:p>
          <a:p>
            <a:endParaRPr lang="en-US" altLang="ko-KR" sz="400" dirty="0" smtClean="0"/>
          </a:p>
          <a:p>
            <a:pPr marL="169863" lvl="1" indent="57150">
              <a:buNone/>
            </a:pPr>
            <a:r>
              <a:rPr lang="en-US" altLang="ko-KR" dirty="0" smtClean="0"/>
              <a:t>String </a:t>
            </a:r>
            <a:r>
              <a:rPr lang="en-US" altLang="ko-KR" dirty="0"/>
              <a:t>middle = </a:t>
            </a:r>
            <a:r>
              <a:rPr lang="en-US" altLang="ko-KR" dirty="0" err="1"/>
              <a:t>ArrayAlg.</a:t>
            </a:r>
            <a:r>
              <a:rPr lang="en-US" altLang="ko-KR" b="1" dirty="0" err="1"/>
              <a:t>getMiddle</a:t>
            </a:r>
            <a:r>
              <a:rPr lang="en-US" altLang="ko-KR" dirty="0"/>
              <a:t>("John", "Q.", "Public");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8.4. Bounds </a:t>
            </a:r>
            <a:r>
              <a:rPr lang="en-US" altLang="ko-KR" dirty="0"/>
              <a:t>for Type </a:t>
            </a:r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Sometimes</a:t>
            </a:r>
            <a:r>
              <a:rPr lang="en-US" altLang="ko-KR" dirty="0"/>
              <a:t>, a </a:t>
            </a:r>
            <a:r>
              <a:rPr lang="en-US" altLang="ko-KR" b="1" dirty="0"/>
              <a:t>type variable </a:t>
            </a:r>
            <a:r>
              <a:rPr lang="en-US" altLang="ko-KR" dirty="0"/>
              <a:t>cannot be instantiated with </a:t>
            </a:r>
            <a:r>
              <a:rPr lang="en-US" altLang="ko-KR" b="1" dirty="0"/>
              <a:t>arbitrary </a:t>
            </a:r>
            <a:r>
              <a:rPr lang="en-US" altLang="ko-KR" b="1" dirty="0" smtClean="0"/>
              <a:t>types</a:t>
            </a:r>
            <a:r>
              <a:rPr lang="en-US" altLang="ko-KR" dirty="0"/>
              <a:t> </a:t>
            </a:r>
            <a:r>
              <a:rPr lang="en-US" altLang="ko-KR" dirty="0" smtClean="0"/>
              <a:t>as follows: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class </a:t>
            </a:r>
            <a:r>
              <a:rPr lang="en-US" altLang="ko-KR" sz="2000" b="1" dirty="0" err="1"/>
              <a:t>ArrayAlg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dirty="0"/>
              <a:t>{</a:t>
            </a:r>
          </a:p>
          <a:p>
            <a:pPr marL="457200" lvl="1" indent="0">
              <a:buNone/>
            </a:pPr>
            <a:r>
              <a:rPr lang="en-US" altLang="ko-KR" sz="2000" dirty="0"/>
              <a:t>   public static &lt;</a:t>
            </a:r>
            <a:r>
              <a:rPr lang="en-US" altLang="ko-KR" sz="2000" dirty="0">
                <a:solidFill>
                  <a:srgbClr val="FF0000"/>
                </a:solidFill>
              </a:rPr>
              <a:t>T</a:t>
            </a:r>
            <a:r>
              <a:rPr lang="en-US" altLang="ko-KR" sz="2000" dirty="0"/>
              <a:t>&gt; </a:t>
            </a:r>
            <a:r>
              <a:rPr lang="en-US" altLang="ko-KR" sz="2000" dirty="0">
                <a:solidFill>
                  <a:srgbClr val="0000FF"/>
                </a:solidFill>
              </a:rPr>
              <a:t>T</a:t>
            </a:r>
            <a:r>
              <a:rPr lang="en-US" altLang="ko-KR" sz="2000" dirty="0"/>
              <a:t> min(</a:t>
            </a:r>
            <a:r>
              <a:rPr lang="en-US" altLang="ko-KR" sz="2000" dirty="0">
                <a:solidFill>
                  <a:srgbClr val="0000FF"/>
                </a:solidFill>
              </a:rPr>
              <a:t>T</a:t>
            </a:r>
            <a:r>
              <a:rPr lang="en-US" altLang="ko-KR" sz="2000" dirty="0"/>
              <a:t>[] a) 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// looks like  correct, but not 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dirty="0"/>
              <a:t>   {</a:t>
            </a:r>
          </a:p>
          <a:p>
            <a:pPr marL="457200" lvl="1" indent="0">
              <a:buNone/>
            </a:pPr>
            <a:r>
              <a:rPr lang="en-US" altLang="ko-KR" sz="2000" dirty="0"/>
              <a:t>      if (a == null || </a:t>
            </a:r>
            <a:r>
              <a:rPr lang="en-US" altLang="ko-KR" sz="2000" dirty="0" err="1"/>
              <a:t>a.length</a:t>
            </a:r>
            <a:r>
              <a:rPr lang="en-US" altLang="ko-KR" sz="2000" dirty="0"/>
              <a:t> == 0) return null;</a:t>
            </a:r>
          </a:p>
          <a:p>
            <a:pPr marL="457200" lvl="1" indent="0">
              <a:buNone/>
            </a:pPr>
            <a:r>
              <a:rPr lang="en-US" altLang="ko-KR" sz="2000" dirty="0"/>
              <a:t>      </a:t>
            </a:r>
            <a:r>
              <a:rPr lang="en-US" altLang="ko-KR" sz="2000" dirty="0">
                <a:solidFill>
                  <a:srgbClr val="0000FF"/>
                </a:solidFill>
              </a:rPr>
              <a:t>T</a:t>
            </a:r>
            <a:r>
              <a:rPr lang="en-US" altLang="ko-KR" sz="2000" dirty="0"/>
              <a:t> smallest = a[0];</a:t>
            </a:r>
          </a:p>
          <a:p>
            <a:pPr marL="457200" lvl="1" indent="0">
              <a:buNone/>
            </a:pPr>
            <a:r>
              <a:rPr lang="en-US" altLang="ko-KR" sz="2000" dirty="0"/>
              <a:t>      for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a.length</a:t>
            </a:r>
            <a:r>
              <a:rPr lang="en-US" altLang="ko-KR" sz="2000" dirty="0"/>
              <a:t>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</a:t>
            </a:r>
          </a:p>
          <a:p>
            <a:pPr marL="457200" lvl="1" indent="0">
              <a:buNone/>
            </a:pPr>
            <a:r>
              <a:rPr lang="en-US" altLang="ko-KR" sz="2000" dirty="0"/>
              <a:t>         if (</a:t>
            </a:r>
            <a:r>
              <a:rPr lang="en-US" altLang="ko-KR" sz="2000" dirty="0">
                <a:solidFill>
                  <a:srgbClr val="0000FF"/>
                </a:solidFill>
              </a:rPr>
              <a:t>smallest</a:t>
            </a:r>
            <a:r>
              <a:rPr lang="en-US" altLang="ko-KR" sz="2000" b="1" dirty="0"/>
              <a:t>.compareTo</a:t>
            </a:r>
            <a:r>
              <a:rPr lang="en-US" altLang="ko-KR" sz="2000" dirty="0"/>
              <a:t>(a[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]) &gt; 0) smallest = a[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];</a:t>
            </a:r>
          </a:p>
          <a:p>
            <a:pPr marL="457200" lvl="1" indent="0">
              <a:buNone/>
            </a:pPr>
            <a:r>
              <a:rPr lang="en-US" altLang="ko-KR" sz="2000" dirty="0"/>
              <a:t>      return smallest;</a:t>
            </a:r>
          </a:p>
          <a:p>
            <a:pPr marL="457200" lvl="1" indent="0">
              <a:buNone/>
            </a:pPr>
            <a:r>
              <a:rPr lang="en-US" altLang="ko-KR" sz="2000" dirty="0"/>
              <a:t>   }</a:t>
            </a:r>
          </a:p>
          <a:p>
            <a:pPr marL="457200" lvl="1" indent="0">
              <a:buNone/>
            </a:pPr>
            <a:r>
              <a:rPr lang="en-US" altLang="ko-KR" sz="2000" dirty="0"/>
              <a:t>}</a:t>
            </a:r>
          </a:p>
          <a:p>
            <a:r>
              <a:rPr lang="en-US" altLang="ko-KR" b="1" dirty="0" smtClean="0"/>
              <a:t>Question:</a:t>
            </a:r>
            <a:r>
              <a:rPr lang="en-US" altLang="ko-KR" dirty="0" smtClean="0"/>
              <a:t> How </a:t>
            </a:r>
            <a:r>
              <a:rPr lang="en-US" altLang="ko-KR" dirty="0"/>
              <a:t>do we know that </a:t>
            </a:r>
            <a:r>
              <a:rPr lang="en-US" altLang="ko-KR" dirty="0">
                <a:solidFill>
                  <a:srgbClr val="FF0000"/>
                </a:solidFill>
              </a:rPr>
              <a:t>T </a:t>
            </a:r>
            <a:r>
              <a:rPr lang="en-US" altLang="ko-KR" dirty="0"/>
              <a:t>has a </a:t>
            </a:r>
            <a:r>
              <a:rPr lang="en-US" altLang="ko-KR" b="1" dirty="0" err="1" smtClean="0"/>
              <a:t>compareTo</a:t>
            </a:r>
            <a:r>
              <a:rPr lang="en-US" altLang="ko-KR" dirty="0" smtClean="0"/>
              <a:t>() </a:t>
            </a:r>
            <a:r>
              <a:rPr lang="en-US" altLang="ko-KR" dirty="0"/>
              <a:t>method?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8.4. Bounds for Type </a:t>
            </a:r>
            <a:r>
              <a:rPr lang="en-US" altLang="ko-KR" dirty="0" smtClean="0"/>
              <a:t>Variables cont’d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810876" cy="518492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 smtClean="0"/>
              <a:t>Hence, we need </a:t>
            </a:r>
            <a:r>
              <a:rPr lang="en-US" altLang="ko-KR" sz="2400" dirty="0"/>
              <a:t>to restrict </a:t>
            </a:r>
            <a:r>
              <a:rPr lang="en-US" altLang="ko-KR" sz="2400" b="1" dirty="0">
                <a:solidFill>
                  <a:srgbClr val="FF0000"/>
                </a:solidFill>
              </a:rPr>
              <a:t>T</a:t>
            </a:r>
            <a:r>
              <a:rPr lang="en-US" altLang="ko-KR" sz="2400" dirty="0"/>
              <a:t> in the method declaration: </a:t>
            </a:r>
            <a:endParaRPr lang="en-US" altLang="ko-KR" sz="24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400" dirty="0" smtClean="0"/>
              <a:t>public </a:t>
            </a:r>
            <a:r>
              <a:rPr lang="en-US" altLang="ko-KR" sz="2400" dirty="0"/>
              <a:t>static &lt;</a:t>
            </a:r>
            <a:r>
              <a:rPr lang="en-US" altLang="ko-KR" sz="2400" dirty="0">
                <a:solidFill>
                  <a:srgbClr val="FF0000"/>
                </a:solidFill>
              </a:rPr>
              <a:t>T</a:t>
            </a:r>
            <a:r>
              <a:rPr lang="en-US" altLang="ko-KR" sz="2400" dirty="0"/>
              <a:t> extends </a:t>
            </a:r>
            <a:r>
              <a:rPr lang="en-US" altLang="ko-KR" sz="2400" b="1" dirty="0">
                <a:solidFill>
                  <a:srgbClr val="FF0000"/>
                </a:solidFill>
              </a:rPr>
              <a:t>Comparable</a:t>
            </a:r>
            <a:r>
              <a:rPr lang="en-US" altLang="ko-KR" sz="2400" dirty="0"/>
              <a:t>&gt; </a:t>
            </a:r>
            <a:r>
              <a:rPr lang="en-US" altLang="ko-KR" sz="2400" dirty="0">
                <a:solidFill>
                  <a:srgbClr val="0000FF"/>
                </a:solidFill>
              </a:rPr>
              <a:t>T</a:t>
            </a:r>
            <a:r>
              <a:rPr lang="en-US" altLang="ko-KR" sz="2400" dirty="0"/>
              <a:t> min(</a:t>
            </a:r>
            <a:r>
              <a:rPr lang="en-US" altLang="ko-KR" sz="2400" b="1" dirty="0"/>
              <a:t>T</a:t>
            </a:r>
            <a:r>
              <a:rPr lang="en-US" altLang="ko-KR" sz="2400" dirty="0"/>
              <a:t>[] a) ...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Now min() method  </a:t>
            </a:r>
            <a:r>
              <a:rPr lang="en-US" altLang="ko-KR" sz="2400" dirty="0"/>
              <a:t>can be called with arrays of </a:t>
            </a:r>
            <a:r>
              <a:rPr lang="en-US" altLang="ko-KR" sz="2400" b="1" dirty="0"/>
              <a:t>String,</a:t>
            </a:r>
            <a:r>
              <a:rPr lang="en-US" altLang="ko-KR" sz="2400" dirty="0"/>
              <a:t> </a:t>
            </a:r>
            <a:r>
              <a:rPr lang="en-US" altLang="ko-KR" sz="2400" b="1" dirty="0" err="1"/>
              <a:t>LocalDate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and </a:t>
            </a:r>
            <a:r>
              <a:rPr lang="en-US" altLang="ko-KR" sz="2400" dirty="0"/>
              <a:t>so on, </a:t>
            </a:r>
            <a:r>
              <a:rPr lang="en-US" altLang="ko-KR" sz="2400" b="1" dirty="0">
                <a:solidFill>
                  <a:srgbClr val="0000FF"/>
                </a:solidFill>
              </a:rPr>
              <a:t>but not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with </a:t>
            </a:r>
            <a:r>
              <a:rPr lang="en-US" altLang="ko-KR" sz="2400" b="1" dirty="0" smtClean="0"/>
              <a:t>array of </a:t>
            </a:r>
            <a:r>
              <a:rPr lang="en-US" altLang="ko-KR" sz="2400" dirty="0" smtClean="0">
                <a:solidFill>
                  <a:srgbClr val="0000FF"/>
                </a:solidFill>
              </a:rPr>
              <a:t>Rectangle</a:t>
            </a:r>
            <a:r>
              <a:rPr lang="en-US" altLang="ko-KR" sz="2400" dirty="0" smtClean="0"/>
              <a:t> class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Why</a:t>
            </a:r>
            <a:r>
              <a:rPr lang="en-US" altLang="ko-KR" sz="2400" dirty="0" smtClean="0"/>
              <a:t>? because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Rectangle</a:t>
            </a:r>
            <a:r>
              <a:rPr lang="en-US" altLang="ko-KR" sz="2400" dirty="0" smtClean="0"/>
              <a:t> class did not implement 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compareTo</a:t>
            </a:r>
            <a:r>
              <a:rPr lang="en-US" altLang="ko-KR" sz="2400" dirty="0" smtClean="0">
                <a:solidFill>
                  <a:srgbClr val="0000FF"/>
                </a:solidFill>
              </a:rPr>
              <a:t>() </a:t>
            </a:r>
            <a:r>
              <a:rPr lang="en-US" altLang="ko-KR" sz="2400" dirty="0" smtClean="0"/>
              <a:t>method of </a:t>
            </a:r>
            <a:r>
              <a:rPr lang="en-US" altLang="ko-KR" sz="2400" b="1" dirty="0" smtClean="0"/>
              <a:t>Comparable</a:t>
            </a:r>
            <a:r>
              <a:rPr lang="en-US" altLang="ko-KR" sz="2400" dirty="0" smtClean="0"/>
              <a:t> interface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Note 1:</a:t>
            </a:r>
            <a:r>
              <a:rPr lang="en-US" altLang="ko-KR" sz="2400" dirty="0" smtClean="0"/>
              <a:t>  A </a:t>
            </a:r>
            <a:r>
              <a:rPr lang="en-US" altLang="ko-KR" sz="2400" dirty="0"/>
              <a:t>type variable can have </a:t>
            </a:r>
            <a:r>
              <a:rPr lang="en-US" altLang="ko-KR" sz="2400" b="1" dirty="0"/>
              <a:t>multiple </a:t>
            </a:r>
            <a:r>
              <a:rPr lang="en-US" altLang="ko-KR" sz="2400" b="1" dirty="0" smtClean="0"/>
              <a:t>bounds as follows: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400" b="1" dirty="0" smtClean="0">
                <a:solidFill>
                  <a:srgbClr val="7030A0"/>
                </a:solidFill>
              </a:rPr>
              <a:t>          T </a:t>
            </a:r>
            <a:r>
              <a:rPr lang="en-US" altLang="ko-KR" sz="2400" b="1" dirty="0"/>
              <a:t>extends</a:t>
            </a:r>
            <a:r>
              <a:rPr lang="en-US" altLang="ko-KR" sz="2400" b="1" dirty="0">
                <a:solidFill>
                  <a:srgbClr val="7030A0"/>
                </a:solidFill>
              </a:rPr>
              <a:t> Comparable &amp;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Cloneable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marL="169863" lvl="1" indent="-1698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 Note 2: </a:t>
            </a:r>
            <a:r>
              <a:rPr lang="en-US" altLang="ko-KR" sz="2400" dirty="0" smtClean="0"/>
              <a:t>“</a:t>
            </a:r>
            <a:r>
              <a:rPr lang="en-US" altLang="ko-KR" sz="2400" b="1" dirty="0" smtClean="0"/>
              <a:t>extends</a:t>
            </a:r>
            <a:r>
              <a:rPr lang="en-US" altLang="ko-KR" sz="2400" dirty="0" smtClean="0"/>
              <a:t>” does not means </a:t>
            </a:r>
            <a:r>
              <a:rPr lang="en-US" altLang="ko-KR" sz="2400" b="1" dirty="0" smtClean="0"/>
              <a:t>T </a:t>
            </a:r>
            <a:r>
              <a:rPr lang="en-US" altLang="ko-KR" sz="2400" dirty="0" smtClean="0"/>
              <a:t>is a </a:t>
            </a:r>
            <a:r>
              <a:rPr lang="en-US" altLang="ko-KR" sz="2400" b="1" dirty="0" smtClean="0"/>
              <a:t>subclass </a:t>
            </a:r>
            <a:r>
              <a:rPr lang="en-US" altLang="ko-KR" sz="2400" dirty="0" smtClean="0"/>
              <a:t>of bounding classes, </a:t>
            </a:r>
          </a:p>
          <a:p>
            <a:pPr marL="457200" lvl="1" indent="-45720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but a </a:t>
            </a:r>
            <a:r>
              <a:rPr lang="en-US" altLang="ko-KR" sz="2400" b="1" dirty="0" smtClean="0"/>
              <a:t>subtype</a:t>
            </a:r>
            <a:r>
              <a:rPr lang="en-US" altLang="ko-KR" sz="2400" dirty="0" smtClean="0"/>
              <a:t>.</a:t>
            </a:r>
          </a:p>
          <a:p>
            <a:pPr marL="227013" lvl="1" indent="-2270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Note 3: Syntax: &lt;</a:t>
            </a:r>
            <a:r>
              <a:rPr lang="en-US" sz="2400" b="1" dirty="0" smtClean="0">
                <a:solidFill>
                  <a:srgbClr val="FF0000"/>
                </a:solidFill>
                <a:latin typeface="CourierNewPSMT"/>
              </a:rPr>
              <a:t>T</a:t>
            </a:r>
            <a:r>
              <a:rPr lang="en-US" sz="2400" b="1" dirty="0" smtClean="0">
                <a:latin typeface="CourierNewPSMT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NewPSMT"/>
              </a:rPr>
              <a:t>extend</a:t>
            </a:r>
            <a:r>
              <a:rPr lang="en-US" sz="2400" b="1" dirty="0">
                <a:latin typeface="CourierNewPSMT"/>
              </a:rPr>
              <a:t>s </a:t>
            </a:r>
            <a:r>
              <a:rPr lang="en-US" sz="2400" b="1" dirty="0" err="1" smtClean="0">
                <a:latin typeface="CourierNewPSMT"/>
              </a:rPr>
              <a:t>BoundingType</a:t>
            </a:r>
            <a:r>
              <a:rPr lang="en-US" sz="2400" b="1" dirty="0" smtClean="0">
                <a:latin typeface="CourierNewPSMT"/>
              </a:rPr>
              <a:t> &gt;</a:t>
            </a:r>
            <a:endParaRPr lang="en-US" altLang="ko-KR" sz="2400" b="1" dirty="0"/>
          </a:p>
          <a:p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1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8.2: </a:t>
            </a:r>
            <a:r>
              <a:rPr lang="en-US" altLang="ko-KR" dirty="0" smtClean="0">
                <a:solidFill>
                  <a:srgbClr val="FF0000"/>
                </a:solidFill>
              </a:rPr>
              <a:t>Pairs2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PairTest2.</a:t>
            </a:r>
            <a:r>
              <a:rPr lang="en-US" altLang="ko-KR" dirty="0" smtClean="0"/>
              <a:t>java(</a:t>
            </a:r>
            <a:r>
              <a:rPr lang="en-US" altLang="ko-KR" dirty="0" smtClean="0">
                <a:solidFill>
                  <a:srgbClr val="FF0000"/>
                </a:solidFill>
              </a:rPr>
              <a:t>1/2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5057775" cy="5587550"/>
          </a:xfr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 b="1" dirty="0" smtClean="0">
                <a:solidFill>
                  <a:srgbClr val="FF0000"/>
                </a:solidFill>
              </a:rPr>
              <a:t>package pair2;</a:t>
            </a:r>
          </a:p>
          <a:p>
            <a:pPr marL="0" indent="0">
              <a:buNone/>
            </a:pPr>
            <a:r>
              <a:rPr lang="en-US" altLang="ko-KR" sz="1400" dirty="0" smtClean="0"/>
              <a:t>import </a:t>
            </a:r>
            <a:r>
              <a:rPr lang="en-US" altLang="ko-KR" sz="1400" dirty="0" err="1"/>
              <a:t>java.time</a:t>
            </a:r>
            <a:r>
              <a:rPr lang="en-US" altLang="ko-KR" sz="1400" dirty="0" smtClean="0"/>
              <a:t>.*;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b="1" dirty="0"/>
              <a:t>PairTest2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public static void </a:t>
            </a:r>
            <a:r>
              <a:rPr lang="en-US" altLang="ko-KR" sz="1400" dirty="0">
                <a:solidFill>
                  <a:srgbClr val="0000FF"/>
                </a:solidFill>
              </a:rPr>
              <a:t>main</a:t>
            </a:r>
            <a:r>
              <a:rPr lang="en-US" altLang="ko-KR" sz="1400" dirty="0"/>
              <a:t>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{</a:t>
            </a:r>
          </a:p>
          <a:p>
            <a:pPr marL="0" indent="0">
              <a:buNone/>
            </a:pPr>
            <a:r>
              <a:rPr lang="en-US" altLang="ko-KR" sz="1400" b="1" dirty="0"/>
              <a:t>     </a:t>
            </a:r>
            <a:r>
              <a:rPr lang="en-US" altLang="ko-KR" sz="1400" b="1" dirty="0" smtClean="0"/>
              <a:t>    </a:t>
            </a:r>
            <a:r>
              <a:rPr lang="en-US" altLang="ko-KR" sz="1400" b="1" dirty="0" err="1">
                <a:solidFill>
                  <a:srgbClr val="0000FF"/>
                </a:solidFill>
              </a:rPr>
              <a:t>LocalDate</a:t>
            </a:r>
            <a:r>
              <a:rPr lang="en-US" altLang="ko-KR" sz="1400" dirty="0"/>
              <a:t>[] birthdays = </a:t>
            </a:r>
          </a:p>
          <a:p>
            <a:pPr marL="0" indent="0">
              <a:buNone/>
            </a:pPr>
            <a:r>
              <a:rPr lang="en-US" altLang="ko-KR" sz="1400" dirty="0"/>
              <a:t>         </a:t>
            </a:r>
            <a:r>
              <a:rPr lang="en-US" altLang="ko-KR" sz="1400" b="1" dirty="0"/>
              <a:t>{ </a:t>
            </a:r>
          </a:p>
          <a:p>
            <a:pPr marL="0" indent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LocalDate.of</a:t>
            </a:r>
            <a:r>
              <a:rPr lang="en-US" altLang="ko-KR" sz="1400" dirty="0"/>
              <a:t>(1906, 12, 9), // G. Hopper</a:t>
            </a:r>
          </a:p>
          <a:p>
            <a:pPr marL="0" indent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LocalDate.of</a:t>
            </a:r>
            <a:r>
              <a:rPr lang="en-US" altLang="ko-KR" sz="1400" dirty="0"/>
              <a:t>(1815, 12, 10), // A. Lovelace</a:t>
            </a:r>
          </a:p>
          <a:p>
            <a:pPr marL="0" indent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LocalDate.of</a:t>
            </a:r>
            <a:r>
              <a:rPr lang="en-US" altLang="ko-KR" sz="1400" dirty="0"/>
              <a:t>(1903, 12, 3), // J. von Neumann</a:t>
            </a:r>
          </a:p>
          <a:p>
            <a:pPr marL="0" indent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LocalDate.of</a:t>
            </a:r>
            <a:r>
              <a:rPr lang="en-US" altLang="ko-KR" sz="1400" dirty="0"/>
              <a:t>(1910, 6, 22), // K. </a:t>
            </a:r>
            <a:r>
              <a:rPr lang="en-US" altLang="ko-KR" sz="1400" dirty="0" err="1"/>
              <a:t>Zuse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 };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b="1" dirty="0">
                <a:solidFill>
                  <a:srgbClr val="0000FF"/>
                </a:solidFill>
              </a:rPr>
              <a:t>Pair&lt;</a:t>
            </a:r>
            <a:r>
              <a:rPr lang="en-US" altLang="ko-KR" sz="1400" b="1" dirty="0" err="1">
                <a:solidFill>
                  <a:srgbClr val="0000FF"/>
                </a:solidFill>
              </a:rPr>
              <a:t>LocalDate</a:t>
            </a:r>
            <a:r>
              <a:rPr lang="en-US" altLang="ko-KR" sz="1400" b="1" dirty="0">
                <a:solidFill>
                  <a:srgbClr val="0000FF"/>
                </a:solidFill>
              </a:rPr>
              <a:t>&gt; mm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ArrayAlg.minmax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0000FF"/>
                </a:solidFill>
              </a:rPr>
              <a:t>birthdays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("min = " + </a:t>
            </a:r>
            <a:r>
              <a:rPr lang="en-US" altLang="ko-KR" sz="1400" dirty="0" err="1"/>
              <a:t>mm.getFirst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("max = " + </a:t>
            </a:r>
            <a:r>
              <a:rPr lang="en-US" altLang="ko-KR" sz="1400" dirty="0" err="1"/>
              <a:t>mm.getSecond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/>
              <a:t>   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00749" y="992038"/>
            <a:ext cx="5705475" cy="545638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class </a:t>
            </a:r>
            <a:r>
              <a:rPr lang="en-US" altLang="ko-KR" sz="1400" b="1" dirty="0" err="1"/>
              <a:t>ArrayAlg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smtClean="0"/>
              <a:t>   public </a:t>
            </a:r>
            <a:r>
              <a:rPr lang="en-US" altLang="ko-KR" sz="1400" dirty="0"/>
              <a:t>static &lt;</a:t>
            </a:r>
            <a:r>
              <a:rPr lang="en-US" altLang="ko-KR" sz="1400" dirty="0">
                <a:solidFill>
                  <a:srgbClr val="FF0000"/>
                </a:solidFill>
              </a:rPr>
              <a:t>T </a:t>
            </a:r>
            <a:r>
              <a:rPr lang="en-US" altLang="ko-KR" sz="1400" dirty="0">
                <a:solidFill>
                  <a:srgbClr val="0000FF"/>
                </a:solidFill>
              </a:rPr>
              <a:t>extends</a:t>
            </a:r>
            <a:r>
              <a:rPr lang="en-US" altLang="ko-KR" sz="1400" dirty="0">
                <a:solidFill>
                  <a:srgbClr val="FF0000"/>
                </a:solidFill>
              </a:rPr>
              <a:t> Comparable</a:t>
            </a:r>
            <a:r>
              <a:rPr lang="en-US" altLang="ko-KR" sz="1400" dirty="0"/>
              <a:t>&gt; </a:t>
            </a:r>
            <a:r>
              <a:rPr lang="en-US" altLang="ko-KR" sz="1400" dirty="0">
                <a:solidFill>
                  <a:srgbClr val="0000FF"/>
                </a:solidFill>
              </a:rPr>
              <a:t>Pair&lt;</a:t>
            </a:r>
            <a:r>
              <a:rPr lang="en-US" altLang="ko-KR" sz="1400" dirty="0">
                <a:solidFill>
                  <a:srgbClr val="FF0000"/>
                </a:solidFill>
              </a:rPr>
              <a:t>T</a:t>
            </a:r>
            <a:r>
              <a:rPr lang="en-US" altLang="ko-KR" sz="1400" dirty="0">
                <a:solidFill>
                  <a:srgbClr val="0000FF"/>
                </a:solidFill>
              </a:rPr>
              <a:t>&gt;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minmax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T</a:t>
            </a:r>
            <a:r>
              <a:rPr lang="en-US" altLang="ko-KR" sz="1400" dirty="0"/>
              <a:t>[] a) </a:t>
            </a:r>
          </a:p>
          <a:p>
            <a:pPr marL="0" indent="0">
              <a:buNone/>
            </a:pPr>
            <a:r>
              <a:rPr lang="en-US" altLang="ko-KR" sz="1400" dirty="0"/>
              <a:t>   {</a:t>
            </a:r>
          </a:p>
          <a:p>
            <a:pPr marL="0" indent="0">
              <a:buNone/>
            </a:pPr>
            <a:r>
              <a:rPr lang="en-US" altLang="ko-KR" sz="1400" dirty="0"/>
              <a:t>      if (a == null || </a:t>
            </a:r>
            <a:r>
              <a:rPr lang="en-US" altLang="ko-KR" sz="1400" dirty="0" err="1"/>
              <a:t>a.length</a:t>
            </a:r>
            <a:r>
              <a:rPr lang="en-US" altLang="ko-KR" sz="1400" dirty="0"/>
              <a:t> == 0) return null;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>
                <a:solidFill>
                  <a:srgbClr val="FF0000"/>
                </a:solidFill>
              </a:rPr>
              <a:t>T</a:t>
            </a:r>
            <a:r>
              <a:rPr lang="en-US" altLang="ko-KR" sz="1400" dirty="0"/>
              <a:t> min = a[0];</a:t>
            </a:r>
          </a:p>
          <a:p>
            <a:pPr marL="0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dirty="0">
                <a:solidFill>
                  <a:srgbClr val="FF0000"/>
                </a:solidFill>
              </a:rPr>
              <a:t>T</a:t>
            </a:r>
            <a:r>
              <a:rPr lang="en-US" altLang="ko-KR" sz="1400" dirty="0"/>
              <a:t> max = a[0];</a:t>
            </a:r>
          </a:p>
          <a:p>
            <a:pPr marL="0" indent="0">
              <a:buNone/>
            </a:pPr>
            <a:r>
              <a:rPr lang="en-US" altLang="ko-KR" sz="1400" dirty="0"/>
              <a:t>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a.length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marL="0" indent="0">
              <a:buNone/>
            </a:pPr>
            <a:r>
              <a:rPr lang="en-US" altLang="ko-KR" sz="1400" dirty="0"/>
              <a:t>      {</a:t>
            </a:r>
          </a:p>
          <a:p>
            <a:pPr marL="0" indent="0">
              <a:buNone/>
            </a:pPr>
            <a:r>
              <a:rPr lang="en-US" altLang="ko-KR" sz="1400" dirty="0"/>
              <a:t>         if (</a:t>
            </a:r>
            <a:r>
              <a:rPr lang="en-US" altLang="ko-KR" sz="1400" dirty="0" err="1"/>
              <a:t>min.</a:t>
            </a:r>
            <a:r>
              <a:rPr lang="en-US" altLang="ko-KR" sz="1400" dirty="0" err="1">
                <a:solidFill>
                  <a:srgbClr val="FF0000"/>
                </a:solidFill>
              </a:rPr>
              <a:t>compareTo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/>
              <a:t>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 &gt; 0) min 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marL="0" indent="0">
              <a:buNone/>
            </a:pPr>
            <a:r>
              <a:rPr lang="en-US" altLang="ko-KR" sz="1400" dirty="0"/>
              <a:t>         if (</a:t>
            </a:r>
            <a:r>
              <a:rPr lang="en-US" altLang="ko-KR" sz="1400" dirty="0" err="1"/>
              <a:t>max.</a:t>
            </a:r>
            <a:r>
              <a:rPr lang="en-US" altLang="ko-KR" sz="1400" dirty="0" err="1">
                <a:solidFill>
                  <a:srgbClr val="FF0000"/>
                </a:solidFill>
              </a:rPr>
              <a:t>compareT</a:t>
            </a:r>
            <a:r>
              <a:rPr lang="en-US" altLang="ko-KR" sz="1400" dirty="0" err="1"/>
              <a:t>o</a:t>
            </a:r>
            <a:r>
              <a:rPr lang="en-US" altLang="ko-KR" sz="1400" dirty="0"/>
              <a:t>(a[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 &lt; 0) max 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marL="0" indent="0">
              <a:buNone/>
            </a:pPr>
            <a:r>
              <a:rPr lang="en-US" altLang="ko-KR" sz="1400" dirty="0"/>
              <a:t>      }</a:t>
            </a:r>
          </a:p>
          <a:p>
            <a:pPr marL="0" indent="0">
              <a:buNone/>
            </a:pPr>
            <a:r>
              <a:rPr lang="en-US" altLang="ko-KR" sz="1400" dirty="0"/>
              <a:t>      return </a:t>
            </a:r>
            <a:r>
              <a:rPr lang="en-US" altLang="ko-KR" sz="1400" dirty="0">
                <a:solidFill>
                  <a:srgbClr val="0000FF"/>
                </a:solidFill>
              </a:rPr>
              <a:t>new Pair&lt;&gt;(min, max);</a:t>
            </a:r>
          </a:p>
          <a:p>
            <a:pPr marL="0" indent="0">
              <a:buNone/>
            </a:pPr>
            <a:r>
              <a:rPr lang="en-US" altLang="ko-KR" sz="1400" dirty="0"/>
              <a:t>   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1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6375" y="1115863"/>
            <a:ext cx="8658225" cy="5315099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457200" lvl="1" indent="-40005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package pair;</a:t>
            </a:r>
          </a:p>
          <a:p>
            <a:pPr marL="457200" lvl="1" indent="-400050">
              <a:buNone/>
            </a:pPr>
            <a:r>
              <a:rPr lang="en-US" altLang="ko-KR" b="1" dirty="0" smtClean="0"/>
              <a:t>public </a:t>
            </a:r>
            <a:r>
              <a:rPr lang="en-US" altLang="ko-KR" b="1" dirty="0"/>
              <a:t>class </a:t>
            </a:r>
            <a:r>
              <a:rPr lang="en-US" altLang="ko-KR" b="1" dirty="0">
                <a:solidFill>
                  <a:srgbClr val="0000FF"/>
                </a:solidFill>
              </a:rPr>
              <a:t>Pair</a:t>
            </a:r>
            <a:r>
              <a:rPr lang="en-US" altLang="ko-KR" b="1" dirty="0"/>
              <a:t>&lt;</a:t>
            </a:r>
            <a:r>
              <a:rPr lang="en-US" altLang="ko-KR" b="1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&gt; </a:t>
            </a:r>
            <a:r>
              <a:rPr lang="en-US" altLang="ko-KR" dirty="0" smtClean="0">
                <a:solidFill>
                  <a:srgbClr val="00B050"/>
                </a:solidFill>
              </a:rPr>
              <a:t>// generic class </a:t>
            </a:r>
          </a:p>
          <a:p>
            <a:pPr marL="457200" lvl="1" indent="-457200">
              <a:buNone/>
            </a:pPr>
            <a:r>
              <a:rPr lang="en-US" altLang="ko-KR" dirty="0" smtClean="0"/>
              <a:t>{</a:t>
            </a:r>
          </a:p>
          <a:p>
            <a:pPr marL="457200" lvl="1" indent="-457200">
              <a:buNone/>
            </a:pPr>
            <a:r>
              <a:rPr lang="en-US" altLang="ko-KR" dirty="0" smtClean="0"/>
              <a:t>    private </a:t>
            </a:r>
            <a:r>
              <a:rPr lang="en-US" altLang="ko-KR" b="1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first; </a:t>
            </a:r>
            <a:r>
              <a:rPr lang="en-US" altLang="ko-KR" dirty="0" smtClean="0"/>
              <a:t>private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</a:t>
            </a:r>
            <a:r>
              <a:rPr lang="en-US" altLang="ko-KR" dirty="0" smtClean="0"/>
              <a:t>second; </a:t>
            </a:r>
            <a:r>
              <a:rPr lang="en-US" altLang="ko-KR" dirty="0" smtClean="0">
                <a:solidFill>
                  <a:srgbClr val="00B050"/>
                </a:solidFill>
              </a:rPr>
              <a:t>// generic field </a:t>
            </a:r>
          </a:p>
          <a:p>
            <a:pPr marL="457200" lvl="1" indent="-457200">
              <a:buNone/>
            </a:pPr>
            <a:r>
              <a:rPr lang="en-US" altLang="ko-KR" dirty="0" smtClean="0"/>
              <a:t>    public </a:t>
            </a:r>
            <a:r>
              <a:rPr lang="en-US" altLang="ko-KR" b="1" dirty="0">
                <a:solidFill>
                  <a:srgbClr val="0000FF"/>
                </a:solidFill>
              </a:rPr>
              <a:t>Pair</a:t>
            </a:r>
            <a:r>
              <a:rPr lang="en-US" altLang="ko-KR" dirty="0"/>
              <a:t>() { first = null; second = null; </a:t>
            </a:r>
          </a:p>
          <a:p>
            <a:pPr marL="457200" lvl="1" indent="-457200">
              <a:buNone/>
            </a:pPr>
            <a:r>
              <a:rPr lang="en-US" altLang="ko-KR" dirty="0" smtClean="0"/>
              <a:t>     public </a:t>
            </a:r>
            <a:r>
              <a:rPr lang="en-US" altLang="ko-KR" dirty="0">
                <a:solidFill>
                  <a:srgbClr val="0000FF"/>
                </a:solidFill>
              </a:rPr>
              <a:t>Pair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first,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second) </a:t>
            </a:r>
          </a:p>
          <a:p>
            <a:pPr marL="457200" lvl="1" indent="-457200">
              <a:buNone/>
            </a:pPr>
            <a:r>
              <a:rPr lang="en-US" altLang="ko-KR" dirty="0" smtClean="0"/>
              <a:t>     { </a:t>
            </a:r>
            <a:r>
              <a:rPr lang="en-US" altLang="ko-KR" dirty="0" err="1"/>
              <a:t>this.first</a:t>
            </a:r>
            <a:r>
              <a:rPr lang="en-US" altLang="ko-KR" dirty="0"/>
              <a:t> = first; </a:t>
            </a:r>
            <a:r>
              <a:rPr lang="en-US" altLang="ko-KR" dirty="0" err="1"/>
              <a:t>this.second</a:t>
            </a:r>
            <a:r>
              <a:rPr lang="en-US" altLang="ko-KR" dirty="0"/>
              <a:t> = second; </a:t>
            </a:r>
            <a:r>
              <a:rPr lang="en-US" altLang="ko-KR" dirty="0" smtClean="0"/>
              <a:t>}</a:t>
            </a:r>
          </a:p>
          <a:p>
            <a:pPr marL="457200" lvl="1" indent="-457200">
              <a:buNone/>
            </a:pPr>
            <a:r>
              <a:rPr lang="en-US" altLang="ko-KR" dirty="0" smtClean="0"/>
              <a:t>    public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</a:t>
            </a:r>
            <a:r>
              <a:rPr lang="en-US" altLang="ko-KR" b="1" dirty="0"/>
              <a:t>getFirst</a:t>
            </a:r>
            <a:r>
              <a:rPr lang="en-US" altLang="ko-KR" dirty="0"/>
              <a:t>() { return first; }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// generic method </a:t>
            </a:r>
            <a:endParaRPr lang="en-US" altLang="ko-KR" dirty="0">
              <a:solidFill>
                <a:srgbClr val="00B050"/>
              </a:solidFill>
            </a:endParaRPr>
          </a:p>
          <a:p>
            <a:pPr marL="457200" lvl="1" indent="-457200">
              <a:buNone/>
            </a:pPr>
            <a:r>
              <a:rPr lang="en-US" altLang="ko-KR" dirty="0" smtClean="0"/>
              <a:t>    public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</a:t>
            </a:r>
            <a:r>
              <a:rPr lang="en-US" altLang="ko-KR" b="1" dirty="0" err="1"/>
              <a:t>getSecond</a:t>
            </a:r>
            <a:r>
              <a:rPr lang="en-US" altLang="ko-KR" dirty="0"/>
              <a:t>() { return second; </a:t>
            </a:r>
            <a:r>
              <a:rPr lang="en-US" altLang="ko-KR" dirty="0" smtClean="0"/>
              <a:t>}</a:t>
            </a:r>
          </a:p>
          <a:p>
            <a:pPr marL="457200" lvl="1" indent="-457200">
              <a:buNone/>
            </a:pPr>
            <a:r>
              <a:rPr lang="en-US" altLang="ko-KR" dirty="0" smtClean="0"/>
              <a:t>    public </a:t>
            </a:r>
            <a:r>
              <a:rPr lang="en-US" altLang="ko-KR" dirty="0"/>
              <a:t>void </a:t>
            </a:r>
            <a:r>
              <a:rPr lang="en-US" altLang="ko-KR" b="1" dirty="0" err="1"/>
              <a:t>setFirst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</a:t>
            </a:r>
            <a:r>
              <a:rPr lang="en-US" altLang="ko-KR" dirty="0" err="1"/>
              <a:t>newValue</a:t>
            </a:r>
            <a:r>
              <a:rPr lang="en-US" altLang="ko-KR" dirty="0" smtClean="0"/>
              <a:t>)</a:t>
            </a:r>
          </a:p>
          <a:p>
            <a:pPr marL="457200" lvl="1" indent="-45720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{ first = </a:t>
            </a:r>
            <a:r>
              <a:rPr lang="en-US" altLang="ko-KR" dirty="0" err="1"/>
              <a:t>newValue</a:t>
            </a:r>
            <a:r>
              <a:rPr lang="en-US" altLang="ko-KR" dirty="0"/>
              <a:t>; </a:t>
            </a:r>
            <a:r>
              <a:rPr lang="en-US" altLang="ko-KR" dirty="0" smtClean="0"/>
              <a:t>}</a:t>
            </a:r>
          </a:p>
          <a:p>
            <a:pPr marL="457200" lvl="1" indent="-457200">
              <a:buNone/>
            </a:pPr>
            <a:r>
              <a:rPr lang="en-US" altLang="ko-KR" dirty="0" smtClean="0"/>
              <a:t>    public </a:t>
            </a:r>
            <a:r>
              <a:rPr lang="en-US" altLang="ko-KR" dirty="0"/>
              <a:t>void </a:t>
            </a:r>
            <a:r>
              <a:rPr lang="en-US" altLang="ko-KR" b="1" dirty="0" err="1"/>
              <a:t>setSecon</a:t>
            </a:r>
            <a:r>
              <a:rPr lang="en-US" altLang="ko-KR" dirty="0" err="1"/>
              <a:t>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</a:t>
            </a:r>
            <a:r>
              <a:rPr lang="en-US" altLang="ko-KR" dirty="0" err="1"/>
              <a:t>newValue</a:t>
            </a:r>
            <a:r>
              <a:rPr lang="en-US" altLang="ko-KR" dirty="0" smtClean="0"/>
              <a:t>)</a:t>
            </a:r>
          </a:p>
          <a:p>
            <a:pPr marL="457200" lvl="1" indent="-457200">
              <a:buNone/>
            </a:pPr>
            <a:r>
              <a:rPr lang="en-US" altLang="ko-KR" dirty="0" smtClean="0"/>
              <a:t>     { </a:t>
            </a:r>
            <a:r>
              <a:rPr lang="en-US" altLang="ko-KR" dirty="0"/>
              <a:t>second = </a:t>
            </a:r>
            <a:r>
              <a:rPr lang="en-US" altLang="ko-KR" dirty="0" err="1"/>
              <a:t>newValue</a:t>
            </a:r>
            <a:r>
              <a:rPr lang="en-US" altLang="ko-KR" dirty="0"/>
              <a:t>; }</a:t>
            </a:r>
          </a:p>
          <a:p>
            <a:pPr marL="457200" lvl="1" indent="-457200">
              <a:buNone/>
            </a:pPr>
            <a:r>
              <a:rPr lang="en-US" altLang="ko-KR" dirty="0"/>
              <a:t>}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</a:t>
            </a:r>
            <a:r>
              <a:rPr lang="en-US" altLang="ko-KR" dirty="0" smtClean="0">
                <a:solidFill>
                  <a:prstClr val="black"/>
                </a:solidFill>
              </a:rPr>
              <a:t>8.2: </a:t>
            </a:r>
            <a:r>
              <a:rPr lang="en-US" altLang="ko-KR" dirty="0" smtClean="0">
                <a:solidFill>
                  <a:srgbClr val="FF0000"/>
                </a:solidFill>
              </a:rPr>
              <a:t>Pair2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Pair.java</a:t>
            </a:r>
            <a:r>
              <a:rPr lang="en-US" altLang="ko-KR" dirty="0" smtClean="0">
                <a:solidFill>
                  <a:prstClr val="black"/>
                </a:solidFill>
              </a:rPr>
              <a:t> (2/2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8.5. Generic Code and Virtual machine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5040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/>
              <a:t>The </a:t>
            </a:r>
            <a:r>
              <a:rPr lang="en-US" altLang="ko-KR" sz="2400" dirty="0">
                <a:solidFill>
                  <a:srgbClr val="0000FF"/>
                </a:solidFill>
              </a:rPr>
              <a:t>Java virtual machine </a:t>
            </a:r>
            <a:r>
              <a:rPr lang="en-US" altLang="ko-KR" sz="2400" dirty="0"/>
              <a:t>has no notion of generic types or </a:t>
            </a:r>
            <a:r>
              <a:rPr lang="en-US" altLang="ko-KR" sz="2400" dirty="0" smtClean="0"/>
              <a:t> methods.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For JVM, all objects belongs tom normal class(non-generic class). 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Hence, generic </a:t>
            </a:r>
            <a:r>
              <a:rPr lang="en-US" altLang="ko-KR" sz="2400" dirty="0"/>
              <a:t>classes </a:t>
            </a:r>
            <a:r>
              <a:rPr lang="en-US" altLang="ko-KR" sz="2400" dirty="0" smtClean="0"/>
              <a:t>and methods </a:t>
            </a:r>
            <a:r>
              <a:rPr lang="en-US" altLang="ko-KR" sz="2400" dirty="0"/>
              <a:t>turn into </a:t>
            </a:r>
            <a:r>
              <a:rPr lang="en-US" altLang="ko-KR" sz="2400" dirty="0" smtClean="0"/>
              <a:t>normal </a:t>
            </a:r>
            <a:r>
              <a:rPr lang="en-US" altLang="ko-KR" sz="2400" dirty="0"/>
              <a:t>classes and methods</a:t>
            </a:r>
            <a:r>
              <a:rPr lang="en-US" altLang="ko-KR" sz="2400" dirty="0" smtClean="0"/>
              <a:t>.</a:t>
            </a:r>
          </a:p>
          <a:p>
            <a:pPr lvl="0">
              <a:lnSpc>
                <a:spcPct val="100000"/>
              </a:lnSpc>
            </a:pPr>
            <a:r>
              <a:rPr lang="en-US" sz="2400" dirty="0" smtClean="0"/>
              <a:t>When we define a </a:t>
            </a:r>
            <a:r>
              <a:rPr lang="en-US" sz="2400" dirty="0"/>
              <a:t>generic type, its corresponding </a:t>
            </a:r>
            <a:r>
              <a:rPr lang="en-US" sz="2400" b="1" dirty="0"/>
              <a:t>raw type </a:t>
            </a:r>
            <a:r>
              <a:rPr lang="en-US" sz="2400" dirty="0"/>
              <a:t>is </a:t>
            </a:r>
            <a:endParaRPr lang="en-US" sz="2400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automatically provided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rgbClr val="0000FF"/>
                </a:solidFill>
              </a:rPr>
              <a:t>Type </a:t>
            </a:r>
            <a:r>
              <a:rPr lang="en-US" altLang="ko-KR" sz="2400" dirty="0">
                <a:solidFill>
                  <a:srgbClr val="0000FF"/>
                </a:solidFill>
              </a:rPr>
              <a:t>variables </a:t>
            </a:r>
            <a:r>
              <a:rPr lang="en-US" altLang="ko-KR" sz="2400" dirty="0"/>
              <a:t>are “</a:t>
            </a:r>
            <a:r>
              <a:rPr lang="en-US" altLang="ko-KR" sz="2400" dirty="0" smtClean="0">
                <a:solidFill>
                  <a:srgbClr val="0000FF"/>
                </a:solidFill>
              </a:rPr>
              <a:t>erased</a:t>
            </a:r>
            <a:r>
              <a:rPr lang="en-US" altLang="ko-KR" sz="2400" dirty="0" smtClean="0"/>
              <a:t>” and generate a </a:t>
            </a:r>
            <a:r>
              <a:rPr lang="en-US" altLang="ko-KR" sz="2400" dirty="0">
                <a:solidFill>
                  <a:srgbClr val="0000FF"/>
                </a:solidFill>
              </a:rPr>
              <a:t>raw </a:t>
            </a:r>
            <a:r>
              <a:rPr lang="en-US" altLang="ko-KR" sz="2400" dirty="0" smtClean="0">
                <a:solidFill>
                  <a:srgbClr val="0000FF"/>
                </a:solidFill>
              </a:rPr>
              <a:t>type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Type variables are replaced by their </a:t>
            </a:r>
            <a:r>
              <a:rPr lang="en-US" altLang="ko-KR" sz="2400" b="1" dirty="0" smtClean="0"/>
              <a:t>bounding types </a:t>
            </a:r>
            <a:r>
              <a:rPr lang="en-US" altLang="ko-KR" sz="2400" dirty="0" smtClean="0"/>
              <a:t>if they have bound 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Type variables are replaced by 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Object type</a:t>
            </a:r>
            <a:r>
              <a:rPr lang="en-US" altLang="ko-KR" sz="2400" dirty="0" smtClean="0"/>
              <a:t> if they have no bound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(</a:t>
            </a:r>
            <a:r>
              <a:rPr lang="en-US" altLang="ko-KR" sz="2400" dirty="0" smtClean="0">
                <a:solidFill>
                  <a:srgbClr val="0000FF"/>
                </a:solidFill>
              </a:rPr>
              <a:t>see next slide)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8.5.1 Type Erasure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29300" y="1057124"/>
            <a:ext cx="4981575" cy="5184925"/>
          </a:xfrm>
          <a:ln>
            <a:solidFill>
              <a:schemeClr val="tx1">
                <a:alpha val="97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b="1" dirty="0" smtClean="0"/>
              <a:t>The corresponding </a:t>
            </a:r>
            <a:r>
              <a:rPr lang="en-US" dirty="0" smtClean="0"/>
              <a:t>raw </a:t>
            </a:r>
            <a:r>
              <a:rPr lang="en-US" dirty="0"/>
              <a:t>type for </a:t>
            </a:r>
            <a:r>
              <a:rPr lang="en-US" dirty="0" smtClean="0">
                <a:solidFill>
                  <a:srgbClr val="0000FF"/>
                </a:solidFill>
              </a:rPr>
              <a:t>Pair</a:t>
            </a:r>
            <a:r>
              <a:rPr lang="en-US" dirty="0" smtClean="0">
                <a:solidFill>
                  <a:srgbClr val="FF0000"/>
                </a:solidFill>
              </a:rPr>
              <a:t>&lt;T&gt;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 marL="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given below:</a:t>
            </a:r>
            <a:endParaRPr lang="en-US" b="1" dirty="0" smtClean="0"/>
          </a:p>
          <a:p>
            <a:pPr marL="457200" lvl="1" indent="-457200">
              <a:buNone/>
            </a:pPr>
            <a:r>
              <a:rPr lang="en-US" altLang="ko-KR" b="1" dirty="0" smtClean="0"/>
              <a:t>public </a:t>
            </a:r>
            <a:r>
              <a:rPr lang="en-US" altLang="ko-KR" b="1" dirty="0"/>
              <a:t>class </a:t>
            </a:r>
            <a:r>
              <a:rPr lang="en-US" altLang="ko-KR" b="1" dirty="0" smtClean="0">
                <a:solidFill>
                  <a:srgbClr val="0000FF"/>
                </a:solidFill>
              </a:rPr>
              <a:t>Pair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457200" lvl="1" indent="-457200">
              <a:buNone/>
            </a:pPr>
            <a:r>
              <a:rPr lang="en-US" altLang="ko-KR" b="1" dirty="0" smtClean="0">
                <a:solidFill>
                  <a:srgbClr val="0000FF"/>
                </a:solidFill>
              </a:rPr>
              <a:t>{</a:t>
            </a:r>
          </a:p>
          <a:p>
            <a:pPr marL="457200" lvl="1" indent="-457200">
              <a:buNone/>
            </a:pPr>
            <a:r>
              <a:rPr lang="en-US" altLang="ko-KR" dirty="0" smtClean="0"/>
              <a:t>     private </a:t>
            </a:r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/>
              <a:t> first;</a:t>
            </a:r>
          </a:p>
          <a:p>
            <a:pPr marL="0" lvl="1" indent="0">
              <a:buNone/>
            </a:pPr>
            <a:r>
              <a:rPr lang="en-US" altLang="ko-KR" dirty="0" smtClean="0"/>
              <a:t>     private </a:t>
            </a:r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/>
              <a:t> second;</a:t>
            </a: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  public </a:t>
            </a:r>
            <a:r>
              <a:rPr lang="en-US" altLang="ko-KR" b="1" dirty="0">
                <a:solidFill>
                  <a:srgbClr val="0000FF"/>
                </a:solidFill>
              </a:rPr>
              <a:t>Pair</a:t>
            </a:r>
            <a:r>
              <a:rPr lang="en-US" altLang="ko-KR" dirty="0">
                <a:solidFill>
                  <a:prstClr val="black"/>
                </a:solidFill>
              </a:rPr>
              <a:t>() { first = null; second = null; } </a:t>
            </a:r>
          </a:p>
          <a:p>
            <a:pPr marL="0" lvl="1" indent="0">
              <a:buNone/>
            </a:pPr>
            <a:r>
              <a:rPr lang="en-US" altLang="ko-KR" dirty="0" smtClean="0"/>
              <a:t>     public </a:t>
            </a:r>
            <a:r>
              <a:rPr lang="en-US" altLang="ko-KR" dirty="0"/>
              <a:t>Pair(</a:t>
            </a:r>
            <a:r>
              <a:rPr lang="en-US" altLang="ko-KR" dirty="0">
                <a:solidFill>
                  <a:srgbClr val="FF0000"/>
                </a:solidFill>
              </a:rPr>
              <a:t>Objec</a:t>
            </a:r>
            <a:r>
              <a:rPr lang="en-US" altLang="ko-KR" dirty="0"/>
              <a:t>t first, </a:t>
            </a:r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second) </a:t>
            </a:r>
            <a:r>
              <a:rPr lang="en-US" altLang="ko-KR" dirty="0" smtClean="0"/>
              <a:t>  </a:t>
            </a:r>
          </a:p>
          <a:p>
            <a:pPr marL="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{ </a:t>
            </a:r>
            <a:r>
              <a:rPr lang="en-US" altLang="ko-KR" dirty="0"/>
              <a:t>. . . </a:t>
            </a:r>
            <a:r>
              <a:rPr lang="en-US" altLang="ko-KR" dirty="0" smtClean="0"/>
              <a:t>}</a:t>
            </a:r>
          </a:p>
          <a:p>
            <a:pPr marL="0" lvl="1" indent="0">
              <a:buNone/>
            </a:pPr>
            <a:r>
              <a:rPr lang="en-US" altLang="ko-KR" dirty="0" smtClean="0"/>
              <a:t>     public </a:t>
            </a:r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getFirst() </a:t>
            </a:r>
            <a:r>
              <a:rPr lang="en-US" altLang="ko-KR" dirty="0" smtClean="0"/>
              <a:t>{ </a:t>
            </a:r>
            <a:r>
              <a:rPr lang="en-US" altLang="ko-KR" dirty="0"/>
              <a:t>return first; </a:t>
            </a:r>
            <a:r>
              <a:rPr lang="en-US" altLang="ko-KR" dirty="0" smtClean="0"/>
              <a:t>}</a:t>
            </a:r>
          </a:p>
          <a:p>
            <a:pPr marL="0" lvl="1" indent="0">
              <a:buNone/>
            </a:pPr>
            <a:r>
              <a:rPr lang="en-US" altLang="ko-KR" dirty="0" smtClean="0"/>
              <a:t>     public </a:t>
            </a:r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</a:t>
            </a:r>
            <a:r>
              <a:rPr lang="en-US" altLang="ko-KR" dirty="0" err="1"/>
              <a:t>getSecond</a:t>
            </a:r>
            <a:r>
              <a:rPr lang="en-US" altLang="ko-KR" dirty="0" smtClean="0"/>
              <a:t>()</a:t>
            </a:r>
          </a:p>
          <a:p>
            <a:pPr marL="0" lvl="1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{ return second; </a:t>
            </a:r>
            <a:r>
              <a:rPr lang="en-US" altLang="ko-KR" dirty="0" smtClean="0"/>
              <a:t>}</a:t>
            </a:r>
          </a:p>
          <a:p>
            <a:pPr marL="0" lvl="1" indent="0">
              <a:buNone/>
            </a:pPr>
            <a:r>
              <a:rPr lang="en-US" altLang="ko-KR" dirty="0" smtClean="0"/>
              <a:t>    public </a:t>
            </a:r>
            <a:r>
              <a:rPr lang="en-US" altLang="ko-KR" dirty="0"/>
              <a:t>void </a:t>
            </a:r>
            <a:r>
              <a:rPr lang="en-US" altLang="ko-KR" dirty="0" err="1"/>
              <a:t>setFirst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</a:t>
            </a:r>
            <a:r>
              <a:rPr lang="en-US" altLang="ko-KR" dirty="0" err="1"/>
              <a:t>newValue</a:t>
            </a:r>
            <a:r>
              <a:rPr lang="en-US" altLang="ko-KR" dirty="0"/>
              <a:t>) </a:t>
            </a:r>
            <a:r>
              <a:rPr lang="en-US" altLang="ko-KR" dirty="0" smtClean="0"/>
              <a:t>   </a:t>
            </a:r>
          </a:p>
          <a:p>
            <a:pPr marL="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{ </a:t>
            </a:r>
            <a:r>
              <a:rPr lang="en-US" altLang="ko-KR" dirty="0"/>
              <a:t>first = </a:t>
            </a:r>
            <a:r>
              <a:rPr lang="en-US" altLang="ko-KR" dirty="0" err="1"/>
              <a:t>newValue</a:t>
            </a:r>
            <a:r>
              <a:rPr lang="en-US" altLang="ko-KR" dirty="0"/>
              <a:t>; </a:t>
            </a:r>
            <a:r>
              <a:rPr lang="en-US" altLang="ko-KR" dirty="0" smtClean="0"/>
              <a:t>}</a:t>
            </a:r>
          </a:p>
          <a:p>
            <a:pPr marL="0" lvl="1" indent="0">
              <a:buNone/>
            </a:pPr>
            <a:r>
              <a:rPr lang="en-US" altLang="ko-KR" dirty="0" smtClean="0"/>
              <a:t>    public </a:t>
            </a:r>
            <a:r>
              <a:rPr lang="en-US" altLang="ko-KR" dirty="0"/>
              <a:t>void </a:t>
            </a:r>
            <a:r>
              <a:rPr lang="en-US" altLang="ko-KR" dirty="0" err="1"/>
              <a:t>setSecond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</a:t>
            </a:r>
            <a:r>
              <a:rPr lang="en-US" altLang="ko-KR" dirty="0" err="1"/>
              <a:t>newValue</a:t>
            </a:r>
            <a:r>
              <a:rPr lang="en-US" altLang="ko-KR" dirty="0"/>
              <a:t>) </a:t>
            </a:r>
            <a:r>
              <a:rPr lang="en-US" altLang="ko-KR" dirty="0" smtClean="0"/>
              <a:t>  </a:t>
            </a:r>
          </a:p>
          <a:p>
            <a:pPr marL="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{ </a:t>
            </a:r>
            <a:r>
              <a:rPr lang="en-US" altLang="ko-KR" dirty="0"/>
              <a:t>second = </a:t>
            </a:r>
            <a:r>
              <a:rPr lang="en-US" altLang="ko-KR" dirty="0" err="1"/>
              <a:t>newValue</a:t>
            </a:r>
            <a:r>
              <a:rPr lang="en-US" altLang="ko-KR" dirty="0"/>
              <a:t>; }</a:t>
            </a:r>
          </a:p>
          <a:p>
            <a:pPr marL="457200" lvl="1" indent="-457200">
              <a:buNone/>
            </a:pPr>
            <a:r>
              <a:rPr lang="en-US" altLang="ko-KR" b="1" dirty="0" smtClean="0">
                <a:solidFill>
                  <a:srgbClr val="0000FF"/>
                </a:solidFill>
              </a:rPr>
              <a:t>} </a:t>
            </a:r>
            <a:r>
              <a:rPr lang="en-US" altLang="ko-KR" b="1" dirty="0" smtClean="0">
                <a:solidFill>
                  <a:srgbClr val="00B050"/>
                </a:solidFill>
              </a:rPr>
              <a:t>// After erasure, it is a normal class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057125"/>
            <a:ext cx="4924425" cy="518492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" dirty="0" smtClean="0"/>
          </a:p>
          <a:p>
            <a:pPr marL="457200" lvl="1" indent="-400050">
              <a:buNone/>
            </a:pPr>
            <a:r>
              <a:rPr lang="en-US" altLang="ko-KR" b="1" dirty="0" smtClean="0"/>
              <a:t>public </a:t>
            </a:r>
            <a:r>
              <a:rPr lang="en-US" altLang="ko-KR" b="1" dirty="0"/>
              <a:t>class </a:t>
            </a:r>
            <a:r>
              <a:rPr lang="en-US" altLang="ko-KR" b="1" dirty="0">
                <a:solidFill>
                  <a:srgbClr val="0000FF"/>
                </a:solidFill>
              </a:rPr>
              <a:t>Pair</a:t>
            </a:r>
            <a:r>
              <a:rPr lang="en-US" altLang="ko-KR" b="1" dirty="0"/>
              <a:t>&lt;</a:t>
            </a:r>
            <a:r>
              <a:rPr lang="en-US" altLang="ko-KR" b="1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&gt; </a:t>
            </a:r>
            <a:r>
              <a:rPr lang="en-US" altLang="ko-KR" dirty="0">
                <a:solidFill>
                  <a:srgbClr val="00B050"/>
                </a:solidFill>
              </a:rPr>
              <a:t>// generic class </a:t>
            </a:r>
          </a:p>
          <a:p>
            <a:pPr marL="457200" lvl="1" indent="-457200">
              <a:buNone/>
            </a:pPr>
            <a:r>
              <a:rPr lang="en-US" altLang="ko-KR" dirty="0"/>
              <a:t>{</a:t>
            </a:r>
          </a:p>
          <a:p>
            <a:pPr marL="457200" lvl="1" indent="-457200">
              <a:buNone/>
            </a:pPr>
            <a:r>
              <a:rPr lang="en-US" altLang="ko-KR" dirty="0"/>
              <a:t>    private </a:t>
            </a:r>
            <a:r>
              <a:rPr lang="en-US" altLang="ko-KR" b="1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first</a:t>
            </a:r>
            <a:r>
              <a:rPr lang="en-US" altLang="ko-KR" dirty="0" smtClean="0"/>
              <a:t>;</a:t>
            </a:r>
          </a:p>
          <a:p>
            <a:pPr marL="457200" lvl="1" indent="-45720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private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second; 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</a:p>
          <a:p>
            <a:pPr marL="457200" lvl="1" indent="-457200">
              <a:buNone/>
            </a:pPr>
            <a:r>
              <a:rPr lang="en-US" altLang="ko-KR" dirty="0"/>
              <a:t>    public </a:t>
            </a:r>
            <a:r>
              <a:rPr lang="en-US" altLang="ko-KR" b="1" dirty="0">
                <a:solidFill>
                  <a:srgbClr val="0000FF"/>
                </a:solidFill>
              </a:rPr>
              <a:t>Pair</a:t>
            </a:r>
            <a:r>
              <a:rPr lang="en-US" altLang="ko-KR" dirty="0"/>
              <a:t>() { first = null; second = null</a:t>
            </a:r>
            <a:r>
              <a:rPr lang="en-US" altLang="ko-KR" dirty="0" smtClean="0"/>
              <a:t>; } </a:t>
            </a:r>
            <a:endParaRPr lang="en-US" altLang="ko-KR" dirty="0"/>
          </a:p>
          <a:p>
            <a:pPr marL="457200" lvl="1" indent="-457200">
              <a:buNone/>
            </a:pPr>
            <a:r>
              <a:rPr lang="en-US" altLang="ko-KR" dirty="0"/>
              <a:t>     public </a:t>
            </a:r>
            <a:r>
              <a:rPr lang="en-US" altLang="ko-KR" dirty="0">
                <a:solidFill>
                  <a:srgbClr val="0000FF"/>
                </a:solidFill>
              </a:rPr>
              <a:t>Pair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first,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second) </a:t>
            </a:r>
          </a:p>
          <a:p>
            <a:pPr marL="457200" lvl="1" indent="-457200">
              <a:buNone/>
            </a:pPr>
            <a:r>
              <a:rPr lang="en-US" altLang="ko-KR" dirty="0"/>
              <a:t>     { </a:t>
            </a:r>
            <a:r>
              <a:rPr lang="en-US" altLang="ko-KR" dirty="0" err="1"/>
              <a:t>this.first</a:t>
            </a:r>
            <a:r>
              <a:rPr lang="en-US" altLang="ko-KR" dirty="0"/>
              <a:t> = first; </a:t>
            </a:r>
            <a:r>
              <a:rPr lang="en-US" altLang="ko-KR" dirty="0" err="1"/>
              <a:t>this.second</a:t>
            </a:r>
            <a:r>
              <a:rPr lang="en-US" altLang="ko-KR" dirty="0"/>
              <a:t> = second; }</a:t>
            </a:r>
          </a:p>
          <a:p>
            <a:pPr marL="457200" lvl="1" indent="-457200">
              <a:buNone/>
            </a:pPr>
            <a:r>
              <a:rPr lang="en-US" altLang="ko-KR" dirty="0"/>
              <a:t>    public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</a:t>
            </a:r>
            <a:r>
              <a:rPr lang="en-US" altLang="ko-KR" b="1" dirty="0"/>
              <a:t>getFirst</a:t>
            </a:r>
            <a:r>
              <a:rPr lang="en-US" altLang="ko-KR" dirty="0"/>
              <a:t>() { return first; }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endParaRPr lang="en-US" altLang="ko-KR" dirty="0">
              <a:solidFill>
                <a:srgbClr val="00B050"/>
              </a:solidFill>
            </a:endParaRPr>
          </a:p>
          <a:p>
            <a:pPr marL="457200" lvl="1" indent="-457200">
              <a:buNone/>
            </a:pPr>
            <a:r>
              <a:rPr lang="en-US" altLang="ko-KR" dirty="0"/>
              <a:t>    public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</a:t>
            </a:r>
            <a:r>
              <a:rPr lang="en-US" altLang="ko-KR" b="1" dirty="0" err="1"/>
              <a:t>getSecond</a:t>
            </a:r>
            <a:r>
              <a:rPr lang="en-US" altLang="ko-KR" dirty="0"/>
              <a:t>() { return second; }</a:t>
            </a:r>
          </a:p>
          <a:p>
            <a:pPr marL="457200" lvl="1" indent="-457200">
              <a:buNone/>
            </a:pPr>
            <a:r>
              <a:rPr lang="en-US" altLang="ko-KR" dirty="0"/>
              <a:t>    public void </a:t>
            </a:r>
            <a:r>
              <a:rPr lang="en-US" altLang="ko-KR" b="1" dirty="0" err="1"/>
              <a:t>setFirst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</a:t>
            </a:r>
            <a:r>
              <a:rPr lang="en-US" altLang="ko-KR" dirty="0" err="1"/>
              <a:t>newValue</a:t>
            </a:r>
            <a:r>
              <a:rPr lang="en-US" altLang="ko-KR" dirty="0"/>
              <a:t>)</a:t>
            </a:r>
          </a:p>
          <a:p>
            <a:pPr marL="457200" lvl="1" indent="-457200">
              <a:buNone/>
            </a:pPr>
            <a:r>
              <a:rPr lang="en-US" altLang="ko-KR" dirty="0"/>
              <a:t>    { first = </a:t>
            </a:r>
            <a:r>
              <a:rPr lang="en-US" altLang="ko-KR" dirty="0" err="1"/>
              <a:t>newValue</a:t>
            </a:r>
            <a:r>
              <a:rPr lang="en-US" altLang="ko-KR" dirty="0"/>
              <a:t>; }</a:t>
            </a:r>
          </a:p>
          <a:p>
            <a:pPr marL="457200" lvl="1" indent="-457200">
              <a:buNone/>
            </a:pPr>
            <a:r>
              <a:rPr lang="en-US" altLang="ko-KR" dirty="0"/>
              <a:t>    public void </a:t>
            </a:r>
            <a:r>
              <a:rPr lang="en-US" altLang="ko-KR" b="1" dirty="0" err="1"/>
              <a:t>setSecon</a:t>
            </a:r>
            <a:r>
              <a:rPr lang="en-US" altLang="ko-KR" dirty="0" err="1"/>
              <a:t>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</a:t>
            </a:r>
            <a:r>
              <a:rPr lang="en-US" altLang="ko-KR" dirty="0" err="1"/>
              <a:t>newValue</a:t>
            </a:r>
            <a:r>
              <a:rPr lang="en-US" altLang="ko-KR" dirty="0"/>
              <a:t>)</a:t>
            </a:r>
          </a:p>
          <a:p>
            <a:pPr marL="457200" lvl="1" indent="-457200">
              <a:buNone/>
            </a:pPr>
            <a:r>
              <a:rPr lang="en-US" altLang="ko-KR" dirty="0"/>
              <a:t>     { second = </a:t>
            </a:r>
            <a:r>
              <a:rPr lang="en-US" altLang="ko-KR" dirty="0" err="1"/>
              <a:t>newValue</a:t>
            </a:r>
            <a:r>
              <a:rPr lang="en-US" altLang="ko-KR" dirty="0"/>
              <a:t>; }</a:t>
            </a:r>
          </a:p>
          <a:p>
            <a:pPr marL="457200" lvl="1" indent="-457200">
              <a:buNone/>
            </a:pPr>
            <a:r>
              <a:rPr lang="en-US" altLang="ko-KR" b="1" dirty="0"/>
              <a:t>}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ko-KR" sz="17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65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8.5.1 Type Erasure </a:t>
            </a:r>
            <a:r>
              <a:rPr lang="en-US" altLang="ko-KR" dirty="0" smtClean="0">
                <a:solidFill>
                  <a:srgbClr val="0000FF"/>
                </a:solidFill>
              </a:rPr>
              <a:t> cont’d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542"/>
            <a:ext cx="5610225" cy="5184925"/>
          </a:xfrm>
          <a:ln w="158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dirty="0" smtClean="0">
                <a:latin typeface="TimesNewRomanPSMT"/>
              </a:rPr>
              <a:t>If Type parameter has  many bounds, replace by first.</a:t>
            </a:r>
            <a:endParaRPr lang="en-US" sz="1600" dirty="0">
              <a:latin typeface="TimesNewRomanPSMT"/>
            </a:endParaRPr>
          </a:p>
          <a:p>
            <a:r>
              <a:rPr lang="en-US" sz="1600" dirty="0" smtClean="0">
                <a:latin typeface="TimesNewRomanPSMT"/>
              </a:rPr>
              <a:t>Example: Suppose </a:t>
            </a:r>
            <a:r>
              <a:rPr lang="en-US" sz="1600" dirty="0">
                <a:latin typeface="TimesNewRomanPSMT"/>
              </a:rPr>
              <a:t>we declare a slightly different type</a:t>
            </a:r>
            <a:r>
              <a:rPr lang="en-US" sz="1600" dirty="0" smtClean="0">
                <a:latin typeface="TimesNewRomanPSMT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NewPSMT"/>
              </a:rPr>
              <a:t>public class </a:t>
            </a:r>
            <a:r>
              <a:rPr lang="en-US" sz="1600" b="1" dirty="0">
                <a:latin typeface="CourierNewPSMT"/>
              </a:rPr>
              <a:t>Interva</a:t>
            </a:r>
            <a:r>
              <a:rPr lang="en-US" sz="1600" dirty="0">
                <a:latin typeface="CourierNewPSMT"/>
              </a:rPr>
              <a:t>l&lt;</a:t>
            </a:r>
            <a:r>
              <a:rPr lang="en-US" sz="1600" dirty="0">
                <a:solidFill>
                  <a:srgbClr val="FF0000"/>
                </a:solidFill>
                <a:latin typeface="CourierNewPSMT"/>
              </a:rPr>
              <a:t>T</a:t>
            </a:r>
            <a:r>
              <a:rPr lang="en-US" sz="1600" dirty="0">
                <a:latin typeface="CourierNewPSMT"/>
              </a:rPr>
              <a:t> extends </a:t>
            </a:r>
            <a:r>
              <a:rPr lang="en-US" sz="1600" dirty="0">
                <a:solidFill>
                  <a:srgbClr val="0000FF"/>
                </a:solidFill>
                <a:latin typeface="CourierNewPSMT"/>
              </a:rPr>
              <a:t>Comparab</a:t>
            </a:r>
            <a:r>
              <a:rPr lang="en-US" sz="1600" dirty="0">
                <a:latin typeface="CourierNewPSMT"/>
              </a:rPr>
              <a:t>le &amp; </a:t>
            </a:r>
            <a:r>
              <a:rPr lang="en-US" sz="1600" dirty="0">
                <a:solidFill>
                  <a:srgbClr val="0000FF"/>
                </a:solidFill>
                <a:latin typeface="CourierNewPSMT"/>
              </a:rPr>
              <a:t>Serializabl</a:t>
            </a:r>
            <a:r>
              <a:rPr lang="en-US" sz="1600" dirty="0">
                <a:latin typeface="CourierNewPSMT"/>
              </a:rPr>
              <a:t>e</a:t>
            </a:r>
            <a:r>
              <a:rPr lang="en-US" sz="1600" dirty="0" smtClean="0">
                <a:latin typeface="CourierNewPSMT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implements </a:t>
            </a:r>
            <a:r>
              <a:rPr lang="en-US" sz="1600" b="1" dirty="0" smtClean="0">
                <a:latin typeface="CourierNewPSMT"/>
              </a:rPr>
              <a:t>Serializable</a:t>
            </a:r>
            <a:endParaRPr lang="en-US" sz="1600" b="1" dirty="0">
              <a:latin typeface="CourierNewPSMT"/>
            </a:endParaRPr>
          </a:p>
          <a:p>
            <a:pPr marL="0" indent="0">
              <a:buNone/>
            </a:pPr>
            <a:r>
              <a:rPr lang="en-US" sz="1600" dirty="0"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  private </a:t>
            </a:r>
            <a:r>
              <a:rPr lang="en-US" sz="1600" dirty="0">
                <a:solidFill>
                  <a:srgbClr val="FF0000"/>
                </a:solidFill>
                <a:latin typeface="CourierNewPSMT"/>
              </a:rPr>
              <a:t>T</a:t>
            </a:r>
            <a:r>
              <a:rPr lang="en-US" sz="1600" dirty="0">
                <a:latin typeface="CourierNewPSMT"/>
              </a:rPr>
              <a:t> lower;</a:t>
            </a: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  private </a:t>
            </a:r>
            <a:r>
              <a:rPr lang="en-US" sz="1600" dirty="0">
                <a:solidFill>
                  <a:srgbClr val="FF0000"/>
                </a:solidFill>
                <a:latin typeface="CourierNewPSMT"/>
              </a:rPr>
              <a:t>T</a:t>
            </a:r>
            <a:r>
              <a:rPr lang="en-US" sz="1600" dirty="0">
                <a:latin typeface="CourierNewPSMT"/>
              </a:rPr>
              <a:t> upper;</a:t>
            </a: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  . </a:t>
            </a:r>
            <a:r>
              <a:rPr lang="en-US" sz="1600" dirty="0">
                <a:latin typeface="CourierNewPSMT"/>
              </a:rPr>
              <a:t>. .</a:t>
            </a:r>
          </a:p>
          <a:p>
            <a:pPr marL="0" indent="0">
              <a:buNone/>
            </a:pPr>
            <a:r>
              <a:rPr lang="fr-FR" sz="1600" dirty="0" smtClean="0">
                <a:latin typeface="CourierNewPSMT"/>
              </a:rPr>
              <a:t>    public </a:t>
            </a:r>
            <a:r>
              <a:rPr lang="fr-FR" sz="1600" dirty="0" err="1">
                <a:latin typeface="CourierNewPSMT"/>
              </a:rPr>
              <a:t>Interval</a:t>
            </a:r>
            <a:r>
              <a:rPr lang="fr-FR" sz="1600" dirty="0">
                <a:latin typeface="CourierNewPSMT"/>
              </a:rPr>
              <a:t>(</a:t>
            </a:r>
            <a:r>
              <a:rPr lang="fr-FR" sz="1600" dirty="0">
                <a:solidFill>
                  <a:srgbClr val="FF0000"/>
                </a:solidFill>
                <a:latin typeface="CourierNewPSMT"/>
              </a:rPr>
              <a:t>T</a:t>
            </a:r>
            <a:r>
              <a:rPr lang="fr-FR" sz="1600" dirty="0">
                <a:latin typeface="CourierNewPSMT"/>
              </a:rPr>
              <a:t> first, </a:t>
            </a:r>
            <a:r>
              <a:rPr lang="fr-FR" sz="1600" dirty="0">
                <a:solidFill>
                  <a:srgbClr val="FF0000"/>
                </a:solidFill>
                <a:latin typeface="CourierNewPSMT"/>
              </a:rPr>
              <a:t>T</a:t>
            </a:r>
            <a:r>
              <a:rPr lang="fr-FR" sz="1600" dirty="0">
                <a:latin typeface="CourierNewPSMT"/>
              </a:rPr>
              <a:t> second)</a:t>
            </a: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 {</a:t>
            </a:r>
            <a:endParaRPr lang="en-US" sz="1600" dirty="0">
              <a:latin typeface="CourierNewPSMT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   if </a:t>
            </a:r>
            <a:r>
              <a:rPr lang="en-US" sz="1600" dirty="0">
                <a:latin typeface="CourierNewPSMT"/>
              </a:rPr>
              <a:t>(</a:t>
            </a:r>
            <a:r>
              <a:rPr lang="en-US" sz="1600" dirty="0" err="1">
                <a:latin typeface="CourierNewPSMT"/>
              </a:rPr>
              <a:t>first.compareTo</a:t>
            </a:r>
            <a:r>
              <a:rPr lang="en-US" sz="1600" dirty="0">
                <a:latin typeface="CourierNewPSMT"/>
              </a:rPr>
              <a:t>(second) &lt;= 0</a:t>
            </a:r>
            <a:r>
              <a:rPr lang="en-US" sz="1600" dirty="0" smtClean="0"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NewPSMT"/>
              </a:rPr>
              <a:t> </a:t>
            </a:r>
            <a:r>
              <a:rPr lang="en-US" sz="1600" dirty="0" smtClean="0">
                <a:latin typeface="CourierNewPSMT"/>
              </a:rPr>
              <a:t>          </a:t>
            </a:r>
            <a:r>
              <a:rPr lang="en-US" sz="1600" dirty="0">
                <a:latin typeface="CourierNewPSMT"/>
              </a:rPr>
              <a:t>{ lower = first; upper = second; }</a:t>
            </a: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    else </a:t>
            </a:r>
            <a:r>
              <a:rPr lang="en-US" sz="1600" dirty="0">
                <a:latin typeface="CourierNewPSMT"/>
              </a:rPr>
              <a:t>{ lower = second; upper = first; }</a:t>
            </a: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 }</a:t>
            </a:r>
            <a:endParaRPr lang="en-US" sz="1600" dirty="0">
              <a:latin typeface="CourierNewPSMT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}</a:t>
            </a:r>
            <a:endParaRPr lang="en-US" sz="1600" dirty="0">
              <a:latin typeface="CourierNewPS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8875" y="1098542"/>
            <a:ext cx="5048250" cy="5184925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NewPSMT"/>
              </a:rPr>
              <a:t>public class </a:t>
            </a:r>
            <a:r>
              <a:rPr lang="en-US" sz="1600" b="1" dirty="0" smtClean="0">
                <a:latin typeface="CourierNewPSMT"/>
              </a:rPr>
              <a:t>Interva</a:t>
            </a:r>
            <a:r>
              <a:rPr lang="en-US" sz="1600" dirty="0" smtClean="0">
                <a:latin typeface="CourierNewPSMT"/>
              </a:rPr>
              <a:t>l implements </a:t>
            </a:r>
            <a:r>
              <a:rPr lang="en-US" sz="1600" b="1" dirty="0" smtClean="0">
                <a:latin typeface="CourierNewPSMT"/>
              </a:rPr>
              <a:t>Serializable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NewPSMT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NewPSMT"/>
              </a:rPr>
              <a:t>     private </a:t>
            </a:r>
            <a:r>
              <a:rPr lang="en-US" sz="1600" dirty="0" smtClean="0">
                <a:solidFill>
                  <a:srgbClr val="0000FF"/>
                </a:solidFill>
                <a:latin typeface="CourierNewPSMT"/>
              </a:rPr>
              <a:t>comparable </a:t>
            </a:r>
            <a:r>
              <a:rPr lang="en-US" sz="1600" dirty="0" smtClean="0">
                <a:latin typeface="CourierNewPSMT"/>
              </a:rPr>
              <a:t>lower;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NewPSMT"/>
              </a:rPr>
              <a:t>     private </a:t>
            </a:r>
            <a:r>
              <a:rPr lang="en-US" sz="1600" dirty="0" smtClean="0">
                <a:solidFill>
                  <a:srgbClr val="0000FF"/>
                </a:solidFill>
                <a:latin typeface="CourierNewPSMT"/>
              </a:rPr>
              <a:t>Comparable</a:t>
            </a:r>
            <a:r>
              <a:rPr lang="en-US" sz="1600" dirty="0" smtClean="0">
                <a:latin typeface="CourierNewPSMT"/>
              </a:rPr>
              <a:t> upper;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NewPSMT"/>
              </a:rPr>
              <a:t>     . . 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sz="1600" dirty="0" smtClean="0">
                <a:latin typeface="CourierNewPSMT"/>
              </a:rPr>
              <a:t> public </a:t>
            </a:r>
            <a:r>
              <a:rPr lang="fr-FR" sz="1600" dirty="0" err="1" smtClean="0">
                <a:latin typeface="CourierNewPSMT"/>
              </a:rPr>
              <a:t>Interval</a:t>
            </a:r>
            <a:r>
              <a:rPr lang="fr-FR" sz="1600" dirty="0" smtClean="0">
                <a:latin typeface="CourierNewPSMT"/>
              </a:rPr>
              <a:t>(</a:t>
            </a:r>
            <a:r>
              <a:rPr lang="fr-FR" sz="1600" dirty="0" err="1" smtClean="0">
                <a:solidFill>
                  <a:srgbClr val="0000FF"/>
                </a:solidFill>
                <a:latin typeface="CourierNewPSMT"/>
              </a:rPr>
              <a:t>Compatable</a:t>
            </a:r>
            <a:r>
              <a:rPr lang="fr-FR" sz="1600" dirty="0" smtClean="0">
                <a:latin typeface="CourierNewPSMT"/>
              </a:rPr>
              <a:t> first</a:t>
            </a:r>
            <a:r>
              <a:rPr lang="fr-FR" sz="1600" dirty="0" smtClean="0">
                <a:solidFill>
                  <a:srgbClr val="0000FF"/>
                </a:solidFill>
                <a:latin typeface="CourierNewPSMT"/>
              </a:rPr>
              <a:t>, Comparable</a:t>
            </a:r>
            <a:r>
              <a:rPr lang="fr-FR" sz="1600" dirty="0" smtClean="0">
                <a:latin typeface="CourierNewPSMT"/>
              </a:rPr>
              <a:t> second)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NewPSMT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NewPSMT"/>
              </a:rPr>
              <a:t>         if (</a:t>
            </a:r>
            <a:r>
              <a:rPr lang="en-US" sz="1600" dirty="0" err="1" smtClean="0">
                <a:latin typeface="CourierNewPSMT"/>
              </a:rPr>
              <a:t>first.compareTo</a:t>
            </a:r>
            <a:r>
              <a:rPr lang="en-US" sz="1600" dirty="0" smtClean="0">
                <a:latin typeface="CourierNewPSMT"/>
              </a:rPr>
              <a:t>(second) &lt;= 0)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urierNewPSMT"/>
              </a:rPr>
              <a:t> </a:t>
            </a:r>
            <a:r>
              <a:rPr lang="en-US" sz="1600" dirty="0" smtClean="0">
                <a:latin typeface="CourierNewPSMT"/>
              </a:rPr>
              <a:t>           { lower = first; upper = second;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NewPSMT"/>
              </a:rPr>
              <a:t>         else { lower = second; upper = first;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NewPSMT"/>
              </a:rPr>
              <a:t>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>
                <a:latin typeface="CourierNewPSMT"/>
              </a:rPr>
              <a:t>}</a:t>
            </a:r>
            <a:endParaRPr lang="en-US" sz="1600" dirty="0">
              <a:latin typeface="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42576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8.5.2.</a:t>
            </a:r>
            <a:r>
              <a:rPr lang="en-US" dirty="0"/>
              <a:t> Translating Generic </a:t>
            </a:r>
            <a:r>
              <a:rPr lang="en-US" dirty="0" smtClean="0"/>
              <a:t>Expressions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a</a:t>
            </a:r>
            <a:r>
              <a:rPr lang="en-US" dirty="0" smtClean="0"/>
              <a:t> </a:t>
            </a:r>
            <a:r>
              <a:rPr lang="en-US" dirty="0"/>
              <a:t>generic </a:t>
            </a:r>
            <a:r>
              <a:rPr lang="en-US" dirty="0" smtClean="0"/>
              <a:t>method is invoked , </a:t>
            </a:r>
            <a:r>
              <a:rPr lang="en-US" dirty="0"/>
              <a:t>the compiler inserts casts when the return type </a:t>
            </a:r>
            <a:r>
              <a:rPr lang="en-US" dirty="0" smtClean="0"/>
              <a:t>has been </a:t>
            </a:r>
            <a:r>
              <a:rPr lang="en-US" dirty="0"/>
              <a:t>erased.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example, consider the sequence </a:t>
            </a:r>
            <a:r>
              <a:rPr lang="en-US" dirty="0" smtClean="0"/>
              <a:t>of the following  </a:t>
            </a:r>
            <a:r>
              <a:rPr lang="en-US" dirty="0"/>
              <a:t>statements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 smtClean="0">
                <a:solidFill>
                  <a:srgbClr val="7030A0"/>
                </a:solidFill>
              </a:rPr>
              <a:t>Pair&lt;Employee</a:t>
            </a:r>
            <a:r>
              <a:rPr lang="en-US" altLang="ko-KR" sz="2000" dirty="0">
                <a:solidFill>
                  <a:srgbClr val="7030A0"/>
                </a:solidFill>
              </a:rPr>
              <a:t>&gt; buddies </a:t>
            </a:r>
            <a:r>
              <a:rPr lang="en-US" altLang="ko-KR" sz="2000" dirty="0"/>
              <a:t>= . . </a:t>
            </a:r>
            <a:r>
              <a:rPr lang="en-US" altLang="ko-KR" sz="2000" dirty="0" smtClean="0"/>
              <a:t>.; </a:t>
            </a:r>
            <a:r>
              <a:rPr lang="en-US" altLang="ko-KR" sz="2000" dirty="0" smtClean="0">
                <a:solidFill>
                  <a:srgbClr val="0000FF"/>
                </a:solidFill>
              </a:rPr>
              <a:t>//⇒ </a:t>
            </a:r>
            <a:r>
              <a:rPr lang="en-US" altLang="ko-KR" sz="2000" dirty="0">
                <a:solidFill>
                  <a:srgbClr val="0000FF"/>
                </a:solidFill>
              </a:rPr>
              <a:t>Pair buddies = . . </a:t>
            </a:r>
            <a:r>
              <a:rPr lang="en-US" altLang="ko-KR" sz="2000" dirty="0" smtClean="0">
                <a:solidFill>
                  <a:srgbClr val="0000FF"/>
                </a:solidFill>
              </a:rPr>
              <a:t>. ;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7030A0"/>
                </a:solidFill>
              </a:rPr>
              <a:t>Employee buddy = buddies.getFirst</a:t>
            </a:r>
            <a:r>
              <a:rPr lang="en-US" altLang="ko-KR" sz="2000" dirty="0" smtClean="0">
                <a:solidFill>
                  <a:srgbClr val="7030A0"/>
                </a:solidFill>
              </a:rPr>
              <a:t>(); </a:t>
            </a:r>
            <a:r>
              <a:rPr lang="en-US" altLang="ko-KR" sz="2000" dirty="0" smtClean="0">
                <a:solidFill>
                  <a:srgbClr val="0000FF"/>
                </a:solidFill>
              </a:rPr>
              <a:t>// </a:t>
            </a:r>
            <a:r>
              <a:rPr lang="en-US" altLang="ko-KR" sz="1600" dirty="0" smtClean="0">
                <a:solidFill>
                  <a:srgbClr val="0000FF"/>
                </a:solidFill>
              </a:rPr>
              <a:t>⇒ Employee </a:t>
            </a:r>
            <a:r>
              <a:rPr lang="en-US" altLang="ko-KR" sz="1600" dirty="0">
                <a:solidFill>
                  <a:srgbClr val="0000FF"/>
                </a:solidFill>
              </a:rPr>
              <a:t>buddy = (Employee) buddies.getFirst();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The </a:t>
            </a:r>
            <a:r>
              <a:rPr lang="en-US" altLang="ko-KR" b="1" dirty="0" smtClean="0"/>
              <a:t>return</a:t>
            </a:r>
            <a:r>
              <a:rPr lang="en-US" altLang="ko-KR" dirty="0" smtClean="0"/>
              <a:t> type of </a:t>
            </a:r>
            <a:r>
              <a:rPr lang="en-US" altLang="ko-KR" b="1" dirty="0" smtClean="0"/>
              <a:t>getFirst()</a:t>
            </a:r>
            <a:r>
              <a:rPr lang="en-US" altLang="ko-KR" dirty="0" smtClean="0"/>
              <a:t> after erasure is </a:t>
            </a:r>
            <a:r>
              <a:rPr lang="en-US" altLang="ko-KR" b="1" dirty="0" smtClean="0"/>
              <a:t>Objec</a:t>
            </a:r>
            <a:r>
              <a:rPr lang="en-US" altLang="ko-KR" dirty="0" smtClean="0"/>
              <a:t>t type. 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Hence, compiler translate (</a:t>
            </a:r>
            <a:r>
              <a:rPr lang="en-US" altLang="ko-KR" b="1" dirty="0" smtClean="0"/>
              <a:t>down cast</a:t>
            </a:r>
            <a:r>
              <a:rPr lang="en-US" altLang="ko-KR" dirty="0" smtClean="0"/>
              <a:t>) into Employee Type.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shows that the </a:t>
            </a:r>
            <a:r>
              <a:rPr lang="en-US" b="1" dirty="0"/>
              <a:t>compiler</a:t>
            </a:r>
            <a:r>
              <a:rPr lang="en-US" dirty="0"/>
              <a:t> translates the </a:t>
            </a:r>
            <a:r>
              <a:rPr lang="en-US" b="1" dirty="0"/>
              <a:t>method call </a:t>
            </a:r>
            <a:r>
              <a:rPr lang="en-US" dirty="0"/>
              <a:t>into </a:t>
            </a:r>
            <a:r>
              <a:rPr lang="en-US" b="1" dirty="0"/>
              <a:t>two</a:t>
            </a:r>
            <a:r>
              <a:rPr lang="en-US" dirty="0"/>
              <a:t> virtual machine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instructions, namely :</a:t>
            </a:r>
            <a:endParaRPr lang="en-US" dirty="0"/>
          </a:p>
          <a:p>
            <a:pPr marL="342900" indent="-342900">
              <a:lnSpc>
                <a:spcPct val="100000"/>
              </a:lnSpc>
              <a:buAutoNum type="alphaLcParenR"/>
            </a:pPr>
            <a:r>
              <a:rPr lang="en-US" dirty="0" smtClean="0"/>
              <a:t>A </a:t>
            </a:r>
            <a:r>
              <a:rPr lang="en-US" dirty="0"/>
              <a:t>call to the raw method </a:t>
            </a:r>
            <a:r>
              <a:rPr lang="en-US" dirty="0" err="1" smtClean="0"/>
              <a:t>Pair.getFirst</a:t>
            </a:r>
            <a:r>
              <a:rPr lang="en-US" dirty="0" smtClean="0"/>
              <a:t>();</a:t>
            </a:r>
            <a:endParaRPr lang="en-US" dirty="0"/>
          </a:p>
          <a:p>
            <a:pPr marL="342900" indent="-342900">
              <a:lnSpc>
                <a:spcPct val="100000"/>
              </a:lnSpc>
              <a:buAutoNum type="alphaLcParenR"/>
            </a:pPr>
            <a:r>
              <a:rPr lang="en-US" dirty="0" smtClean="0"/>
              <a:t>A </a:t>
            </a:r>
            <a:r>
              <a:rPr lang="en-US" dirty="0"/>
              <a:t>cast of the returned </a:t>
            </a:r>
            <a:r>
              <a:rPr lang="en-US" b="1" dirty="0"/>
              <a:t>Object</a:t>
            </a:r>
            <a:r>
              <a:rPr lang="en-US" dirty="0"/>
              <a:t> to the type </a:t>
            </a:r>
            <a:r>
              <a:rPr lang="en-US" b="1" dirty="0"/>
              <a:t>Employee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Hence, Explicit down casting is not  </a:t>
            </a:r>
            <a:r>
              <a:rPr lang="en-US" altLang="ko-KR" dirty="0"/>
              <a:t>needed for erased parameter types</a:t>
            </a:r>
            <a:r>
              <a:rPr lang="en-US" altLang="ko-KR" dirty="0" smtClean="0"/>
              <a:t>: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8.1</a:t>
            </a:r>
            <a:r>
              <a:rPr lang="en-US" dirty="0">
                <a:solidFill>
                  <a:srgbClr val="0000FF"/>
                </a:solidFill>
              </a:rPr>
              <a:t>. Why Generic </a:t>
            </a:r>
            <a:r>
              <a:rPr lang="en-US" dirty="0" smtClean="0">
                <a:solidFill>
                  <a:srgbClr val="0000FF"/>
                </a:solidFill>
              </a:rPr>
              <a:t>Programming ? </a:t>
            </a:r>
            <a:r>
              <a:rPr lang="en-US" altLang="ko-KR" dirty="0" smtClean="0"/>
              <a:t>cont’d.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652490" cy="5184925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 smtClean="0"/>
              <a:t>Before </a:t>
            </a:r>
            <a:r>
              <a:rPr lang="en-US" sz="2900" b="1" dirty="0">
                <a:solidFill>
                  <a:srgbClr val="7030A0"/>
                </a:solidFill>
              </a:rPr>
              <a:t>generic classes </a:t>
            </a:r>
            <a:r>
              <a:rPr lang="en-US" sz="2900" dirty="0"/>
              <a:t>were added to </a:t>
            </a:r>
            <a:r>
              <a:rPr lang="en-US" sz="2900" b="1" dirty="0" smtClean="0"/>
              <a:t>Java API</a:t>
            </a:r>
            <a:r>
              <a:rPr lang="en-US" sz="2900" dirty="0" smtClean="0"/>
              <a:t> (before </a:t>
            </a:r>
            <a:r>
              <a:rPr lang="en-US" sz="2900" b="1" dirty="0" smtClean="0"/>
              <a:t>Java 5.0</a:t>
            </a:r>
            <a:r>
              <a:rPr lang="en-US" sz="2900" dirty="0" smtClean="0"/>
              <a:t>), </a:t>
            </a:r>
            <a:r>
              <a:rPr lang="en-US" sz="2900" dirty="0"/>
              <a:t>generic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programming </a:t>
            </a:r>
            <a:r>
              <a:rPr lang="en-US" sz="2900" dirty="0"/>
              <a:t>was achieved with </a:t>
            </a:r>
            <a:r>
              <a:rPr lang="en-US" sz="2900" b="1" i="1" dirty="0"/>
              <a:t>inheritance</a:t>
            </a:r>
            <a:r>
              <a:rPr lang="en-US" sz="2900" b="1" dirty="0"/>
              <a:t>.</a:t>
            </a:r>
          </a:p>
          <a:p>
            <a:r>
              <a:rPr lang="en-US" sz="2900" dirty="0" smtClean="0"/>
              <a:t>Example: The “</a:t>
            </a:r>
            <a:r>
              <a:rPr lang="en-US" sz="2900" b="1" dirty="0" smtClean="0"/>
              <a:t>ArrayList”</a:t>
            </a:r>
            <a:r>
              <a:rPr lang="en-US" sz="2900" dirty="0" smtClean="0"/>
              <a:t> </a:t>
            </a:r>
            <a:r>
              <a:rPr lang="en-US" sz="2900" dirty="0"/>
              <a:t>class simply </a:t>
            </a:r>
            <a:r>
              <a:rPr lang="en-US" sz="2900" dirty="0" smtClean="0"/>
              <a:t>contains an </a:t>
            </a:r>
            <a:r>
              <a:rPr lang="en-US" sz="2900" dirty="0"/>
              <a:t>array of </a:t>
            </a:r>
            <a:r>
              <a:rPr lang="en-US" sz="2900" dirty="0" smtClean="0"/>
              <a:t>“</a:t>
            </a:r>
            <a:r>
              <a:rPr lang="en-US" sz="2900" b="1" dirty="0" smtClean="0">
                <a:solidFill>
                  <a:srgbClr val="0000FF"/>
                </a:solidFill>
              </a:rPr>
              <a:t>Object”</a:t>
            </a:r>
            <a:r>
              <a:rPr lang="en-US" sz="2900" dirty="0" smtClean="0"/>
              <a:t> references.</a:t>
            </a:r>
            <a:endParaRPr lang="en-US" altLang="ko-KR" sz="2900" dirty="0" smtClean="0"/>
          </a:p>
          <a:p>
            <a:pPr marL="457200" lvl="1" indent="0">
              <a:buNone/>
            </a:pPr>
            <a:endParaRPr lang="en-US" altLang="ko-KR" sz="2900" dirty="0" smtClean="0"/>
          </a:p>
          <a:p>
            <a:pPr marL="457200" lvl="1" indent="0">
              <a:buNone/>
            </a:pPr>
            <a:r>
              <a:rPr lang="en-US" altLang="ko-KR" sz="2900" dirty="0" smtClean="0"/>
              <a:t>public </a:t>
            </a:r>
            <a:r>
              <a:rPr lang="en-US" altLang="ko-KR" sz="2900" dirty="0"/>
              <a:t>class </a:t>
            </a:r>
            <a:r>
              <a:rPr lang="en-US" altLang="ko-KR" sz="2900" b="1" dirty="0"/>
              <a:t>ArrayList </a:t>
            </a:r>
            <a:r>
              <a:rPr lang="en-US" altLang="ko-KR" sz="2900" dirty="0">
                <a:solidFill>
                  <a:srgbClr val="00B050"/>
                </a:solidFill>
              </a:rPr>
              <a:t>// before </a:t>
            </a:r>
            <a:r>
              <a:rPr lang="en-US" altLang="ko-KR" sz="2900" dirty="0" smtClean="0">
                <a:solidFill>
                  <a:srgbClr val="00B050"/>
                </a:solidFill>
              </a:rPr>
              <a:t>Java SE 5.0</a:t>
            </a:r>
            <a:endParaRPr lang="en-US" altLang="ko-KR" sz="29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sz="2900" dirty="0"/>
              <a:t>{</a:t>
            </a:r>
          </a:p>
          <a:p>
            <a:pPr marL="457200" lvl="1" indent="0">
              <a:buNone/>
            </a:pPr>
            <a:r>
              <a:rPr lang="en-US" altLang="ko-KR" sz="2900" dirty="0"/>
              <a:t>   private </a:t>
            </a:r>
            <a:r>
              <a:rPr lang="en-US" altLang="ko-KR" sz="2900" b="1" dirty="0">
                <a:solidFill>
                  <a:srgbClr val="0000FF"/>
                </a:solidFill>
              </a:rPr>
              <a:t>Object[</a:t>
            </a:r>
            <a:r>
              <a:rPr lang="en-US" altLang="ko-KR" sz="2900" dirty="0">
                <a:solidFill>
                  <a:srgbClr val="0000FF"/>
                </a:solidFill>
              </a:rPr>
              <a:t>] </a:t>
            </a:r>
            <a:r>
              <a:rPr lang="en-US" altLang="ko-KR" sz="2900" b="1" dirty="0" err="1"/>
              <a:t>elementData</a:t>
            </a:r>
            <a:r>
              <a:rPr lang="en-US" altLang="ko-KR" sz="2900" dirty="0"/>
              <a:t>;</a:t>
            </a:r>
          </a:p>
          <a:p>
            <a:pPr marL="457200" lvl="1" indent="0">
              <a:buNone/>
            </a:pPr>
            <a:r>
              <a:rPr lang="en-US" altLang="ko-KR" sz="2900" dirty="0"/>
              <a:t>   . . .</a:t>
            </a:r>
          </a:p>
          <a:p>
            <a:pPr marL="457200" lvl="1" indent="0">
              <a:buNone/>
            </a:pPr>
            <a:r>
              <a:rPr lang="en-US" altLang="ko-KR" sz="2900" dirty="0"/>
              <a:t>   public </a:t>
            </a:r>
            <a:r>
              <a:rPr lang="en-US" altLang="ko-KR" sz="2900" b="1" dirty="0">
                <a:solidFill>
                  <a:srgbClr val="0000FF"/>
                </a:solidFill>
              </a:rPr>
              <a:t>Object</a:t>
            </a:r>
            <a:r>
              <a:rPr lang="en-US" altLang="ko-KR" sz="2900" dirty="0"/>
              <a:t> </a:t>
            </a:r>
            <a:r>
              <a:rPr lang="en-US" altLang="ko-KR" sz="2900" b="1" dirty="0"/>
              <a:t>get</a:t>
            </a:r>
            <a:r>
              <a:rPr lang="en-US" altLang="ko-KR" sz="2900" dirty="0"/>
              <a:t>(</a:t>
            </a:r>
            <a:r>
              <a:rPr lang="en-US" altLang="ko-KR" sz="2900" dirty="0" err="1"/>
              <a:t>int</a:t>
            </a:r>
            <a:r>
              <a:rPr lang="en-US" altLang="ko-KR" sz="2900" dirty="0"/>
              <a:t> </a:t>
            </a:r>
            <a:r>
              <a:rPr lang="en-US" altLang="ko-KR" sz="2900" dirty="0" err="1"/>
              <a:t>i</a:t>
            </a:r>
            <a:r>
              <a:rPr lang="en-US" altLang="ko-KR" sz="2900" dirty="0"/>
              <a:t>) </a:t>
            </a:r>
            <a:r>
              <a:rPr lang="en-US" altLang="ko-KR" sz="2900" dirty="0" smtClean="0"/>
              <a:t>  { . </a:t>
            </a:r>
            <a:r>
              <a:rPr lang="en-US" altLang="ko-KR" sz="2900" dirty="0"/>
              <a:t>. </a:t>
            </a:r>
            <a:r>
              <a:rPr lang="en-US" altLang="ko-KR" sz="2900" dirty="0" smtClean="0"/>
              <a:t>.}</a:t>
            </a:r>
            <a:endParaRPr lang="en-US" altLang="ko-KR" sz="2900" dirty="0"/>
          </a:p>
          <a:p>
            <a:pPr marL="457200" lvl="1" indent="0">
              <a:buNone/>
            </a:pPr>
            <a:r>
              <a:rPr lang="en-US" altLang="ko-KR" sz="2900" dirty="0"/>
              <a:t>   </a:t>
            </a:r>
            <a:r>
              <a:rPr lang="en-US" altLang="ko-KR" sz="2900" dirty="0" smtClean="0"/>
              <a:t> public </a:t>
            </a:r>
            <a:r>
              <a:rPr lang="en-US" altLang="ko-KR" sz="2900" dirty="0"/>
              <a:t>void </a:t>
            </a:r>
            <a:r>
              <a:rPr lang="en-US" altLang="ko-KR" sz="2900" b="1" dirty="0"/>
              <a:t>add</a:t>
            </a:r>
            <a:r>
              <a:rPr lang="en-US" altLang="ko-KR" sz="2900" dirty="0"/>
              <a:t>(</a:t>
            </a:r>
            <a:r>
              <a:rPr lang="en-US" altLang="ko-KR" sz="2900" dirty="0">
                <a:solidFill>
                  <a:srgbClr val="0000FF"/>
                </a:solidFill>
              </a:rPr>
              <a:t>Object</a:t>
            </a:r>
            <a:r>
              <a:rPr lang="en-US" altLang="ko-KR" sz="2900" dirty="0"/>
              <a:t> o</a:t>
            </a:r>
            <a:r>
              <a:rPr lang="en-US" altLang="ko-KR" sz="2900" dirty="0" smtClean="0"/>
              <a:t>) { . </a:t>
            </a:r>
            <a:r>
              <a:rPr lang="en-US" altLang="ko-KR" sz="2900" dirty="0"/>
              <a:t>. </a:t>
            </a:r>
            <a:r>
              <a:rPr lang="en-US" altLang="ko-KR" sz="2900" dirty="0" smtClean="0"/>
              <a:t>.   }</a:t>
            </a:r>
            <a:endParaRPr lang="en-US" altLang="ko-KR" sz="2900" dirty="0"/>
          </a:p>
          <a:p>
            <a:pPr marL="457200" lvl="1" indent="0">
              <a:buNone/>
            </a:pPr>
            <a:r>
              <a:rPr lang="en-US" altLang="ko-KR" sz="2900" dirty="0"/>
              <a:t>}</a:t>
            </a:r>
          </a:p>
          <a:p>
            <a:r>
              <a:rPr lang="en-US" altLang="ko-KR" sz="2900" dirty="0" smtClean="0"/>
              <a:t>The above approach has two problems: </a:t>
            </a:r>
          </a:p>
          <a:p>
            <a:pPr marL="457200" indent="-457200">
              <a:buAutoNum type="alphaLcParenR"/>
            </a:pPr>
            <a:r>
              <a:rPr lang="en-US" altLang="ko-KR" sz="2900" dirty="0" smtClean="0"/>
              <a:t>The need of </a:t>
            </a:r>
            <a:r>
              <a:rPr lang="en-US" altLang="ko-KR" sz="2900" b="1" dirty="0" smtClean="0"/>
              <a:t>down casting  </a:t>
            </a:r>
            <a:r>
              <a:rPr lang="en-US" altLang="ko-KR" sz="2900" dirty="0" smtClean="0"/>
              <a:t>operation when we </a:t>
            </a:r>
            <a:r>
              <a:rPr lang="en-US" altLang="ko-KR" sz="2900" b="1" dirty="0" smtClean="0"/>
              <a:t>retrieve</a:t>
            </a:r>
            <a:r>
              <a:rPr lang="en-US" altLang="ko-KR" sz="2900" dirty="0" smtClean="0"/>
              <a:t> an element  from the ArrayList( see next slide)</a:t>
            </a:r>
          </a:p>
          <a:p>
            <a:pPr marL="457200" indent="-457200">
              <a:buAutoNum type="alphaLcParenR"/>
            </a:pPr>
            <a:r>
              <a:rPr lang="en-US" altLang="ko-KR" sz="2900" dirty="0" smtClean="0"/>
              <a:t>lack </a:t>
            </a:r>
            <a:r>
              <a:rPr lang="en-US" altLang="ko-KR" sz="2900" dirty="0"/>
              <a:t>of c</a:t>
            </a:r>
            <a:r>
              <a:rPr lang="en-US" altLang="ko-KR" sz="2900" b="1" dirty="0"/>
              <a:t>ompile-time</a:t>
            </a:r>
            <a:r>
              <a:rPr lang="en-US" altLang="ko-KR" sz="2900" dirty="0"/>
              <a:t> error </a:t>
            </a:r>
            <a:r>
              <a:rPr lang="en-US" altLang="ko-KR" sz="2900" dirty="0" smtClean="0"/>
              <a:t>checking when an element is </a:t>
            </a:r>
            <a:r>
              <a:rPr lang="en-US" altLang="ko-KR" sz="2900" b="1" dirty="0" smtClean="0"/>
              <a:t>added </a:t>
            </a:r>
            <a:r>
              <a:rPr lang="en-US" altLang="ko-KR" sz="2900" dirty="0" smtClean="0"/>
              <a:t>to the ArrayList ( see next slide)</a:t>
            </a:r>
            <a:endParaRPr lang="en-US" altLang="ko-KR" sz="2900" dirty="0"/>
          </a:p>
          <a:p>
            <a:endParaRPr lang="en-US" altLang="ko-KR" sz="29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NewRomanPS-BoldMT"/>
              </a:rPr>
              <a:t>12.5.3. </a:t>
            </a:r>
            <a:r>
              <a:rPr lang="en-US" dirty="0">
                <a:latin typeface="TimesNewRomanPS-BoldMT"/>
              </a:rPr>
              <a:t>Translating 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erasure also happens for generic methods. </a:t>
            </a:r>
            <a:endParaRPr lang="en-US" dirty="0" smtClean="0"/>
          </a:p>
          <a:p>
            <a:r>
              <a:rPr lang="en-US" dirty="0" smtClean="0"/>
              <a:t>Programmers </a:t>
            </a:r>
            <a:r>
              <a:rPr lang="en-US" dirty="0"/>
              <a:t>usually think of a </a:t>
            </a:r>
            <a:r>
              <a:rPr lang="en-US" b="1" dirty="0"/>
              <a:t>generic </a:t>
            </a:r>
            <a:r>
              <a:rPr lang="en-US" b="1" dirty="0" smtClean="0"/>
              <a:t>method </a:t>
            </a:r>
            <a:r>
              <a:rPr lang="en-US" dirty="0" smtClean="0"/>
              <a:t>such as  </a:t>
            </a:r>
            <a:r>
              <a:rPr lang="en-US" dirty="0"/>
              <a:t>a whole family of </a:t>
            </a:r>
            <a:r>
              <a:rPr lang="en-US" dirty="0" smtClean="0"/>
              <a:t>methods. </a:t>
            </a:r>
            <a:endParaRPr lang="en-US" dirty="0"/>
          </a:p>
          <a:p>
            <a:r>
              <a:rPr lang="en-US" dirty="0" smtClean="0"/>
              <a:t>However,  </a:t>
            </a:r>
            <a:r>
              <a:rPr lang="en-US" dirty="0"/>
              <a:t>after erasure, only a single method is </a:t>
            </a:r>
            <a:r>
              <a:rPr lang="en-US" dirty="0" smtClean="0"/>
              <a:t>left as shown below :</a:t>
            </a:r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</a:rPr>
              <a:t>public </a:t>
            </a:r>
            <a:r>
              <a:rPr lang="fr-FR" dirty="0" err="1">
                <a:solidFill>
                  <a:srgbClr val="0000FF"/>
                </a:solidFill>
              </a:rPr>
              <a:t>static</a:t>
            </a:r>
            <a:r>
              <a:rPr lang="fr-FR" dirty="0">
                <a:solidFill>
                  <a:srgbClr val="0000FF"/>
                </a:solidFill>
              </a:rPr>
              <a:t> &lt;</a:t>
            </a:r>
            <a:r>
              <a:rPr lang="fr-FR" dirty="0">
                <a:solidFill>
                  <a:srgbClr val="FF0000"/>
                </a:solidFill>
              </a:rPr>
              <a:t>T </a:t>
            </a:r>
            <a:r>
              <a:rPr lang="fr-FR" dirty="0" err="1"/>
              <a:t>extends</a:t>
            </a:r>
            <a:r>
              <a:rPr lang="fr-FR" dirty="0">
                <a:solidFill>
                  <a:srgbClr val="FF0000"/>
                </a:solidFill>
              </a:rPr>
              <a:t> Comparable</a:t>
            </a:r>
            <a:r>
              <a:rPr lang="fr-FR" dirty="0">
                <a:solidFill>
                  <a:srgbClr val="0000FF"/>
                </a:solidFill>
              </a:rPr>
              <a:t>&gt; T </a:t>
            </a:r>
            <a:r>
              <a:rPr lang="fr-FR" dirty="0"/>
              <a:t>min(</a:t>
            </a:r>
            <a:r>
              <a:rPr lang="fr-FR" dirty="0">
                <a:solidFill>
                  <a:srgbClr val="C00000"/>
                </a:solidFill>
              </a:rPr>
              <a:t>T</a:t>
            </a:r>
            <a:r>
              <a:rPr lang="fr-FR" dirty="0"/>
              <a:t>[] a</a:t>
            </a:r>
            <a:r>
              <a:rPr lang="fr-FR" dirty="0" smtClean="0"/>
              <a:t>) {…}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static </a:t>
            </a:r>
            <a:r>
              <a:rPr lang="en-US" dirty="0">
                <a:solidFill>
                  <a:srgbClr val="FF0000"/>
                </a:solidFill>
              </a:rPr>
              <a:t>Comparable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min(</a:t>
            </a:r>
            <a:r>
              <a:rPr lang="en-US" dirty="0">
                <a:solidFill>
                  <a:srgbClr val="C00000"/>
                </a:solidFill>
              </a:rPr>
              <a:t>Comparable</a:t>
            </a:r>
            <a:r>
              <a:rPr lang="en-US" dirty="0"/>
              <a:t>[] a</a:t>
            </a:r>
            <a:r>
              <a:rPr lang="en-US" dirty="0" smtClean="0"/>
              <a:t>) {…..}</a:t>
            </a:r>
            <a:endParaRPr lang="en-US" dirty="0"/>
          </a:p>
          <a:p>
            <a:r>
              <a:rPr lang="en-US" dirty="0" smtClean="0"/>
              <a:t>This example shows that  the type </a:t>
            </a:r>
            <a:r>
              <a:rPr lang="en-US" b="1" dirty="0" smtClean="0"/>
              <a:t>parameter T</a:t>
            </a:r>
            <a:r>
              <a:rPr lang="en-US" dirty="0" smtClean="0"/>
              <a:t> has been erased, leaving only its</a:t>
            </a:r>
          </a:p>
          <a:p>
            <a:pPr marL="0" indent="0">
              <a:buNone/>
            </a:pPr>
            <a:r>
              <a:rPr lang="en-US" dirty="0" smtClean="0"/>
              <a:t> bounding type  </a:t>
            </a:r>
            <a:r>
              <a:rPr lang="en-US" b="1" dirty="0" smtClean="0"/>
              <a:t>Comparable</a:t>
            </a:r>
            <a:r>
              <a:rPr lang="en-US" dirty="0" smtClean="0"/>
              <a:t>.</a:t>
            </a:r>
          </a:p>
          <a:p>
            <a:r>
              <a:rPr lang="en-US" dirty="0"/>
              <a:t>In summary, </a:t>
            </a:r>
            <a:r>
              <a:rPr lang="en-US" dirty="0" smtClean="0"/>
              <a:t>we </a:t>
            </a:r>
            <a:r>
              <a:rPr lang="en-US" dirty="0"/>
              <a:t>need to remember these facts </a:t>
            </a:r>
            <a:r>
              <a:rPr lang="en-US" b="1" dirty="0"/>
              <a:t>about translation </a:t>
            </a:r>
            <a:r>
              <a:rPr lang="en-US" dirty="0"/>
              <a:t>of Java generics:</a:t>
            </a:r>
          </a:p>
          <a:p>
            <a:pPr marL="457200" indent="-457200">
              <a:buAutoNum type="alphaLcParenR"/>
              <a:tabLst>
                <a:tab pos="285750" algn="l"/>
                <a:tab pos="857250" algn="l"/>
              </a:tabLst>
            </a:pP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b="1" dirty="0"/>
              <a:t>no generics </a:t>
            </a:r>
            <a:r>
              <a:rPr lang="en-US" dirty="0"/>
              <a:t>in the virtual machine, only </a:t>
            </a:r>
            <a:r>
              <a:rPr lang="en-US" b="1" dirty="0"/>
              <a:t>ordinary</a:t>
            </a:r>
            <a:r>
              <a:rPr lang="en-US" dirty="0"/>
              <a:t> classes and methods</a:t>
            </a:r>
            <a:r>
              <a:rPr lang="en-US" dirty="0" smtClean="0"/>
              <a:t>.</a:t>
            </a:r>
          </a:p>
          <a:p>
            <a:pPr marL="457200" indent="-457200">
              <a:buAutoNum type="alphaLcParenR"/>
              <a:tabLst>
                <a:tab pos="285750" algn="l"/>
                <a:tab pos="857250" algn="l"/>
              </a:tabLst>
            </a:pPr>
            <a:r>
              <a:rPr lang="en-US" dirty="0" smtClean="0"/>
              <a:t> </a:t>
            </a:r>
            <a:r>
              <a:rPr lang="en-US" dirty="0"/>
              <a:t>All </a:t>
            </a:r>
            <a:r>
              <a:rPr lang="en-US" b="1" dirty="0"/>
              <a:t>type parameters </a:t>
            </a:r>
            <a:r>
              <a:rPr lang="en-US" dirty="0"/>
              <a:t>are replaced by </a:t>
            </a:r>
            <a:r>
              <a:rPr lang="en-US" b="1" dirty="0"/>
              <a:t>their </a:t>
            </a:r>
            <a:r>
              <a:rPr lang="en-US" b="1" dirty="0" smtClean="0"/>
              <a:t>bounds.</a:t>
            </a:r>
          </a:p>
          <a:p>
            <a:pPr marL="457200" indent="-457200">
              <a:buAutoNum type="alphaLcParenR"/>
            </a:pPr>
            <a:r>
              <a:rPr lang="en-US" b="1" dirty="0"/>
              <a:t> </a:t>
            </a:r>
            <a:r>
              <a:rPr lang="en-US" dirty="0" smtClean="0"/>
              <a:t>Casts </a:t>
            </a:r>
            <a:r>
              <a:rPr lang="en-US" dirty="0"/>
              <a:t>are inserted as necessary to preserve </a:t>
            </a:r>
            <a:r>
              <a:rPr lang="en-US" b="1" dirty="0"/>
              <a:t>type safety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8.5.4 Calling </a:t>
            </a:r>
            <a:r>
              <a:rPr lang="en-US" altLang="ko-KR" dirty="0"/>
              <a:t>Legacy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829925" cy="518492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When </a:t>
            </a:r>
            <a:r>
              <a:rPr lang="en-US" altLang="ko-KR" dirty="0"/>
              <a:t>generics were added to Java, a major goal was to interoperate with legacy code.</a:t>
            </a:r>
          </a:p>
          <a:p>
            <a:r>
              <a:rPr lang="en-US" altLang="ko-KR" b="1" dirty="0" smtClean="0"/>
              <a:t>Example</a:t>
            </a:r>
            <a:r>
              <a:rPr lang="en-US" altLang="ko-KR" b="1" dirty="0"/>
              <a:t>: 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Assume a legacy “</a:t>
            </a:r>
            <a:r>
              <a:rPr lang="en-US" altLang="ko-KR" b="1" dirty="0" smtClean="0"/>
              <a:t>Department</a:t>
            </a:r>
            <a:r>
              <a:rPr lang="en-US" altLang="ko-KR" dirty="0" smtClean="0"/>
              <a:t>” class  </a:t>
            </a:r>
            <a:r>
              <a:rPr lang="en-US" altLang="ko-KR" dirty="0"/>
              <a:t>with </a:t>
            </a:r>
            <a:r>
              <a:rPr lang="en-US" altLang="ko-KR" dirty="0" smtClean="0"/>
              <a:t>the following methods </a:t>
            </a:r>
          </a:p>
          <a:p>
            <a:pPr marL="0" indent="0">
              <a:buNone/>
            </a:pPr>
            <a:r>
              <a:rPr lang="en-US" altLang="ko-KR" dirty="0" smtClean="0"/>
              <a:t>*************************************************************************************************</a:t>
            </a:r>
          </a:p>
          <a:p>
            <a:pPr marL="457200" lvl="1" indent="0">
              <a:buNone/>
            </a:pPr>
            <a:r>
              <a:rPr lang="en-US" altLang="ko-KR" sz="2200" b="1" dirty="0" smtClean="0"/>
              <a:t>Public class Department </a:t>
            </a:r>
          </a:p>
          <a:p>
            <a:pPr marL="457200" lvl="1" indent="0">
              <a:buNone/>
            </a:pPr>
            <a:r>
              <a:rPr lang="en-US" altLang="ko-KR" sz="2200" b="1" dirty="0" smtClean="0"/>
              <a:t>{</a:t>
            </a:r>
          </a:p>
          <a:p>
            <a:pPr marL="457200" lvl="1" indent="0">
              <a:buNone/>
            </a:pPr>
            <a:r>
              <a:rPr lang="en-US" altLang="ko-KR" sz="2200" b="1" dirty="0"/>
              <a:t> </a:t>
            </a:r>
            <a:r>
              <a:rPr lang="en-US" altLang="ko-KR" sz="2200" b="1" dirty="0" smtClean="0"/>
              <a:t> 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ArrayList</a:t>
            </a:r>
            <a:r>
              <a:rPr lang="en-US" altLang="ko-KR" sz="2200" b="1" dirty="0" smtClean="0"/>
              <a:t> </a:t>
            </a:r>
            <a:r>
              <a:rPr lang="en-US" altLang="ko-KR" sz="2200" dirty="0" err="1">
                <a:solidFill>
                  <a:srgbClr val="0000FF"/>
                </a:solidFill>
              </a:rPr>
              <a:t>getEmployees</a:t>
            </a:r>
            <a:r>
              <a:rPr lang="en-US" altLang="ko-KR" sz="2200" dirty="0" smtClean="0"/>
              <a:t>(); </a:t>
            </a:r>
            <a:r>
              <a:rPr lang="en-US" altLang="ko-KR" sz="2200" b="1" dirty="0" smtClean="0">
                <a:solidFill>
                  <a:srgbClr val="00B050"/>
                </a:solidFill>
              </a:rPr>
              <a:t>// return type is non-generic </a:t>
            </a:r>
            <a:endParaRPr lang="en-US" altLang="ko-KR" sz="2200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sz="2200" dirty="0" smtClean="0"/>
              <a:t>   void </a:t>
            </a:r>
            <a:r>
              <a:rPr lang="en-US" altLang="ko-KR" sz="2200" dirty="0" err="1">
                <a:solidFill>
                  <a:srgbClr val="0000FF"/>
                </a:solidFill>
              </a:rPr>
              <a:t>addAl</a:t>
            </a:r>
            <a:r>
              <a:rPr lang="en-US" altLang="ko-KR" sz="2200" dirty="0" err="1"/>
              <a:t>l</a:t>
            </a:r>
            <a:r>
              <a:rPr lang="en-US" altLang="ko-KR" sz="2200" dirty="0"/>
              <a:t>(</a:t>
            </a:r>
            <a:r>
              <a:rPr lang="en-US" altLang="ko-KR" sz="2200" b="1" dirty="0">
                <a:solidFill>
                  <a:srgbClr val="FF0000"/>
                </a:solidFill>
              </a:rPr>
              <a:t>ArrayList</a:t>
            </a:r>
            <a:r>
              <a:rPr lang="en-US" altLang="ko-KR" sz="2200" dirty="0"/>
              <a:t> employees</a:t>
            </a:r>
            <a:r>
              <a:rPr lang="en-US" altLang="ko-KR" sz="2200" dirty="0" smtClean="0"/>
              <a:t>) </a:t>
            </a:r>
            <a:r>
              <a:rPr lang="en-US" altLang="ko-KR" sz="2200" dirty="0" smtClean="0">
                <a:solidFill>
                  <a:srgbClr val="00B050"/>
                </a:solidFill>
              </a:rPr>
              <a:t>// </a:t>
            </a:r>
            <a:r>
              <a:rPr lang="en-US" altLang="ko-KR" sz="2200" b="1" dirty="0" smtClean="0">
                <a:solidFill>
                  <a:srgbClr val="00B050"/>
                </a:solidFill>
              </a:rPr>
              <a:t>employees is non-generic </a:t>
            </a:r>
            <a:endParaRPr lang="en-US" altLang="ko-KR" sz="2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200" dirty="0" smtClean="0"/>
              <a:t>     }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b="1" dirty="0" smtClean="0"/>
              <a:t>     Department d=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new</a:t>
            </a:r>
            <a:r>
              <a:rPr lang="en-US" altLang="ko-KR" sz="2200" b="1" dirty="0" smtClean="0"/>
              <a:t> Department() ;</a:t>
            </a:r>
          </a:p>
          <a:p>
            <a:pPr marL="0" indent="0">
              <a:buNone/>
            </a:pPr>
            <a:r>
              <a:rPr lang="en-US" altLang="ko-KR" sz="2200" b="1" dirty="0"/>
              <a:t> </a:t>
            </a:r>
            <a:r>
              <a:rPr lang="en-US" altLang="ko-KR" sz="2200" b="1" dirty="0" smtClean="0"/>
              <a:t>    ArrayList</a:t>
            </a:r>
            <a:r>
              <a:rPr lang="en-US" altLang="ko-KR" sz="2200" dirty="0" smtClean="0"/>
              <a:t>&lt;</a:t>
            </a:r>
            <a:r>
              <a:rPr lang="en-US" altLang="ko-KR" sz="2200" dirty="0" smtClean="0">
                <a:solidFill>
                  <a:srgbClr val="0000FF"/>
                </a:solidFill>
              </a:rPr>
              <a:t>Employee</a:t>
            </a:r>
            <a:r>
              <a:rPr lang="en-US" altLang="ko-KR" sz="2200" dirty="0"/>
              <a:t>&gt; </a:t>
            </a:r>
            <a:r>
              <a:rPr lang="en-US" altLang="ko-KR" sz="2200" b="1" dirty="0" err="1"/>
              <a:t>newHires</a:t>
            </a:r>
            <a:r>
              <a:rPr lang="en-US" altLang="ko-KR" sz="2200" b="1" dirty="0"/>
              <a:t> </a:t>
            </a:r>
            <a:r>
              <a:rPr lang="en-US" altLang="ko-KR" sz="2200" b="1" dirty="0" smtClean="0"/>
              <a:t>= ArrayList&lt;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Employee</a:t>
            </a:r>
            <a:r>
              <a:rPr lang="en-US" altLang="ko-KR" sz="2200" b="1" dirty="0" smtClean="0"/>
              <a:t>&gt;();  </a:t>
            </a:r>
            <a:r>
              <a:rPr lang="en-US" altLang="ko-KR" sz="2200" b="1" dirty="0" smtClean="0">
                <a:solidFill>
                  <a:srgbClr val="00B050"/>
                </a:solidFill>
              </a:rPr>
              <a:t>// generic </a:t>
            </a:r>
            <a:endParaRPr lang="en-US" altLang="ko-KR" sz="2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200" dirty="0" smtClean="0"/>
              <a:t>     </a:t>
            </a:r>
            <a:r>
              <a:rPr lang="en-US" altLang="ko-KR" sz="2200" b="1" dirty="0" err="1" smtClean="0"/>
              <a:t>d</a:t>
            </a:r>
            <a:r>
              <a:rPr lang="en-US" altLang="ko-KR" sz="2200" dirty="0" err="1" smtClean="0"/>
              <a:t>.addAll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newHires</a:t>
            </a:r>
            <a:r>
              <a:rPr lang="en-US" altLang="ko-KR" sz="2200" b="1" dirty="0" smtClean="0"/>
              <a:t>);</a:t>
            </a:r>
            <a:r>
              <a:rPr lang="en-US" altLang="ko-KR" sz="2200" dirty="0" smtClean="0">
                <a:solidFill>
                  <a:srgbClr val="00B050"/>
                </a:solidFill>
              </a:rPr>
              <a:t> </a:t>
            </a:r>
            <a:r>
              <a:rPr lang="en-US" altLang="ko-KR" sz="2200" dirty="0" smtClean="0">
                <a:solidFill>
                  <a:srgbClr val="0000FF"/>
                </a:solidFill>
              </a:rPr>
              <a:t>// This </a:t>
            </a:r>
            <a:r>
              <a:rPr lang="en-US" altLang="ko-KR" sz="2200" dirty="0">
                <a:solidFill>
                  <a:srgbClr val="0000FF"/>
                </a:solidFill>
              </a:rPr>
              <a:t>call generates a </a:t>
            </a:r>
            <a:r>
              <a:rPr lang="en-US" altLang="ko-KR" sz="2200" dirty="0" smtClean="0">
                <a:solidFill>
                  <a:srgbClr val="0000FF"/>
                </a:solidFill>
              </a:rPr>
              <a:t>warning</a:t>
            </a:r>
            <a:r>
              <a:rPr lang="en-US" altLang="ko-KR" sz="2200" dirty="0">
                <a:solidFill>
                  <a:srgbClr val="0000FF"/>
                </a:solidFill>
              </a:rPr>
              <a:t> </a:t>
            </a:r>
            <a:r>
              <a:rPr lang="en-US" altLang="ko-KR" sz="2200" dirty="0" smtClean="0">
                <a:solidFill>
                  <a:srgbClr val="0000FF"/>
                </a:solidFill>
              </a:rPr>
              <a:t>because we pass an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</a:rPr>
              <a:t> </a:t>
            </a:r>
            <a:r>
              <a:rPr lang="en-US" altLang="ko-KR" sz="2200" dirty="0" smtClean="0">
                <a:solidFill>
                  <a:srgbClr val="0000FF"/>
                </a:solidFill>
              </a:rPr>
              <a:t>                                            // object of a generic class instead of non-generic class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 smtClean="0"/>
              <a:t>@</a:t>
            </a:r>
            <a:r>
              <a:rPr lang="en-US" altLang="ko-KR" sz="2200" dirty="0" err="1"/>
              <a:t>SuppressWarnings</a:t>
            </a:r>
            <a:r>
              <a:rPr lang="en-US" altLang="ko-KR" sz="2200" dirty="0"/>
              <a:t>("unchecked</a:t>
            </a:r>
            <a:r>
              <a:rPr lang="en-US" altLang="ko-KR" sz="2200" dirty="0" smtClean="0"/>
              <a:t>")  </a:t>
            </a:r>
            <a:r>
              <a:rPr lang="en-US" altLang="ko-KR" sz="2200" dirty="0" smtClean="0">
                <a:solidFill>
                  <a:srgbClr val="00B050"/>
                </a:solidFill>
              </a:rPr>
              <a:t>// to disable warning </a:t>
            </a:r>
          </a:p>
          <a:p>
            <a:pPr marL="457200" lvl="1" indent="0">
              <a:buNone/>
            </a:pPr>
            <a:r>
              <a:rPr lang="en-US" altLang="ko-KR" sz="2200" dirty="0" smtClean="0"/>
              <a:t> </a:t>
            </a:r>
            <a:r>
              <a:rPr lang="en-US" altLang="ko-KR" sz="2200" dirty="0"/>
              <a:t>ArrayList&lt;Employee&gt; </a:t>
            </a:r>
            <a:r>
              <a:rPr lang="en-US" altLang="ko-KR" sz="2200" b="1" dirty="0">
                <a:solidFill>
                  <a:srgbClr val="0000FF"/>
                </a:solidFill>
              </a:rPr>
              <a:t>result</a:t>
            </a:r>
            <a:r>
              <a:rPr lang="en-US" altLang="ko-KR" sz="2200" dirty="0"/>
              <a:t> = </a:t>
            </a:r>
            <a:r>
              <a:rPr lang="en-US" altLang="ko-KR" sz="2200" b="1" dirty="0" err="1" smtClean="0"/>
              <a:t>d.getEmployee</a:t>
            </a:r>
            <a:r>
              <a:rPr lang="en-US" altLang="ko-KR" sz="2200" dirty="0" err="1" smtClean="0"/>
              <a:t>s</a:t>
            </a:r>
            <a:r>
              <a:rPr lang="en-US" altLang="ko-KR" sz="2200" dirty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***************************************************************************************************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8.7. Inheritance Rules for Generic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879894"/>
            <a:ext cx="10934700" cy="5184925"/>
          </a:xfrm>
        </p:spPr>
        <p:txBody>
          <a:bodyPr/>
          <a:lstStyle/>
          <a:p>
            <a:r>
              <a:rPr lang="en-US" altLang="ko-KR" dirty="0" smtClean="0"/>
              <a:t>Normal Manager class is </a:t>
            </a:r>
            <a:r>
              <a:rPr lang="en-US" altLang="ko-KR" dirty="0"/>
              <a:t>a subclass of </a:t>
            </a:r>
            <a:r>
              <a:rPr lang="en-US" altLang="ko-KR" dirty="0" smtClean="0"/>
              <a:t>normal Employee class.</a:t>
            </a:r>
          </a:p>
          <a:p>
            <a:r>
              <a:rPr lang="en-US" altLang="ko-KR" dirty="0" smtClean="0"/>
              <a:t>Question:  </a:t>
            </a:r>
            <a:r>
              <a:rPr lang="en-US" altLang="ko-KR" dirty="0"/>
              <a:t>Is Pair&lt;</a:t>
            </a:r>
            <a:r>
              <a:rPr lang="en-US" altLang="ko-KR" b="1" dirty="0"/>
              <a:t>Manager</a:t>
            </a:r>
            <a:r>
              <a:rPr lang="en-US" altLang="ko-KR" dirty="0"/>
              <a:t>&gt; a subclass of Pair&lt;</a:t>
            </a:r>
            <a:r>
              <a:rPr lang="en-US" altLang="ko-KR" b="1" dirty="0"/>
              <a:t>Employee</a:t>
            </a:r>
            <a:r>
              <a:rPr lang="en-US" altLang="ko-KR" dirty="0" smtClean="0"/>
              <a:t>&gt;? </a:t>
            </a:r>
            <a:r>
              <a:rPr lang="en-US" altLang="ko-KR" b="1" dirty="0" smtClean="0">
                <a:solidFill>
                  <a:srgbClr val="FF0000"/>
                </a:solidFill>
              </a:rPr>
              <a:t>NO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There is no subtype </a:t>
            </a:r>
            <a:r>
              <a:rPr lang="en-US" altLang="ko-KR" dirty="0"/>
              <a:t>relationship between </a:t>
            </a:r>
            <a:r>
              <a:rPr lang="en-US" altLang="ko-KR" dirty="0" err="1"/>
              <a:t>GenericType</a:t>
            </a:r>
            <a:r>
              <a:rPr lang="en-US" altLang="ko-KR" dirty="0"/>
              <a:t>&lt;</a:t>
            </a:r>
            <a:r>
              <a:rPr lang="en-US" altLang="ko-KR" b="1" dirty="0"/>
              <a:t>Type1</a:t>
            </a:r>
            <a:r>
              <a:rPr lang="en-US" altLang="ko-KR" dirty="0"/>
              <a:t>&gt; and </a:t>
            </a:r>
            <a:r>
              <a:rPr lang="en-US" altLang="ko-KR" dirty="0" err="1"/>
              <a:t>GenericType</a:t>
            </a:r>
            <a:r>
              <a:rPr lang="en-US" altLang="ko-KR" dirty="0"/>
              <a:t>&lt;</a:t>
            </a:r>
            <a:r>
              <a:rPr lang="en-US" altLang="ko-KR" b="1" dirty="0"/>
              <a:t>Type2</a:t>
            </a:r>
            <a:r>
              <a:rPr lang="en-US" altLang="ko-KR" dirty="0" smtClean="0"/>
              <a:t>&gt; although </a:t>
            </a:r>
            <a:r>
              <a:rPr lang="en-US" altLang="ko-KR" b="1" dirty="0" smtClean="0"/>
              <a:t>Type1 and Type2 are related.</a:t>
            </a:r>
          </a:p>
          <a:p>
            <a:r>
              <a:rPr lang="en-US" altLang="ko-KR" dirty="0" smtClean="0"/>
              <a:t>The following is not correct for the sake of type safety </a:t>
            </a:r>
          </a:p>
          <a:p>
            <a:pPr marL="457200" lvl="1" indent="0">
              <a:buNone/>
            </a:pPr>
            <a:r>
              <a:rPr lang="en-US" altLang="ko-KR" dirty="0" smtClean="0"/>
              <a:t>Pair&lt;</a:t>
            </a:r>
            <a:r>
              <a:rPr lang="en-US" altLang="ko-KR" b="1" dirty="0" smtClean="0"/>
              <a:t>Manager</a:t>
            </a:r>
            <a:r>
              <a:rPr lang="en-US" altLang="ko-KR" dirty="0"/>
              <a:t>&gt; </a:t>
            </a:r>
            <a:r>
              <a:rPr lang="en-US" altLang="ko-KR" dirty="0" err="1">
                <a:solidFill>
                  <a:srgbClr val="0000FF"/>
                </a:solidFill>
              </a:rPr>
              <a:t>managerBuddies</a:t>
            </a:r>
            <a:r>
              <a:rPr lang="en-US" altLang="ko-KR" dirty="0"/>
              <a:t> = new </a:t>
            </a:r>
            <a:r>
              <a:rPr lang="en-US" altLang="ko-KR" b="1" dirty="0"/>
              <a:t>Pair</a:t>
            </a:r>
            <a:r>
              <a:rPr lang="en-US" altLang="ko-KR" dirty="0"/>
              <a:t>&lt;&gt;(</a:t>
            </a:r>
            <a:r>
              <a:rPr lang="en-US" altLang="ko-KR" dirty="0" err="1"/>
              <a:t>ceo</a:t>
            </a:r>
            <a:r>
              <a:rPr lang="en-US" altLang="ko-KR" dirty="0"/>
              <a:t>, </a:t>
            </a:r>
            <a:r>
              <a:rPr lang="en-US" altLang="ko-KR" dirty="0" err="1"/>
              <a:t>cfo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/>
              <a:t>Pair&lt;</a:t>
            </a:r>
            <a:r>
              <a:rPr lang="en-US" altLang="ko-KR" b="1" dirty="0"/>
              <a:t>Employee</a:t>
            </a:r>
            <a:r>
              <a:rPr lang="en-US" altLang="ko-KR" dirty="0"/>
              <a:t>&gt; </a:t>
            </a:r>
            <a:r>
              <a:rPr lang="en-US" altLang="ko-KR" dirty="0" err="1"/>
              <a:t>employeeBuddies</a:t>
            </a:r>
            <a:r>
              <a:rPr lang="en-US" altLang="ko-KR" dirty="0"/>
              <a:t> = </a:t>
            </a:r>
            <a:r>
              <a:rPr lang="en-US" altLang="ko-KR" b="1" dirty="0" err="1"/>
              <a:t>managerBuddies</a:t>
            </a:r>
            <a:r>
              <a:rPr lang="en-US" altLang="ko-KR" dirty="0"/>
              <a:t>; </a:t>
            </a:r>
            <a:r>
              <a:rPr lang="en-US" altLang="ko-KR" b="1" dirty="0">
                <a:solidFill>
                  <a:srgbClr val="0000FF"/>
                </a:solidFill>
              </a:rPr>
              <a:t>// </a:t>
            </a:r>
            <a:r>
              <a:rPr lang="en-US" altLang="ko-KR" b="1" dirty="0" smtClean="0">
                <a:solidFill>
                  <a:srgbClr val="0000FF"/>
                </a:solidFill>
              </a:rPr>
              <a:t>illegal</a:t>
            </a:r>
          </a:p>
          <a:p>
            <a:pPr marL="457200" lvl="1" indent="-457200">
              <a:buNone/>
            </a:pPr>
            <a:r>
              <a:rPr lang="en-US" altLang="ko-KR" b="1" dirty="0" smtClean="0">
                <a:solidFill>
                  <a:srgbClr val="0000FF"/>
                </a:solidFill>
              </a:rPr>
              <a:t>*******************************************************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57150" lvl="1" indent="0">
              <a:buNone/>
              <a:tabLst>
                <a:tab pos="57150" algn="l"/>
                <a:tab pos="742950" algn="l"/>
              </a:tabLst>
            </a:pPr>
            <a:r>
              <a:rPr lang="en-US" altLang="ko-KR" dirty="0">
                <a:solidFill>
                  <a:srgbClr val="0000FF"/>
                </a:solidFill>
              </a:rPr>
              <a:t>Manager[]</a:t>
            </a:r>
            <a:r>
              <a:rPr lang="en-US" altLang="ko-KR" dirty="0"/>
              <a:t> </a:t>
            </a:r>
            <a:r>
              <a:rPr lang="en-US" altLang="ko-KR" b="1" dirty="0" err="1"/>
              <a:t>managerBuddies</a:t>
            </a:r>
            <a:r>
              <a:rPr lang="en-US" altLang="ko-KR" dirty="0"/>
              <a:t> = {</a:t>
            </a:r>
            <a:r>
              <a:rPr lang="en-US" altLang="ko-KR" dirty="0" err="1"/>
              <a:t>ceo,cfo</a:t>
            </a:r>
            <a:r>
              <a:rPr lang="en-US" altLang="ko-KR" dirty="0"/>
              <a:t>) }; </a:t>
            </a:r>
          </a:p>
          <a:p>
            <a:pPr marL="57150" lvl="1" indent="0">
              <a:buNone/>
              <a:tabLst>
                <a:tab pos="57150" algn="l"/>
                <a:tab pos="742950" algn="l"/>
              </a:tabLst>
            </a:pPr>
            <a:r>
              <a:rPr lang="en-US" altLang="ko-KR" dirty="0"/>
              <a:t>Employee [] </a:t>
            </a:r>
            <a:r>
              <a:rPr lang="en-US" altLang="ko-KR" dirty="0" err="1" smtClean="0"/>
              <a:t>employeebuddies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b="1" dirty="0" err="1"/>
              <a:t>managerBuddies</a:t>
            </a:r>
            <a:r>
              <a:rPr lang="en-US" altLang="ko-KR" b="1" dirty="0" smtClean="0"/>
              <a:t>;</a:t>
            </a:r>
            <a:r>
              <a:rPr lang="en-US" altLang="ko-KR" dirty="0" smtClean="0">
                <a:solidFill>
                  <a:srgbClr val="FF0000"/>
                </a:solidFill>
              </a:rPr>
              <a:t>//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ko-KR" dirty="0" smtClean="0"/>
              <a:t>****************************************************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6" y="3358131"/>
            <a:ext cx="5049791" cy="27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8.7. Inheritance Rules for Generic </a:t>
            </a:r>
            <a:r>
              <a:rPr lang="en-US" altLang="ko-KR" dirty="0" smtClean="0">
                <a:solidFill>
                  <a:prstClr val="black"/>
                </a:solidFill>
              </a:rPr>
              <a:t>Types  </a:t>
            </a:r>
            <a:r>
              <a:rPr lang="en-US" altLang="ko-KR" dirty="0" smtClean="0">
                <a:solidFill>
                  <a:srgbClr val="0000FF"/>
                </a:solidFill>
              </a:rPr>
              <a:t>cont’d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992038"/>
            <a:ext cx="6655676" cy="5184925"/>
          </a:xfrm>
          <a:ln w="158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/>
              <a:t>A parameterized type can be converted to a raw type.</a:t>
            </a:r>
          </a:p>
          <a:p>
            <a:pPr lvl="1"/>
            <a:r>
              <a:rPr lang="en-US" altLang="ko-KR" dirty="0" smtClean="0"/>
              <a:t>Pair&lt;</a:t>
            </a:r>
            <a:r>
              <a:rPr lang="en-US" altLang="ko-KR" dirty="0" smtClean="0">
                <a:solidFill>
                  <a:srgbClr val="0000FF"/>
                </a:solidFill>
              </a:rPr>
              <a:t>Manage</a:t>
            </a:r>
            <a:r>
              <a:rPr lang="en-US" altLang="ko-KR" dirty="0" smtClean="0"/>
              <a:t>r&gt; is a subtype of the </a:t>
            </a:r>
            <a:r>
              <a:rPr lang="en-US" altLang="ko-KR" b="1" dirty="0" smtClean="0"/>
              <a:t>raw type Pair</a:t>
            </a:r>
          </a:p>
          <a:p>
            <a:pPr marL="457200" lvl="1" indent="0">
              <a:buNone/>
            </a:pPr>
            <a:r>
              <a:rPr lang="en-US" altLang="ko-KR" b="1" dirty="0" smtClean="0"/>
              <a:t>*******************************************************</a:t>
            </a:r>
          </a:p>
          <a:p>
            <a:pPr marL="457200" lvl="1" indent="0">
              <a:buNone/>
            </a:pPr>
            <a:r>
              <a:rPr lang="en-US" altLang="ko-KR" dirty="0" smtClean="0"/>
              <a:t>Pair&lt;</a:t>
            </a:r>
            <a:r>
              <a:rPr lang="en-US" altLang="ko-KR" dirty="0" smtClean="0">
                <a:solidFill>
                  <a:srgbClr val="0000FF"/>
                </a:solidFill>
              </a:rPr>
              <a:t>Manager</a:t>
            </a:r>
            <a:r>
              <a:rPr lang="en-US" altLang="ko-KR" dirty="0" smtClean="0"/>
              <a:t>&gt; </a:t>
            </a:r>
            <a:r>
              <a:rPr lang="en-US" altLang="ko-KR" b="1" dirty="0" err="1" smtClean="0"/>
              <a:t>managerBuddies</a:t>
            </a:r>
            <a:r>
              <a:rPr lang="en-US" altLang="ko-KR" dirty="0"/>
              <a:t> </a:t>
            </a:r>
            <a:r>
              <a:rPr lang="en-US" altLang="ko-KR" dirty="0" smtClean="0"/>
              <a:t>= new Pair&lt;&gt;(</a:t>
            </a:r>
            <a:r>
              <a:rPr lang="en-US" altLang="ko-KR" dirty="0" err="1" smtClean="0"/>
              <a:t>ceo,cfo</a:t>
            </a:r>
            <a:r>
              <a:rPr lang="en-US" altLang="ko-KR" dirty="0" smtClean="0"/>
              <a:t>);</a:t>
            </a:r>
          </a:p>
          <a:p>
            <a:pPr marL="457200" lvl="1" indent="0">
              <a:buNone/>
            </a:pPr>
            <a:r>
              <a:rPr lang="en-US" altLang="ko-KR" dirty="0" smtClean="0"/>
              <a:t>Pair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rawBuddies</a:t>
            </a:r>
            <a:r>
              <a:rPr lang="en-US" altLang="ko-KR" dirty="0" smtClean="0"/>
              <a:t> = </a:t>
            </a:r>
            <a:r>
              <a:rPr lang="en-US" altLang="ko-KR" b="1" dirty="0" err="1" smtClean="0"/>
              <a:t>managerBuddies</a:t>
            </a:r>
            <a:r>
              <a:rPr lang="en-US" altLang="ko-KR" b="1" dirty="0" smtClean="0"/>
              <a:t>;</a:t>
            </a:r>
            <a:r>
              <a:rPr lang="en-US" altLang="ko-KR" dirty="0" smtClean="0"/>
              <a:t> // OK</a:t>
            </a:r>
          </a:p>
          <a:p>
            <a:r>
              <a:rPr lang="en-US" dirty="0" smtClean="0"/>
              <a:t>generic </a:t>
            </a:r>
            <a:r>
              <a:rPr lang="en-US" dirty="0"/>
              <a:t>classes can </a:t>
            </a:r>
            <a:r>
              <a:rPr lang="en-US" b="1" dirty="0"/>
              <a:t>extend </a:t>
            </a:r>
            <a:r>
              <a:rPr lang="en-US" dirty="0"/>
              <a:t>or implement other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generic </a:t>
            </a:r>
            <a:r>
              <a:rPr lang="en-US" dirty="0"/>
              <a:t>classes. In this regard, they are no</a:t>
            </a:r>
          </a:p>
          <a:p>
            <a:pPr marL="0" indent="0">
              <a:buNone/>
            </a:pPr>
            <a:r>
              <a:rPr lang="en-US" dirty="0" smtClean="0"/>
              <a:t>  different </a:t>
            </a:r>
            <a:r>
              <a:rPr lang="en-US" dirty="0"/>
              <a:t>from ordinary classes. </a:t>
            </a:r>
            <a:endParaRPr lang="en-US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example</a:t>
            </a:r>
            <a:r>
              <a:rPr lang="en-US" dirty="0"/>
              <a:t>, the class </a:t>
            </a:r>
            <a:r>
              <a:rPr lang="en-US" dirty="0">
                <a:solidFill>
                  <a:srgbClr val="0000FF"/>
                </a:solidFill>
              </a:rPr>
              <a:t>ArrayList&lt;T&gt;</a:t>
            </a:r>
            <a:r>
              <a:rPr lang="en-US" dirty="0"/>
              <a:t> implements the </a:t>
            </a:r>
            <a:r>
              <a:rPr lang="en-US" dirty="0" err="1" smtClean="0">
                <a:solidFill>
                  <a:srgbClr val="0000FF"/>
                </a:solidFill>
              </a:rPr>
              <a:t>iinterface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List&lt;T</a:t>
            </a:r>
            <a:r>
              <a:rPr lang="en-US" dirty="0">
                <a:solidFill>
                  <a:srgbClr val="0000FF"/>
                </a:solidFill>
              </a:rPr>
              <a:t>&gt;. 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Hence, </a:t>
            </a:r>
            <a:r>
              <a:rPr lang="en-US" b="1" dirty="0"/>
              <a:t>ArrayList&lt;</a:t>
            </a:r>
            <a:r>
              <a:rPr lang="en-US" b="1" dirty="0">
                <a:solidFill>
                  <a:srgbClr val="0000FF"/>
                </a:solidFill>
              </a:rPr>
              <a:t>Manager</a:t>
            </a:r>
            <a:r>
              <a:rPr lang="en-US" b="1" dirty="0"/>
              <a:t>&gt;</a:t>
            </a:r>
            <a:r>
              <a:rPr lang="en-US" dirty="0"/>
              <a:t> can be converted to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/>
              <a:t>List&lt;</a:t>
            </a:r>
            <a:r>
              <a:rPr lang="en-US" b="1" dirty="0">
                <a:solidFill>
                  <a:srgbClr val="0000FF"/>
                </a:solidFill>
              </a:rPr>
              <a:t>Manager</a:t>
            </a:r>
            <a:r>
              <a:rPr lang="en-US" b="1" dirty="0"/>
              <a:t>&gt;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b="1" dirty="0"/>
              <a:t>ArrayList&lt;</a:t>
            </a:r>
            <a:r>
              <a:rPr lang="en-US" b="1" dirty="0">
                <a:solidFill>
                  <a:srgbClr val="0000FF"/>
                </a:solidFill>
              </a:rPr>
              <a:t>Manage</a:t>
            </a:r>
            <a:r>
              <a:rPr lang="en-US" b="1" dirty="0"/>
              <a:t>r&gt;</a:t>
            </a:r>
            <a:r>
              <a:rPr lang="en-US" dirty="0"/>
              <a:t> is not </a:t>
            </a:r>
            <a:r>
              <a:rPr lang="en-US" dirty="0" smtClean="0"/>
              <a:t>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ArrayList&lt;</a:t>
            </a:r>
            <a:r>
              <a:rPr lang="en-US" b="1" dirty="0" smtClean="0">
                <a:solidFill>
                  <a:srgbClr val="0000FF"/>
                </a:solidFill>
              </a:rPr>
              <a:t>Employee</a:t>
            </a:r>
            <a:r>
              <a:rPr lang="en-US" b="1" dirty="0"/>
              <a:t>&gt;</a:t>
            </a:r>
            <a:r>
              <a:rPr lang="en-US" dirty="0"/>
              <a:t> or </a:t>
            </a:r>
            <a:r>
              <a:rPr lang="en-US" b="1" dirty="0"/>
              <a:t>List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Employee</a:t>
            </a:r>
            <a:r>
              <a:rPr lang="en-US" dirty="0"/>
              <a:t>&gt;.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0" y="1477504"/>
            <a:ext cx="4537285" cy="45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8.8. Wildcard Types(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2974" y="930694"/>
            <a:ext cx="10820401" cy="5425656"/>
          </a:xfrm>
        </p:spPr>
        <p:txBody>
          <a:bodyPr>
            <a:noAutofit/>
          </a:bodyPr>
          <a:lstStyle/>
          <a:p>
            <a:r>
              <a:rPr lang="en-US" altLang="ko-KR" sz="1800" b="1" dirty="0" smtClean="0"/>
              <a:t>Wildcard </a:t>
            </a:r>
            <a:r>
              <a:rPr lang="en-US" altLang="ko-KR" sz="1800" b="1" dirty="0"/>
              <a:t>types allow type </a:t>
            </a:r>
            <a:r>
              <a:rPr lang="en-US" altLang="ko-KR" sz="1800" b="1" dirty="0" smtClean="0"/>
              <a:t>variance as shown in the following example : </a:t>
            </a:r>
          </a:p>
          <a:p>
            <a:pPr marL="114300" lvl="1" indent="57150">
              <a:buNone/>
            </a:pPr>
            <a:r>
              <a:rPr lang="en-US" altLang="ko-KR" b="1" dirty="0" smtClean="0"/>
              <a:t>Pair</a:t>
            </a:r>
            <a:r>
              <a:rPr lang="en-US" altLang="ko-KR" b="1" dirty="0"/>
              <a:t>&lt;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r>
              <a:rPr lang="en-US" altLang="ko-KR" b="1" dirty="0"/>
              <a:t> extends </a:t>
            </a:r>
            <a:r>
              <a:rPr lang="en-US" altLang="ko-KR" b="1" dirty="0">
                <a:solidFill>
                  <a:srgbClr val="7030A0"/>
                </a:solidFill>
              </a:rPr>
              <a:t>Employee</a:t>
            </a:r>
            <a:r>
              <a:rPr lang="en-US" altLang="ko-KR" b="1" dirty="0"/>
              <a:t>&gt; </a:t>
            </a:r>
            <a:r>
              <a:rPr lang="en-US" altLang="ko-KR" b="1" dirty="0" smtClean="0">
                <a:solidFill>
                  <a:srgbClr val="FF0000"/>
                </a:solidFill>
              </a:rPr>
              <a:t>p</a:t>
            </a:r>
            <a:r>
              <a:rPr lang="en-US" altLang="ko-KR" b="1" dirty="0" smtClean="0">
                <a:solidFill>
                  <a:srgbClr val="0000FF"/>
                </a:solidFill>
              </a:rPr>
              <a:t>;  // this denotes upper bounded generic Pair type</a:t>
            </a:r>
            <a:endParaRPr lang="en-US" altLang="ko-KR" b="1" dirty="0">
              <a:solidFill>
                <a:srgbClr val="0000FF"/>
              </a:solidFill>
            </a:endParaRPr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P</a:t>
            </a:r>
            <a:r>
              <a:rPr lang="en-US" altLang="ko-KR" sz="1800" dirty="0" smtClean="0"/>
              <a:t> can </a:t>
            </a:r>
            <a:r>
              <a:rPr lang="en-US" altLang="ko-KR" sz="1800" dirty="0"/>
              <a:t>hold a </a:t>
            </a:r>
            <a:r>
              <a:rPr lang="en-US" altLang="ko-KR" sz="1800" b="1" dirty="0" smtClean="0"/>
              <a:t>Pair&lt;</a:t>
            </a:r>
            <a:r>
              <a:rPr lang="en-US" altLang="ko-KR" sz="1800" b="1" dirty="0" err="1" smtClean="0">
                <a:solidFill>
                  <a:srgbClr val="7030A0"/>
                </a:solidFill>
              </a:rPr>
              <a:t>Employeer</a:t>
            </a:r>
            <a:r>
              <a:rPr lang="en-US" altLang="ko-KR" sz="1800" b="1" dirty="0" smtClean="0"/>
              <a:t>&gt;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or </a:t>
            </a:r>
            <a:r>
              <a:rPr lang="en-US" altLang="ko-KR" sz="1800" b="1" dirty="0"/>
              <a:t>Pair&lt;</a:t>
            </a:r>
            <a:r>
              <a:rPr lang="en-US" altLang="ko-KR" sz="1800" b="1" dirty="0">
                <a:solidFill>
                  <a:srgbClr val="7030A0"/>
                </a:solidFill>
              </a:rPr>
              <a:t>Manager</a:t>
            </a:r>
            <a:r>
              <a:rPr lang="en-US" altLang="ko-KR" sz="1800" b="1" dirty="0" smtClean="0"/>
              <a:t>&gt;</a:t>
            </a:r>
            <a:r>
              <a:rPr lang="en-US" altLang="ko-KR" sz="1800" dirty="0" smtClean="0"/>
              <a:t>.</a:t>
            </a:r>
          </a:p>
          <a:p>
            <a:pPr lvl="0"/>
            <a:r>
              <a:rPr lang="en-US" altLang="ko-KR" sz="1800" dirty="0" smtClean="0">
                <a:solidFill>
                  <a:srgbClr val="FF0000"/>
                </a:solidFill>
              </a:rPr>
              <a:t>P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cannot </a:t>
            </a:r>
            <a:r>
              <a:rPr lang="en-US" altLang="ko-KR" sz="1800" dirty="0" smtClean="0"/>
              <a:t> hold 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Pair&lt;</a:t>
            </a:r>
            <a:r>
              <a:rPr lang="en-US" altLang="ko-KR" sz="1800" b="1" dirty="0" smtClean="0">
                <a:solidFill>
                  <a:srgbClr val="7030A0"/>
                </a:solidFill>
              </a:rPr>
              <a:t>String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&gt;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endParaRPr lang="en-US" altLang="ko-KR" sz="1800" dirty="0" smtClean="0"/>
          </a:p>
          <a:p>
            <a:r>
              <a:rPr lang="en-US" altLang="ko-KR" sz="1800" dirty="0" smtClean="0"/>
              <a:t>Useful </a:t>
            </a:r>
            <a:r>
              <a:rPr lang="en-US" altLang="ko-KR" sz="1800" dirty="0"/>
              <a:t>to implement methods that work for </a:t>
            </a:r>
            <a:r>
              <a:rPr lang="en-US" altLang="ko-KR" sz="1800" b="1" dirty="0"/>
              <a:t>different kind</a:t>
            </a:r>
            <a:r>
              <a:rPr lang="en-US" altLang="ko-KR" sz="1800" dirty="0"/>
              <a:t>s of </a:t>
            </a:r>
            <a:r>
              <a:rPr lang="en-US" altLang="ko-KR" sz="1800" dirty="0" smtClean="0"/>
              <a:t>pairs as shown below : </a:t>
            </a:r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/>
              <a:t>static void </a:t>
            </a:r>
            <a:r>
              <a:rPr lang="en-US" altLang="ko-KR" b="1" dirty="0" err="1" smtClean="0"/>
              <a:t>printBuddie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( </a:t>
            </a:r>
            <a:r>
              <a:rPr lang="en-US" altLang="ko-KR" b="1" dirty="0" smtClean="0"/>
              <a:t>Pair</a:t>
            </a:r>
            <a:r>
              <a:rPr lang="en-US" altLang="ko-KR" dirty="0" smtClean="0"/>
              <a:t>&lt;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 extends </a:t>
            </a:r>
            <a:r>
              <a:rPr lang="en-US" altLang="ko-KR" b="1" dirty="0" smtClean="0"/>
              <a:t>Employee</a:t>
            </a:r>
            <a:r>
              <a:rPr lang="en-US" altLang="ko-KR" dirty="0" smtClean="0"/>
              <a:t>&gt; </a:t>
            </a:r>
            <a:r>
              <a:rPr lang="en-US" altLang="ko-KR" b="1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 )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FF"/>
                </a:solidFill>
              </a:rPr>
              <a:t>{      //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600" b="1" dirty="0" smtClean="0"/>
              <a:t>can  receive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pair&lt;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Employeee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&gt; </a:t>
            </a:r>
            <a:r>
              <a:rPr lang="en-US" altLang="ko-KR" sz="1600" b="1" dirty="0" smtClean="0"/>
              <a:t>reference o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r pair&lt;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Employeee</a:t>
            </a:r>
            <a:r>
              <a:rPr lang="en-US" altLang="ko-KR" sz="1600" b="1" dirty="0" smtClean="0"/>
              <a:t>&gt; reference from its caller</a:t>
            </a:r>
            <a:endParaRPr lang="en-US" altLang="ko-KR" sz="1600" b="1" dirty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en-US" altLang="ko-KR" b="1" dirty="0" smtClean="0"/>
              <a:t>Employee</a:t>
            </a:r>
            <a:r>
              <a:rPr lang="en-US" altLang="ko-KR" dirty="0" smtClean="0"/>
              <a:t> </a:t>
            </a:r>
            <a:r>
              <a:rPr lang="en-US" altLang="ko-KR" dirty="0"/>
              <a:t>first = </a:t>
            </a:r>
            <a:r>
              <a:rPr lang="en-US" altLang="ko-KR" b="1" dirty="0" err="1" smtClean="0"/>
              <a:t>p</a:t>
            </a:r>
            <a:r>
              <a:rPr lang="en-US" altLang="ko-KR" dirty="0" err="1" smtClean="0"/>
              <a:t>.getFirst</a:t>
            </a:r>
            <a:r>
              <a:rPr lang="en-US" altLang="ko-KR" dirty="0" smtClean="0"/>
              <a:t>();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 Employee </a:t>
            </a:r>
            <a:r>
              <a:rPr lang="en-US" altLang="ko-KR" dirty="0" smtClean="0"/>
              <a:t>second = </a:t>
            </a:r>
            <a:r>
              <a:rPr lang="en-US" altLang="ko-KR" b="1" dirty="0" err="1" smtClean="0"/>
              <a:t>p</a:t>
            </a:r>
            <a:r>
              <a:rPr lang="en-US" altLang="ko-KR" dirty="0" err="1" smtClean="0"/>
              <a:t>.getSecond</a:t>
            </a:r>
            <a:r>
              <a:rPr lang="en-US" altLang="ko-KR" dirty="0" smtClean="0"/>
              <a:t>();</a:t>
            </a:r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b="1" dirty="0" err="1"/>
              <a:t>first</a:t>
            </a:r>
            <a:r>
              <a:rPr lang="en-US" altLang="ko-KR" dirty="0" err="1"/>
              <a:t>.getName</a:t>
            </a:r>
            <a:r>
              <a:rPr lang="en-US" altLang="ko-KR" dirty="0"/>
              <a:t>() + " and " + </a:t>
            </a:r>
            <a:r>
              <a:rPr lang="en-US" altLang="ko-KR" b="1" dirty="0" err="1"/>
              <a:t>second.</a:t>
            </a:r>
            <a:r>
              <a:rPr lang="en-US" altLang="ko-KR" dirty="0" err="1"/>
              <a:t>getName</a:t>
            </a:r>
            <a:r>
              <a:rPr lang="en-US" altLang="ko-KR" dirty="0"/>
              <a:t>() + " are buddies.");</a:t>
            </a:r>
          </a:p>
          <a:p>
            <a:pPr marL="457200" lvl="1" indent="-457200">
              <a:buNone/>
            </a:pPr>
            <a:r>
              <a:rPr lang="en-US" altLang="ko-KR" dirty="0" smtClean="0"/>
              <a:t>}</a:t>
            </a:r>
          </a:p>
          <a:p>
            <a:pPr marL="457200" lvl="1" indent="-457200">
              <a:buNone/>
            </a:pPr>
            <a:r>
              <a:rPr lang="en-US" altLang="ko-KR" dirty="0" smtClean="0"/>
              <a:t>********************************************************************************************************</a:t>
            </a:r>
          </a:p>
          <a:p>
            <a:pPr marL="457200" lvl="1" indent="-457200">
              <a:buNone/>
            </a:pPr>
            <a:r>
              <a:rPr lang="en-US" altLang="ko-KR" dirty="0"/>
              <a:t>public static void </a:t>
            </a:r>
            <a:r>
              <a:rPr lang="en-US" altLang="ko-KR" b="1" dirty="0" err="1"/>
              <a:t>printBuddie</a:t>
            </a:r>
            <a:r>
              <a:rPr lang="en-US" altLang="ko-KR" dirty="0" err="1"/>
              <a:t>s</a:t>
            </a:r>
            <a:r>
              <a:rPr lang="en-US" altLang="ko-KR" dirty="0"/>
              <a:t>( </a:t>
            </a:r>
            <a:r>
              <a:rPr lang="en-US" altLang="ko-KR" b="1" dirty="0" smtClean="0"/>
              <a:t>Pair</a:t>
            </a:r>
            <a:r>
              <a:rPr lang="en-US" altLang="ko-KR" dirty="0" smtClean="0"/>
              <a:t>&lt;</a:t>
            </a:r>
            <a:r>
              <a:rPr lang="en-US" altLang="ko-KR" b="1" dirty="0" smtClean="0"/>
              <a:t>Employee</a:t>
            </a:r>
            <a:r>
              <a:rPr lang="en-US" altLang="ko-KR" dirty="0"/>
              <a:t>&gt; </a:t>
            </a:r>
            <a:r>
              <a:rPr lang="en-US" altLang="ko-KR" b="1" dirty="0">
                <a:solidFill>
                  <a:srgbClr val="FF0000"/>
                </a:solidFill>
              </a:rPr>
              <a:t>p</a:t>
            </a:r>
            <a:r>
              <a:rPr lang="en-US" altLang="ko-KR" dirty="0"/>
              <a:t> </a:t>
            </a:r>
            <a:r>
              <a:rPr lang="en-US" altLang="ko-KR" dirty="0" smtClean="0"/>
              <a:t>)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457200" lvl="1" indent="-457200">
              <a:buNone/>
            </a:pPr>
            <a:r>
              <a:rPr lang="en-US" altLang="ko-KR" dirty="0" smtClean="0"/>
              <a:t>{      </a:t>
            </a:r>
            <a:r>
              <a:rPr lang="en-US" altLang="ko-KR" dirty="0" smtClean="0">
                <a:solidFill>
                  <a:srgbClr val="0000FF"/>
                </a:solidFill>
              </a:rPr>
              <a:t>//  </a:t>
            </a:r>
            <a:r>
              <a:rPr lang="en-US" altLang="ko-KR" b="1" dirty="0" smtClean="0"/>
              <a:t>copy the body of the above method 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//   </a:t>
            </a:r>
            <a:r>
              <a:rPr lang="en-US" altLang="ko-KR" dirty="0" smtClean="0"/>
              <a:t>However,</a:t>
            </a:r>
            <a:r>
              <a:rPr lang="en-US" altLang="ko-KR" dirty="0" smtClean="0">
                <a:solidFill>
                  <a:srgbClr val="0000FF"/>
                </a:solidFill>
              </a:rPr>
              <a:t> p </a:t>
            </a:r>
            <a:r>
              <a:rPr lang="en-US" altLang="ko-KR" b="1" dirty="0" smtClean="0"/>
              <a:t>cannot receive  </a:t>
            </a:r>
            <a:r>
              <a:rPr lang="en-US" altLang="ko-KR" dirty="0">
                <a:solidFill>
                  <a:srgbClr val="0000FF"/>
                </a:solidFill>
              </a:rPr>
              <a:t>Pair&lt;Manager&gt; </a:t>
            </a:r>
            <a:r>
              <a:rPr lang="en-US" altLang="ko-KR" b="1" dirty="0" smtClean="0"/>
              <a:t>reference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from its  caller( </a:t>
            </a:r>
            <a:r>
              <a:rPr lang="en-US" altLang="ko-KR" dirty="0" smtClean="0">
                <a:solidFill>
                  <a:srgbClr val="FF0000"/>
                </a:solidFill>
              </a:rPr>
              <a:t>see </a:t>
            </a:r>
            <a:r>
              <a:rPr lang="en-US" altLang="ko-KR" dirty="0" smtClean="0"/>
              <a:t>next slide) </a:t>
            </a:r>
            <a:endParaRPr lang="en-US" altLang="ko-KR" dirty="0"/>
          </a:p>
          <a:p>
            <a:pPr marL="457200" lvl="1" indent="-457200">
              <a:buNone/>
            </a:pPr>
            <a:r>
              <a:rPr lang="en-US" altLang="ko-KR" dirty="0" smtClean="0"/>
              <a:t>}    </a:t>
            </a:r>
            <a:r>
              <a:rPr lang="en-US" altLang="ko-KR" dirty="0" smtClean="0">
                <a:solidFill>
                  <a:srgbClr val="0000FF"/>
                </a:solidFill>
              </a:rPr>
              <a:t>// </a:t>
            </a:r>
            <a:r>
              <a:rPr lang="en-US" altLang="ko-KR" dirty="0" smtClean="0"/>
              <a:t>  P receives only </a:t>
            </a:r>
            <a:r>
              <a:rPr lang="en-US" altLang="ko-KR" dirty="0" smtClean="0">
                <a:solidFill>
                  <a:srgbClr val="0000FF"/>
                </a:solidFill>
              </a:rPr>
              <a:t>Pair&lt;Employee&gt; </a:t>
            </a:r>
            <a:r>
              <a:rPr lang="en-US" altLang="ko-KR" b="1" dirty="0">
                <a:solidFill>
                  <a:prstClr val="black"/>
                </a:solidFill>
              </a:rPr>
              <a:t>reference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from its  </a:t>
            </a:r>
            <a:r>
              <a:rPr lang="en-US" altLang="ko-KR" dirty="0" smtClean="0">
                <a:solidFill>
                  <a:prstClr val="black"/>
                </a:solidFill>
              </a:rPr>
              <a:t>caller(</a:t>
            </a:r>
            <a:r>
              <a:rPr lang="en-US" altLang="ko-KR" dirty="0" smtClean="0">
                <a:solidFill>
                  <a:srgbClr val="FF0000"/>
                </a:solidFill>
              </a:rPr>
              <a:t>see</a:t>
            </a:r>
            <a:r>
              <a:rPr lang="en-US" altLang="ko-KR" dirty="0" smtClean="0">
                <a:solidFill>
                  <a:prstClr val="black"/>
                </a:solidFill>
              </a:rPr>
              <a:t> diagrammed next slide)  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-45720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sz="18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5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8.8. Wildcard Types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en-US" altLang="ko-KR" dirty="0" smtClean="0">
                <a:solidFill>
                  <a:srgbClr val="0000FF"/>
                </a:solidFill>
              </a:rPr>
              <a:t>cont’d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1030706"/>
            <a:ext cx="5087733" cy="3693694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62000" y="1030706"/>
            <a:ext cx="5553075" cy="51849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 smtClean="0"/>
              <a:t> </a:t>
            </a:r>
            <a:r>
              <a:rPr lang="en-US" altLang="ko-KR" sz="1600" dirty="0" smtClean="0"/>
              <a:t>Can we use wildcards to corrupt a </a:t>
            </a:r>
            <a:r>
              <a:rPr lang="en-US" altLang="ko-KR" sz="1600" b="1" dirty="0" smtClean="0"/>
              <a:t>Pair&lt;Manager&gt;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through </a:t>
            </a:r>
            <a:r>
              <a:rPr lang="en-US" altLang="ko-KR" sz="1600" dirty="0" smtClean="0"/>
              <a:t>a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Pair&lt;? extends Employee&gt; reference</a:t>
            </a:r>
            <a:r>
              <a:rPr lang="en-US" altLang="ko-KR" sz="1600" dirty="0" smtClean="0"/>
              <a:t>?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altLang="ko-KR" sz="1600" dirty="0" smtClean="0"/>
              <a:t>***********************************************************</a:t>
            </a:r>
          </a:p>
          <a:p>
            <a:pPr marL="0" indent="0">
              <a:buNone/>
            </a:pPr>
            <a:r>
              <a:rPr lang="en-US" altLang="ko-KR" sz="1600" dirty="0" smtClean="0"/>
              <a:t>Employee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</a:t>
            </a:r>
            <a:r>
              <a:rPr lang="en-US" altLang="ko-KR" sz="1600" dirty="0" smtClean="0"/>
              <a:t> =</a:t>
            </a:r>
            <a:r>
              <a:rPr lang="en-US" altLang="ko-KR" sz="1600" b="1" dirty="0" smtClean="0"/>
              <a:t>new</a:t>
            </a:r>
            <a:r>
              <a:rPr lang="en-US" altLang="ko-KR" sz="1600" dirty="0" smtClean="0"/>
              <a:t> Employee(); </a:t>
            </a:r>
          </a:p>
          <a:p>
            <a:pPr marL="457200" lvl="1" indent="-45720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Pair</a:t>
            </a:r>
            <a:r>
              <a:rPr lang="en-US" altLang="ko-KR" sz="1600" dirty="0"/>
              <a:t>&lt;</a:t>
            </a:r>
            <a:r>
              <a:rPr lang="en-US" altLang="ko-KR" sz="1600" b="1" dirty="0"/>
              <a:t>Manager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managerBuddies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= </a:t>
            </a:r>
            <a:r>
              <a:rPr lang="en-US" altLang="ko-KR" sz="1600" dirty="0"/>
              <a:t>new </a:t>
            </a:r>
            <a:r>
              <a:rPr lang="en-US" altLang="ko-KR" sz="1600" b="1" dirty="0">
                <a:solidFill>
                  <a:srgbClr val="FF0000"/>
                </a:solidFill>
              </a:rPr>
              <a:t>Pair</a:t>
            </a:r>
            <a:r>
              <a:rPr lang="en-US" altLang="ko-KR" sz="1600" dirty="0"/>
              <a:t>&lt;&gt;(</a:t>
            </a:r>
            <a:r>
              <a:rPr lang="en-US" altLang="ko-KR" sz="1600" dirty="0" err="1"/>
              <a:t>ceo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cfo</a:t>
            </a:r>
            <a:r>
              <a:rPr lang="en-US" altLang="ko-KR" sz="1600" dirty="0"/>
              <a:t>);</a:t>
            </a:r>
          </a:p>
          <a:p>
            <a:pPr marL="457200" lvl="1" indent="-457200">
              <a:buNone/>
            </a:pPr>
            <a:r>
              <a:rPr lang="en-US" altLang="ko-KR" sz="1600" dirty="0"/>
              <a:t>Pair&lt;</a:t>
            </a:r>
            <a:r>
              <a:rPr lang="en-US" altLang="ko-KR" sz="1600" b="1" dirty="0"/>
              <a:t>?</a:t>
            </a:r>
            <a:r>
              <a:rPr lang="en-US" altLang="ko-KR" sz="1600" dirty="0"/>
              <a:t> extends Employee&gt; </a:t>
            </a:r>
            <a:r>
              <a:rPr lang="en-US" altLang="ko-KR" sz="1600" b="1" dirty="0" smtClean="0"/>
              <a:t>wildcardBuddies;</a:t>
            </a:r>
          </a:p>
          <a:p>
            <a:pPr marL="457200" lvl="1" indent="-457200">
              <a:buNone/>
            </a:pPr>
            <a:r>
              <a:rPr lang="en-US" altLang="ko-KR" sz="1600" b="1" dirty="0" smtClean="0"/>
              <a:t>wildcardBuddies =</a:t>
            </a:r>
            <a:r>
              <a:rPr lang="en-US" altLang="ko-KR" sz="1600" dirty="0" smtClean="0"/>
              <a:t> </a:t>
            </a:r>
            <a:r>
              <a:rPr lang="en-US" altLang="ko-KR" sz="1600" b="1" dirty="0" err="1"/>
              <a:t>managerBuddies</a:t>
            </a:r>
            <a:r>
              <a:rPr lang="en-US" altLang="ko-KR" sz="1600" dirty="0"/>
              <a:t>; </a:t>
            </a:r>
            <a:r>
              <a:rPr lang="en-US" altLang="ko-KR" sz="1600" b="1" dirty="0">
                <a:solidFill>
                  <a:srgbClr val="FF0000"/>
                </a:solidFill>
              </a:rPr>
              <a:t>// OK</a:t>
            </a:r>
          </a:p>
          <a:p>
            <a:pPr marL="457200" lvl="1" indent="-457200">
              <a:buNone/>
            </a:pPr>
            <a:r>
              <a:rPr lang="en-US" altLang="ko-KR" sz="1600" b="1" dirty="0" err="1" smtClean="0"/>
              <a:t>wildcardBuddies</a:t>
            </a:r>
            <a:r>
              <a:rPr lang="en-US" altLang="ko-KR" sz="1600" dirty="0" err="1" smtClean="0"/>
              <a:t>.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setFirst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e</a:t>
            </a:r>
            <a:r>
              <a:rPr lang="en-US" altLang="ko-KR" sz="1600" dirty="0" smtClean="0"/>
              <a:t>);  </a:t>
            </a:r>
            <a:r>
              <a:rPr lang="en-US" altLang="ko-KR" sz="1600" dirty="0" smtClean="0">
                <a:solidFill>
                  <a:srgbClr val="FF0000"/>
                </a:solidFill>
              </a:rPr>
              <a:t>// </a:t>
            </a:r>
            <a:r>
              <a:rPr lang="en-US" altLang="ko-KR" sz="1600" b="1" dirty="0">
                <a:solidFill>
                  <a:srgbClr val="FF0000"/>
                </a:solidFill>
              </a:rPr>
              <a:t>compile-time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error</a:t>
            </a:r>
          </a:p>
          <a:p>
            <a:pPr marL="457200" lvl="1" indent="-457200">
              <a:buNone/>
            </a:pPr>
            <a:r>
              <a:rPr lang="en-US" altLang="ko-KR" sz="16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600" b="1" dirty="0" smtClean="0"/>
              <a:t>because </a:t>
            </a:r>
            <a:r>
              <a:rPr lang="en-US" altLang="ko-KR" sz="1600" dirty="0" smtClean="0"/>
              <a:t>the methods of Pair</a:t>
            </a:r>
            <a:r>
              <a:rPr lang="en-US" altLang="ko-KR" sz="1600" dirty="0"/>
              <a:t>&lt;? extends Employee&gt; </a:t>
            </a:r>
            <a:endParaRPr lang="en-US" altLang="ko-KR" sz="1600" dirty="0" smtClean="0"/>
          </a:p>
          <a:p>
            <a:pPr marL="457200" lvl="1" indent="-45720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look like this: </a:t>
            </a:r>
            <a:endParaRPr lang="en-US" altLang="ko-KR" sz="1600" dirty="0" smtClean="0"/>
          </a:p>
          <a:p>
            <a:pPr marL="282575" lvl="1" indent="-282575">
              <a:buAutoNum type="alphaLcParenR"/>
            </a:pPr>
            <a:r>
              <a:rPr lang="en-US" altLang="ko-KR" sz="1600" dirty="0" smtClean="0">
                <a:solidFill>
                  <a:srgbClr val="0000FF"/>
                </a:solidFill>
              </a:rPr>
              <a:t>? </a:t>
            </a:r>
            <a:r>
              <a:rPr lang="en-US" altLang="ko-KR" sz="1600" dirty="0">
                <a:solidFill>
                  <a:srgbClr val="0000FF"/>
                </a:solidFill>
              </a:rPr>
              <a:t>extends Employee </a:t>
            </a:r>
            <a:r>
              <a:rPr lang="en-US" altLang="ko-KR" sz="1600" b="1" dirty="0"/>
              <a:t>getFirst</a:t>
            </a:r>
            <a:r>
              <a:rPr lang="en-US" altLang="ko-KR" sz="1600" b="1" dirty="0" smtClean="0"/>
              <a:t>()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 ok.</a:t>
            </a:r>
          </a:p>
          <a:p>
            <a:pPr marL="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//  getFirst() </a:t>
            </a:r>
            <a:r>
              <a:rPr lang="en-US" altLang="ko-KR" sz="1600" dirty="0" smtClean="0"/>
              <a:t>can return and assign Employee type</a:t>
            </a:r>
            <a:endParaRPr lang="en-US" altLang="ko-KR" sz="1600" dirty="0"/>
          </a:p>
          <a:p>
            <a:pPr marL="457200" lvl="1" indent="-457200">
              <a:buNone/>
            </a:pPr>
            <a:r>
              <a:rPr lang="en-US" altLang="ko-KR" sz="1600" dirty="0" smtClean="0"/>
              <a:t>b)  void </a:t>
            </a:r>
            <a:r>
              <a:rPr lang="en-US" altLang="ko-KR" sz="1600" b="1" dirty="0" err="1" smtClean="0"/>
              <a:t>setFirst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0000FF"/>
                </a:solidFill>
              </a:rPr>
              <a:t>? </a:t>
            </a:r>
            <a:r>
              <a:rPr lang="en-US" altLang="ko-KR" sz="1600" dirty="0">
                <a:solidFill>
                  <a:srgbClr val="0000FF"/>
                </a:solidFill>
              </a:rPr>
              <a:t>extends Employee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 // error</a:t>
            </a:r>
          </a:p>
          <a:p>
            <a:pPr marL="0" lvl="1" indent="0">
              <a:buNone/>
            </a:pPr>
            <a:r>
              <a:rPr lang="en-US" altLang="ko-KR" sz="1600" b="1" dirty="0" smtClean="0"/>
              <a:t>//  </a:t>
            </a:r>
            <a:r>
              <a:rPr lang="en-US" altLang="ko-KR" sz="1600" b="1" dirty="0" err="1" smtClean="0"/>
              <a:t>SetFirst</a:t>
            </a:r>
            <a:r>
              <a:rPr lang="en-US" altLang="ko-KR" sz="1600" b="1" dirty="0" smtClean="0"/>
              <a:t>() </a:t>
            </a:r>
            <a:r>
              <a:rPr lang="en-US" altLang="ko-KR" sz="1600" dirty="0" smtClean="0"/>
              <a:t>cannot accept </a:t>
            </a:r>
            <a:r>
              <a:rPr lang="en-US" altLang="ko-KR" sz="1600" b="1" dirty="0" smtClean="0"/>
              <a:t>Employee</a:t>
            </a:r>
            <a:r>
              <a:rPr lang="en-US" altLang="ko-KR" sz="1600" dirty="0" smtClean="0"/>
              <a:t> type but it can </a:t>
            </a:r>
          </a:p>
          <a:p>
            <a:pPr marL="0" lvl="1" indent="0">
              <a:buNone/>
            </a:pPr>
            <a:r>
              <a:rPr lang="en-US" altLang="ko-KR" sz="1600" b="1" dirty="0" smtClean="0"/>
              <a:t>//  accept  Manager </a:t>
            </a:r>
            <a:r>
              <a:rPr lang="en-US" altLang="ko-KR" sz="1600" dirty="0" smtClean="0"/>
              <a:t>type.</a:t>
            </a:r>
            <a:endParaRPr lang="en-US" altLang="ko-KR" sz="1600" dirty="0"/>
          </a:p>
          <a:p>
            <a:pPr marL="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Note</a:t>
            </a:r>
            <a:r>
              <a:rPr lang="en-US" altLang="ko-KR" sz="1600" dirty="0" smtClean="0"/>
              <a:t>:  The key idea of wildcard type is distinguishing  </a:t>
            </a:r>
            <a:r>
              <a:rPr lang="en-US" altLang="ko-KR" sz="1600" b="1" dirty="0" smtClean="0"/>
              <a:t>safe accessor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and unsafe mutato</a:t>
            </a:r>
            <a:r>
              <a:rPr lang="en-US" altLang="ko-KR" sz="1600" dirty="0" smtClean="0"/>
              <a:t>r  methods.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536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899" y="411069"/>
            <a:ext cx="10906125" cy="51476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8.8.2. </a:t>
            </a:r>
            <a:r>
              <a:rPr lang="en-US" altLang="ko-KR" sz="2400" dirty="0" smtClean="0">
                <a:solidFill>
                  <a:srgbClr val="0000FF"/>
                </a:solidFill>
              </a:rPr>
              <a:t>Supertype</a:t>
            </a:r>
            <a:r>
              <a:rPr lang="en-US" altLang="ko-KR" sz="2400" dirty="0" smtClean="0"/>
              <a:t> Bounds for </a:t>
            </a:r>
            <a:r>
              <a:rPr lang="en-US" altLang="ko-KR" sz="2400" dirty="0" smtClean="0"/>
              <a:t>Wildcards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874" y="1021088"/>
            <a:ext cx="7121529" cy="5184925"/>
          </a:xfrm>
          <a:ln w="15875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Both Wildcard type and parameter type has 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subtype </a:t>
            </a:r>
            <a:r>
              <a:rPr lang="en-US" altLang="ko-KR" b="1" dirty="0" smtClean="0"/>
              <a:t>bound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However, </a:t>
            </a:r>
            <a:r>
              <a:rPr lang="en-US" altLang="ko-KR" b="1" dirty="0" smtClean="0"/>
              <a:t>only wildcard ty</a:t>
            </a:r>
            <a:r>
              <a:rPr lang="en-US" altLang="ko-KR" dirty="0" smtClean="0"/>
              <a:t>pe has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supertype</a:t>
            </a:r>
            <a:r>
              <a:rPr lang="en-US" altLang="ko-KR" b="1" dirty="0" smtClean="0"/>
              <a:t> bound</a:t>
            </a:r>
            <a:r>
              <a:rPr lang="en-US" altLang="ko-KR" dirty="0" smtClean="0"/>
              <a:t> as shown below. </a:t>
            </a:r>
          </a:p>
          <a:p>
            <a:pPr marL="457200" lvl="1" indent="-342900">
              <a:buNone/>
            </a:pPr>
            <a:r>
              <a:rPr lang="en-US" altLang="ko-KR" sz="1900" b="1" dirty="0" smtClean="0">
                <a:solidFill>
                  <a:srgbClr val="FF0000"/>
                </a:solidFill>
              </a:rPr>
              <a:t> Pair &lt;?</a:t>
            </a:r>
            <a:r>
              <a:rPr lang="en-US" altLang="ko-KR" sz="1900" dirty="0" smtClean="0"/>
              <a:t> </a:t>
            </a:r>
            <a:r>
              <a:rPr lang="en-US" altLang="ko-KR" sz="1900" dirty="0">
                <a:solidFill>
                  <a:srgbClr val="FF0000"/>
                </a:solidFill>
              </a:rPr>
              <a:t>super</a:t>
            </a:r>
            <a:r>
              <a:rPr lang="en-US" altLang="ko-KR" sz="1900" dirty="0"/>
              <a:t> </a:t>
            </a:r>
            <a:r>
              <a:rPr lang="en-US" altLang="ko-KR" sz="1900" b="1" dirty="0" smtClean="0">
                <a:solidFill>
                  <a:srgbClr val="0000FF"/>
                </a:solidFill>
              </a:rPr>
              <a:t>Manager</a:t>
            </a:r>
            <a:r>
              <a:rPr lang="en-US" altLang="ko-KR" sz="1900" b="1" dirty="0" smtClean="0"/>
              <a:t> &gt;</a:t>
            </a:r>
          </a:p>
          <a:p>
            <a:pPr marL="457200" lvl="1" indent="-342900">
              <a:buNone/>
            </a:pPr>
            <a:r>
              <a:rPr lang="en-US" altLang="ko-KR" sz="1900" b="1" dirty="0" smtClean="0"/>
              <a:t> { </a:t>
            </a:r>
          </a:p>
          <a:p>
            <a:pPr marL="457200" lvl="1" indent="-342900">
              <a:buNone/>
            </a:pPr>
            <a:r>
              <a:rPr lang="en-US" altLang="ko-KR" sz="1900" b="1" dirty="0" smtClean="0"/>
              <a:t>      void </a:t>
            </a:r>
            <a:r>
              <a:rPr lang="en-US" altLang="ko-KR" sz="1900" b="1" dirty="0" err="1" smtClean="0"/>
              <a:t>SetFirst</a:t>
            </a:r>
            <a:r>
              <a:rPr lang="en-US" altLang="ko-KR" sz="1900" b="1" dirty="0" smtClean="0"/>
              <a:t>( 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?super </a:t>
            </a:r>
            <a:r>
              <a:rPr lang="en-US" altLang="ko-KR" sz="1900" b="1" dirty="0" smtClean="0">
                <a:solidFill>
                  <a:srgbClr val="0000FF"/>
                </a:solidFill>
              </a:rPr>
              <a:t>Manager</a:t>
            </a:r>
            <a:r>
              <a:rPr lang="en-US" altLang="ko-KR" sz="1900" b="1" dirty="0" smtClean="0"/>
              <a:t>); </a:t>
            </a:r>
          </a:p>
          <a:p>
            <a:pPr marL="457200" lvl="1" indent="-342900">
              <a:buNone/>
            </a:pPr>
            <a:r>
              <a:rPr lang="en-US" altLang="ko-KR" sz="1900" b="1" dirty="0"/>
              <a:t> </a:t>
            </a:r>
            <a:r>
              <a:rPr lang="en-US" altLang="ko-KR" sz="1900" b="1" dirty="0" smtClean="0"/>
              <a:t>     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?super </a:t>
            </a:r>
            <a:r>
              <a:rPr lang="en-US" altLang="ko-KR" sz="1900" b="1" dirty="0" smtClean="0">
                <a:solidFill>
                  <a:srgbClr val="0000FF"/>
                </a:solidFill>
              </a:rPr>
              <a:t>Manager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900" b="1" dirty="0" smtClean="0"/>
              <a:t>getFirst();</a:t>
            </a:r>
            <a:endParaRPr lang="en-US" altLang="ko-KR" sz="1900" b="1" dirty="0"/>
          </a:p>
          <a:p>
            <a:pPr marL="457200" lvl="1" indent="-342900">
              <a:buNone/>
            </a:pPr>
            <a:r>
              <a:rPr lang="en-US" altLang="ko-KR" sz="1900" b="1" dirty="0" smtClean="0"/>
              <a:t>}</a:t>
            </a:r>
          </a:p>
          <a:p>
            <a:pPr marL="0" lvl="1" indent="171450"/>
            <a:r>
              <a:rPr lang="en-US" altLang="ko-KR" sz="1900" dirty="0" smtClean="0"/>
              <a:t>The wildcard is restricted to </a:t>
            </a:r>
            <a:r>
              <a:rPr lang="en-US" altLang="ko-KR" sz="1900" b="1" dirty="0" smtClean="0"/>
              <a:t>all </a:t>
            </a:r>
            <a:r>
              <a:rPr lang="en-US" altLang="ko-KR" sz="1900" b="1" dirty="0" err="1" smtClean="0"/>
              <a:t>supertypes</a:t>
            </a:r>
            <a:r>
              <a:rPr lang="en-US" altLang="ko-KR" sz="1900" b="1" dirty="0" smtClean="0"/>
              <a:t> </a:t>
            </a:r>
            <a:r>
              <a:rPr lang="en-US" altLang="ko-KR" sz="1900" dirty="0" smtClean="0"/>
              <a:t>of </a:t>
            </a:r>
            <a:r>
              <a:rPr lang="en-US" altLang="ko-KR" sz="1900" b="1" dirty="0" smtClean="0"/>
              <a:t>Manager as shown below</a:t>
            </a:r>
            <a:endParaRPr lang="en-US" altLang="ko-KR" b="1" dirty="0" smtClean="0"/>
          </a:p>
          <a:p>
            <a:pPr marL="457200" lvl="1" indent="-457200">
              <a:buNone/>
            </a:pPr>
            <a:r>
              <a:rPr lang="en-US" altLang="ko-KR" dirty="0"/>
              <a:t>public static </a:t>
            </a:r>
            <a:r>
              <a:rPr lang="en-US" altLang="ko-KR" b="1" dirty="0"/>
              <a:t>void</a:t>
            </a:r>
            <a:r>
              <a:rPr lang="en-US" altLang="ko-KR" dirty="0"/>
              <a:t> </a:t>
            </a:r>
            <a:r>
              <a:rPr lang="en-US" altLang="ko-KR" b="1" dirty="0" err="1" smtClean="0"/>
              <a:t>minmaxBonu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( </a:t>
            </a:r>
            <a:r>
              <a:rPr lang="en-US" altLang="ko-KR" b="1" dirty="0" smtClean="0"/>
              <a:t>Manager[] </a:t>
            </a:r>
            <a:r>
              <a:rPr lang="en-US" altLang="ko-KR" b="1" dirty="0" smtClean="0">
                <a:solidFill>
                  <a:srgbClr val="0000FF"/>
                </a:solidFill>
              </a:rPr>
              <a:t>a</a:t>
            </a:r>
            <a:r>
              <a:rPr lang="en-US" altLang="ko-KR" dirty="0" smtClean="0"/>
              <a:t>,  </a:t>
            </a:r>
            <a:r>
              <a:rPr lang="en-US" altLang="ko-KR" b="1" dirty="0" smtClean="0">
                <a:solidFill>
                  <a:srgbClr val="FF0000"/>
                </a:solidFill>
              </a:rPr>
              <a:t>Pair</a:t>
            </a:r>
            <a:r>
              <a:rPr lang="en-US" altLang="ko-KR" b="1" dirty="0">
                <a:solidFill>
                  <a:srgbClr val="FF0000"/>
                </a:solidFill>
              </a:rPr>
              <a:t>&lt;? super Manager&gt; </a:t>
            </a:r>
            <a:r>
              <a:rPr lang="en-US" altLang="ko-KR" b="1" dirty="0">
                <a:solidFill>
                  <a:srgbClr val="0000FF"/>
                </a:solidFill>
              </a:rPr>
              <a:t>result</a:t>
            </a:r>
            <a:r>
              <a:rPr lang="en-US" altLang="ko-KR" dirty="0"/>
              <a:t>)</a:t>
            </a:r>
          </a:p>
          <a:p>
            <a:pPr marL="457200" lvl="1" indent="-457200">
              <a:buNone/>
            </a:pPr>
            <a:r>
              <a:rPr lang="en-US" altLang="ko-KR" b="1" dirty="0" smtClean="0"/>
              <a:t>{</a:t>
            </a:r>
            <a:endParaRPr lang="en-US" altLang="ko-KR" b="1" dirty="0"/>
          </a:p>
          <a:p>
            <a:pPr marL="0" lvl="1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a.length</a:t>
            </a:r>
            <a:r>
              <a:rPr lang="en-US" altLang="ko-KR" dirty="0" smtClean="0"/>
              <a:t>==0) </a:t>
            </a:r>
            <a:r>
              <a:rPr lang="en-US" altLang="ko-KR" b="1" dirty="0" smtClean="0"/>
              <a:t>return;</a:t>
            </a:r>
          </a:p>
          <a:p>
            <a:pPr marL="57150" lvl="1" indent="57150">
              <a:buNone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 Manager </a:t>
            </a:r>
            <a:r>
              <a:rPr lang="en-US" altLang="ko-KR" dirty="0" smtClean="0"/>
              <a:t>min = a[0];</a:t>
            </a:r>
          </a:p>
          <a:p>
            <a:pPr marL="57150" lvl="1" indent="5715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Manage</a:t>
            </a:r>
            <a:r>
              <a:rPr lang="en-US" altLang="ko-KR" dirty="0" smtClean="0"/>
              <a:t>r max = a[0];</a:t>
            </a:r>
          </a:p>
          <a:p>
            <a:pPr marL="457200" lvl="1">
              <a:buNone/>
            </a:pPr>
            <a:r>
              <a:rPr lang="en-US" altLang="ko-KR" dirty="0" smtClean="0"/>
              <a:t>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pPr marL="457200" lvl="1" indent="-457200">
              <a:buNone/>
            </a:pPr>
            <a:r>
              <a:rPr lang="en-US" altLang="ko-KR" dirty="0" smtClean="0"/>
              <a:t>   {</a:t>
            </a:r>
          </a:p>
          <a:p>
            <a:pPr marL="171450" lvl="1" indent="57150">
              <a:buNone/>
            </a:pPr>
            <a:r>
              <a:rPr lang="en-US" altLang="ko-KR" dirty="0" smtClean="0"/>
              <a:t> if( </a:t>
            </a:r>
            <a:r>
              <a:rPr lang="en-US" altLang="ko-KR" b="1" dirty="0" err="1" smtClean="0"/>
              <a:t>min</a:t>
            </a:r>
            <a:r>
              <a:rPr lang="en-US" altLang="ko-KR" dirty="0" err="1" smtClean="0"/>
              <a:t>.getBonus</a:t>
            </a:r>
            <a:r>
              <a:rPr lang="en-US" altLang="ko-KR" dirty="0" smtClean="0"/>
              <a:t>() &gt; 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].</a:t>
            </a:r>
            <a:r>
              <a:rPr lang="en-US" altLang="ko-KR" dirty="0" err="1" smtClean="0"/>
              <a:t>getBonus</a:t>
            </a:r>
            <a:r>
              <a:rPr lang="en-US" altLang="ko-KR" dirty="0" smtClean="0"/>
              <a:t>() ) min = 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pPr marL="171450" lvl="1" indent="57150">
              <a:buNone/>
            </a:pPr>
            <a:r>
              <a:rPr lang="en-US" altLang="ko-KR" dirty="0" smtClean="0"/>
              <a:t> if (</a:t>
            </a:r>
            <a:r>
              <a:rPr lang="en-US" altLang="ko-KR" b="1" dirty="0" err="1" smtClean="0"/>
              <a:t>max</a:t>
            </a:r>
            <a:r>
              <a:rPr lang="en-US" altLang="ko-KR" dirty="0" err="1" smtClean="0"/>
              <a:t>.getBonus</a:t>
            </a:r>
            <a:r>
              <a:rPr lang="en-US" altLang="ko-KR" dirty="0"/>
              <a:t>() &gt; a[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getBonus</a:t>
            </a:r>
            <a:r>
              <a:rPr lang="en-US" altLang="ko-KR" dirty="0" smtClean="0"/>
              <a:t>() ) max </a:t>
            </a:r>
            <a:r>
              <a:rPr lang="en-US" altLang="ko-KR" dirty="0"/>
              <a:t>= a[</a:t>
            </a:r>
            <a:r>
              <a:rPr lang="en-US" altLang="ko-KR" dirty="0" err="1"/>
              <a:t>i</a:t>
            </a:r>
            <a:r>
              <a:rPr lang="en-US" altLang="ko-KR" dirty="0" smtClean="0"/>
              <a:t>];</a:t>
            </a:r>
          </a:p>
          <a:p>
            <a:pPr marL="457200" lvl="1" indent="-45720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}</a:t>
            </a:r>
            <a:endParaRPr lang="en-US" altLang="ko-KR" dirty="0"/>
          </a:p>
          <a:p>
            <a:pPr marL="457200" lvl="1" indent="-45720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>
                <a:solidFill>
                  <a:srgbClr val="0000FF"/>
                </a:solidFill>
              </a:rPr>
              <a:t>result</a:t>
            </a:r>
            <a:r>
              <a:rPr lang="en-US" altLang="ko-KR" dirty="0" err="1" smtClean="0"/>
              <a:t>.</a:t>
            </a:r>
            <a:r>
              <a:rPr lang="en-US" altLang="ko-KR" b="1" dirty="0" err="1" smtClean="0"/>
              <a:t>setFirst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min</a:t>
            </a:r>
            <a:r>
              <a:rPr lang="en-US" altLang="ko-KR" dirty="0"/>
              <a:t>);</a:t>
            </a:r>
          </a:p>
          <a:p>
            <a:pPr marL="457200" lvl="1" indent="-40005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result</a:t>
            </a:r>
            <a:r>
              <a:rPr lang="en-US" altLang="ko-KR" dirty="0" err="1" smtClean="0"/>
              <a:t>.</a:t>
            </a:r>
            <a:r>
              <a:rPr lang="en-US" altLang="ko-KR" b="1" dirty="0" err="1" smtClean="0"/>
              <a:t>setSecond</a:t>
            </a:r>
            <a:r>
              <a:rPr lang="en-US" altLang="ko-KR" dirty="0" smtClean="0"/>
              <a:t>(max</a:t>
            </a:r>
            <a:r>
              <a:rPr lang="en-US" altLang="ko-KR" dirty="0"/>
              <a:t>);</a:t>
            </a:r>
          </a:p>
          <a:p>
            <a:pPr marL="457200" lvl="1" indent="-457200">
              <a:buNone/>
            </a:pPr>
            <a:r>
              <a:rPr lang="en-US" altLang="ko-KR" b="1" dirty="0" smtClean="0"/>
              <a:t>}</a:t>
            </a:r>
          </a:p>
          <a:p>
            <a:pPr marL="457200" lvl="1" indent="-457200">
              <a:buNone/>
            </a:pPr>
            <a:r>
              <a:rPr lang="en-US" altLang="ko-KR" b="1" dirty="0" smtClean="0"/>
              <a:t>// Note: from the diagram, </a:t>
            </a:r>
            <a:r>
              <a:rPr lang="en-US" altLang="ko-KR" b="1" dirty="0" smtClean="0">
                <a:solidFill>
                  <a:srgbClr val="0000FF"/>
                </a:solidFill>
              </a:rPr>
              <a:t>result</a:t>
            </a:r>
            <a:r>
              <a:rPr lang="en-US" altLang="ko-KR" b="1" dirty="0" smtClean="0"/>
              <a:t> reference will accept </a:t>
            </a:r>
            <a:r>
              <a:rPr lang="en-US" altLang="ko-KR" b="1" dirty="0" smtClean="0">
                <a:solidFill>
                  <a:srgbClr val="0000FF"/>
                </a:solidFill>
              </a:rPr>
              <a:t>Pair&lt;Employee</a:t>
            </a:r>
            <a:r>
              <a:rPr lang="en-US" altLang="ko-KR" b="1" dirty="0" smtClean="0"/>
              <a:t> &gt; ,</a:t>
            </a:r>
          </a:p>
          <a:p>
            <a:pPr marL="457200" lvl="1" indent="-457200">
              <a:buNone/>
            </a:pPr>
            <a:r>
              <a:rPr lang="en-US" altLang="ko-KR" b="1" dirty="0" smtClean="0">
                <a:solidFill>
                  <a:srgbClr val="0000FF"/>
                </a:solidFill>
              </a:rPr>
              <a:t> Pair&lt;Object </a:t>
            </a:r>
            <a:r>
              <a:rPr lang="en-US" altLang="ko-KR" b="1" dirty="0" smtClean="0"/>
              <a:t>&gt; and  </a:t>
            </a:r>
            <a:r>
              <a:rPr lang="en-US" altLang="ko-KR" b="1" dirty="0" smtClean="0">
                <a:solidFill>
                  <a:srgbClr val="0000FF"/>
                </a:solidFill>
              </a:rPr>
              <a:t>Pair&lt;Manager&gt;</a:t>
            </a:r>
            <a:r>
              <a:rPr lang="en-US" altLang="ko-KR" b="1" dirty="0" smtClean="0"/>
              <a:t> object references. 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583051" y="1230658"/>
            <a:ext cx="4299826" cy="3792172"/>
            <a:chOff x="6295802" y="2637203"/>
            <a:chExt cx="4299826" cy="379217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802" y="2637203"/>
              <a:ext cx="4299826" cy="3792172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7925457" y="5584659"/>
              <a:ext cx="1008993" cy="370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Pair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&lt;Manager&gt;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화살표 연결선 15"/>
          <p:cNvCxnSpPr>
            <a:stCxn id="14" idx="0"/>
          </p:cNvCxnSpPr>
          <p:nvPr/>
        </p:nvCxnSpPr>
        <p:spPr>
          <a:xfrm flipH="1" flipV="1">
            <a:off x="9717202" y="3925179"/>
            <a:ext cx="1" cy="252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prstClr val="black"/>
                </a:solidFill>
              </a:rPr>
              <a:t>8.8.2. </a:t>
            </a:r>
            <a:r>
              <a:rPr lang="en-US" altLang="ko-KR" sz="2400" dirty="0">
                <a:solidFill>
                  <a:srgbClr val="0000FF"/>
                </a:solidFill>
              </a:rPr>
              <a:t>Supertype</a:t>
            </a:r>
            <a:r>
              <a:rPr lang="en-US" altLang="ko-KR" sz="2400" dirty="0">
                <a:solidFill>
                  <a:prstClr val="black"/>
                </a:solidFill>
              </a:rPr>
              <a:t> Bounds for </a:t>
            </a:r>
            <a:r>
              <a:rPr lang="en-US" altLang="ko-KR" sz="2400" dirty="0" smtClean="0">
                <a:solidFill>
                  <a:prstClr val="black"/>
                </a:solidFill>
              </a:rPr>
              <a:t>Wildcards </a:t>
            </a:r>
            <a:r>
              <a:rPr lang="en-US" altLang="ko-KR" sz="2400" dirty="0" smtClean="0">
                <a:solidFill>
                  <a:srgbClr val="0000FF"/>
                </a:solidFill>
              </a:rPr>
              <a:t>cont’d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b="1" dirty="0" smtClean="0"/>
              <a:t>Another use of 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supertype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800" b="1" dirty="0" smtClean="0"/>
              <a:t>bounds is as follows;</a:t>
            </a:r>
          </a:p>
          <a:p>
            <a:r>
              <a:rPr lang="en-US" altLang="ko-KR" sz="1800" dirty="0" smtClean="0"/>
              <a:t>Note: </a:t>
            </a:r>
            <a:r>
              <a:rPr lang="en-US" altLang="ko-KR" sz="1800" dirty="0" smtClean="0"/>
              <a:t>Comparable interface is itself a </a:t>
            </a:r>
            <a:r>
              <a:rPr lang="en-US" altLang="ko-KR" sz="1800" b="1" dirty="0" smtClean="0"/>
              <a:t>generic type </a:t>
            </a:r>
            <a:r>
              <a:rPr lang="en-US" altLang="ko-KR" sz="1800" dirty="0" smtClean="0"/>
              <a:t>and declared as follows.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public </a:t>
            </a:r>
            <a:r>
              <a:rPr lang="en-US" altLang="ko-KR" dirty="0">
                <a:latin typeface="Comic Sans MS" panose="030F0702030302020204" pitchFamily="66" charset="0"/>
              </a:rPr>
              <a:t>interface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Comparabl</a:t>
            </a:r>
            <a:r>
              <a:rPr lang="en-US" altLang="ko-KR" dirty="0">
                <a:latin typeface="Comic Sans MS" panose="030F0702030302020204" pitchFamily="66" charset="0"/>
              </a:rPr>
              <a:t>e&lt;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ko-KR" dirty="0"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public </a:t>
            </a:r>
            <a:r>
              <a:rPr lang="en-US" altLang="ko-KR" dirty="0" err="1">
                <a:latin typeface="Comic Sans MS" panose="030F0702030302020204" pitchFamily="66" charset="0"/>
              </a:rPr>
              <a:t>int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compareTo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T </a:t>
            </a:r>
            <a:r>
              <a:rPr lang="en-US" altLang="ko-KR" dirty="0">
                <a:latin typeface="Comic Sans MS" panose="030F0702030302020204" pitchFamily="66" charset="0"/>
              </a:rPr>
              <a:t>other);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}</a:t>
            </a:r>
          </a:p>
          <a:p>
            <a:r>
              <a:rPr lang="en-US" altLang="ko-KR" sz="1800" dirty="0" smtClean="0">
                <a:latin typeface="Comic Sans MS" panose="030F0702030302020204" pitchFamily="66" charset="0"/>
              </a:rPr>
              <a:t>The </a:t>
            </a:r>
            <a:r>
              <a:rPr lang="en-US" altLang="ko-KR" sz="1800" dirty="0" smtClean="0">
                <a:latin typeface="Comic Sans MS" panose="030F0702030302020204" pitchFamily="66" charset="0"/>
              </a:rPr>
              <a:t> </a:t>
            </a:r>
            <a:r>
              <a:rPr lang="en-US" altLang="ko-KR" sz="18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minmax</a:t>
            </a:r>
            <a:r>
              <a:rPr lang="en-US" altLang="ko-KR" sz="1800" dirty="0" smtClean="0">
                <a:latin typeface="Comic Sans MS" panose="030F0702030302020204" pitchFamily="66" charset="0"/>
              </a:rPr>
              <a:t>()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method </a:t>
            </a:r>
            <a:r>
              <a:rPr lang="en-US" altLang="ko-KR" sz="1800" dirty="0" smtClean="0"/>
              <a:t>in Listing 8.1 and 8.2, can be modified as follows.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latin typeface="Comic Sans MS" panose="030F0702030302020204" pitchFamily="66" charset="0"/>
              </a:rPr>
              <a:t>public static </a:t>
            </a: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&lt;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extends </a:t>
            </a:r>
            <a:r>
              <a:rPr lang="en-US" altLang="ko-KR" dirty="0" smtClean="0">
                <a:latin typeface="Comic Sans MS" panose="030F0702030302020204" pitchFamily="66" charset="0"/>
              </a:rPr>
              <a:t>Comparable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&gt;  </a:t>
            </a: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 </a:t>
            </a:r>
            <a:r>
              <a:rPr lang="en-US" altLang="ko-KR" dirty="0" smtClean="0">
                <a:latin typeface="Comic Sans MS" panose="030F0702030302020204" pitchFamily="66" charset="0"/>
              </a:rPr>
              <a:t>Pair&lt;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ko-KR" dirty="0">
                <a:latin typeface="Comic Sans MS" panose="030F0702030302020204" pitchFamily="66" charset="0"/>
              </a:rPr>
              <a:t>&gt; 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minmax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ko-KR" dirty="0">
                <a:latin typeface="Comic Sans MS" panose="030F0702030302020204" pitchFamily="66" charset="0"/>
              </a:rPr>
              <a:t>[] a) </a:t>
            </a:r>
            <a:r>
              <a:rPr lang="en-US" altLang="ko-KR" dirty="0" smtClean="0">
                <a:latin typeface="Comic Sans MS" panose="030F0702030302020204" pitchFamily="66" charset="0"/>
              </a:rPr>
              <a:t> {…}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 method works for </a:t>
            </a:r>
            <a:r>
              <a:rPr lang="en-US" altLang="ko-KR" b="1" dirty="0" smtClean="0"/>
              <a:t>String class </a:t>
            </a:r>
            <a:r>
              <a:rPr lang="en-US" altLang="ko-KR" dirty="0" smtClean="0"/>
              <a:t>because </a:t>
            </a:r>
            <a:r>
              <a:rPr lang="en-US" altLang="ko-KR" dirty="0" smtClean="0">
                <a:solidFill>
                  <a:srgbClr val="FF0000"/>
                </a:solidFill>
              </a:rPr>
              <a:t>String </a:t>
            </a:r>
            <a:r>
              <a:rPr lang="en-US" altLang="ko-KR" dirty="0" smtClean="0"/>
              <a:t>is a subtype of Comparable&lt;</a:t>
            </a:r>
            <a:r>
              <a:rPr lang="en-US" altLang="ko-KR" dirty="0" smtClean="0">
                <a:solidFill>
                  <a:srgbClr val="FF0000"/>
                </a:solidFill>
              </a:rPr>
              <a:t>String</a:t>
            </a:r>
            <a:r>
              <a:rPr lang="en-US" altLang="ko-KR" dirty="0" smtClean="0"/>
              <a:t>&gt;</a:t>
            </a:r>
          </a:p>
          <a:p>
            <a:r>
              <a:rPr lang="en-US" altLang="ko-KR" sz="1800" b="1" dirty="0" smtClean="0"/>
              <a:t>How about </a:t>
            </a:r>
            <a:r>
              <a:rPr lang="en-US" altLang="ko-KR" sz="1800" b="1" dirty="0" err="1" smtClean="0"/>
              <a:t>LocalDate</a:t>
            </a:r>
            <a:r>
              <a:rPr lang="en-US" altLang="ko-KR" sz="1800" b="1" dirty="0" smtClean="0"/>
              <a:t>? It does not work</a:t>
            </a:r>
            <a:r>
              <a:rPr lang="en-US" altLang="ko-KR" sz="1800" dirty="0" smtClean="0"/>
              <a:t>!</a:t>
            </a:r>
          </a:p>
          <a:p>
            <a:pPr lvl="1"/>
            <a:r>
              <a:rPr lang="en-US" altLang="ko-KR" b="1" dirty="0" err="1" smtClean="0">
                <a:latin typeface="Comic Sans MS" panose="030F0702030302020204" pitchFamily="66" charset="0"/>
              </a:rPr>
              <a:t>LocalDate</a:t>
            </a: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class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implements </a:t>
            </a:r>
            <a:r>
              <a:rPr lang="en-US" altLang="ko-KR" b="1" dirty="0" err="1">
                <a:latin typeface="Comic Sans MS" panose="030F0702030302020204" pitchFamily="66" charset="0"/>
              </a:rPr>
              <a:t>ChronoLocalDate</a:t>
            </a:r>
            <a:r>
              <a:rPr lang="en-US" altLang="ko-KR" b="1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interface</a:t>
            </a:r>
            <a:r>
              <a:rPr lang="en-US" altLang="ko-KR" dirty="0" smtClean="0"/>
              <a:t> and </a:t>
            </a:r>
            <a:r>
              <a:rPr lang="en-US" altLang="ko-KR" dirty="0" err="1">
                <a:latin typeface="Comic Sans MS" panose="030F0702030302020204" pitchFamily="66" charset="0"/>
              </a:rPr>
              <a:t>C</a:t>
            </a:r>
            <a:r>
              <a:rPr lang="en-US" altLang="ko-KR" b="1" dirty="0" err="1">
                <a:latin typeface="Comic Sans MS" panose="030F0702030302020204" pitchFamily="66" charset="0"/>
              </a:rPr>
              <a:t>hronoLocalDate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interface </a:t>
            </a:r>
            <a:r>
              <a:rPr lang="en-US" altLang="ko-KR" dirty="0" smtClean="0"/>
              <a:t>extends </a:t>
            </a:r>
            <a:r>
              <a:rPr lang="en-US" altLang="ko-KR" dirty="0">
                <a:latin typeface="Comic Sans MS" panose="030F0702030302020204" pitchFamily="66" charset="0"/>
              </a:rPr>
              <a:t>Comparable&lt;</a:t>
            </a:r>
            <a:r>
              <a:rPr lang="en-US" altLang="ko-KR" dirty="0" err="1">
                <a:latin typeface="Comic Sans MS" panose="030F0702030302020204" pitchFamily="66" charset="0"/>
              </a:rPr>
              <a:t>ChronoLocalDate</a:t>
            </a:r>
            <a:r>
              <a:rPr lang="en-US" altLang="ko-KR" dirty="0" smtClean="0"/>
              <a:t>&gt; </a:t>
            </a:r>
            <a:r>
              <a:rPr lang="en-US" altLang="ko-KR" dirty="0" smtClean="0">
                <a:solidFill>
                  <a:srgbClr val="0000FF"/>
                </a:solidFill>
              </a:rPr>
              <a:t>interfac</a:t>
            </a:r>
            <a:r>
              <a:rPr lang="en-US" altLang="ko-KR" dirty="0" smtClean="0"/>
              <a:t>e, </a:t>
            </a:r>
            <a:r>
              <a:rPr lang="en-US" altLang="ko-KR" dirty="0" smtClean="0"/>
              <a:t>thus </a:t>
            </a:r>
            <a:r>
              <a:rPr lang="en-US" altLang="ko-KR" b="1" dirty="0" err="1" smtClean="0">
                <a:latin typeface="Comic Sans MS" panose="030F0702030302020204" pitchFamily="66" charset="0"/>
              </a:rPr>
              <a:t>LocalDate</a:t>
            </a: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class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is a </a:t>
            </a:r>
            <a:r>
              <a:rPr lang="en-US" altLang="ko-KR" b="1" dirty="0" smtClean="0"/>
              <a:t>subtype</a:t>
            </a:r>
            <a:r>
              <a:rPr lang="en-US" altLang="ko-KR" dirty="0" smtClean="0"/>
              <a:t> </a:t>
            </a:r>
            <a:r>
              <a:rPr lang="en-US" altLang="ko-KR" dirty="0">
                <a:latin typeface="Comic Sans MS" panose="030F0702030302020204" pitchFamily="66" charset="0"/>
              </a:rPr>
              <a:t>Comparable&lt;</a:t>
            </a:r>
            <a:r>
              <a:rPr lang="en-US" altLang="ko-KR" dirty="0" err="1">
                <a:latin typeface="Comic Sans MS" panose="030F0702030302020204" pitchFamily="66" charset="0"/>
              </a:rPr>
              <a:t>ChronoLocalDate</a:t>
            </a:r>
            <a:r>
              <a:rPr lang="en-US" altLang="ko-KR" dirty="0" smtClean="0"/>
              <a:t>&gt;, but not a </a:t>
            </a:r>
            <a:r>
              <a:rPr lang="en-US" altLang="ko-KR" b="1" dirty="0" smtClean="0"/>
              <a:t>subtype</a:t>
            </a:r>
            <a:r>
              <a:rPr lang="en-US" altLang="ko-KR" dirty="0" smtClean="0"/>
              <a:t> of </a:t>
            </a:r>
            <a:r>
              <a:rPr lang="en-US" altLang="ko-KR" dirty="0">
                <a:latin typeface="Comic Sans MS" panose="030F0702030302020204" pitchFamily="66" charset="0"/>
              </a:rPr>
              <a:t>Comparable&lt;</a:t>
            </a:r>
            <a:r>
              <a:rPr lang="en-US" altLang="ko-KR" b="1" dirty="0" err="1">
                <a:latin typeface="Comic Sans MS" panose="030F0702030302020204" pitchFamily="66" charset="0"/>
              </a:rPr>
              <a:t>LocalDate</a:t>
            </a:r>
            <a:r>
              <a:rPr lang="en-US" altLang="ko-KR" dirty="0" smtClean="0"/>
              <a:t>&gt;</a:t>
            </a:r>
          </a:p>
          <a:p>
            <a:r>
              <a:rPr lang="en-US" altLang="ko-KR" sz="1800" dirty="0" smtClean="0"/>
              <a:t>Hence, we use </a:t>
            </a:r>
            <a:r>
              <a:rPr lang="en-US" altLang="ko-KR" sz="1800" dirty="0" err="1" smtClean="0"/>
              <a:t>supertype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bound </a:t>
            </a:r>
            <a:r>
              <a:rPr lang="en-US" altLang="ko-KR" sz="1800" dirty="0" smtClean="0"/>
              <a:t>to solve this </a:t>
            </a:r>
            <a:r>
              <a:rPr lang="en-US" altLang="ko-KR" sz="1800" dirty="0" smtClean="0"/>
              <a:t>problem:</a:t>
            </a:r>
          </a:p>
          <a:p>
            <a:pPr lvl="1"/>
            <a:r>
              <a:rPr lang="en-US" altLang="ko-KR" dirty="0">
                <a:latin typeface="Comic Sans MS" panose="030F0702030302020204" pitchFamily="66" charset="0"/>
              </a:rPr>
              <a:t> public static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&lt;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 extends</a:t>
            </a:r>
            <a:r>
              <a:rPr lang="en-US" altLang="ko-KR" b="1" dirty="0">
                <a:latin typeface="Comic Sans MS" panose="030F0702030302020204" pitchFamily="66" charset="0"/>
              </a:rPr>
              <a:t> </a:t>
            </a:r>
            <a:r>
              <a:rPr lang="en-US" altLang="ko-KR" b="1" dirty="0" smtClean="0">
                <a:latin typeface="Comic Sans MS" panose="030F0702030302020204" pitchFamily="66" charset="0"/>
              </a:rPr>
              <a:t>Comparable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&lt; ? </a:t>
            </a:r>
            <a:r>
              <a:rPr lang="en-US" altLang="ko-KR" dirty="0" smtClean="0">
                <a:latin typeface="Comic Sans MS" panose="030F0702030302020204" pitchFamily="66" charset="0"/>
              </a:rPr>
              <a:t>super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&gt; </a:t>
            </a: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 </a:t>
            </a:r>
            <a:r>
              <a:rPr lang="en-US" altLang="ko-KR" dirty="0">
                <a:latin typeface="Comic Sans MS" panose="030F0702030302020204" pitchFamily="66" charset="0"/>
              </a:rPr>
              <a:t>Pair&lt;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ko-KR" dirty="0">
                <a:latin typeface="Comic Sans MS" panose="030F0702030302020204" pitchFamily="66" charset="0"/>
              </a:rPr>
              <a:t>&gt; </a:t>
            </a:r>
            <a:r>
              <a:rPr lang="en-US" altLang="ko-KR" dirty="0" err="1">
                <a:latin typeface="Comic Sans MS" panose="030F0702030302020204" pitchFamily="66" charset="0"/>
              </a:rPr>
              <a:t>minmax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ko-KR" dirty="0">
                <a:latin typeface="Comic Sans MS" panose="030F0702030302020204" pitchFamily="66" charset="0"/>
              </a:rPr>
              <a:t>[] a)  </a:t>
            </a:r>
            <a:r>
              <a:rPr lang="en-US" altLang="ko-KR" dirty="0" smtClean="0">
                <a:latin typeface="Comic Sans MS" panose="030F0702030302020204" pitchFamily="66" charset="0"/>
              </a:rPr>
              <a:t>{…}</a:t>
            </a:r>
          </a:p>
          <a:p>
            <a:pPr lvl="1"/>
            <a:r>
              <a:rPr lang="en-US" altLang="ko-KR" dirty="0" smtClean="0">
                <a:latin typeface="Comic Sans MS" panose="030F0702030302020204" pitchFamily="66" charset="0"/>
              </a:rPr>
              <a:t>Public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int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c</a:t>
            </a:r>
            <a:r>
              <a:rPr lang="en-US" altLang="ko-KR" b="1" dirty="0" err="1" smtClean="0">
                <a:latin typeface="Comic Sans MS" panose="030F0702030302020204" pitchFamily="66" charset="0"/>
              </a:rPr>
              <a:t>ompareT</a:t>
            </a:r>
            <a:r>
              <a:rPr lang="en-US" altLang="ko-KR" dirty="0" err="1" smtClean="0">
                <a:latin typeface="Comic Sans MS" panose="030F0702030302020204" pitchFamily="66" charset="0"/>
              </a:rPr>
              <a:t>o</a:t>
            </a:r>
            <a:r>
              <a:rPr lang="en-US" altLang="ko-KR" dirty="0" smtClean="0">
                <a:latin typeface="Comic Sans MS" panose="030F0702030302020204" pitchFamily="66" charset="0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  <a:r>
              <a:rPr lang="en-US" altLang="ko-KR" dirty="0" smtClean="0">
                <a:latin typeface="Comic Sans MS" panose="030F0702030302020204" pitchFamily="66" charset="0"/>
              </a:rPr>
              <a:t> Super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ko-KR" dirty="0" smtClean="0">
                <a:latin typeface="Comic Sans MS" panose="030F0702030302020204" pitchFamily="66" charset="0"/>
              </a:rPr>
              <a:t>); </a:t>
            </a:r>
            <a:r>
              <a:rPr lang="en-US" altLang="ko-K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// </a:t>
            </a:r>
            <a:r>
              <a:rPr lang="en-US" altLang="ko-K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method of Comparable interface 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81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8.3.Unbounded Wildcards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44686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 Pair&lt;?&gt; </a:t>
            </a:r>
            <a:r>
              <a:rPr lang="en-US" altLang="ko-KR" dirty="0" smtClean="0"/>
              <a:t>looks identical to the </a:t>
            </a:r>
            <a:r>
              <a:rPr lang="en-US" altLang="ko-KR" dirty="0" smtClean="0">
                <a:solidFill>
                  <a:srgbClr val="0000FF"/>
                </a:solidFill>
              </a:rPr>
              <a:t>raw Pair type</a:t>
            </a:r>
            <a:r>
              <a:rPr lang="en-US" altLang="ko-KR" dirty="0" smtClean="0"/>
              <a:t>; But, they are very different.</a:t>
            </a:r>
          </a:p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rgbClr val="0000FF"/>
                </a:solidFill>
              </a:rPr>
              <a:t>Pair&lt;?&gt; </a:t>
            </a:r>
            <a:r>
              <a:rPr lang="en-US" altLang="ko-KR" dirty="0" smtClean="0"/>
              <a:t>has methods such as:</a:t>
            </a:r>
          </a:p>
          <a:p>
            <a:pPr marL="457200" lvl="1" indent="0">
              <a:buNone/>
            </a:pPr>
            <a:r>
              <a:rPr lang="en-US" altLang="ko-KR" dirty="0" smtClean="0"/>
              <a:t>a)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getFirst</a:t>
            </a:r>
            <a:r>
              <a:rPr lang="en-US" altLang="ko-KR" dirty="0" smtClean="0"/>
              <a:t>() </a:t>
            </a:r>
            <a:r>
              <a:rPr lang="en-US" altLang="ko-KR" b="1" dirty="0" smtClean="0"/>
              <a:t>// as return type  </a:t>
            </a:r>
          </a:p>
          <a:p>
            <a:pPr marL="457200" lvl="1" indent="0">
              <a:buNone/>
            </a:pPr>
            <a:r>
              <a:rPr lang="en-US" altLang="ko-KR" dirty="0" smtClean="0"/>
              <a:t>b)   void </a:t>
            </a:r>
            <a:r>
              <a:rPr lang="en-US" altLang="ko-KR" dirty="0" err="1" smtClean="0"/>
              <a:t>setFirst</a:t>
            </a:r>
            <a:r>
              <a:rPr lang="en-US" altLang="ko-KR" dirty="0" smtClean="0"/>
              <a:t>( </a:t>
            </a:r>
            <a:r>
              <a:rPr lang="en-US" altLang="ko-KR" b="1" dirty="0" smtClean="0">
                <a:solidFill>
                  <a:srgbClr val="FF0000"/>
                </a:solidFill>
              </a:rPr>
              <a:t>? </a:t>
            </a:r>
            <a:r>
              <a:rPr lang="en-US" altLang="ko-KR" dirty="0" smtClean="0"/>
              <a:t>) // </a:t>
            </a:r>
            <a:r>
              <a:rPr lang="en-US" altLang="ko-KR" b="1" dirty="0" smtClean="0"/>
              <a:t>as argument type 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rgbClr val="0000FF"/>
                </a:solidFill>
              </a:rPr>
              <a:t>return value</a:t>
            </a:r>
            <a:r>
              <a:rPr lang="en-US" altLang="ko-KR" dirty="0" smtClean="0"/>
              <a:t> of </a:t>
            </a:r>
            <a:r>
              <a:rPr lang="en-US" altLang="ko-KR" b="1" dirty="0" smtClean="0"/>
              <a:t>getFirst() </a:t>
            </a:r>
            <a:r>
              <a:rPr lang="en-US" altLang="ko-KR" dirty="0" smtClean="0"/>
              <a:t>can only be assigned to an </a:t>
            </a:r>
            <a:r>
              <a:rPr lang="en-US" altLang="ko-KR" dirty="0" smtClean="0">
                <a:solidFill>
                  <a:srgbClr val="0000FF"/>
                </a:solidFill>
              </a:rPr>
              <a:t>Object type 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>
                <a:solidFill>
                  <a:srgbClr val="0000FF"/>
                </a:solidFill>
              </a:rPr>
              <a:t>setFirst</a:t>
            </a:r>
            <a:r>
              <a:rPr lang="en-US" altLang="ko-KR" dirty="0" smtClean="0">
                <a:solidFill>
                  <a:srgbClr val="0000FF"/>
                </a:solidFill>
              </a:rPr>
              <a:t>() </a:t>
            </a:r>
            <a:r>
              <a:rPr lang="en-US" altLang="ko-KR" dirty="0" smtClean="0"/>
              <a:t>method can </a:t>
            </a:r>
            <a:r>
              <a:rPr lang="en-US" altLang="ko-KR" b="1" dirty="0" smtClean="0"/>
              <a:t>never be called</a:t>
            </a:r>
            <a:r>
              <a:rPr lang="en-US" altLang="ko-KR" dirty="0" smtClean="0"/>
              <a:t>,  even with an </a:t>
            </a:r>
            <a:r>
              <a:rPr lang="en-US" altLang="ko-KR" b="1" dirty="0" smtClean="0">
                <a:solidFill>
                  <a:srgbClr val="0000FF"/>
                </a:solidFill>
              </a:rPr>
              <a:t>Object </a:t>
            </a:r>
            <a:r>
              <a:rPr lang="en-US" altLang="ko-KR" dirty="0" smtClean="0"/>
              <a:t>type.</a:t>
            </a:r>
          </a:p>
          <a:p>
            <a:pPr lvl="1"/>
            <a:r>
              <a:rPr lang="en-US" altLang="ko-KR" dirty="0" smtClean="0"/>
              <a:t> However, </a:t>
            </a:r>
            <a:r>
              <a:rPr lang="en-US" altLang="ko-KR" dirty="0" err="1" smtClean="0">
                <a:solidFill>
                  <a:srgbClr val="0000FF"/>
                </a:solidFill>
              </a:rPr>
              <a:t>setFirs</a:t>
            </a:r>
            <a:r>
              <a:rPr lang="en-US" altLang="ko-KR" dirty="0" smtClean="0"/>
              <a:t>() method of </a:t>
            </a:r>
            <a:r>
              <a:rPr lang="en-US" altLang="ko-KR" dirty="0" smtClean="0">
                <a:solidFill>
                  <a:srgbClr val="0000FF"/>
                </a:solidFill>
              </a:rPr>
              <a:t>raw Pair </a:t>
            </a:r>
            <a:r>
              <a:rPr lang="en-US" altLang="ko-KR" dirty="0" smtClean="0"/>
              <a:t>can be called using </a:t>
            </a:r>
            <a:r>
              <a:rPr lang="en-US" altLang="ko-KR" dirty="0" smtClean="0">
                <a:solidFill>
                  <a:srgbClr val="FF0000"/>
                </a:solidFill>
              </a:rPr>
              <a:t>Object </a:t>
            </a:r>
            <a:r>
              <a:rPr lang="en-US" altLang="ko-KR" dirty="0" smtClean="0"/>
              <a:t>argument.</a:t>
            </a:r>
          </a:p>
          <a:p>
            <a:pPr lvl="1"/>
            <a:r>
              <a:rPr lang="en-US" altLang="ko-KR" dirty="0" smtClean="0"/>
              <a:t>This is the main difference between </a:t>
            </a:r>
            <a:r>
              <a:rPr lang="en-US" altLang="ko-KR" b="1" dirty="0" smtClean="0"/>
              <a:t>raw pair type  </a:t>
            </a:r>
            <a:r>
              <a:rPr lang="en-US" altLang="ko-KR" dirty="0" smtClean="0"/>
              <a:t>and </a:t>
            </a:r>
            <a:r>
              <a:rPr lang="en-US" altLang="ko-KR" b="1" dirty="0" smtClean="0"/>
              <a:t>Pair&lt;?&gt;.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Is pair&lt;?&gt; </a:t>
            </a:r>
            <a:r>
              <a:rPr lang="en-US" altLang="ko-KR" dirty="0" smtClean="0"/>
              <a:t>useful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?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/>
              <a:t>Yes,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when </a:t>
            </a:r>
            <a:r>
              <a:rPr lang="en-US" altLang="ko-KR" dirty="0"/>
              <a:t>the code </a:t>
            </a:r>
            <a:r>
              <a:rPr lang="en-US" altLang="ko-KR" dirty="0" smtClean="0"/>
              <a:t>uses methods </a:t>
            </a:r>
            <a:r>
              <a:rPr lang="en-US" altLang="ko-KR" dirty="0"/>
              <a:t>in the generic class that don't depend on the type parameter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07856" y="4507210"/>
            <a:ext cx="483510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</a:t>
            </a:r>
            <a:r>
              <a:rPr lang="en-US" altLang="ko-KR" dirty="0" err="1"/>
              <a:t>printList</a:t>
            </a:r>
            <a:r>
              <a:rPr lang="en-US" altLang="ko-KR" dirty="0"/>
              <a:t>(List&lt;</a:t>
            </a:r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&gt; list) 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smtClean="0"/>
              <a:t> for </a:t>
            </a:r>
            <a:r>
              <a:rPr lang="en-US" altLang="ko-KR" dirty="0"/>
              <a:t>(Object </a:t>
            </a:r>
            <a:r>
              <a:rPr lang="en-US" altLang="ko-KR" dirty="0" err="1">
                <a:solidFill>
                  <a:srgbClr val="FF0000"/>
                </a:solidFill>
              </a:rPr>
              <a:t>elem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list)</a:t>
            </a:r>
          </a:p>
          <a:p>
            <a:r>
              <a:rPr lang="en-US" altLang="ko-KR" dirty="0"/>
              <a:t>       </a:t>
            </a:r>
            <a:r>
              <a:rPr lang="en-US" altLang="ko-KR" dirty="0" smtClean="0"/>
              <a:t>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 + " 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2618" y="4458864"/>
            <a:ext cx="42564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</a:t>
            </a:r>
            <a:r>
              <a:rPr lang="en-US" altLang="ko-KR" dirty="0" err="1"/>
              <a:t>printList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List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&gt; </a:t>
            </a:r>
            <a:r>
              <a:rPr lang="en-US" altLang="ko-KR" dirty="0">
                <a:solidFill>
                  <a:srgbClr val="FF0000"/>
                </a:solidFill>
              </a:rPr>
              <a:t>list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/>
              <a:t>    for (Object </a:t>
            </a:r>
            <a:r>
              <a:rPr lang="en-US" altLang="ko-KR" dirty="0" err="1"/>
              <a:t>elem</a:t>
            </a:r>
            <a:r>
              <a:rPr lang="en-US" altLang="ko-KR" dirty="0"/>
              <a:t>: list)</a:t>
            </a:r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 </a:t>
            </a:r>
            <a:r>
              <a:rPr lang="en-US" altLang="ko-KR" dirty="0"/>
              <a:t>+ " 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8.3: </a:t>
            </a:r>
            <a:r>
              <a:rPr lang="en-US" dirty="0" smtClean="0">
                <a:solidFill>
                  <a:srgbClr val="FF0000"/>
                </a:solidFill>
              </a:rPr>
              <a:t>pairs3 </a:t>
            </a:r>
            <a:r>
              <a:rPr lang="en-US" dirty="0" smtClean="0">
                <a:solidFill>
                  <a:srgbClr val="0000FF"/>
                </a:solidFill>
              </a:rPr>
              <a:t>/Pairs3Test.java(1/3)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0913"/>
            <a:ext cx="10782300" cy="5475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package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pair3;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PairTest3  </a:t>
            </a:r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143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Manager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ceo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Manager(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"Gus Greedy"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800000, 2003, 12, 15);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Manage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Manager(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"Sid Sneaky"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600000, 2003, 12, 15);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Pair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Manager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 buddies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Pair&lt;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Manager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cfo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printBuddies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buddies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go to next slide 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ceo.setBonus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(1000000);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cfo.setBonus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(500000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managers = {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cfo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Pair&lt;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resul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Pair&lt;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 // go to next slide 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minmaxBonus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(managers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// go to next slide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"first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result.getFirst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()+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",second:"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result.getSecond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maxminBonu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(managers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go to next slide 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"first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result.getFirst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second"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result.getSecond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} end of main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8.1. Why Generic Programming?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cont’d.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095" y="1000131"/>
            <a:ext cx="10515600" cy="545009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Example: 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ArrayList </a:t>
            </a:r>
            <a:r>
              <a:rPr lang="en-US" altLang="ko-KR" sz="2000" b="1" dirty="0" smtClean="0"/>
              <a:t>AL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>
                <a:solidFill>
                  <a:srgbClr val="FF0000"/>
                </a:solidFill>
              </a:rPr>
              <a:t>new </a:t>
            </a:r>
            <a:r>
              <a:rPr lang="en-US" altLang="ko-KR" sz="2000" dirty="0"/>
              <a:t>ArrayList</a:t>
            </a:r>
            <a:r>
              <a:rPr lang="en-US" altLang="ko-KR" sz="2000" dirty="0" smtClean="0"/>
              <a:t>();  </a:t>
            </a:r>
            <a:r>
              <a:rPr lang="en-US" altLang="ko-KR" sz="2000" dirty="0" smtClean="0">
                <a:solidFill>
                  <a:srgbClr val="00B050"/>
                </a:solidFill>
              </a:rPr>
              <a:t>// create an array with default size.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AL</a:t>
            </a:r>
            <a:r>
              <a:rPr lang="en-US" altLang="ko-KR" sz="2000" dirty="0" smtClean="0"/>
              <a:t>.add(“Kim”);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String</a:t>
            </a:r>
            <a:r>
              <a:rPr lang="en-US" altLang="ko-KR" sz="2000" dirty="0">
                <a:solidFill>
                  <a:prstClr val="black"/>
                </a:solidFill>
              </a:rPr>
              <a:t> filename = </a:t>
            </a:r>
            <a:r>
              <a:rPr lang="en-US" altLang="ko-KR" sz="2000" dirty="0" smtClean="0">
                <a:solidFill>
                  <a:prstClr val="black"/>
                </a:solidFill>
              </a:rPr>
              <a:t> </a:t>
            </a:r>
            <a:r>
              <a:rPr lang="en-US" altLang="ko-KR" sz="2000" b="1" dirty="0" err="1">
                <a:solidFill>
                  <a:prstClr val="black"/>
                </a:solidFill>
              </a:rPr>
              <a:t>AL.</a:t>
            </a:r>
            <a:r>
              <a:rPr lang="en-US" altLang="ko-KR" sz="2000" dirty="0" err="1">
                <a:solidFill>
                  <a:prstClr val="black"/>
                </a:solidFill>
              </a:rPr>
              <a:t>get</a:t>
            </a:r>
            <a:r>
              <a:rPr lang="en-US" altLang="ko-KR" sz="2000" dirty="0">
                <a:solidFill>
                  <a:prstClr val="black"/>
                </a:solidFill>
              </a:rPr>
              <a:t>(0);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en-US" altLang="ko-KR" sz="2000" dirty="0" smtClean="0">
                <a:solidFill>
                  <a:srgbClr val="00B050"/>
                </a:solidFill>
              </a:rPr>
              <a:t>Error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0000FF"/>
                </a:solidFill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</a:rPr>
              <a:t>String </a:t>
            </a:r>
            <a:r>
              <a:rPr lang="en-US" altLang="ko-KR" sz="2000" dirty="0"/>
              <a:t>filename = (</a:t>
            </a:r>
            <a:r>
              <a:rPr lang="en-US" altLang="ko-KR" sz="2000" b="1" dirty="0">
                <a:solidFill>
                  <a:srgbClr val="7030A0"/>
                </a:solidFill>
              </a:rPr>
              <a:t>String</a:t>
            </a:r>
            <a:r>
              <a:rPr lang="en-US" altLang="ko-KR" sz="2000" dirty="0"/>
              <a:t>) </a:t>
            </a:r>
            <a:r>
              <a:rPr lang="en-US" altLang="ko-KR" sz="2000" b="1" dirty="0" err="1"/>
              <a:t>AL.</a:t>
            </a:r>
            <a:r>
              <a:rPr lang="en-US" altLang="ko-KR" sz="2000" dirty="0" err="1"/>
              <a:t>get</a:t>
            </a:r>
            <a:r>
              <a:rPr lang="en-US" altLang="ko-KR" sz="2000" dirty="0"/>
              <a:t>(0);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en-US" altLang="ko-KR" sz="2000" dirty="0" smtClean="0">
                <a:solidFill>
                  <a:srgbClr val="00B050"/>
                </a:solidFill>
              </a:rPr>
              <a:t>ok 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sz="2000" b="1" dirty="0" smtClean="0"/>
              <a:t> AL</a:t>
            </a:r>
            <a:r>
              <a:rPr lang="en-US" altLang="ko-KR" sz="2000" dirty="0" smtClean="0"/>
              <a:t>.add(</a:t>
            </a:r>
            <a:r>
              <a:rPr lang="en-US" altLang="ko-KR" sz="2000" dirty="0" smtClean="0">
                <a:solidFill>
                  <a:srgbClr val="FF0000"/>
                </a:solidFill>
              </a:rPr>
              <a:t>new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File</a:t>
            </a:r>
            <a:r>
              <a:rPr lang="en-US" altLang="ko-KR" sz="2000" dirty="0" smtClean="0"/>
              <a:t>(“abc.txt")); </a:t>
            </a:r>
            <a:r>
              <a:rPr lang="en-US" altLang="ko-KR" sz="2000" dirty="0" smtClean="0">
                <a:solidFill>
                  <a:srgbClr val="00B050"/>
                </a:solidFill>
              </a:rPr>
              <a:t>// ok. no compile error because we can add any class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7030A0"/>
                </a:solidFill>
              </a:rPr>
              <a:t>String </a:t>
            </a:r>
            <a:r>
              <a:rPr lang="en-US" altLang="ko-KR" sz="2000" dirty="0"/>
              <a:t>filename = (</a:t>
            </a:r>
            <a:r>
              <a:rPr lang="en-US" altLang="ko-KR" sz="2000" b="1" dirty="0">
                <a:solidFill>
                  <a:srgbClr val="7030A0"/>
                </a:solidFill>
              </a:rPr>
              <a:t>String</a:t>
            </a:r>
            <a:r>
              <a:rPr lang="en-US" altLang="ko-KR" sz="2000" dirty="0"/>
              <a:t>) </a:t>
            </a:r>
            <a:r>
              <a:rPr lang="en-US" altLang="ko-KR" sz="2000" b="1" dirty="0" err="1" smtClean="0"/>
              <a:t>AL.</a:t>
            </a:r>
            <a:r>
              <a:rPr lang="en-US" altLang="ko-KR" sz="2000" dirty="0" err="1" smtClean="0"/>
              <a:t>get</a:t>
            </a:r>
            <a:r>
              <a:rPr lang="en-US" altLang="ko-KR" sz="2000" dirty="0" smtClean="0"/>
              <a:t>(1); </a:t>
            </a:r>
            <a:r>
              <a:rPr lang="en-US" altLang="ko-KR" sz="2000" dirty="0">
                <a:solidFill>
                  <a:srgbClr val="00B050"/>
                </a:solidFill>
              </a:rPr>
              <a:t>// class cast exception occurs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                                              // because  “File” class is  not 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                                             // superclass of “String ” class.                                          </a:t>
            </a:r>
          </a:p>
          <a:p>
            <a:pPr marL="457200" lvl="1" indent="0">
              <a:buNone/>
            </a:pPr>
            <a:r>
              <a:rPr lang="en-US" altLang="ko-KR" sz="2000" b="1" dirty="0" smtClean="0">
                <a:solidFill>
                  <a:srgbClr val="7030A0"/>
                </a:solidFill>
              </a:rPr>
              <a:t>File</a:t>
            </a:r>
            <a:r>
              <a:rPr lang="en-US" altLang="ko-KR" sz="2000" dirty="0" smtClean="0"/>
              <a:t> filename = (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File</a:t>
            </a:r>
            <a:r>
              <a:rPr lang="en-US" altLang="ko-KR" sz="2000" dirty="0" smtClean="0"/>
              <a:t>) </a:t>
            </a:r>
            <a:r>
              <a:rPr lang="en-US" altLang="ko-KR" sz="2000" b="1" dirty="0" err="1" smtClean="0"/>
              <a:t>AL.</a:t>
            </a:r>
            <a:r>
              <a:rPr lang="en-US" altLang="ko-KR" sz="2000" dirty="0" err="1" smtClean="0"/>
              <a:t>get</a:t>
            </a:r>
            <a:r>
              <a:rPr lang="en-US" altLang="ko-KR" sz="2000" dirty="0" smtClean="0"/>
              <a:t>(1); </a:t>
            </a:r>
            <a:r>
              <a:rPr lang="en-US" altLang="ko-KR" sz="2000" dirty="0" smtClean="0">
                <a:solidFill>
                  <a:srgbClr val="00B050"/>
                </a:solidFill>
              </a:rPr>
              <a:t>// ok </a:t>
            </a:r>
          </a:p>
          <a:p>
            <a:pPr marL="457200" lvl="1" indent="0">
              <a:buNone/>
            </a:pPr>
            <a:r>
              <a:rPr lang="en-US" altLang="ko-KR" sz="2000" b="1" dirty="0" smtClean="0"/>
              <a:t>Note</a:t>
            </a:r>
            <a:r>
              <a:rPr lang="en-US" altLang="ko-KR" sz="2000" dirty="0" smtClean="0"/>
              <a:t>: We must write many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if(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instanceof</a:t>
            </a:r>
            <a:r>
              <a:rPr lang="en-US" altLang="ko-KR" sz="2000" dirty="0" smtClean="0"/>
              <a:t>) </a:t>
            </a:r>
            <a:r>
              <a:rPr lang="en-US" altLang="ko-KR" sz="2000" b="1" dirty="0" smtClean="0"/>
              <a:t>blocks</a:t>
            </a:r>
            <a:r>
              <a:rPr lang="en-US" altLang="ko-KR" sz="2000" dirty="0" smtClean="0"/>
              <a:t> to do down casting operation for different subclasses of an “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Object</a:t>
            </a:r>
            <a:r>
              <a:rPr lang="en-US" altLang="ko-KR" sz="2000" dirty="0" smtClean="0"/>
              <a:t>” class. 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Listing 8.3: </a:t>
            </a:r>
            <a:r>
              <a:rPr lang="en-US" dirty="0">
                <a:solidFill>
                  <a:srgbClr val="FF0000"/>
                </a:solidFill>
              </a:rPr>
              <a:t>pairs3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smtClean="0">
                <a:solidFill>
                  <a:srgbClr val="0000FF"/>
                </a:solidFill>
              </a:rPr>
              <a:t>Pairs3Test.java(2/3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839450" cy="547543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printBuddies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(Pair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 ?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extends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Employee &gt;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Employee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first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Employee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second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first.getName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are buddies."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minmaxBonus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(Manager[] a,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Pair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 ?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super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Manager &gt;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Manager min = a[0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Manager max = a[0];</a:t>
            </a:r>
          </a:p>
          <a:p>
            <a:pPr marL="0" lvl="0" indent="0">
              <a:buNone/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a.length; i++)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min.getBonus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&gt; a[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getBonus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min = a[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max.getBonus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 a[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getBonus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max = a[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result.setFirst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(min);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result.setSecond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(max);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Listing 8.3: </a:t>
            </a:r>
            <a:r>
              <a:rPr lang="en-US" dirty="0">
                <a:solidFill>
                  <a:srgbClr val="FF0000"/>
                </a:solidFill>
              </a:rPr>
              <a:t>pairs3 /</a:t>
            </a:r>
            <a:r>
              <a:rPr lang="en-US" dirty="0" smtClean="0">
                <a:solidFill>
                  <a:srgbClr val="0000FF"/>
                </a:solidFill>
              </a:rPr>
              <a:t>Pairs3Test.java(3/3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maxminBonus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(Manager[] a, Pair&lt;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Manager&gt;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minmaxBonus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(a, result);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PairAlg.swapHelper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OK--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swapHelper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captures wildcard type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</a:p>
          <a:p>
            <a:pPr marL="0" lv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 // end of PairTest3 class </a:t>
            </a:r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PairAlg</a:t>
            </a:r>
            <a:endParaRPr lang="en-US" sz="16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swapHelper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(Pair&lt;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p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p.getFirst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p.setFirst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p.getSecond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p.setSecond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(t); 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// end of </a:t>
            </a:r>
            <a:r>
              <a:rPr lang="en-US" sz="1600" b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PairAlg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class </a:t>
            </a:r>
            <a:endParaRPr lang="en-US" sz="16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0"/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Listing 8.3: </a:t>
            </a:r>
            <a:r>
              <a:rPr lang="en-US" dirty="0">
                <a:solidFill>
                  <a:srgbClr val="FF0000"/>
                </a:solidFill>
              </a:rPr>
              <a:t>pairs3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smtClean="0">
                <a:solidFill>
                  <a:srgbClr val="0000FF"/>
                </a:solidFill>
              </a:rPr>
              <a:t>Pair.java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1" y="992038"/>
            <a:ext cx="11096624" cy="518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pair3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Pair&lt;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first;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second;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Pair() { first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second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Pair(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first,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second) {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.first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first;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second;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T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getFirst()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first;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getSecond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second;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first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setSecond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second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8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Listing 8.3: </a:t>
            </a:r>
            <a:r>
              <a:rPr lang="en-US" dirty="0">
                <a:solidFill>
                  <a:srgbClr val="FF0000"/>
                </a:solidFill>
              </a:rPr>
              <a:t>pairs3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/Employee.java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972988"/>
            <a:ext cx="4981575" cy="5484962"/>
          </a:xfrm>
          <a:ln w="158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pair3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java.time</a:t>
            </a:r>
            <a:r>
              <a:rPr lang="en-US" sz="1600" b="1" dirty="0" smtClean="0">
                <a:latin typeface="Consolas" panose="020B0609020204030204" pitchFamily="49" charset="0"/>
              </a:rPr>
              <a:t>.*;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name;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Employee(String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name,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year,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month,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day)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.salary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salary;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hireDay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(year, month, day);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24525" y="875641"/>
            <a:ext cx="5553075" cy="548496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name;}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salary; }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getHireDay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hireDay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raiseSalary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byPercent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raise = salary *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byPercent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/ 100;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salary += raise;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 // end of Employee class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50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75" y="476744"/>
            <a:ext cx="10515600" cy="514769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Listing 8.3: </a:t>
            </a:r>
            <a:r>
              <a:rPr lang="en-US" dirty="0">
                <a:solidFill>
                  <a:srgbClr val="FF0000"/>
                </a:solidFill>
              </a:rPr>
              <a:t>pairs3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/Manager.java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2813"/>
            <a:ext cx="5219700" cy="5184925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pair3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 class Manager extends Employee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bonus;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Manager(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year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month,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day)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(name, salary, year, month, day);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bonus = 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end of Manager()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contuctor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bonus;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34100" y="1162813"/>
            <a:ext cx="5219700" cy="518492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setBonus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bonus = b;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getBonus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bonus;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 end oaf Manager class </a:t>
            </a:r>
            <a:endParaRPr 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8.1. Why Generic Programming?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cont’d.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800" dirty="0" smtClean="0"/>
              <a:t>To address the above t</a:t>
            </a:r>
            <a:r>
              <a:rPr lang="en-US" altLang="ko-KR" sz="1800" b="1" dirty="0" smtClean="0"/>
              <a:t>wo </a:t>
            </a:r>
            <a:r>
              <a:rPr lang="en-US" altLang="ko-KR" sz="1800" dirty="0" smtClean="0"/>
              <a:t>problems, Generic class is added in java </a:t>
            </a:r>
            <a:r>
              <a:rPr lang="en-US" altLang="ko-KR" sz="1800" dirty="0" smtClean="0">
                <a:solidFill>
                  <a:srgbClr val="0000FF"/>
                </a:solidFill>
              </a:rPr>
              <a:t>SE 5.0</a:t>
            </a:r>
          </a:p>
          <a:p>
            <a:r>
              <a:rPr lang="en-US" altLang="ko-KR" sz="1800" dirty="0" smtClean="0"/>
              <a:t>Hence, </a:t>
            </a:r>
            <a:r>
              <a:rPr lang="en-US" altLang="ko-KR" sz="1800" b="1" dirty="0" smtClean="0"/>
              <a:t>generic class </a:t>
            </a:r>
            <a:r>
              <a:rPr lang="en-US" altLang="ko-KR" sz="1800" dirty="0" smtClean="0"/>
              <a:t>solves this problem by using </a:t>
            </a:r>
            <a:r>
              <a:rPr lang="en-US" altLang="ko-KR" sz="1800" b="1" dirty="0" smtClean="0"/>
              <a:t>Type parameters </a:t>
            </a:r>
            <a:r>
              <a:rPr lang="en-US" altLang="ko-KR" sz="1800" dirty="0" smtClean="0"/>
              <a:t>as follows</a:t>
            </a:r>
          </a:p>
          <a:p>
            <a:pPr marL="0" indent="0">
              <a:buNone/>
            </a:pPr>
            <a:r>
              <a:rPr lang="en-US" altLang="ko-KR" sz="1800" b="1" dirty="0" smtClean="0"/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Case 1 </a:t>
            </a:r>
            <a:r>
              <a:rPr lang="en-US" altLang="ko-KR" sz="1800" b="1" dirty="0" smtClean="0"/>
              <a:t>:  ArrayList</a:t>
            </a:r>
            <a:r>
              <a:rPr lang="en-US" altLang="ko-KR" sz="1800" dirty="0" smtClean="0"/>
              <a:t>&lt;</a:t>
            </a:r>
            <a:r>
              <a:rPr lang="en-US" altLang="ko-KR" sz="1800" dirty="0" smtClean="0">
                <a:solidFill>
                  <a:srgbClr val="0000FF"/>
                </a:solidFill>
              </a:rPr>
              <a:t>String</a:t>
            </a:r>
            <a:r>
              <a:rPr lang="en-US" altLang="ko-KR" sz="1800" dirty="0"/>
              <a:t>&gt; files = new </a:t>
            </a:r>
            <a:r>
              <a:rPr lang="en-US" altLang="ko-KR" sz="1800" b="1" dirty="0" smtClean="0"/>
              <a:t>ArrayList&lt;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String </a:t>
            </a:r>
            <a:r>
              <a:rPr lang="en-US" altLang="ko-KR" sz="1800" dirty="0" smtClean="0"/>
              <a:t>&gt;(); </a:t>
            </a:r>
            <a:r>
              <a:rPr lang="en-US" altLang="ko-KR" sz="1800" b="1" dirty="0" smtClean="0"/>
              <a:t>// SE 5.0 and SE 6.0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 smtClean="0"/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Case 2 :</a:t>
            </a:r>
            <a:r>
              <a:rPr lang="en-US" altLang="ko-KR" sz="1800" b="1" dirty="0" smtClean="0"/>
              <a:t>  ArrayList</a:t>
            </a:r>
            <a:r>
              <a:rPr lang="en-US" altLang="ko-KR" sz="1800" dirty="0" smtClean="0"/>
              <a:t>&lt;</a:t>
            </a:r>
            <a:r>
              <a:rPr lang="en-US" altLang="ko-KR" sz="1800" dirty="0" smtClean="0">
                <a:solidFill>
                  <a:srgbClr val="0000FF"/>
                </a:solidFill>
              </a:rPr>
              <a:t>String</a:t>
            </a:r>
            <a:r>
              <a:rPr lang="en-US" altLang="ko-KR" sz="1800" dirty="0"/>
              <a:t>&gt; files = new </a:t>
            </a:r>
            <a:r>
              <a:rPr lang="en-US" altLang="ko-KR" sz="1800" b="1" dirty="0"/>
              <a:t>ArrayList</a:t>
            </a:r>
            <a:r>
              <a:rPr lang="en-US" altLang="ko-KR" sz="1800" b="1" dirty="0" smtClean="0"/>
              <a:t>&lt;</a:t>
            </a:r>
            <a:r>
              <a:rPr lang="en-US" altLang="ko-KR" sz="1800" dirty="0" smtClean="0"/>
              <a:t>&gt;();  </a:t>
            </a:r>
            <a:r>
              <a:rPr lang="en-US" altLang="ko-KR" sz="1800" b="1" dirty="0" smtClean="0"/>
              <a:t>// since SE 7.0</a:t>
            </a:r>
            <a:endParaRPr lang="en-US" altLang="ko-KR" sz="1800" b="1" dirty="0"/>
          </a:p>
          <a:p>
            <a:r>
              <a:rPr lang="en-US" altLang="ko-KR" sz="1800" b="1" dirty="0" smtClean="0"/>
              <a:t>Note 1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 Element type </a:t>
            </a:r>
            <a:r>
              <a:rPr lang="en-US" altLang="ko-KR" sz="1800" dirty="0" smtClean="0"/>
              <a:t>T supplied inside angle brackets &lt;...&gt;</a:t>
            </a:r>
          </a:p>
          <a:p>
            <a:r>
              <a:rPr lang="en-US" altLang="ko-KR" sz="1800" b="1" dirty="0" smtClean="0"/>
              <a:t>Note 2</a:t>
            </a:r>
            <a:r>
              <a:rPr lang="en-US" altLang="ko-KR" sz="1800" dirty="0" smtClean="0"/>
              <a:t>:   No </a:t>
            </a:r>
            <a:r>
              <a:rPr lang="en-US" altLang="ko-KR" sz="1800" dirty="0"/>
              <a:t>cast required in </a:t>
            </a:r>
            <a:r>
              <a:rPr lang="en-US" altLang="ko-KR" sz="1800" dirty="0" smtClean="0"/>
              <a:t>get() method as follows</a:t>
            </a:r>
          </a:p>
          <a:p>
            <a:pPr marL="0" indent="0">
              <a:buNone/>
            </a:pPr>
            <a:r>
              <a:rPr lang="en-US" altLang="ko-KR" sz="1800" b="1" dirty="0" smtClean="0"/>
              <a:t>                ArrayList</a:t>
            </a:r>
            <a:r>
              <a:rPr lang="en-US" altLang="ko-KR" sz="1800" dirty="0" smtClean="0"/>
              <a:t>&lt;</a:t>
            </a:r>
            <a:r>
              <a:rPr lang="en-US" altLang="ko-KR" sz="1800" dirty="0" smtClean="0">
                <a:solidFill>
                  <a:srgbClr val="0000FF"/>
                </a:solidFill>
              </a:rPr>
              <a:t>String</a:t>
            </a:r>
            <a:r>
              <a:rPr lang="en-US" altLang="ko-KR" sz="1800" dirty="0"/>
              <a:t>&gt; </a:t>
            </a:r>
            <a:r>
              <a:rPr lang="en-US" altLang="ko-KR" sz="1800" b="1" dirty="0"/>
              <a:t>files </a:t>
            </a:r>
            <a:r>
              <a:rPr lang="en-US" altLang="ko-KR" sz="1800" dirty="0"/>
              <a:t>= new </a:t>
            </a:r>
            <a:r>
              <a:rPr lang="en-US" altLang="ko-KR" sz="1800" b="1" dirty="0"/>
              <a:t>ArrayList&lt;</a:t>
            </a:r>
            <a:r>
              <a:rPr lang="en-US" altLang="ko-KR" sz="1800" dirty="0"/>
              <a:t>&gt;();  </a:t>
            </a:r>
            <a:r>
              <a:rPr lang="en-US" altLang="ko-KR" sz="1800" b="1" dirty="0"/>
              <a:t>// since SE 7.0</a:t>
            </a:r>
          </a:p>
          <a:p>
            <a:pPr marL="457200" lvl="1" indent="0">
              <a:buNone/>
            </a:pPr>
            <a:r>
              <a:rPr lang="en-US" altLang="ko-KR" b="1" dirty="0" smtClean="0"/>
              <a:t>          String </a:t>
            </a:r>
            <a:r>
              <a:rPr lang="en-US" altLang="ko-KR" b="1" dirty="0"/>
              <a:t>filename = </a:t>
            </a:r>
            <a:r>
              <a:rPr lang="en-US" altLang="ko-KR" b="1" dirty="0" err="1"/>
              <a:t>files.get</a:t>
            </a:r>
            <a:r>
              <a:rPr lang="en-US" altLang="ko-KR" b="1" dirty="0"/>
              <a:t>(0</a:t>
            </a:r>
            <a:r>
              <a:rPr lang="en-US" altLang="ko-KR" b="1" dirty="0" smtClean="0"/>
              <a:t>); </a:t>
            </a:r>
            <a:r>
              <a:rPr lang="en-US" altLang="ko-KR" b="1" dirty="0"/>
              <a:t>// </a:t>
            </a:r>
            <a:r>
              <a:rPr lang="en-US" altLang="ko-KR" b="1" dirty="0" smtClean="0"/>
              <a:t>compiler knows that  </a:t>
            </a:r>
            <a:r>
              <a:rPr lang="en-US" altLang="ko-KR" b="1" dirty="0"/>
              <a:t>return type is </a:t>
            </a:r>
            <a:r>
              <a:rPr lang="en-US" altLang="ko-KR" b="1" dirty="0" smtClean="0"/>
              <a:t> </a:t>
            </a:r>
          </a:p>
          <a:p>
            <a:pPr marL="457200" lvl="1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                                   // String</a:t>
            </a:r>
            <a:r>
              <a:rPr lang="en-US" altLang="ko-KR" b="1" dirty="0"/>
              <a:t>, </a:t>
            </a:r>
            <a:r>
              <a:rPr lang="en-US" altLang="ko-KR" b="1" dirty="0" smtClean="0"/>
              <a:t>not </a:t>
            </a:r>
            <a:r>
              <a:rPr lang="en-US" altLang="ko-KR" b="1" dirty="0"/>
              <a:t>Object:</a:t>
            </a:r>
          </a:p>
          <a:p>
            <a:r>
              <a:rPr lang="en-US" altLang="ko-KR" sz="1800" b="1" dirty="0" smtClean="0"/>
              <a:t>Note 3</a:t>
            </a:r>
            <a:r>
              <a:rPr lang="en-US" altLang="ko-KR" sz="1800" dirty="0" smtClean="0"/>
              <a:t>: Illegal </a:t>
            </a:r>
            <a:r>
              <a:rPr lang="en-US" altLang="ko-KR" sz="1800" dirty="0"/>
              <a:t>argument to </a:t>
            </a:r>
            <a:r>
              <a:rPr lang="en-US" altLang="ko-KR" sz="1800" dirty="0" smtClean="0"/>
              <a:t>add() </a:t>
            </a:r>
            <a:r>
              <a:rPr lang="en-US" altLang="ko-KR" sz="1800" dirty="0"/>
              <a:t>caught at compile </a:t>
            </a:r>
            <a:r>
              <a:rPr lang="en-US" altLang="ko-KR" sz="1800" dirty="0" smtClean="0"/>
              <a:t>time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as follows:</a:t>
            </a:r>
          </a:p>
          <a:p>
            <a:pPr marL="0" indent="0">
              <a:buNone/>
            </a:pPr>
            <a:r>
              <a:rPr lang="en-US" altLang="ko-KR" sz="1800" b="1" dirty="0" smtClean="0"/>
              <a:t>   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          ArrayList</a:t>
            </a:r>
            <a:r>
              <a:rPr lang="en-US" altLang="ko-KR" sz="1800" dirty="0" smtClean="0"/>
              <a:t>&lt;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String</a:t>
            </a:r>
            <a:r>
              <a:rPr lang="en-US" altLang="ko-KR" sz="1800" dirty="0"/>
              <a:t>&gt; </a:t>
            </a:r>
            <a:r>
              <a:rPr lang="en-US" altLang="ko-KR" sz="1800" b="1" dirty="0"/>
              <a:t>files </a:t>
            </a:r>
            <a:r>
              <a:rPr lang="en-US" altLang="ko-KR" sz="1800" dirty="0"/>
              <a:t>= new </a:t>
            </a:r>
            <a:r>
              <a:rPr lang="en-US" altLang="ko-KR" sz="1800" b="1" dirty="0"/>
              <a:t>ArrayList&lt;</a:t>
            </a:r>
            <a:r>
              <a:rPr lang="en-US" altLang="ko-KR" sz="1800" dirty="0"/>
              <a:t>&gt;();  </a:t>
            </a:r>
            <a:r>
              <a:rPr lang="en-US" altLang="ko-KR" sz="1800" b="1" dirty="0"/>
              <a:t>// since SE 7.0</a:t>
            </a:r>
          </a:p>
          <a:p>
            <a:pPr marL="457200" lvl="1" indent="0">
              <a:buNone/>
            </a:pPr>
            <a:r>
              <a:rPr lang="en-US" altLang="ko-KR" b="1" dirty="0" smtClean="0"/>
              <a:t>         </a:t>
            </a:r>
            <a:r>
              <a:rPr lang="en-US" altLang="ko-KR" b="1" dirty="0" err="1" smtClean="0"/>
              <a:t>files</a:t>
            </a:r>
            <a:r>
              <a:rPr lang="en-US" altLang="ko-KR" dirty="0" err="1" smtClean="0"/>
              <a:t>.</a:t>
            </a:r>
            <a:r>
              <a:rPr lang="en-US" altLang="ko-KR" b="1" dirty="0" err="1" smtClean="0"/>
              <a:t>add</a:t>
            </a:r>
            <a:r>
              <a:rPr lang="en-US" altLang="ko-KR" dirty="0" smtClean="0"/>
              <a:t>(new </a:t>
            </a:r>
            <a:r>
              <a:rPr lang="en-US" altLang="ko-KR" b="1" dirty="0">
                <a:solidFill>
                  <a:srgbClr val="0000FF"/>
                </a:solidFill>
              </a:rPr>
              <a:t>File</a:t>
            </a:r>
            <a:r>
              <a:rPr lang="en-US" altLang="ko-KR" dirty="0" smtClean="0"/>
              <a:t>(“abc.txt"));  </a:t>
            </a:r>
            <a:r>
              <a:rPr lang="en-US" altLang="ko-KR" b="1" dirty="0" smtClean="0"/>
              <a:t>// compiler error because the type is T is String N</a:t>
            </a:r>
          </a:p>
          <a:p>
            <a:pPr marL="169863" lvl="1" indent="-112713"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Note 4:  </a:t>
            </a:r>
            <a:r>
              <a:rPr lang="en-US" altLang="ko-KR" dirty="0" smtClean="0"/>
              <a:t>compiler error is better than class cast exception at runtime. </a:t>
            </a:r>
          </a:p>
          <a:p>
            <a:pPr marL="457200" lvl="1" indent="0">
              <a:buNone/>
            </a:pPr>
            <a:r>
              <a:rPr lang="en-US" altLang="ko-KR" b="1" dirty="0" smtClean="0"/>
              <a:t>         Question </a:t>
            </a:r>
            <a:r>
              <a:rPr lang="en-US" altLang="ko-KR" b="1" dirty="0"/>
              <a:t>1</a:t>
            </a:r>
            <a:r>
              <a:rPr lang="en-US" altLang="ko-KR" dirty="0"/>
              <a:t>: what is the </a:t>
            </a:r>
            <a:r>
              <a:rPr lang="en-US" altLang="ko-KR" b="1" dirty="0" smtClean="0"/>
              <a:t>similarity </a:t>
            </a:r>
            <a:r>
              <a:rPr lang="en-US" altLang="ko-KR" dirty="0" smtClean="0"/>
              <a:t>between </a:t>
            </a:r>
            <a:r>
              <a:rPr lang="en-US" altLang="ko-KR" dirty="0">
                <a:solidFill>
                  <a:srgbClr val="0000FF"/>
                </a:solidFill>
              </a:rPr>
              <a:t>ArrayList&lt;String</a:t>
            </a:r>
            <a:r>
              <a:rPr lang="en-US" altLang="ko-KR" dirty="0"/>
              <a:t>&gt; and 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 smtClean="0">
                <a:solidFill>
                  <a:srgbClr val="0000FF"/>
                </a:solidFill>
              </a:rPr>
              <a:t>[] ?</a:t>
            </a:r>
            <a:endParaRPr lang="en-US" altLang="ko-KR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b="1" dirty="0" smtClean="0"/>
              <a:t>         Question </a:t>
            </a:r>
            <a:r>
              <a:rPr lang="en-US" altLang="ko-KR" b="1" dirty="0"/>
              <a:t>2:</a:t>
            </a:r>
            <a:r>
              <a:rPr lang="en-US" altLang="ko-KR" dirty="0"/>
              <a:t> what is the </a:t>
            </a:r>
            <a:r>
              <a:rPr lang="en-US" altLang="ko-KR" b="1" dirty="0" smtClean="0"/>
              <a:t>difference </a:t>
            </a:r>
            <a:r>
              <a:rPr lang="en-US" altLang="ko-KR" dirty="0" smtClean="0"/>
              <a:t>between </a:t>
            </a:r>
            <a:r>
              <a:rPr lang="en-US" altLang="ko-KR" dirty="0">
                <a:solidFill>
                  <a:srgbClr val="0000FF"/>
                </a:solidFill>
              </a:rPr>
              <a:t>ArrayList&lt;String&gt;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0000FF"/>
                </a:solidFill>
              </a:rPr>
              <a:t>String[]?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169863" lvl="1" indent="-112713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8.1.2. Who </a:t>
            </a:r>
            <a:r>
              <a:rPr lang="en-US" altLang="ko-KR" dirty="0"/>
              <a:t>Wants to Be a Generic Programmer?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 is easy to use generic </a:t>
            </a:r>
            <a:r>
              <a:rPr lang="en-US" altLang="ko-KR" dirty="0"/>
              <a:t>classes such as </a:t>
            </a:r>
            <a:r>
              <a:rPr lang="en-US" altLang="ko-KR" b="1" dirty="0" smtClean="0"/>
              <a:t>ArrayList</a:t>
            </a:r>
            <a:endParaRPr lang="en-US" altLang="ko-KR" b="1" dirty="0"/>
          </a:p>
          <a:p>
            <a:r>
              <a:rPr lang="en-US" altLang="ko-KR" dirty="0" smtClean="0"/>
              <a:t>However, if you are asked to write </a:t>
            </a:r>
            <a:r>
              <a:rPr lang="en-US" altLang="ko-KR" b="1" dirty="0" smtClean="0"/>
              <a:t>ArrayList </a:t>
            </a:r>
            <a:r>
              <a:rPr lang="en-US" altLang="ko-KR" dirty="0" smtClean="0"/>
              <a:t>class by yourself , it </a:t>
            </a:r>
            <a:r>
              <a:rPr lang="en-US" altLang="ko-KR" dirty="0"/>
              <a:t>is </a:t>
            </a:r>
            <a:r>
              <a:rPr lang="en-US" altLang="ko-KR" dirty="0" smtClean="0"/>
              <a:t>not easy because </a:t>
            </a:r>
          </a:p>
          <a:p>
            <a:pPr marL="457200" indent="-457200">
              <a:buAutoNum type="alphaLcParenR"/>
            </a:pPr>
            <a:r>
              <a:rPr lang="en-US" altLang="ko-KR" dirty="0" smtClean="0"/>
              <a:t>The </a:t>
            </a:r>
            <a:r>
              <a:rPr lang="en-US" altLang="ko-KR" b="1" dirty="0" smtClean="0"/>
              <a:t>ArrayList</a:t>
            </a:r>
            <a:r>
              <a:rPr lang="en-US" altLang="ko-KR" dirty="0" smtClean="0"/>
              <a:t> class has to work for </a:t>
            </a:r>
            <a:r>
              <a:rPr lang="en-US" altLang="ko-KR" b="1" dirty="0" smtClean="0"/>
              <a:t>all element types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lphaLcParenR"/>
            </a:pPr>
            <a:r>
              <a:rPr lang="en-US" altLang="ko-KR" dirty="0" smtClean="0"/>
              <a:t>The </a:t>
            </a:r>
            <a:r>
              <a:rPr lang="en-US" altLang="ko-KR" b="1" dirty="0" smtClean="0"/>
              <a:t>ArrayList</a:t>
            </a:r>
            <a:r>
              <a:rPr lang="en-US" altLang="ko-KR" dirty="0" smtClean="0"/>
              <a:t> class has </a:t>
            </a:r>
            <a:r>
              <a:rPr lang="en-US" altLang="ko-KR" b="1" dirty="0" err="1" smtClean="0"/>
              <a:t>addAll</a:t>
            </a:r>
            <a:r>
              <a:rPr lang="en-US" altLang="ko-KR" b="1" dirty="0" smtClean="0"/>
              <a:t>() method.</a:t>
            </a:r>
          </a:p>
          <a:p>
            <a:pPr marL="801688" indent="-284163"/>
            <a:r>
              <a:rPr lang="en-US" altLang="ko-KR" dirty="0" smtClean="0"/>
              <a:t>Assume we want to add all elements from </a:t>
            </a:r>
            <a:r>
              <a:rPr lang="en-US" altLang="ko-KR" b="1" dirty="0" smtClean="0">
                <a:solidFill>
                  <a:srgbClr val="0000FF"/>
                </a:solidFill>
              </a:rPr>
              <a:t>ArrayList&lt;Manager</a:t>
            </a:r>
            <a:r>
              <a:rPr lang="en-US" altLang="ko-KR" b="1" dirty="0">
                <a:solidFill>
                  <a:srgbClr val="0000FF"/>
                </a:solidFill>
              </a:rPr>
              <a:t>&gt;</a:t>
            </a:r>
            <a:r>
              <a:rPr lang="en-US" altLang="ko-KR" dirty="0"/>
              <a:t> to an 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ArrayList&lt;Employee&gt;</a:t>
            </a:r>
          </a:p>
          <a:p>
            <a:pPr marL="574675" indent="-57150"/>
            <a:r>
              <a:rPr lang="en-US" altLang="ko-KR" dirty="0" smtClean="0"/>
              <a:t> However, </a:t>
            </a:r>
            <a:r>
              <a:rPr lang="en-US" altLang="ko-KR" dirty="0"/>
              <a:t>we </a:t>
            </a:r>
            <a:r>
              <a:rPr lang="en-US" altLang="ko-KR" dirty="0" smtClean="0"/>
              <a:t>do not want </a:t>
            </a:r>
            <a:r>
              <a:rPr lang="en-US" altLang="ko-KR" dirty="0"/>
              <a:t>to add all elements from </a:t>
            </a:r>
            <a:r>
              <a:rPr lang="en-US" altLang="ko-KR" b="1" dirty="0" smtClean="0">
                <a:solidFill>
                  <a:srgbClr val="0000FF"/>
                </a:solidFill>
              </a:rPr>
              <a:t>ArrayList&lt;Employee </a:t>
            </a:r>
            <a:r>
              <a:rPr lang="en-US" altLang="ko-KR" b="1" dirty="0" smtClean="0"/>
              <a:t>&gt;</a:t>
            </a:r>
            <a:r>
              <a:rPr lang="en-US" altLang="ko-KR" dirty="0" smtClean="0"/>
              <a:t> to </a:t>
            </a:r>
            <a:r>
              <a:rPr lang="en-US" altLang="ko-KR" dirty="0"/>
              <a:t>an </a:t>
            </a:r>
            <a:r>
              <a:rPr lang="en-US" altLang="ko-KR" dirty="0" smtClean="0"/>
              <a:t>  </a:t>
            </a:r>
          </a:p>
          <a:p>
            <a:pPr marL="517525" indent="0"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  ArrayList&lt;Manager&gt;</a:t>
            </a:r>
          </a:p>
          <a:p>
            <a:pPr marL="574675" indent="-57150"/>
            <a:r>
              <a:rPr lang="en-US" altLang="ko-KR" b="1" dirty="0" smtClean="0"/>
              <a:t> Hence, </a:t>
            </a:r>
            <a:r>
              <a:rPr lang="en-US" altLang="ko-KR" dirty="0" smtClean="0"/>
              <a:t>it is difficult to write code that </a:t>
            </a:r>
            <a:r>
              <a:rPr lang="en-US" altLang="ko-KR" b="1" dirty="0" smtClean="0"/>
              <a:t>allow</a:t>
            </a:r>
            <a:r>
              <a:rPr lang="en-US" altLang="ko-KR" dirty="0" smtClean="0"/>
              <a:t> </a:t>
            </a:r>
            <a:r>
              <a:rPr lang="en-US" altLang="ko-KR" b="1" dirty="0"/>
              <a:t>that call and disallow the </a:t>
            </a:r>
            <a:r>
              <a:rPr lang="en-US" altLang="ko-KR" b="1" dirty="0" smtClean="0"/>
              <a:t>opposite </a:t>
            </a:r>
          </a:p>
          <a:p>
            <a:pPr marL="574675" indent="-57150"/>
            <a:r>
              <a:rPr lang="en-US" altLang="ko-KR" b="1" dirty="0"/>
              <a:t> </a:t>
            </a:r>
            <a:r>
              <a:rPr lang="en-US" altLang="ko-KR" b="1" dirty="0" smtClean="0"/>
              <a:t> To address </a:t>
            </a:r>
            <a:r>
              <a:rPr lang="en-US" altLang="ko-KR" b="1" dirty="0"/>
              <a:t>this problem, </a:t>
            </a:r>
            <a:r>
              <a:rPr lang="en-US" altLang="ko-KR" dirty="0"/>
              <a:t>Java language designers </a:t>
            </a:r>
            <a:r>
              <a:rPr lang="en-US" altLang="ko-KR" dirty="0" smtClean="0"/>
              <a:t>use</a:t>
            </a:r>
            <a:r>
              <a:rPr lang="en-US" altLang="ko-KR" b="1" dirty="0" smtClean="0"/>
              <a:t>” </a:t>
            </a:r>
            <a:r>
              <a:rPr lang="en-US" altLang="ko-KR" b="1" dirty="0" smtClean="0">
                <a:solidFill>
                  <a:srgbClr val="0000FF"/>
                </a:solidFill>
              </a:rPr>
              <a:t>wildcard Type</a:t>
            </a:r>
            <a:r>
              <a:rPr lang="en-US" altLang="ko-KR" b="1" dirty="0" smtClean="0"/>
              <a:t>”.</a:t>
            </a:r>
            <a:endParaRPr lang="en-US" altLang="ko-KR" dirty="0"/>
          </a:p>
          <a:p>
            <a:r>
              <a:rPr lang="en-US" altLang="ko-KR" b="1" dirty="0" smtClean="0"/>
              <a:t>Generic programming skills fall into three levels  </a:t>
            </a:r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en-US" altLang="ko-KR" b="1" dirty="0" smtClean="0"/>
              <a:t>Basic level</a:t>
            </a:r>
            <a:r>
              <a:rPr lang="en-US" altLang="ko-KR" dirty="0" smtClean="0"/>
              <a:t>: Using existing </a:t>
            </a:r>
            <a:r>
              <a:rPr lang="en-US" altLang="ko-KR" dirty="0"/>
              <a:t>generic </a:t>
            </a:r>
            <a:r>
              <a:rPr lang="en-US" altLang="ko-KR" dirty="0" smtClean="0"/>
              <a:t>classes in Java API such as </a:t>
            </a:r>
            <a:r>
              <a:rPr lang="en-US" altLang="ko-KR" b="1" dirty="0" err="1" smtClean="0"/>
              <a:t>ArrrayList</a:t>
            </a:r>
            <a:endParaRPr lang="en-US" altLang="ko-KR" b="1" dirty="0"/>
          </a:p>
          <a:p>
            <a:pPr marL="457200" lvl="1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Intermediate level</a:t>
            </a:r>
            <a:r>
              <a:rPr lang="en-US" altLang="ko-KR" dirty="0" smtClean="0"/>
              <a:t>: Understanding  </a:t>
            </a:r>
            <a:r>
              <a:rPr lang="en-US" altLang="ko-KR" dirty="0"/>
              <a:t>enough about type parameters to </a:t>
            </a:r>
            <a:r>
              <a:rPr lang="en-US" altLang="ko-KR" dirty="0" smtClean="0"/>
              <a:t>debug problems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Advanced leve</a:t>
            </a:r>
            <a:r>
              <a:rPr lang="en-US" altLang="ko-KR" dirty="0" smtClean="0"/>
              <a:t>l: Writing your own generic </a:t>
            </a:r>
            <a:r>
              <a:rPr lang="en-US" altLang="ko-KR" dirty="0"/>
              <a:t>classes that </a:t>
            </a:r>
            <a:r>
              <a:rPr lang="en-US" altLang="ko-KR" dirty="0" smtClean="0"/>
              <a:t>can be used by other programmers.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3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Using a Generic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814331" cy="5184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</a:rPr>
              <a:t>// revise chapter 5: Listing </a:t>
            </a:r>
            <a:r>
              <a:rPr lang="en-US" altLang="ko-KR" sz="1600" dirty="0">
                <a:solidFill>
                  <a:srgbClr val="0000FF"/>
                </a:solidFill>
              </a:rPr>
              <a:t>5.11: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ArrayListTest</a:t>
            </a:r>
            <a:r>
              <a:rPr lang="en-US" altLang="ko-KR" sz="1600" dirty="0" smtClean="0">
                <a:solidFill>
                  <a:srgbClr val="0000FF"/>
                </a:solidFill>
              </a:rPr>
              <a:t> (section 5.3). 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b="1" dirty="0" err="1"/>
              <a:t>ArrayListTest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   public static void </a:t>
            </a:r>
            <a:r>
              <a:rPr lang="en-US" altLang="ko-KR" sz="1600" b="1" dirty="0"/>
              <a:t>main</a:t>
            </a:r>
            <a:r>
              <a:rPr lang="en-US" altLang="ko-KR" sz="1600" dirty="0"/>
              <a:t>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  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</a:rPr>
              <a:t>      ArrayList&lt;Employee</a:t>
            </a:r>
            <a:r>
              <a:rPr lang="en-US" altLang="ko-KR" sz="1600" dirty="0">
                <a:solidFill>
                  <a:srgbClr val="0000FF"/>
                </a:solidFill>
              </a:rPr>
              <a:t>&gt; staff = new ArrayList&lt;&gt;();</a:t>
            </a:r>
          </a:p>
          <a:p>
            <a:pPr marL="0" indent="0"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/>
              <a:t>staff.</a:t>
            </a:r>
            <a:r>
              <a:rPr lang="en-US" altLang="ko-KR" sz="1600" b="1" dirty="0" err="1"/>
              <a:t>add</a:t>
            </a:r>
            <a:r>
              <a:rPr lang="en-US" altLang="ko-KR" sz="1600" dirty="0"/>
              <a:t>(new Employee("Carl Cracker", 75000, 1987, 12, 15));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staff.</a:t>
            </a:r>
            <a:r>
              <a:rPr lang="en-US" altLang="ko-KR" sz="1600" b="1" dirty="0" err="1"/>
              <a:t>add</a:t>
            </a:r>
            <a:r>
              <a:rPr lang="en-US" altLang="ko-KR" sz="1600" dirty="0"/>
              <a:t>(new Employee("Harry Hacker", 50000, 1989, 10, 1));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staff.</a:t>
            </a:r>
            <a:r>
              <a:rPr lang="en-US" altLang="ko-KR" sz="1600" b="1" dirty="0" err="1"/>
              <a:t>add</a:t>
            </a:r>
            <a:r>
              <a:rPr lang="en-US" altLang="ko-KR" sz="1600" dirty="0"/>
              <a:t>(new Employee("Tony Tester", 40000, 1990, 3, 15));</a:t>
            </a:r>
          </a:p>
          <a:p>
            <a:pPr marL="0" indent="0">
              <a:buNone/>
            </a:pPr>
            <a:r>
              <a:rPr lang="en-US" altLang="ko-KR" sz="1600" dirty="0" smtClean="0"/>
              <a:t>      for </a:t>
            </a:r>
            <a:r>
              <a:rPr lang="en-US" altLang="ko-KR" sz="1600" dirty="0"/>
              <a:t>(Employee e : staff)</a:t>
            </a:r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en-US" altLang="ko-KR" sz="1600" b="1" dirty="0" err="1"/>
              <a:t>e.raiseSalary</a:t>
            </a:r>
            <a:r>
              <a:rPr lang="en-US" altLang="ko-KR" sz="1600" b="1" dirty="0"/>
              <a:t>(5);</a:t>
            </a:r>
          </a:p>
          <a:p>
            <a:pPr marL="0" indent="0">
              <a:buNone/>
            </a:pPr>
            <a:r>
              <a:rPr lang="en-US" altLang="ko-KR" sz="1600" dirty="0" smtClean="0"/>
              <a:t>      for </a:t>
            </a:r>
            <a:r>
              <a:rPr lang="en-US" altLang="ko-KR" sz="1600" dirty="0"/>
              <a:t>(Employee e : staff)</a:t>
            </a:r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("name=" + </a:t>
            </a:r>
            <a:r>
              <a:rPr lang="en-US" altLang="ko-KR" sz="1600" dirty="0" err="1"/>
              <a:t>e.getName</a:t>
            </a:r>
            <a:r>
              <a:rPr lang="en-US" altLang="ko-KR" sz="1600" dirty="0"/>
              <a:t>() + ",salary=" + </a:t>
            </a:r>
            <a:r>
              <a:rPr lang="en-US" altLang="ko-KR" sz="1600" dirty="0" err="1"/>
              <a:t>e.getSalary</a:t>
            </a:r>
            <a:r>
              <a:rPr lang="en-US" altLang="ko-KR" sz="1600" dirty="0"/>
              <a:t>() + ",</a:t>
            </a:r>
            <a:r>
              <a:rPr lang="en-US" altLang="ko-KR" sz="1600" dirty="0" err="1"/>
              <a:t>hireDay</a:t>
            </a:r>
            <a:r>
              <a:rPr lang="en-US" altLang="ko-KR" sz="1600" dirty="0" smtClean="0"/>
              <a:t>=" </a:t>
            </a:r>
            <a:r>
              <a:rPr lang="en-US" altLang="ko-KR" sz="1600" dirty="0"/>
              <a:t>+ </a:t>
            </a:r>
            <a:r>
              <a:rPr lang="en-US" altLang="ko-KR" sz="1600" dirty="0" err="1"/>
              <a:t>e.getHireDay</a:t>
            </a:r>
            <a:r>
              <a:rPr lang="en-US" altLang="ko-KR" sz="1600" dirty="0"/>
              <a:t>());</a:t>
            </a:r>
          </a:p>
          <a:p>
            <a:pPr marL="0" indent="0">
              <a:buNone/>
            </a:pPr>
            <a:r>
              <a:rPr lang="en-US" altLang="ko-KR" sz="1600" dirty="0"/>
              <a:t>   }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8.2.Defining your own Simple </a:t>
            </a:r>
            <a:r>
              <a:rPr lang="en-US" altLang="ko-KR" dirty="0"/>
              <a:t>Generic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951896" cy="5184925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smtClean="0"/>
              <a:t>A </a:t>
            </a:r>
            <a:r>
              <a:rPr lang="en-US" altLang="ko-KR" b="1" dirty="0" smtClean="0">
                <a:solidFill>
                  <a:srgbClr val="0000FF"/>
                </a:solidFill>
              </a:rPr>
              <a:t>generic class </a:t>
            </a:r>
            <a:r>
              <a:rPr lang="en-US" altLang="ko-KR" b="1" dirty="0" smtClean="0"/>
              <a:t>is a class with one or more </a:t>
            </a:r>
            <a:r>
              <a:rPr lang="en-US" altLang="ko-KR" b="1" dirty="0" smtClean="0">
                <a:solidFill>
                  <a:srgbClr val="0000FF"/>
                </a:solidFill>
              </a:rPr>
              <a:t>type</a:t>
            </a:r>
            <a:r>
              <a:rPr lang="en-US" altLang="ko-KR" b="1" dirty="0" smtClean="0"/>
              <a:t> variables.</a:t>
            </a:r>
          </a:p>
          <a:p>
            <a:r>
              <a:rPr lang="en-US" altLang="ko-KR" b="1" dirty="0" smtClean="0"/>
              <a:t>Example</a:t>
            </a:r>
            <a:r>
              <a:rPr lang="en-US" altLang="ko-KR" dirty="0" smtClean="0"/>
              <a:t>: see  </a:t>
            </a:r>
            <a:r>
              <a:rPr lang="en-US" altLang="ko-KR" b="1" dirty="0" smtClean="0"/>
              <a:t>Pair</a:t>
            </a:r>
            <a:r>
              <a:rPr lang="en-US" altLang="ko-KR" dirty="0" smtClean="0"/>
              <a:t> as a generic class as follows</a:t>
            </a:r>
          </a:p>
          <a:p>
            <a:pPr marL="457200" lvl="1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>
                <a:solidFill>
                  <a:srgbClr val="0000FF"/>
                </a:solidFill>
              </a:rPr>
              <a:t>Pair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 smtClean="0"/>
              <a:t>&gt; </a:t>
            </a:r>
            <a:r>
              <a:rPr lang="en-US" altLang="ko-KR" b="1" dirty="0" smtClean="0">
                <a:solidFill>
                  <a:srgbClr val="00B050"/>
                </a:solidFill>
              </a:rPr>
              <a:t>//  parameter type T  is introduced inside &lt;&gt; at the end of class name  </a:t>
            </a:r>
            <a:endParaRPr lang="en-US" altLang="ko-KR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first</a:t>
            </a:r>
            <a:r>
              <a:rPr lang="en-US" altLang="ko-KR" dirty="0" smtClean="0"/>
              <a:t>;  </a:t>
            </a:r>
            <a:r>
              <a:rPr lang="en-US" altLang="ko-KR" b="1" dirty="0" smtClean="0">
                <a:solidFill>
                  <a:srgbClr val="00B050"/>
                </a:solidFill>
              </a:rPr>
              <a:t>// T is used to declare instance fields </a:t>
            </a:r>
            <a:endParaRPr lang="en-US" altLang="ko-KR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   private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second;</a:t>
            </a:r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b="1" dirty="0">
                <a:solidFill>
                  <a:srgbClr val="0000FF"/>
                </a:solidFill>
              </a:rPr>
              <a:t>Pair</a:t>
            </a:r>
            <a:r>
              <a:rPr lang="en-US" altLang="ko-KR" dirty="0"/>
              <a:t>() { first = null; second = null; }</a:t>
            </a:r>
          </a:p>
          <a:p>
            <a:pPr marL="457200" lvl="1" indent="0">
              <a:buNone/>
            </a:pPr>
            <a:r>
              <a:rPr lang="en-US" altLang="ko-KR" dirty="0"/>
              <a:t>   public </a:t>
            </a:r>
            <a:r>
              <a:rPr lang="en-US" altLang="ko-KR" dirty="0">
                <a:solidFill>
                  <a:srgbClr val="0000FF"/>
                </a:solidFill>
              </a:rPr>
              <a:t>Pair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first,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second) { </a:t>
            </a:r>
            <a:r>
              <a:rPr lang="en-US" altLang="ko-KR" dirty="0" err="1"/>
              <a:t>this.first</a:t>
            </a:r>
            <a:r>
              <a:rPr lang="en-US" altLang="ko-KR" dirty="0"/>
              <a:t> = first; </a:t>
            </a:r>
            <a:r>
              <a:rPr lang="en-US" altLang="ko-KR" dirty="0" err="1"/>
              <a:t>this.second</a:t>
            </a:r>
            <a:r>
              <a:rPr lang="en-US" altLang="ko-KR" dirty="0"/>
              <a:t> = second; </a:t>
            </a: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00B050"/>
                </a:solidFill>
              </a:rPr>
              <a:t>// T is used as argument </a:t>
            </a:r>
            <a:endParaRPr lang="en-US" altLang="ko-KR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getFirst() { return first; </a:t>
            </a:r>
            <a:r>
              <a:rPr lang="en-US" altLang="ko-KR" dirty="0" smtClean="0"/>
              <a:t>}</a:t>
            </a:r>
            <a:r>
              <a:rPr lang="en-US" altLang="ko-KR" dirty="0" smtClean="0">
                <a:solidFill>
                  <a:srgbClr val="00B050"/>
                </a:solidFill>
              </a:rPr>
              <a:t>  // T is used as return type </a:t>
            </a:r>
            <a:endParaRPr lang="en-US" altLang="ko-KR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   public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</a:t>
            </a:r>
            <a:r>
              <a:rPr lang="en-US" altLang="ko-KR" dirty="0" err="1"/>
              <a:t>getSecond</a:t>
            </a:r>
            <a:r>
              <a:rPr lang="en-US" altLang="ko-KR" dirty="0"/>
              <a:t>() { return second; }</a:t>
            </a:r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void </a:t>
            </a:r>
            <a:r>
              <a:rPr lang="en-US" altLang="ko-KR" dirty="0" err="1"/>
              <a:t>setFirst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</a:t>
            </a:r>
            <a:r>
              <a:rPr lang="en-US" altLang="ko-KR" dirty="0" err="1"/>
              <a:t>newValue</a:t>
            </a:r>
            <a:r>
              <a:rPr lang="en-US" altLang="ko-KR" dirty="0"/>
              <a:t>) { first = </a:t>
            </a:r>
            <a:r>
              <a:rPr lang="en-US" altLang="ko-KR" dirty="0" err="1"/>
              <a:t>newValue</a:t>
            </a:r>
            <a:r>
              <a:rPr lang="en-US" altLang="ko-KR" dirty="0"/>
              <a:t>; }</a:t>
            </a:r>
          </a:p>
          <a:p>
            <a:pPr marL="457200" lvl="1" indent="0">
              <a:buNone/>
            </a:pPr>
            <a:r>
              <a:rPr lang="en-US" altLang="ko-KR" dirty="0"/>
              <a:t>   public void </a:t>
            </a:r>
            <a:r>
              <a:rPr lang="en-US" altLang="ko-KR" dirty="0" err="1"/>
              <a:t>setSecond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</a:t>
            </a:r>
            <a:r>
              <a:rPr lang="en-US" altLang="ko-KR" dirty="0" err="1"/>
              <a:t>newValue</a:t>
            </a:r>
            <a:r>
              <a:rPr lang="en-US" altLang="ko-KR" dirty="0"/>
              <a:t>) { second = </a:t>
            </a:r>
            <a:r>
              <a:rPr lang="en-US" altLang="ko-KR" dirty="0" err="1"/>
              <a:t>newValue</a:t>
            </a:r>
            <a:r>
              <a:rPr lang="en-US" altLang="ko-KR" dirty="0"/>
              <a:t>; }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r>
              <a:rPr lang="en-US" dirty="0" smtClean="0"/>
              <a:t>A </a:t>
            </a:r>
            <a:r>
              <a:rPr lang="en-US" dirty="0"/>
              <a:t>generic class can have more than one type </a:t>
            </a:r>
            <a:r>
              <a:rPr lang="en-US" dirty="0" smtClean="0"/>
              <a:t>variable as follows: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publicclass</a:t>
            </a:r>
            <a:r>
              <a:rPr lang="en-US" dirty="0" smtClean="0"/>
              <a:t> </a:t>
            </a:r>
            <a:r>
              <a:rPr lang="en-US" dirty="0"/>
              <a:t>Pair&lt;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&gt; { . . . }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A </a:t>
            </a:r>
            <a:r>
              <a:rPr lang="en-US" altLang="ko-KR" dirty="0">
                <a:solidFill>
                  <a:srgbClr val="0000FF"/>
                </a:solidFill>
              </a:rPr>
              <a:t>generic provides a means for describing the concept of a stack in a type-independent manner.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8.2.Defining your own Simple Generic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0000FF"/>
                </a:solidFill>
              </a:rPr>
              <a:t>Remarks on Type variables</a:t>
            </a:r>
          </a:p>
          <a:p>
            <a:r>
              <a:rPr lang="en-US" altLang="ko-KR" dirty="0" smtClean="0"/>
              <a:t>The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in public class </a:t>
            </a:r>
            <a:r>
              <a:rPr lang="en-US" altLang="ko-KR" b="1" dirty="0"/>
              <a:t>Pair&lt;</a:t>
            </a:r>
            <a:r>
              <a:rPr lang="en-US" altLang="ko-KR" b="1" dirty="0">
                <a:solidFill>
                  <a:srgbClr val="FF0000"/>
                </a:solidFill>
              </a:rPr>
              <a:t>T</a:t>
            </a:r>
            <a:r>
              <a:rPr lang="en-US" altLang="ko-KR" b="1" dirty="0"/>
              <a:t>&gt;</a:t>
            </a:r>
            <a:r>
              <a:rPr lang="en-US" altLang="ko-KR" dirty="0"/>
              <a:t> is a type variable.</a:t>
            </a:r>
          </a:p>
          <a:p>
            <a:r>
              <a:rPr lang="en-US" altLang="ko-KR" dirty="0" smtClean="0"/>
              <a:t> we can instantiate the generic type by substituting </a:t>
            </a:r>
            <a:r>
              <a:rPr lang="en-US" altLang="ko-KR" dirty="0"/>
              <a:t>a type for the </a:t>
            </a:r>
            <a:r>
              <a:rPr lang="en-US" altLang="ko-KR" dirty="0" smtClean="0"/>
              <a:t>variable: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Pair&lt;</a:t>
            </a:r>
            <a:r>
              <a:rPr lang="en-US" altLang="ko-KR" b="1" dirty="0" smtClean="0">
                <a:solidFill>
                  <a:srgbClr val="FF0000"/>
                </a:solidFill>
              </a:rPr>
              <a:t>String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dirty="0" smtClean="0"/>
              <a:t>We can </a:t>
            </a:r>
            <a:r>
              <a:rPr lang="en-US" altLang="ko-KR" dirty="0"/>
              <a:t>think of </a:t>
            </a:r>
            <a:r>
              <a:rPr lang="en-US" altLang="ko-KR" dirty="0" smtClean="0"/>
              <a:t>generic class as </a:t>
            </a:r>
            <a:r>
              <a:rPr lang="en-US" altLang="ko-KR" dirty="0"/>
              <a:t>an </a:t>
            </a:r>
            <a:r>
              <a:rPr lang="en-US" altLang="ko-KR" b="1" dirty="0"/>
              <a:t>ordinary class </a:t>
            </a:r>
            <a:r>
              <a:rPr lang="en-US" altLang="ko-KR" dirty="0" smtClean="0"/>
              <a:t>with constructors and  </a:t>
            </a:r>
            <a:r>
              <a:rPr lang="en-US" altLang="ko-KR" dirty="0"/>
              <a:t>methods: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Pair&lt;</a:t>
            </a:r>
            <a:r>
              <a:rPr lang="en-US" altLang="ko-KR" dirty="0" smtClean="0">
                <a:solidFill>
                  <a:srgbClr val="FF0000"/>
                </a:solidFill>
              </a:rPr>
              <a:t>String</a:t>
            </a:r>
            <a:r>
              <a:rPr lang="en-US" altLang="ko-KR" dirty="0" smtClean="0"/>
              <a:t>&gt;()  </a:t>
            </a:r>
            <a:r>
              <a:rPr lang="en-US" altLang="ko-KR" dirty="0" smtClean="0">
                <a:solidFill>
                  <a:srgbClr val="00B050"/>
                </a:solidFill>
              </a:rPr>
              <a:t>// constructor </a:t>
            </a:r>
          </a:p>
          <a:p>
            <a:pPr marL="457200" lvl="1" indent="0">
              <a:buNone/>
            </a:pPr>
            <a:r>
              <a:rPr lang="en-US" altLang="ko-KR" dirty="0" smtClean="0"/>
              <a:t>Pair&lt;</a:t>
            </a:r>
            <a:r>
              <a:rPr lang="en-US" altLang="ko-KR" dirty="0" smtClean="0">
                <a:solidFill>
                  <a:srgbClr val="FF0000"/>
                </a:solidFill>
              </a:rPr>
              <a:t>String</a:t>
            </a:r>
            <a:r>
              <a:rPr lang="en-US" altLang="ko-KR" dirty="0" smtClean="0"/>
              <a:t>&gt;(String, String) </a:t>
            </a:r>
            <a:r>
              <a:rPr lang="en-US" altLang="ko-KR" dirty="0" smtClean="0">
                <a:solidFill>
                  <a:srgbClr val="00B050"/>
                </a:solidFill>
              </a:rPr>
              <a:t>// constructor 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String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getFirs</a:t>
            </a:r>
            <a:r>
              <a:rPr lang="en-US" altLang="ko-KR" dirty="0" smtClean="0"/>
              <a:t>t() </a:t>
            </a:r>
            <a:r>
              <a:rPr lang="en-US" altLang="ko-KR" dirty="0" smtClean="0">
                <a:solidFill>
                  <a:srgbClr val="00B050"/>
                </a:solidFill>
              </a:rPr>
              <a:t>// method 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String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err="1"/>
              <a:t>getSecond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void </a:t>
            </a:r>
            <a:r>
              <a:rPr lang="en-US" altLang="ko-KR" b="1" dirty="0" err="1"/>
              <a:t>setFirst</a:t>
            </a:r>
            <a:r>
              <a:rPr lang="en-US" altLang="ko-KR" b="1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String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void </a:t>
            </a:r>
            <a:r>
              <a:rPr lang="en-US" altLang="ko-KR" b="1" dirty="0" err="1"/>
              <a:t>setSecon</a:t>
            </a:r>
            <a:r>
              <a:rPr lang="en-US" altLang="ko-KR" dirty="0" err="1"/>
              <a:t>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String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A class </a:t>
            </a:r>
            <a:r>
              <a:rPr lang="en-US" altLang="ko-KR" dirty="0"/>
              <a:t>can have multiple type variables: </a:t>
            </a:r>
            <a:r>
              <a:rPr lang="en-US" altLang="ko-KR" b="1" dirty="0"/>
              <a:t>public class Pair&lt;</a:t>
            </a:r>
            <a:r>
              <a:rPr lang="en-US" altLang="ko-KR" b="1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U&gt;</a:t>
            </a:r>
          </a:p>
          <a:p>
            <a:pPr marL="457200" lvl="1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 first;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en-US" altLang="ko-KR" dirty="0"/>
              <a:t> second;</a:t>
            </a:r>
          </a:p>
          <a:p>
            <a:pPr marL="457200" lvl="1" indent="0">
              <a:buNone/>
            </a:pPr>
            <a:r>
              <a:rPr lang="en-US" altLang="ko-KR" dirty="0"/>
              <a:t>   . . .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8.1: </a:t>
            </a:r>
            <a:r>
              <a:rPr lang="en-US" altLang="ko-KR" dirty="0" smtClean="0">
                <a:solidFill>
                  <a:srgbClr val="FF0000"/>
                </a:solidFill>
              </a:rPr>
              <a:t>Pair1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PairTest1</a:t>
            </a:r>
            <a:r>
              <a:rPr lang="en-US" altLang="ko-KR" dirty="0" smtClean="0"/>
              <a:t>.java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92038"/>
            <a:ext cx="5276849" cy="5315099"/>
          </a:xfrm>
          <a:ln w="254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FF"/>
                </a:solidFill>
              </a:rPr>
              <a:t>package pair1</a:t>
            </a:r>
          </a:p>
          <a:p>
            <a:pPr marL="0" indent="0">
              <a:buNone/>
            </a:pPr>
            <a:r>
              <a:rPr lang="en-US" altLang="ko-KR" sz="1600" b="1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b="1" dirty="0"/>
              <a:t>PairTest1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public static void </a:t>
            </a:r>
            <a:r>
              <a:rPr lang="en-US" altLang="ko-KR" sz="1600" b="1" dirty="0"/>
              <a:t>main</a:t>
            </a:r>
            <a:r>
              <a:rPr lang="en-US" altLang="ko-KR" sz="1600" dirty="0"/>
              <a:t>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String[] </a:t>
            </a:r>
            <a:r>
              <a:rPr lang="en-US" altLang="ko-KR" sz="1600" b="1" dirty="0"/>
              <a:t>words</a:t>
            </a:r>
            <a:r>
              <a:rPr lang="en-US" altLang="ko-KR" sz="1600" dirty="0"/>
              <a:t> = { "Mary", "had", "a", "little", "lamb" };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  </a:t>
            </a:r>
            <a:r>
              <a:rPr lang="en-US" altLang="ko-KR" sz="1600" dirty="0" smtClean="0">
                <a:solidFill>
                  <a:srgbClr val="00B050"/>
                </a:solidFill>
              </a:rPr>
              <a:t> // instantiate pair&lt;T&gt;</a:t>
            </a:r>
          </a:p>
          <a:p>
            <a:pPr marL="0" indent="0">
              <a:buNone/>
            </a:pPr>
            <a:r>
              <a:rPr lang="en-US" altLang="ko-KR" sz="1600" b="1" dirty="0" smtClean="0"/>
              <a:t>  Pai</a:t>
            </a:r>
            <a:r>
              <a:rPr lang="en-US" altLang="ko-KR" sz="1600" dirty="0" smtClean="0"/>
              <a:t>r&lt;</a:t>
            </a:r>
            <a:r>
              <a:rPr lang="en-US" altLang="ko-KR" sz="1600" dirty="0" smtClean="0">
                <a:solidFill>
                  <a:srgbClr val="FF0000"/>
                </a:solidFill>
              </a:rPr>
              <a:t>String</a:t>
            </a:r>
            <a:r>
              <a:rPr lang="en-US" altLang="ko-KR" sz="1600" dirty="0"/>
              <a:t>&gt; mm = </a:t>
            </a:r>
            <a:r>
              <a:rPr lang="en-US" altLang="ko-KR" sz="1600" b="1" dirty="0" err="1">
                <a:solidFill>
                  <a:srgbClr val="0000FF"/>
                </a:solidFill>
              </a:rPr>
              <a:t>ArrayAlg</a:t>
            </a:r>
            <a:r>
              <a:rPr lang="en-US" altLang="ko-KR" sz="1600" dirty="0" err="1"/>
              <a:t>.</a:t>
            </a:r>
            <a:r>
              <a:rPr lang="en-US" altLang="ko-KR" sz="1600" b="1" dirty="0" err="1"/>
              <a:t>minmax</a:t>
            </a:r>
            <a:r>
              <a:rPr lang="en-US" altLang="ko-KR" sz="1600" dirty="0"/>
              <a:t>(words</a:t>
            </a:r>
            <a:r>
              <a:rPr lang="en-US" altLang="ko-KR" sz="1600" dirty="0" smtClean="0"/>
              <a:t>);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("min = " + </a:t>
            </a:r>
            <a:r>
              <a:rPr lang="en-US" altLang="ko-KR" sz="1600" dirty="0" err="1"/>
              <a:t>mm.</a:t>
            </a:r>
            <a:r>
              <a:rPr lang="en-US" altLang="ko-KR" sz="1600" b="1" dirty="0" err="1"/>
              <a:t>getFirs</a:t>
            </a:r>
            <a:r>
              <a:rPr lang="en-US" altLang="ko-KR" sz="1600" dirty="0" err="1"/>
              <a:t>t</a:t>
            </a:r>
            <a:r>
              <a:rPr lang="en-US" altLang="ko-KR" sz="1600" dirty="0"/>
              <a:t>());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/>
              <a:t>("max = " + </a:t>
            </a:r>
            <a:r>
              <a:rPr lang="en-US" altLang="ko-KR" sz="1600" dirty="0" err="1"/>
              <a:t>mm.</a:t>
            </a:r>
            <a:r>
              <a:rPr lang="en-US" altLang="ko-KR" sz="1600" b="1" dirty="0" err="1"/>
              <a:t>getSecond</a:t>
            </a:r>
            <a:r>
              <a:rPr lang="en-US" altLang="ko-KR" sz="1600" dirty="0"/>
              <a:t>());</a:t>
            </a:r>
          </a:p>
          <a:p>
            <a:pPr marL="0" indent="0">
              <a:buNone/>
            </a:pPr>
            <a:r>
              <a:rPr lang="en-US" altLang="ko-KR" sz="1600" dirty="0"/>
              <a:t>   }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985313" y="929106"/>
            <a:ext cx="5701862" cy="53780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b="1" dirty="0" err="1">
                <a:solidFill>
                  <a:srgbClr val="0000FF"/>
                </a:solidFill>
              </a:rPr>
              <a:t>ArrayAlg</a:t>
            </a:r>
            <a:endParaRPr lang="en-US" altLang="ko-KR" sz="1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smtClean="0"/>
              <a:t>   public </a:t>
            </a:r>
            <a:r>
              <a:rPr lang="en-US" altLang="ko-KR" sz="1800" dirty="0">
                <a:solidFill>
                  <a:srgbClr val="FF0000"/>
                </a:solidFill>
              </a:rPr>
              <a:t>static </a:t>
            </a:r>
            <a:r>
              <a:rPr lang="en-US" altLang="ko-KR" sz="1800" b="1" dirty="0"/>
              <a:t>Pair</a:t>
            </a:r>
            <a:r>
              <a:rPr lang="en-US" altLang="ko-KR" sz="1800" dirty="0"/>
              <a:t>&lt;</a:t>
            </a:r>
            <a:r>
              <a:rPr lang="en-US" altLang="ko-KR" sz="1800" dirty="0">
                <a:solidFill>
                  <a:srgbClr val="FF0000"/>
                </a:solidFill>
              </a:rPr>
              <a:t>String</a:t>
            </a:r>
            <a:r>
              <a:rPr lang="en-US" altLang="ko-KR" sz="1800" dirty="0"/>
              <a:t>&gt; </a:t>
            </a:r>
            <a:r>
              <a:rPr lang="en-US" altLang="ko-KR" sz="1800" b="1" dirty="0" err="1"/>
              <a:t>minmax</a:t>
            </a:r>
            <a:r>
              <a:rPr lang="en-US" altLang="ko-KR" sz="1800" dirty="0"/>
              <a:t>(String[] a)</a:t>
            </a:r>
          </a:p>
          <a:p>
            <a:pPr marL="0" indent="0">
              <a:buNone/>
            </a:pPr>
            <a:r>
              <a:rPr lang="en-US" altLang="ko-KR" sz="1800" dirty="0"/>
              <a:t>   {</a:t>
            </a:r>
          </a:p>
          <a:p>
            <a:pPr marL="0" indent="0">
              <a:buNone/>
            </a:pPr>
            <a:r>
              <a:rPr lang="en-US" altLang="ko-KR" sz="1800" dirty="0"/>
              <a:t>      if (a == null || </a:t>
            </a:r>
            <a:r>
              <a:rPr lang="en-US" altLang="ko-KR" sz="1800" dirty="0" err="1"/>
              <a:t>a.length</a:t>
            </a:r>
            <a:r>
              <a:rPr lang="en-US" altLang="ko-KR" sz="1800" dirty="0"/>
              <a:t> == 0) return null;</a:t>
            </a:r>
          </a:p>
          <a:p>
            <a:pPr marL="0" indent="0">
              <a:buNone/>
            </a:pPr>
            <a:r>
              <a:rPr lang="en-US" altLang="ko-KR" sz="1800" dirty="0"/>
              <a:t>      String </a:t>
            </a:r>
            <a:r>
              <a:rPr lang="en-US" altLang="ko-KR" sz="1800" b="1" dirty="0"/>
              <a:t>min</a:t>
            </a:r>
            <a:r>
              <a:rPr lang="en-US" altLang="ko-KR" sz="1800" dirty="0"/>
              <a:t> = a[0];</a:t>
            </a:r>
          </a:p>
          <a:p>
            <a:pPr marL="0" indent="0">
              <a:buNone/>
            </a:pPr>
            <a:r>
              <a:rPr lang="en-US" altLang="ko-KR" sz="1800" dirty="0"/>
              <a:t>      String </a:t>
            </a:r>
            <a:r>
              <a:rPr lang="en-US" altLang="ko-KR" sz="1800" b="1" dirty="0"/>
              <a:t>max </a:t>
            </a:r>
            <a:r>
              <a:rPr lang="en-US" altLang="ko-KR" sz="1800" dirty="0"/>
              <a:t>= a[0];</a:t>
            </a:r>
          </a:p>
          <a:p>
            <a:pPr marL="0" indent="0">
              <a:buNone/>
            </a:pPr>
            <a:r>
              <a:rPr lang="en-US" altLang="ko-KR" sz="1800" dirty="0"/>
              <a:t>      for 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= 1;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 </a:t>
            </a:r>
            <a:r>
              <a:rPr lang="en-US" altLang="ko-KR" sz="1800" dirty="0" err="1"/>
              <a:t>a.length</a:t>
            </a:r>
            <a:r>
              <a:rPr lang="en-US" altLang="ko-KR" sz="1800" dirty="0"/>
              <a:t>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 marL="0" indent="0">
              <a:buNone/>
            </a:pPr>
            <a:r>
              <a:rPr lang="en-US" altLang="ko-KR" sz="1800" dirty="0"/>
              <a:t>      {</a:t>
            </a:r>
          </a:p>
          <a:p>
            <a:pPr marL="0" indent="0">
              <a:buNone/>
            </a:pPr>
            <a:r>
              <a:rPr lang="en-US" altLang="ko-KR" sz="1800" dirty="0"/>
              <a:t>         if (</a:t>
            </a:r>
            <a:r>
              <a:rPr lang="en-US" altLang="ko-KR" sz="1800" b="1" dirty="0" err="1"/>
              <a:t>min</a:t>
            </a:r>
            <a:r>
              <a:rPr lang="en-US" altLang="ko-KR" sz="1800" dirty="0" err="1"/>
              <a:t>.compareTo</a:t>
            </a:r>
            <a:r>
              <a:rPr lang="en-US" altLang="ko-KR" sz="1800" dirty="0"/>
              <a:t>(a[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 &gt; 0) min = a[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];</a:t>
            </a:r>
          </a:p>
          <a:p>
            <a:pPr marL="0" indent="0">
              <a:buNone/>
            </a:pPr>
            <a:r>
              <a:rPr lang="en-US" altLang="ko-KR" sz="1800" dirty="0"/>
              <a:t>         if (</a:t>
            </a:r>
            <a:r>
              <a:rPr lang="en-US" altLang="ko-KR" sz="1800" b="1" dirty="0" err="1"/>
              <a:t>max</a:t>
            </a:r>
            <a:r>
              <a:rPr lang="en-US" altLang="ko-KR" sz="1800" dirty="0" err="1"/>
              <a:t>.compareTo</a:t>
            </a:r>
            <a:r>
              <a:rPr lang="en-US" altLang="ko-KR" sz="1800" dirty="0"/>
              <a:t>(a[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]) &lt; 0) max = a[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];</a:t>
            </a:r>
          </a:p>
          <a:p>
            <a:pPr marL="0" indent="0">
              <a:buNone/>
            </a:pPr>
            <a:r>
              <a:rPr lang="en-US" altLang="ko-KR" sz="1800" dirty="0"/>
              <a:t>      }</a:t>
            </a:r>
          </a:p>
          <a:p>
            <a:pPr marL="0" indent="0">
              <a:buNone/>
            </a:pPr>
            <a:r>
              <a:rPr lang="en-US" altLang="ko-KR" sz="1800" dirty="0"/>
              <a:t>      return </a:t>
            </a:r>
            <a:r>
              <a:rPr lang="en-US" altLang="ko-KR" sz="1800" dirty="0">
                <a:solidFill>
                  <a:srgbClr val="0000FF"/>
                </a:solidFill>
              </a:rPr>
              <a:t>new</a:t>
            </a:r>
            <a:r>
              <a:rPr lang="en-US" altLang="ko-KR" sz="1800" dirty="0"/>
              <a:t> Pair&lt;&gt;(min, max</a:t>
            </a:r>
            <a:r>
              <a:rPr lang="en-US" altLang="ko-KR" sz="1800" dirty="0" smtClean="0"/>
              <a:t>); </a:t>
            </a:r>
            <a:r>
              <a:rPr lang="en-US" altLang="ko-KR" sz="1800" dirty="0" smtClean="0">
                <a:solidFill>
                  <a:srgbClr val="0000FF"/>
                </a:solidFill>
              </a:rPr>
              <a:t>// constructor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800" dirty="0"/>
              <a:t>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9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14755</TotalTime>
  <Words>4851</Words>
  <Application>Microsoft Office PowerPoint</Application>
  <PresentationFormat>Widescreen</PresentationFormat>
  <Paragraphs>652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CourierNewPSMT</vt:lpstr>
      <vt:lpstr>맑은 고딕</vt:lpstr>
      <vt:lpstr>TimesNewRomanPS-BoldMT</vt:lpstr>
      <vt:lpstr>TimesNewRomanPSMT</vt:lpstr>
      <vt:lpstr>Arial</vt:lpstr>
      <vt:lpstr>Comic Sans MS</vt:lpstr>
      <vt:lpstr>Consolas</vt:lpstr>
      <vt:lpstr>Wingdings</vt:lpstr>
      <vt:lpstr>Office 테마</vt:lpstr>
      <vt:lpstr>Ch 08: Generic Programming</vt:lpstr>
      <vt:lpstr>8.1. Why Generic Programming ? cont’d.</vt:lpstr>
      <vt:lpstr>8.1. Why Generic Programming? cont’d.</vt:lpstr>
      <vt:lpstr>8.1. Why Generic Programming? cont’d.</vt:lpstr>
      <vt:lpstr>8.1.2. Who Wants to Be a Generic Programmer?</vt:lpstr>
      <vt:lpstr>Example: Using a Generic Class</vt:lpstr>
      <vt:lpstr>8.2.Defining your own Simple Generic Class</vt:lpstr>
      <vt:lpstr>8.2.Defining your own Simple Generic Class</vt:lpstr>
      <vt:lpstr>Listing 8.1: Pair1/PairTest1.java (1/2)</vt:lpstr>
      <vt:lpstr>Listing 8.1: Pair1/Pair.java (2/2)</vt:lpstr>
      <vt:lpstr>8.3. Defining Generic Methods</vt:lpstr>
      <vt:lpstr>8.4. Bounds for Type Variables</vt:lpstr>
      <vt:lpstr>8.4. Bounds for Type Variables cont’d </vt:lpstr>
      <vt:lpstr>Listing 8.2: Pairs2/PairTest2.java(1/2)</vt:lpstr>
      <vt:lpstr>Listing 8.2: Pair2/Pair.java (2/2)</vt:lpstr>
      <vt:lpstr>8.5. Generic Code and Virtual machine</vt:lpstr>
      <vt:lpstr>8.5.1 Type Erasure </vt:lpstr>
      <vt:lpstr>8.5.1 Type Erasure  cont’d </vt:lpstr>
      <vt:lpstr>8.5.2. Translating Generic Expressions </vt:lpstr>
      <vt:lpstr>12.5.3. Translating Generic Methods</vt:lpstr>
      <vt:lpstr>8.5.4 Calling Legacy Code</vt:lpstr>
      <vt:lpstr>8.7. Inheritance Rules for Generic Types</vt:lpstr>
      <vt:lpstr>8.7. Inheritance Rules for Generic Types  cont’d </vt:lpstr>
      <vt:lpstr>8.8. Wildcard Types(?)</vt:lpstr>
      <vt:lpstr>8.8. Wildcard Types(?) cont’d</vt:lpstr>
      <vt:lpstr>8.8.2. Supertype Bounds for Wildcards</vt:lpstr>
      <vt:lpstr>8.8.2. Supertype Bounds for Wildcards cont’d</vt:lpstr>
      <vt:lpstr>8.3.Unbounded Wildcards</vt:lpstr>
      <vt:lpstr>Listing 8.3: pairs3 /Pairs3Test.java(1/3)</vt:lpstr>
      <vt:lpstr>Listing 8.3: pairs3 /Pairs3Test.java(2/3)</vt:lpstr>
      <vt:lpstr>Listing 8.3: pairs3 /Pairs3Test.java(3/3)</vt:lpstr>
      <vt:lpstr>Listing 8.3: pairs3 /Pair.java</vt:lpstr>
      <vt:lpstr>Listing 8.3: pairs3 /Employee.java</vt:lpstr>
      <vt:lpstr>Listing 8.3: pairs3 /Manager.java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806</cp:revision>
  <dcterms:created xsi:type="dcterms:W3CDTF">2018-08-13T01:39:17Z</dcterms:created>
  <dcterms:modified xsi:type="dcterms:W3CDTF">2018-11-08T00:06:59Z</dcterms:modified>
</cp:coreProperties>
</file>