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286" r:id="rId3"/>
    <p:sldId id="276" r:id="rId4"/>
    <p:sldId id="277" r:id="rId5"/>
    <p:sldId id="278" r:id="rId6"/>
    <p:sldId id="280" r:id="rId7"/>
    <p:sldId id="281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0CAE0-AF6B-4CA6-B81D-9B76DB43765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6A8BE85-A67B-4F9A-AA53-08D255F626F9}">
      <dgm:prSet phldrT="[Text]"/>
      <dgm:spPr/>
      <dgm:t>
        <a:bodyPr/>
        <a:lstStyle/>
        <a:p>
          <a:r>
            <a:rPr lang="en-US" b="1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Image and</a:t>
          </a:r>
        </a:p>
        <a:p>
          <a:r>
            <a:rPr lang="en-US" b="1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 Processing </a:t>
          </a:r>
          <a:endParaRPr lang="en-US" b="1" dirty="0"/>
        </a:p>
      </dgm:t>
    </dgm:pt>
    <dgm:pt modelId="{916A8463-FC78-4FD8-B89D-3B741BF71FD5}" type="parTrans" cxnId="{4CF4E048-F376-4E39-9457-BB7481922F4B}">
      <dgm:prSet/>
      <dgm:spPr/>
      <dgm:t>
        <a:bodyPr/>
        <a:lstStyle/>
        <a:p>
          <a:endParaRPr lang="en-US"/>
        </a:p>
      </dgm:t>
    </dgm:pt>
    <dgm:pt modelId="{9636B89F-0B92-4C27-A5C0-45C8359A6B9E}" type="sibTrans" cxnId="{4CF4E048-F376-4E39-9457-BB7481922F4B}">
      <dgm:prSet/>
      <dgm:spPr/>
      <dgm:t>
        <a:bodyPr/>
        <a:lstStyle/>
        <a:p>
          <a:endParaRPr lang="en-US"/>
        </a:p>
      </dgm:t>
    </dgm:pt>
    <dgm:pt modelId="{6F07DE1E-69B4-4B98-931B-11571A22F564}">
      <dgm:prSet phldrT="[Text]"/>
      <dgm:spPr/>
      <dgm:t>
        <a:bodyPr/>
        <a:lstStyle/>
        <a:p>
          <a:r>
            <a:rPr lang="en-US" b="1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Computer Vision </a:t>
          </a:r>
          <a:endParaRPr lang="en-US" b="1" dirty="0">
            <a:solidFill>
              <a:srgbClr val="0066FF"/>
            </a:solidFill>
          </a:endParaRPr>
        </a:p>
      </dgm:t>
    </dgm:pt>
    <dgm:pt modelId="{AD41778F-A628-4985-A52E-B2EF5ECD4D05}" type="parTrans" cxnId="{053F883A-1F93-4601-AE18-3F5E9508ECF1}">
      <dgm:prSet/>
      <dgm:spPr/>
      <dgm:t>
        <a:bodyPr/>
        <a:lstStyle/>
        <a:p>
          <a:endParaRPr lang="en-US"/>
        </a:p>
      </dgm:t>
    </dgm:pt>
    <dgm:pt modelId="{6828EAFC-AF4D-418C-B678-CAC534EBED0F}" type="sibTrans" cxnId="{053F883A-1F93-4601-AE18-3F5E9508ECF1}">
      <dgm:prSet/>
      <dgm:spPr/>
      <dgm:t>
        <a:bodyPr/>
        <a:lstStyle/>
        <a:p>
          <a:endParaRPr lang="en-US"/>
        </a:p>
      </dgm:t>
    </dgm:pt>
    <dgm:pt modelId="{9405F4C4-3EF8-431A-AD02-48A53B88ABED}">
      <dgm:prSet phldrT="[Text]" custT="1"/>
      <dgm:spPr/>
      <dgm:t>
        <a:bodyPr/>
        <a:lstStyle/>
        <a:p>
          <a:r>
            <a:rPr lang="en-US" sz="24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and</a:t>
          </a:r>
        </a:p>
        <a:p>
          <a:r>
            <a: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Big Data Analysis </a:t>
          </a:r>
          <a:endParaRPr lang="en-US" sz="2400" b="1" dirty="0"/>
        </a:p>
      </dgm:t>
    </dgm:pt>
    <dgm:pt modelId="{507C6689-B7C2-432E-AA79-EBA895335599}" type="parTrans" cxnId="{77B1E360-7FBD-404D-9DC9-DA8E7B326194}">
      <dgm:prSet/>
      <dgm:spPr/>
      <dgm:t>
        <a:bodyPr/>
        <a:lstStyle/>
        <a:p>
          <a:endParaRPr lang="en-US"/>
        </a:p>
      </dgm:t>
    </dgm:pt>
    <dgm:pt modelId="{A321ED7B-6E96-43CF-851F-9FCC7664DFD0}" type="sibTrans" cxnId="{77B1E360-7FBD-404D-9DC9-DA8E7B326194}">
      <dgm:prSet/>
      <dgm:spPr/>
      <dgm:t>
        <a:bodyPr/>
        <a:lstStyle/>
        <a:p>
          <a:endParaRPr lang="en-US"/>
        </a:p>
      </dgm:t>
    </dgm:pt>
    <dgm:pt modelId="{76A35282-6F80-428F-A4C5-782D12CAC1B0}" type="pres">
      <dgm:prSet presAssocID="{7DE0CAE0-AF6B-4CA6-B81D-9B76DB437655}" presName="compositeShape" presStyleCnt="0">
        <dgm:presLayoutVars>
          <dgm:chMax val="7"/>
          <dgm:dir/>
          <dgm:resizeHandles val="exact"/>
        </dgm:presLayoutVars>
      </dgm:prSet>
      <dgm:spPr/>
    </dgm:pt>
    <dgm:pt modelId="{4345E99E-5F48-4CB4-9B66-813DBF4B3C98}" type="pres">
      <dgm:prSet presAssocID="{F6A8BE85-A67B-4F9A-AA53-08D255F626F9}" presName="circ1" presStyleLbl="vennNode1" presStyleIdx="0" presStyleCnt="3"/>
      <dgm:spPr/>
      <dgm:t>
        <a:bodyPr/>
        <a:lstStyle/>
        <a:p>
          <a:endParaRPr lang="en-US"/>
        </a:p>
      </dgm:t>
    </dgm:pt>
    <dgm:pt modelId="{B7A91C75-8D26-4ADB-B763-82CAAA0770FB}" type="pres">
      <dgm:prSet presAssocID="{F6A8BE85-A67B-4F9A-AA53-08D255F626F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126F5-A881-44EE-BAC6-1FBF3AC23574}" type="pres">
      <dgm:prSet presAssocID="{6F07DE1E-69B4-4B98-931B-11571A22F564}" presName="circ2" presStyleLbl="vennNode1" presStyleIdx="1" presStyleCnt="3"/>
      <dgm:spPr/>
      <dgm:t>
        <a:bodyPr/>
        <a:lstStyle/>
        <a:p>
          <a:endParaRPr lang="en-US"/>
        </a:p>
      </dgm:t>
    </dgm:pt>
    <dgm:pt modelId="{1B2AC90B-C062-4082-AE25-4D291FABC93A}" type="pres">
      <dgm:prSet presAssocID="{6F07DE1E-69B4-4B98-931B-11571A22F56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E96CE0-4746-4BB6-9229-ED89ECCD98CB}" type="pres">
      <dgm:prSet presAssocID="{9405F4C4-3EF8-431A-AD02-48A53B88ABED}" presName="circ3" presStyleLbl="vennNode1" presStyleIdx="2" presStyleCnt="3"/>
      <dgm:spPr/>
      <dgm:t>
        <a:bodyPr/>
        <a:lstStyle/>
        <a:p>
          <a:endParaRPr lang="en-US"/>
        </a:p>
      </dgm:t>
    </dgm:pt>
    <dgm:pt modelId="{6E4FA3BC-318A-4733-9D32-6B11B15A683E}" type="pres">
      <dgm:prSet presAssocID="{9405F4C4-3EF8-431A-AD02-48A53B88ABE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B1E360-7FBD-404D-9DC9-DA8E7B326194}" srcId="{7DE0CAE0-AF6B-4CA6-B81D-9B76DB437655}" destId="{9405F4C4-3EF8-431A-AD02-48A53B88ABED}" srcOrd="2" destOrd="0" parTransId="{507C6689-B7C2-432E-AA79-EBA895335599}" sibTransId="{A321ED7B-6E96-43CF-851F-9FCC7664DFD0}"/>
    <dgm:cxn modelId="{268AED90-340C-4F88-BC3A-488F5486426B}" type="presOf" srcId="{6F07DE1E-69B4-4B98-931B-11571A22F564}" destId="{DFD126F5-A881-44EE-BAC6-1FBF3AC23574}" srcOrd="0" destOrd="0" presId="urn:microsoft.com/office/officeart/2005/8/layout/venn1"/>
    <dgm:cxn modelId="{A0B72DAC-48D3-4360-B535-90B2D55FA95F}" type="presOf" srcId="{7DE0CAE0-AF6B-4CA6-B81D-9B76DB437655}" destId="{76A35282-6F80-428F-A4C5-782D12CAC1B0}" srcOrd="0" destOrd="0" presId="urn:microsoft.com/office/officeart/2005/8/layout/venn1"/>
    <dgm:cxn modelId="{9EDA61A4-EB12-4539-8DF0-287252910593}" type="presOf" srcId="{F6A8BE85-A67B-4F9A-AA53-08D255F626F9}" destId="{B7A91C75-8D26-4ADB-B763-82CAAA0770FB}" srcOrd="1" destOrd="0" presId="urn:microsoft.com/office/officeart/2005/8/layout/venn1"/>
    <dgm:cxn modelId="{F0112D4F-0458-49DD-9547-6083D36CE607}" type="presOf" srcId="{9405F4C4-3EF8-431A-AD02-48A53B88ABED}" destId="{6E4FA3BC-318A-4733-9D32-6B11B15A683E}" srcOrd="1" destOrd="0" presId="urn:microsoft.com/office/officeart/2005/8/layout/venn1"/>
    <dgm:cxn modelId="{081E7DBA-F37C-48FC-98FD-EB0A4ED96DD5}" type="presOf" srcId="{F6A8BE85-A67B-4F9A-AA53-08D255F626F9}" destId="{4345E99E-5F48-4CB4-9B66-813DBF4B3C98}" srcOrd="0" destOrd="0" presId="urn:microsoft.com/office/officeart/2005/8/layout/venn1"/>
    <dgm:cxn modelId="{4CF4E048-F376-4E39-9457-BB7481922F4B}" srcId="{7DE0CAE0-AF6B-4CA6-B81D-9B76DB437655}" destId="{F6A8BE85-A67B-4F9A-AA53-08D255F626F9}" srcOrd="0" destOrd="0" parTransId="{916A8463-FC78-4FD8-B89D-3B741BF71FD5}" sibTransId="{9636B89F-0B92-4C27-A5C0-45C8359A6B9E}"/>
    <dgm:cxn modelId="{DE42C78D-420C-4DEB-93DB-F8C43C165109}" type="presOf" srcId="{9405F4C4-3EF8-431A-AD02-48A53B88ABED}" destId="{86E96CE0-4746-4BB6-9229-ED89ECCD98CB}" srcOrd="0" destOrd="0" presId="urn:microsoft.com/office/officeart/2005/8/layout/venn1"/>
    <dgm:cxn modelId="{053F883A-1F93-4601-AE18-3F5E9508ECF1}" srcId="{7DE0CAE0-AF6B-4CA6-B81D-9B76DB437655}" destId="{6F07DE1E-69B4-4B98-931B-11571A22F564}" srcOrd="1" destOrd="0" parTransId="{AD41778F-A628-4985-A52E-B2EF5ECD4D05}" sibTransId="{6828EAFC-AF4D-418C-B678-CAC534EBED0F}"/>
    <dgm:cxn modelId="{DE132387-601B-4BCD-985E-B27DF1D50EC7}" type="presOf" srcId="{6F07DE1E-69B4-4B98-931B-11571A22F564}" destId="{1B2AC90B-C062-4082-AE25-4D291FABC93A}" srcOrd="1" destOrd="0" presId="urn:microsoft.com/office/officeart/2005/8/layout/venn1"/>
    <dgm:cxn modelId="{EA8DF291-2343-446B-A31D-CA2081741876}" type="presParOf" srcId="{76A35282-6F80-428F-A4C5-782D12CAC1B0}" destId="{4345E99E-5F48-4CB4-9B66-813DBF4B3C98}" srcOrd="0" destOrd="0" presId="urn:microsoft.com/office/officeart/2005/8/layout/venn1"/>
    <dgm:cxn modelId="{B7233D4D-05C3-49CB-B7B6-CBD17CD09DB0}" type="presParOf" srcId="{76A35282-6F80-428F-A4C5-782D12CAC1B0}" destId="{B7A91C75-8D26-4ADB-B763-82CAAA0770FB}" srcOrd="1" destOrd="0" presId="urn:microsoft.com/office/officeart/2005/8/layout/venn1"/>
    <dgm:cxn modelId="{999190E7-EE39-4FBD-A1BA-7BA325A9C0EA}" type="presParOf" srcId="{76A35282-6F80-428F-A4C5-782D12CAC1B0}" destId="{DFD126F5-A881-44EE-BAC6-1FBF3AC23574}" srcOrd="2" destOrd="0" presId="urn:microsoft.com/office/officeart/2005/8/layout/venn1"/>
    <dgm:cxn modelId="{E82FFF59-12C7-4965-94CB-D43144B5E4BF}" type="presParOf" srcId="{76A35282-6F80-428F-A4C5-782D12CAC1B0}" destId="{1B2AC90B-C062-4082-AE25-4D291FABC93A}" srcOrd="3" destOrd="0" presId="urn:microsoft.com/office/officeart/2005/8/layout/venn1"/>
    <dgm:cxn modelId="{0598015E-8FE0-43AC-A545-17A7C49D2C91}" type="presParOf" srcId="{76A35282-6F80-428F-A4C5-782D12CAC1B0}" destId="{86E96CE0-4746-4BB6-9229-ED89ECCD98CB}" srcOrd="4" destOrd="0" presId="urn:microsoft.com/office/officeart/2005/8/layout/venn1"/>
    <dgm:cxn modelId="{A7AB2638-E704-4FEC-BD7D-59CF0ED61366}" type="presParOf" srcId="{76A35282-6F80-428F-A4C5-782D12CAC1B0}" destId="{6E4FA3BC-318A-4733-9D32-6B11B15A683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5E99E-5F48-4CB4-9B66-813DBF4B3C98}">
      <dsp:nvSpPr>
        <dsp:cNvPr id="0" name=""/>
        <dsp:cNvSpPr/>
      </dsp:nvSpPr>
      <dsp:spPr>
        <a:xfrm>
          <a:off x="2679650" y="122157"/>
          <a:ext cx="2527398" cy="25273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Image and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 Processing </a:t>
          </a:r>
          <a:endParaRPr lang="en-US" sz="2100" b="1" kern="1200" dirty="0"/>
        </a:p>
      </dsp:txBody>
      <dsp:txXfrm>
        <a:off x="3016637" y="564452"/>
        <a:ext cx="1853425" cy="1137329"/>
      </dsp:txXfrm>
    </dsp:sp>
    <dsp:sp modelId="{DFD126F5-A881-44EE-BAC6-1FBF3AC23574}">
      <dsp:nvSpPr>
        <dsp:cNvPr id="0" name=""/>
        <dsp:cNvSpPr/>
      </dsp:nvSpPr>
      <dsp:spPr>
        <a:xfrm>
          <a:off x="3591620" y="1701781"/>
          <a:ext cx="2527398" cy="25273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Computer Vision </a:t>
          </a:r>
          <a:endParaRPr lang="en-US" sz="2100" b="1" kern="1200" dirty="0">
            <a:solidFill>
              <a:srgbClr val="0066FF"/>
            </a:solidFill>
          </a:endParaRPr>
        </a:p>
      </dsp:txBody>
      <dsp:txXfrm>
        <a:off x="4364583" y="2354693"/>
        <a:ext cx="1516439" cy="1390069"/>
      </dsp:txXfrm>
    </dsp:sp>
    <dsp:sp modelId="{86E96CE0-4746-4BB6-9229-ED89ECCD98CB}">
      <dsp:nvSpPr>
        <dsp:cNvPr id="0" name=""/>
        <dsp:cNvSpPr/>
      </dsp:nvSpPr>
      <dsp:spPr>
        <a:xfrm>
          <a:off x="1767681" y="1701781"/>
          <a:ext cx="2527398" cy="252739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Machine Learning and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Big Data Analysis </a:t>
          </a:r>
          <a:endParaRPr lang="en-US" sz="2400" b="1" kern="1200" dirty="0"/>
        </a:p>
      </dsp:txBody>
      <dsp:txXfrm>
        <a:off x="2005677" y="2354693"/>
        <a:ext cx="1516439" cy="1390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C02F0-904C-4324-B550-A5BE00E90C1C}" type="datetimeFigureOut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1682C-81BD-4D06-9F37-5FBCDE123F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6285E6-285D-4D55-B761-D255E65F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81C21E6-BEC2-4C89-A180-D040236B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B29916-91EA-45E6-ADD4-0AAB9466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B43D-8A31-463F-A77F-EAE321C8C135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8846F7-3E37-4E69-8435-B78E8C8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8FFE60-D833-4B25-B2CB-23792A87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FDCA2458-6F38-4F50-945F-766B228EF314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429000"/>
            <a:ext cx="91440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6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6037F-4F19-49E8-992E-7EA968D6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410FB-48AF-4ECA-9BC0-8132798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4380B23-BE20-4511-94D3-8236B0C5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0D0F-2799-4AFE-840A-5F61D384CB76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E68BF0-6E3B-4705-B449-88F48E25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BE57C46-FF7D-49AA-BA10-040788AE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3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DEEE0E2C-FB4E-401B-8726-9F037033C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4BA68E-AF92-4E4D-A91E-E8985DEBB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46F53DF-D071-4E23-81E6-E7D31267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DB67-5C12-42A9-AB4D-B993D2CB147E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12262B-DEEC-4515-8267-B1968EA1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DF09A1C-EEEC-4A40-A289-E9EDD41F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3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C5F211-F8E7-4267-B759-4B741E82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4A6C31A-FB7E-4294-B000-845D8151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038"/>
            <a:ext cx="10515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ABA084-D2BD-4B9F-99C6-7C7009CC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7B139-5B6F-4536-B2CE-F7DEE0312A12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873C59F-5DDC-4B67-966D-C2BAA7EA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0659E9-E9F0-45DA-BE6E-526E5C56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01DE364E-11ED-4FFF-8EC9-0A402FAE95D9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3FF69918-66CD-4CAA-B910-1F450A967C9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ED4B1B-C953-464C-9FDA-9B40BFF5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96A6632-EE62-45F2-9B19-C0EBA8DB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1D8653-5484-4F0E-A987-95ABA0F0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2E16-C96F-446C-85F0-D7380F56CA7A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5EA5CB-4EFC-498C-8D8C-93CB100E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C4D26B2-4CCE-46B6-A9BA-39CFD4D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26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AD9B3B-F437-4667-A014-F16127A6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96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46EB2C3-A855-4583-A7F5-109B9E5A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92038"/>
            <a:ext cx="5181600" cy="51849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94FC47-17BD-4C89-98F6-25728383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2038"/>
            <a:ext cx="5181600" cy="5184925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 b="1"/>
            </a:lvl1pPr>
            <a:lvl2pPr>
              <a:defRPr sz="18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59BA087-82FB-4691-BF79-261210B6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D300E-6FBE-4FCB-9F7C-F38E695036E8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4C561DE-85A7-4CA6-A938-69363FD7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525828B-A8E6-4B84-9012-7FD81001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7AC8462B-3951-4009-87D7-5A3FD7B19F1C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DA596603-C86A-45A6-BAD5-92E06C071518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3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92DC24F-2CE7-43F5-9290-26A5744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14769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BD84D28-7A39-4227-8551-DBB0C82E8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63D73D8-40D2-452E-8129-153F28EAB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B161035-09D3-4785-ABCE-5B28E5B6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92A7E42-7328-4C6D-B736-13E244265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317EE7B1-8F90-4B78-989C-276F3F1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1793-2D69-4B2E-8F26-8010D16B91CA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009A171-F504-4C63-8326-4A00ECB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BB14C7-A032-495E-9A2D-CFD11294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425C7B1F-B69A-432E-BD65-ECDDA89C05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879894"/>
            <a:ext cx="10515600" cy="0"/>
          </a:xfrm>
          <a:prstGeom prst="line">
            <a:avLst/>
          </a:prstGeom>
          <a:ln w="38100">
            <a:gradFill>
              <a:gsLst>
                <a:gs pos="0">
                  <a:schemeClr val="tx1"/>
                </a:gs>
                <a:gs pos="79000">
                  <a:schemeClr val="tx1">
                    <a:lumMod val="50000"/>
                    <a:lumOff val="50000"/>
                  </a:schemeClr>
                </a:gs>
                <a:gs pos="27000">
                  <a:schemeClr val="tx1">
                    <a:lumMod val="50000"/>
                    <a:lumOff val="50000"/>
                  </a:schemeClr>
                </a:gs>
                <a:gs pos="52000">
                  <a:schemeClr val="bg2">
                    <a:lumMod val="90000"/>
                  </a:schemeClr>
                </a:gs>
                <a:gs pos="100000">
                  <a:schemeClr val="tx1"/>
                </a:gs>
              </a:gsLst>
              <a:lin ang="36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EAB7BD13-50DA-44B4-AB67-746D6C8C04BB}"/>
              </a:ext>
            </a:extLst>
          </p:cNvPr>
          <p:cNvCxnSpPr>
            <a:cxnSpLocks/>
          </p:cNvCxnSpPr>
          <p:nvPr userDrawn="1"/>
        </p:nvCxnSpPr>
        <p:spPr>
          <a:xfrm>
            <a:off x="836762" y="327804"/>
            <a:ext cx="1438" cy="553887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9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AEF372F-000E-45C2-B4FA-E46ED39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3BFB641-5C44-47B7-99F4-524AED30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99DB7-F884-46A9-8A3A-6B167E7BED07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495E3A-189F-42EC-A5F1-928DD6AE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0ADA013-4140-4F4B-B220-4BC09A7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7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88EDCC1F-A263-414C-BB5C-E72E2F60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E51F3-86ED-4232-A7C2-6CF71BAE6995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54BA64-410F-4C84-B9A8-C1BBE68A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DA400EB-65CE-46D9-962C-9C09F247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40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C6AD2C-974E-489B-BFEA-B4318AFD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F1E228-3BCA-41EC-8DE0-E4FF3FE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6B9201B-D99F-46AF-94BC-96B7D3CD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57ABC81-A88E-43D1-94D5-DC0B1DCC7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BABEC-FF59-4A87-9298-C94758E86225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B7F370-54AF-4F51-AD3C-77BD1344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1B3EF92-0EA1-44FD-81CF-6B44146F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2EB573-6149-4BA8-9B8E-1C370E1C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7E2BFDE-C0A5-4909-8A5D-64B3D9B55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ACFCA7-9079-40E9-B0CF-8C593E8A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B5759C2-6561-490A-8C02-69C52391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3460-7802-4794-8969-D6B2685473F4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77A4D9F-C992-4F3B-9EB3-585490651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ED1226C-1798-4A7A-9FAF-7EAA93B3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3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8B46EA8-AE64-46C3-A16E-EE15890D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2051644-0D21-4DD2-8E8F-D479F399D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D4AE45-68CB-406F-83BF-70CDA4BB2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AE87-F329-437E-BD1C-048C10B7130A}" type="datetime1">
              <a:rPr lang="ko-KR" altLang="en-US" smtClean="0"/>
              <a:t>2019-03-05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3052C2B-1AD7-42EC-B4E6-75810DCAE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3B94BD0-E664-4E7C-8625-DF70E06E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4BFA7-3B35-4C3E-BBB4-17A9C9AD27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27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ondim@ajou.ac.k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Name: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2038"/>
            <a:ext cx="11113736" cy="5789088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Sinshaw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Yenewondim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Paldal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Building, Room Number 1011</a:t>
            </a:r>
          </a:p>
          <a:p>
            <a:pPr marL="0" indent="0">
              <a:buNone/>
            </a:pP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ko-K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14600" indent="114300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Thursday 4:30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5:30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 .</a:t>
            </a:r>
          </a:p>
          <a:p>
            <a:pPr marL="2514600" indent="114300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Mon, </a:t>
            </a:r>
            <a:r>
              <a:rPr lang="en-US" altLang="ko-KR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Tues,Wen, Friday by </a:t>
            </a:r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  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wondim@ajou.ac.kr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600" b="1" dirty="0"/>
              <a:t>                    Office Phone: </a:t>
            </a:r>
            <a:r>
              <a:rPr lang="en-US" altLang="ko-KR" sz="2600" dirty="0"/>
              <a:t>  031-219-3857</a:t>
            </a: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TA  Will be Assigned Soon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94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993453"/>
              </p:ext>
            </p:extLst>
          </p:nvPr>
        </p:nvGraphicFramePr>
        <p:xfrm>
          <a:off x="656774" y="1068438"/>
          <a:ext cx="10186553" cy="40092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8805"/>
                <a:gridCol w="2370966"/>
                <a:gridCol w="4717657"/>
                <a:gridCol w="2209125"/>
              </a:tblGrid>
              <a:tr h="1614941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GUI Part 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GUI basics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graphics programming basics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event handling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 10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 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204957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GUI Part 2 (Swing)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</a:t>
                      </a:r>
                      <a:r>
                        <a:rPr lang="en-US" sz="2000" dirty="0" err="1">
                          <a:effectLst/>
                        </a:rPr>
                        <a:t>mvc</a:t>
                      </a:r>
                      <a:r>
                        <a:rPr lang="en-US" sz="2000" dirty="0">
                          <a:effectLst/>
                        </a:rPr>
                        <a:t> model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layout management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components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 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18935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Input &amp; Output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Object Serialization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input &amp; output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object serialization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Vol. 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1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ko-KR" sz="32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My  </a:t>
            </a:r>
            <a:r>
              <a:rPr lang="en-US" altLang="ko-KR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Interest</a:t>
            </a:r>
            <a:r>
              <a:rPr lang="en-US" altLang="ko-KR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ko-KR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080222" y="135484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0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Course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the course,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will know the principles of object-oriented programming paradigm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 will be able to develop java-based applications  using the principles of object oriented programming paradigm</a:t>
            </a:r>
            <a:r>
              <a:rPr lang="en-US" sz="3200" kern="100" dirty="0">
                <a:latin typeface="GulimChe" panose="020B0609000101010101" pitchFamily="49" charset="-127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5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Book and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992038"/>
            <a:ext cx="10717227" cy="5182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</a:p>
          <a:p>
            <a:pPr marL="0" indent="0">
              <a:buNone/>
            </a:pP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Java Volume I, </a:t>
            </a:r>
            <a:r>
              <a:rPr 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11th</a:t>
            </a:r>
            <a:r>
              <a:rPr 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Cay S. </a:t>
            </a:r>
            <a:r>
              <a:rPr lang="en-US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Horstmann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Prentice Hall, </a:t>
            </a:r>
            <a:r>
              <a:rPr 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pPr marL="0" lvl="0" indent="0">
              <a:buNone/>
            </a:pPr>
            <a:r>
              <a:rPr lang="en-US" sz="2800" b="1" u="sng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 </a:t>
            </a:r>
            <a:r>
              <a:rPr 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r>
              <a:rPr lang="en-US" sz="28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program  early objects (10</a:t>
            </a:r>
            <a:r>
              <a:rPr 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 </a:t>
            </a:r>
            <a:r>
              <a:rPr lang="en-US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Harvey </a:t>
            </a:r>
            <a:r>
              <a:rPr lang="en-US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Deitel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Pearson, </a:t>
            </a:r>
            <a:r>
              <a:rPr lang="en-US" sz="2800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</a:p>
          <a:p>
            <a:pPr lvl="0"/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First Java, </a:t>
            </a:r>
            <a:r>
              <a:rPr lang="en-US" sz="2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2nd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Kathy Sierra and Bert Bates, Oreiley, 2005</a:t>
            </a:r>
          </a:p>
          <a:p>
            <a:pPr lvl="0"/>
            <a:r>
              <a:rPr lang="en-US" sz="28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API documentation</a:t>
            </a:r>
          </a:p>
          <a:p>
            <a:endParaRPr lang="en-US" sz="28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800" b="1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b="1" dirty="0"/>
              <a:t>Final Grade will be based 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Midterm(</a:t>
            </a:r>
            <a:r>
              <a:rPr lang="en-US" altLang="ko-KR" sz="2800" b="1" dirty="0" smtClean="0"/>
              <a:t>25</a:t>
            </a:r>
            <a:r>
              <a:rPr lang="en-US" sz="2800" b="1" dirty="0" smtClean="0"/>
              <a:t>%</a:t>
            </a:r>
            <a:r>
              <a:rPr lang="en-US" sz="2800" dirty="0" smtClean="0"/>
              <a:t>),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 Final </a:t>
            </a:r>
            <a:r>
              <a:rPr lang="en-US" sz="2800" dirty="0" smtClean="0"/>
              <a:t>exam(</a:t>
            </a:r>
            <a:r>
              <a:rPr lang="en-US" sz="2800" b="1" dirty="0" smtClean="0"/>
              <a:t>30%</a:t>
            </a:r>
            <a:r>
              <a:rPr lang="en-US" sz="2800" dirty="0" smtClean="0"/>
              <a:t>)</a:t>
            </a:r>
            <a:r>
              <a:rPr lang="ko-KR" altLang="en-US" sz="2800" dirty="0" smtClean="0"/>
              <a:t> </a:t>
            </a:r>
            <a:endParaRPr lang="en-US" altLang="ko-K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800" dirty="0"/>
              <a:t>Programming </a:t>
            </a:r>
            <a:r>
              <a:rPr lang="en-US" altLang="ko-KR" sz="2800" dirty="0" smtClean="0"/>
              <a:t>Assessment(</a:t>
            </a:r>
            <a:r>
              <a:rPr lang="en-US" altLang="ko-KR" sz="2800" b="1" dirty="0" smtClean="0"/>
              <a:t>15%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Practical lab </a:t>
            </a:r>
            <a:r>
              <a:rPr lang="en-US" sz="2800" dirty="0" smtClean="0"/>
              <a:t>session(</a:t>
            </a:r>
            <a:r>
              <a:rPr lang="en-US" sz="2800" b="1" dirty="0" smtClean="0"/>
              <a:t>20%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Attendance and Class </a:t>
            </a:r>
            <a:r>
              <a:rPr lang="en-US" sz="2800" dirty="0" smtClean="0"/>
              <a:t>Participation</a:t>
            </a:r>
            <a:r>
              <a:rPr lang="en-US" altLang="ko-KR" sz="2800" dirty="0" smtClean="0"/>
              <a:t>(</a:t>
            </a:r>
            <a:r>
              <a:rPr lang="en-US" altLang="ko-KR" sz="2800" b="1" dirty="0" smtClean="0"/>
              <a:t>5%</a:t>
            </a:r>
            <a:r>
              <a:rPr lang="en-US" altLang="ko-KR" sz="2800" dirty="0" smtClean="0"/>
              <a:t>)</a:t>
            </a:r>
            <a:endParaRPr lang="en-US" altLang="ko-K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800" dirty="0">
                <a:solidFill>
                  <a:srgbClr val="FF0000"/>
                </a:solidFill>
              </a:rPr>
              <a:t>Note</a:t>
            </a:r>
            <a:r>
              <a:rPr lang="en-US" altLang="ko-KR" sz="2800" dirty="0"/>
              <a:t>: Attendance and Class Participation  will be taken randomly by professor </a:t>
            </a:r>
          </a:p>
          <a:p>
            <a:pPr marL="457200" lvl="1" indent="0">
              <a:buNone/>
            </a:pPr>
            <a:r>
              <a:rPr lang="en-US" sz="2800" b="1" u="sng" dirty="0"/>
              <a:t>Late submission policy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Project  is </a:t>
            </a:r>
            <a:r>
              <a:rPr lang="en-US" sz="2800" dirty="0">
                <a:solidFill>
                  <a:srgbClr val="0000FF"/>
                </a:solidFill>
              </a:rPr>
              <a:t>worth full credit </a:t>
            </a:r>
            <a:r>
              <a:rPr lang="en-US" sz="2800" dirty="0"/>
              <a:t>on the due date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It will reduce </a:t>
            </a:r>
            <a:r>
              <a:rPr lang="en-US" sz="2800" dirty="0">
                <a:solidFill>
                  <a:srgbClr val="FF0000"/>
                </a:solidFill>
              </a:rPr>
              <a:t>after the deadline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5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56" y="1179415"/>
            <a:ext cx="9582318" cy="5593619"/>
          </a:xfrm>
        </p:spPr>
        <p:txBody>
          <a:bodyPr>
            <a:normAutofit/>
          </a:bodyPr>
          <a:lstStyle/>
          <a:p>
            <a:pPr marL="342900" lvl="1" indent="-342900" algn="just">
              <a:buFont typeface="Arial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homework from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buFont typeface="Arial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submit your own write-up.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</a:t>
            </a:r>
            <a:r>
              <a:rPr lang="en-US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have emergency situation, inform me or TA  via e-mail or phone call  in advance.</a:t>
            </a:r>
          </a:p>
        </p:txBody>
      </p:sp>
    </p:spTree>
    <p:extLst>
      <p:ext uri="{BB962C8B-B14F-4D97-AF65-F5344CB8AC3E}">
        <p14:creationId xmlns:p14="http://schemas.microsoft.com/office/powerpoint/2010/main" val="21583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3675807"/>
              </p:ext>
            </p:extLst>
          </p:nvPr>
        </p:nvGraphicFramePr>
        <p:xfrm>
          <a:off x="461245" y="1011504"/>
          <a:ext cx="10892555" cy="565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1381"/>
                <a:gridCol w="3035558"/>
                <a:gridCol w="4681683"/>
                <a:gridCol w="2083933"/>
              </a:tblGrid>
              <a:tr h="27432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sz="1800" spc="5" dirty="0">
                          <a:effectLst/>
                        </a:rPr>
                        <a:t>week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algn="ctr" latinLnBrk="0">
                        <a:lnSpc>
                          <a:spcPct val="103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sz="1800" spc="5">
                          <a:effectLst/>
                        </a:rPr>
                        <a:t>contents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algn="ctr" latinLnBrk="0">
                        <a:lnSpc>
                          <a:spcPct val="103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sz="1800" spc="5" dirty="0">
                          <a:effectLst/>
                        </a:rPr>
                        <a:t>details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algn="ctr" latinLnBrk="0">
                        <a:lnSpc>
                          <a:spcPct val="103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sz="1800" spc="5" dirty="0">
                          <a:effectLst/>
                        </a:rPr>
                        <a:t>materials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09728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480"/>
                        </a:spcBef>
                        <a:spcAft>
                          <a:spcPts val="8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Course Overview &amp;</a:t>
                      </a:r>
                    </a:p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Introduction to Java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course overview</a:t>
                      </a:r>
                    </a:p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Java white paper</a:t>
                      </a:r>
                    </a:p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usage of Java</a:t>
                      </a:r>
                    </a:p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Java programming environment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</a:p>
                    <a:p>
                      <a:pPr marL="15875" marR="15875" indent="15240" algn="just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09728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Fundamental Programming Structures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java program structure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data types &amp; String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input/output basics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arrays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3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64592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Objects and Classes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introduction to OOP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using predefined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defining your own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constructors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encapsulation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access privileges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37160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Objects and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en-US" sz="1800" dirty="0" err="1">
                          <a:effectLst/>
                        </a:rPr>
                        <a:t>Chusuk</a:t>
                      </a:r>
                      <a:r>
                        <a:rPr lang="en-US" sz="1800" dirty="0">
                          <a:effectLst/>
                        </a:rPr>
                        <a:t> Holiday)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static fields and methods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parameter passing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object construction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method overloading (supplement)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package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4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861807"/>
              </p:ext>
            </p:extLst>
          </p:nvPr>
        </p:nvGraphicFramePr>
        <p:xfrm>
          <a:off x="445061" y="1043112"/>
          <a:ext cx="11207469" cy="51793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180"/>
                <a:gridCol w="3618846"/>
                <a:gridCol w="4379824"/>
                <a:gridCol w="2077619"/>
              </a:tblGrid>
              <a:tr h="197737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Objects and Classes &amp;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Inheritance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class design &amp; example(supplement)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defining subclasses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overriding methods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subclass constructors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polymorphism (supplement)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4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5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12992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Inheritance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abstract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protected access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cosmic class : Object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ch 5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694889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Interfaces &amp; Lambda Expression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interface basics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interfaces &amp; abstract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static and default methods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interface examples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 lambda expression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ch</a:t>
                      </a:r>
                      <a:r>
                        <a:rPr lang="en-US" sz="1800" dirty="0">
                          <a:effectLst/>
                        </a:rPr>
                        <a:t> 6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34511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mid exam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 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506482"/>
              </p:ext>
            </p:extLst>
          </p:nvPr>
        </p:nvGraphicFramePr>
        <p:xfrm>
          <a:off x="704006" y="963158"/>
          <a:ext cx="10163598" cy="52102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342"/>
                <a:gridCol w="2752548"/>
                <a:gridCol w="4448239"/>
                <a:gridCol w="1944469"/>
              </a:tblGrid>
              <a:tr h="2276468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Inner Classes &amp; 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Exception Handling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inner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classification of exception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checked exception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throwing &amp; catching exception 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creating exception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</a:t>
                      </a:r>
                      <a:r>
                        <a:rPr lang="en-US" sz="2000" dirty="0" err="1">
                          <a:effectLst/>
                        </a:rPr>
                        <a:t>rethrowing</a:t>
                      </a:r>
                      <a:r>
                        <a:rPr lang="en-US" sz="2000" dirty="0">
                          <a:effectLst/>
                        </a:rPr>
                        <a:t> &amp; chaining exceptions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 6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 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1991910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Generic Programming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generic classes &amp; methods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bounds for type variables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type erasure &amp; code </a:t>
                      </a:r>
                      <a:r>
                        <a:rPr lang="en-US" sz="2000" dirty="0" smtClean="0">
                          <a:effectLst/>
                        </a:rPr>
                        <a:t>translation</a:t>
                      </a:r>
                      <a:endParaRPr lang="en-US" sz="2000" dirty="0">
                        <a:effectLst/>
                      </a:endParaRP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calling legacy code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generic type &amp; inheritance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wildcard types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 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  <a:tr h="853676">
                <a:tc>
                  <a:txBody>
                    <a:bodyPr/>
                    <a:lstStyle/>
                    <a:p>
                      <a:pPr marL="0" marR="0" algn="ctr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Collection Framework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collection framework basics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collection classes</a:t>
                      </a:r>
                    </a:p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 algorithms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875" marR="15875" indent="15240" algn="l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ch</a:t>
                      </a:r>
                      <a:r>
                        <a:rPr lang="en-US" sz="2000" dirty="0">
                          <a:effectLst/>
                        </a:rPr>
                        <a:t> 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Batang" panose="02030600000101010101" pitchFamily="18" charset="-127"/>
                        <a:ea typeface="Batang" panose="02030600000101010101" pitchFamily="18" charset="-127"/>
                        <a:cs typeface="Batang" panose="02030600000101010101" pitchFamily="18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4BFA7-3B35-4C3E-BBB4-17A9C9AD27D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47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576</Words>
  <Application>Microsoft Office PowerPoint</Application>
  <PresentationFormat>Widescreen</PresentationFormat>
  <Paragraphs>163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Batang</vt:lpstr>
      <vt:lpstr>GulimChe</vt:lpstr>
      <vt:lpstr>맑은 고딕</vt:lpstr>
      <vt:lpstr>Arial</vt:lpstr>
      <vt:lpstr>Times New Roman</vt:lpstr>
      <vt:lpstr>Wingdings</vt:lpstr>
      <vt:lpstr>Office 테마</vt:lpstr>
      <vt:lpstr>Course Name: Object-Oriented Programming</vt:lpstr>
      <vt:lpstr> My  Research Interest </vt:lpstr>
      <vt:lpstr>Course Description</vt:lpstr>
      <vt:lpstr>Text Book and Reference </vt:lpstr>
      <vt:lpstr> Grading </vt:lpstr>
      <vt:lpstr>Logistics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류기열</dc:creator>
  <cp:lastModifiedBy>Wondim</cp:lastModifiedBy>
  <cp:revision>54</cp:revision>
  <cp:lastPrinted>2018-12-18T20:33:57Z</cp:lastPrinted>
  <dcterms:created xsi:type="dcterms:W3CDTF">2018-08-13T01:39:17Z</dcterms:created>
  <dcterms:modified xsi:type="dcterms:W3CDTF">2019-03-06T00:15:12Z</dcterms:modified>
</cp:coreProperties>
</file>