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86" r:id="rId2"/>
    <p:sldId id="257" r:id="rId3"/>
    <p:sldId id="258" r:id="rId4"/>
    <p:sldId id="288" r:id="rId5"/>
    <p:sldId id="260" r:id="rId6"/>
    <p:sldId id="291" r:id="rId7"/>
    <p:sldId id="293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E9EB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74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7C02F0-904C-4324-B550-A5BE00E90C1C}" type="datetimeFigureOut">
              <a:rPr lang="ko-KR" altLang="en-US" smtClean="0"/>
              <a:t>2018-09-04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11682C-81BD-4D06-9F37-5FBCDE123F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48389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46285E6-285D-4D55-B761-D255E65F2E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06637"/>
          </a:xfrm>
        </p:spPr>
        <p:txBody>
          <a:bodyPr anchor="b">
            <a:normAutofit/>
          </a:bodyPr>
          <a:lstStyle>
            <a:lvl1pPr algn="ctr">
              <a:defRPr sz="44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781C21E6-BEC2-4C89-A180-D040236B16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C4B29916-91EA-45E6-ADD4-0AAB9466E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1B43D-8A31-463F-A77F-EAE321C8C135}" type="datetime1">
              <a:rPr lang="ko-KR" altLang="en-US" smtClean="0"/>
              <a:t>2018-09-04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308846F7-3E37-4E69-8435-B78E8C818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768FFE60-D833-4B25-B2CB-23792A87D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FDCA2458-6F38-4F50-945F-766B228EF314}"/>
              </a:ext>
            </a:extLst>
          </p:cNvPr>
          <p:cNvCxnSpPr>
            <a:cxnSpLocks/>
          </p:cNvCxnSpPr>
          <p:nvPr userDrawn="1"/>
        </p:nvCxnSpPr>
        <p:spPr>
          <a:xfrm>
            <a:off x="1524000" y="3429000"/>
            <a:ext cx="9144000" cy="0"/>
          </a:xfrm>
          <a:prstGeom prst="line">
            <a:avLst/>
          </a:prstGeom>
          <a:ln w="38100">
            <a:gradFill>
              <a:gsLst>
                <a:gs pos="0">
                  <a:schemeClr val="tx1"/>
                </a:gs>
                <a:gs pos="79000">
                  <a:schemeClr val="tx1">
                    <a:lumMod val="50000"/>
                    <a:lumOff val="50000"/>
                  </a:schemeClr>
                </a:gs>
                <a:gs pos="27000">
                  <a:schemeClr val="tx1">
                    <a:lumMod val="50000"/>
                    <a:lumOff val="50000"/>
                  </a:schemeClr>
                </a:gs>
                <a:gs pos="52000">
                  <a:schemeClr val="bg2">
                    <a:lumMod val="90000"/>
                  </a:schemeClr>
                </a:gs>
                <a:gs pos="100000">
                  <a:schemeClr val="tx1"/>
                </a:gs>
              </a:gsLst>
              <a:lin ang="36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6368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5C6037F-4F19-49E8-992E-7EA968D68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977410FB-48AF-4ECA-9BC0-813279881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A4380B23-BE20-4511-94D3-8236B0C5D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20D0F-2799-4AFE-840A-5F61D384CB76}" type="datetime1">
              <a:rPr lang="ko-KR" altLang="en-US" smtClean="0"/>
              <a:t>2018-09-04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A8E68BF0-6E3B-4705-B449-88F48E25E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6BE57C46-FF7D-49AA-BA10-040788AE9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300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DEEE0E2C-FB4E-401B-8726-9F037033C1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744BA68E-AF92-4E4D-A91E-E8985DEBB5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746F53DF-D071-4E23-81E6-E7D312679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4DB67-5C12-42A9-AB4D-B993D2CB147E}" type="datetime1">
              <a:rPr lang="ko-KR" altLang="en-US" smtClean="0"/>
              <a:t>2018-09-04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B712262B-DEEC-4515-8267-B1968EA18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5DF09A1C-EEEC-4A40-A289-E9EDD41F8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7637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AC5F211-F8E7-4267-B759-4B741E82B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4769"/>
          </a:xfrm>
        </p:spPr>
        <p:txBody>
          <a:bodyPr>
            <a:normAutofit/>
          </a:bodyPr>
          <a:lstStyle>
            <a:lvl1pPr>
              <a:defRPr sz="28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44A6C31A-FB7E-4294-B000-845D81511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2038"/>
            <a:ext cx="10515600" cy="5184925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 sz="2000"/>
            </a:lvl1pPr>
            <a:lvl2pPr>
              <a:defRPr sz="1800"/>
            </a:lvl2pPr>
            <a:lvl3pPr marL="1143000" indent="-228600">
              <a:buFont typeface="맑은 고딕" panose="020B0503020000020004" pitchFamily="50" charset="-127"/>
              <a:buChar char="-"/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06ABA084-D2BD-4B9F-99C6-7C7009CCC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7B139-5B6F-4536-B2CE-F7DEE0312A12}" type="datetime1">
              <a:rPr lang="ko-KR" altLang="en-US" smtClean="0"/>
              <a:t>2018-09-04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1873C59F-5DDC-4B67-966D-C2BAA7EA0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A00659E9-E9F0-45DA-BE6E-526E5C565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="" xmlns:a16="http://schemas.microsoft.com/office/drawing/2014/main" id="{01DE364E-11ED-4FFF-8EC9-0A402FAE95D9}"/>
              </a:ext>
            </a:extLst>
          </p:cNvPr>
          <p:cNvCxnSpPr>
            <a:cxnSpLocks/>
          </p:cNvCxnSpPr>
          <p:nvPr userDrawn="1"/>
        </p:nvCxnSpPr>
        <p:spPr>
          <a:xfrm>
            <a:off x="838200" y="879894"/>
            <a:ext cx="10515600" cy="0"/>
          </a:xfrm>
          <a:prstGeom prst="line">
            <a:avLst/>
          </a:prstGeom>
          <a:ln w="38100">
            <a:gradFill>
              <a:gsLst>
                <a:gs pos="0">
                  <a:schemeClr val="tx1"/>
                </a:gs>
                <a:gs pos="79000">
                  <a:schemeClr val="tx1">
                    <a:lumMod val="50000"/>
                    <a:lumOff val="50000"/>
                  </a:schemeClr>
                </a:gs>
                <a:gs pos="27000">
                  <a:schemeClr val="tx1">
                    <a:lumMod val="50000"/>
                    <a:lumOff val="50000"/>
                  </a:schemeClr>
                </a:gs>
                <a:gs pos="52000">
                  <a:schemeClr val="bg2">
                    <a:lumMod val="90000"/>
                  </a:schemeClr>
                </a:gs>
                <a:gs pos="100000">
                  <a:schemeClr val="tx1"/>
                </a:gs>
              </a:gsLst>
              <a:lin ang="36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="" xmlns:a16="http://schemas.microsoft.com/office/drawing/2014/main" id="{3FF69918-66CD-4CAA-B910-1F450A967C98}"/>
              </a:ext>
            </a:extLst>
          </p:cNvPr>
          <p:cNvCxnSpPr>
            <a:cxnSpLocks/>
          </p:cNvCxnSpPr>
          <p:nvPr userDrawn="1"/>
        </p:nvCxnSpPr>
        <p:spPr>
          <a:xfrm>
            <a:off x="836762" y="327804"/>
            <a:ext cx="1438" cy="553887"/>
          </a:xfrm>
          <a:prstGeom prst="line">
            <a:avLst/>
          </a:prstGeom>
          <a:ln w="38100">
            <a:gradFill flip="none" rotWithShape="1">
              <a:gsLst>
                <a:gs pos="0">
                  <a:schemeClr val="tx1"/>
                </a:gs>
                <a:gs pos="35000">
                  <a:schemeClr val="accent1">
                    <a:lumMod val="0"/>
                    <a:lumOff val="100000"/>
                  </a:schemeClr>
                </a:gs>
                <a:gs pos="100000">
                  <a:schemeClr val="tx1"/>
                </a:gs>
              </a:gsLst>
              <a:path path="circle">
                <a:fillToRect l="50000" t="-80000" r="50000" b="18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2004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1ED4B1B-C953-464C-9FDA-9B40BFF59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D96A6632-EE62-45F2-9B19-C0EBA8DBB4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A51D8653-5484-4F0E-A987-95ABA0F0F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2E16-C96F-446C-85F0-D7380F56CA7A}" type="datetime1">
              <a:rPr lang="ko-KR" altLang="en-US" smtClean="0"/>
              <a:t>2018-09-04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2C5EA5CB-4EFC-498C-8D8C-93CB100E3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4C4D26B2-4CCE-46B6-A9BA-39CFD4DB2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3266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CAD9B3B-F437-4667-A014-F16127A68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2968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546EB2C3-A855-4583-A7F5-109B9E5A0D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992038"/>
            <a:ext cx="5181600" cy="5184925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2000" b="1"/>
            </a:lvl1pPr>
            <a:lvl2pPr>
              <a:defRPr sz="1800"/>
            </a:lvl2pPr>
            <a:lvl3pPr marL="1143000" indent="-228600">
              <a:buFont typeface="맑은 고딕" panose="020B0503020000020004" pitchFamily="50" charset="-127"/>
              <a:buChar char="-"/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0B94FC47-17BD-4C89-98F6-2572838352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992038"/>
            <a:ext cx="5181600" cy="5184925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 sz="2000" b="1"/>
            </a:lvl1pPr>
            <a:lvl2pPr>
              <a:defRPr sz="1800"/>
            </a:lvl2pPr>
            <a:lvl3pPr marL="1143000" indent="-228600">
              <a:buFont typeface="맑은 고딕" panose="020B0503020000020004" pitchFamily="50" charset="-127"/>
              <a:buChar char="-"/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959BA087-82FB-4691-BF79-261210B63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D300E-6FBE-4FCB-9F7C-F38E695036E8}" type="datetime1">
              <a:rPr lang="ko-KR" altLang="en-US" smtClean="0"/>
              <a:t>2018-09-04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14C561DE-85A7-4CA6-A938-69363FD7B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7525828B-A8E6-4B84-9012-7FD810010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="" xmlns:a16="http://schemas.microsoft.com/office/drawing/2014/main" id="{7AC8462B-3951-4009-87D7-5A3FD7B19F1C}"/>
              </a:ext>
            </a:extLst>
          </p:cNvPr>
          <p:cNvCxnSpPr>
            <a:cxnSpLocks/>
          </p:cNvCxnSpPr>
          <p:nvPr userDrawn="1"/>
        </p:nvCxnSpPr>
        <p:spPr>
          <a:xfrm>
            <a:off x="838200" y="879894"/>
            <a:ext cx="10515600" cy="0"/>
          </a:xfrm>
          <a:prstGeom prst="line">
            <a:avLst/>
          </a:prstGeom>
          <a:ln w="38100">
            <a:gradFill>
              <a:gsLst>
                <a:gs pos="0">
                  <a:schemeClr val="tx1"/>
                </a:gs>
                <a:gs pos="79000">
                  <a:schemeClr val="tx1">
                    <a:lumMod val="50000"/>
                    <a:lumOff val="50000"/>
                  </a:schemeClr>
                </a:gs>
                <a:gs pos="27000">
                  <a:schemeClr val="tx1">
                    <a:lumMod val="50000"/>
                    <a:lumOff val="50000"/>
                  </a:schemeClr>
                </a:gs>
                <a:gs pos="52000">
                  <a:schemeClr val="bg2">
                    <a:lumMod val="90000"/>
                  </a:schemeClr>
                </a:gs>
                <a:gs pos="100000">
                  <a:schemeClr val="tx1"/>
                </a:gs>
              </a:gsLst>
              <a:lin ang="36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="" xmlns:a16="http://schemas.microsoft.com/office/drawing/2014/main" id="{DA596603-C86A-45A6-BAD5-92E06C071518}"/>
              </a:ext>
            </a:extLst>
          </p:cNvPr>
          <p:cNvCxnSpPr>
            <a:cxnSpLocks/>
          </p:cNvCxnSpPr>
          <p:nvPr userDrawn="1"/>
        </p:nvCxnSpPr>
        <p:spPr>
          <a:xfrm>
            <a:off x="836762" y="327804"/>
            <a:ext cx="1438" cy="553887"/>
          </a:xfrm>
          <a:prstGeom prst="line">
            <a:avLst/>
          </a:prstGeom>
          <a:ln w="38100">
            <a:gradFill flip="none" rotWithShape="1">
              <a:gsLst>
                <a:gs pos="0">
                  <a:schemeClr val="tx1"/>
                </a:gs>
                <a:gs pos="35000">
                  <a:schemeClr val="accent1">
                    <a:lumMod val="0"/>
                    <a:lumOff val="100000"/>
                  </a:schemeClr>
                </a:gs>
                <a:gs pos="100000">
                  <a:schemeClr val="tx1"/>
                </a:gs>
              </a:gsLst>
              <a:path path="circle">
                <a:fillToRect l="50000" t="-80000" r="50000" b="18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3396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92DC24F-2CE7-43F5-9290-26A57444C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514769"/>
          </a:xfrm>
        </p:spPr>
        <p:txBody>
          <a:bodyPr>
            <a:normAutofit/>
          </a:bodyPr>
          <a:lstStyle>
            <a:lvl1pPr>
              <a:defRPr sz="28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CBD84D28-7A39-4227-8551-DBB0C82E84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263D73D8-40D2-452E-8129-153F28EAB7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DB161035-09D3-4785-ABCE-5B28E5B6DB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992A7E42-7328-4C6D-B736-13E244265E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317EE7B1-8F90-4B78-989C-276F3F1B3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81793-2D69-4B2E-8F26-8010D16B91CA}" type="datetime1">
              <a:rPr lang="ko-KR" altLang="en-US" smtClean="0"/>
              <a:t>2018-09-04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2009A171-F504-4C63-8326-4A00ECBB7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8DBB14C7-A032-495E-9A2D-CFD112948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="" xmlns:a16="http://schemas.microsoft.com/office/drawing/2014/main" id="{425C7B1F-B69A-432E-BD65-ECDDA89C05B3}"/>
              </a:ext>
            </a:extLst>
          </p:cNvPr>
          <p:cNvCxnSpPr>
            <a:cxnSpLocks/>
          </p:cNvCxnSpPr>
          <p:nvPr userDrawn="1"/>
        </p:nvCxnSpPr>
        <p:spPr>
          <a:xfrm>
            <a:off x="838200" y="879894"/>
            <a:ext cx="10515600" cy="0"/>
          </a:xfrm>
          <a:prstGeom prst="line">
            <a:avLst/>
          </a:prstGeom>
          <a:ln w="38100">
            <a:gradFill>
              <a:gsLst>
                <a:gs pos="0">
                  <a:schemeClr val="tx1"/>
                </a:gs>
                <a:gs pos="79000">
                  <a:schemeClr val="tx1">
                    <a:lumMod val="50000"/>
                    <a:lumOff val="50000"/>
                  </a:schemeClr>
                </a:gs>
                <a:gs pos="27000">
                  <a:schemeClr val="tx1">
                    <a:lumMod val="50000"/>
                    <a:lumOff val="50000"/>
                  </a:schemeClr>
                </a:gs>
                <a:gs pos="52000">
                  <a:schemeClr val="bg2">
                    <a:lumMod val="90000"/>
                  </a:schemeClr>
                </a:gs>
                <a:gs pos="100000">
                  <a:schemeClr val="tx1"/>
                </a:gs>
              </a:gsLst>
              <a:lin ang="36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="" xmlns:a16="http://schemas.microsoft.com/office/drawing/2014/main" id="{EAB7BD13-50DA-44B4-AB67-746D6C8C04BB}"/>
              </a:ext>
            </a:extLst>
          </p:cNvPr>
          <p:cNvCxnSpPr>
            <a:cxnSpLocks/>
          </p:cNvCxnSpPr>
          <p:nvPr userDrawn="1"/>
        </p:nvCxnSpPr>
        <p:spPr>
          <a:xfrm>
            <a:off x="836762" y="327804"/>
            <a:ext cx="1438" cy="553887"/>
          </a:xfrm>
          <a:prstGeom prst="line">
            <a:avLst/>
          </a:prstGeom>
          <a:ln w="38100">
            <a:gradFill flip="none" rotWithShape="1">
              <a:gsLst>
                <a:gs pos="0">
                  <a:schemeClr val="tx1"/>
                </a:gs>
                <a:gs pos="35000">
                  <a:schemeClr val="accent1">
                    <a:lumMod val="0"/>
                    <a:lumOff val="100000"/>
                  </a:schemeClr>
                </a:gs>
                <a:gs pos="100000">
                  <a:schemeClr val="tx1"/>
                </a:gs>
              </a:gsLst>
              <a:path path="circle">
                <a:fillToRect l="50000" t="-80000" r="50000" b="18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1396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AEF372F-000E-45C2-B4FA-E46ED39DE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A3BFB641-5C44-47B7-99F4-524AED30D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9DB7-F884-46A9-8A3A-6B167E7BED07}" type="datetime1">
              <a:rPr lang="ko-KR" altLang="en-US" smtClean="0"/>
              <a:t>2018-09-04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B8495E3A-189F-42EC-A5F1-928DD6AE2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20ADA013-4140-4F4B-B220-4BC09A707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5679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88EDCC1F-A263-414C-BB5C-E72E2F60C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E51F3-86ED-4232-A7C2-6CF71BAE6995}" type="datetime1">
              <a:rPr lang="ko-KR" altLang="en-US" smtClean="0"/>
              <a:t>2018-09-04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C354BA64-410F-4C84-B9A8-C1BBE68AB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DDA400EB-65CE-46D9-962C-9C09F2474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407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1C6AD2C-974E-489B-BFEA-B4318AFD1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CAF1E228-3BCA-41EC-8DE0-E4FF3FE7E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C6B9201B-D99F-46AF-94BC-96B7D3CDB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F57ABC81-A88E-43D1-94D5-DC0B1DCC7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BABEC-FF59-4A87-9298-C94758E86225}" type="datetime1">
              <a:rPr lang="ko-KR" altLang="en-US" smtClean="0"/>
              <a:t>2018-09-04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04B7F370-54AF-4F51-AD3C-77BD13440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E1B3EF92-0EA1-44FD-81CF-6B44146FE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8722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FD2EB573-6149-4BA8-9B8E-1C370E1C0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97E2BFDE-C0A5-4909-8A5D-64B3D9B550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82ACFCA7-9079-40E9-B0CF-8C593E8A26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5B5759C2-6561-490A-8C02-69C523919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D3460-7802-4794-8969-D6B2685473F4}" type="datetime1">
              <a:rPr lang="ko-KR" altLang="en-US" smtClean="0"/>
              <a:t>2018-09-04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577A4D9F-C992-4F3B-9EB3-585490651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4ED1226C-1798-4A7A-9FAF-7EAA93B31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1383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78B46EA8-AE64-46C3-A16E-EE15890D4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72051644-0D21-4DD2-8E8F-D479F399D9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7CD4AE45-68CB-406F-83BF-70CDA4BB2C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10AE87-F329-437E-BD1C-048C10B7130A}" type="datetime1">
              <a:rPr lang="ko-KR" altLang="en-US" smtClean="0"/>
              <a:t>2018-09-04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83052C2B-1AD7-42EC-B4E6-75810DCAEB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53B94BD0-E664-4E7C-8625-DF70E06EE4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14BFA7-3B35-4C3E-BBB4-17A9C9AD27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8273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96506F1-A4E0-4063-848D-FF9E2A5B49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Ch</a:t>
            </a:r>
            <a:r>
              <a:rPr lang="en-US" altLang="ko-KR" dirty="0" smtClean="0"/>
              <a:t> 01: Introduction </a:t>
            </a:r>
            <a:r>
              <a:rPr lang="en-US" altLang="ko-KR" dirty="0"/>
              <a:t>to Java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40903A54-A355-46BC-878A-B21140C352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3200" b="1" dirty="0" smtClean="0">
                <a:solidFill>
                  <a:srgbClr val="0000FF"/>
                </a:solidFill>
              </a:rPr>
              <a:t> </a:t>
            </a:r>
            <a:r>
              <a:rPr lang="en-US" altLang="ko-KR" sz="3200" b="1" dirty="0">
                <a:solidFill>
                  <a:srgbClr val="0000FF"/>
                </a:solidFill>
              </a:rPr>
              <a:t>Core Java, Volume I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5A5CDCB6-E0F7-4A62-87DC-064EED0FB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29368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BB42F89-81A7-4EDD-86C6-F78A46D32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1.5. Common </a:t>
            </a:r>
            <a:r>
              <a:rPr lang="en-US" altLang="ko-KR" dirty="0">
                <a:solidFill>
                  <a:srgbClr val="FF0000"/>
                </a:solidFill>
              </a:rPr>
              <a:t>Misconceptions About Java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B3105BD8-FCA7-4905-870A-B7861129A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Java is interpreted, so it is too slow for serious applications.</a:t>
            </a:r>
          </a:p>
          <a:p>
            <a:pPr lvl="1"/>
            <a:r>
              <a:rPr lang="en-US" altLang="ko-KR" sz="2000" dirty="0"/>
              <a:t>The </a:t>
            </a:r>
            <a:r>
              <a:rPr lang="en-US" altLang="ko-KR" sz="2000" dirty="0">
                <a:solidFill>
                  <a:srgbClr val="0000FF"/>
                </a:solidFill>
              </a:rPr>
              <a:t>just-in-time compiler </a:t>
            </a:r>
            <a:r>
              <a:rPr lang="en-US" altLang="ko-KR" sz="2000" dirty="0"/>
              <a:t>can produce code that is as fast as C++, and sometimes faster.</a:t>
            </a:r>
          </a:p>
          <a:p>
            <a:r>
              <a:rPr lang="en-US" altLang="ko-KR" b="1" dirty="0"/>
              <a:t>All Java programs run inside a web page.</a:t>
            </a:r>
          </a:p>
          <a:p>
            <a:pPr lvl="1"/>
            <a:r>
              <a:rPr lang="en-US" altLang="ko-KR" sz="2000" dirty="0"/>
              <a:t>Applets run in web pages, but most Java programs run on servers or mobile/embedded devices.</a:t>
            </a:r>
          </a:p>
          <a:p>
            <a:r>
              <a:rPr lang="en-US" altLang="ko-KR" b="1" dirty="0"/>
              <a:t>Java programs are a major security risk.</a:t>
            </a:r>
          </a:p>
          <a:p>
            <a:pPr lvl="1"/>
            <a:r>
              <a:rPr lang="en-US" altLang="ko-KR" sz="2000" dirty="0"/>
              <a:t>Applet security risks are real, but in general Java is very secure.</a:t>
            </a:r>
          </a:p>
          <a:p>
            <a:r>
              <a:rPr lang="en-US" altLang="ko-KR" b="1" dirty="0"/>
              <a:t>JavaScript is a simpler version of Java.</a:t>
            </a:r>
          </a:p>
          <a:p>
            <a:pPr lvl="1"/>
            <a:r>
              <a:rPr lang="en-US" altLang="ko-KR" sz="2000" dirty="0"/>
              <a:t>JavaScript was named after Java for marketing reasons</a:t>
            </a:r>
            <a:r>
              <a:rPr lang="en-US" altLang="ko-KR" sz="2000" dirty="0" smtClean="0"/>
              <a:t>.</a:t>
            </a:r>
          </a:p>
          <a:p>
            <a:pPr lvl="1"/>
            <a:r>
              <a:rPr lang="en-US" altLang="ko-KR" sz="2000" dirty="0" smtClean="0">
                <a:solidFill>
                  <a:srgbClr val="0000FF"/>
                </a:solidFill>
              </a:rPr>
              <a:t>It is a scripting language that can be used inside web pages</a:t>
            </a:r>
            <a:r>
              <a:rPr lang="en-US" altLang="ko-KR" sz="2000" dirty="0" smtClean="0"/>
              <a:t>.</a:t>
            </a:r>
            <a:endParaRPr lang="en-US" altLang="ko-KR" sz="2000" dirty="0"/>
          </a:p>
          <a:p>
            <a:r>
              <a:rPr lang="en-US" altLang="ko-KR" b="1" dirty="0"/>
              <a:t>With Java, I can replace my desktop computer with a cheap “Internet appliance.”</a:t>
            </a:r>
          </a:p>
          <a:p>
            <a:pPr lvl="1"/>
            <a:r>
              <a:rPr lang="en-US" altLang="ko-KR" sz="2000" dirty="0"/>
              <a:t>That was an expectation 20 years ago, and it may be true today if your Android smart phone or </a:t>
            </a:r>
            <a:r>
              <a:rPr lang="en-US" altLang="ko-KR" sz="2000" dirty="0">
                <a:solidFill>
                  <a:srgbClr val="0000FF"/>
                </a:solidFill>
              </a:rPr>
              <a:t>tablet</a:t>
            </a:r>
            <a:r>
              <a:rPr lang="en-US" altLang="ko-KR" sz="2000" dirty="0"/>
              <a:t> has replaced your desktop.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F98D1242-CC27-42DD-ABE9-8761F23B8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5369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FD4BE646-9B0B-4032-BE6A-842A8BE5C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Ch</a:t>
            </a:r>
            <a:r>
              <a:rPr lang="en-US" altLang="ko-KR" dirty="0" smtClean="0"/>
              <a:t> 1: Introduction to Java(Brief History)  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EA2E9002-C44E-4CD0-88B7-7FBD599766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800" dirty="0" smtClean="0">
                <a:solidFill>
                  <a:srgbClr val="FF0000"/>
                </a:solidFill>
              </a:rPr>
              <a:t>1.1. Java </a:t>
            </a:r>
            <a:r>
              <a:rPr lang="en-US" altLang="ko-KR" sz="2800" dirty="0">
                <a:solidFill>
                  <a:srgbClr val="FF0000"/>
                </a:solidFill>
              </a:rPr>
              <a:t>as a Programming Platform</a:t>
            </a:r>
          </a:p>
          <a:p>
            <a:r>
              <a:rPr lang="en-US" altLang="ko-KR" sz="2800" dirty="0" smtClean="0"/>
              <a:t>Java was never just a language.</a:t>
            </a:r>
            <a:endParaRPr lang="en-US" altLang="ko-KR" sz="2800" dirty="0"/>
          </a:p>
          <a:p>
            <a:r>
              <a:rPr lang="en-US" altLang="ko-KR" sz="2800" dirty="0" smtClean="0"/>
              <a:t>Java </a:t>
            </a:r>
            <a:r>
              <a:rPr lang="en-US" altLang="ko-KR" sz="2800" dirty="0"/>
              <a:t>is a </a:t>
            </a:r>
            <a:r>
              <a:rPr lang="en-US" altLang="ko-KR" sz="2800" dirty="0" smtClean="0">
                <a:solidFill>
                  <a:srgbClr val="FF0000"/>
                </a:solidFill>
              </a:rPr>
              <a:t>whole </a:t>
            </a:r>
            <a:r>
              <a:rPr lang="en-US" altLang="ko-KR" sz="2800" dirty="0" smtClean="0"/>
              <a:t>platform that contains</a:t>
            </a:r>
          </a:p>
          <a:p>
            <a:pPr marL="0" indent="0">
              <a:buNone/>
            </a:pPr>
            <a:r>
              <a:rPr lang="en-US" altLang="ko-KR" sz="2800" dirty="0" smtClean="0"/>
              <a:t>a) A lot of re-usable codes(huge library) for graphics,networking and database access</a:t>
            </a:r>
          </a:p>
          <a:p>
            <a:pPr marL="0" indent="0">
              <a:buNone/>
            </a:pPr>
            <a:r>
              <a:rPr lang="en-US" altLang="ko-KR" sz="2800" dirty="0" smtClean="0"/>
              <a:t>b) An execution environment that provides services such as security , portability across different OS and automatic garbage collection</a:t>
            </a:r>
          </a:p>
          <a:p>
            <a:r>
              <a:rPr lang="en-US" altLang="ko-KR" sz="2800" dirty="0" smtClean="0"/>
              <a:t>Hence, java  has every thing and it is a </a:t>
            </a:r>
            <a:r>
              <a:rPr lang="en-US" altLang="ko-KR" sz="2800" dirty="0"/>
              <a:t>well-designed programming </a:t>
            </a:r>
            <a:r>
              <a:rPr lang="en-US" altLang="ko-KR" sz="2800" dirty="0" smtClean="0"/>
              <a:t>language</a:t>
            </a:r>
          </a:p>
          <a:p>
            <a:r>
              <a:rPr lang="en-US" altLang="ko-KR" sz="2800" dirty="0" smtClean="0"/>
              <a:t>The  syntax and sematic of java is clear than C++</a:t>
            </a:r>
          </a:p>
          <a:p>
            <a:pPr marL="0" indent="0">
              <a:buNone/>
            </a:pPr>
            <a:endParaRPr lang="ko-KR" altLang="en-US" sz="28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7BD35E4C-C684-4843-BF39-C7CA015B6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0172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468B775-346F-4A5C-9A50-D8CCF7335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1.2. The </a:t>
            </a:r>
            <a:r>
              <a:rPr lang="en-US" altLang="ko-KR" dirty="0">
                <a:solidFill>
                  <a:srgbClr val="FF0000"/>
                </a:solidFill>
              </a:rPr>
              <a:t>“White Paper ” Buzzwords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72FAC026-A2C9-45D6-8AF4-352491BDF2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2038"/>
            <a:ext cx="11040374" cy="5729437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en-US" altLang="ko-KR" sz="2400" dirty="0" smtClean="0"/>
              <a:t>authors of java have written white paper to explain their achievement</a:t>
            </a:r>
          </a:p>
          <a:p>
            <a:r>
              <a:rPr lang="en-US" altLang="ko-KR" sz="2400" dirty="0" smtClean="0"/>
              <a:t>Authors also published a short summery that contains  the following 11 words</a:t>
            </a:r>
          </a:p>
          <a:p>
            <a:pPr marL="457200" indent="-457200">
              <a:buAutoNum type="arabicParenR"/>
            </a:pPr>
            <a:r>
              <a:rPr lang="en-US" altLang="ko-KR" sz="2400" dirty="0" smtClean="0">
                <a:solidFill>
                  <a:srgbClr val="0000FF"/>
                </a:solidFill>
              </a:rPr>
              <a:t>Simple</a:t>
            </a:r>
            <a:r>
              <a:rPr lang="en-US" altLang="ko-KR" sz="2400" dirty="0" smtClean="0"/>
              <a:t>: syntax and semantics of java is clear version of  C++(no pointer arithmetic)</a:t>
            </a:r>
            <a:endParaRPr lang="en-US" altLang="ko-KR" sz="2400" dirty="0"/>
          </a:p>
          <a:p>
            <a:pPr marL="457200" indent="-457200">
              <a:buAutoNum type="arabicParenR"/>
            </a:pPr>
            <a:r>
              <a:rPr lang="en-US" altLang="ko-KR" sz="2400" dirty="0" smtClean="0">
                <a:solidFill>
                  <a:srgbClr val="0000FF"/>
                </a:solidFill>
              </a:rPr>
              <a:t>Object-Oriented</a:t>
            </a:r>
            <a:r>
              <a:rPr lang="en-US" altLang="ko-KR" sz="2400" dirty="0" smtClean="0"/>
              <a:t>: instead of structured –oriented like c language </a:t>
            </a:r>
            <a:endParaRPr lang="en-US" altLang="ko-KR" sz="2400" dirty="0"/>
          </a:p>
          <a:p>
            <a:pPr marL="457200" indent="-457200">
              <a:buAutoNum type="arabicParenR"/>
            </a:pPr>
            <a:r>
              <a:rPr lang="en-US" altLang="ko-KR" sz="2400" dirty="0" smtClean="0">
                <a:solidFill>
                  <a:srgbClr val="0000FF"/>
                </a:solidFill>
              </a:rPr>
              <a:t>Distributed(networking): </a:t>
            </a:r>
            <a:r>
              <a:rPr lang="en-US" altLang="ko-KR" sz="2400" dirty="0" smtClean="0"/>
              <a:t>Internet programming using Remote Method invocation </a:t>
            </a:r>
            <a:endParaRPr lang="en-US" altLang="ko-KR" sz="2400" dirty="0"/>
          </a:p>
          <a:p>
            <a:pPr marL="457200" indent="-457200">
              <a:buAutoNum type="arabicParenR"/>
            </a:pPr>
            <a:r>
              <a:rPr lang="en-US" altLang="ko-KR" sz="2400" dirty="0" smtClean="0">
                <a:solidFill>
                  <a:srgbClr val="0000FF"/>
                </a:solidFill>
              </a:rPr>
              <a:t>Robust</a:t>
            </a:r>
            <a:r>
              <a:rPr lang="en-US" altLang="ko-KR" sz="2400" dirty="0" smtClean="0"/>
              <a:t>: compiler  detect errors before JVM, no memory leaking due to bad pointer </a:t>
            </a:r>
            <a:endParaRPr lang="en-US" altLang="ko-KR" sz="2400" dirty="0"/>
          </a:p>
          <a:p>
            <a:pPr marL="457200" indent="-457200">
              <a:buAutoNum type="arabicParenR"/>
            </a:pPr>
            <a:r>
              <a:rPr lang="en-US" altLang="ko-KR" sz="2400" dirty="0" smtClean="0">
                <a:solidFill>
                  <a:srgbClr val="0000FF"/>
                </a:solidFill>
              </a:rPr>
              <a:t>Secure</a:t>
            </a:r>
            <a:r>
              <a:rPr lang="en-US" altLang="ko-KR" sz="2400" dirty="0" smtClean="0"/>
              <a:t>:  because it is intended for networking and distributed environment</a:t>
            </a:r>
            <a:endParaRPr lang="en-US" altLang="ko-KR" sz="24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01ADEFFC-04F0-428D-89DC-32B90BE5D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1335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468B775-346F-4A5C-9A50-D8CCF7335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1.2. The </a:t>
            </a:r>
            <a:r>
              <a:rPr lang="en-US" altLang="ko-KR" dirty="0">
                <a:solidFill>
                  <a:srgbClr val="FF0000"/>
                </a:solidFill>
              </a:rPr>
              <a:t>“White Paper ” Buzzwords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72FAC026-A2C9-45D6-8AF4-352491BDF2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2038"/>
            <a:ext cx="11040374" cy="57294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800" dirty="0" smtClean="0">
                <a:solidFill>
                  <a:srgbClr val="7030A0"/>
                </a:solidFill>
              </a:rPr>
              <a:t>6</a:t>
            </a:r>
            <a:r>
              <a:rPr lang="en-US" altLang="ko-KR" sz="2800" b="1" dirty="0" smtClean="0">
                <a:solidFill>
                  <a:srgbClr val="7030A0"/>
                </a:solidFill>
              </a:rPr>
              <a:t>) Architecture-neutral</a:t>
            </a:r>
            <a:r>
              <a:rPr lang="en-US" altLang="ko-KR" sz="2800" dirty="0" smtClean="0">
                <a:solidFill>
                  <a:srgbClr val="7030A0"/>
                </a:solidFill>
              </a:rPr>
              <a:t>:</a:t>
            </a:r>
            <a:r>
              <a:rPr lang="en-US" altLang="ko-KR" sz="2800" dirty="0" smtClean="0">
                <a:solidFill>
                  <a:srgbClr val="FF0000"/>
                </a:solidFill>
              </a:rPr>
              <a:t>  because it uses byte code</a:t>
            </a:r>
          </a:p>
          <a:p>
            <a:pPr marL="0" indent="0">
              <a:buNone/>
            </a:pPr>
            <a:r>
              <a:rPr lang="en-US" altLang="ko-KR" sz="2800" dirty="0" smtClean="0">
                <a:solidFill>
                  <a:srgbClr val="7030A0"/>
                </a:solidFill>
              </a:rPr>
              <a:t>7) </a:t>
            </a:r>
            <a:r>
              <a:rPr lang="en-US" altLang="ko-KR" sz="2800" b="1" dirty="0" smtClean="0">
                <a:solidFill>
                  <a:srgbClr val="7030A0"/>
                </a:solidFill>
              </a:rPr>
              <a:t>Portable</a:t>
            </a:r>
            <a:r>
              <a:rPr lang="en-US" altLang="ko-KR" sz="2800" dirty="0" smtClean="0">
                <a:solidFill>
                  <a:srgbClr val="FF0000"/>
                </a:solidFill>
              </a:rPr>
              <a:t>: because it uses byte code</a:t>
            </a:r>
          </a:p>
          <a:p>
            <a:pPr marL="0" indent="0">
              <a:buNone/>
            </a:pPr>
            <a:r>
              <a:rPr lang="en-US" altLang="ko-KR" sz="2800" b="1" dirty="0" smtClean="0">
                <a:solidFill>
                  <a:srgbClr val="0000FF"/>
                </a:solidFill>
              </a:rPr>
              <a:t>8) Interpreted: </a:t>
            </a:r>
            <a:r>
              <a:rPr lang="en-US" altLang="ko-KR" sz="2800" b="1" dirty="0" smtClean="0"/>
              <a:t>Currently, it is  just-in-time compiler </a:t>
            </a:r>
          </a:p>
          <a:p>
            <a:pPr marL="0" indent="0">
              <a:buNone/>
            </a:pPr>
            <a:r>
              <a:rPr lang="en-US" altLang="ko-KR" sz="2800" b="1" dirty="0" smtClean="0">
                <a:solidFill>
                  <a:srgbClr val="0000FF"/>
                </a:solidFill>
              </a:rPr>
              <a:t>9) High-performance: </a:t>
            </a:r>
            <a:r>
              <a:rPr lang="en-US" altLang="ko-KR" sz="2800" b="1" dirty="0" smtClean="0"/>
              <a:t>due to just-in-time compiler </a:t>
            </a:r>
          </a:p>
          <a:p>
            <a:pPr marL="0" indent="0">
              <a:buNone/>
            </a:pPr>
            <a:r>
              <a:rPr lang="en-US" altLang="ko-KR" sz="2800" dirty="0" smtClean="0"/>
              <a:t>10) </a:t>
            </a:r>
            <a:r>
              <a:rPr lang="en-US" altLang="ko-KR" sz="2800" b="1" dirty="0" smtClean="0">
                <a:solidFill>
                  <a:srgbClr val="7030A0"/>
                </a:solidFill>
              </a:rPr>
              <a:t>Multithreaded</a:t>
            </a:r>
            <a:r>
              <a:rPr lang="en-US" altLang="ko-KR" sz="2800" dirty="0" smtClean="0"/>
              <a:t>: to write program on multi-processors</a:t>
            </a:r>
          </a:p>
          <a:p>
            <a:pPr marL="0" indent="0">
              <a:buNone/>
            </a:pPr>
            <a:r>
              <a:rPr lang="en-US" altLang="ko-KR" sz="2800" dirty="0" smtClean="0"/>
              <a:t>11) </a:t>
            </a:r>
            <a:r>
              <a:rPr lang="en-US" altLang="ko-KR" sz="2800" b="1" dirty="0" smtClean="0"/>
              <a:t>Dynamic</a:t>
            </a:r>
            <a:r>
              <a:rPr lang="en-US" altLang="ko-KR" sz="2800" dirty="0" smtClean="0"/>
              <a:t>: The data type is determined at runtime than compile time (</a:t>
            </a:r>
            <a:r>
              <a:rPr lang="en-US" altLang="ko-KR" sz="2800" dirty="0" err="1" smtClean="0"/>
              <a:t>eg</a:t>
            </a:r>
            <a:r>
              <a:rPr lang="en-US" altLang="ko-KR" sz="2800" dirty="0" smtClean="0"/>
              <a:t>. Polymorphism principle of java)</a:t>
            </a:r>
          </a:p>
          <a:p>
            <a:endParaRPr lang="ko-KR" altLang="en-US" sz="28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01ADEFFC-04F0-428D-89DC-32B90BE5D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553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D97B8E6-64D1-4CAC-AE0D-5F9E33E35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1.4. A </a:t>
            </a:r>
            <a:r>
              <a:rPr lang="en-US" altLang="ko-KR" dirty="0">
                <a:solidFill>
                  <a:srgbClr val="FF0000"/>
                </a:solidFill>
              </a:rPr>
              <a:t>Short History of Java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A05EE40E-31C7-4255-94D2-1E37F255CB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992038"/>
            <a:ext cx="10979989" cy="5184925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solidFill>
                  <a:srgbClr val="0000FF"/>
                </a:solidFill>
              </a:rPr>
              <a:t>1991</a:t>
            </a:r>
            <a:r>
              <a:rPr lang="en-US" altLang="ko-KR" sz="2800" dirty="0"/>
              <a:t>: James Gosling worked on “</a:t>
            </a:r>
            <a:r>
              <a:rPr lang="en-US" altLang="ko-KR" sz="2800" dirty="0">
                <a:solidFill>
                  <a:srgbClr val="0000FF"/>
                </a:solidFill>
              </a:rPr>
              <a:t>Project Green</a:t>
            </a:r>
            <a:r>
              <a:rPr lang="en-US" altLang="ko-KR" sz="2800" dirty="0"/>
              <a:t>”, a system for consumer devices.</a:t>
            </a:r>
          </a:p>
          <a:p>
            <a:r>
              <a:rPr lang="en-US" altLang="ko-KR" sz="2800" dirty="0"/>
              <a:t>He designed a programming language, originally called “</a:t>
            </a:r>
            <a:r>
              <a:rPr lang="en-US" altLang="ko-KR" sz="2800" dirty="0">
                <a:solidFill>
                  <a:srgbClr val="0000FF"/>
                </a:solidFill>
              </a:rPr>
              <a:t>Oak</a:t>
            </a:r>
            <a:r>
              <a:rPr lang="en-US" altLang="ko-KR" sz="2800" dirty="0"/>
              <a:t>”.</a:t>
            </a:r>
          </a:p>
          <a:p>
            <a:r>
              <a:rPr lang="en-US" altLang="ko-KR" sz="2800" dirty="0"/>
              <a:t>That name was </a:t>
            </a:r>
            <a:r>
              <a:rPr lang="en-US" altLang="ko-KR" sz="2800" dirty="0">
                <a:solidFill>
                  <a:srgbClr val="0000FF"/>
                </a:solidFill>
              </a:rPr>
              <a:t>trademarked</a:t>
            </a:r>
            <a:r>
              <a:rPr lang="en-US" altLang="ko-KR" sz="2800" dirty="0"/>
              <a:t>, so it was renamed to “</a:t>
            </a:r>
            <a:r>
              <a:rPr lang="en-US" altLang="ko-KR" sz="2800" dirty="0">
                <a:solidFill>
                  <a:srgbClr val="0000FF"/>
                </a:solidFill>
              </a:rPr>
              <a:t>Java”</a:t>
            </a:r>
            <a:r>
              <a:rPr lang="en-US" altLang="ko-KR" sz="2800" dirty="0"/>
              <a:t>.</a:t>
            </a:r>
          </a:p>
          <a:p>
            <a:r>
              <a:rPr lang="en-US" altLang="ko-KR" sz="2800" b="1" dirty="0">
                <a:solidFill>
                  <a:srgbClr val="0000FF"/>
                </a:solidFill>
              </a:rPr>
              <a:t>1992</a:t>
            </a:r>
            <a:r>
              <a:rPr lang="en-US" altLang="ko-KR" sz="2800" dirty="0"/>
              <a:t>: The first project was released, a TV switchbox called </a:t>
            </a:r>
            <a:r>
              <a:rPr lang="en-US" altLang="ko-KR" sz="2800" dirty="0">
                <a:solidFill>
                  <a:srgbClr val="0000FF"/>
                </a:solidFill>
              </a:rPr>
              <a:t>“*7</a:t>
            </a:r>
            <a:r>
              <a:rPr lang="en-US" altLang="ko-KR" sz="2800" dirty="0"/>
              <a:t>”.</a:t>
            </a:r>
          </a:p>
          <a:p>
            <a:r>
              <a:rPr lang="en-US" altLang="ko-KR" sz="2800" dirty="0"/>
              <a:t>Nobody cared, and the project was renamed “</a:t>
            </a:r>
            <a:r>
              <a:rPr lang="en-US" altLang="ko-KR" sz="2800" dirty="0">
                <a:solidFill>
                  <a:srgbClr val="0000FF"/>
                </a:solidFill>
              </a:rPr>
              <a:t>First Person</a:t>
            </a:r>
            <a:r>
              <a:rPr lang="en-US" altLang="ko-KR" sz="2800" dirty="0"/>
              <a:t>, Inc.”</a:t>
            </a:r>
          </a:p>
          <a:p>
            <a:r>
              <a:rPr lang="en-US" altLang="ko-KR" sz="2800" dirty="0">
                <a:solidFill>
                  <a:srgbClr val="0000FF"/>
                </a:solidFill>
              </a:rPr>
              <a:t>1994: </a:t>
            </a:r>
            <a:r>
              <a:rPr lang="en-US" altLang="ko-KR" sz="2800" dirty="0"/>
              <a:t>Still nobody cared, and Gosling realized that they could build a “</a:t>
            </a:r>
            <a:r>
              <a:rPr lang="en-US" altLang="ko-KR" sz="2800" dirty="0">
                <a:solidFill>
                  <a:srgbClr val="0000FF"/>
                </a:solidFill>
              </a:rPr>
              <a:t>really cool browser...architecture-neutral, real-time, reliable, secure</a:t>
            </a:r>
            <a:r>
              <a:rPr lang="en-US" altLang="ko-KR" sz="2800" dirty="0" smtClean="0"/>
              <a:t>.”</a:t>
            </a:r>
            <a:endParaRPr lang="en-US" altLang="ko-KR" sz="28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0D4B055C-6764-4FCA-A111-6DA3B9F25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1378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D97B8E6-64D1-4CAC-AE0D-5F9E33E35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1.4. A </a:t>
            </a:r>
            <a:r>
              <a:rPr lang="en-US" altLang="ko-KR" dirty="0">
                <a:solidFill>
                  <a:srgbClr val="FF0000"/>
                </a:solidFill>
              </a:rPr>
              <a:t>Short History of Java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A05EE40E-31C7-4255-94D2-1E37F255CB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992038"/>
            <a:ext cx="11204276" cy="5184925"/>
          </a:xfrm>
        </p:spPr>
        <p:txBody>
          <a:bodyPr>
            <a:normAutofit/>
          </a:bodyPr>
          <a:lstStyle/>
          <a:p>
            <a:r>
              <a:rPr lang="en-US" altLang="ko-KR" sz="3200" dirty="0" smtClean="0">
                <a:solidFill>
                  <a:srgbClr val="0000FF"/>
                </a:solidFill>
              </a:rPr>
              <a:t>1995</a:t>
            </a:r>
            <a:r>
              <a:rPr lang="en-US" altLang="ko-KR" sz="3200" dirty="0"/>
              <a:t>: </a:t>
            </a:r>
            <a:r>
              <a:rPr lang="en-US" altLang="ko-KR" sz="3200" dirty="0" err="1" smtClean="0"/>
              <a:t>HotJava</a:t>
            </a:r>
            <a:r>
              <a:rPr lang="en-US" altLang="ko-KR" sz="3200" dirty="0" smtClean="0"/>
              <a:t> browser  </a:t>
            </a:r>
            <a:r>
              <a:rPr lang="en-US" altLang="ko-KR" sz="3200" dirty="0"/>
              <a:t>was released.</a:t>
            </a:r>
          </a:p>
          <a:p>
            <a:r>
              <a:rPr lang="en-US" altLang="ko-KR" sz="3200" dirty="0"/>
              <a:t>1</a:t>
            </a:r>
            <a:r>
              <a:rPr lang="en-US" altLang="ko-KR" sz="3200" dirty="0">
                <a:solidFill>
                  <a:srgbClr val="0000FF"/>
                </a:solidFill>
              </a:rPr>
              <a:t>996</a:t>
            </a:r>
            <a:r>
              <a:rPr lang="en-US" altLang="ko-KR" sz="3200" dirty="0"/>
              <a:t>: Java 1.0 was released.</a:t>
            </a:r>
          </a:p>
          <a:p>
            <a:r>
              <a:rPr lang="en-US" altLang="ko-KR" sz="3200" dirty="0">
                <a:solidFill>
                  <a:srgbClr val="0000FF"/>
                </a:solidFill>
              </a:rPr>
              <a:t>1998</a:t>
            </a:r>
            <a:r>
              <a:rPr lang="en-US" altLang="ko-KR" sz="3200" dirty="0"/>
              <a:t>: Java grows up with Java </a:t>
            </a:r>
            <a:r>
              <a:rPr lang="en-US" altLang="ko-KR" sz="3200" dirty="0" smtClean="0"/>
              <a:t>2(java 1.2)  release:</a:t>
            </a:r>
          </a:p>
          <a:p>
            <a:pPr marL="514350" indent="-514350">
              <a:buAutoNum type="alphaLcParenR"/>
            </a:pPr>
            <a:r>
              <a:rPr lang="en-US" altLang="ko-KR" sz="3200" dirty="0" smtClean="0">
                <a:solidFill>
                  <a:srgbClr val="FF0000"/>
                </a:solidFill>
              </a:rPr>
              <a:t>Standard Edition (SE):</a:t>
            </a:r>
          </a:p>
          <a:p>
            <a:pPr marL="514350" indent="-514350">
              <a:buAutoNum type="alphaLcParenR"/>
            </a:pPr>
            <a:r>
              <a:rPr lang="en-US" altLang="ko-KR" sz="3200" dirty="0" smtClean="0"/>
              <a:t> </a:t>
            </a:r>
            <a:r>
              <a:rPr lang="en-US" altLang="ko-KR" sz="3200" dirty="0" smtClean="0">
                <a:solidFill>
                  <a:srgbClr val="7030A0"/>
                </a:solidFill>
              </a:rPr>
              <a:t>Micro Edition</a:t>
            </a:r>
            <a:r>
              <a:rPr lang="en-US" altLang="ko-KR" sz="3200" dirty="0" smtClean="0"/>
              <a:t>( ME): for embedded devices like cellphones</a:t>
            </a:r>
          </a:p>
          <a:p>
            <a:pPr marL="514350" indent="-514350">
              <a:buAutoNum type="alphaLcParenR"/>
            </a:pPr>
            <a:r>
              <a:rPr lang="en-US" altLang="ko-KR" sz="3200" dirty="0" smtClean="0"/>
              <a:t> </a:t>
            </a:r>
            <a:r>
              <a:rPr lang="en-US" altLang="ko-KR" sz="3200" dirty="0" smtClean="0">
                <a:solidFill>
                  <a:srgbClr val="7030A0"/>
                </a:solidFill>
              </a:rPr>
              <a:t>Enterprise Edition(EE</a:t>
            </a:r>
            <a:r>
              <a:rPr lang="en-US" altLang="ko-KR" sz="3200" dirty="0" smtClean="0"/>
              <a:t>): for server side processing </a:t>
            </a:r>
            <a:endParaRPr lang="en-US" altLang="ko-KR" sz="3200" dirty="0"/>
          </a:p>
          <a:p>
            <a:r>
              <a:rPr lang="en-US" altLang="ko-KR" sz="3200" dirty="0">
                <a:solidFill>
                  <a:srgbClr val="0000FF"/>
                </a:solidFill>
              </a:rPr>
              <a:t>2014: Java </a:t>
            </a:r>
            <a:r>
              <a:rPr lang="en-US" altLang="ko-KR" sz="3200" dirty="0"/>
              <a:t>8 has </a:t>
            </a:r>
            <a:r>
              <a:rPr lang="en-US" altLang="ko-KR" sz="3200" dirty="0">
                <a:solidFill>
                  <a:srgbClr val="FF0000"/>
                </a:solidFill>
              </a:rPr>
              <a:t>major new </a:t>
            </a:r>
            <a:r>
              <a:rPr lang="en-US" altLang="ko-KR" sz="3200" dirty="0"/>
              <a:t>language features.</a:t>
            </a:r>
          </a:p>
          <a:p>
            <a:pPr marL="0" indent="0">
              <a:buNone/>
            </a:pPr>
            <a:endParaRPr lang="en-US" altLang="ko-KR" sz="3200" dirty="0"/>
          </a:p>
          <a:p>
            <a:endParaRPr lang="ko-KR" altLang="en-US" sz="32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0D4B055C-6764-4FCA-A111-6DA3B9F25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0607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A089CB4-C608-40AB-9262-5A516E43A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200" dirty="0">
                <a:solidFill>
                  <a:srgbClr val="FF0000"/>
                </a:solidFill>
              </a:rPr>
              <a:t>1.4. A Short History of Java</a:t>
            </a:r>
            <a:endParaRPr lang="ko-KR" altLang="en-US" sz="3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0ED4C65C-F98D-4B04-B919-7DFED0B8C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>
                <a:solidFill>
                  <a:srgbClr val="0000FF"/>
                </a:solidFill>
              </a:rPr>
              <a:t>Java 9 </a:t>
            </a:r>
            <a:r>
              <a:rPr lang="en-US" altLang="ko-KR" sz="2800" dirty="0"/>
              <a:t>released in September </a:t>
            </a:r>
            <a:r>
              <a:rPr lang="en-US" altLang="ko-KR" sz="2800" dirty="0">
                <a:solidFill>
                  <a:srgbClr val="0000FF"/>
                </a:solidFill>
              </a:rPr>
              <a:t>2017</a:t>
            </a:r>
            <a:r>
              <a:rPr lang="en-US" altLang="ko-KR" sz="2800" dirty="0"/>
              <a:t>. </a:t>
            </a:r>
          </a:p>
          <a:p>
            <a:r>
              <a:rPr lang="en-US" altLang="ko-KR" sz="2800" dirty="0"/>
              <a:t>Major new feature: Java Platform Module System.</a:t>
            </a:r>
          </a:p>
          <a:p>
            <a:r>
              <a:rPr lang="en-US" altLang="ko-KR" sz="2800" dirty="0"/>
              <a:t>From now on, 6 month release schedule.</a:t>
            </a:r>
          </a:p>
          <a:p>
            <a:r>
              <a:rPr lang="en-US" altLang="ko-KR" sz="2800" dirty="0"/>
              <a:t>Features will be shipped when they are ready.</a:t>
            </a:r>
          </a:p>
          <a:p>
            <a:r>
              <a:rPr lang="en-US" altLang="ko-KR" sz="2800" dirty="0">
                <a:solidFill>
                  <a:srgbClr val="0000FF"/>
                </a:solidFill>
              </a:rPr>
              <a:t>Java 10: March 2018</a:t>
            </a:r>
            <a:r>
              <a:rPr lang="en-US" altLang="ko-KR" sz="2800" dirty="0"/>
              <a:t>.</a:t>
            </a:r>
          </a:p>
          <a:p>
            <a:r>
              <a:rPr lang="en-US" altLang="ko-KR" sz="2800" dirty="0">
                <a:solidFill>
                  <a:srgbClr val="0000FF"/>
                </a:solidFill>
              </a:rPr>
              <a:t>Java 11: September 2018</a:t>
            </a:r>
            <a:r>
              <a:rPr lang="en-US" altLang="ko-KR" sz="2800" dirty="0"/>
              <a:t>.</a:t>
            </a:r>
          </a:p>
          <a:p>
            <a:r>
              <a:rPr lang="en-US" altLang="ko-KR" sz="2800" dirty="0"/>
              <a:t>Java 11 will be a </a:t>
            </a:r>
            <a:r>
              <a:rPr lang="en-US" altLang="ko-KR" sz="2800" dirty="0">
                <a:solidFill>
                  <a:srgbClr val="FF0000"/>
                </a:solidFill>
              </a:rPr>
              <a:t>“long-term </a:t>
            </a:r>
            <a:r>
              <a:rPr lang="en-US" altLang="ko-KR" sz="2800" dirty="0"/>
              <a:t>release”.</a:t>
            </a:r>
          </a:p>
          <a:p>
            <a:pPr marL="0" indent="0">
              <a:buNone/>
            </a:pPr>
            <a:endParaRPr lang="ko-KR" altLang="en-US" sz="28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6C794371-A627-400E-9E3A-96108AED4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405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D3BD7A1-9B8E-42A6-A7BC-7CB2CEC51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Java Versions</a:t>
            </a:r>
            <a:endParaRPr lang="ko-KR" altLang="en-US" dirty="0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="" xmlns:a16="http://schemas.microsoft.com/office/drawing/2014/main" id="{C04FC3D7-2A73-4850-838D-A69AED94A7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8050943"/>
              </p:ext>
            </p:extLst>
          </p:nvPr>
        </p:nvGraphicFramePr>
        <p:xfrm>
          <a:off x="838200" y="992188"/>
          <a:ext cx="10515600" cy="478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125">
                  <a:extLst>
                    <a:ext uri="{9D8B030D-6E8A-4147-A177-3AD203B41FA5}">
                      <a16:colId xmlns="" xmlns:a16="http://schemas.microsoft.com/office/drawing/2014/main" val="269549415"/>
                    </a:ext>
                  </a:extLst>
                </a:gridCol>
                <a:gridCol w="847725">
                  <a:extLst>
                    <a:ext uri="{9D8B030D-6E8A-4147-A177-3AD203B41FA5}">
                      <a16:colId xmlns="" xmlns:a16="http://schemas.microsoft.com/office/drawing/2014/main" val="4195477266"/>
                    </a:ext>
                  </a:extLst>
                </a:gridCol>
                <a:gridCol w="6038850">
                  <a:extLst>
                    <a:ext uri="{9D8B030D-6E8A-4147-A177-3AD203B41FA5}">
                      <a16:colId xmlns="" xmlns:a16="http://schemas.microsoft.com/office/drawing/2014/main" val="707453174"/>
                    </a:ext>
                  </a:extLst>
                </a:gridCol>
                <a:gridCol w="2628900">
                  <a:extLst>
                    <a:ext uri="{9D8B030D-6E8A-4147-A177-3AD203B41FA5}">
                      <a16:colId xmlns="" xmlns:a16="http://schemas.microsoft.com/office/drawing/2014/main" val="11959716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Version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Year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New Language Features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Number of Classes </a:t>
                      </a:r>
                    </a:p>
                    <a:p>
                      <a:pPr algn="ctr"/>
                      <a:r>
                        <a:rPr lang="en-US" dirty="0"/>
                        <a:t>and </a:t>
                      </a:r>
                      <a:r>
                        <a:rPr lang="en-US" dirty="0" smtClean="0"/>
                        <a:t>Interfaces(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API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14502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1.0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1996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The language itself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dirty="0"/>
                        <a:t>211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39490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1.1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/>
                        <a:t>1997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Inner classes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dirty="0"/>
                        <a:t>477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041766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1.2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/>
                        <a:t>1998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</a:t>
                      </a:r>
                      <a:r>
                        <a:rPr lang="en-US" dirty="0" err="1"/>
                        <a:t>strictfp</a:t>
                      </a:r>
                      <a:r>
                        <a:rPr lang="en-US" dirty="0"/>
                        <a:t> modifier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dirty="0"/>
                        <a:t>1,524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1249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1.3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/>
                        <a:t>2000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None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/>
                        <a:t>1,840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15486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1.4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/>
                        <a:t>2002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Assertions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dirty="0"/>
                        <a:t>2,723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43202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5.0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2004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Generic classes, “for each” loop, </a:t>
                      </a:r>
                      <a:r>
                        <a:rPr lang="en-US" dirty="0" err="1"/>
                        <a:t>varargs</a:t>
                      </a:r>
                      <a:r>
                        <a:rPr lang="en-US" dirty="0"/>
                        <a:t>, autoboxing, </a:t>
                      </a:r>
                    </a:p>
                    <a:p>
                      <a:r>
                        <a:rPr lang="en-US" dirty="0"/>
                        <a:t>metadata, enumerations, static import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dirty="0"/>
                        <a:t>3,279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19290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/>
                        <a:t>6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2006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None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dirty="0"/>
                        <a:t>3,793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062018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2011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Switch with strings, diamond operator, binary literals, </a:t>
                      </a:r>
                    </a:p>
                    <a:p>
                      <a:r>
                        <a:rPr lang="en-US" dirty="0"/>
                        <a:t>exception handling enhancements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dirty="0"/>
                        <a:t>4,024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232394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2014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Lambda expressions, interfaces with default methods, </a:t>
                      </a:r>
                    </a:p>
                    <a:p>
                      <a:r>
                        <a:rPr lang="en-US" dirty="0"/>
                        <a:t>stream and date/time libraries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dirty="0"/>
                        <a:t>4,240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169724767"/>
                  </a:ext>
                </a:extLst>
              </a:tr>
            </a:tbl>
          </a:graphicData>
        </a:graphic>
      </p:graphicFrame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2759F580-B78A-479E-A364-ADFDB5E12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1659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BB42F89-81A7-4EDD-86C6-F78A46D32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1.5. Common </a:t>
            </a:r>
            <a:r>
              <a:rPr lang="en-US" altLang="ko-KR" dirty="0">
                <a:solidFill>
                  <a:srgbClr val="FF0000"/>
                </a:solidFill>
              </a:rPr>
              <a:t>Misconceptions About Java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B3105BD8-FCA7-4905-870A-B7861129A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189" y="992038"/>
            <a:ext cx="11291977" cy="5184925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Java is an extension of HTML or XML.</a:t>
            </a:r>
          </a:p>
          <a:p>
            <a:pPr lvl="1"/>
            <a:r>
              <a:rPr lang="en-US" altLang="ko-KR" sz="2400" dirty="0" smtClean="0"/>
              <a:t>But Java </a:t>
            </a:r>
            <a:r>
              <a:rPr lang="en-US" altLang="ko-KR" sz="2400" dirty="0"/>
              <a:t>is a programming </a:t>
            </a:r>
            <a:r>
              <a:rPr lang="en-US" altLang="ko-KR" sz="2400" dirty="0" smtClean="0"/>
              <a:t>language while </a:t>
            </a:r>
            <a:r>
              <a:rPr lang="en-US" altLang="ko-KR" sz="2400" dirty="0" smtClean="0">
                <a:solidFill>
                  <a:srgbClr val="FF0000"/>
                </a:solidFill>
              </a:rPr>
              <a:t>HTML</a:t>
            </a:r>
            <a:r>
              <a:rPr lang="en-US" altLang="ko-KR" sz="2400" dirty="0" smtClean="0"/>
              <a:t> describe structure of a </a:t>
            </a:r>
            <a:r>
              <a:rPr lang="en-US" altLang="ko-KR" sz="2400" dirty="0" smtClean="0">
                <a:solidFill>
                  <a:srgbClr val="FF0000"/>
                </a:solidFill>
              </a:rPr>
              <a:t>web page  </a:t>
            </a:r>
            <a:r>
              <a:rPr lang="en-US" altLang="ko-KR" sz="2400" dirty="0" smtClean="0"/>
              <a:t>and</a:t>
            </a:r>
            <a:r>
              <a:rPr lang="en-US" altLang="ko-KR" sz="2400" dirty="0" smtClean="0">
                <a:solidFill>
                  <a:srgbClr val="FF0000"/>
                </a:solidFill>
              </a:rPr>
              <a:t> XML </a:t>
            </a:r>
            <a:r>
              <a:rPr lang="en-US" altLang="ko-KR" sz="2400" dirty="0" smtClean="0"/>
              <a:t>describe about data format</a:t>
            </a:r>
            <a:endParaRPr lang="en-US" altLang="ko-KR" sz="2400" dirty="0"/>
          </a:p>
          <a:p>
            <a:r>
              <a:rPr lang="en-US" altLang="ko-KR" sz="2400" b="1" dirty="0"/>
              <a:t>Java is an easy programming language to learn.</a:t>
            </a:r>
          </a:p>
          <a:p>
            <a:pPr lvl="1"/>
            <a:r>
              <a:rPr lang="en-US" altLang="ko-KR" sz="2400" dirty="0"/>
              <a:t>No programming language as powerful as Java is easy.</a:t>
            </a:r>
          </a:p>
          <a:p>
            <a:r>
              <a:rPr lang="en-US" altLang="ko-KR" sz="2400" b="1" dirty="0"/>
              <a:t>Java will become a universal programming language for all platforms</a:t>
            </a:r>
            <a:r>
              <a:rPr lang="en-US" altLang="ko-KR" sz="2400" dirty="0"/>
              <a:t>.</a:t>
            </a:r>
          </a:p>
          <a:p>
            <a:pPr lvl="1"/>
            <a:r>
              <a:rPr lang="en-US" altLang="ko-KR" sz="2400" dirty="0"/>
              <a:t>This is possible in theory, but today, </a:t>
            </a:r>
            <a:r>
              <a:rPr lang="en-US" altLang="ko-KR" sz="2400" dirty="0">
                <a:solidFill>
                  <a:srgbClr val="FF0000"/>
                </a:solidFill>
              </a:rPr>
              <a:t>Java</a:t>
            </a:r>
            <a:r>
              <a:rPr lang="en-US" altLang="ko-KR" sz="2400" dirty="0"/>
              <a:t> is most commonly used in </a:t>
            </a:r>
            <a:r>
              <a:rPr lang="en-US" altLang="ko-KR" sz="2400" dirty="0">
                <a:solidFill>
                  <a:srgbClr val="FF0000"/>
                </a:solidFill>
              </a:rPr>
              <a:t>backend systems </a:t>
            </a:r>
            <a:r>
              <a:rPr lang="en-US" altLang="ko-KR" sz="2400" dirty="0"/>
              <a:t>and Android applications.</a:t>
            </a:r>
          </a:p>
          <a:p>
            <a:r>
              <a:rPr lang="en-US" altLang="ko-KR" sz="2400" b="1" dirty="0"/>
              <a:t>Java is just another programming language</a:t>
            </a:r>
            <a:r>
              <a:rPr lang="en-US" altLang="ko-KR" sz="2400" dirty="0"/>
              <a:t>.</a:t>
            </a:r>
          </a:p>
          <a:p>
            <a:pPr lvl="1"/>
            <a:r>
              <a:rPr lang="en-US" altLang="ko-KR" sz="2400" dirty="0"/>
              <a:t>Java has a </a:t>
            </a:r>
            <a:r>
              <a:rPr lang="en-US" altLang="ko-KR" sz="2400" dirty="0">
                <a:solidFill>
                  <a:srgbClr val="FF0000"/>
                </a:solidFill>
              </a:rPr>
              <a:t>support system </a:t>
            </a:r>
            <a:r>
              <a:rPr lang="en-US" altLang="ko-KR" sz="2400" dirty="0"/>
              <a:t>that far exceeds that of most other languages.</a:t>
            </a:r>
          </a:p>
          <a:p>
            <a:r>
              <a:rPr lang="en-US" altLang="ko-KR" sz="2400" b="1" dirty="0"/>
              <a:t>Java is proprietary, and it should therefore be avoided.</a:t>
            </a:r>
          </a:p>
          <a:p>
            <a:pPr lvl="1"/>
            <a:r>
              <a:rPr lang="en-US" altLang="ko-KR" sz="2400" dirty="0"/>
              <a:t>Java is open source. </a:t>
            </a:r>
            <a:endParaRPr lang="ko-KR" altLang="en-US" sz="2400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491A7EF4-6029-49B3-972E-74D1C3C84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7474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581</TotalTime>
  <Words>883</Words>
  <Application>Microsoft Office PowerPoint</Application>
  <PresentationFormat>Widescreen</PresentationFormat>
  <Paragraphs>126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맑은 고딕</vt:lpstr>
      <vt:lpstr>Arial</vt:lpstr>
      <vt:lpstr>Wingdings</vt:lpstr>
      <vt:lpstr>Office 테마</vt:lpstr>
      <vt:lpstr>Ch 01: Introduction to Java</vt:lpstr>
      <vt:lpstr>Ch 1: Introduction to Java(Brief History)   </vt:lpstr>
      <vt:lpstr>1.2. The “White Paper ” Buzzwords</vt:lpstr>
      <vt:lpstr>1.2. The “White Paper ” Buzzwords</vt:lpstr>
      <vt:lpstr>1.4. A Short History of Java</vt:lpstr>
      <vt:lpstr>1.4. A Short History of Java</vt:lpstr>
      <vt:lpstr>1.4. A Short History of Java</vt:lpstr>
      <vt:lpstr>Java Versions</vt:lpstr>
      <vt:lpstr>1.5. Common Misconceptions About Java</vt:lpstr>
      <vt:lpstr>1.5. Common Misconceptions About Java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류기열</dc:creator>
  <cp:lastModifiedBy>Wondim</cp:lastModifiedBy>
  <cp:revision>63</cp:revision>
  <dcterms:created xsi:type="dcterms:W3CDTF">2018-08-13T01:39:17Z</dcterms:created>
  <dcterms:modified xsi:type="dcterms:W3CDTF">2018-09-04T17:19:40Z</dcterms:modified>
</cp:coreProperties>
</file>