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65" r:id="rId3"/>
    <p:sldId id="266" r:id="rId4"/>
    <p:sldId id="267" r:id="rId5"/>
    <p:sldId id="270" r:id="rId6"/>
    <p:sldId id="268" r:id="rId7"/>
    <p:sldId id="2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lips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 02: Java </a:t>
            </a:r>
            <a:r>
              <a:rPr lang="en-US" altLang="ko-KR" smtClean="0"/>
              <a:t>Programming Environment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</a:rPr>
              <a:t>Core </a:t>
            </a:r>
            <a:r>
              <a:rPr lang="en-US" altLang="ko-KR" sz="3200" b="1" dirty="0">
                <a:solidFill>
                  <a:srgbClr val="0000FF"/>
                </a:solidFill>
              </a:rPr>
              <a:t>Java, Volume 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3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D59A3-0D33-49FC-A3AF-0D049FFB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7E36D0-2878-4205-9A14-9B432A2D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Java Software Development Kit (JDK) from </a:t>
            </a:r>
            <a:r>
              <a:rPr lang="en-US" altLang="ko-KR" dirty="0">
                <a:hlinkClick r:id="rId2"/>
              </a:rPr>
              <a:t>http://www.oracle.com/technetwork/java/javase/downloads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Navigating the Oracle site requires mastery of some Java jargon.</a:t>
            </a:r>
          </a:p>
          <a:p>
            <a:pPr lvl="1"/>
            <a:r>
              <a:rPr lang="en-US" altLang="ko-KR" dirty="0"/>
              <a:t>Also download and unzip the documentation of the application programming interface (API).</a:t>
            </a:r>
          </a:p>
          <a:p>
            <a:r>
              <a:rPr lang="en-US" altLang="ko-KR" dirty="0"/>
              <a:t>Install the JDK, using the provided installer.</a:t>
            </a:r>
          </a:p>
          <a:p>
            <a:r>
              <a:rPr lang="en-US" altLang="ko-KR" dirty="0"/>
              <a:t>Set the PATH environment variable.</a:t>
            </a:r>
          </a:p>
          <a:p>
            <a:r>
              <a:rPr lang="en-US" altLang="ko-KR" dirty="0"/>
              <a:t>Download the sample code for these lessons.</a:t>
            </a:r>
          </a:p>
          <a:p>
            <a:r>
              <a:rPr lang="en-US" altLang="ko-KR" dirty="0"/>
              <a:t>Install an integrated development environment (IDE) such as Eclipse, NetBeans, or IntelliJ.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648C1EB-BC16-4D53-B752-4A2CB32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A2669F-4DD5-419E-96CD-C78E6C10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Jargon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xmlns="" id="{9059C398-373F-440F-9054-8BC5A3875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217544"/>
              </p:ext>
            </p:extLst>
          </p:nvPr>
        </p:nvGraphicFramePr>
        <p:xfrm>
          <a:off x="838200" y="1233727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940">
                  <a:extLst>
                    <a:ext uri="{9D8B030D-6E8A-4147-A177-3AD203B41FA5}">
                      <a16:colId xmlns:a16="http://schemas.microsoft.com/office/drawing/2014/main" xmlns="" val="3403803497"/>
                    </a:ext>
                  </a:extLst>
                </a:gridCol>
                <a:gridCol w="759124">
                  <a:extLst>
                    <a:ext uri="{9D8B030D-6E8A-4147-A177-3AD203B41FA5}">
                      <a16:colId xmlns:a16="http://schemas.microsoft.com/office/drawing/2014/main" xmlns="" val="2466556552"/>
                    </a:ext>
                  </a:extLst>
                </a:gridCol>
                <a:gridCol w="6695536">
                  <a:extLst>
                    <a:ext uri="{9D8B030D-6E8A-4147-A177-3AD203B41FA5}">
                      <a16:colId xmlns:a16="http://schemas.microsoft.com/office/drawing/2014/main" xmlns="" val="351644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 Development Kit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JDK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software for programmers who want to write Java programs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869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Runtime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software for consumers who want to run Java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3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Edition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Java platform for use on desktops and simple server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8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Enterprise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Java platform for complex server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0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Micro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Java platform for use on cell phones and other small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09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Oracle’s term for a bug fix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397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Oracle’s integrated development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086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00542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5E6BB03-91E7-4761-97C0-91449400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1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17BF82-A50A-45F4-B441-7AE3B2F9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Using the Command-Line Tools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A77EF9-966E-4A66-A590-5AAA9296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a terminal window.</a:t>
            </a:r>
          </a:p>
          <a:p>
            <a:r>
              <a:rPr lang="en-US" altLang="ko-KR" dirty="0"/>
              <a:t>Change to the directory where you unzipped the sample code for these lessons.</a:t>
            </a:r>
          </a:p>
          <a:p>
            <a:r>
              <a:rPr lang="en-US" altLang="ko-KR" dirty="0"/>
              <a:t>Run the following commands</a:t>
            </a:r>
          </a:p>
          <a:p>
            <a:pPr lvl="1"/>
            <a:r>
              <a:rPr lang="en-US" altLang="ko-KR" dirty="0"/>
              <a:t>Cd </a:t>
            </a:r>
            <a:r>
              <a:rPr lang="en-US" altLang="ko-KR" dirty="0" err="1"/>
              <a:t>corejava</a:t>
            </a:r>
            <a:r>
              <a:rPr lang="en-US" altLang="ko-KR" dirty="0"/>
              <a:t>/v1ch02/Welcome</a:t>
            </a:r>
          </a:p>
          <a:p>
            <a:pPr lvl="1"/>
            <a:r>
              <a:rPr lang="en-US" altLang="ko-KR" dirty="0" err="1"/>
              <a:t>Javac</a:t>
            </a:r>
            <a:r>
              <a:rPr lang="en-US" altLang="ko-KR" dirty="0"/>
              <a:t> Welcome.java</a:t>
            </a:r>
          </a:p>
          <a:p>
            <a:pPr lvl="1"/>
            <a:r>
              <a:rPr lang="en-US" altLang="ko-KR" dirty="0"/>
              <a:t>Java </a:t>
            </a:r>
            <a:r>
              <a:rPr lang="en-US" altLang="ko-KR" dirty="0" err="1"/>
              <a:t>Welcom</a:t>
            </a:r>
            <a:endParaRPr lang="en-US" altLang="ko-KR" dirty="0"/>
          </a:p>
          <a:p>
            <a:r>
              <a:rPr lang="en-US" altLang="ko-KR" dirty="0"/>
              <a:t>Congratulations! You have just compiled and run your first Java program.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6672A0-8BE5-4CF4-AE0D-ABB802B3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8CD465D0-98C7-47C1-A6D2-56CEF806AE64}"/>
              </a:ext>
            </a:extLst>
          </p:cNvPr>
          <p:cNvSpPr/>
          <p:nvPr/>
        </p:nvSpPr>
        <p:spPr>
          <a:xfrm>
            <a:off x="3133545" y="3669309"/>
            <a:ext cx="4940780" cy="3052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86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F2D797-5C98-4C46-AF92-4BE69A32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the Command-Line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E0514D-7F8E-446D-A8F9-69C0A3EE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Welcome.java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42F41F7-8E98-458A-8FA0-E4EEFB36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8C6728-06E2-40DE-8CC3-F23C8301E09D}"/>
              </a:ext>
            </a:extLst>
          </p:cNvPr>
          <p:cNvSpPr txBox="1"/>
          <p:nvPr/>
        </p:nvSpPr>
        <p:spPr>
          <a:xfrm>
            <a:off x="974784" y="1414732"/>
            <a:ext cx="10455215" cy="52629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8000"/>
                </a:solidFill>
                <a:latin typeface="Arial Unicode MS"/>
              </a:rPr>
              <a:t>//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This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program displays a greeting for the reader.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Welcome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Welcome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Core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Java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!"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greeting.length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"="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Unicode MS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810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2AD4C6-215F-418F-BF7C-79137E2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an Integrated 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41C1CA-C0A2-48DC-946B-22B9AA52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It is useful to know how to compile programs from the command line.</a:t>
            </a:r>
          </a:p>
          <a:p>
            <a:r>
              <a:rPr lang="en-US" altLang="ko-KR" dirty="0"/>
              <a:t>For day-to-day work, integrated development environments are more convenient.</a:t>
            </a:r>
          </a:p>
          <a:p>
            <a:r>
              <a:rPr lang="en-US" altLang="ko-KR" dirty="0"/>
              <a:t>Excellent choices are the freely available Eclipse, NetBeans, and IntelliJ IDEA.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Eclipse will be used in this lecture</a:t>
            </a:r>
          </a:p>
          <a:p>
            <a:pPr lvl="1"/>
            <a:r>
              <a:rPr lang="en-US" altLang="ko-KR" sz="2000" dirty="0"/>
              <a:t>Download from </a:t>
            </a:r>
            <a:r>
              <a:rPr lang="en-US" altLang="ko-KR" sz="2000" dirty="0">
                <a:hlinkClick r:id="rId2"/>
              </a:rPr>
              <a:t>http://eclipse.org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Unzip, then launch Eclipse.</a:t>
            </a:r>
          </a:p>
          <a:p>
            <a:pPr lvl="1"/>
            <a:r>
              <a:rPr lang="en-US" altLang="ko-KR" sz="2000" dirty="0"/>
              <a:t>Select File → New → Project from the menu.</a:t>
            </a:r>
          </a:p>
          <a:p>
            <a:pPr lvl="1"/>
            <a:r>
              <a:rPr lang="en-US" altLang="ko-KR" sz="2000" dirty="0"/>
              <a:t>Make a Java project with existing sources </a:t>
            </a:r>
          </a:p>
          <a:p>
            <a:pPr marL="457200" lvl="1" indent="0">
              <a:buNone/>
            </a:pPr>
            <a:r>
              <a:rPr lang="en-US" altLang="ko-KR" sz="2000" dirty="0"/>
              <a:t>   at </a:t>
            </a:r>
            <a:r>
              <a:rPr lang="en-US" altLang="ko-KR" sz="2000" dirty="0" err="1"/>
              <a:t>corejava</a:t>
            </a:r>
            <a:r>
              <a:rPr lang="en-US" altLang="ko-KR" sz="2000" dirty="0"/>
              <a:t>/v1ch02/Welcome.</a:t>
            </a:r>
          </a:p>
          <a:p>
            <a:pPr lvl="1"/>
            <a:r>
              <a:rPr lang="en-US" altLang="ko-KR" sz="2000" b="1" dirty="0"/>
              <a:t>Run the program.</a:t>
            </a:r>
          </a:p>
          <a:p>
            <a:pPr lvl="1"/>
            <a:r>
              <a:rPr lang="en-US" altLang="ko-KR" sz="2000" dirty="0"/>
              <a:t>Introduce an error: Change String to </a:t>
            </a:r>
            <a:r>
              <a:rPr lang="en-US" altLang="ko-KR" sz="2000" dirty="0" smtClean="0"/>
              <a:t>string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Note </a:t>
            </a:r>
            <a:r>
              <a:rPr lang="en-US" altLang="ko-KR" sz="2000" dirty="0"/>
              <a:t>the error in the Problems pane.</a:t>
            </a:r>
            <a:endParaRPr lang="ko-KR" altLang="en-US" sz="2000" dirty="0"/>
          </a:p>
          <a:p>
            <a:pPr lvl="2"/>
            <a:r>
              <a:rPr lang="en-US" altLang="ko-KR" sz="2000" dirty="0" smtClean="0"/>
              <a:t>Note </a:t>
            </a:r>
            <a:r>
              <a:rPr lang="en-US" altLang="ko-KR" sz="2000" dirty="0"/>
              <a:t>the wiggly underline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14908F3-A1D8-4DB7-ABF7-014532B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2AD4C6-215F-418F-BF7C-79137E2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an Integrated 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41C1CA-C0A2-48DC-946B-22B9AA52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14908F3-A1D8-4DB7-ABF7-014532B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32CF5D54-F97D-4228-8DB9-0B350792DBA1}"/>
              </a:ext>
            </a:extLst>
          </p:cNvPr>
          <p:cNvSpPr/>
          <p:nvPr/>
        </p:nvSpPr>
        <p:spPr>
          <a:xfrm>
            <a:off x="439947" y="802257"/>
            <a:ext cx="9790981" cy="583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05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410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Wingdings</vt:lpstr>
      <vt:lpstr>Office 테마</vt:lpstr>
      <vt:lpstr>Chap 02: Java Programming Environment</vt:lpstr>
      <vt:lpstr>Installing Java</vt:lpstr>
      <vt:lpstr>Java Jargon</vt:lpstr>
      <vt:lpstr>Using the Command-Line Tools</vt:lpstr>
      <vt:lpstr>Using the Command-Line Tools</vt:lpstr>
      <vt:lpstr>Using an Integrated Development Environment</vt:lpstr>
      <vt:lpstr>Using an Integrated Development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61</cp:revision>
  <dcterms:created xsi:type="dcterms:W3CDTF">2018-08-13T01:39:17Z</dcterms:created>
  <dcterms:modified xsi:type="dcterms:W3CDTF">2018-09-06T17:31:33Z</dcterms:modified>
</cp:coreProperties>
</file>