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87" r:id="rId11"/>
    <p:sldId id="264" r:id="rId12"/>
    <p:sldId id="289" r:id="rId13"/>
    <p:sldId id="291" r:id="rId14"/>
    <p:sldId id="293" r:id="rId15"/>
    <p:sldId id="266" r:id="rId16"/>
    <p:sldId id="294" r:id="rId17"/>
    <p:sldId id="268" r:id="rId18"/>
    <p:sldId id="296" r:id="rId19"/>
    <p:sldId id="269" r:id="rId20"/>
    <p:sldId id="298" r:id="rId21"/>
    <p:sldId id="304" r:id="rId22"/>
    <p:sldId id="30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1682C-81BD-4D06-9F37-5FBCDE123F9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3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1849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6506F1-A4E0-4063-848D-FF9E2A5B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rgbClr val="FF0000"/>
                </a:solidFill>
              </a:rPr>
              <a:t>Ch</a:t>
            </a:r>
            <a:r>
              <a:rPr lang="en-US" altLang="ko-KR" sz="3200" dirty="0" smtClean="0">
                <a:solidFill>
                  <a:srgbClr val="FF0000"/>
                </a:solidFill>
              </a:rPr>
              <a:t> 03</a:t>
            </a:r>
            <a:r>
              <a:rPr lang="en-US" altLang="ko-KR" sz="3200" dirty="0" smtClean="0"/>
              <a:t>: Fundamental </a:t>
            </a:r>
            <a:r>
              <a:rPr lang="en-US" altLang="ko-KR" sz="3200" dirty="0"/>
              <a:t>Programming Structures in </a:t>
            </a:r>
            <a:r>
              <a:rPr lang="en-US" altLang="ko-KR" sz="3200" dirty="0" smtClean="0"/>
              <a:t>Java Part-one 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0903A54-A355-46BC-878A-B21140C35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Core Java, Volume I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A5CDCB6-E0F7-4A62-87DC-064EED0F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59D1756-F644-448A-8F10-2148FF4DDC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733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3.4. Declaration of Variables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</a:t>
            </a:r>
            <a:r>
              <a:rPr lang="en-US" altLang="ko-KR" b="1" dirty="0" smtClean="0"/>
              <a:t>java</a:t>
            </a:r>
            <a:r>
              <a:rPr lang="en-US" altLang="ko-KR" dirty="0" smtClean="0"/>
              <a:t>, every </a:t>
            </a:r>
            <a:r>
              <a:rPr lang="en-US" altLang="ko-KR" dirty="0"/>
              <a:t>variable must be declared with </a:t>
            </a:r>
            <a:r>
              <a:rPr lang="en-US" altLang="ko-KR" dirty="0">
                <a:solidFill>
                  <a:srgbClr val="FF0000"/>
                </a:solidFill>
              </a:rPr>
              <a:t>a type</a:t>
            </a:r>
            <a:r>
              <a:rPr lang="en-US" altLang="ko-KR" dirty="0"/>
              <a:t>, which comes before the </a:t>
            </a:r>
            <a:r>
              <a:rPr lang="en-US" altLang="ko-KR" dirty="0" smtClean="0"/>
              <a:t>name.</a:t>
            </a:r>
          </a:p>
          <a:p>
            <a:r>
              <a:rPr lang="en-US" altLang="ko-KR" b="1" dirty="0" smtClean="0"/>
              <a:t>Syntax: </a:t>
            </a:r>
            <a:r>
              <a:rPr lang="en-US" altLang="ko-KR" dirty="0" smtClean="0"/>
              <a:t>&lt;</a:t>
            </a:r>
            <a:r>
              <a:rPr lang="en-US" altLang="ko-KR" b="1" dirty="0" smtClean="0">
                <a:solidFill>
                  <a:srgbClr val="FF0000"/>
                </a:solidFill>
              </a:rPr>
              <a:t>data type</a:t>
            </a:r>
            <a:r>
              <a:rPr lang="en-US" altLang="ko-KR" dirty="0" smtClean="0"/>
              <a:t>&gt; &lt;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varaible</a:t>
            </a:r>
            <a:r>
              <a:rPr lang="en-US" altLang="ko-KR" b="1" dirty="0" smtClean="0">
                <a:solidFill>
                  <a:srgbClr val="0000FF"/>
                </a:solidFill>
              </a:rPr>
              <a:t> name</a:t>
            </a:r>
            <a:r>
              <a:rPr lang="en-US" altLang="ko-KR" dirty="0" smtClean="0"/>
              <a:t>&gt;;</a:t>
            </a:r>
          </a:p>
          <a:p>
            <a:r>
              <a:rPr lang="en-US" altLang="ko-KR" dirty="0" smtClean="0"/>
              <a:t>Declaration </a:t>
            </a:r>
            <a:r>
              <a:rPr lang="en-US" altLang="ko-KR" dirty="0"/>
              <a:t>can appear anywhere in block.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59467" y="2253584"/>
            <a:ext cx="4310795" cy="1569660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Examples: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0000FF"/>
                </a:solidFill>
              </a:rPr>
              <a:t>double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saraly</a:t>
            </a:r>
            <a:r>
              <a:rPr lang="en-US" altLang="ko-KR" sz="2400" dirty="0" smtClean="0"/>
              <a:t>=20;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solidFill>
                  <a:srgbClr val="0000FF"/>
                </a:solidFill>
              </a:rPr>
              <a:t>bolean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Isdone</a:t>
            </a:r>
            <a:r>
              <a:rPr lang="en-US" altLang="ko-KR" sz="2400" dirty="0" smtClean="0"/>
              <a:t>=false;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a,b</a:t>
            </a:r>
            <a:r>
              <a:rPr lang="en-US" altLang="ko-KR" sz="2400" dirty="0" smtClean="0"/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9102" y="3930628"/>
            <a:ext cx="10273796" cy="2554545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00FF"/>
                </a:solidFill>
              </a:rPr>
              <a:t>3.4.1. Initialization of variables.</a:t>
            </a:r>
          </a:p>
          <a:p>
            <a:r>
              <a:rPr lang="en-US" altLang="ko-KR" sz="2000" dirty="0" smtClean="0"/>
              <a:t>Example 1: 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vacationDays</a:t>
            </a:r>
            <a:r>
              <a:rPr lang="en-US" altLang="ko-KR" sz="2000" dirty="0" smtClean="0"/>
              <a:t>;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System.out.println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vacationDays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); //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error because the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varaible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 should be initialized before it is used. </a:t>
            </a: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2000" dirty="0"/>
              <a:t>Example </a:t>
            </a:r>
            <a:r>
              <a:rPr lang="en-US" altLang="ko-KR" sz="2000" dirty="0" smtClean="0"/>
              <a:t>2: 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vacationDays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= 10</a:t>
            </a:r>
            <a:r>
              <a:rPr lang="en-US" altLang="ko-KR" sz="2000" dirty="0" smtClean="0"/>
              <a:t>;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>
                <a:solidFill>
                  <a:srgbClr val="00B050"/>
                </a:solidFill>
              </a:rPr>
              <a:t>   </a:t>
            </a:r>
            <a:r>
              <a:rPr lang="en-US" altLang="ko-KR" sz="2000" b="1" dirty="0">
                <a:solidFill>
                  <a:srgbClr val="0000FF"/>
                </a:solidFill>
              </a:rPr>
              <a:t>System.out.println</a:t>
            </a:r>
            <a:r>
              <a:rPr lang="en-US" altLang="ko-KR" sz="2000" b="1" dirty="0"/>
              <a:t>(</a:t>
            </a:r>
            <a:r>
              <a:rPr lang="en-US" altLang="ko-KR" sz="2000" b="1" dirty="0" err="1">
                <a:solidFill>
                  <a:srgbClr val="7030A0"/>
                </a:solidFill>
              </a:rPr>
              <a:t>vacationDays</a:t>
            </a:r>
            <a:r>
              <a:rPr lang="en-US" altLang="ko-KR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); //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the program runs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37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3.4. 2  Declaration of Constants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7699" y="1059281"/>
            <a:ext cx="11000901" cy="424629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Q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1: How to a  local constant  to one method of a class ?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prstClr val="black"/>
                </a:solidFill>
              </a:rPr>
              <a:t>In </a:t>
            </a:r>
            <a:r>
              <a:rPr lang="en-US" altLang="ko-KR" sz="2400" b="1" dirty="0">
                <a:solidFill>
                  <a:prstClr val="black"/>
                </a:solidFill>
              </a:rPr>
              <a:t>java, use the “final” keyword to declare constant</a:t>
            </a:r>
            <a:endParaRPr lang="en-US" altLang="ko-KR" sz="2400" dirty="0">
              <a:solidFill>
                <a:prstClr val="black"/>
              </a:solidFill>
            </a:endParaRP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pubic </a:t>
            </a:r>
            <a:r>
              <a:rPr lang="en-US" altLang="ko-KR" sz="2400" dirty="0" smtClean="0">
                <a:solidFill>
                  <a:srgbClr val="FF0000"/>
                </a:solidFill>
              </a:rPr>
              <a:t>class</a:t>
            </a:r>
            <a:r>
              <a:rPr lang="en-US" altLang="ko-KR" sz="2400" dirty="0" smtClean="0"/>
              <a:t> </a:t>
            </a:r>
            <a:r>
              <a:rPr lang="en-US" altLang="ko-KR" sz="2400" b="1" dirty="0" err="1" smtClean="0"/>
              <a:t>ConstantOne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{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public static void </a:t>
            </a:r>
            <a:r>
              <a:rPr lang="en-US" altLang="ko-KR" sz="2400" dirty="0" smtClean="0">
                <a:solidFill>
                  <a:srgbClr val="0000FF"/>
                </a:solidFill>
              </a:rPr>
              <a:t>main</a:t>
            </a:r>
            <a:r>
              <a:rPr lang="en-US" altLang="ko-KR" sz="2400" dirty="0" smtClean="0"/>
              <a:t>(String[]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{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</a:t>
            </a:r>
            <a:r>
              <a:rPr lang="en-US" altLang="ko-KR" sz="2400" dirty="0" smtClean="0">
                <a:solidFill>
                  <a:srgbClr val="FF0000"/>
                </a:solidFill>
              </a:rPr>
              <a:t>final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double</a:t>
            </a:r>
            <a:r>
              <a:rPr lang="en-US" altLang="ko-KR" sz="2400" dirty="0" smtClean="0"/>
              <a:t> CM_PER_INCH = 2.54;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// convention: CAPITAL LETTERs 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…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}</a:t>
            </a:r>
          </a:p>
          <a:p>
            <a:r>
              <a:rPr lang="en-US" altLang="ko-KR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4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3.4. 2  Declaration of Constants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8629" y="1322342"/>
            <a:ext cx="11211421" cy="489364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Example 2: How to a class level constant (Global to all methods of a class) ? </a:t>
            </a:r>
          </a:p>
          <a:p>
            <a:r>
              <a:rPr lang="en-US" altLang="ko-KR" sz="2400" dirty="0">
                <a:solidFill>
                  <a:prstClr val="black"/>
                </a:solidFill>
              </a:rPr>
              <a:t>In </a:t>
            </a:r>
            <a:r>
              <a:rPr lang="en-US" altLang="ko-KR" sz="2400" b="1" dirty="0">
                <a:solidFill>
                  <a:prstClr val="black"/>
                </a:solidFill>
              </a:rPr>
              <a:t>java, use the “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static </a:t>
            </a:r>
            <a:r>
              <a:rPr lang="en-US" altLang="ko-KR" sz="2400" b="1" dirty="0">
                <a:solidFill>
                  <a:srgbClr val="0000FF"/>
                </a:solidFill>
              </a:rPr>
              <a:t>final</a:t>
            </a:r>
            <a:r>
              <a:rPr lang="en-US" altLang="ko-KR" sz="2400" b="1" dirty="0">
                <a:solidFill>
                  <a:prstClr val="black"/>
                </a:solidFill>
              </a:rPr>
              <a:t>” keyword to declare constant</a:t>
            </a:r>
            <a:endParaRPr lang="en-US" altLang="ko-KR" sz="2400" dirty="0">
              <a:solidFill>
                <a:prstClr val="black"/>
              </a:solidFill>
            </a:endParaRP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pubic class </a:t>
            </a:r>
            <a:r>
              <a:rPr lang="en-US" altLang="ko-KR" sz="2400" dirty="0" smtClean="0">
                <a:solidFill>
                  <a:srgbClr val="0000FF"/>
                </a:solidFill>
              </a:rPr>
              <a:t>ConstantTwo </a:t>
            </a:r>
          </a:p>
          <a:p>
            <a:r>
              <a:rPr lang="en-US" altLang="ko-KR" sz="2400" dirty="0" smtClean="0"/>
              <a:t>{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public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static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final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double CM_PER_INCH = </a:t>
            </a:r>
            <a:r>
              <a:rPr lang="en-US" altLang="ko-KR" sz="2400" dirty="0" smtClean="0"/>
              <a:t>2.54;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public static void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main</a:t>
            </a:r>
            <a:r>
              <a:rPr lang="en-US" altLang="ko-KR" sz="2400" dirty="0" smtClean="0"/>
              <a:t>(String[]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{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…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}</a:t>
            </a:r>
          </a:p>
          <a:p>
            <a:r>
              <a:rPr lang="en-US" altLang="ko-KR" sz="2400" dirty="0" smtClean="0"/>
              <a:t>}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8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3.5.  </a:t>
            </a:r>
            <a:r>
              <a:rPr lang="en-US" b="1" dirty="0">
                <a:solidFill>
                  <a:srgbClr val="FF0000"/>
                </a:solidFill>
              </a:rPr>
              <a:t>Operators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992039"/>
            <a:ext cx="4772025" cy="5176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a) Usual </a:t>
            </a:r>
            <a:r>
              <a:rPr lang="en-US" dirty="0">
                <a:solidFill>
                  <a:srgbClr val="0000FF"/>
                </a:solidFill>
              </a:rPr>
              <a:t>arithmetic operators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+, </a:t>
            </a:r>
            <a:r>
              <a:rPr lang="en-US" dirty="0"/>
              <a:t>- , * ,  / and %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b) Prefix </a:t>
            </a:r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 smtClean="0">
                <a:solidFill>
                  <a:srgbClr val="0000FF"/>
                </a:solidFill>
              </a:rPr>
              <a:t>postfix </a:t>
            </a:r>
            <a:r>
              <a:rPr lang="en-US" dirty="0">
                <a:solidFill>
                  <a:srgbClr val="0000FF"/>
                </a:solidFill>
              </a:rPr>
              <a:t>Increment </a:t>
            </a:r>
            <a:r>
              <a:rPr lang="en-US" dirty="0" smtClean="0">
                <a:solidFill>
                  <a:srgbClr val="0000FF"/>
                </a:solidFill>
              </a:rPr>
              <a:t>and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decrement operators on variables 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++</a:t>
            </a:r>
            <a:r>
              <a:rPr lang="en-US" dirty="0"/>
              <a:t> Expression;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--</a:t>
            </a:r>
            <a:r>
              <a:rPr lang="en-US" dirty="0" smtClean="0"/>
              <a:t> expression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expression</a:t>
            </a:r>
            <a:r>
              <a:rPr lang="en-US" dirty="0">
                <a:solidFill>
                  <a:srgbClr val="FF0000"/>
                </a:solidFill>
              </a:rPr>
              <a:t>++;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Expression </a:t>
            </a:r>
            <a:r>
              <a:rPr lang="en-US" dirty="0" smtClean="0">
                <a:solidFill>
                  <a:srgbClr val="FF0000"/>
                </a:solidFill>
              </a:rPr>
              <a:t>--</a:t>
            </a:r>
            <a:r>
              <a:rPr lang="en-US" dirty="0" smtClean="0"/>
              <a:t> 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c) Relational Operators</a:t>
            </a:r>
            <a:r>
              <a:rPr lang="en-US" dirty="0">
                <a:solidFill>
                  <a:srgbClr val="0000FF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expression1 </a:t>
            </a:r>
            <a:r>
              <a:rPr lang="en-US" dirty="0">
                <a:solidFill>
                  <a:srgbClr val="FF0000"/>
                </a:solidFill>
              </a:rPr>
              <a:t>==</a:t>
            </a:r>
            <a:r>
              <a:rPr lang="en-US" dirty="0"/>
              <a:t> expression 2;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expression1 </a:t>
            </a:r>
            <a:r>
              <a:rPr lang="en-US" dirty="0">
                <a:solidFill>
                  <a:srgbClr val="FF0000"/>
                </a:solidFill>
              </a:rPr>
              <a:t>!=</a:t>
            </a:r>
            <a:r>
              <a:rPr lang="en-US" dirty="0"/>
              <a:t>  expression2;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expression1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expression2,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expression1 </a:t>
            </a:r>
            <a:r>
              <a:rPr lang="en-US" dirty="0">
                <a:solidFill>
                  <a:srgbClr val="FF0000"/>
                </a:solidFill>
              </a:rPr>
              <a:t>&lt;=</a:t>
            </a:r>
            <a:r>
              <a:rPr lang="en-US" dirty="0"/>
              <a:t> expression2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905500" y="983951"/>
            <a:ext cx="6019800" cy="5184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d) logical(Boolean</a:t>
            </a:r>
            <a:r>
              <a:rPr lang="en-US" dirty="0">
                <a:solidFill>
                  <a:srgbClr val="0000FF"/>
                </a:solidFill>
              </a:rPr>
              <a:t>) operators</a:t>
            </a:r>
            <a:r>
              <a:rPr lang="en-US" dirty="0"/>
              <a:t>: </a:t>
            </a:r>
          </a:p>
          <a:p>
            <a:r>
              <a:rPr lang="en-US" dirty="0"/>
              <a:t>expression1 </a:t>
            </a:r>
            <a:r>
              <a:rPr lang="en-US" dirty="0">
                <a:solidFill>
                  <a:srgbClr val="FF0000"/>
                </a:solidFill>
              </a:rPr>
              <a:t>&amp;&amp;</a:t>
            </a:r>
            <a:r>
              <a:rPr lang="en-US" dirty="0"/>
              <a:t> expression1</a:t>
            </a:r>
          </a:p>
          <a:p>
            <a:r>
              <a:rPr lang="en-US" dirty="0"/>
              <a:t> expression1 </a:t>
            </a:r>
            <a:r>
              <a:rPr lang="en-US" dirty="0">
                <a:solidFill>
                  <a:srgbClr val="FF0000"/>
                </a:solidFill>
              </a:rPr>
              <a:t>&amp;&amp;</a:t>
            </a:r>
            <a:r>
              <a:rPr lang="en-US" dirty="0"/>
              <a:t> expression1</a:t>
            </a:r>
          </a:p>
          <a:p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 </a:t>
            </a:r>
            <a:r>
              <a:rPr lang="en-US" dirty="0" smtClean="0"/>
              <a:t>Expression1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e) Ternary operator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? :</a:t>
            </a:r>
            <a:r>
              <a:rPr lang="en-US" dirty="0" smtClean="0"/>
              <a:t>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syntax</a:t>
            </a:r>
            <a:r>
              <a:rPr lang="en-US" dirty="0" smtClean="0"/>
              <a:t>:  </a:t>
            </a:r>
            <a:r>
              <a:rPr lang="en-US" dirty="0"/>
              <a:t>condition </a:t>
            </a:r>
            <a:r>
              <a:rPr lang="en-US" dirty="0">
                <a:solidFill>
                  <a:srgbClr val="0000FF"/>
                </a:solidFill>
              </a:rPr>
              <a:t>?</a:t>
            </a:r>
            <a:r>
              <a:rPr lang="en-US" dirty="0"/>
              <a:t> expression1 </a:t>
            </a:r>
            <a:r>
              <a:rPr lang="en-US" dirty="0">
                <a:solidFill>
                  <a:srgbClr val="0000FF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expression2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f) Bitwise operator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Bitpattern1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/>
              <a:t> Bitpattern1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Bitpattern1 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 Bitpattern1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Bitpattern1 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 Bitpattern1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smtClean="0"/>
              <a:t>Bitpattern1 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3.5.4</a:t>
            </a:r>
            <a:r>
              <a:rPr lang="en-US" altLang="ko-KR" dirty="0">
                <a:solidFill>
                  <a:srgbClr val="FF0000"/>
                </a:solidFill>
              </a:rPr>
              <a:t>.  Mathematical Functions and Constants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992039"/>
            <a:ext cx="4876800" cy="572943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900" dirty="0" smtClean="0"/>
              <a:t>The  </a:t>
            </a:r>
            <a:r>
              <a:rPr lang="en-US" sz="1900" dirty="0">
                <a:solidFill>
                  <a:srgbClr val="0000FF"/>
                </a:solidFill>
              </a:rPr>
              <a:t>java.lang.Math</a:t>
            </a:r>
            <a:r>
              <a:rPr lang="en-US" altLang="ko-KR" sz="1900" dirty="0"/>
              <a:t> contains many  mathematical functions.</a:t>
            </a:r>
          </a:p>
          <a:p>
            <a:pPr marL="800100" lvl="1" indent="-342900">
              <a:buAutoNum type="alphaLcParenR"/>
            </a:pPr>
            <a:r>
              <a:rPr lang="en-US" altLang="ko-KR" sz="2200" dirty="0" smtClean="0">
                <a:solidFill>
                  <a:srgbClr val="0000FF"/>
                </a:solidFill>
              </a:rPr>
              <a:t>Trigonometric </a:t>
            </a:r>
            <a:r>
              <a:rPr lang="en-US" altLang="ko-KR" sz="2200" dirty="0">
                <a:solidFill>
                  <a:srgbClr val="0000FF"/>
                </a:solidFill>
              </a:rPr>
              <a:t>functions </a:t>
            </a:r>
            <a:r>
              <a:rPr lang="en-US" altLang="ko-KR" sz="2200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200" dirty="0" err="1" smtClean="0"/>
              <a:t>Math.sin</a:t>
            </a:r>
            <a:r>
              <a:rPr lang="en-US" altLang="ko-KR" sz="2200" dirty="0" smtClean="0"/>
              <a:t>(),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200" dirty="0" err="1" smtClean="0"/>
              <a:t>Math.cos</a:t>
            </a:r>
            <a:r>
              <a:rPr lang="en-US" altLang="ko-KR" sz="2200" dirty="0"/>
              <a:t>(),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200" dirty="0" err="1" smtClean="0"/>
              <a:t>Math.tan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atan</a:t>
            </a:r>
            <a:r>
              <a:rPr lang="en-US" altLang="ko-KR" sz="2200" dirty="0" smtClean="0"/>
              <a:t>(),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200" dirty="0" err="1" smtClean="0"/>
              <a:t>Math.toRadians</a:t>
            </a:r>
            <a:r>
              <a:rPr lang="en-US" altLang="ko-KR" sz="2200" dirty="0" smtClean="0"/>
              <a:t>(),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200" dirty="0" err="1" smtClean="0"/>
              <a:t>Math.toDegrees</a:t>
            </a:r>
            <a:r>
              <a:rPr lang="en-US" altLang="ko-KR" sz="2200" dirty="0"/>
              <a:t>(), </a:t>
            </a:r>
            <a:r>
              <a:rPr lang="en-US" altLang="ko-KR" sz="2200" dirty="0" smtClean="0"/>
              <a:t>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rgbClr val="0000FF"/>
                </a:solidFill>
              </a:rPr>
              <a:t>b) </a:t>
            </a:r>
            <a:r>
              <a:rPr lang="en-US" altLang="ko-KR" sz="2200" b="1" dirty="0">
                <a:solidFill>
                  <a:prstClr val="black"/>
                </a:solidFill>
              </a:rPr>
              <a:t>Exponential and logarithm functions </a:t>
            </a:r>
            <a:r>
              <a:rPr lang="en-US" altLang="ko-KR" sz="2200" dirty="0">
                <a:solidFill>
                  <a:prstClr val="black"/>
                </a:solidFill>
              </a:rPr>
              <a:t>: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200" dirty="0" err="1" smtClean="0">
                <a:solidFill>
                  <a:prstClr val="black"/>
                </a:solidFill>
              </a:rPr>
              <a:t>Math.exp</a:t>
            </a:r>
            <a:r>
              <a:rPr lang="en-US" altLang="ko-KR" sz="2200" dirty="0" smtClean="0">
                <a:solidFill>
                  <a:prstClr val="black"/>
                </a:solidFill>
              </a:rPr>
              <a:t>(),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200" dirty="0" smtClean="0">
                <a:solidFill>
                  <a:prstClr val="black"/>
                </a:solidFill>
              </a:rPr>
              <a:t>Math.log(),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200" dirty="0" smtClean="0">
                <a:solidFill>
                  <a:prstClr val="black"/>
                </a:solidFill>
              </a:rPr>
              <a:t>Math.log10()</a:t>
            </a:r>
            <a:endParaRPr lang="en-US" sz="22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c) </a:t>
            </a:r>
            <a:r>
              <a:rPr lang="en-US" altLang="ko-KR" sz="2200" b="1" dirty="0">
                <a:solidFill>
                  <a:prstClr val="black"/>
                </a:solidFill>
              </a:rPr>
              <a:t>Manipulating values </a:t>
            </a:r>
            <a:r>
              <a:rPr lang="en-US" altLang="ko-KR" sz="2200" dirty="0" smtClean="0">
                <a:solidFill>
                  <a:prstClr val="black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ko-KR" sz="2200" dirty="0" err="1" smtClean="0">
                <a:solidFill>
                  <a:prstClr val="black"/>
                </a:solidFill>
              </a:rPr>
              <a:t>Math.abs</a:t>
            </a:r>
            <a:r>
              <a:rPr lang="en-US" altLang="ko-KR" sz="2200" dirty="0" smtClean="0">
                <a:solidFill>
                  <a:prstClr val="black"/>
                </a:solidFill>
              </a:rPr>
              <a:t>(),</a:t>
            </a:r>
          </a:p>
          <a:p>
            <a:pPr marL="457200" lvl="1" indent="0">
              <a:buNone/>
            </a:pPr>
            <a:r>
              <a:rPr lang="en-US" altLang="ko-KR" sz="2200" dirty="0" err="1" smtClean="0">
                <a:solidFill>
                  <a:prstClr val="black"/>
                </a:solidFill>
              </a:rPr>
              <a:t>Math.round</a:t>
            </a:r>
            <a:r>
              <a:rPr lang="en-US" altLang="ko-KR" sz="2200" dirty="0">
                <a:solidFill>
                  <a:prstClr val="black"/>
                </a:solidFill>
              </a:rPr>
              <a:t>(), </a:t>
            </a:r>
            <a:r>
              <a:rPr lang="en-US" altLang="ko-KR" sz="2200" dirty="0" smtClean="0">
                <a:solidFill>
                  <a:prstClr val="black"/>
                </a:solidFill>
              </a:rPr>
              <a:t>…</a:t>
            </a:r>
            <a:endParaRPr lang="en-US" altLang="ko-KR" sz="2200" dirty="0"/>
          </a:p>
          <a:p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905500" y="983951"/>
            <a:ext cx="6019800" cy="51849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d) </a:t>
            </a:r>
            <a:r>
              <a:rPr lang="en-US" altLang="ko-KR" dirty="0" smtClean="0"/>
              <a:t>Maximum </a:t>
            </a:r>
            <a:r>
              <a:rPr lang="en-US" altLang="ko-KR" dirty="0"/>
              <a:t>and minimum values :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Math.max</a:t>
            </a:r>
            <a:r>
              <a:rPr lang="en-US" altLang="ko-KR" dirty="0" smtClean="0"/>
              <a:t>(),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Math.min</a:t>
            </a:r>
            <a:r>
              <a:rPr lang="en-US" altLang="ko-KR" dirty="0" smtClean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Math. </a:t>
            </a:r>
            <a:r>
              <a:rPr lang="en-US" altLang="ko-KR" dirty="0" err="1"/>
              <a:t>sqrt</a:t>
            </a:r>
            <a:r>
              <a:rPr lang="en-US" altLang="ko-KR" dirty="0" smtClean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Math.random</a:t>
            </a:r>
            <a:r>
              <a:rPr lang="en-US" altLang="ko-KR" dirty="0" smtClean="0"/>
              <a:t>() …</a:t>
            </a:r>
            <a:endParaRPr lang="en-US" altLang="ko-KR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e) </a:t>
            </a:r>
            <a:r>
              <a:rPr lang="en-US" altLang="ko-KR" dirty="0"/>
              <a:t>The </a:t>
            </a:r>
            <a:r>
              <a:rPr lang="en-US" altLang="ko-KR" dirty="0" smtClean="0">
                <a:solidFill>
                  <a:srgbClr val="0000FF"/>
                </a:solidFill>
              </a:rPr>
              <a:t>Math</a:t>
            </a:r>
            <a:r>
              <a:rPr lang="en-US" altLang="ko-KR" dirty="0" smtClean="0"/>
              <a:t> class constants </a:t>
            </a:r>
            <a:endParaRPr lang="en-US" altLang="ko-KR" dirty="0"/>
          </a:p>
          <a:p>
            <a:pPr lvl="1"/>
            <a:r>
              <a:rPr lang="en-US" altLang="ko-KR" dirty="0" err="1"/>
              <a:t>Math.PI</a:t>
            </a:r>
            <a:r>
              <a:rPr lang="en-US" altLang="ko-KR" dirty="0"/>
              <a:t>   //  </a:t>
            </a:r>
            <a:r>
              <a:rPr lang="el-GR" altLang="ko-KR" dirty="0"/>
              <a:t>π</a:t>
            </a:r>
            <a:endParaRPr lang="en-US" altLang="ko-KR" dirty="0"/>
          </a:p>
          <a:p>
            <a:pPr lvl="1"/>
            <a:r>
              <a:rPr lang="en-US" altLang="ko-KR" dirty="0" err="1"/>
              <a:t>Math.E</a:t>
            </a:r>
            <a:r>
              <a:rPr lang="en-US" altLang="ko-KR" dirty="0"/>
              <a:t>    //  </a:t>
            </a:r>
            <a:r>
              <a:rPr lang="en-US" altLang="ko-KR" i="1" dirty="0"/>
              <a:t>e</a:t>
            </a: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f) How to use them</a:t>
            </a:r>
            <a:endParaRPr lang="en-US" altLang="ko-KR" dirty="0"/>
          </a:p>
          <a:p>
            <a:pPr marL="0" indent="0">
              <a:buNone/>
            </a:pPr>
            <a:r>
              <a:rPr lang="en-US" dirty="0" smtClean="0"/>
              <a:t> Example: </a:t>
            </a:r>
          </a:p>
          <a:p>
            <a:pPr marL="0" indent="0">
              <a:buNone/>
            </a:pPr>
            <a:r>
              <a:rPr lang="en-US" dirty="0" smtClean="0"/>
              <a:t>   double x=4;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double y=Math.sqrt(x);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0000FF"/>
                </a:solidFill>
              </a:rPr>
              <a:t>System.out.println</a:t>
            </a:r>
            <a:r>
              <a:rPr lang="en-US" altLang="ko-KR" dirty="0" smtClean="0"/>
              <a:t>(y);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Question: </a:t>
            </a:r>
            <a:r>
              <a:rPr lang="en-US" dirty="0" smtClean="0"/>
              <a:t> </a:t>
            </a:r>
            <a:r>
              <a:rPr lang="en-US" dirty="0"/>
              <a:t>what is the difference between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Math.</a:t>
            </a:r>
            <a:r>
              <a:rPr lang="en-US" altLang="ko-KR" dirty="0" smtClean="0">
                <a:solidFill>
                  <a:srgbClr val="FF0000"/>
                </a:solidFill>
              </a:rPr>
              <a:t>sqrt</a:t>
            </a:r>
            <a:r>
              <a:rPr lang="en-US" altLang="ko-KR" dirty="0" smtClean="0">
                <a:solidFill>
                  <a:srgbClr val="0000FF"/>
                </a:solidFill>
              </a:rPr>
              <a:t>(x</a:t>
            </a:r>
            <a:r>
              <a:rPr lang="en-US" altLang="ko-KR" dirty="0" smtClean="0"/>
              <a:t>) call and </a:t>
            </a:r>
            <a:r>
              <a:rPr lang="en-US" altLang="ko-KR" dirty="0">
                <a:solidFill>
                  <a:srgbClr val="0000FF"/>
                </a:solidFill>
              </a:rPr>
              <a:t>System.out.</a:t>
            </a:r>
            <a:r>
              <a:rPr lang="en-US" altLang="ko-KR" dirty="0">
                <a:solidFill>
                  <a:srgbClr val="FF0000"/>
                </a:solidFill>
              </a:rPr>
              <a:t>println</a:t>
            </a:r>
            <a:r>
              <a:rPr lang="en-US" altLang="ko-KR" dirty="0"/>
              <a:t>(y</a:t>
            </a:r>
            <a:r>
              <a:rPr lang="en-US" altLang="ko-KR" dirty="0" smtClean="0"/>
              <a:t>) call?</a:t>
            </a:r>
          </a:p>
          <a:p>
            <a:pPr marL="0" indent="0">
              <a:buNone/>
            </a:pPr>
            <a:r>
              <a:rPr lang="en-US" altLang="ko-KR" dirty="0" smtClean="0"/>
              <a:t>Answer: Static method Versus dynamic method (</a:t>
            </a:r>
            <a:r>
              <a:rPr lang="en-US" altLang="ko-KR" dirty="0" smtClean="0">
                <a:solidFill>
                  <a:srgbClr val="FF0000"/>
                </a:solidFill>
              </a:rPr>
              <a:t>ch4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0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3.5.5. Conversion between Numeric Types and Casting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677525" cy="572943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Automatic type conversion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widening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>
                <a:solidFill>
                  <a:srgbClr val="0000FF"/>
                </a:solidFill>
              </a:rPr>
              <a:t>Use casts for explicit </a:t>
            </a:r>
            <a:r>
              <a:rPr lang="en-US" altLang="ko-KR" b="1" dirty="0" smtClean="0">
                <a:solidFill>
                  <a:srgbClr val="0000FF"/>
                </a:solidFill>
              </a:rPr>
              <a:t>casting conversions</a:t>
            </a:r>
            <a:r>
              <a:rPr lang="en-US" altLang="ko-KR" b="1" dirty="0"/>
              <a:t>: </a:t>
            </a:r>
            <a:endParaRPr lang="en-US" altLang="ko-KR" b="1" dirty="0" smtClean="0"/>
          </a:p>
          <a:p>
            <a:pPr marL="457200" lvl="1" indent="0">
              <a:buNone/>
            </a:pPr>
            <a:r>
              <a:rPr lang="fr-FR" altLang="ko-KR" dirty="0">
                <a:solidFill>
                  <a:srgbClr val="FF0000"/>
                </a:solidFill>
              </a:rPr>
              <a:t>double</a:t>
            </a:r>
            <a:r>
              <a:rPr lang="fr-FR" altLang="ko-KR" dirty="0"/>
              <a:t> x = 9.997</a:t>
            </a:r>
            <a:r>
              <a:rPr lang="fr-FR" altLang="ko-KR" dirty="0" smtClean="0"/>
              <a:t>;</a:t>
            </a:r>
          </a:p>
          <a:p>
            <a:pPr marL="457200" lvl="1" indent="0">
              <a:buNone/>
            </a:pPr>
            <a:r>
              <a:rPr lang="fr-FR" altLang="ko-KR" dirty="0" smtClean="0"/>
              <a:t>int </a:t>
            </a:r>
            <a:r>
              <a:rPr lang="fr-FR" altLang="ko-KR" dirty="0"/>
              <a:t>nx = </a:t>
            </a:r>
            <a:r>
              <a:rPr lang="fr-FR" altLang="ko-KR" dirty="0">
                <a:solidFill>
                  <a:srgbClr val="FF0000"/>
                </a:solidFill>
              </a:rPr>
              <a:t>(int) </a:t>
            </a:r>
            <a:r>
              <a:rPr lang="fr-FR" altLang="ko-KR" dirty="0" smtClean="0"/>
              <a:t>x ;  </a:t>
            </a:r>
            <a:r>
              <a:rPr lang="fr-FR" altLang="ko-KR" b="1" dirty="0" smtClean="0">
                <a:solidFill>
                  <a:srgbClr val="7030A0"/>
                </a:solidFill>
              </a:rPr>
              <a:t>// </a:t>
            </a:r>
            <a:r>
              <a:rPr lang="fr-FR" altLang="ko-KR" b="1" dirty="0" err="1" smtClean="0">
                <a:solidFill>
                  <a:srgbClr val="7030A0"/>
                </a:solidFill>
              </a:rPr>
              <a:t>now</a:t>
            </a:r>
            <a:r>
              <a:rPr lang="fr-FR" altLang="ko-KR" b="1" dirty="0" smtClean="0">
                <a:solidFill>
                  <a:srgbClr val="7030A0"/>
                </a:solidFill>
              </a:rPr>
              <a:t> </a:t>
            </a:r>
            <a:r>
              <a:rPr lang="fr-FR" altLang="ko-KR" b="1" dirty="0" err="1" smtClean="0">
                <a:solidFill>
                  <a:srgbClr val="7030A0"/>
                </a:solidFill>
              </a:rPr>
              <a:t>nx</a:t>
            </a:r>
            <a:r>
              <a:rPr lang="fr-FR" altLang="ko-KR" b="1" dirty="0" smtClean="0">
                <a:solidFill>
                  <a:srgbClr val="7030A0"/>
                </a:solidFill>
              </a:rPr>
              <a:t> </a:t>
            </a:r>
            <a:r>
              <a:rPr lang="fr-FR" altLang="ko-KR" b="1" dirty="0" err="1" smtClean="0">
                <a:solidFill>
                  <a:srgbClr val="7030A0"/>
                </a:solidFill>
              </a:rPr>
              <a:t>is</a:t>
            </a:r>
            <a:r>
              <a:rPr lang="fr-FR" altLang="ko-KR" b="1" dirty="0" smtClean="0">
                <a:solidFill>
                  <a:srgbClr val="7030A0"/>
                </a:solidFill>
              </a:rPr>
              <a:t> 9 and </a:t>
            </a:r>
            <a:r>
              <a:rPr lang="fr-FR" altLang="ko-KR" b="1" dirty="0" err="1" smtClean="0">
                <a:solidFill>
                  <a:srgbClr val="7030A0"/>
                </a:solidFill>
              </a:rPr>
              <a:t>there</a:t>
            </a:r>
            <a:r>
              <a:rPr lang="fr-FR" altLang="ko-KR" b="1" dirty="0" smtClean="0">
                <a:solidFill>
                  <a:srgbClr val="7030A0"/>
                </a:solidFill>
              </a:rPr>
              <a:t> </a:t>
            </a:r>
            <a:r>
              <a:rPr lang="fr-FR" altLang="ko-KR" b="1" dirty="0" err="1" smtClean="0">
                <a:solidFill>
                  <a:srgbClr val="7030A0"/>
                </a:solidFill>
              </a:rPr>
              <a:t>is</a:t>
            </a:r>
            <a:r>
              <a:rPr lang="fr-FR" altLang="ko-KR" b="1" dirty="0" smtClean="0">
                <a:solidFill>
                  <a:srgbClr val="7030A0"/>
                </a:solidFill>
              </a:rPr>
              <a:t> no  </a:t>
            </a:r>
            <a:r>
              <a:rPr lang="fr-FR" altLang="ko-KR" b="1" dirty="0" err="1" smtClean="0">
                <a:solidFill>
                  <a:srgbClr val="7030A0"/>
                </a:solidFill>
              </a:rPr>
              <a:t>automatic</a:t>
            </a:r>
            <a:r>
              <a:rPr lang="fr-FR" altLang="ko-KR" b="1" dirty="0" smtClean="0">
                <a:solidFill>
                  <a:srgbClr val="7030A0"/>
                </a:solidFill>
              </a:rPr>
              <a:t> conversion</a:t>
            </a:r>
            <a:r>
              <a:rPr lang="fr-FR" altLang="ko-KR" b="1" dirty="0" smtClean="0">
                <a:solidFill>
                  <a:srgbClr val="0000FF"/>
                </a:solidFill>
              </a:rPr>
              <a:t>;  </a:t>
            </a:r>
          </a:p>
          <a:p>
            <a:pPr marL="457200" lvl="1" indent="0">
              <a:buNone/>
            </a:pPr>
            <a:r>
              <a:rPr lang="fr-FR" altLang="ko-KR" dirty="0" smtClean="0"/>
              <a:t>int </a:t>
            </a:r>
            <a:r>
              <a:rPr lang="fr-FR" altLang="ko-KR" dirty="0"/>
              <a:t>rx = </a:t>
            </a:r>
            <a:r>
              <a:rPr lang="fr-FR" altLang="ko-KR" dirty="0">
                <a:solidFill>
                  <a:srgbClr val="FF0000"/>
                </a:solidFill>
              </a:rPr>
              <a:t>(int) </a:t>
            </a:r>
            <a:r>
              <a:rPr lang="fr-FR" altLang="ko-KR" dirty="0"/>
              <a:t>Math.round(x</a:t>
            </a:r>
            <a:r>
              <a:rPr lang="fr-FR" altLang="ko-KR" dirty="0" smtClean="0"/>
              <a:t>)</a:t>
            </a:r>
            <a:r>
              <a:rPr lang="en-US" altLang="ko-KR" dirty="0" smtClean="0"/>
              <a:t>; </a:t>
            </a:r>
            <a:r>
              <a:rPr lang="fr-FR" altLang="ko-KR" b="1" dirty="0">
                <a:solidFill>
                  <a:srgbClr val="7030A0"/>
                </a:solidFill>
              </a:rPr>
              <a:t>// </a:t>
            </a:r>
            <a:r>
              <a:rPr lang="fr-FR" altLang="ko-KR" b="1" dirty="0" err="1" smtClean="0">
                <a:solidFill>
                  <a:srgbClr val="7030A0"/>
                </a:solidFill>
              </a:rPr>
              <a:t>now</a:t>
            </a:r>
            <a:r>
              <a:rPr lang="fr-FR" altLang="ko-KR" b="1" dirty="0" smtClean="0">
                <a:solidFill>
                  <a:srgbClr val="7030A0"/>
                </a:solidFill>
              </a:rPr>
              <a:t> </a:t>
            </a:r>
            <a:r>
              <a:rPr lang="fr-FR" altLang="ko-KR" b="1" dirty="0" err="1" smtClean="0">
                <a:solidFill>
                  <a:srgbClr val="7030A0"/>
                </a:solidFill>
              </a:rPr>
              <a:t>rx</a:t>
            </a:r>
            <a:r>
              <a:rPr lang="fr-FR" altLang="ko-KR" b="1" dirty="0" smtClean="0">
                <a:solidFill>
                  <a:srgbClr val="7030A0"/>
                </a:solidFill>
              </a:rPr>
              <a:t> </a:t>
            </a:r>
            <a:r>
              <a:rPr lang="fr-FR" altLang="ko-KR" b="1" dirty="0" err="1" smtClean="0">
                <a:solidFill>
                  <a:srgbClr val="7030A0"/>
                </a:solidFill>
              </a:rPr>
              <a:t>is</a:t>
            </a:r>
            <a:r>
              <a:rPr lang="fr-FR" altLang="ko-KR" b="1" dirty="0" smtClean="0">
                <a:solidFill>
                  <a:srgbClr val="7030A0"/>
                </a:solidFill>
              </a:rPr>
              <a:t> 10 and terre </a:t>
            </a:r>
            <a:r>
              <a:rPr lang="fr-FR" altLang="ko-KR" b="1" dirty="0" err="1">
                <a:solidFill>
                  <a:srgbClr val="7030A0"/>
                </a:solidFill>
              </a:rPr>
              <a:t>is</a:t>
            </a:r>
            <a:r>
              <a:rPr lang="fr-FR" altLang="ko-KR" b="1" dirty="0">
                <a:solidFill>
                  <a:srgbClr val="7030A0"/>
                </a:solidFill>
              </a:rPr>
              <a:t> no  </a:t>
            </a:r>
            <a:r>
              <a:rPr lang="fr-FR" altLang="ko-KR" b="1" dirty="0" err="1" smtClean="0">
                <a:solidFill>
                  <a:srgbClr val="7030A0"/>
                </a:solidFill>
              </a:rPr>
              <a:t>automatic</a:t>
            </a:r>
            <a:r>
              <a:rPr lang="fr-FR" altLang="ko-KR" b="1" dirty="0" smtClean="0">
                <a:solidFill>
                  <a:srgbClr val="7030A0"/>
                </a:solidFill>
              </a:rPr>
              <a:t> conversion; </a:t>
            </a:r>
          </a:p>
          <a:p>
            <a:pPr marL="457200" lvl="1" indent="0">
              <a:buNone/>
            </a:pPr>
            <a:r>
              <a:rPr lang="fr-FR" altLang="ko-KR" b="1" dirty="0" smtClean="0">
                <a:solidFill>
                  <a:srgbClr val="7030A0"/>
                </a:solidFill>
              </a:rPr>
              <a:t>Note:  </a:t>
            </a:r>
            <a:r>
              <a:rPr lang="fr-FR" altLang="ko-KR" b="1" dirty="0" smtClean="0"/>
              <a:t>Math.round(x)</a:t>
            </a:r>
            <a:r>
              <a:rPr lang="en-US" altLang="ko-KR" b="1" dirty="0"/>
              <a:t> </a:t>
            </a:r>
            <a:r>
              <a:rPr lang="en-US" altLang="ko-KR" b="1" dirty="0" smtClean="0"/>
              <a:t>and return long data type </a:t>
            </a:r>
            <a:r>
              <a:rPr lang="en-US" altLang="ko-KR" dirty="0" smtClean="0"/>
              <a:t>;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67" y="1430064"/>
            <a:ext cx="4762500" cy="300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1430064"/>
            <a:ext cx="4638675" cy="193899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Note: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“</a:t>
            </a:r>
            <a:r>
              <a:rPr lang="en-US" altLang="ko-KR" sz="2400" b="1" dirty="0" smtClean="0"/>
              <a:t>dotted</a:t>
            </a:r>
            <a:r>
              <a:rPr lang="en-US" altLang="ko-KR" sz="2400" dirty="0" smtClean="0"/>
              <a:t> arrows indicate possible precision loss”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 smtClean="0"/>
              <a:t>Solid</a:t>
            </a:r>
            <a:r>
              <a:rPr lang="en-US" altLang="ko-KR" sz="2400" dirty="0" smtClean="0"/>
              <a:t> arrows indicate no loss of precision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636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3.5.8. Enumerated data Type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1125201" cy="53643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we need to assign a restricted set of nominal  values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using “</a:t>
            </a:r>
            <a:r>
              <a:rPr lang="en-US" sz="2800" b="1" dirty="0" smtClean="0">
                <a:solidFill>
                  <a:srgbClr val="0000FF"/>
                </a:solidFill>
              </a:rPr>
              <a:t>enum” </a:t>
            </a:r>
            <a:r>
              <a:rPr lang="en-US" sz="2800" dirty="0" smtClean="0"/>
              <a:t>key word.</a:t>
            </a:r>
          </a:p>
          <a:p>
            <a:r>
              <a:rPr lang="en-US" sz="2800" dirty="0" smtClean="0"/>
              <a:t>Assume the size of a cloth is </a:t>
            </a:r>
            <a:r>
              <a:rPr lang="en-US" sz="2800" b="1" dirty="0" smtClean="0">
                <a:solidFill>
                  <a:srgbClr val="0000FF"/>
                </a:solidFill>
              </a:rPr>
              <a:t>small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0000FF"/>
                </a:solidFill>
              </a:rPr>
              <a:t>medium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0000FF"/>
                </a:solidFill>
              </a:rPr>
              <a:t>large &amp; extra large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Syntax</a:t>
            </a:r>
            <a:r>
              <a:rPr lang="en-US" sz="2800" dirty="0" smtClean="0"/>
              <a:t>:  </a:t>
            </a:r>
            <a:r>
              <a:rPr lang="en-US" sz="2800" dirty="0" smtClean="0">
                <a:solidFill>
                  <a:srgbClr val="FF0000"/>
                </a:solidFill>
              </a:rPr>
              <a:t>enum</a:t>
            </a:r>
            <a:r>
              <a:rPr lang="en-US" sz="2800" dirty="0" smtClean="0"/>
              <a:t>&lt;</a:t>
            </a:r>
            <a:r>
              <a:rPr lang="en-US" sz="2800" dirty="0" err="1" smtClean="0"/>
              <a:t>NameofEnumration</a:t>
            </a:r>
            <a:r>
              <a:rPr lang="en-US" sz="2800" dirty="0" smtClean="0"/>
              <a:t>&gt; { nominal1,nominal2..} ;</a:t>
            </a:r>
          </a:p>
          <a:p>
            <a:r>
              <a:rPr lang="en-US" sz="2800" b="1" dirty="0" smtClean="0"/>
              <a:t>Step 1</a:t>
            </a:r>
            <a:r>
              <a:rPr lang="en-US" sz="2800" dirty="0" smtClean="0"/>
              <a:t>: Declare enumeration Type;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enum </a:t>
            </a:r>
            <a:r>
              <a:rPr lang="en-US" sz="2800" dirty="0" smtClean="0">
                <a:solidFill>
                  <a:srgbClr val="0000FF"/>
                </a:solidFill>
              </a:rPr>
              <a:t>Size</a:t>
            </a:r>
            <a:r>
              <a:rPr lang="en-US" sz="2800" dirty="0" smtClean="0"/>
              <a:t> { SMALL, MEDIUM, LARGE, LARGE_EXTRA } ;</a:t>
            </a:r>
            <a:endParaRPr lang="en-US" sz="2800" dirty="0"/>
          </a:p>
          <a:p>
            <a:r>
              <a:rPr lang="en-US" sz="2800" b="1" dirty="0" smtClean="0"/>
              <a:t>Step 2</a:t>
            </a:r>
            <a:r>
              <a:rPr lang="en-US" sz="2800" dirty="0" smtClean="0"/>
              <a:t>:  we can declare variables of this enumeration type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b="1" dirty="0" smtClean="0">
                <a:solidFill>
                  <a:srgbClr val="0000FF"/>
                </a:solidFill>
              </a:rPr>
              <a:t>Size</a:t>
            </a:r>
            <a:r>
              <a:rPr lang="en-US" sz="2800" dirty="0" smtClean="0"/>
              <a:t> s=</a:t>
            </a:r>
            <a:r>
              <a:rPr lang="en-US" sz="2800" b="1" dirty="0" err="1" smtClean="0">
                <a:solidFill>
                  <a:srgbClr val="0000FF"/>
                </a:solidFill>
              </a:rPr>
              <a:t>Size</a:t>
            </a:r>
            <a:r>
              <a:rPr lang="en-US" sz="2800" dirty="0" err="1" smtClean="0"/>
              <a:t>.Medium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In </a:t>
            </a:r>
            <a:r>
              <a:rPr lang="en-US" sz="2800" b="1" dirty="0" err="1" smtClean="0"/>
              <a:t>Ch</a:t>
            </a:r>
            <a:r>
              <a:rPr lang="en-US" sz="2800" b="1" dirty="0" smtClean="0"/>
              <a:t> 5</a:t>
            </a:r>
            <a:r>
              <a:rPr lang="en-US" sz="2800" dirty="0" smtClean="0"/>
              <a:t>, we will study </a:t>
            </a:r>
            <a:r>
              <a:rPr lang="en-US" sz="2800" dirty="0" smtClean="0">
                <a:solidFill>
                  <a:srgbClr val="0000FF"/>
                </a:solidFill>
              </a:rPr>
              <a:t>enumerated </a:t>
            </a:r>
            <a:r>
              <a:rPr lang="en-US" sz="2800" dirty="0">
                <a:solidFill>
                  <a:srgbClr val="0000FF"/>
                </a:solidFill>
              </a:rPr>
              <a:t>data </a:t>
            </a:r>
            <a:r>
              <a:rPr lang="en-US" sz="2800" dirty="0" smtClean="0">
                <a:solidFill>
                  <a:srgbClr val="0000FF"/>
                </a:solidFill>
              </a:rPr>
              <a:t>Type in detail.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7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3.6 Strings and substrings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944225" cy="5364312"/>
          </a:xfrm>
        </p:spPr>
        <p:txBody>
          <a:bodyPr>
            <a:normAutofit fontScale="92500"/>
          </a:bodyPr>
          <a:lstStyle/>
          <a:p>
            <a:r>
              <a:rPr lang="en-US" altLang="ko-KR" sz="3000" dirty="0" smtClean="0"/>
              <a:t>Java does not have a built-in string type;</a:t>
            </a:r>
          </a:p>
          <a:p>
            <a:r>
              <a:rPr lang="en-US" altLang="ko-KR" sz="3000" dirty="0" smtClean="0"/>
              <a:t>However, the standard java library contains a predefined call called” String”.</a:t>
            </a:r>
          </a:p>
          <a:p>
            <a:r>
              <a:rPr lang="en-US" altLang="ko-KR" sz="3000" b="1" dirty="0" smtClean="0">
                <a:solidFill>
                  <a:srgbClr val="0000FF"/>
                </a:solidFill>
              </a:rPr>
              <a:t>See </a:t>
            </a:r>
            <a:r>
              <a:rPr lang="en-US" altLang="ko-KR" sz="3000" b="1" dirty="0" err="1" smtClean="0">
                <a:solidFill>
                  <a:srgbClr val="0000FF"/>
                </a:solidFill>
              </a:rPr>
              <a:t>java.lange</a:t>
            </a:r>
            <a:r>
              <a:rPr lang="en-US" altLang="ko-KR" sz="3000" b="1" dirty="0" smtClean="0">
                <a:solidFill>
                  <a:srgbClr val="0000FF"/>
                </a:solidFill>
              </a:rPr>
              <a:t>. String from Java API</a:t>
            </a:r>
          </a:p>
          <a:p>
            <a:r>
              <a:rPr lang="en-US" altLang="ko-KR" sz="3000" b="1" dirty="0" smtClean="0"/>
              <a:t>Java string </a:t>
            </a:r>
            <a:r>
              <a:rPr lang="en-US" altLang="ko-KR" sz="3000" dirty="0" smtClean="0"/>
              <a:t>is a sequence </a:t>
            </a:r>
            <a:r>
              <a:rPr lang="en-US" altLang="ko-KR" sz="3000" dirty="0"/>
              <a:t>of Unicode characters.</a:t>
            </a:r>
          </a:p>
          <a:p>
            <a:r>
              <a:rPr lang="en-US" altLang="ko-KR" sz="3000" dirty="0" smtClean="0"/>
              <a:t>Example: </a:t>
            </a:r>
            <a:r>
              <a:rPr lang="en-US" altLang="ko-KR" sz="3000" b="1" dirty="0" smtClean="0"/>
              <a:t>String </a:t>
            </a:r>
            <a:r>
              <a:rPr lang="en-US" altLang="ko-KR" sz="3000" b="1" dirty="0"/>
              <a:t>literals </a:t>
            </a:r>
            <a:r>
              <a:rPr lang="en-US" altLang="ko-KR" sz="3000" dirty="0"/>
              <a:t>enclosed in double quotes</a:t>
            </a:r>
            <a:r>
              <a:rPr lang="en-US" altLang="ko-KR" sz="3000" dirty="0" smtClean="0"/>
              <a:t>:</a:t>
            </a:r>
          </a:p>
          <a:p>
            <a:pPr marL="0" indent="0">
              <a:buNone/>
            </a:pPr>
            <a:r>
              <a:rPr lang="en-US" altLang="ko-KR" sz="3000" b="1" dirty="0" smtClean="0">
                <a:solidFill>
                  <a:srgbClr val="0000FF"/>
                </a:solidFill>
              </a:rPr>
              <a:t>Example</a:t>
            </a:r>
            <a:r>
              <a:rPr lang="en-US" altLang="ko-KR" sz="3000" dirty="0" smtClean="0"/>
              <a:t>:  </a:t>
            </a:r>
            <a:r>
              <a:rPr lang="en-US" altLang="ko-KR" sz="3000" dirty="0"/>
              <a:t>"</a:t>
            </a:r>
            <a:r>
              <a:rPr lang="en-US" altLang="ko-KR" sz="3000" b="1" dirty="0" smtClean="0"/>
              <a:t>Java\u2122 </a:t>
            </a:r>
            <a:r>
              <a:rPr lang="en-US" altLang="ko-KR" sz="3000" dirty="0" smtClean="0"/>
              <a:t>". This string contains 5 Unicode characters J, a, v ,a and TM trade mark</a:t>
            </a:r>
            <a:endParaRPr lang="en-US" altLang="ko-KR" sz="3000" dirty="0"/>
          </a:p>
          <a:p>
            <a:r>
              <a:rPr lang="en-US" altLang="ko-KR" sz="3000" dirty="0" smtClean="0"/>
              <a:t>Hence, each  quoted string is an </a:t>
            </a:r>
            <a:r>
              <a:rPr lang="en-US" altLang="ko-KR" sz="3000" b="1" i="1" dirty="0" smtClean="0">
                <a:solidFill>
                  <a:srgbClr val="FF0000"/>
                </a:solidFill>
              </a:rPr>
              <a:t>instance</a:t>
            </a:r>
            <a:r>
              <a:rPr lang="en-US" altLang="ko-KR" sz="3000" dirty="0" smtClean="0"/>
              <a:t> </a:t>
            </a:r>
            <a:r>
              <a:rPr lang="en-US" altLang="ko-KR" sz="3000" dirty="0"/>
              <a:t>of </a:t>
            </a:r>
            <a:r>
              <a:rPr lang="en-US" altLang="ko-KR" sz="3000" dirty="0" smtClean="0"/>
              <a:t>the </a:t>
            </a:r>
            <a:r>
              <a:rPr lang="en-US" altLang="ko-KR" sz="3000" b="1" dirty="0" smtClean="0">
                <a:solidFill>
                  <a:srgbClr val="0000FF"/>
                </a:solidFill>
              </a:rPr>
              <a:t>String </a:t>
            </a:r>
            <a:r>
              <a:rPr lang="en-US" altLang="ko-KR" sz="3000" dirty="0"/>
              <a:t>class</a:t>
            </a:r>
            <a:r>
              <a:rPr lang="en-US" altLang="ko-KR" sz="3000" dirty="0" smtClean="0"/>
              <a:t>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3000" b="1" dirty="0">
                <a:solidFill>
                  <a:srgbClr val="0000FF"/>
                </a:solidFill>
              </a:rPr>
              <a:t>String</a:t>
            </a:r>
            <a:r>
              <a:rPr lang="en-US" altLang="ko-KR" sz="3000" dirty="0"/>
              <a:t> e = </a:t>
            </a:r>
            <a:r>
              <a:rPr lang="en-US" altLang="ko-KR" sz="3000" dirty="0" smtClean="0"/>
              <a:t>“ ” ; // empty string</a:t>
            </a:r>
            <a:endParaRPr lang="en-US" altLang="ko-KR" sz="3000" dirty="0"/>
          </a:p>
          <a:p>
            <a:pPr marL="457200" lvl="1" indent="0">
              <a:buNone/>
            </a:pPr>
            <a:r>
              <a:rPr lang="en-US" altLang="ko-KR" sz="3000" b="1" dirty="0" smtClean="0">
                <a:solidFill>
                  <a:srgbClr val="0000FF"/>
                </a:solidFill>
              </a:rPr>
              <a:t>String</a:t>
            </a:r>
            <a:r>
              <a:rPr lang="en-US" altLang="ko-KR" sz="3000" dirty="0" smtClean="0"/>
              <a:t> greeting = “Hello”;</a:t>
            </a:r>
            <a:endParaRPr lang="en-US" altLang="ko-KR" sz="3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62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3.6.1 Substrings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944225" cy="536431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We can extract a </a:t>
            </a:r>
            <a:r>
              <a:rPr lang="en-US" altLang="ko-KR" sz="3000" b="1" dirty="0" smtClean="0"/>
              <a:t>substring</a:t>
            </a:r>
            <a:r>
              <a:rPr lang="en-US" altLang="ko-KR" sz="3000" dirty="0" smtClean="0"/>
              <a:t> from a </a:t>
            </a:r>
            <a:r>
              <a:rPr lang="en-US" altLang="ko-KR" sz="3000" b="1" dirty="0" smtClean="0"/>
              <a:t>larger string </a:t>
            </a:r>
            <a:r>
              <a:rPr lang="en-US" altLang="ko-KR" sz="3000" dirty="0" smtClean="0"/>
              <a:t>using the “</a:t>
            </a:r>
            <a:r>
              <a:rPr lang="en-US" altLang="ko-KR" sz="3000" b="1" dirty="0" smtClean="0">
                <a:solidFill>
                  <a:srgbClr val="0000FF"/>
                </a:solidFill>
              </a:rPr>
              <a:t>substring</a:t>
            </a:r>
            <a:r>
              <a:rPr lang="en-US" altLang="ko-KR" sz="3000" dirty="0" smtClean="0"/>
              <a:t>” method of “</a:t>
            </a:r>
            <a:r>
              <a:rPr lang="en-US" altLang="ko-KR" sz="3000" b="1" dirty="0" smtClean="0">
                <a:solidFill>
                  <a:srgbClr val="0000FF"/>
                </a:solidFill>
              </a:rPr>
              <a:t>String</a:t>
            </a:r>
            <a:r>
              <a:rPr lang="en-US" altLang="ko-KR" sz="3000" dirty="0" smtClean="0"/>
              <a:t>” class</a:t>
            </a:r>
          </a:p>
          <a:p>
            <a:r>
              <a:rPr lang="en-US" altLang="ko-KR" sz="3000" dirty="0" smtClean="0"/>
              <a:t>Example: 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3000" dirty="0">
                <a:solidFill>
                  <a:srgbClr val="0000FF"/>
                </a:solidFill>
              </a:rPr>
              <a:t>String</a:t>
            </a:r>
            <a:r>
              <a:rPr lang="en-US" altLang="ko-KR" sz="3000" dirty="0"/>
              <a:t> greeting = "</a:t>
            </a:r>
            <a:r>
              <a:rPr lang="en-US" altLang="ko-KR" sz="3000" b="1" dirty="0"/>
              <a:t>Hello"</a:t>
            </a:r>
            <a:r>
              <a:rPr lang="en-US" altLang="ko-KR" sz="3000" dirty="0"/>
              <a:t>;</a:t>
            </a:r>
          </a:p>
          <a:p>
            <a:pPr marL="457200" lvl="1" indent="0">
              <a:buNone/>
            </a:pPr>
            <a:r>
              <a:rPr lang="en-US" altLang="ko-KR" sz="3000" dirty="0">
                <a:solidFill>
                  <a:srgbClr val="0000FF"/>
                </a:solidFill>
              </a:rPr>
              <a:t>String</a:t>
            </a:r>
            <a:r>
              <a:rPr lang="en-US" altLang="ko-KR" sz="3000" dirty="0"/>
              <a:t> s = </a:t>
            </a:r>
            <a:r>
              <a:rPr lang="en-US" altLang="ko-KR" sz="3000" dirty="0">
                <a:solidFill>
                  <a:srgbClr val="FF0000"/>
                </a:solidFill>
              </a:rPr>
              <a:t>greeting</a:t>
            </a:r>
            <a:r>
              <a:rPr lang="en-US" altLang="ko-KR" sz="3000" dirty="0"/>
              <a:t>.</a:t>
            </a:r>
            <a:r>
              <a:rPr lang="en-US" altLang="ko-KR" sz="3000" b="1" dirty="0">
                <a:solidFill>
                  <a:srgbClr val="0000FF"/>
                </a:solidFill>
              </a:rPr>
              <a:t>substring</a:t>
            </a:r>
            <a:r>
              <a:rPr lang="en-US" altLang="ko-KR" sz="3000" dirty="0"/>
              <a:t>(0, 3);</a:t>
            </a:r>
          </a:p>
          <a:p>
            <a:r>
              <a:rPr lang="en-US" altLang="ko-KR" sz="3000" dirty="0" smtClean="0"/>
              <a:t>Now variable </a:t>
            </a:r>
            <a:r>
              <a:rPr lang="en-US" altLang="ko-KR" sz="3000" dirty="0" smtClean="0">
                <a:solidFill>
                  <a:srgbClr val="FF0000"/>
                </a:solidFill>
              </a:rPr>
              <a:t>s</a:t>
            </a:r>
            <a:r>
              <a:rPr lang="en-US" altLang="ko-KR" sz="3000" dirty="0" smtClean="0"/>
              <a:t> consists of “</a:t>
            </a:r>
            <a:r>
              <a:rPr lang="en-US" altLang="ko-KR" sz="3000" dirty="0" smtClean="0">
                <a:solidFill>
                  <a:srgbClr val="FF0000"/>
                </a:solidFill>
              </a:rPr>
              <a:t>Hel</a:t>
            </a:r>
            <a:r>
              <a:rPr lang="en-US" altLang="ko-KR" sz="3000" dirty="0" smtClean="0"/>
              <a:t>”;</a:t>
            </a:r>
            <a:endParaRPr lang="en-US" altLang="ko-KR" sz="3000" dirty="0"/>
          </a:p>
          <a:p>
            <a:pPr lvl="1"/>
            <a:r>
              <a:rPr lang="en-US" altLang="ko-KR" sz="3000" dirty="0" smtClean="0"/>
              <a:t>Positions </a:t>
            </a:r>
            <a:r>
              <a:rPr lang="en-US" altLang="ko-KR" sz="3000" dirty="0"/>
              <a:t>start at </a:t>
            </a:r>
            <a:r>
              <a:rPr lang="en-US" altLang="ko-KR" sz="3000" dirty="0" smtClean="0"/>
              <a:t>zero and end at  length-1;</a:t>
            </a:r>
            <a:endParaRPr lang="en-US" altLang="ko-KR" sz="3000" dirty="0"/>
          </a:p>
          <a:p>
            <a:pPr lvl="1"/>
            <a:r>
              <a:rPr lang="en-US" altLang="ko-KR" sz="3000" dirty="0" smtClean="0"/>
              <a:t>Last </a:t>
            </a:r>
            <a:r>
              <a:rPr lang="en-US" altLang="ko-KR" sz="3000" dirty="0"/>
              <a:t>position is </a:t>
            </a:r>
            <a:r>
              <a:rPr lang="en-US" altLang="ko-KR" sz="3000" dirty="0" smtClean="0"/>
              <a:t>excluded</a:t>
            </a:r>
          </a:p>
          <a:p>
            <a:pPr lvl="1"/>
            <a:r>
              <a:rPr lang="en-US" altLang="ko-KR" sz="3000" dirty="0" smtClean="0"/>
              <a:t>s. substring(a</a:t>
            </a:r>
            <a:r>
              <a:rPr lang="en-US" altLang="ko-KR" sz="3000" dirty="0"/>
              <a:t>, b)  has length </a:t>
            </a:r>
            <a:r>
              <a:rPr lang="en-US" altLang="ko-KR" sz="3000" dirty="0" smtClean="0"/>
              <a:t>b – a.</a:t>
            </a:r>
          </a:p>
          <a:p>
            <a:pPr lvl="1"/>
            <a:r>
              <a:rPr lang="en-US" altLang="ko-KR" sz="3000" dirty="0" smtClean="0"/>
              <a:t>Hence ,the length of </a:t>
            </a:r>
            <a:r>
              <a:rPr lang="en-US" altLang="ko-KR" sz="3000" dirty="0" smtClean="0">
                <a:solidFill>
                  <a:srgbClr val="FF0000"/>
                </a:solidFill>
              </a:rPr>
              <a:t>s</a:t>
            </a:r>
            <a:r>
              <a:rPr lang="en-US" altLang="ko-KR" sz="3000" dirty="0" smtClean="0"/>
              <a:t> is 3-0=3 : </a:t>
            </a:r>
            <a:endParaRPr lang="en-US" altLang="ko-KR" sz="3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2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3.6.2. Concatenating Strings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1010900" cy="5364312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Concatenation operator (</a:t>
            </a:r>
            <a:r>
              <a:rPr lang="en-US" altLang="ko-KR" sz="2800" b="1" dirty="0" smtClean="0">
                <a:solidFill>
                  <a:srgbClr val="0000FF"/>
                </a:solidFill>
              </a:rPr>
              <a:t>+</a:t>
            </a:r>
            <a:r>
              <a:rPr lang="en-US" altLang="ko-KR" sz="2800" dirty="0" smtClean="0"/>
              <a:t>) </a:t>
            </a:r>
            <a:r>
              <a:rPr lang="en-US" altLang="ko-KR" sz="2800" dirty="0"/>
              <a:t>joins </a:t>
            </a:r>
            <a:r>
              <a:rPr lang="en-US" altLang="ko-KR" sz="2800" dirty="0" smtClean="0"/>
              <a:t>two strings</a:t>
            </a:r>
            <a:r>
              <a:rPr lang="en-US" altLang="ko-KR" sz="2800" dirty="0"/>
              <a:t>: </a:t>
            </a:r>
            <a:endParaRPr lang="en-US" altLang="ko-KR" sz="2800" dirty="0" smtClean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2800" dirty="0">
                <a:solidFill>
                  <a:srgbClr val="0000FF"/>
                </a:solidFill>
              </a:rPr>
              <a:t>String</a:t>
            </a:r>
            <a:r>
              <a:rPr lang="en-US" altLang="ko-KR" sz="2800" dirty="0"/>
              <a:t> </a:t>
            </a:r>
            <a:r>
              <a:rPr lang="en-US" altLang="ko-KR" sz="2800" b="1" dirty="0"/>
              <a:t>expletive</a:t>
            </a:r>
            <a:r>
              <a:rPr lang="en-US" altLang="ko-KR" sz="2800" dirty="0"/>
              <a:t> = "Expletive";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</a:rPr>
              <a:t>String</a:t>
            </a:r>
            <a:r>
              <a:rPr lang="en-US" altLang="ko-KR" sz="2800" dirty="0"/>
              <a:t> </a:t>
            </a:r>
            <a:r>
              <a:rPr lang="en-US" altLang="ko-KR" sz="2800" b="1" dirty="0"/>
              <a:t>PG13</a:t>
            </a:r>
            <a:r>
              <a:rPr lang="en-US" altLang="ko-KR" sz="2800" dirty="0"/>
              <a:t> = "deleted";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</a:rPr>
              <a:t>String</a:t>
            </a:r>
            <a:r>
              <a:rPr lang="en-US" altLang="ko-KR" sz="2800" dirty="0"/>
              <a:t> </a:t>
            </a:r>
            <a:r>
              <a:rPr lang="en-US" altLang="ko-KR" sz="2800" b="1" dirty="0"/>
              <a:t>message</a:t>
            </a:r>
            <a:r>
              <a:rPr lang="en-US" altLang="ko-KR" sz="2800" dirty="0"/>
              <a:t> = </a:t>
            </a:r>
            <a:r>
              <a:rPr lang="en-US" altLang="ko-KR" sz="2800" b="1" dirty="0"/>
              <a:t>expletive</a:t>
            </a:r>
            <a:r>
              <a:rPr lang="en-US" altLang="ko-KR" sz="2800" dirty="0"/>
              <a:t> + </a:t>
            </a:r>
            <a:r>
              <a:rPr lang="en-US" altLang="ko-KR" sz="2800" b="1" dirty="0"/>
              <a:t>PG13</a:t>
            </a:r>
            <a:r>
              <a:rPr lang="en-US" altLang="ko-KR" sz="2800" dirty="0"/>
              <a:t>;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//  message=“</a:t>
            </a:r>
            <a:r>
              <a:rPr lang="en-US" altLang="ko-KR" sz="2800" b="1" dirty="0" err="1" smtClean="0">
                <a:solidFill>
                  <a:srgbClr val="00B050"/>
                </a:solidFill>
              </a:rPr>
              <a:t>Expletivedeleted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” </a:t>
            </a:r>
            <a:endParaRPr lang="en-US" altLang="ko-KR" sz="2800" b="1" dirty="0">
              <a:solidFill>
                <a:srgbClr val="00B050"/>
              </a:solidFill>
            </a:endParaRPr>
          </a:p>
          <a:p>
            <a:r>
              <a:rPr lang="en-US" altLang="ko-KR" sz="2800" dirty="0" smtClean="0"/>
              <a:t>If </a:t>
            </a:r>
            <a:r>
              <a:rPr lang="en-US" altLang="ko-KR" sz="2800" dirty="0"/>
              <a:t>one operand is not a string, it is turned into a string: </a:t>
            </a:r>
            <a:endParaRPr lang="en-US" altLang="ko-KR" sz="2800" dirty="0" smtClean="0"/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ko-KR" sz="2800" b="1" dirty="0" err="1">
                <a:solidFill>
                  <a:srgbClr val="0000FF"/>
                </a:solidFill>
              </a:rPr>
              <a:t>int</a:t>
            </a:r>
            <a:r>
              <a:rPr lang="en-US" altLang="ko-KR" sz="2800" b="1" dirty="0">
                <a:solidFill>
                  <a:srgbClr val="0000FF"/>
                </a:solidFill>
              </a:rPr>
              <a:t> </a:t>
            </a:r>
            <a:r>
              <a:rPr lang="en-US" altLang="ko-KR" sz="2800" dirty="0"/>
              <a:t>age = 13;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</a:rPr>
              <a:t>String</a:t>
            </a:r>
            <a:r>
              <a:rPr lang="en-US" altLang="ko-KR" sz="2800" dirty="0"/>
              <a:t> rating = </a:t>
            </a:r>
            <a:r>
              <a:rPr lang="en-US" altLang="ko-KR" sz="2800" b="1" dirty="0"/>
              <a:t>"</a:t>
            </a:r>
            <a:r>
              <a:rPr lang="en-US" altLang="ko-KR" sz="2800" b="1" dirty="0" smtClean="0"/>
              <a:t>PG</a:t>
            </a:r>
            <a:r>
              <a:rPr lang="en-US" altLang="ko-KR" sz="2800" dirty="0" smtClean="0"/>
              <a:t>" </a:t>
            </a:r>
            <a:r>
              <a:rPr lang="en-US" altLang="ko-KR" sz="2800" dirty="0"/>
              <a:t>+ age</a:t>
            </a:r>
            <a:r>
              <a:rPr lang="en-US" altLang="ko-KR" sz="2800" dirty="0" smtClean="0"/>
              <a:t>;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//  rating=“PG13”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800" b="1" dirty="0" smtClean="0">
                <a:solidFill>
                  <a:srgbClr val="0000FF"/>
                </a:solidFill>
              </a:rPr>
              <a:t>    System.out.println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(“ The age is “ +  age</a:t>
            </a:r>
            <a:r>
              <a:rPr lang="en-US" altLang="ko-KR" sz="2800" b="1" dirty="0" smtClean="0"/>
              <a:t> );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// The age is 13.</a:t>
            </a:r>
            <a:endParaRPr lang="ko-KR" altLang="en-US" sz="28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ko-KR" sz="2800" b="1" dirty="0">
              <a:solidFill>
                <a:srgbClr val="00B05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4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4BE646-9B0B-4032-BE6A-842A8BE5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3.1. A Simple Java Program</a:t>
            </a:r>
            <a:r>
              <a:rPr lang="en-US" altLang="ko-KR" dirty="0" smtClean="0"/>
              <a:t>: prints message on console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2E9002-C44E-4CD0-88B7-7FBD5997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111" y="926541"/>
            <a:ext cx="11199265" cy="57135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Remarks:</a:t>
            </a:r>
            <a:r>
              <a:rPr lang="en-US" altLang="ko-KR" dirty="0" smtClean="0"/>
              <a:t> Java </a:t>
            </a:r>
            <a:r>
              <a:rPr lang="en-US" altLang="ko-KR" dirty="0"/>
              <a:t>is case sensitive: </a:t>
            </a:r>
            <a:r>
              <a:rPr lang="en-US" altLang="ko-KR" dirty="0" smtClean="0"/>
              <a:t>e.g. </a:t>
            </a:r>
            <a:r>
              <a:rPr lang="en-US" altLang="ko-KR" dirty="0" smtClean="0">
                <a:solidFill>
                  <a:srgbClr val="0000FF"/>
                </a:solidFill>
              </a:rPr>
              <a:t>Main </a:t>
            </a:r>
            <a:r>
              <a:rPr lang="ko-KR" altLang="en-US" dirty="0">
                <a:solidFill>
                  <a:srgbClr val="0000FF"/>
                </a:solidFill>
              </a:rPr>
              <a:t>≠ </a:t>
            </a:r>
            <a:r>
              <a:rPr lang="en-US" altLang="ko-KR" dirty="0">
                <a:solidFill>
                  <a:srgbClr val="0000FF"/>
                </a:solidFill>
              </a:rPr>
              <a:t>main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L1</a:t>
            </a:r>
            <a:r>
              <a:rPr lang="en-US" altLang="ko-KR" dirty="0" smtClean="0"/>
              <a:t>: The </a:t>
            </a:r>
            <a:r>
              <a:rPr lang="en-US" altLang="ko-KR" dirty="0"/>
              <a:t>keyword </a:t>
            </a:r>
            <a:r>
              <a:rPr lang="en-US" altLang="ko-KR" dirty="0" smtClean="0"/>
              <a:t>“</a:t>
            </a:r>
            <a:r>
              <a:rPr lang="en-US" altLang="ko-KR" i="1" dirty="0" smtClean="0">
                <a:solidFill>
                  <a:srgbClr val="0000FF"/>
                </a:solidFill>
              </a:rPr>
              <a:t>public”</a:t>
            </a:r>
            <a:r>
              <a:rPr lang="en-US" altLang="ko-KR" dirty="0" smtClean="0"/>
              <a:t> </a:t>
            </a:r>
            <a:r>
              <a:rPr lang="en-US" altLang="ko-KR" dirty="0"/>
              <a:t>is an access </a:t>
            </a:r>
            <a:r>
              <a:rPr lang="en-US" altLang="ko-KR" dirty="0" smtClean="0"/>
              <a:t>modifier to control level of access by other classes( </a:t>
            </a:r>
            <a:r>
              <a:rPr lang="en-US" altLang="ko-KR" dirty="0" smtClean="0">
                <a:solidFill>
                  <a:srgbClr val="0000FF"/>
                </a:solidFill>
              </a:rPr>
              <a:t>Ch5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L1</a:t>
            </a:r>
            <a:r>
              <a:rPr lang="en-US" altLang="ko-KR" dirty="0" smtClean="0"/>
              <a:t>: The keyword “</a:t>
            </a:r>
            <a:r>
              <a:rPr lang="en-US" altLang="ko-KR" dirty="0" smtClean="0">
                <a:solidFill>
                  <a:srgbClr val="0000FF"/>
                </a:solidFill>
              </a:rPr>
              <a:t>class</a:t>
            </a:r>
            <a:r>
              <a:rPr lang="en-US" altLang="ko-KR" dirty="0" smtClean="0"/>
              <a:t>”. In a java program, everything must be is </a:t>
            </a:r>
            <a:r>
              <a:rPr lang="en-US" altLang="ko-KR" dirty="0"/>
              <a:t>inside a </a:t>
            </a:r>
            <a:r>
              <a:rPr lang="en-US" altLang="ko-KR" i="1" dirty="0" smtClean="0">
                <a:solidFill>
                  <a:srgbClr val="0000FF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smtClean="0"/>
              <a:t>container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L1</a:t>
            </a:r>
            <a:r>
              <a:rPr lang="en-US" altLang="ko-KR" dirty="0" smtClean="0"/>
              <a:t>: Name of class is </a:t>
            </a:r>
            <a:r>
              <a:rPr lang="en-US" altLang="ko-KR" dirty="0" err="1" smtClean="0">
                <a:solidFill>
                  <a:srgbClr val="0000FF"/>
                </a:solidFill>
              </a:rPr>
              <a:t>FirstSample</a:t>
            </a:r>
            <a:r>
              <a:rPr lang="en-US" altLang="ko-KR" dirty="0" smtClean="0"/>
              <a:t>: By </a:t>
            </a:r>
            <a:r>
              <a:rPr lang="en-US" altLang="ko-KR" dirty="0"/>
              <a:t>convention, class names are </a:t>
            </a:r>
            <a:r>
              <a:rPr lang="en-US" altLang="ko-KR" b="1" dirty="0">
                <a:solidFill>
                  <a:srgbClr val="0000FF"/>
                </a:solidFill>
              </a:rPr>
              <a:t>CamelCase</a:t>
            </a:r>
            <a:r>
              <a:rPr lang="en-US" altLang="ko-KR" dirty="0"/>
              <a:t>.</a:t>
            </a:r>
          </a:p>
          <a:p>
            <a:r>
              <a:rPr lang="en-US" altLang="ko-KR" b="1" dirty="0" smtClean="0"/>
              <a:t>We when we save, the file name of the source code </a:t>
            </a:r>
            <a:r>
              <a:rPr lang="en-US" altLang="ko-KR" dirty="0" smtClean="0"/>
              <a:t>must </a:t>
            </a:r>
            <a:r>
              <a:rPr lang="en-US" altLang="ko-KR" dirty="0"/>
              <a:t>be the same as the </a:t>
            </a:r>
            <a:r>
              <a:rPr lang="en-US" altLang="ko-KR" b="1" dirty="0">
                <a:solidFill>
                  <a:srgbClr val="0000FF"/>
                </a:solidFill>
              </a:rPr>
              <a:t>class name </a:t>
            </a:r>
            <a:r>
              <a:rPr lang="en-US" altLang="ko-KR" dirty="0"/>
              <a:t>with the extension .java (</a:t>
            </a:r>
            <a:r>
              <a:rPr lang="en-US" altLang="ko-KR" dirty="0">
                <a:solidFill>
                  <a:srgbClr val="0000FF"/>
                </a:solidFill>
              </a:rPr>
              <a:t>e.g. FirstSample.java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BD35E4C-C684-4843-BF39-C7CA015B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B41DC64-E274-42B8-9FC3-29A43FB50F21}"/>
              </a:ext>
            </a:extLst>
          </p:cNvPr>
          <p:cNvSpPr txBox="1"/>
          <p:nvPr/>
        </p:nvSpPr>
        <p:spPr>
          <a:xfrm>
            <a:off x="982067" y="989098"/>
            <a:ext cx="5031955" cy="2416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public </a:t>
            </a:r>
            <a:r>
              <a:rPr lang="en-US" altLang="ko-KR" dirty="0"/>
              <a:t>class </a:t>
            </a:r>
            <a:r>
              <a:rPr lang="en-US" altLang="ko-KR" b="1" dirty="0" err="1">
                <a:solidFill>
                  <a:srgbClr val="FF0000"/>
                </a:solidFill>
              </a:rPr>
              <a:t>FirstSample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2. {</a:t>
            </a:r>
            <a:endParaRPr lang="en-US" altLang="ko-KR" dirty="0"/>
          </a:p>
          <a:p>
            <a:r>
              <a:rPr lang="en-US" altLang="ko-KR" dirty="0" smtClean="0"/>
              <a:t>3.   </a:t>
            </a:r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4.   {</a:t>
            </a:r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5.     </a:t>
            </a:r>
            <a:r>
              <a:rPr lang="en-US" altLang="ko-KR" b="1" dirty="0">
                <a:solidFill>
                  <a:srgbClr val="FF0000"/>
                </a:solidFill>
              </a:rPr>
              <a:t>System.out.println</a:t>
            </a:r>
            <a:r>
              <a:rPr lang="en-US" altLang="ko-KR" b="1" dirty="0" smtClean="0">
                <a:solidFill>
                  <a:srgbClr val="FF0000"/>
                </a:solidFill>
              </a:rPr>
              <a:t>( “ Hello</a:t>
            </a:r>
            <a:r>
              <a:rPr lang="en-US" altLang="ko-KR" b="1" dirty="0">
                <a:solidFill>
                  <a:srgbClr val="FF0000"/>
                </a:solidFill>
              </a:rPr>
              <a:t>, World</a:t>
            </a:r>
            <a:r>
              <a:rPr lang="en-US" altLang="ko-KR" b="1" dirty="0" smtClean="0">
                <a:solidFill>
                  <a:srgbClr val="FF0000"/>
                </a:solidFill>
              </a:rPr>
              <a:t>! “ );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6.   }</a:t>
            </a:r>
            <a:endParaRPr lang="en-US" altLang="ko-KR" dirty="0"/>
          </a:p>
          <a:p>
            <a:r>
              <a:rPr lang="en-US" altLang="ko-KR" dirty="0" smtClean="0"/>
              <a:t>7. }</a:t>
            </a:r>
          </a:p>
          <a:p>
            <a:r>
              <a:rPr lang="en-US" altLang="ko-KR" sz="2000" dirty="0" smtClean="0"/>
              <a:t>Output: </a:t>
            </a:r>
            <a:r>
              <a:rPr lang="en-US" altLang="ko-KR" sz="2000" b="1" dirty="0" smtClean="0">
                <a:solidFill>
                  <a:srgbClr val="0000FF"/>
                </a:solidFill>
                <a:latin typeface="맑은 고딕" panose="020F0302020204030204"/>
                <a:cs typeface="+mj-cs"/>
              </a:rPr>
              <a:t>Hello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F0302020204030204"/>
                <a:cs typeface="+mj-cs"/>
              </a:rPr>
              <a:t>, World</a:t>
            </a:r>
            <a:r>
              <a:rPr lang="en-US" altLang="ko-KR" sz="2500" b="1" dirty="0" smtClean="0">
                <a:solidFill>
                  <a:srgbClr val="0000FF"/>
                </a:solidFill>
                <a:latin typeface="맑은 고딕" panose="020F0302020204030204"/>
                <a:cs typeface="+mj-cs"/>
              </a:rPr>
              <a:t>!</a:t>
            </a:r>
            <a:endParaRPr lang="ko-KR" altLang="en-US" sz="1600" dirty="0"/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CE264701-D7CE-45CE-9672-667FFA14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743" y="926541"/>
            <a:ext cx="5306144" cy="26042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1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3.6.3.  Strings are Immutable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1172826" cy="563736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“String”</a:t>
            </a:r>
            <a:r>
              <a:rPr lang="en-US" altLang="ko-KR" sz="2400" dirty="0" smtClean="0"/>
              <a:t> class has no method to change a </a:t>
            </a:r>
            <a:r>
              <a:rPr lang="en-US" altLang="ko-KR" sz="2400" dirty="0" smtClean="0">
                <a:solidFill>
                  <a:srgbClr val="FF0000"/>
                </a:solidFill>
              </a:rPr>
              <a:t>character</a:t>
            </a:r>
            <a:r>
              <a:rPr lang="en-US" altLang="ko-KR" sz="2400" dirty="0" smtClean="0"/>
              <a:t> in an existing string</a:t>
            </a:r>
          </a:p>
          <a:p>
            <a:pPr lvl="0"/>
            <a:r>
              <a:rPr lang="en-US" altLang="ko-KR" sz="2400" b="1" dirty="0">
                <a:solidFill>
                  <a:srgbClr val="7030A0"/>
                </a:solidFill>
              </a:rPr>
              <a:t>Objects of the “</a:t>
            </a:r>
            <a:r>
              <a:rPr lang="en-US" altLang="ko-KR" sz="2400" b="1" dirty="0">
                <a:solidFill>
                  <a:srgbClr val="FF0000"/>
                </a:solidFill>
              </a:rPr>
              <a:t>String</a:t>
            </a:r>
            <a:r>
              <a:rPr lang="en-US" altLang="ko-KR" sz="2400" b="1" dirty="0">
                <a:solidFill>
                  <a:srgbClr val="7030A0"/>
                </a:solidFill>
              </a:rPr>
              <a:t>” class are immutable.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FF"/>
                </a:solidFill>
              </a:rPr>
              <a:t>Example</a:t>
            </a:r>
            <a:r>
              <a:rPr lang="en-US" altLang="ko-KR" sz="2400" dirty="0"/>
              <a:t>:  </a:t>
            </a:r>
          </a:p>
          <a:p>
            <a:r>
              <a:rPr lang="en-US" altLang="ko-KR" sz="2400" b="1" dirty="0">
                <a:solidFill>
                  <a:srgbClr val="0000FF"/>
                </a:solidFill>
              </a:rPr>
              <a:t>String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greeting</a:t>
            </a:r>
            <a:r>
              <a:rPr lang="en-US" altLang="ko-KR" sz="2400" dirty="0"/>
              <a:t> = "</a:t>
            </a:r>
            <a:r>
              <a:rPr lang="en-US" altLang="ko-KR" sz="2400" dirty="0">
                <a:solidFill>
                  <a:srgbClr val="FF0000"/>
                </a:solidFill>
              </a:rPr>
              <a:t>Hel</a:t>
            </a:r>
            <a:r>
              <a:rPr lang="en-US" altLang="ko-KR" sz="2400" dirty="0"/>
              <a:t>lo</a:t>
            </a:r>
            <a:r>
              <a:rPr lang="en-US" altLang="ko-KR" sz="2400" dirty="0" smtClean="0"/>
              <a:t>";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greeting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greeting.substring</a:t>
            </a:r>
            <a:r>
              <a:rPr lang="en-US" altLang="ko-KR" sz="2400" dirty="0"/>
              <a:t>(0, 3</a:t>
            </a:r>
            <a:r>
              <a:rPr lang="en-US" altLang="ko-KR" sz="2400" dirty="0" smtClean="0"/>
              <a:t>) + p! ; </a:t>
            </a:r>
            <a:r>
              <a:rPr lang="en-US" altLang="ko-KR" sz="2400" dirty="0" smtClean="0">
                <a:solidFill>
                  <a:srgbClr val="00B050"/>
                </a:solidFill>
              </a:rPr>
              <a:t>// greeting=“ Help! ”</a:t>
            </a:r>
          </a:p>
          <a:p>
            <a:r>
              <a:rPr lang="en-US" altLang="ko-KR" sz="2400" b="1" dirty="0" smtClean="0"/>
              <a:t>Two</a:t>
            </a:r>
            <a:r>
              <a:rPr lang="en-US" altLang="ko-KR" sz="2400" dirty="0" smtClean="0"/>
              <a:t> understand immutability of string objects, we have to consider two memory areas for a given java application namely </a:t>
            </a:r>
          </a:p>
          <a:p>
            <a:pPr marL="0" indent="0">
              <a:buNone/>
            </a:pPr>
            <a:r>
              <a:rPr lang="en-US" altLang="ko-KR" sz="2400" dirty="0" smtClean="0"/>
              <a:t> a) stack memory area of the application</a:t>
            </a:r>
          </a:p>
          <a:p>
            <a:pPr marL="0" indent="0">
              <a:buNone/>
            </a:pPr>
            <a:r>
              <a:rPr lang="en-US" altLang="ko-KR" sz="2400" dirty="0" smtClean="0"/>
              <a:t> b)  heap memory area of the application</a:t>
            </a:r>
          </a:p>
          <a:p>
            <a:r>
              <a:rPr lang="en-US" altLang="ko-KR" sz="2400" dirty="0" smtClean="0"/>
              <a:t>We have to also understand the difference between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reference variable </a:t>
            </a:r>
            <a:r>
              <a:rPr lang="en-US" altLang="ko-KR" sz="2400" dirty="0" smtClean="0"/>
              <a:t>on </a:t>
            </a:r>
            <a:r>
              <a:rPr lang="en-US" altLang="ko-KR" sz="2400" dirty="0" smtClean="0">
                <a:solidFill>
                  <a:srgbClr val="0000FF"/>
                </a:solidFill>
              </a:rPr>
              <a:t>stack memory </a:t>
            </a:r>
            <a:r>
              <a:rPr lang="en-US" altLang="ko-KR" sz="2400" dirty="0" smtClean="0"/>
              <a:t>and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object</a:t>
            </a:r>
            <a:r>
              <a:rPr lang="en-US" altLang="ko-KR" sz="2400" dirty="0" smtClean="0"/>
              <a:t> of a class on a </a:t>
            </a:r>
            <a:r>
              <a:rPr lang="en-US" altLang="ko-KR" sz="2400" dirty="0" smtClean="0">
                <a:solidFill>
                  <a:srgbClr val="0000FF"/>
                </a:solidFill>
              </a:rPr>
              <a:t>heap memory</a:t>
            </a:r>
          </a:p>
          <a:p>
            <a:endParaRPr lang="en-US" altLang="ko-KR" sz="2400" dirty="0" smtClean="0"/>
          </a:p>
          <a:p>
            <a:endParaRPr lang="en-US" altLang="ko-KR" sz="2400" dirty="0" smtClean="0">
              <a:solidFill>
                <a:srgbClr val="00B05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7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3.6.3.  Strings are Immutable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81558"/>
            <a:ext cx="11125201" cy="5739917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Modifying a string variable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String</a:t>
            </a:r>
            <a:r>
              <a:rPr lang="en-US" altLang="ko-KR" sz="2400" dirty="0" smtClean="0"/>
              <a:t> greeting = “Hello”;  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2400" dirty="0" smtClean="0"/>
              <a:t>// </a:t>
            </a:r>
            <a:r>
              <a:rPr lang="en-US" altLang="ko-KR" sz="2400" dirty="0" smtClean="0">
                <a:solidFill>
                  <a:srgbClr val="0000FF"/>
                </a:solidFill>
              </a:rPr>
              <a:t>note</a:t>
            </a:r>
            <a:r>
              <a:rPr lang="en-US" altLang="ko-KR" sz="2400" dirty="0" smtClean="0"/>
              <a:t>: greeting is variable on </a:t>
            </a:r>
            <a:r>
              <a:rPr lang="en-US" altLang="ko-KR" sz="2400" dirty="0" smtClean="0">
                <a:solidFill>
                  <a:srgbClr val="0000FF"/>
                </a:solidFill>
              </a:rPr>
              <a:t>stack and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Hello</a:t>
            </a:r>
            <a:r>
              <a:rPr lang="en-US" altLang="ko-KR" sz="2400" dirty="0" smtClean="0"/>
              <a:t> is an </a:t>
            </a:r>
            <a:r>
              <a:rPr lang="en-US" altLang="ko-KR" sz="2400" b="1" dirty="0" smtClean="0"/>
              <a:t>object</a:t>
            </a:r>
            <a:r>
              <a:rPr lang="en-US" altLang="ko-KR" sz="2400" dirty="0" smtClean="0"/>
              <a:t> on </a:t>
            </a:r>
            <a:r>
              <a:rPr lang="en-US" altLang="ko-KR" sz="2400" dirty="0" smtClean="0">
                <a:solidFill>
                  <a:srgbClr val="0000FF"/>
                </a:solidFill>
              </a:rPr>
              <a:t>heap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0000FF"/>
                </a:solidFill>
              </a:rPr>
              <a:t>greeting</a:t>
            </a:r>
            <a:r>
              <a:rPr lang="en-US" altLang="ko-KR" sz="2400" dirty="0" smtClean="0"/>
              <a:t>  =  </a:t>
            </a:r>
            <a:r>
              <a:rPr lang="en-US" altLang="ko-KR" sz="2400" dirty="0" err="1" smtClean="0"/>
              <a:t>greeting.substring</a:t>
            </a:r>
            <a:r>
              <a:rPr lang="en-US" altLang="ko-KR" sz="2400" dirty="0" smtClean="0"/>
              <a:t>(0,3)+ ”p! ” ; 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sz="2400" dirty="0" smtClean="0">
                <a:sym typeface="Wingdings" panose="05000000000000000000" pitchFamily="2" charset="2"/>
              </a:rPr>
              <a:t>does not change the “</a:t>
            </a:r>
            <a:r>
              <a:rPr lang="en-US" altLang="ko-KR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hello</a:t>
            </a:r>
            <a:r>
              <a:rPr lang="en-US" altLang="ko-KR" sz="2400" dirty="0" smtClean="0">
                <a:sym typeface="Wingdings" panose="05000000000000000000" pitchFamily="2" charset="2"/>
              </a:rPr>
              <a:t>” string, 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Copying a string variable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String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hi </a:t>
            </a:r>
            <a:r>
              <a:rPr lang="en-US" altLang="ko-KR" sz="2400" dirty="0" smtClean="0"/>
              <a:t>= greeting;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2692" y="3333750"/>
            <a:ext cx="1510316" cy="61813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62958" y="3951889"/>
            <a:ext cx="135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greeting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5248" y="3365193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“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Hello</a:t>
            </a:r>
            <a:r>
              <a:rPr lang="en-US" altLang="ko-KR" sz="2000" dirty="0" smtClean="0"/>
              <a:t>”</a:t>
            </a:r>
            <a:endParaRPr lang="ko-KR" altLang="en-US" sz="20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74428" y="3656286"/>
            <a:ext cx="9747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288514" y="3447130"/>
            <a:ext cx="1506095" cy="4027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04843" y="3745156"/>
            <a:ext cx="135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00FF"/>
                </a:solidFill>
              </a:rPr>
              <a:t>greeting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8065" y="3447130"/>
            <a:ext cx="1156086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00FF"/>
                </a:solidFill>
              </a:rPr>
              <a:t>“Help!”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413356" y="3630907"/>
            <a:ext cx="97470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59426" y="4068546"/>
            <a:ext cx="112050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“Hello”</a:t>
            </a:r>
            <a:endParaRPr lang="ko-KR" altLang="en-US" sz="2400" dirty="0"/>
          </a:p>
        </p:txBody>
      </p:sp>
      <p:sp>
        <p:nvSpPr>
          <p:cNvPr id="25" name="오른쪽 화살표 24"/>
          <p:cNvSpPr/>
          <p:nvPr/>
        </p:nvSpPr>
        <p:spPr>
          <a:xfrm>
            <a:off x="5214690" y="3565218"/>
            <a:ext cx="664278" cy="12612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16770" y="5200650"/>
            <a:ext cx="1401943" cy="4110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954345" y="4813207"/>
            <a:ext cx="135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greeting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4843" y="5338412"/>
            <a:ext cx="1120500" cy="461665"/>
          </a:xfrm>
          <a:prstGeom prst="rect">
            <a:avLst/>
          </a:prstGeom>
          <a:noFill/>
          <a:ln w="31750">
            <a:solidFill>
              <a:srgbClr val="FF0000">
                <a:alpha val="9500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“Hello”</a:t>
            </a:r>
            <a:endParaRPr lang="ko-KR" altLang="en-US" sz="24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330134" y="5485558"/>
            <a:ext cx="974709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516770" y="5827352"/>
            <a:ext cx="1432739" cy="40990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646162" y="6179657"/>
            <a:ext cx="90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hi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281160" y="5641873"/>
            <a:ext cx="997829" cy="35230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621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3.6.3. Testing Strings for Equality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937" y="992038"/>
            <a:ext cx="11668126" cy="572943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b="1" dirty="0" smtClean="0">
                <a:solidFill>
                  <a:srgbClr val="7030A0"/>
                </a:solidFill>
              </a:rPr>
              <a:t>The expression </a:t>
            </a:r>
            <a:r>
              <a:rPr lang="en-US" altLang="ko-KR" sz="2400" b="1" dirty="0" err="1" smtClean="0">
                <a:solidFill>
                  <a:srgbClr val="0000FF"/>
                </a:solidFill>
              </a:rPr>
              <a:t>StringOne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.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equals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0000FF"/>
                </a:solidFill>
              </a:rPr>
              <a:t>StringTwo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) returns true  if both are equal.</a:t>
            </a:r>
          </a:p>
          <a:p>
            <a:pPr lvl="0"/>
            <a:r>
              <a:rPr lang="en-US" altLang="ko-KR" sz="2400" b="1" dirty="0" smtClean="0">
                <a:solidFill>
                  <a:srgbClr val="7030A0"/>
                </a:solidFill>
              </a:rPr>
              <a:t>Example: </a:t>
            </a:r>
          </a:p>
          <a:p>
            <a:pPr lvl="0"/>
            <a:r>
              <a:rPr lang="en-US" altLang="ko-KR" sz="2400" b="1" dirty="0" smtClean="0">
                <a:solidFill>
                  <a:srgbClr val="0000FF"/>
                </a:solidFill>
              </a:rPr>
              <a:t>String</a:t>
            </a:r>
            <a:r>
              <a:rPr lang="en-US" altLang="ko-KR" sz="2400" dirty="0" smtClean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greeting</a:t>
            </a:r>
            <a:r>
              <a:rPr lang="en-US" altLang="ko-KR" sz="2400" dirty="0">
                <a:solidFill>
                  <a:prstClr val="black"/>
                </a:solidFill>
              </a:rPr>
              <a:t> = "</a:t>
            </a:r>
            <a:r>
              <a:rPr lang="en-US" altLang="ko-KR" sz="2400" b="1" dirty="0"/>
              <a:t>Hello</a:t>
            </a:r>
            <a:r>
              <a:rPr lang="en-US" altLang="ko-KR" sz="2400" dirty="0" smtClean="0">
                <a:solidFill>
                  <a:prstClr val="black"/>
                </a:solidFill>
              </a:rPr>
              <a:t>";</a:t>
            </a:r>
          </a:p>
          <a:p>
            <a:pPr lvl="0"/>
            <a:r>
              <a:rPr lang="en-US" altLang="ko-KR" sz="2400" dirty="0" smtClean="0"/>
              <a:t> "</a:t>
            </a:r>
            <a:r>
              <a:rPr lang="en-US" altLang="ko-KR" sz="2400" b="1" dirty="0">
                <a:solidFill>
                  <a:srgbClr val="7030A0"/>
                </a:solidFill>
              </a:rPr>
              <a:t>Hello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"</a:t>
            </a:r>
            <a:r>
              <a:rPr lang="en-US" altLang="ko-KR" sz="2400" b="1" dirty="0" smtClean="0"/>
              <a:t>.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equals</a:t>
            </a:r>
            <a:r>
              <a:rPr lang="en-US" altLang="ko-KR" sz="2400" dirty="0" smtClean="0"/>
              <a:t>(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greeting</a:t>
            </a:r>
            <a:r>
              <a:rPr lang="en-US" altLang="ko-KR" sz="2400" dirty="0" smtClean="0"/>
              <a:t>); //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output is true;</a:t>
            </a:r>
            <a:endParaRPr lang="en-US" altLang="ko-KR" sz="2400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sz="2400" dirty="0" smtClean="0"/>
              <a:t>“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hello</a:t>
            </a:r>
            <a:r>
              <a:rPr lang="en-US" altLang="ko-KR" sz="2400" dirty="0"/>
              <a:t>".</a:t>
            </a:r>
            <a:r>
              <a:rPr lang="en-US" altLang="ko-KR" sz="2400" dirty="0" err="1"/>
              <a:t>equalsIgnoreCase</a:t>
            </a:r>
            <a:r>
              <a:rPr lang="en-US" altLang="ko-KR" sz="2400" dirty="0"/>
              <a:t>(</a:t>
            </a:r>
            <a:r>
              <a:rPr lang="en-US" altLang="ko-KR" sz="2400" b="1" dirty="0">
                <a:solidFill>
                  <a:srgbClr val="7030A0"/>
                </a:solidFill>
              </a:rPr>
              <a:t>greeting</a:t>
            </a:r>
            <a:r>
              <a:rPr lang="en-US" altLang="ko-KR" sz="2400" dirty="0" smtClean="0"/>
              <a:t>)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// ignoring the case</a:t>
            </a:r>
            <a:endParaRPr lang="en-US" altLang="ko-KR" sz="2400" b="1" dirty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Caution</a:t>
            </a:r>
            <a:r>
              <a:rPr lang="en-US" altLang="ko-KR" sz="2400" dirty="0"/>
              <a:t>: Do not use the </a:t>
            </a:r>
            <a:r>
              <a:rPr lang="en-US" altLang="ko-KR" sz="2400" b="1" dirty="0">
                <a:solidFill>
                  <a:srgbClr val="0000FF"/>
                </a:solidFill>
              </a:rPr>
              <a:t>==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operator </a:t>
            </a:r>
            <a:r>
              <a:rPr lang="en-US" altLang="ko-KR" sz="2400" dirty="0" smtClean="0"/>
              <a:t>to compare two strings. 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2400" dirty="0"/>
              <a:t>"</a:t>
            </a:r>
            <a:r>
              <a:rPr lang="en-US" altLang="ko-KR" sz="2400" dirty="0" err="1">
                <a:solidFill>
                  <a:srgbClr val="0000FF"/>
                </a:solidFill>
              </a:rPr>
              <a:t>Hello</a:t>
            </a:r>
            <a:r>
              <a:rPr lang="en-US" altLang="ko-KR" sz="2400" dirty="0" err="1"/>
              <a:t>".substring</a:t>
            </a:r>
            <a:r>
              <a:rPr lang="en-US" altLang="ko-KR" sz="2400" dirty="0"/>
              <a:t>(0, 3) </a:t>
            </a:r>
            <a:r>
              <a:rPr lang="en-US" altLang="ko-KR" sz="2400" b="1" dirty="0">
                <a:solidFill>
                  <a:srgbClr val="FF0000"/>
                </a:solidFill>
              </a:rPr>
              <a:t>==</a:t>
            </a:r>
            <a:r>
              <a:rPr lang="en-US" altLang="ko-KR" sz="2400" dirty="0"/>
              <a:t> "</a:t>
            </a:r>
            <a:r>
              <a:rPr lang="en-US" altLang="ko-KR" sz="2400" b="1" dirty="0"/>
              <a:t>Hel</a:t>
            </a:r>
            <a:r>
              <a:rPr lang="en-US" altLang="ko-KR" sz="2400" dirty="0"/>
              <a:t>" </a:t>
            </a:r>
            <a:r>
              <a:rPr lang="en-US" altLang="ko-KR" sz="2400" b="1" dirty="0">
                <a:solidFill>
                  <a:srgbClr val="00B050"/>
                </a:solidFill>
              </a:rPr>
              <a:t>// probably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false</a:t>
            </a:r>
            <a:endParaRPr lang="en-US" altLang="ko-KR" sz="2400" b="1" dirty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Empty </a:t>
            </a:r>
            <a:r>
              <a:rPr lang="en-US" altLang="ko-KR" sz="2400" b="1" dirty="0">
                <a:solidFill>
                  <a:srgbClr val="FF0000"/>
                </a:solidFill>
              </a:rPr>
              <a:t>string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versus null string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empty string </a:t>
            </a:r>
            <a:r>
              <a:rPr lang="en-US" altLang="ko-KR" sz="2400" dirty="0" smtClean="0"/>
              <a:t>“ " </a:t>
            </a:r>
            <a:r>
              <a:rPr lang="en-US" altLang="ko-KR" sz="2400" dirty="0"/>
              <a:t>has length </a:t>
            </a:r>
            <a:r>
              <a:rPr lang="en-US" altLang="ko-KR" sz="2400" dirty="0" smtClean="0"/>
              <a:t>0 and is different from </a:t>
            </a:r>
            <a:r>
              <a:rPr lang="en-US" altLang="ko-KR" sz="2400" i="1" dirty="0" smtClean="0">
                <a:solidFill>
                  <a:srgbClr val="0000FF"/>
                </a:solidFill>
              </a:rPr>
              <a:t>null</a:t>
            </a:r>
            <a:r>
              <a:rPr lang="en-US" altLang="ko-KR" sz="2400" dirty="0" smtClean="0">
                <a:solidFill>
                  <a:srgbClr val="0000FF"/>
                </a:solidFill>
              </a:rPr>
              <a:t> </a:t>
            </a:r>
            <a:r>
              <a:rPr lang="en-US" altLang="ko-KR" sz="2400" dirty="0" smtClean="0"/>
              <a:t>string</a:t>
            </a:r>
          </a:p>
          <a:p>
            <a:r>
              <a:rPr lang="en-US" altLang="ko-KR" sz="2400" b="1" dirty="0" smtClean="0">
                <a:solidFill>
                  <a:srgbClr val="0000FF"/>
                </a:solidFill>
              </a:rPr>
              <a:t>Example 1</a:t>
            </a:r>
            <a:r>
              <a:rPr lang="en-US" altLang="ko-KR" sz="2400" dirty="0" smtClean="0"/>
              <a:t>: if (str.equals(“ “); </a:t>
            </a:r>
            <a:r>
              <a:rPr lang="en-US" altLang="ko-KR" sz="2400" dirty="0" smtClean="0">
                <a:solidFill>
                  <a:srgbClr val="00B050"/>
                </a:solidFill>
              </a:rPr>
              <a:t>// returns true if reference variable </a:t>
            </a:r>
            <a:r>
              <a:rPr lang="en-US" altLang="ko-KR" sz="2400" dirty="0" err="1" smtClean="0">
                <a:solidFill>
                  <a:srgbClr val="00B050"/>
                </a:solidFill>
              </a:rPr>
              <a:t>str</a:t>
            </a:r>
            <a:r>
              <a:rPr lang="en-US" altLang="ko-KR" sz="2400" dirty="0" smtClean="0">
                <a:solidFill>
                  <a:srgbClr val="00B050"/>
                </a:solidFill>
              </a:rPr>
              <a:t> is empty string</a:t>
            </a:r>
          </a:p>
          <a:p>
            <a:pPr lvl="0"/>
            <a:r>
              <a:rPr lang="en-US" altLang="ko-KR" sz="2400" b="1" dirty="0" smtClean="0">
                <a:solidFill>
                  <a:srgbClr val="0000FF"/>
                </a:solidFill>
              </a:rPr>
              <a:t>Example 2</a:t>
            </a:r>
            <a:r>
              <a:rPr lang="en-US" altLang="ko-KR" sz="2400" dirty="0" smtClean="0"/>
              <a:t>: </a:t>
            </a:r>
            <a:r>
              <a:rPr lang="en-US" altLang="ko-KR" sz="2400" dirty="0">
                <a:solidFill>
                  <a:prstClr val="black"/>
                </a:solidFill>
              </a:rPr>
              <a:t>if (</a:t>
            </a:r>
            <a:r>
              <a:rPr lang="en-US" altLang="ko-KR" sz="2400" dirty="0" err="1" smtClean="0">
                <a:solidFill>
                  <a:prstClr val="black"/>
                </a:solidFill>
              </a:rPr>
              <a:t>str.length</a:t>
            </a:r>
            <a:r>
              <a:rPr lang="en-US" altLang="ko-KR" sz="2400" dirty="0" smtClean="0">
                <a:solidFill>
                  <a:prstClr val="black"/>
                </a:solidFill>
              </a:rPr>
              <a:t>==0); </a:t>
            </a:r>
            <a:r>
              <a:rPr lang="en-US" altLang="ko-KR" sz="2400" dirty="0">
                <a:solidFill>
                  <a:srgbClr val="00B050"/>
                </a:solidFill>
              </a:rPr>
              <a:t>// returns true if </a:t>
            </a:r>
            <a:r>
              <a:rPr lang="en-US" altLang="ko-KR" sz="2400" dirty="0" smtClean="0">
                <a:solidFill>
                  <a:srgbClr val="00B050"/>
                </a:solidFill>
              </a:rPr>
              <a:t>reference variable </a:t>
            </a:r>
            <a:r>
              <a:rPr lang="en-US" altLang="ko-KR" sz="2400" dirty="0" err="1" smtClean="0">
                <a:solidFill>
                  <a:srgbClr val="00B050"/>
                </a:solidFill>
              </a:rPr>
              <a:t>str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r>
              <a:rPr lang="en-US" altLang="ko-KR" sz="2400" dirty="0">
                <a:solidFill>
                  <a:srgbClr val="00B050"/>
                </a:solidFill>
              </a:rPr>
              <a:t>is empty </a:t>
            </a:r>
            <a:r>
              <a:rPr lang="en-US" altLang="ko-KR" sz="2400" dirty="0" smtClean="0">
                <a:solidFill>
                  <a:srgbClr val="00B050"/>
                </a:solidFill>
              </a:rPr>
              <a:t>string</a:t>
            </a:r>
          </a:p>
          <a:p>
            <a:r>
              <a:rPr lang="en-US" altLang="ko-KR" sz="2400" b="1" dirty="0" smtClean="0">
                <a:solidFill>
                  <a:srgbClr val="0000FF"/>
                </a:solidFill>
              </a:rPr>
              <a:t>Example 3</a:t>
            </a:r>
            <a:r>
              <a:rPr lang="en-US" altLang="ko-KR" sz="2400" dirty="0" smtClean="0">
                <a:solidFill>
                  <a:srgbClr val="00B050"/>
                </a:solidFill>
              </a:rPr>
              <a:t>: </a:t>
            </a:r>
            <a:r>
              <a:rPr lang="en-US" altLang="ko-KR" sz="2400" dirty="0">
                <a:solidFill>
                  <a:prstClr val="black"/>
                </a:solidFill>
              </a:rPr>
              <a:t>if (</a:t>
            </a:r>
            <a:r>
              <a:rPr lang="en-US" altLang="ko-KR" sz="2400" dirty="0" err="1" smtClean="0">
                <a:solidFill>
                  <a:prstClr val="black"/>
                </a:solidFill>
              </a:rPr>
              <a:t>str</a:t>
            </a:r>
            <a:r>
              <a:rPr lang="en-US" altLang="ko-KR" sz="2400" dirty="0" smtClean="0">
                <a:solidFill>
                  <a:prstClr val="black"/>
                </a:solidFill>
              </a:rPr>
              <a:t>==null; </a:t>
            </a:r>
            <a:r>
              <a:rPr lang="en-US" altLang="ko-KR" sz="2400" dirty="0">
                <a:solidFill>
                  <a:srgbClr val="00B050"/>
                </a:solidFill>
              </a:rPr>
              <a:t>// returns true if </a:t>
            </a:r>
            <a:r>
              <a:rPr lang="en-US" altLang="ko-KR" sz="2400" dirty="0" smtClean="0">
                <a:solidFill>
                  <a:srgbClr val="00B050"/>
                </a:solidFill>
              </a:rPr>
              <a:t>the reference variable </a:t>
            </a:r>
            <a:r>
              <a:rPr lang="en-US" altLang="ko-KR" sz="2400" dirty="0" err="1" smtClean="0">
                <a:solidFill>
                  <a:srgbClr val="00B050"/>
                </a:solidFill>
              </a:rPr>
              <a:t>str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r>
              <a:rPr lang="en-US" altLang="ko-KR" sz="2400" dirty="0">
                <a:solidFill>
                  <a:srgbClr val="00B050"/>
                </a:solidFill>
              </a:rPr>
              <a:t>is </a:t>
            </a:r>
            <a:r>
              <a:rPr lang="en-US" altLang="ko-KR" sz="2400" dirty="0" smtClean="0">
                <a:solidFill>
                  <a:srgbClr val="00B050"/>
                </a:solidFill>
              </a:rPr>
              <a:t>null string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Note</a:t>
            </a:r>
            <a:r>
              <a:rPr lang="en-US" altLang="ko-KR" sz="2400" dirty="0" smtClean="0">
                <a:solidFill>
                  <a:srgbClr val="00B050"/>
                </a:solidFill>
              </a:rPr>
              <a:t> : </a:t>
            </a:r>
            <a:r>
              <a:rPr lang="en-US" altLang="ko-KR" sz="2400" dirty="0" smtClean="0">
                <a:solidFill>
                  <a:srgbClr val="0000FF"/>
                </a:solidFill>
              </a:rPr>
              <a:t>empty string </a:t>
            </a:r>
            <a:r>
              <a:rPr lang="en-US" altLang="ko-KR" sz="2400" dirty="0" smtClean="0"/>
              <a:t>is java object on heap area .</a:t>
            </a:r>
            <a:r>
              <a:rPr lang="en-US" altLang="ko-KR" sz="2400" b="1" dirty="0" smtClean="0"/>
              <a:t>However</a:t>
            </a:r>
            <a:r>
              <a:rPr lang="en-US" altLang="ko-KR" sz="2400" dirty="0" smtClean="0"/>
              <a:t>,  null is a special value so that </a:t>
            </a:r>
            <a:r>
              <a:rPr lang="en-US" altLang="ko-KR" sz="2400" dirty="0" smtClean="0">
                <a:solidFill>
                  <a:srgbClr val="0000FF"/>
                </a:solidFill>
              </a:rPr>
              <a:t>there is no  object on heap </a:t>
            </a:r>
            <a:r>
              <a:rPr lang="en-US" altLang="ko-KR" sz="2400" dirty="0" smtClean="0"/>
              <a:t>which corresponds to  the string reference variable on stack area. </a:t>
            </a:r>
            <a:endParaRPr lang="en-US" altLang="ko-KR" sz="2400" dirty="0"/>
          </a:p>
          <a:p>
            <a:pPr lvl="0"/>
            <a:endParaRPr lang="en-US" altLang="ko-KR" sz="2400" dirty="0">
              <a:solidFill>
                <a:srgbClr val="00B050"/>
              </a:solidFill>
            </a:endParaRPr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45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3.1. A Simple Java Program</a:t>
            </a:r>
            <a:r>
              <a:rPr lang="en-US" altLang="ko-KR" dirty="0">
                <a:solidFill>
                  <a:prstClr val="black"/>
                </a:solidFill>
              </a:rPr>
              <a:t>: prints message on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22" y="1025659"/>
            <a:ext cx="10732806" cy="51849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To run the program, run the following two commands</a:t>
            </a:r>
          </a:p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) Run “j</a:t>
            </a:r>
            <a:r>
              <a:rPr lang="en-US" sz="2400" dirty="0" smtClean="0">
                <a:solidFill>
                  <a:srgbClr val="0000FF"/>
                </a:solidFill>
              </a:rPr>
              <a:t>avac</a:t>
            </a:r>
            <a:r>
              <a:rPr lang="en-US" sz="2400" dirty="0" smtClean="0"/>
              <a:t>” command to compile the source and to generate byte code as follows.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rgbClr val="FF0000"/>
                </a:solidFill>
              </a:rPr>
              <a:t>javac</a:t>
            </a:r>
            <a:r>
              <a:rPr lang="en-US" sz="2400" dirty="0" smtClean="0"/>
              <a:t> &lt;</a:t>
            </a:r>
            <a:r>
              <a:rPr lang="en-US" sz="2400" dirty="0" err="1" smtClean="0">
                <a:solidFill>
                  <a:srgbClr val="0000FF"/>
                </a:solidFill>
              </a:rPr>
              <a:t>FileName</a:t>
            </a:r>
            <a:r>
              <a:rPr lang="en-US" sz="2400" dirty="0" smtClean="0">
                <a:solidFill>
                  <a:srgbClr val="0000FF"/>
                </a:solidFill>
              </a:rPr>
              <a:t> of SourceCode.java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example: </a:t>
            </a:r>
            <a:r>
              <a:rPr lang="en-US" sz="2400" b="1" dirty="0" smtClean="0">
                <a:solidFill>
                  <a:srgbClr val="FF0000"/>
                </a:solidFill>
              </a:rPr>
              <a:t>javac</a:t>
            </a:r>
            <a:r>
              <a:rPr lang="en-US" sz="2400" dirty="0" smtClean="0"/>
              <a:t> </a:t>
            </a:r>
            <a:r>
              <a:rPr lang="en-US" sz="2400" b="1" dirty="0" smtClean="0"/>
              <a:t>FirstSample.java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Note</a:t>
            </a:r>
            <a:r>
              <a:rPr lang="en-US" sz="2400" dirty="0" smtClean="0"/>
              <a:t>:  the java compiler automatically name the byte code file as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“</a:t>
            </a:r>
            <a:r>
              <a:rPr lang="en-US" sz="2400" b="1" dirty="0" err="1" smtClean="0">
                <a:solidFill>
                  <a:srgbClr val="7030A0"/>
                </a:solidFill>
              </a:rPr>
              <a:t>FirstSample.class</a:t>
            </a:r>
            <a:r>
              <a:rPr lang="en-US" sz="2400" dirty="0" smtClean="0"/>
              <a:t>” and stores in the same folder of the </a:t>
            </a:r>
            <a:r>
              <a:rPr lang="en-US" sz="2400" dirty="0" smtClean="0">
                <a:solidFill>
                  <a:srgbClr val="0000FF"/>
                </a:solidFill>
              </a:rPr>
              <a:t>source code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B) </a:t>
            </a:r>
            <a:r>
              <a:rPr lang="en-US" sz="2400" dirty="0" smtClean="0"/>
              <a:t>Run “</a:t>
            </a:r>
            <a:r>
              <a:rPr lang="en-US" sz="2400" dirty="0" smtClean="0">
                <a:solidFill>
                  <a:srgbClr val="FF0000"/>
                </a:solidFill>
              </a:rPr>
              <a:t>java</a:t>
            </a:r>
            <a:r>
              <a:rPr lang="en-US" sz="2400" dirty="0" smtClean="0"/>
              <a:t>” command to run the program as follows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java</a:t>
            </a:r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FileName</a:t>
            </a:r>
            <a:r>
              <a:rPr lang="en-US" sz="2400" dirty="0" smtClean="0">
                <a:solidFill>
                  <a:srgbClr val="0000FF"/>
                </a:solidFill>
              </a:rPr>
              <a:t> of byte code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example: </a:t>
            </a:r>
            <a:r>
              <a:rPr lang="en-US" sz="2400" b="1" dirty="0" smtClean="0">
                <a:solidFill>
                  <a:srgbClr val="FF0000"/>
                </a:solidFill>
              </a:rPr>
              <a:t>java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FirstSample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Line 3</a:t>
            </a:r>
            <a:r>
              <a:rPr lang="en-US" sz="2400" b="1" dirty="0" smtClean="0"/>
              <a:t>:  we run the command “</a:t>
            </a:r>
            <a:r>
              <a:rPr lang="en-US" sz="2400" b="1" dirty="0" smtClean="0">
                <a:solidFill>
                  <a:srgbClr val="7030A0"/>
                </a:solidFill>
              </a:rPr>
              <a:t>java Class name</a:t>
            </a:r>
            <a:r>
              <a:rPr lang="en-US" sz="2400" b="1" dirty="0" smtClean="0"/>
              <a:t>”, JVM starts execution </a:t>
            </a:r>
          </a:p>
          <a:p>
            <a:pPr marL="0" indent="0">
              <a:buNone/>
            </a:pPr>
            <a:r>
              <a:rPr lang="en-US" sz="2400" b="1" dirty="0"/>
              <a:t>f</a:t>
            </a:r>
            <a:r>
              <a:rPr lang="en-US" sz="2400" b="1" dirty="0" smtClean="0"/>
              <a:t>rom the </a:t>
            </a:r>
            <a:r>
              <a:rPr lang="en-US" sz="2400" b="1" dirty="0" smtClean="0">
                <a:solidFill>
                  <a:srgbClr val="0000FF"/>
                </a:solidFill>
              </a:rPr>
              <a:t>main() </a:t>
            </a:r>
            <a:r>
              <a:rPr lang="en-US" sz="2400" b="1" dirty="0" smtClean="0"/>
              <a:t>method of the class.  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Line 3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2400" dirty="0" smtClean="0"/>
              <a:t>: we will study  “</a:t>
            </a:r>
            <a:r>
              <a:rPr lang="en-US" altLang="ko-KR" sz="2400" dirty="0" smtClean="0">
                <a:solidFill>
                  <a:srgbClr val="0000FF"/>
                </a:solidFill>
              </a:rPr>
              <a:t>static</a:t>
            </a:r>
            <a:r>
              <a:rPr lang="en-US" altLang="ko-KR" sz="2400" dirty="0" smtClean="0"/>
              <a:t>” key word in chapter 4</a:t>
            </a:r>
            <a:endParaRPr lang="en-US" sz="2400" b="1" dirty="0"/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F6EE81-B64A-4FDF-9007-15CDC45E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DAC68C5-A812-4E9E-BB54-32570501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 smtClean="0"/>
              <a:t>Note: “</a:t>
            </a:r>
            <a:r>
              <a:rPr lang="en-US" altLang="ko-KR" sz="2400" dirty="0" smtClean="0">
                <a:solidFill>
                  <a:srgbClr val="0000FF"/>
                </a:solidFill>
              </a:rPr>
              <a:t>System.ou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t</a:t>
            </a:r>
            <a:r>
              <a:rPr lang="en-US" altLang="ko-KR" sz="2400" dirty="0" smtClean="0"/>
              <a:t>” is an object and its calls its method “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println</a:t>
            </a:r>
            <a:r>
              <a:rPr lang="en-US" altLang="ko-KR" sz="2400" dirty="0" smtClean="0">
                <a:solidFill>
                  <a:srgbClr val="0000FF"/>
                </a:solidFill>
              </a:rPr>
              <a:t>(</a:t>
            </a:r>
            <a:r>
              <a:rPr lang="en-US" altLang="ko-KR" sz="2400" dirty="0" smtClean="0"/>
              <a:t>).  </a:t>
            </a:r>
          </a:p>
          <a:p>
            <a:r>
              <a:rPr lang="en-US" altLang="ko-KR" sz="2400" b="1" dirty="0" smtClean="0"/>
              <a:t>Java uses the following general syntax to call a method.</a:t>
            </a:r>
            <a:endParaRPr lang="en-US" altLang="ko-KR" sz="2400" b="1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z="2400" dirty="0" smtClean="0"/>
              <a:t>The number of parameters  can be zero, one ,two etc.</a:t>
            </a:r>
          </a:p>
          <a:p>
            <a:r>
              <a:rPr lang="en-US" altLang="ko-KR" sz="2400" dirty="0" smtClean="0"/>
              <a:t>Parentheses </a:t>
            </a:r>
            <a:r>
              <a:rPr lang="en-US" altLang="ko-KR" sz="2400" dirty="0"/>
              <a:t>needed </a:t>
            </a:r>
            <a:r>
              <a:rPr lang="en-US" altLang="ko-KR" sz="2400" b="1" dirty="0">
                <a:solidFill>
                  <a:srgbClr val="7030A0"/>
                </a:solidFill>
              </a:rPr>
              <a:t>even if </a:t>
            </a:r>
            <a:r>
              <a:rPr lang="en-US" altLang="ko-KR" sz="2400" dirty="0"/>
              <a:t>there are no parameters</a:t>
            </a:r>
            <a:r>
              <a:rPr lang="en-US" altLang="ko-KR" sz="2400" dirty="0" smtClean="0"/>
              <a:t>: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Example: System</a:t>
            </a:r>
            <a:r>
              <a:rPr lang="en-US" altLang="ko-KR" sz="2400" dirty="0" smtClean="0"/>
              <a:t>.</a:t>
            </a:r>
            <a:r>
              <a:rPr lang="en-US" altLang="ko-KR" sz="2400" dirty="0" smtClean="0">
                <a:solidFill>
                  <a:srgbClr val="00B050"/>
                </a:solidFill>
              </a:rPr>
              <a:t>out</a:t>
            </a:r>
            <a:r>
              <a:rPr lang="en-US" altLang="ko-KR" sz="2400" dirty="0" smtClean="0"/>
              <a:t>.</a:t>
            </a:r>
            <a:r>
              <a:rPr lang="en-US" altLang="ko-KR" sz="2400" dirty="0" smtClean="0">
                <a:solidFill>
                  <a:srgbClr val="0000FF"/>
                </a:solidFill>
              </a:rPr>
              <a:t>println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7030A0"/>
                </a:solidFill>
              </a:rPr>
              <a:t>); 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en-US" altLang="ko-KR" sz="2400" dirty="0" smtClean="0">
                <a:solidFill>
                  <a:srgbClr val="00B050"/>
                </a:solidFill>
              </a:rPr>
              <a:t>display blank line</a:t>
            </a:r>
          </a:p>
          <a:p>
            <a:r>
              <a:rPr lang="en-US" altLang="ko-KR" sz="2400" dirty="0" smtClean="0">
                <a:solidFill>
                  <a:srgbClr val="00B050"/>
                </a:solidFill>
              </a:rPr>
              <a:t>Note: </a:t>
            </a:r>
            <a:r>
              <a:rPr lang="en-US" altLang="ko-KR" sz="2400" dirty="0" smtClean="0">
                <a:solidFill>
                  <a:srgbClr val="FF0000"/>
                </a:solidFill>
              </a:rPr>
              <a:t>System</a:t>
            </a:r>
            <a:r>
              <a:rPr lang="en-US" altLang="ko-KR" sz="2400" dirty="0" smtClean="0"/>
              <a:t>.</a:t>
            </a:r>
            <a:r>
              <a:rPr lang="en-US" altLang="ko-KR" sz="2400" dirty="0" smtClean="0">
                <a:solidFill>
                  <a:srgbClr val="00B050"/>
                </a:solidFill>
              </a:rPr>
              <a:t>out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object has print() method that does not add new line to output.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732AEA2-A0D0-43BF-B057-619B876E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A49021F-EC91-41D7-B413-F0CD46B57182}"/>
              </a:ext>
            </a:extLst>
          </p:cNvPr>
          <p:cNvSpPr txBox="1"/>
          <p:nvPr/>
        </p:nvSpPr>
        <p:spPr>
          <a:xfrm>
            <a:off x="1130060" y="1199072"/>
            <a:ext cx="9851864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00FF"/>
                </a:solidFill>
              </a:rPr>
              <a:t>Line 5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rgbClr val="FF0000"/>
                </a:solidFill>
              </a:rPr>
              <a:t>System</a:t>
            </a:r>
            <a:r>
              <a:rPr lang="en-US" altLang="ko-KR" sz="2400" dirty="0" smtClean="0"/>
              <a:t>.</a:t>
            </a:r>
            <a:r>
              <a:rPr lang="en-US" altLang="ko-KR" sz="2400" dirty="0" smtClean="0">
                <a:solidFill>
                  <a:srgbClr val="00B050"/>
                </a:solidFill>
              </a:rPr>
              <a:t>out</a:t>
            </a:r>
            <a:r>
              <a:rPr lang="en-US" altLang="ko-KR" sz="2400" dirty="0" smtClean="0"/>
              <a:t>.</a:t>
            </a:r>
            <a:r>
              <a:rPr lang="en-US" altLang="ko-KR" sz="2400" dirty="0" smtClean="0">
                <a:solidFill>
                  <a:srgbClr val="0000FF"/>
                </a:solidFill>
              </a:rPr>
              <a:t>println</a:t>
            </a:r>
            <a:r>
              <a:rPr lang="en-US" altLang="ko-KR" sz="2400" dirty="0"/>
              <a:t>("</a:t>
            </a:r>
            <a:r>
              <a:rPr lang="en-US" altLang="ko-KR" sz="2400" dirty="0">
                <a:solidFill>
                  <a:srgbClr val="7030A0"/>
                </a:solidFill>
              </a:rPr>
              <a:t>We will not use 'Hello, World!'"); </a:t>
            </a:r>
            <a:r>
              <a:rPr lang="en-US" altLang="ko-KR" sz="2400" dirty="0" smtClean="0">
                <a:solidFill>
                  <a:srgbClr val="00B050"/>
                </a:solidFill>
              </a:rPr>
              <a:t>// output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B501A2-CFC3-42C6-AC3F-5A36169C302C}"/>
              </a:ext>
            </a:extLst>
          </p:cNvPr>
          <p:cNvSpPr txBox="1"/>
          <p:nvPr/>
        </p:nvSpPr>
        <p:spPr>
          <a:xfrm>
            <a:off x="1130060" y="2851115"/>
            <a:ext cx="4378186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i="1" dirty="0" err="1" smtClean="0">
                <a:solidFill>
                  <a:srgbClr val="FF0000"/>
                </a:solidFill>
              </a:rPr>
              <a:t>object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.</a:t>
            </a:r>
            <a:r>
              <a:rPr lang="en-US" altLang="ko-KR" sz="2400" b="1" i="1" dirty="0" err="1" smtClean="0">
                <a:solidFill>
                  <a:srgbClr val="0000FF"/>
                </a:solidFill>
              </a:rPr>
              <a:t>method</a:t>
            </a:r>
            <a:r>
              <a:rPr lang="en-US" altLang="ko-KR" sz="2400" b="1" i="1" dirty="0" smtClean="0">
                <a:solidFill>
                  <a:srgbClr val="0000FF"/>
                </a:solidFill>
              </a:rPr>
              <a:t> </a:t>
            </a:r>
            <a:r>
              <a:rPr lang="en-US" altLang="ko-KR" sz="2400" b="1" dirty="0" smtClean="0"/>
              <a:t>(</a:t>
            </a:r>
            <a:r>
              <a:rPr lang="en-US" altLang="ko-KR" sz="2400" b="1" i="1" dirty="0">
                <a:solidFill>
                  <a:srgbClr val="7030A0"/>
                </a:solidFill>
              </a:rPr>
              <a:t>parameters</a:t>
            </a:r>
            <a:r>
              <a:rPr lang="en-US" altLang="ko-KR" sz="2400" b="1" dirty="0" smtClean="0"/>
              <a:t>);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71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652A64-D524-484B-B4D8-EC831F36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3.2 Comments.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356401D-171B-4D76-877C-AAB50F56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792626" cy="555404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600" dirty="0" smtClean="0">
                <a:solidFill>
                  <a:srgbClr val="0000FF"/>
                </a:solidFill>
              </a:rPr>
              <a:t>Comment lines are not executed. Java has 3 ways to mark </a:t>
            </a:r>
            <a:r>
              <a:rPr lang="en-US" altLang="ko-KR" sz="2600" dirty="0" err="1" smtClean="0">
                <a:solidFill>
                  <a:srgbClr val="0000FF"/>
                </a:solidFill>
              </a:rPr>
              <a:t>commnets</a:t>
            </a:r>
            <a:r>
              <a:rPr lang="en-US" altLang="ko-KR" sz="2600" dirty="0" smtClean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600" b="1" dirty="0" smtClean="0"/>
              <a:t>a) Single-line </a:t>
            </a:r>
            <a:r>
              <a:rPr lang="en-US" altLang="ko-KR" sz="2600" b="1" dirty="0"/>
              <a:t>comments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600" b="1" dirty="0" smtClean="0"/>
              <a:t>b) Multi-line </a:t>
            </a:r>
            <a:r>
              <a:rPr lang="en-US" altLang="ko-KR" sz="2600" b="1" dirty="0"/>
              <a:t>comments: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200" b="1" dirty="0" smtClean="0"/>
          </a:p>
          <a:p>
            <a:pPr marL="0" indent="0">
              <a:buNone/>
            </a:pPr>
            <a:r>
              <a:rPr lang="en-US" altLang="ko-KR" sz="2200" b="1" dirty="0" smtClean="0"/>
              <a:t>c) Documentation comments to generate documents automatically</a:t>
            </a:r>
            <a:r>
              <a:rPr lang="en-US" altLang="ko-KR" sz="2600" b="1" dirty="0" smtClean="0"/>
              <a:t>: </a:t>
            </a:r>
            <a:endParaRPr lang="en-US" altLang="ko-KR" sz="2600" b="1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Caution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en-US" altLang="ko-KR" dirty="0"/>
              <a:t>do not </a:t>
            </a:r>
            <a:r>
              <a:rPr lang="en-US" altLang="ko-KR" dirty="0" smtClean="0"/>
              <a:t>nest comments in java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E207EF-A052-4ADD-82D5-6A9C891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2AF2E8-B79F-4D2A-BD9A-8F81CB663F8A}"/>
              </a:ext>
            </a:extLst>
          </p:cNvPr>
          <p:cNvSpPr txBox="1"/>
          <p:nvPr/>
        </p:nvSpPr>
        <p:spPr>
          <a:xfrm>
            <a:off x="931582" y="1704708"/>
            <a:ext cx="124732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// like this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88B7E4-5C2C-4E14-9F0B-BD23AF276D69}"/>
              </a:ext>
            </a:extLst>
          </p:cNvPr>
          <p:cNvSpPr txBox="1"/>
          <p:nvPr/>
        </p:nvSpPr>
        <p:spPr>
          <a:xfrm>
            <a:off x="1155939" y="2451426"/>
            <a:ext cx="798617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/*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like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this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...</a:t>
            </a:r>
          </a:p>
          <a:p>
            <a:r>
              <a:rPr lang="en-US" altLang="ko-KR" dirty="0"/>
              <a:t>*/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459166E-8124-4A5A-AA19-43D8469BBDB2}"/>
              </a:ext>
            </a:extLst>
          </p:cNvPr>
          <p:cNvSpPr txBox="1"/>
          <p:nvPr/>
        </p:nvSpPr>
        <p:spPr>
          <a:xfrm>
            <a:off x="1155939" y="4408197"/>
            <a:ext cx="6250301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/**</a:t>
            </a:r>
          </a:p>
          <a:p>
            <a:r>
              <a:rPr lang="en-US" altLang="ko-KR" dirty="0"/>
              <a:t> * This is the first sample program in Core Java Chapter 3</a:t>
            </a:r>
          </a:p>
          <a:p>
            <a:r>
              <a:rPr lang="en-US" altLang="ko-KR" dirty="0"/>
              <a:t> * @version 1.01 1997-03-22</a:t>
            </a:r>
          </a:p>
          <a:p>
            <a:r>
              <a:rPr lang="en-US" altLang="ko-KR" dirty="0"/>
              <a:t> * @author Gary Cornell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*/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982647-6202-4612-9692-BAB56512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3.3. Data </a:t>
            </a:r>
            <a:r>
              <a:rPr lang="en-US" altLang="ko-KR" dirty="0">
                <a:solidFill>
                  <a:srgbClr val="0000FF"/>
                </a:solidFill>
              </a:rPr>
              <a:t>Types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97C1423-EFE1-48FD-9B9F-0ABCB456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Java is a </a:t>
            </a:r>
            <a:r>
              <a:rPr lang="en-US" altLang="ko-KR" sz="2400" b="1" i="1" dirty="0"/>
              <a:t>strongly typed </a:t>
            </a:r>
            <a:r>
              <a:rPr lang="en-US" altLang="ko-KR" sz="2400" b="1" dirty="0"/>
              <a:t>language.</a:t>
            </a:r>
          </a:p>
          <a:p>
            <a:pPr lvl="1"/>
            <a:r>
              <a:rPr lang="en-US" altLang="ko-KR" sz="2400" dirty="0" smtClean="0"/>
              <a:t>Hence, every </a:t>
            </a:r>
            <a:r>
              <a:rPr lang="en-US" altLang="ko-KR" sz="2400" dirty="0"/>
              <a:t>variable must have a declared type</a:t>
            </a:r>
          </a:p>
          <a:p>
            <a:r>
              <a:rPr lang="en-US" altLang="ko-KR" sz="2400" dirty="0"/>
              <a:t>There are </a:t>
            </a:r>
            <a:r>
              <a:rPr lang="en-US" altLang="ko-KR" sz="2400" b="1" dirty="0"/>
              <a:t>eight</a:t>
            </a:r>
            <a:r>
              <a:rPr lang="en-US" altLang="ko-KR" sz="2400" dirty="0"/>
              <a:t> </a:t>
            </a:r>
            <a:r>
              <a:rPr lang="en-US" altLang="ko-KR" sz="2400" i="1" dirty="0"/>
              <a:t>primitive types </a:t>
            </a:r>
            <a:r>
              <a:rPr lang="en-US" altLang="ko-KR" sz="2400" dirty="0"/>
              <a:t>in Java.</a:t>
            </a:r>
          </a:p>
          <a:p>
            <a:pPr lvl="1"/>
            <a:r>
              <a:rPr lang="en-US" altLang="ko-KR" sz="2400" b="1" dirty="0" smtClean="0"/>
              <a:t>6 Numeric types </a:t>
            </a:r>
            <a:endParaRPr lang="en-US" altLang="ko-KR" sz="2400" b="1" dirty="0"/>
          </a:p>
          <a:p>
            <a:pPr lvl="2"/>
            <a:r>
              <a:rPr lang="en-US" altLang="ko-KR" sz="2400" dirty="0" smtClean="0">
                <a:solidFill>
                  <a:srgbClr val="0000FF"/>
                </a:solidFill>
              </a:rPr>
              <a:t>4 Integral </a:t>
            </a:r>
            <a:r>
              <a:rPr lang="en-US" altLang="ko-KR" sz="2400" dirty="0">
                <a:solidFill>
                  <a:srgbClr val="0000FF"/>
                </a:solidFill>
              </a:rPr>
              <a:t>types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, short, long, byte</a:t>
            </a:r>
          </a:p>
          <a:p>
            <a:pPr lvl="2"/>
            <a:r>
              <a:rPr lang="en-US" altLang="ko-KR" sz="2400" dirty="0" smtClean="0">
                <a:solidFill>
                  <a:srgbClr val="0000FF"/>
                </a:solidFill>
              </a:rPr>
              <a:t>2 Floating-point </a:t>
            </a:r>
            <a:r>
              <a:rPr lang="en-US" altLang="ko-KR" sz="2400" dirty="0">
                <a:solidFill>
                  <a:srgbClr val="0000FF"/>
                </a:solidFill>
              </a:rPr>
              <a:t>types</a:t>
            </a:r>
            <a:r>
              <a:rPr lang="en-US" altLang="ko-KR" sz="2400" dirty="0"/>
              <a:t>: float, double</a:t>
            </a:r>
          </a:p>
          <a:p>
            <a:pPr lvl="1"/>
            <a:r>
              <a:rPr lang="en-US" altLang="ko-KR" sz="2400" b="1" dirty="0"/>
              <a:t>Character type 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char type for Unicode system</a:t>
            </a:r>
            <a:endParaRPr lang="en-US" altLang="ko-KR" sz="2400" dirty="0"/>
          </a:p>
          <a:p>
            <a:pPr lvl="1"/>
            <a:r>
              <a:rPr lang="en-US" altLang="ko-KR" sz="2400" b="1" dirty="0"/>
              <a:t>Boolean type 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Boolean type for truth values</a:t>
            </a:r>
          </a:p>
          <a:p>
            <a:pPr marL="457200" lvl="1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Note: Java has does not have any unsigned type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0000FF"/>
                </a:solidFill>
              </a:rPr>
              <a:t>Java has a string type </a:t>
            </a:r>
            <a:r>
              <a:rPr lang="en-US" altLang="ko-KR" sz="2400" b="1" dirty="0">
                <a:solidFill>
                  <a:srgbClr val="0000FF"/>
                </a:solidFill>
              </a:rPr>
              <a:t>String</a:t>
            </a:r>
          </a:p>
          <a:p>
            <a:pPr lvl="1"/>
            <a:r>
              <a:rPr lang="en-US" altLang="ko-KR" sz="2400" b="1" dirty="0"/>
              <a:t>It is not a primitive type, but a class defined in the library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DE4159E-7D5C-47A5-9B15-A02CC32D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1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81E772-426C-40C8-A0DE-99BE95EF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 Data 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97C458-C58A-4FA6-8E75-1B0DE1AA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3" y="992038"/>
            <a:ext cx="10920813" cy="518492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3.3.1  Four </a:t>
            </a:r>
            <a:r>
              <a:rPr lang="en-US" altLang="ko-KR" b="1" dirty="0">
                <a:solidFill>
                  <a:srgbClr val="FF0000"/>
                </a:solidFill>
              </a:rPr>
              <a:t>integer types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Literals: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Long: </a:t>
            </a:r>
            <a:r>
              <a:rPr lang="en-US" altLang="ko-KR" dirty="0" smtClean="0"/>
              <a:t>4000000000</a:t>
            </a:r>
            <a:r>
              <a:rPr lang="en-US" altLang="ko-KR" b="1" dirty="0" smtClean="0">
                <a:solidFill>
                  <a:srgbClr val="0000FF"/>
                </a:solidFill>
              </a:rPr>
              <a:t>L</a:t>
            </a:r>
            <a:r>
              <a:rPr lang="en-US" altLang="ko-KR" dirty="0" smtClean="0"/>
              <a:t> and L is suffix long integer numbers</a:t>
            </a:r>
            <a:endParaRPr lang="en-US" altLang="ko-KR" dirty="0"/>
          </a:p>
          <a:p>
            <a:pPr lvl="2"/>
            <a:r>
              <a:rPr lang="en-US" altLang="ko-KR" dirty="0"/>
              <a:t>Hex: </a:t>
            </a:r>
            <a:r>
              <a:rPr lang="en-US" altLang="ko-KR" b="1" dirty="0" smtClean="0">
                <a:solidFill>
                  <a:srgbClr val="0000FF"/>
                </a:solidFill>
              </a:rPr>
              <a:t>0x</a:t>
            </a:r>
            <a:r>
              <a:rPr lang="en-US" altLang="ko-KR" dirty="0" smtClean="0"/>
              <a:t>CAFE and the prix “ox” is for hexadecimal numbers</a:t>
            </a:r>
            <a:endParaRPr lang="en-US" altLang="ko-KR" dirty="0"/>
          </a:p>
          <a:p>
            <a:pPr lvl="2"/>
            <a:r>
              <a:rPr lang="en-US" altLang="ko-KR" dirty="0"/>
              <a:t>Binary: </a:t>
            </a:r>
            <a:r>
              <a:rPr lang="en-US" altLang="ko-KR" b="1" dirty="0" smtClean="0">
                <a:solidFill>
                  <a:srgbClr val="0000FF"/>
                </a:solidFill>
              </a:rPr>
              <a:t>0b</a:t>
            </a:r>
            <a:r>
              <a:rPr lang="en-US" altLang="ko-KR" dirty="0" smtClean="0"/>
              <a:t>1111_0100_0010_0100_0000 and the prefix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ob</a:t>
            </a:r>
            <a:r>
              <a:rPr lang="en-US" altLang="ko-KR" dirty="0" smtClean="0"/>
              <a:t> is to write numbers in  binary </a:t>
            </a:r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3.3.2. Two </a:t>
            </a:r>
            <a:r>
              <a:rPr lang="en-US" altLang="ko-KR" b="1" dirty="0">
                <a:solidFill>
                  <a:srgbClr val="FF0000"/>
                </a:solidFill>
              </a:rPr>
              <a:t>floating-point types: </a:t>
            </a:r>
          </a:p>
          <a:p>
            <a:pPr marL="0" indent="0">
              <a:buNone/>
            </a:pPr>
            <a:endParaRPr lang="en-US" altLang="ko-KR" b="1" dirty="0">
              <a:solidFill>
                <a:srgbClr val="0000FF"/>
              </a:solidFill>
            </a:endParaRP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float literals</a:t>
            </a:r>
            <a:r>
              <a:rPr lang="en-US" altLang="ko-KR" dirty="0"/>
              <a:t>: </a:t>
            </a:r>
            <a:r>
              <a:rPr lang="en-US" altLang="ko-KR" dirty="0" smtClean="0"/>
              <a:t>0.5</a:t>
            </a:r>
            <a:r>
              <a:rPr lang="en-US" altLang="ko-KR" dirty="0" smtClean="0">
                <a:solidFill>
                  <a:srgbClr val="0000FF"/>
                </a:solidFill>
              </a:rPr>
              <a:t>F</a:t>
            </a:r>
            <a:r>
              <a:rPr lang="en-US" altLang="ko-KR" dirty="0" smtClean="0"/>
              <a:t> and F is suffix to show float and otherwise it is </a:t>
            </a:r>
            <a:r>
              <a:rPr lang="en-US" altLang="ko-KR" b="1" dirty="0" smtClean="0">
                <a:solidFill>
                  <a:srgbClr val="0000FF"/>
                </a:solidFill>
              </a:rPr>
              <a:t>double</a:t>
            </a:r>
            <a:r>
              <a:rPr lang="en-US" altLang="ko-KR" dirty="0" smtClean="0"/>
              <a:t> by default</a:t>
            </a:r>
            <a:endParaRPr lang="en-US" altLang="ko-KR" dirty="0"/>
          </a:p>
          <a:p>
            <a:pPr lvl="1"/>
            <a:r>
              <a:rPr lang="en-US" altLang="ko-KR" b="1" dirty="0" smtClean="0"/>
              <a:t>3 Special floating-point values: </a:t>
            </a:r>
            <a:r>
              <a:rPr lang="en-US" altLang="ko-KR" dirty="0" err="1">
                <a:solidFill>
                  <a:srgbClr val="0000FF"/>
                </a:solidFill>
              </a:rPr>
              <a:t>Double</a:t>
            </a:r>
            <a:r>
              <a:rPr lang="en-US" altLang="ko-KR" dirty="0" err="1"/>
              <a:t>.POSITIVE_INFINITY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00FF"/>
                </a:solidFill>
              </a:rPr>
              <a:t>Double</a:t>
            </a:r>
            <a:r>
              <a:rPr lang="en-US" altLang="ko-KR" dirty="0" err="1"/>
              <a:t>.NEGATIVE_INFINITY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00FF"/>
                </a:solidFill>
              </a:rPr>
              <a:t>Doubl</a:t>
            </a:r>
            <a:r>
              <a:rPr lang="en-US" altLang="ko-KR" dirty="0" err="1"/>
              <a:t>e.NaN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3B04184-9168-48E9-B399-8602E467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0EB4657A-F1C7-495D-8587-ABC611CCC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09605"/>
              </p:ext>
            </p:extLst>
          </p:nvPr>
        </p:nvGraphicFramePr>
        <p:xfrm>
          <a:off x="1145097" y="1400735"/>
          <a:ext cx="10208703" cy="135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64">
                  <a:extLst>
                    <a:ext uri="{9D8B030D-6E8A-4147-A177-3AD203B41FA5}">
                      <a16:colId xmlns="" xmlns:a16="http://schemas.microsoft.com/office/drawing/2014/main" val="2323086826"/>
                    </a:ext>
                  </a:extLst>
                </a:gridCol>
                <a:gridCol w="1366858">
                  <a:extLst>
                    <a:ext uri="{9D8B030D-6E8A-4147-A177-3AD203B41FA5}">
                      <a16:colId xmlns="" xmlns:a16="http://schemas.microsoft.com/office/drawing/2014/main" val="170794201"/>
                    </a:ext>
                  </a:extLst>
                </a:gridCol>
                <a:gridCol w="7672781">
                  <a:extLst>
                    <a:ext uri="{9D8B030D-6E8A-4147-A177-3AD203B41FA5}">
                      <a16:colId xmlns="" xmlns:a16="http://schemas.microsoft.com/office/drawing/2014/main" val="2340097856"/>
                    </a:ext>
                  </a:extLst>
                </a:gridCol>
              </a:tblGrid>
              <a:tr h="337998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</a:rPr>
                        <a:t>4 bytes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–2,147,483,648 to 2,147,483, 647 (just over 2 billion)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42424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r>
                        <a:rPr lang="en-US" sz="1600"/>
                        <a:t>short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bytes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–32,768 to 32,767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094328681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r>
                        <a:rPr lang="en-US" sz="1600"/>
                        <a:t>long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 bytes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–9,223,372,036,854,775,808 to 9,223,372,036,854,775,807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0247365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r>
                        <a:rPr lang="en-US" sz="16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–128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256459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09FDBC8F-3E2C-46DF-BD50-325942D0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21922"/>
              </p:ext>
            </p:extLst>
          </p:nvPr>
        </p:nvGraphicFramePr>
        <p:xfrm>
          <a:off x="1145096" y="4563035"/>
          <a:ext cx="102087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504">
                  <a:extLst>
                    <a:ext uri="{9D8B030D-6E8A-4147-A177-3AD203B41FA5}">
                      <a16:colId xmlns="" xmlns:a16="http://schemas.microsoft.com/office/drawing/2014/main" val="2323086826"/>
                    </a:ext>
                  </a:extLst>
                </a:gridCol>
                <a:gridCol w="1114425">
                  <a:extLst>
                    <a:ext uri="{9D8B030D-6E8A-4147-A177-3AD203B41FA5}">
                      <a16:colId xmlns="" xmlns:a16="http://schemas.microsoft.com/office/drawing/2014/main" val="170794201"/>
                    </a:ext>
                  </a:extLst>
                </a:gridCol>
                <a:gridCol w="8105774">
                  <a:extLst>
                    <a:ext uri="{9D8B030D-6E8A-4147-A177-3AD203B41FA5}">
                      <a16:colId xmlns="" xmlns:a16="http://schemas.microsoft.com/office/drawing/2014/main" val="2340097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</a:rPr>
                        <a:t>4 bytes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Approximately ±3.40282347E+38F 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</a:rPr>
                        <a:t>6–7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significant decimal digits)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4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double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 bytes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Approximately ±1.79769313486231570E+308 (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15</a:t>
                      </a:r>
                      <a:r>
                        <a:rPr lang="en-US" sz="1600" dirty="0"/>
                        <a:t> significant decimal digits)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09432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6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80E6DA-E795-41A5-A096-A37F20D3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3.3.3 The </a:t>
            </a:r>
            <a:r>
              <a:rPr lang="en-US" altLang="ko-KR" dirty="0">
                <a:solidFill>
                  <a:srgbClr val="FF0000"/>
                </a:solidFill>
              </a:rPr>
              <a:t>char Type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DD8D33B-344B-4CBD-AD94-9BBF2B98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2037"/>
            <a:ext cx="11117367" cy="5622407"/>
          </a:xfrm>
        </p:spPr>
        <p:txBody>
          <a:bodyPr>
            <a:normAutofit fontScale="92500"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Char type  </a:t>
            </a:r>
            <a:r>
              <a:rPr lang="en-US" altLang="ko-KR" sz="2400" dirty="0" smtClean="0"/>
              <a:t>describes </a:t>
            </a:r>
            <a:r>
              <a:rPr lang="en-US" altLang="ko-KR" sz="2400" b="1" i="1" dirty="0" smtClean="0"/>
              <a:t>Code Units</a:t>
            </a:r>
            <a:r>
              <a:rPr lang="en-US" altLang="ko-KR" sz="2400" b="1" dirty="0" smtClean="0"/>
              <a:t> </a:t>
            </a:r>
            <a:r>
              <a:rPr lang="en-US" altLang="ko-KR" sz="2400" dirty="0"/>
              <a:t>in the </a:t>
            </a:r>
            <a:r>
              <a:rPr lang="en-US" altLang="ko-KR" sz="2400" b="1" dirty="0">
                <a:solidFill>
                  <a:srgbClr val="0000FF"/>
                </a:solidFill>
              </a:rPr>
              <a:t>UTF-16 encoding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A </a:t>
            </a:r>
            <a:r>
              <a:rPr lang="en-US" altLang="ko-KR" sz="2400" b="1" dirty="0"/>
              <a:t>code point </a:t>
            </a:r>
            <a:r>
              <a:rPr lang="en-US" altLang="ko-KR" sz="2400" dirty="0"/>
              <a:t>is a code value that is associated with a character in an encoding </a:t>
            </a:r>
            <a:r>
              <a:rPr lang="en-US" altLang="ko-KR" sz="2400" dirty="0" smtClean="0"/>
              <a:t>system</a:t>
            </a:r>
          </a:p>
          <a:p>
            <a:r>
              <a:rPr lang="en-US" altLang="ko-KR" sz="2400" dirty="0"/>
              <a:t>In the </a:t>
            </a:r>
            <a:r>
              <a:rPr lang="en-US" altLang="ko-KR" sz="2400" b="1" dirty="0">
                <a:solidFill>
                  <a:srgbClr val="0000FF"/>
                </a:solidFill>
              </a:rPr>
              <a:t>Unicode standard</a:t>
            </a:r>
            <a:r>
              <a:rPr lang="en-US" altLang="ko-KR" sz="2400" dirty="0"/>
              <a:t>, code points are written in hexadecimal with prefix U</a:t>
            </a:r>
            <a:r>
              <a:rPr lang="en-US" altLang="ko-KR" sz="2400" dirty="0" smtClean="0"/>
              <a:t>+</a:t>
            </a:r>
            <a:endParaRPr lang="en-US" altLang="ko-KR" sz="2400" dirty="0"/>
          </a:p>
          <a:p>
            <a:r>
              <a:rPr lang="en-US" altLang="ko-KR" sz="2400" dirty="0" smtClean="0"/>
              <a:t>In UTF-16, every </a:t>
            </a:r>
            <a:r>
              <a:rPr lang="en-US" altLang="ko-KR" sz="2400" b="1" dirty="0"/>
              <a:t>Unicode</a:t>
            </a:r>
            <a:r>
              <a:rPr lang="en-US" altLang="ko-KR" sz="2400" dirty="0"/>
              <a:t> character requires </a:t>
            </a:r>
            <a:r>
              <a:rPr lang="en-US" altLang="ko-KR" sz="2400" b="1" dirty="0"/>
              <a:t>one</a:t>
            </a:r>
            <a:r>
              <a:rPr lang="en-US" altLang="ko-KR" sz="2400" dirty="0"/>
              <a:t> or </a:t>
            </a:r>
            <a:r>
              <a:rPr lang="en-US" altLang="ko-KR" sz="2400" b="1" dirty="0"/>
              <a:t>two </a:t>
            </a:r>
            <a:r>
              <a:rPr lang="en-US" altLang="ko-KR" sz="2400" dirty="0" smtClean="0">
                <a:solidFill>
                  <a:srgbClr val="0000FF"/>
                </a:solidFill>
              </a:rPr>
              <a:t>code units</a:t>
            </a:r>
            <a:r>
              <a:rPr lang="en-US" altLang="ko-KR" sz="2400" dirty="0" smtClean="0"/>
              <a:t>: </a:t>
            </a:r>
          </a:p>
          <a:p>
            <a:r>
              <a:rPr lang="en-US" altLang="ko-KR" sz="2400" dirty="0"/>
              <a:t>The UTF-16 encoding represents all Unicode code points in a variable length </a:t>
            </a:r>
            <a:r>
              <a:rPr lang="en-US" altLang="ko-KR" sz="2400" dirty="0" smtClean="0"/>
              <a:t>code</a:t>
            </a:r>
            <a:endParaRPr lang="en-US" altLang="ko-KR" sz="2400" dirty="0"/>
          </a:p>
          <a:p>
            <a:r>
              <a:rPr lang="en-US" altLang="ko-KR" sz="2400" b="1" dirty="0" smtClean="0">
                <a:solidFill>
                  <a:srgbClr val="0000FF"/>
                </a:solidFill>
              </a:rPr>
              <a:t>Example 1</a:t>
            </a:r>
            <a:r>
              <a:rPr lang="en-US" altLang="ko-KR" sz="2400" dirty="0" smtClean="0">
                <a:solidFill>
                  <a:srgbClr val="FF0000"/>
                </a:solidFill>
              </a:rPr>
              <a:t>: 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Letter A</a:t>
            </a:r>
            <a:r>
              <a:rPr lang="en-US" altLang="ko-KR" sz="2400" dirty="0" smtClean="0">
                <a:solidFill>
                  <a:srgbClr val="FF0000"/>
                </a:solidFill>
              </a:rPr>
              <a:t> : U+</a:t>
            </a:r>
            <a:r>
              <a:rPr lang="en-US" altLang="ko-KR" sz="2400" dirty="0" smtClean="0">
                <a:solidFill>
                  <a:srgbClr val="0000FF"/>
                </a:solidFill>
              </a:rPr>
              <a:t>0041 is code point in Unicode 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0000FF"/>
                </a:solidFill>
              </a:rPr>
              <a:t>hex 0041,decimal </a:t>
            </a:r>
            <a:r>
              <a:rPr lang="en-US" altLang="ko-KR" sz="2400" dirty="0">
                <a:solidFill>
                  <a:srgbClr val="0000FF"/>
                </a:solidFill>
              </a:rPr>
              <a:t>65</a:t>
            </a:r>
            <a:r>
              <a:rPr lang="en-US" altLang="ko-KR" sz="2400" dirty="0" smtClean="0"/>
              <a:t>).</a:t>
            </a:r>
          </a:p>
          <a:p>
            <a:r>
              <a:rPr lang="en-US" altLang="ko-KR" sz="2400" b="1" dirty="0" smtClean="0">
                <a:solidFill>
                  <a:srgbClr val="0000FF"/>
                </a:solidFill>
              </a:rPr>
              <a:t>Example 2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chatacter</a:t>
            </a:r>
            <a:r>
              <a:rPr lang="en-US" altLang="ko-KR" sz="2400" dirty="0" smtClean="0"/>
              <a:t> ‘</a:t>
            </a:r>
            <a:r>
              <a:rPr lang="ko-KR" altLang="en-US" sz="2400" dirty="0" smtClean="0"/>
              <a:t>𝕆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has “code point”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U+1D546.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It is  </a:t>
            </a:r>
            <a:r>
              <a:rPr lang="en-US" altLang="ko-KR" sz="2400" dirty="0"/>
              <a:t>encoded by </a:t>
            </a:r>
            <a:r>
              <a:rPr lang="en-US" altLang="ko-KR" sz="2400" dirty="0">
                <a:solidFill>
                  <a:srgbClr val="0000FF"/>
                </a:solidFill>
              </a:rPr>
              <a:t>two code units </a:t>
            </a:r>
            <a:r>
              <a:rPr lang="en-US" altLang="ko-KR" sz="2400" dirty="0"/>
              <a:t>with hex values </a:t>
            </a:r>
            <a:r>
              <a:rPr lang="en-US" altLang="ko-KR" sz="2400" dirty="0" smtClean="0">
                <a:solidFill>
                  <a:srgbClr val="0000FF"/>
                </a:solidFill>
              </a:rPr>
              <a:t>u+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D835</a:t>
            </a:r>
            <a:r>
              <a:rPr lang="en-US" altLang="ko-KR" sz="2400" dirty="0" smtClean="0"/>
              <a:t> and </a:t>
            </a:r>
            <a:r>
              <a:rPr lang="en-US" altLang="ko-KR" sz="2400" dirty="0" smtClean="0">
                <a:solidFill>
                  <a:srgbClr val="0000FF"/>
                </a:solidFill>
              </a:rPr>
              <a:t>u+DD46</a:t>
            </a:r>
            <a:r>
              <a:rPr lang="en-US" altLang="ko-KR" sz="2400" dirty="0">
                <a:solidFill>
                  <a:srgbClr val="0000FF"/>
                </a:solidFill>
              </a:rPr>
              <a:t>.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Note 1: </a:t>
            </a:r>
            <a:r>
              <a:rPr lang="en-US" altLang="ko-KR" sz="2400" dirty="0" smtClean="0"/>
              <a:t>in java, the </a:t>
            </a:r>
            <a:r>
              <a:rPr lang="en-US" altLang="ko-KR" sz="2400" b="1" dirty="0" smtClean="0"/>
              <a:t>char type </a:t>
            </a:r>
            <a:r>
              <a:rPr lang="en-US" altLang="ko-KR" sz="2400" dirty="0" smtClean="0"/>
              <a:t>describes a </a:t>
            </a:r>
            <a:r>
              <a:rPr lang="en-US" altLang="ko-KR" sz="2400" b="1" dirty="0" smtClean="0"/>
              <a:t>code unit </a:t>
            </a:r>
            <a:r>
              <a:rPr lang="en-US" altLang="ko-KR" sz="2400" dirty="0" smtClean="0"/>
              <a:t>in the </a:t>
            </a:r>
            <a:r>
              <a:rPr lang="en-US" altLang="ko-KR" sz="2400" b="1" dirty="0" smtClean="0"/>
              <a:t>UTF-16 </a:t>
            </a:r>
            <a:r>
              <a:rPr lang="en-US" altLang="ko-KR" sz="2400" dirty="0" smtClean="0"/>
              <a:t>Encoding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Note 2: </a:t>
            </a:r>
            <a:r>
              <a:rPr lang="en-US" altLang="ko-KR" sz="2400" dirty="0" smtClean="0"/>
              <a:t>Avoid </a:t>
            </a:r>
            <a:r>
              <a:rPr lang="en-US" altLang="ko-KR" sz="2400" dirty="0" smtClean="0">
                <a:solidFill>
                  <a:srgbClr val="0000FF"/>
                </a:solidFill>
              </a:rPr>
              <a:t>char type</a:t>
            </a:r>
            <a:r>
              <a:rPr lang="en-US" altLang="ko-KR" sz="2400" dirty="0" smtClean="0"/>
              <a:t>  in your program unless </a:t>
            </a:r>
            <a:r>
              <a:rPr lang="en-US" altLang="ko-KR" sz="2400" dirty="0"/>
              <a:t>you </a:t>
            </a:r>
            <a:r>
              <a:rPr lang="en-US" altLang="ko-KR" sz="2400" dirty="0" smtClean="0"/>
              <a:t>are manipulating </a:t>
            </a:r>
            <a:r>
              <a:rPr lang="en-US" altLang="ko-KR" sz="2400" dirty="0" smtClean="0">
                <a:solidFill>
                  <a:srgbClr val="FF0000"/>
                </a:solidFill>
              </a:rPr>
              <a:t>UTF-16 code </a:t>
            </a:r>
            <a:r>
              <a:rPr lang="en-US" altLang="ko-KR" sz="2400" dirty="0" smtClean="0"/>
              <a:t>units. </a:t>
            </a:r>
          </a:p>
          <a:p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2E59D9B-EB58-4248-8D1F-B093DCF2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6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3.3.4. The </a:t>
            </a:r>
            <a:r>
              <a:rPr lang="en-US" altLang="ko-KR" dirty="0" err="1">
                <a:solidFill>
                  <a:srgbClr val="FF0000"/>
                </a:solidFill>
              </a:rPr>
              <a:t>boolean</a:t>
            </a:r>
            <a:r>
              <a:rPr lang="en-US" altLang="ko-KR" dirty="0">
                <a:solidFill>
                  <a:srgbClr val="FF0000"/>
                </a:solidFill>
              </a:rPr>
              <a:t> Type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9"/>
            <a:ext cx="11023364" cy="5364312"/>
          </a:xfrm>
        </p:spPr>
        <p:txBody>
          <a:bodyPr/>
          <a:lstStyle/>
          <a:p>
            <a:r>
              <a:rPr lang="en-US" altLang="ko-KR" dirty="0" smtClean="0"/>
              <a:t>Boolean type has two </a:t>
            </a:r>
            <a:r>
              <a:rPr lang="en-US" altLang="ko-KR" dirty="0"/>
              <a:t>values: </a:t>
            </a:r>
            <a:r>
              <a:rPr lang="en-US" altLang="ko-KR" dirty="0" smtClean="0"/>
              <a:t>false or  </a:t>
            </a:r>
            <a:r>
              <a:rPr lang="en-US" altLang="ko-KR" dirty="0"/>
              <a:t>true.</a:t>
            </a:r>
          </a:p>
          <a:p>
            <a:r>
              <a:rPr lang="en-US" altLang="ko-KR" dirty="0" smtClean="0"/>
              <a:t>No </a:t>
            </a:r>
            <a:r>
              <a:rPr lang="en-US" altLang="ko-KR" dirty="0"/>
              <a:t>conversion between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  </a:t>
            </a:r>
            <a:r>
              <a:rPr lang="en-US" altLang="ko-KR" dirty="0"/>
              <a:t>and </a:t>
            </a:r>
            <a:r>
              <a:rPr lang="en-US" altLang="ko-KR" dirty="0" smtClean="0"/>
              <a:t>Boolean type .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00FF"/>
                </a:solidFill>
              </a:rPr>
              <a:t>Note :</a:t>
            </a:r>
            <a:r>
              <a:rPr lang="en-US" altLang="ko-KR" dirty="0" smtClean="0"/>
              <a:t> In C &amp; C++, </a:t>
            </a:r>
            <a:r>
              <a:rPr lang="en-US" altLang="ko-KR" b="1" dirty="0" smtClean="0">
                <a:solidFill>
                  <a:srgbClr val="0000FF"/>
                </a:solidFill>
              </a:rPr>
              <a:t>numbers</a:t>
            </a:r>
            <a:r>
              <a:rPr lang="en-US" altLang="ko-KR" dirty="0" smtClean="0"/>
              <a:t> and </a:t>
            </a:r>
            <a:r>
              <a:rPr lang="en-US" altLang="ko-KR" b="1" dirty="0" smtClean="0">
                <a:solidFill>
                  <a:srgbClr val="0000FF"/>
                </a:solidFill>
              </a:rPr>
              <a:t>even pointers </a:t>
            </a:r>
            <a:r>
              <a:rPr lang="en-US" altLang="ko-KR" dirty="0" smtClean="0"/>
              <a:t>can be used in place of </a:t>
            </a:r>
            <a:r>
              <a:rPr lang="en-US" altLang="ko-KR" dirty="0" err="1"/>
              <a:t>b</a:t>
            </a:r>
            <a:r>
              <a:rPr lang="en-US" altLang="ko-KR" dirty="0" err="1" smtClean="0"/>
              <a:t>oolean</a:t>
            </a:r>
            <a:r>
              <a:rPr lang="en-US" altLang="ko-KR" dirty="0" smtClean="0"/>
              <a:t> values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846" y="2756352"/>
            <a:ext cx="10548063" cy="267765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2400" b="1" dirty="0" smtClean="0"/>
              <a:t>Assume that X is </a:t>
            </a:r>
            <a:r>
              <a:rPr lang="en-US" altLang="ko-KR" sz="2400" b="1" dirty="0" err="1" smtClean="0"/>
              <a:t>boolean</a:t>
            </a:r>
            <a:r>
              <a:rPr lang="en-US" altLang="ko-KR" sz="2400" b="1" dirty="0" smtClean="0"/>
              <a:t> variable;</a:t>
            </a:r>
          </a:p>
          <a:p>
            <a:pPr marL="0" lvl="2"/>
            <a:r>
              <a:rPr lang="en-US" altLang="ko-KR" sz="2400" b="1" dirty="0" smtClean="0">
                <a:solidFill>
                  <a:srgbClr val="0000FF"/>
                </a:solidFill>
              </a:rPr>
              <a:t>Case 1</a:t>
            </a:r>
            <a:r>
              <a:rPr lang="en-US" altLang="ko-KR" sz="2400" dirty="0" smtClean="0"/>
              <a:t>:  if </a:t>
            </a:r>
            <a:r>
              <a:rPr lang="en-US" altLang="ko-KR" sz="2400" dirty="0"/>
              <a:t>( </a:t>
            </a:r>
            <a:r>
              <a:rPr lang="en-US" altLang="ko-KR" sz="2400" dirty="0">
                <a:solidFill>
                  <a:srgbClr val="0000FF"/>
                </a:solidFill>
              </a:rPr>
              <a:t>x</a:t>
            </a:r>
            <a:r>
              <a:rPr lang="en-US" altLang="ko-KR" sz="2400" dirty="0"/>
              <a:t> = 0 </a:t>
            </a:r>
            <a:r>
              <a:rPr lang="en-US" altLang="ko-KR" sz="2400" dirty="0" smtClean="0"/>
              <a:t>); // </a:t>
            </a:r>
            <a:r>
              <a:rPr lang="en-US" altLang="ko-KR" sz="2400" dirty="0" smtClean="0">
                <a:solidFill>
                  <a:srgbClr val="0000FF"/>
                </a:solidFill>
              </a:rPr>
              <a:t>compile , run and return  </a:t>
            </a:r>
            <a:r>
              <a:rPr lang="en-US" altLang="ko-KR" sz="2400" dirty="0" smtClean="0"/>
              <a:t>false in C++ because </a:t>
            </a:r>
          </a:p>
          <a:p>
            <a:pPr marL="0" lvl="2"/>
            <a:r>
              <a:rPr lang="en-US" altLang="ko-KR" sz="2400" dirty="0"/>
              <a:t> </a:t>
            </a:r>
            <a:r>
              <a:rPr lang="en-US" altLang="ko-KR" sz="2400" dirty="0" smtClean="0"/>
              <a:t> a) the </a:t>
            </a:r>
            <a:r>
              <a:rPr lang="en-US" altLang="ko-KR" sz="2400" dirty="0" smtClean="0">
                <a:solidFill>
                  <a:srgbClr val="0000FF"/>
                </a:solidFill>
              </a:rPr>
              <a:t>value 0</a:t>
            </a:r>
            <a:r>
              <a:rPr lang="en-US" altLang="ko-KR" sz="2400" dirty="0" smtClean="0"/>
              <a:t> is equivalent the </a:t>
            </a:r>
            <a:r>
              <a:rPr lang="en-US" altLang="ko-KR" sz="2400" b="1" dirty="0" smtClean="0"/>
              <a:t>bool </a:t>
            </a:r>
            <a:r>
              <a:rPr lang="en-US" altLang="ko-KR" sz="2400" dirty="0" smtClean="0"/>
              <a:t>value </a:t>
            </a:r>
            <a:r>
              <a:rPr lang="en-US" altLang="ko-KR" sz="2400" dirty="0" smtClean="0">
                <a:solidFill>
                  <a:srgbClr val="0000FF"/>
                </a:solidFill>
              </a:rPr>
              <a:t>false </a:t>
            </a:r>
          </a:p>
          <a:p>
            <a:pPr marL="0" lvl="2"/>
            <a:r>
              <a:rPr lang="en-US" altLang="ko-KR" sz="2400" dirty="0"/>
              <a:t> </a:t>
            </a:r>
            <a:r>
              <a:rPr lang="en-US" altLang="ko-KR" sz="2400" dirty="0" smtClean="0"/>
              <a:t> b) </a:t>
            </a:r>
            <a:r>
              <a:rPr lang="en-US" altLang="ko-KR" sz="2400" b="1" dirty="0" smtClean="0"/>
              <a:t>non-zero</a:t>
            </a:r>
            <a:r>
              <a:rPr lang="en-US" altLang="ko-KR" sz="2400" dirty="0" smtClean="0"/>
              <a:t> value is equivalent to </a:t>
            </a:r>
            <a:r>
              <a:rPr lang="en-US" altLang="ko-KR" sz="2400" dirty="0" smtClean="0">
                <a:solidFill>
                  <a:srgbClr val="0000FF"/>
                </a:solidFill>
              </a:rPr>
              <a:t>true</a:t>
            </a:r>
          </a:p>
          <a:p>
            <a:pPr marL="0" lvl="2"/>
            <a:r>
              <a:rPr lang="en-US" altLang="ko-KR" sz="2400" dirty="0">
                <a:solidFill>
                  <a:srgbClr val="0000FF"/>
                </a:solidFill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</a:rPr>
              <a:t> </a:t>
            </a:r>
            <a:r>
              <a:rPr lang="en-US" altLang="ko-KR" sz="2400" dirty="0" smtClean="0"/>
              <a:t>c) </a:t>
            </a:r>
            <a:r>
              <a:rPr lang="en-US" altLang="ko-KR" sz="2400" b="1" dirty="0" smtClean="0"/>
              <a:t>Hence, numbers can be used </a:t>
            </a:r>
            <a:r>
              <a:rPr lang="en-US" altLang="ko-KR" sz="2400" b="1" dirty="0" err="1" smtClean="0"/>
              <a:t>inplace</a:t>
            </a:r>
            <a:r>
              <a:rPr lang="en-US" altLang="ko-KR" sz="2400" b="1" dirty="0" smtClean="0"/>
              <a:t> of Boolean values</a:t>
            </a:r>
            <a:r>
              <a:rPr lang="en-US" altLang="ko-KR" sz="2400" dirty="0" smtClean="0">
                <a:solidFill>
                  <a:srgbClr val="0000FF"/>
                </a:solidFill>
              </a:rPr>
              <a:t>.</a:t>
            </a:r>
            <a:endParaRPr lang="ko-KR" altLang="en-US" sz="2400" dirty="0">
              <a:solidFill>
                <a:srgbClr val="0000FF"/>
              </a:solidFill>
            </a:endParaRPr>
          </a:p>
          <a:p>
            <a:r>
              <a:rPr lang="en-US" altLang="ko-KR" sz="2400" b="1" dirty="0" smtClean="0">
                <a:solidFill>
                  <a:srgbClr val="0000FF"/>
                </a:solidFill>
              </a:rPr>
              <a:t>Case 2</a:t>
            </a:r>
            <a:r>
              <a:rPr lang="en-US" altLang="ko-KR" sz="2400" dirty="0" smtClean="0"/>
              <a:t>: if </a:t>
            </a:r>
            <a:r>
              <a:rPr lang="en-US" altLang="ko-KR" sz="2400" dirty="0"/>
              <a:t>( </a:t>
            </a:r>
            <a:r>
              <a:rPr lang="en-US" altLang="ko-KR" sz="2400" dirty="0">
                <a:solidFill>
                  <a:srgbClr val="0000FF"/>
                </a:solidFill>
              </a:rPr>
              <a:t>x</a:t>
            </a:r>
            <a:r>
              <a:rPr lang="en-US" altLang="ko-KR" sz="2400" dirty="0"/>
              <a:t> = 0 )  </a:t>
            </a:r>
            <a:r>
              <a:rPr lang="en-US" altLang="ko-KR" sz="2400" dirty="0" smtClean="0"/>
              <a:t>// </a:t>
            </a:r>
            <a:r>
              <a:rPr lang="en-US" altLang="ko-KR" sz="2400" dirty="0" smtClean="0">
                <a:solidFill>
                  <a:srgbClr val="0000FF"/>
                </a:solidFill>
              </a:rPr>
              <a:t>compile error </a:t>
            </a:r>
            <a:r>
              <a:rPr lang="en-US" altLang="ko-KR" sz="2400" dirty="0" smtClean="0"/>
              <a:t>in Java because the integer x=0 cannot be converted to a </a:t>
            </a:r>
            <a:r>
              <a:rPr lang="en-US" altLang="ko-KR" sz="2400" dirty="0" err="1" smtClean="0"/>
              <a:t>boolean</a:t>
            </a:r>
            <a:r>
              <a:rPr lang="en-US" altLang="ko-KR" sz="2400" dirty="0" smtClean="0"/>
              <a:t> value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840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2323</Words>
  <Application>Microsoft Office PowerPoint</Application>
  <PresentationFormat>Widescreen</PresentationFormat>
  <Paragraphs>395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Ch 03: Fundamental Programming Structures in Java Part-one </vt:lpstr>
      <vt:lpstr>3.1. A Simple Java Program: prints message on console</vt:lpstr>
      <vt:lpstr>3.1. A Simple Java Program: prints message on console</vt:lpstr>
      <vt:lpstr>Method Calls</vt:lpstr>
      <vt:lpstr>3.2 Comments.</vt:lpstr>
      <vt:lpstr>3.3. Data Types</vt:lpstr>
      <vt:lpstr>Numeric Data Types</vt:lpstr>
      <vt:lpstr>3.3.3 The char Type</vt:lpstr>
      <vt:lpstr>3.3.4. The boolean Type</vt:lpstr>
      <vt:lpstr>3.4. Declaration of Variables </vt:lpstr>
      <vt:lpstr>3.4. 2  Declaration of Constants </vt:lpstr>
      <vt:lpstr>3.4. 2  Declaration of Constants </vt:lpstr>
      <vt:lpstr>3.5.  Operators </vt:lpstr>
      <vt:lpstr>3.5.4.  Mathematical Functions and Constants </vt:lpstr>
      <vt:lpstr>3.5.5. Conversion between Numeric Types and Casting </vt:lpstr>
      <vt:lpstr>3.5.8. Enumerated data Type</vt:lpstr>
      <vt:lpstr>3.6 Strings and substrings</vt:lpstr>
      <vt:lpstr>3.6.1 Substrings</vt:lpstr>
      <vt:lpstr>3.6.2. Concatenating Strings</vt:lpstr>
      <vt:lpstr>3.6.3.  Strings are Immutable </vt:lpstr>
      <vt:lpstr>3.6.3.  Strings are Immutable </vt:lpstr>
      <vt:lpstr>3.6.3. Testing Strings for Equality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Wondim</cp:lastModifiedBy>
  <cp:revision>209</cp:revision>
  <dcterms:created xsi:type="dcterms:W3CDTF">2018-08-13T01:39:17Z</dcterms:created>
  <dcterms:modified xsi:type="dcterms:W3CDTF">2018-09-11T06:05:10Z</dcterms:modified>
</cp:coreProperties>
</file>