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2.jpg" ContentType="image/jpg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96" r:id="rId3"/>
    <p:sldId id="297" r:id="rId4"/>
    <p:sldId id="292" r:id="rId5"/>
    <p:sldId id="294" r:id="rId6"/>
    <p:sldId id="272" r:id="rId7"/>
    <p:sldId id="273" r:id="rId8"/>
    <p:sldId id="274" r:id="rId9"/>
    <p:sldId id="275" r:id="rId10"/>
    <p:sldId id="276" r:id="rId11"/>
    <p:sldId id="298" r:id="rId12"/>
    <p:sldId id="299" r:id="rId13"/>
    <p:sldId id="300" r:id="rId14"/>
    <p:sldId id="278" r:id="rId15"/>
    <p:sldId id="280" r:id="rId16"/>
    <p:sldId id="301" r:id="rId17"/>
    <p:sldId id="279" r:id="rId18"/>
    <p:sldId id="281" r:id="rId19"/>
    <p:sldId id="282" r:id="rId20"/>
    <p:sldId id="284" r:id="rId21"/>
    <p:sldId id="304" r:id="rId22"/>
    <p:sldId id="283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3FF"/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C02F0-904C-4324-B550-A5BE00E90C1C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1682C-81BD-4D06-9F37-5FBCDE123F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838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1682C-81BD-4D06-9F37-5FBCDE123F9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994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46285E6-285D-4D55-B761-D255E65F2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06637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81C21E6-BEC2-4C89-A180-D040236B1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4B29916-91EA-45E6-ADD4-0AAB9466E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B43D-8A31-463F-A77F-EAE321C8C135}" type="datetime1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08846F7-3E37-4E69-8435-B78E8C8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68FFE60-D833-4B25-B2CB-23792A87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FDCA2458-6F38-4F50-945F-766B228EF314}"/>
              </a:ext>
            </a:extLst>
          </p:cNvPr>
          <p:cNvCxnSpPr>
            <a:cxnSpLocks/>
          </p:cNvCxnSpPr>
          <p:nvPr userDrawn="1"/>
        </p:nvCxnSpPr>
        <p:spPr>
          <a:xfrm>
            <a:off x="1524000" y="3429000"/>
            <a:ext cx="9144000" cy="0"/>
          </a:xfrm>
          <a:prstGeom prst="line">
            <a:avLst/>
          </a:prstGeom>
          <a:ln w="38100">
            <a:gradFill>
              <a:gsLst>
                <a:gs pos="0">
                  <a:schemeClr val="tx1"/>
                </a:gs>
                <a:gs pos="79000">
                  <a:schemeClr val="tx1">
                    <a:lumMod val="50000"/>
                    <a:lumOff val="50000"/>
                  </a:schemeClr>
                </a:gs>
                <a:gs pos="27000">
                  <a:schemeClr val="tx1">
                    <a:lumMod val="50000"/>
                    <a:lumOff val="50000"/>
                  </a:schemeClr>
                </a:gs>
                <a:gs pos="52000">
                  <a:schemeClr val="bg2">
                    <a:lumMod val="90000"/>
                  </a:schemeClr>
                </a:gs>
                <a:gs pos="100000">
                  <a:schemeClr val="tx1"/>
                </a:gs>
              </a:gsLst>
              <a:lin ang="36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36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5C6037F-4F19-49E8-992E-7EA968D68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77410FB-48AF-4ECA-9BC0-813279881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4380B23-BE20-4511-94D3-8236B0C5D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0D0F-2799-4AFE-840A-5F61D384CB76}" type="datetime1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8E68BF0-6E3B-4705-B449-88F48E25E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BE57C46-FF7D-49AA-BA10-040788AE9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30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DEEE0E2C-FB4E-401B-8726-9F037033C1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44BA68E-AF92-4E4D-A91E-E8985DEBB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46F53DF-D071-4E23-81E6-E7D312679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DB67-5C12-42A9-AB4D-B993D2CB147E}" type="datetime1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712262B-DEEC-4515-8267-B1968EA18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DF09A1C-EEEC-4A40-A289-E9EDD41F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637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AC5F211-F8E7-4267-B759-4B741E82B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4769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4A6C31A-FB7E-4294-B000-845D81511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2038"/>
            <a:ext cx="10515600" cy="518492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000"/>
            </a:lvl1pPr>
            <a:lvl2pPr>
              <a:defRPr sz="1800"/>
            </a:lvl2pPr>
            <a:lvl3pPr marL="1143000" indent="-228600">
              <a:buFont typeface="맑은 고딕" panose="020B0503020000020004" pitchFamily="50" charset="-127"/>
              <a:buChar char="-"/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6ABA084-D2BD-4B9F-99C6-7C7009CC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B139-5B6F-4536-B2CE-F7DEE0312A12}" type="datetime1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873C59F-5DDC-4B67-966D-C2BAA7EA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00659E9-E9F0-45DA-BE6E-526E5C56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01DE364E-11ED-4FFF-8EC9-0A402FAE95D9}"/>
              </a:ext>
            </a:extLst>
          </p:cNvPr>
          <p:cNvCxnSpPr>
            <a:cxnSpLocks/>
          </p:cNvCxnSpPr>
          <p:nvPr userDrawn="1"/>
        </p:nvCxnSpPr>
        <p:spPr>
          <a:xfrm>
            <a:off x="838200" y="879894"/>
            <a:ext cx="10515600" cy="0"/>
          </a:xfrm>
          <a:prstGeom prst="line">
            <a:avLst/>
          </a:prstGeom>
          <a:ln w="38100">
            <a:gradFill>
              <a:gsLst>
                <a:gs pos="0">
                  <a:schemeClr val="tx1"/>
                </a:gs>
                <a:gs pos="79000">
                  <a:schemeClr val="tx1">
                    <a:lumMod val="50000"/>
                    <a:lumOff val="50000"/>
                  </a:schemeClr>
                </a:gs>
                <a:gs pos="27000">
                  <a:schemeClr val="tx1">
                    <a:lumMod val="50000"/>
                    <a:lumOff val="50000"/>
                  </a:schemeClr>
                </a:gs>
                <a:gs pos="52000">
                  <a:schemeClr val="bg2">
                    <a:lumMod val="90000"/>
                  </a:schemeClr>
                </a:gs>
                <a:gs pos="100000">
                  <a:schemeClr val="tx1"/>
                </a:gs>
              </a:gsLst>
              <a:lin ang="36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3FF69918-66CD-4CAA-B910-1F450A967C98}"/>
              </a:ext>
            </a:extLst>
          </p:cNvPr>
          <p:cNvCxnSpPr>
            <a:cxnSpLocks/>
          </p:cNvCxnSpPr>
          <p:nvPr userDrawn="1"/>
        </p:nvCxnSpPr>
        <p:spPr>
          <a:xfrm>
            <a:off x="836762" y="327804"/>
            <a:ext cx="1438" cy="553887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/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tx1"/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004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1ED4B1B-C953-464C-9FDA-9B40BFF59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96A6632-EE62-45F2-9B19-C0EBA8DBB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51D8653-5484-4F0E-A987-95ABA0F0F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2E16-C96F-446C-85F0-D7380F56CA7A}" type="datetime1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C5EA5CB-4EFC-498C-8D8C-93CB100E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C4D26B2-4CCE-46B6-A9BA-39CFD4DB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26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AD9B3B-F437-4667-A014-F16127A68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296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46EB2C3-A855-4583-A7F5-109B9E5A0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92038"/>
            <a:ext cx="5181600" cy="5184925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000" b="1"/>
            </a:lvl1pPr>
            <a:lvl2pPr>
              <a:defRPr sz="1800"/>
            </a:lvl2pPr>
            <a:lvl3pPr marL="1143000" indent="-228600">
              <a:buFont typeface="맑은 고딕" panose="020B0503020000020004" pitchFamily="50" charset="-127"/>
              <a:buChar char="-"/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B94FC47-17BD-4C89-98F6-257283835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92038"/>
            <a:ext cx="5181600" cy="518492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000" b="1"/>
            </a:lvl1pPr>
            <a:lvl2pPr>
              <a:defRPr sz="1800"/>
            </a:lvl2pPr>
            <a:lvl3pPr marL="1143000" indent="-228600">
              <a:buFont typeface="맑은 고딕" panose="020B0503020000020004" pitchFamily="50" charset="-127"/>
              <a:buChar char="-"/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59BA087-82FB-4691-BF79-261210B63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300E-6FBE-4FCB-9F7C-F38E695036E8}" type="datetime1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4C561DE-85A7-4CA6-A938-69363FD7B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525828B-A8E6-4B84-9012-7FD810010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7AC8462B-3951-4009-87D7-5A3FD7B19F1C}"/>
              </a:ext>
            </a:extLst>
          </p:cNvPr>
          <p:cNvCxnSpPr>
            <a:cxnSpLocks/>
          </p:cNvCxnSpPr>
          <p:nvPr userDrawn="1"/>
        </p:nvCxnSpPr>
        <p:spPr>
          <a:xfrm>
            <a:off x="838200" y="879894"/>
            <a:ext cx="10515600" cy="0"/>
          </a:xfrm>
          <a:prstGeom prst="line">
            <a:avLst/>
          </a:prstGeom>
          <a:ln w="38100">
            <a:gradFill>
              <a:gsLst>
                <a:gs pos="0">
                  <a:schemeClr val="tx1"/>
                </a:gs>
                <a:gs pos="79000">
                  <a:schemeClr val="tx1">
                    <a:lumMod val="50000"/>
                    <a:lumOff val="50000"/>
                  </a:schemeClr>
                </a:gs>
                <a:gs pos="27000">
                  <a:schemeClr val="tx1">
                    <a:lumMod val="50000"/>
                    <a:lumOff val="50000"/>
                  </a:schemeClr>
                </a:gs>
                <a:gs pos="52000">
                  <a:schemeClr val="bg2">
                    <a:lumMod val="90000"/>
                  </a:schemeClr>
                </a:gs>
                <a:gs pos="100000">
                  <a:schemeClr val="tx1"/>
                </a:gs>
              </a:gsLst>
              <a:lin ang="36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DA596603-C86A-45A6-BAD5-92E06C071518}"/>
              </a:ext>
            </a:extLst>
          </p:cNvPr>
          <p:cNvCxnSpPr>
            <a:cxnSpLocks/>
          </p:cNvCxnSpPr>
          <p:nvPr userDrawn="1"/>
        </p:nvCxnSpPr>
        <p:spPr>
          <a:xfrm>
            <a:off x="836762" y="327804"/>
            <a:ext cx="1438" cy="553887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/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tx1"/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39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92DC24F-2CE7-43F5-9290-26A57444C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14769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BD84D28-7A39-4227-8551-DBB0C82E8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63D73D8-40D2-452E-8129-153F28EAB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DB161035-09D3-4785-ABCE-5B28E5B6DB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992A7E42-7328-4C6D-B736-13E244265E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317EE7B1-8F90-4B78-989C-276F3F1B3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1793-2D69-4B2E-8F26-8010D16B91CA}" type="datetime1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2009A171-F504-4C63-8326-4A00ECBB7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8DBB14C7-A032-495E-9A2D-CFD112948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425C7B1F-B69A-432E-BD65-ECDDA89C05B3}"/>
              </a:ext>
            </a:extLst>
          </p:cNvPr>
          <p:cNvCxnSpPr>
            <a:cxnSpLocks/>
          </p:cNvCxnSpPr>
          <p:nvPr userDrawn="1"/>
        </p:nvCxnSpPr>
        <p:spPr>
          <a:xfrm>
            <a:off x="838200" y="879894"/>
            <a:ext cx="10515600" cy="0"/>
          </a:xfrm>
          <a:prstGeom prst="line">
            <a:avLst/>
          </a:prstGeom>
          <a:ln w="38100">
            <a:gradFill>
              <a:gsLst>
                <a:gs pos="0">
                  <a:schemeClr val="tx1"/>
                </a:gs>
                <a:gs pos="79000">
                  <a:schemeClr val="tx1">
                    <a:lumMod val="50000"/>
                    <a:lumOff val="50000"/>
                  </a:schemeClr>
                </a:gs>
                <a:gs pos="27000">
                  <a:schemeClr val="tx1">
                    <a:lumMod val="50000"/>
                    <a:lumOff val="50000"/>
                  </a:schemeClr>
                </a:gs>
                <a:gs pos="52000">
                  <a:schemeClr val="bg2">
                    <a:lumMod val="90000"/>
                  </a:schemeClr>
                </a:gs>
                <a:gs pos="100000">
                  <a:schemeClr val="tx1"/>
                </a:gs>
              </a:gsLst>
              <a:lin ang="36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EAB7BD13-50DA-44B4-AB67-746D6C8C04BB}"/>
              </a:ext>
            </a:extLst>
          </p:cNvPr>
          <p:cNvCxnSpPr>
            <a:cxnSpLocks/>
          </p:cNvCxnSpPr>
          <p:nvPr userDrawn="1"/>
        </p:nvCxnSpPr>
        <p:spPr>
          <a:xfrm>
            <a:off x="836762" y="327804"/>
            <a:ext cx="1438" cy="553887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/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tx1"/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396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AEF372F-000E-45C2-B4FA-E46ED39DE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A3BFB641-5C44-47B7-99F4-524AED30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9DB7-F884-46A9-8A3A-6B167E7BED07}" type="datetime1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8495E3A-189F-42EC-A5F1-928DD6AE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20ADA013-4140-4F4B-B220-4BC09A707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67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88EDCC1F-A263-414C-BB5C-E72E2F60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E51F3-86ED-4232-A7C2-6CF71BAE6995}" type="datetime1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354BA64-410F-4C84-B9A8-C1BBE68A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DA400EB-65CE-46D9-962C-9C09F247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40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1C6AD2C-974E-489B-BFEA-B4318AFD1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AF1E228-3BCA-41EC-8DE0-E4FF3FE7E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C6B9201B-D99F-46AF-94BC-96B7D3CDB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57ABC81-A88E-43D1-94D5-DC0B1DCC7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ABEC-FF59-4A87-9298-C94758E86225}" type="datetime1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4B7F370-54AF-4F51-AD3C-77BD1344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1B3EF92-0EA1-44FD-81CF-6B44146FE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722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D2EB573-6149-4BA8-9B8E-1C370E1C0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97E2BFDE-C0A5-4909-8A5D-64B3D9B55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2ACFCA7-9079-40E9-B0CF-8C593E8A2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B5759C2-6561-490A-8C02-69C523919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D3460-7802-4794-8969-D6B2685473F4}" type="datetime1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77A4D9F-C992-4F3B-9EB3-585490651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ED1226C-1798-4A7A-9FAF-7EAA93B31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38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8B46EA8-AE64-46C3-A16E-EE15890D4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2051644-0D21-4DD2-8E8F-D479F399D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CD4AE45-68CB-406F-83BF-70CDA4BB2C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0AE87-F329-437E-BD1C-048C10B7130A}" type="datetime1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3052C2B-1AD7-42EC-B4E6-75810DCAE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3B94BD0-E664-4E7C-8625-DF70E06EE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27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96506F1-A4E0-4063-848D-FF9E2A5B49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err="1" smtClean="0">
                <a:solidFill>
                  <a:srgbClr val="FF0000"/>
                </a:solidFill>
              </a:rPr>
              <a:t>Ch</a:t>
            </a:r>
            <a:r>
              <a:rPr lang="en-US" altLang="ko-KR" sz="3200" dirty="0" smtClean="0">
                <a:solidFill>
                  <a:srgbClr val="FF0000"/>
                </a:solidFill>
              </a:rPr>
              <a:t> 03</a:t>
            </a:r>
            <a:r>
              <a:rPr lang="en-US" altLang="ko-KR" sz="3200" dirty="0" smtClean="0"/>
              <a:t>: Fundamental </a:t>
            </a:r>
            <a:r>
              <a:rPr lang="en-US" altLang="ko-KR" sz="3200" dirty="0"/>
              <a:t>Programming Structures in </a:t>
            </a:r>
            <a:r>
              <a:rPr lang="en-US" altLang="ko-KR" sz="3200" dirty="0" smtClean="0"/>
              <a:t>Java Part_2</a:t>
            </a:r>
            <a:endParaRPr lang="ko-KR" altLang="en-US" sz="3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40903A54-A355-46BC-878A-B21140C352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0000FF"/>
                </a:solidFill>
              </a:rPr>
              <a:t> </a:t>
            </a:r>
            <a:r>
              <a:rPr lang="en-US" altLang="ko-KR" b="1" dirty="0">
                <a:solidFill>
                  <a:srgbClr val="0000FF"/>
                </a:solidFill>
              </a:rPr>
              <a:t>Core Java, Volume I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A5CDCB6-E0F7-4A62-87DC-064EED0FB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59D1756-F644-448A-8F10-2148FF4DDC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07333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1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3.7.3 File </a:t>
            </a:r>
            <a:r>
              <a:rPr lang="en-US" altLang="ko-KR" dirty="0">
                <a:solidFill>
                  <a:srgbClr val="0000FF"/>
                </a:solidFill>
              </a:rPr>
              <a:t>Input and </a:t>
            </a:r>
            <a:r>
              <a:rPr lang="en-US" altLang="ko-KR" dirty="0" smtClean="0">
                <a:solidFill>
                  <a:srgbClr val="0000FF"/>
                </a:solidFill>
              </a:rPr>
              <a:t>File Output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0551" y="992038"/>
            <a:ext cx="11775057" cy="547777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lphaLcParenR"/>
            </a:pPr>
            <a:r>
              <a:rPr lang="en-US" altLang="ko-KR" sz="2800" b="1" dirty="0" smtClean="0">
                <a:solidFill>
                  <a:srgbClr val="FF0000"/>
                </a:solidFill>
              </a:rPr>
              <a:t>To read textual data  </a:t>
            </a:r>
            <a:r>
              <a:rPr lang="en-US" altLang="ko-KR" sz="2800" b="1" dirty="0">
                <a:solidFill>
                  <a:srgbClr val="FF0000"/>
                </a:solidFill>
              </a:rPr>
              <a:t>from a 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file,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 use the following steps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2800" b="1" dirty="0" smtClean="0">
                <a:solidFill>
                  <a:srgbClr val="00B050"/>
                </a:solidFill>
              </a:rPr>
              <a:t>//Step 1: create Scanner object</a:t>
            </a:r>
          </a:p>
          <a:p>
            <a:pPr marL="0" lvl="0" indent="0">
              <a:buNone/>
            </a:pPr>
            <a:r>
              <a:rPr lang="en-US" altLang="ko-KR" sz="2800" dirty="0">
                <a:solidFill>
                  <a:prstClr val="black"/>
                </a:solidFill>
              </a:rPr>
              <a:t> </a:t>
            </a:r>
            <a:r>
              <a:rPr lang="en-US" altLang="ko-KR" sz="2800" dirty="0" smtClean="0">
                <a:solidFill>
                  <a:prstClr val="black"/>
                </a:solidFill>
              </a:rPr>
              <a:t>import java.io</a:t>
            </a:r>
            <a:r>
              <a:rPr lang="en-US" altLang="ko-KR" sz="2800" dirty="0">
                <a:solidFill>
                  <a:prstClr val="black"/>
                </a:solidFill>
              </a:rPr>
              <a:t>;</a:t>
            </a:r>
            <a:endParaRPr lang="en-US" altLang="ko-KR" sz="28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ko-KR" sz="2800" dirty="0" smtClean="0">
                <a:solidFill>
                  <a:prstClr val="black"/>
                </a:solidFill>
              </a:rPr>
              <a:t> import  </a:t>
            </a:r>
            <a:r>
              <a:rPr lang="en-US" altLang="ko-KR" sz="2800" dirty="0" err="1" smtClean="0">
                <a:solidFill>
                  <a:prstClr val="black"/>
                </a:solidFill>
              </a:rPr>
              <a:t>java.nio.path</a:t>
            </a:r>
            <a:r>
              <a:rPr lang="en-US" altLang="ko-KR" sz="2800" dirty="0" smtClean="0">
                <a:solidFill>
                  <a:prstClr val="black"/>
                </a:solidFill>
              </a:rPr>
              <a:t>; </a:t>
            </a:r>
          </a:p>
          <a:p>
            <a:pPr marL="0" lvl="0" indent="0">
              <a:buNone/>
            </a:pPr>
            <a:r>
              <a:rPr lang="en-US" altLang="ko-KR" sz="2800" b="1" dirty="0" smtClean="0">
                <a:solidFill>
                  <a:srgbClr val="0000FF"/>
                </a:solidFill>
              </a:rPr>
              <a:t> Scanner</a:t>
            </a:r>
            <a:r>
              <a:rPr lang="en-US" altLang="ko-KR" sz="2800" dirty="0" smtClean="0"/>
              <a:t> </a:t>
            </a:r>
            <a:r>
              <a:rPr lang="en-US" altLang="ko-KR" sz="2800" dirty="0"/>
              <a:t>in = </a:t>
            </a:r>
            <a:r>
              <a:rPr lang="en-US" altLang="ko-KR" sz="2800" b="1" dirty="0">
                <a:solidFill>
                  <a:srgbClr val="FF0000"/>
                </a:solidFill>
              </a:rPr>
              <a:t>new</a:t>
            </a:r>
            <a:r>
              <a:rPr lang="en-US" altLang="ko-KR" sz="2800" dirty="0"/>
              <a:t> </a:t>
            </a:r>
            <a:r>
              <a:rPr lang="en-US" altLang="ko-KR" sz="2800" b="1" dirty="0">
                <a:solidFill>
                  <a:srgbClr val="0000FF"/>
                </a:solidFill>
              </a:rPr>
              <a:t>Scanner</a:t>
            </a:r>
            <a:r>
              <a:rPr lang="en-US" altLang="ko-KR" sz="2800" dirty="0" smtClean="0"/>
              <a:t>( </a:t>
            </a:r>
            <a:r>
              <a:rPr lang="en-US" altLang="ko-KR" sz="2800" b="1" dirty="0" err="1" smtClean="0"/>
              <a:t>Paths.get</a:t>
            </a:r>
            <a:r>
              <a:rPr lang="en-US" altLang="ko-KR" sz="2800" b="1" dirty="0"/>
              <a:t>("myfile.txt")</a:t>
            </a:r>
            <a:r>
              <a:rPr lang="en-US" altLang="ko-KR" sz="2800" dirty="0"/>
              <a:t>, </a:t>
            </a:r>
            <a:r>
              <a:rPr lang="en-US" altLang="ko-KR" sz="2800" b="1" dirty="0"/>
              <a:t>"</a:t>
            </a:r>
            <a:r>
              <a:rPr lang="en-US" altLang="ko-KR" sz="2800" b="1" dirty="0" smtClean="0"/>
              <a:t>UTF-8“ </a:t>
            </a:r>
            <a:r>
              <a:rPr lang="en-US" altLang="ko-KR" sz="2800" dirty="0" smtClean="0"/>
              <a:t>);  </a:t>
            </a:r>
            <a:r>
              <a:rPr lang="en-US" altLang="ko-KR" sz="2600" dirty="0" smtClean="0">
                <a:solidFill>
                  <a:srgbClr val="00B050"/>
                </a:solidFill>
              </a:rPr>
              <a:t>// similar to System.in </a:t>
            </a:r>
          </a:p>
          <a:p>
            <a:pPr marL="0" lvl="0" indent="0">
              <a:buNone/>
            </a:pPr>
            <a:r>
              <a:rPr lang="en-US" altLang="ko-KR" sz="2800" b="1" dirty="0" smtClean="0">
                <a:solidFill>
                  <a:srgbClr val="00B050"/>
                </a:solidFill>
              </a:rPr>
              <a:t>// Step 2:  now read using the methods of Scanner class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800" b="1" dirty="0" smtClean="0">
                <a:solidFill>
                  <a:srgbClr val="FF0000"/>
                </a:solidFill>
              </a:rPr>
              <a:t>b) To writing textual data to </a:t>
            </a:r>
            <a:r>
              <a:rPr lang="en-US" altLang="ko-KR" sz="2800" b="1" dirty="0">
                <a:solidFill>
                  <a:srgbClr val="FF0000"/>
                </a:solidFill>
              </a:rPr>
              <a:t>a 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file</a:t>
            </a:r>
            <a:r>
              <a:rPr lang="en-US" altLang="ko-KR" sz="2800" b="1" dirty="0">
                <a:solidFill>
                  <a:srgbClr val="FF0000"/>
                </a:solidFill>
              </a:rPr>
              <a:t>,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800" b="1" dirty="0">
                <a:solidFill>
                  <a:srgbClr val="FF0000"/>
                </a:solidFill>
              </a:rPr>
              <a:t>use the following 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steps</a:t>
            </a:r>
          </a:p>
          <a:p>
            <a:pPr marL="0" indent="0">
              <a:buNone/>
            </a:pPr>
            <a:r>
              <a:rPr lang="en-US" altLang="ko-KR" sz="2800" b="1" dirty="0" smtClean="0">
                <a:solidFill>
                  <a:srgbClr val="00B050"/>
                </a:solidFill>
              </a:rPr>
              <a:t>//</a:t>
            </a:r>
            <a:r>
              <a:rPr lang="en-US" altLang="ko-KR" sz="2800" b="1" dirty="0">
                <a:solidFill>
                  <a:srgbClr val="00B050"/>
                </a:solidFill>
              </a:rPr>
              <a:t>Step 1: create </a:t>
            </a:r>
            <a:r>
              <a:rPr lang="en-US" altLang="ko-KR" sz="2800" b="1" dirty="0" smtClean="0">
                <a:solidFill>
                  <a:srgbClr val="00B050"/>
                </a:solidFill>
              </a:rPr>
              <a:t>PrintWriiter  object</a:t>
            </a:r>
            <a:endParaRPr lang="en-US" altLang="ko-KR" sz="2800" b="1" dirty="0"/>
          </a:p>
          <a:p>
            <a:pPr marL="0" indent="0">
              <a:buNone/>
            </a:pPr>
            <a:r>
              <a:rPr lang="en-US" altLang="ko-KR" sz="2800" dirty="0" err="1" smtClean="0"/>
              <a:t>PrintWriter</a:t>
            </a:r>
            <a:r>
              <a:rPr lang="en-US" altLang="ko-KR" sz="2800" dirty="0" smtClean="0"/>
              <a:t> </a:t>
            </a:r>
            <a:r>
              <a:rPr lang="en-US" altLang="ko-KR" sz="2800" dirty="0"/>
              <a:t>out = new </a:t>
            </a:r>
            <a:r>
              <a:rPr lang="en-US" altLang="ko-KR" sz="2800" dirty="0" err="1"/>
              <a:t>PrintWriter</a:t>
            </a:r>
            <a:r>
              <a:rPr lang="en-US" altLang="ko-KR" sz="2800" dirty="0"/>
              <a:t>("myfile.txt", "UTF-8</a:t>
            </a:r>
            <a:r>
              <a:rPr lang="en-US" altLang="ko-KR" sz="2800" dirty="0" smtClean="0"/>
              <a:t>");  </a:t>
            </a:r>
            <a:r>
              <a:rPr lang="en-US" altLang="ko-KR" sz="2800" dirty="0" smtClean="0">
                <a:solidFill>
                  <a:srgbClr val="0000FF"/>
                </a:solidFill>
              </a:rPr>
              <a:t>//  similar to </a:t>
            </a:r>
            <a:r>
              <a:rPr lang="en-US" altLang="ko-KR" sz="2800" dirty="0" err="1" smtClean="0">
                <a:solidFill>
                  <a:srgbClr val="0000FF"/>
                </a:solidFill>
              </a:rPr>
              <a:t>System.out</a:t>
            </a:r>
            <a:r>
              <a:rPr lang="en-US" altLang="ko-KR" sz="2800" dirty="0" smtClean="0">
                <a:solidFill>
                  <a:srgbClr val="0000FF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2800" b="1" dirty="0" smtClean="0">
                <a:solidFill>
                  <a:srgbClr val="00B050"/>
                </a:solidFill>
              </a:rPr>
              <a:t>// </a:t>
            </a:r>
            <a:r>
              <a:rPr lang="en-US" altLang="ko-KR" sz="2800" b="1" dirty="0">
                <a:solidFill>
                  <a:srgbClr val="00B050"/>
                </a:solidFill>
              </a:rPr>
              <a:t>Step 2:  now </a:t>
            </a:r>
            <a:r>
              <a:rPr lang="en-US" altLang="ko-KR" sz="2800" b="1" dirty="0" smtClean="0">
                <a:solidFill>
                  <a:srgbClr val="00B050"/>
                </a:solidFill>
              </a:rPr>
              <a:t>write textual data  </a:t>
            </a:r>
            <a:r>
              <a:rPr lang="en-US" altLang="ko-KR" sz="2800" b="1" dirty="0">
                <a:solidFill>
                  <a:srgbClr val="00B050"/>
                </a:solidFill>
              </a:rPr>
              <a:t>using </a:t>
            </a:r>
            <a:r>
              <a:rPr lang="en-US" altLang="ko-KR" sz="2800" b="1" dirty="0" smtClean="0">
                <a:solidFill>
                  <a:srgbClr val="00B050"/>
                </a:solidFill>
              </a:rPr>
              <a:t>the following  </a:t>
            </a:r>
            <a:r>
              <a:rPr lang="en-US" altLang="ko-KR" sz="2800" b="1" dirty="0">
                <a:solidFill>
                  <a:srgbClr val="00B050"/>
                </a:solidFill>
              </a:rPr>
              <a:t>methods of </a:t>
            </a:r>
            <a:r>
              <a:rPr lang="en-US" altLang="ko-KR" sz="2800" b="1" dirty="0" smtClean="0">
                <a:solidFill>
                  <a:srgbClr val="00B050"/>
                </a:solidFill>
              </a:rPr>
              <a:t>   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altLang="ko-KR" sz="2800" b="1" dirty="0">
                <a:solidFill>
                  <a:srgbClr val="00B050"/>
                </a:solidFill>
              </a:rPr>
              <a:t> </a:t>
            </a:r>
            <a:r>
              <a:rPr lang="en-US" altLang="ko-KR" sz="2800" b="1" dirty="0" smtClean="0">
                <a:solidFill>
                  <a:srgbClr val="00B050"/>
                </a:solidFill>
              </a:rPr>
              <a:t>             PrintWriiter class</a:t>
            </a:r>
            <a:endParaRPr lang="en-US" altLang="ko-KR" sz="2800" dirty="0">
              <a:solidFill>
                <a:prstClr val="black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2800" dirty="0" smtClean="0"/>
              <a:t>out.println(...) 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2800" dirty="0" err="1" smtClean="0"/>
              <a:t>out.print</a:t>
            </a:r>
            <a:r>
              <a:rPr lang="en-US" altLang="ko-KR" sz="2800" dirty="0" smtClean="0"/>
              <a:t>(...) 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2800" dirty="0" err="1" smtClean="0"/>
              <a:t>out.printf</a:t>
            </a:r>
            <a:r>
              <a:rPr lang="en-US" altLang="ko-KR" sz="2800" dirty="0" smtClean="0"/>
              <a:t>(...) ;</a:t>
            </a:r>
            <a:endParaRPr lang="en-US" altLang="ko-KR" sz="2800" dirty="0"/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sz="2800" dirty="0"/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9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3.8 Control Flow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Like any programming Language, java supports both conditional statements and loops to determine control flow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The following are similar to C language.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 Block Scope and Nested block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 Conditional Statements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 Loops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 Determinate Loops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 Multiple Selection -The Switch statement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Statements that break control flow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dirty="0" smtClean="0">
                <a:solidFill>
                  <a:srgbClr val="0000FF"/>
                </a:solidFill>
              </a:rPr>
              <a:t>Read these concepts  </a:t>
            </a:r>
            <a:r>
              <a:rPr lang="en-US" sz="2400" b="1" dirty="0">
                <a:solidFill>
                  <a:srgbClr val="0000FF"/>
                </a:solidFill>
              </a:rPr>
              <a:t>from your text book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34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3.9. </a:t>
            </a:r>
            <a:r>
              <a:rPr lang="en-US" dirty="0" smtClean="0">
                <a:solidFill>
                  <a:srgbClr val="0000FF"/>
                </a:solidFill>
              </a:rPr>
              <a:t>Big Numbers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2038"/>
            <a:ext cx="11290540" cy="518492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To get better precision for int and float data types, we can </a:t>
            </a:r>
          </a:p>
          <a:p>
            <a:pPr marL="0" indent="0">
              <a:buNone/>
            </a:pPr>
            <a:r>
              <a:rPr lang="en-US" sz="2800" dirty="0" smtClean="0"/>
              <a:t>use  </a:t>
            </a:r>
            <a:r>
              <a:rPr lang="en-US" sz="2800" b="1" dirty="0" err="1" smtClean="0"/>
              <a:t>BigInteger</a:t>
            </a:r>
            <a:r>
              <a:rPr lang="en-US" sz="2800" dirty="0" smtClean="0"/>
              <a:t>  and </a:t>
            </a:r>
            <a:r>
              <a:rPr lang="en-US" sz="2800" b="1" dirty="0" err="1" smtClean="0"/>
              <a:t>BigDecimal</a:t>
            </a:r>
            <a:r>
              <a:rPr lang="en-US" sz="2800" dirty="0" smtClean="0"/>
              <a:t> Classes from “</a:t>
            </a:r>
            <a:r>
              <a:rPr lang="en-US" sz="2800" b="1" dirty="0" err="1" smtClean="0">
                <a:solidFill>
                  <a:srgbClr val="0000FF"/>
                </a:solidFill>
              </a:rPr>
              <a:t>java,math</a:t>
            </a:r>
            <a:r>
              <a:rPr lang="en-US" sz="2800" dirty="0" smtClean="0"/>
              <a:t>” package</a:t>
            </a:r>
          </a:p>
          <a:p>
            <a:r>
              <a:rPr lang="en-US" sz="2800" dirty="0"/>
              <a:t>i</a:t>
            </a:r>
            <a:r>
              <a:rPr lang="en-US" sz="2800" dirty="0" smtClean="0"/>
              <a:t>mport </a:t>
            </a:r>
            <a:r>
              <a:rPr lang="en-US" sz="2800" dirty="0" err="1" smtClean="0"/>
              <a:t>java,math.BigInteger</a:t>
            </a:r>
            <a:r>
              <a:rPr lang="en-US" sz="2800" dirty="0" smtClean="0"/>
              <a:t>; </a:t>
            </a:r>
          </a:p>
          <a:p>
            <a:r>
              <a:rPr lang="en-US" sz="2800" dirty="0" smtClean="0"/>
              <a:t>Import </a:t>
            </a:r>
            <a:r>
              <a:rPr lang="en-US" sz="2800" dirty="0" err="1" smtClean="0"/>
              <a:t>java.math.BigDecimal</a:t>
            </a:r>
            <a:r>
              <a:rPr lang="en-US" sz="2800" dirty="0" smtClean="0"/>
              <a:t>;</a:t>
            </a:r>
          </a:p>
          <a:p>
            <a:r>
              <a:rPr lang="en-US" sz="2800" dirty="0" smtClean="0"/>
              <a:t>We cannot use operators  like </a:t>
            </a:r>
            <a:r>
              <a:rPr lang="en-US" sz="2800" b="1" dirty="0" smtClean="0">
                <a:solidFill>
                  <a:srgbClr val="0000FF"/>
                </a:solidFill>
              </a:rPr>
              <a:t>+,- ,* , /  and %</a:t>
            </a:r>
          </a:p>
          <a:p>
            <a:r>
              <a:rPr lang="en-US" sz="2800" dirty="0" smtClean="0"/>
              <a:t>Hence, we will use add(), subtract(), multiply()  </a:t>
            </a:r>
            <a:r>
              <a:rPr lang="en-US" sz="2800" dirty="0" err="1" smtClean="0"/>
              <a:t>etc</a:t>
            </a:r>
            <a:r>
              <a:rPr lang="en-US" sz="2800" dirty="0" smtClean="0"/>
              <a:t> methods</a:t>
            </a:r>
          </a:p>
          <a:p>
            <a:r>
              <a:rPr lang="en-US" sz="2800" b="1" dirty="0" smtClean="0">
                <a:solidFill>
                  <a:srgbClr val="0000FF"/>
                </a:solidFill>
              </a:rPr>
              <a:t>Reading Assignment</a:t>
            </a:r>
          </a:p>
          <a:p>
            <a:pPr marL="0" indent="0">
              <a:buNone/>
            </a:pPr>
            <a:r>
              <a:rPr lang="en-US" sz="2800" dirty="0" smtClean="0"/>
              <a:t>Compare the examples in </a:t>
            </a:r>
            <a:r>
              <a:rPr lang="en-US" sz="2800" b="1" dirty="0" smtClean="0"/>
              <a:t>Listing 3.5 </a:t>
            </a:r>
            <a:r>
              <a:rPr lang="en-US" sz="2800" dirty="0" smtClean="0"/>
              <a:t>and </a:t>
            </a:r>
            <a:r>
              <a:rPr lang="en-US" sz="2800" b="1" dirty="0" smtClean="0"/>
              <a:t>Listing 3.6  </a:t>
            </a: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39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10 Arrays: </a:t>
            </a:r>
            <a:r>
              <a:rPr lang="en-US" dirty="0" smtClean="0">
                <a:solidFill>
                  <a:srgbClr val="C00000"/>
                </a:solidFill>
              </a:rPr>
              <a:t>Traditional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for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Loop and </a:t>
            </a:r>
            <a:r>
              <a:rPr lang="en-US" dirty="0" smtClean="0">
                <a:solidFill>
                  <a:srgbClr val="0000FF"/>
                </a:solidFill>
              </a:rPr>
              <a:t>Enhanced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for</a:t>
            </a:r>
            <a:r>
              <a:rPr lang="en-US" dirty="0" smtClean="0"/>
              <a:t> Loop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92956" y="1103270"/>
            <a:ext cx="6941269" cy="5415473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 sz="2000" dirty="0"/>
              <a:t>An Array is a data </a:t>
            </a:r>
            <a:r>
              <a:rPr lang="en-US" altLang="ko-KR" sz="2000" dirty="0" smtClean="0"/>
              <a:t>suture </a:t>
            </a:r>
            <a:r>
              <a:rPr lang="en-US" altLang="ko-KR" sz="2000" dirty="0"/>
              <a:t>to store many </a:t>
            </a:r>
            <a:r>
              <a:rPr lang="en-US" altLang="ko-KR" sz="2000" dirty="0" smtClean="0"/>
              <a:t>elements </a:t>
            </a:r>
            <a:r>
              <a:rPr lang="en-US" altLang="ko-KR" sz="2000" dirty="0"/>
              <a:t>of the same type;</a:t>
            </a:r>
          </a:p>
          <a:p>
            <a:r>
              <a:rPr lang="en-US" altLang="ko-KR" sz="2000" dirty="0">
                <a:solidFill>
                  <a:srgbClr val="0000FF"/>
                </a:solidFill>
              </a:rPr>
              <a:t>Syntax of declaration:  </a:t>
            </a:r>
          </a:p>
          <a:p>
            <a:pPr marL="0" indent="0">
              <a:buNone/>
            </a:pPr>
            <a:r>
              <a:rPr lang="en-US" altLang="ko-KR" sz="2000" dirty="0"/>
              <a:t>&lt;</a:t>
            </a:r>
            <a:r>
              <a:rPr lang="en-US" altLang="ko-KR" sz="2000" b="1" dirty="0"/>
              <a:t>data type&gt;&lt;[ ]&gt; &lt;name&gt; ;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b="1" dirty="0" smtClean="0"/>
              <a:t>a) Array </a:t>
            </a:r>
            <a:r>
              <a:rPr lang="en-US" altLang="ko-KR" sz="2000" b="1" dirty="0"/>
              <a:t>variable declaration: 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altLang="ko-KR" sz="2000" b="1" dirty="0"/>
              <a:t>int[] a; </a:t>
            </a:r>
            <a:r>
              <a:rPr lang="en-US" altLang="ko-KR" sz="2000" b="1" dirty="0">
                <a:solidFill>
                  <a:srgbClr val="00B050"/>
                </a:solidFill>
              </a:rPr>
              <a:t>// 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refrence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 array  is created  </a:t>
            </a:r>
            <a:r>
              <a:rPr lang="en-US" altLang="ko-KR" sz="2000" b="1" dirty="0">
                <a:solidFill>
                  <a:srgbClr val="00B050"/>
                </a:solidFill>
              </a:rPr>
              <a:t>without initiation to actual array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b) Use </a:t>
            </a:r>
            <a:r>
              <a:rPr lang="en-US" altLang="ko-KR" sz="2000" dirty="0"/>
              <a:t>“</a:t>
            </a:r>
            <a:r>
              <a:rPr lang="en-US" altLang="ko-KR" sz="2000" dirty="0">
                <a:solidFill>
                  <a:srgbClr val="0000FF"/>
                </a:solidFill>
              </a:rPr>
              <a:t>new</a:t>
            </a:r>
            <a:r>
              <a:rPr lang="en-US" altLang="ko-KR" sz="2000" dirty="0"/>
              <a:t>” operator to create actual array on heap area  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altLang="ko-KR" sz="2000" dirty="0"/>
              <a:t>int[] </a:t>
            </a:r>
            <a:r>
              <a:rPr lang="en-US" altLang="ko-KR" sz="2000" dirty="0">
                <a:solidFill>
                  <a:srgbClr val="0000FF"/>
                </a:solidFill>
              </a:rPr>
              <a:t>a</a:t>
            </a:r>
            <a:r>
              <a:rPr lang="en-US" altLang="ko-KR" sz="2000" dirty="0"/>
              <a:t> = </a:t>
            </a:r>
            <a:r>
              <a:rPr lang="en-US" altLang="ko-KR" sz="2000" dirty="0">
                <a:solidFill>
                  <a:srgbClr val="FF0000"/>
                </a:solidFill>
              </a:rPr>
              <a:t>new</a:t>
            </a:r>
            <a:r>
              <a:rPr lang="en-US" altLang="ko-KR" sz="2000" dirty="0"/>
              <a:t> int[100];</a:t>
            </a:r>
          </a:p>
          <a:p>
            <a:pPr marL="457200" lvl="1" indent="0">
              <a:spcBef>
                <a:spcPts val="1200"/>
              </a:spcBef>
              <a:buNone/>
            </a:pPr>
            <a:endParaRPr lang="en-US" altLang="ko-KR" dirty="0"/>
          </a:p>
          <a:p>
            <a:pPr marL="457200" lvl="1" indent="0">
              <a:spcBef>
                <a:spcPts val="1200"/>
              </a:spcBef>
              <a:buNone/>
            </a:pPr>
            <a:endParaRPr lang="en-US" altLang="ko-KR" dirty="0"/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7324724" y="1055837"/>
            <a:ext cx="4381501" cy="5396032"/>
          </a:xfrm>
          <a:ln w="3492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457200" lvl="1" indent="0">
              <a:spcBef>
                <a:spcPts val="1200"/>
              </a:spcBef>
              <a:buNone/>
            </a:pPr>
            <a:r>
              <a:rPr lang="en-US" altLang="ko-KR" sz="2000" b="1" dirty="0" smtClean="0">
                <a:solidFill>
                  <a:srgbClr val="0000FF"/>
                </a:solidFill>
              </a:rPr>
              <a:t>Example 1: Traditional Loop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altLang="ko-KR" sz="2000" b="1" dirty="0" smtClean="0">
                <a:solidFill>
                  <a:srgbClr val="FF0000"/>
                </a:solidFill>
              </a:rPr>
              <a:t>for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(int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= 0;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&lt; </a:t>
            </a:r>
            <a:r>
              <a:rPr lang="en-US" altLang="ko-KR" sz="2000" dirty="0" err="1"/>
              <a:t>a.length</a:t>
            </a:r>
            <a:r>
              <a:rPr lang="en-US" altLang="ko-KR" sz="2000" dirty="0" smtClean="0"/>
              <a:t>; 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++)</a:t>
            </a:r>
          </a:p>
          <a:p>
            <a:pPr marL="457200" lvl="1" indent="0">
              <a:buNone/>
            </a:pPr>
            <a:r>
              <a:rPr lang="en-US" altLang="ko-KR" sz="2000" dirty="0"/>
              <a:t>     </a:t>
            </a:r>
            <a:r>
              <a:rPr lang="en-US" altLang="ko-KR" sz="2000" b="1" dirty="0"/>
              <a:t>System.out.println(a[</a:t>
            </a:r>
            <a:r>
              <a:rPr lang="en-US" altLang="ko-KR" sz="2000" b="1" dirty="0" err="1"/>
              <a:t>i</a:t>
            </a:r>
            <a:r>
              <a:rPr lang="en-US" altLang="ko-KR" sz="2000" b="1" dirty="0"/>
              <a:t>]);</a:t>
            </a:r>
          </a:p>
          <a:p>
            <a:pPr marL="0" indent="0">
              <a:buNone/>
            </a:pPr>
            <a:r>
              <a:rPr lang="en-US" altLang="ko-KR" sz="2000" dirty="0" smtClean="0"/>
              <a:t>      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Example 2: Enhanced  loop</a:t>
            </a:r>
            <a:endParaRPr lang="en-US" altLang="ko-KR" sz="2000" b="1" dirty="0">
              <a:solidFill>
                <a:srgbClr val="0000FF"/>
              </a:solidFill>
            </a:endParaRPr>
          </a:p>
          <a:p>
            <a:pPr marL="457200" lvl="1" indent="0">
              <a:spcBef>
                <a:spcPts val="1200"/>
              </a:spcBef>
              <a:buNone/>
            </a:pPr>
            <a:r>
              <a:rPr lang="en-US" altLang="ko-KR" sz="2000" b="1" dirty="0">
                <a:solidFill>
                  <a:srgbClr val="FF0000"/>
                </a:solidFill>
              </a:rPr>
              <a:t>for</a:t>
            </a:r>
            <a:r>
              <a:rPr lang="en-US" altLang="ko-KR" sz="2000" dirty="0"/>
              <a:t> (int </a:t>
            </a:r>
            <a:r>
              <a:rPr lang="en-US" altLang="ko-KR" sz="2000" dirty="0">
                <a:solidFill>
                  <a:srgbClr val="FF0000"/>
                </a:solidFill>
              </a:rPr>
              <a:t>elemen</a:t>
            </a:r>
            <a:r>
              <a:rPr lang="en-US" altLang="ko-KR" sz="2000" dirty="0"/>
              <a:t>t : </a:t>
            </a:r>
            <a:r>
              <a:rPr lang="en-US" altLang="ko-KR" sz="2000" dirty="0" smtClean="0"/>
              <a:t>a )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    System.out.println(element</a:t>
            </a:r>
            <a:r>
              <a:rPr lang="en-US" altLang="ko-KR" sz="2000" dirty="0" smtClean="0"/>
              <a:t>) ;</a:t>
            </a:r>
            <a:endParaRPr lang="en-US" altLang="ko-KR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13</a:t>
            </a:fld>
            <a:endParaRPr lang="ko-KR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08003" y="3800146"/>
            <a:ext cx="1438805" cy="349415"/>
            <a:chOff x="6822324" y="1865727"/>
            <a:chExt cx="1438805" cy="349415"/>
          </a:xfrm>
        </p:grpSpPr>
        <p:sp>
          <p:nvSpPr>
            <p:cNvPr id="11" name="직사각형 5"/>
            <p:cNvSpPr/>
            <p:nvPr/>
          </p:nvSpPr>
          <p:spPr>
            <a:xfrm>
              <a:off x="7126012" y="1909231"/>
              <a:ext cx="1135117" cy="27326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6822324" y="1865727"/>
              <a:ext cx="1127238" cy="349415"/>
              <a:chOff x="6822324" y="1865727"/>
              <a:chExt cx="1127238" cy="349415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822324" y="1876588"/>
                <a:ext cx="2920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a</a:t>
                </a:r>
                <a:endParaRPr lang="ko-KR" altLang="en-US" sz="16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425059" y="1865727"/>
                <a:ext cx="5245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null</a:t>
                </a:r>
                <a:endParaRPr lang="ko-KR" altLang="en-US" sz="1600" dirty="0"/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712428" y="5257005"/>
            <a:ext cx="6259871" cy="1194864"/>
            <a:chOff x="8461691" y="1909815"/>
            <a:chExt cx="3202776" cy="918370"/>
          </a:xfrm>
        </p:grpSpPr>
        <p:sp>
          <p:nvSpPr>
            <p:cNvPr id="16" name="모서리가 둥근 직사각형 8"/>
            <p:cNvSpPr/>
            <p:nvPr/>
          </p:nvSpPr>
          <p:spPr>
            <a:xfrm>
              <a:off x="10108936" y="2047879"/>
              <a:ext cx="1555531" cy="780306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an array</a:t>
              </a:r>
            </a:p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instance</a:t>
              </a:r>
            </a:p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600" dirty="0" err="1" smtClean="0">
                  <a:solidFill>
                    <a:schemeClr val="tx1"/>
                  </a:solidFill>
                </a:rPr>
                <a:t>int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[100])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9"/>
            <p:cNvSpPr/>
            <p:nvPr/>
          </p:nvSpPr>
          <p:spPr>
            <a:xfrm>
              <a:off x="8461691" y="2244822"/>
              <a:ext cx="1135117" cy="27326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화살표 연결선 10"/>
            <p:cNvCxnSpPr/>
            <p:nvPr/>
          </p:nvCxnSpPr>
          <p:spPr>
            <a:xfrm>
              <a:off x="9134227" y="2345502"/>
              <a:ext cx="9747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9194782" y="1909815"/>
              <a:ext cx="2920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a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7583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6007" y="373950"/>
            <a:ext cx="10515600" cy="514769"/>
          </a:xfrm>
        </p:spPr>
        <p:txBody>
          <a:bodyPr/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3.10.2. Array </a:t>
            </a:r>
            <a:r>
              <a:rPr lang="en-US" altLang="ko-KR" dirty="0" smtClean="0">
                <a:solidFill>
                  <a:srgbClr val="0000FF"/>
                </a:solidFill>
              </a:rPr>
              <a:t>Initializer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0999" y="916462"/>
            <a:ext cx="11268075" cy="5439888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en-US" altLang="ko-KR" sz="2400" dirty="0" smtClean="0"/>
              <a:t>we can </a:t>
            </a:r>
            <a:r>
              <a:rPr lang="en-US" altLang="ko-KR" sz="2400" dirty="0" smtClean="0"/>
              <a:t> </a:t>
            </a:r>
            <a:r>
              <a:rPr lang="en-US" altLang="ko-KR" sz="2400" dirty="0" smtClean="0"/>
              <a:t>create an array object </a:t>
            </a:r>
            <a:r>
              <a:rPr lang="en-US" altLang="ko-KR" sz="2400" dirty="0" smtClean="0"/>
              <a:t>by supplying </a:t>
            </a:r>
            <a:r>
              <a:rPr lang="en-US" altLang="ko-KR" sz="2400" dirty="0" smtClean="0"/>
              <a:t>initial </a:t>
            </a:r>
            <a:r>
              <a:rPr lang="en-US" altLang="ko-KR" sz="2400" dirty="0" smtClean="0"/>
              <a:t>values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without</a:t>
            </a:r>
            <a:r>
              <a:rPr lang="en-US" altLang="ko-KR" sz="2400" dirty="0" smtClean="0"/>
              <a:t> using “</a:t>
            </a:r>
            <a:r>
              <a:rPr lang="en-US" altLang="ko-KR" sz="2400" dirty="0" smtClean="0">
                <a:solidFill>
                  <a:srgbClr val="0000FF"/>
                </a:solidFill>
              </a:rPr>
              <a:t>new” </a:t>
            </a:r>
            <a:r>
              <a:rPr lang="en-US" altLang="ko-KR" sz="2400" dirty="0" smtClean="0"/>
              <a:t>operator. </a:t>
            </a:r>
          </a:p>
          <a:p>
            <a:r>
              <a:rPr lang="en-US" altLang="ko-KR" sz="2400" dirty="0" smtClean="0">
                <a:solidFill>
                  <a:srgbClr val="FF0000"/>
                </a:solidFill>
              </a:rPr>
              <a:t>Example: </a:t>
            </a:r>
            <a:r>
              <a:rPr lang="en-US" altLang="ko-KR" sz="2400" dirty="0" smtClean="0"/>
              <a:t>int</a:t>
            </a:r>
            <a:r>
              <a:rPr lang="en-US" altLang="ko-KR" sz="2400" dirty="0"/>
              <a:t>[] </a:t>
            </a:r>
            <a:r>
              <a:rPr lang="en-US" altLang="ko-KR" sz="2400" b="1" dirty="0"/>
              <a:t>smallPrimes</a:t>
            </a:r>
            <a:r>
              <a:rPr lang="en-US" altLang="ko-KR" sz="2400" dirty="0"/>
              <a:t> = { 2, 3, 5, 7, 11, 13 </a:t>
            </a:r>
            <a:r>
              <a:rPr lang="en-US" altLang="ko-KR" sz="2400" dirty="0" smtClean="0"/>
              <a:t>};</a:t>
            </a:r>
            <a:endParaRPr lang="en-US" altLang="ko-KR" sz="2400" dirty="0" smtClean="0"/>
          </a:p>
          <a:p>
            <a:r>
              <a:rPr lang="en-US" altLang="ko-KR" sz="2400" dirty="0" smtClean="0"/>
              <a:t>We can create an  create and initialize </a:t>
            </a:r>
            <a:r>
              <a:rPr lang="en-US" altLang="ko-KR" sz="2400" dirty="0" smtClean="0"/>
              <a:t>anonymous array to </a:t>
            </a:r>
            <a:r>
              <a:rPr lang="en-US" altLang="ko-KR" sz="2400" dirty="0" smtClean="0">
                <a:solidFill>
                  <a:srgbClr val="0000FF"/>
                </a:solidFill>
              </a:rPr>
              <a:t>re-initialize</a:t>
            </a:r>
            <a:r>
              <a:rPr lang="en-US" altLang="ko-KR" sz="2400" dirty="0" smtClean="0"/>
              <a:t> an existing </a:t>
            </a:r>
            <a:r>
              <a:rPr lang="en-US" altLang="ko-KR" sz="2400" b="1" dirty="0" smtClean="0"/>
              <a:t>with out </a:t>
            </a:r>
            <a:r>
              <a:rPr lang="en-US" altLang="ko-KR" sz="2400" dirty="0" smtClean="0"/>
              <a:t>creating a </a:t>
            </a:r>
            <a:r>
              <a:rPr lang="en-US" altLang="ko-KR" sz="2400" b="1" dirty="0" smtClean="0">
                <a:solidFill>
                  <a:srgbClr val="0000FF"/>
                </a:solidFill>
              </a:rPr>
              <a:t>new</a:t>
            </a:r>
            <a:r>
              <a:rPr lang="en-US" altLang="ko-KR" sz="2400" dirty="0" smtClean="0"/>
              <a:t> variable.</a:t>
            </a:r>
            <a:endParaRPr lang="en-US" altLang="ko-KR" sz="2400" dirty="0" smtClean="0"/>
          </a:p>
          <a:p>
            <a:pPr marL="457200" lvl="1" indent="0">
              <a:spcBef>
                <a:spcPts val="1200"/>
              </a:spcBef>
              <a:buNone/>
            </a:pPr>
            <a:r>
              <a:rPr lang="en-US" altLang="ko-KR" sz="2400" dirty="0" smtClean="0">
                <a:solidFill>
                  <a:srgbClr val="FF0000"/>
                </a:solidFill>
              </a:rPr>
              <a:t>Example</a:t>
            </a:r>
            <a:r>
              <a:rPr lang="en-US" altLang="ko-KR" sz="2400" dirty="0" smtClean="0"/>
              <a:t>: 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altLang="ko-KR" sz="2400" b="1" dirty="0" smtClean="0"/>
              <a:t>Line 1:</a:t>
            </a:r>
            <a:r>
              <a:rPr lang="en-US" altLang="ko-KR" sz="2400" dirty="0" smtClean="0"/>
              <a:t> int</a:t>
            </a:r>
            <a:r>
              <a:rPr lang="en-US" altLang="ko-KR" sz="2400" dirty="0"/>
              <a:t>[] </a:t>
            </a:r>
            <a:r>
              <a:rPr lang="en-US" altLang="ko-KR" sz="2400" b="1" dirty="0"/>
              <a:t>smallPrimes</a:t>
            </a:r>
            <a:r>
              <a:rPr lang="en-US" altLang="ko-KR" sz="2400" dirty="0"/>
              <a:t> = { 2, 3, 5, 7, 11, 13 };</a:t>
            </a:r>
          </a:p>
          <a:p>
            <a:pPr marL="457200" lvl="1" indent="0">
              <a:buNone/>
            </a:pPr>
            <a:r>
              <a:rPr lang="en-US" altLang="ko-KR" sz="2400" b="1" dirty="0" smtClean="0"/>
              <a:t>Line 2</a:t>
            </a:r>
            <a:r>
              <a:rPr lang="en-US" altLang="ko-KR" sz="2400" dirty="0" smtClean="0"/>
              <a:t>: smallPrimes </a:t>
            </a:r>
            <a:r>
              <a:rPr lang="en-US" altLang="ko-KR" sz="2400" dirty="0" smtClean="0"/>
              <a:t>= </a:t>
            </a:r>
            <a:r>
              <a:rPr lang="en-US" altLang="ko-KR" sz="2400" u="sng" dirty="0" smtClean="0">
                <a:solidFill>
                  <a:srgbClr val="FF0000"/>
                </a:solidFill>
              </a:rPr>
              <a:t>new </a:t>
            </a:r>
            <a:r>
              <a:rPr lang="en-US" altLang="ko-KR" sz="2400" u="sng" dirty="0" smtClean="0"/>
              <a:t>int[] </a:t>
            </a:r>
            <a:r>
              <a:rPr lang="en-US" altLang="ko-KR" sz="2400" u="sng" dirty="0"/>
              <a:t>{ </a:t>
            </a:r>
            <a:r>
              <a:rPr lang="en-US" altLang="ko-KR" sz="2400" u="sng" dirty="0" smtClean="0"/>
              <a:t>17, 19, 23, 29, </a:t>
            </a:r>
            <a:r>
              <a:rPr lang="en-US" altLang="ko-KR" sz="2400" u="sng" dirty="0" smtClean="0"/>
              <a:t>31</a:t>
            </a:r>
            <a:r>
              <a:rPr lang="en-US" altLang="ko-KR" sz="2400" u="sng" dirty="0" smtClean="0"/>
              <a:t>1</a:t>
            </a:r>
            <a:r>
              <a:rPr lang="en-US" altLang="ko-KR" sz="2400" u="sng" dirty="0"/>
              <a:t>, </a:t>
            </a:r>
            <a:r>
              <a:rPr lang="en-US" altLang="ko-KR" sz="2400" u="sng" dirty="0" smtClean="0"/>
              <a:t>37</a:t>
            </a:r>
            <a:r>
              <a:rPr lang="en-US" altLang="ko-KR" sz="2400" u="sng" dirty="0" smtClean="0"/>
              <a:t> } ;</a:t>
            </a:r>
          </a:p>
          <a:p>
            <a:pPr marL="457200" lvl="1" indent="0">
              <a:buNone/>
            </a:pPr>
            <a:r>
              <a:rPr lang="en-US" altLang="ko-KR" sz="2400" dirty="0" smtClean="0">
                <a:solidFill>
                  <a:srgbClr val="00B050"/>
                </a:solidFill>
              </a:rPr>
              <a:t>//This is the same as the following three  lines of code.</a:t>
            </a:r>
            <a:endParaRPr lang="en-US" altLang="ko-KR" sz="24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altLang="ko-KR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b="1" dirty="0" smtClean="0"/>
              <a:t>Line 1</a:t>
            </a:r>
            <a:r>
              <a:rPr lang="en-US" altLang="ko-KR" sz="2400" dirty="0" smtClean="0">
                <a:solidFill>
                  <a:srgbClr val="FF0000"/>
                </a:solidFill>
              </a:rPr>
              <a:t>. </a:t>
            </a:r>
            <a:r>
              <a:rPr lang="en-US" altLang="ko-KR" sz="2400" dirty="0" smtClean="0"/>
              <a:t>int</a:t>
            </a:r>
            <a:r>
              <a:rPr lang="en-US" altLang="ko-KR" sz="2400" dirty="0"/>
              <a:t>[] </a:t>
            </a:r>
            <a:r>
              <a:rPr lang="en-US" altLang="ko-KR" sz="2400" b="1" dirty="0">
                <a:solidFill>
                  <a:srgbClr val="0000FF"/>
                </a:solidFill>
              </a:rPr>
              <a:t>smallPrimes</a:t>
            </a:r>
            <a:r>
              <a:rPr lang="en-US" altLang="ko-KR" sz="2400" dirty="0">
                <a:solidFill>
                  <a:srgbClr val="0000FF"/>
                </a:solidFill>
              </a:rPr>
              <a:t> </a:t>
            </a:r>
            <a:r>
              <a:rPr lang="en-US" altLang="ko-KR" sz="2400" dirty="0"/>
              <a:t>= { 2, 3, 5, 7, 11, 13 };</a:t>
            </a:r>
          </a:p>
          <a:p>
            <a:pPr marL="457200" lvl="1" indent="0">
              <a:buNone/>
            </a:pPr>
            <a:r>
              <a:rPr lang="en-US" altLang="ko-KR" sz="2400" dirty="0" smtClean="0"/>
              <a:t> </a:t>
            </a:r>
            <a:r>
              <a:rPr lang="en-US" altLang="ko-KR" sz="2400" b="1" dirty="0" smtClean="0"/>
              <a:t>Line 2</a:t>
            </a:r>
            <a:r>
              <a:rPr lang="en-US" altLang="ko-KR" sz="2400" dirty="0" smtClean="0"/>
              <a:t>. int[] </a:t>
            </a:r>
            <a:r>
              <a:rPr lang="en-US" altLang="ko-KR" sz="2400" dirty="0" err="1" smtClean="0">
                <a:solidFill>
                  <a:srgbClr val="FF0000"/>
                </a:solidFill>
              </a:rPr>
              <a:t>LuckyNumbers</a:t>
            </a:r>
            <a:r>
              <a:rPr lang="en-US" altLang="ko-KR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= 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{ 17, 19, 23, 29, 311, 37 } ;</a:t>
            </a:r>
          </a:p>
          <a:p>
            <a:pPr marL="457200" lvl="1" indent="0">
              <a:buNone/>
            </a:pPr>
            <a:r>
              <a:rPr lang="en-US" altLang="ko-KR" sz="2400" b="1" dirty="0" smtClean="0">
                <a:solidFill>
                  <a:srgbClr val="0000FF"/>
                </a:solidFill>
              </a:rPr>
              <a:t> </a:t>
            </a:r>
            <a:r>
              <a:rPr lang="en-US" altLang="ko-KR" sz="2400" b="1" dirty="0" smtClean="0"/>
              <a:t>Line 3</a:t>
            </a:r>
            <a:r>
              <a:rPr lang="en-US" altLang="ko-KR" sz="2400" b="1" dirty="0" smtClean="0">
                <a:solidFill>
                  <a:srgbClr val="0000FF"/>
                </a:solidFill>
              </a:rPr>
              <a:t>.  smallPrimes </a:t>
            </a:r>
            <a:r>
              <a:rPr lang="en-US" altLang="ko-KR" sz="2400" b="1" dirty="0" smtClean="0"/>
              <a:t>= </a:t>
            </a:r>
            <a:r>
              <a:rPr lang="en-US" altLang="ko-KR" sz="2400" dirty="0" err="1" smtClean="0">
                <a:solidFill>
                  <a:srgbClr val="FF0000"/>
                </a:solidFill>
              </a:rPr>
              <a:t>LuckyNumbers</a:t>
            </a:r>
            <a:r>
              <a:rPr lang="en-US" altLang="ko-KR" sz="2400" dirty="0" smtClean="0">
                <a:solidFill>
                  <a:srgbClr val="FF0000"/>
                </a:solidFill>
              </a:rPr>
              <a:t>;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14</a:t>
            </a:fld>
            <a:endParaRPr lang="ko-KR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6829424" y="5567588"/>
            <a:ext cx="4819651" cy="908999"/>
            <a:chOff x="3413440" y="4156726"/>
            <a:chExt cx="2771398" cy="1057674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4629307" y="4156726"/>
              <a:ext cx="1555531" cy="780306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</a:rPr>
                <a:t>17,19,23,29,31,37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413440" y="4346974"/>
              <a:ext cx="816471" cy="27326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3641333" y="4494120"/>
              <a:ext cx="9747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476174" y="4677225"/>
              <a:ext cx="1051912" cy="537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err="1" smtClean="0">
                  <a:solidFill>
                    <a:srgbClr val="0000FF"/>
                  </a:solidFill>
                </a:rPr>
                <a:t>samllPrimes</a:t>
              </a:r>
              <a:endParaRPr lang="ko-KR" altLang="en-US" sz="2400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092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3.10.3 Show copy and Deep  Copy of  an Array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5774" y="992038"/>
            <a:ext cx="11439526" cy="5729437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Shall copy</a:t>
            </a:r>
            <a:r>
              <a:rPr lang="en-US" altLang="ko-KR" dirty="0" smtClean="0"/>
              <a:t>: Copying </a:t>
            </a:r>
            <a:r>
              <a:rPr lang="en-US" altLang="ko-KR" b="1" dirty="0"/>
              <a:t>array variables </a:t>
            </a:r>
            <a:r>
              <a:rPr lang="en-US" altLang="ko-KR" dirty="0"/>
              <a:t>yields </a:t>
            </a:r>
            <a:r>
              <a:rPr lang="en-US" altLang="ko-KR" b="1" dirty="0"/>
              <a:t>two </a:t>
            </a:r>
            <a:r>
              <a:rPr lang="en-US" altLang="ko-KR" b="1" dirty="0" smtClean="0"/>
              <a:t>references on </a:t>
            </a:r>
            <a:r>
              <a:rPr lang="en-US" altLang="ko-KR" b="1" dirty="0" smtClean="0">
                <a:solidFill>
                  <a:srgbClr val="FF0000"/>
                </a:solidFill>
              </a:rPr>
              <a:t>stack area </a:t>
            </a:r>
            <a:r>
              <a:rPr lang="en-US" altLang="ko-KR" dirty="0"/>
              <a:t>to the same </a:t>
            </a:r>
            <a:r>
              <a:rPr lang="en-US" altLang="ko-KR" dirty="0" smtClean="0"/>
              <a:t>array object on </a:t>
            </a:r>
            <a:r>
              <a:rPr lang="en-US" altLang="ko-KR" dirty="0" smtClean="0">
                <a:solidFill>
                  <a:srgbClr val="FF0000"/>
                </a:solidFill>
              </a:rPr>
              <a:t>heap area</a:t>
            </a:r>
            <a:r>
              <a:rPr lang="en-US" altLang="ko-KR" dirty="0" smtClean="0"/>
              <a:t>: </a:t>
            </a:r>
            <a:endParaRPr lang="en-US" altLang="ko-KR" dirty="0" smtClean="0"/>
          </a:p>
          <a:p>
            <a:pPr marL="228600" lvl="1" indent="57150">
              <a:buNone/>
            </a:pPr>
            <a:r>
              <a:rPr lang="en-US" altLang="ko-KR" sz="2000" b="1" dirty="0" smtClean="0">
                <a:solidFill>
                  <a:srgbClr val="0000FF"/>
                </a:solidFill>
              </a:rPr>
              <a:t>Example:   int</a:t>
            </a:r>
            <a:r>
              <a:rPr lang="en-US" altLang="ko-KR" sz="2000" b="1" dirty="0">
                <a:solidFill>
                  <a:srgbClr val="0000FF"/>
                </a:solidFill>
              </a:rPr>
              <a:t>[] </a:t>
            </a:r>
            <a:r>
              <a:rPr lang="en-US" altLang="ko-KR" sz="2000" b="1" dirty="0" err="1">
                <a:solidFill>
                  <a:srgbClr val="0000FF"/>
                </a:solidFill>
              </a:rPr>
              <a:t>luckyNumbers</a:t>
            </a:r>
            <a:r>
              <a:rPr lang="en-US" altLang="ko-KR" sz="2000" b="1" dirty="0">
                <a:solidFill>
                  <a:srgbClr val="0000FF"/>
                </a:solidFill>
              </a:rPr>
              <a:t> 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 = </a:t>
            </a:r>
            <a:r>
              <a:rPr lang="en-US" altLang="ko-KR" sz="2000" b="1" dirty="0">
                <a:solidFill>
                  <a:srgbClr val="0000FF"/>
                </a:solidFill>
              </a:rPr>
              <a:t>smallPrimes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;</a:t>
            </a:r>
            <a:endParaRPr lang="en-US" altLang="ko-KR" sz="2000" dirty="0" smtClean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Deep copy</a:t>
            </a:r>
            <a:r>
              <a:rPr lang="en-US" altLang="ko-KR" dirty="0" smtClean="0"/>
              <a:t>:  </a:t>
            </a:r>
            <a:r>
              <a:rPr lang="en-US" altLang="ko-KR" sz="2400" dirty="0" smtClean="0"/>
              <a:t>we want copy to deep copy into new array on heap area, 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copyOf</a:t>
            </a:r>
            <a:r>
              <a:rPr lang="en-US" altLang="ko-KR" sz="2400" dirty="0" smtClean="0"/>
              <a:t> () method of </a:t>
            </a:r>
            <a:r>
              <a:rPr lang="en-US" altLang="ko-KR" sz="2400" dirty="0" smtClean="0">
                <a:solidFill>
                  <a:srgbClr val="FF0000"/>
                </a:solidFill>
              </a:rPr>
              <a:t>Array </a:t>
            </a:r>
            <a:r>
              <a:rPr lang="en-US" altLang="ko-KR" sz="2400" dirty="0" smtClean="0"/>
              <a:t>class (</a:t>
            </a:r>
            <a:r>
              <a:rPr lang="en-US" sz="2400" dirty="0" err="1" smtClean="0"/>
              <a:t>java.util.Arrays</a:t>
            </a:r>
            <a:r>
              <a:rPr lang="en-US" sz="2400" dirty="0" smtClean="0"/>
              <a:t>) . </a:t>
            </a:r>
            <a:endParaRPr lang="en-US" altLang="ko-KR" sz="2400" dirty="0" smtClean="0"/>
          </a:p>
          <a:p>
            <a:r>
              <a:rPr lang="en-US" altLang="ko-KR" sz="2400" b="1" dirty="0" smtClean="0"/>
              <a:t>Example: </a:t>
            </a:r>
            <a:r>
              <a:rPr lang="en-US" altLang="ko-KR" dirty="0" smtClean="0">
                <a:solidFill>
                  <a:srgbClr val="FF0000"/>
                </a:solidFill>
              </a:rPr>
              <a:t>int</a:t>
            </a:r>
            <a:r>
              <a:rPr lang="en-US" altLang="ko-KR" dirty="0">
                <a:solidFill>
                  <a:srgbClr val="FF0000"/>
                </a:solidFill>
              </a:rPr>
              <a:t>[] </a:t>
            </a:r>
            <a:r>
              <a:rPr lang="en-US" altLang="ko-KR" dirty="0" err="1"/>
              <a:t>copiedLuckyNumbers</a:t>
            </a:r>
            <a:r>
              <a:rPr lang="en-US" altLang="ko-KR" dirty="0"/>
              <a:t> =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Arrays</a:t>
            </a:r>
            <a:r>
              <a:rPr lang="en-US" altLang="ko-KR" dirty="0" err="1" smtClean="0"/>
              <a:t>.</a:t>
            </a:r>
            <a:r>
              <a:rPr lang="en-US" altLang="ko-KR" dirty="0" err="1" smtClean="0">
                <a:solidFill>
                  <a:srgbClr val="0000FF"/>
                </a:solidFill>
              </a:rPr>
              <a:t>copyO</a:t>
            </a:r>
            <a:r>
              <a:rPr lang="en-US" altLang="ko-KR" dirty="0" err="1" smtClean="0"/>
              <a:t>f</a:t>
            </a:r>
            <a:r>
              <a:rPr lang="en-US" altLang="ko-KR" dirty="0" smtClean="0"/>
              <a:t> (</a:t>
            </a:r>
            <a:r>
              <a:rPr lang="en-US" altLang="ko-KR" dirty="0" err="1"/>
              <a:t>luckyNumbers</a:t>
            </a:r>
            <a:r>
              <a:rPr lang="en-US" altLang="ko-KR" dirty="0"/>
              <a:t>, </a:t>
            </a:r>
            <a:r>
              <a:rPr lang="en-US" altLang="ko-KR" dirty="0" err="1"/>
              <a:t>luckyNumbers.length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13" y="3190005"/>
            <a:ext cx="6745937" cy="31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87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3.10.4. Command Line arguments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400" dirty="0" smtClean="0">
                <a:solidFill>
                  <a:srgbClr val="3333FF"/>
                </a:solidFill>
              </a:rPr>
              <a:t>// Message.java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400" dirty="0" smtClean="0">
                <a:solidFill>
                  <a:prstClr val="black"/>
                </a:solidFill>
              </a:rPr>
              <a:t>Public </a:t>
            </a:r>
            <a:r>
              <a:rPr lang="en-US" altLang="ko-KR" sz="2400" dirty="0">
                <a:solidFill>
                  <a:prstClr val="black"/>
                </a:solidFill>
              </a:rPr>
              <a:t>class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Message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400" dirty="0">
                <a:solidFill>
                  <a:prstClr val="black"/>
                </a:solidFill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400" dirty="0">
                <a:solidFill>
                  <a:prstClr val="black"/>
                </a:solidFill>
              </a:rPr>
              <a:t>  public static void main</a:t>
            </a:r>
            <a:r>
              <a:rPr lang="en-US" altLang="ko-KR" sz="2400" dirty="0" smtClean="0">
                <a:solidFill>
                  <a:prstClr val="black"/>
                </a:solidFill>
              </a:rPr>
              <a:t>(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String</a:t>
            </a:r>
            <a:r>
              <a:rPr lang="en-US" altLang="ko-KR" sz="2400" b="1" dirty="0">
                <a:solidFill>
                  <a:srgbClr val="FF0000"/>
                </a:solidFill>
              </a:rPr>
              <a:t>[] </a:t>
            </a:r>
            <a:r>
              <a:rPr lang="en-US" altLang="ko-KR" sz="2400" dirty="0" smtClean="0">
                <a:solidFill>
                  <a:prstClr val="black"/>
                </a:solidFill>
              </a:rPr>
              <a:t>args )</a:t>
            </a:r>
            <a:endParaRPr lang="en-US" altLang="ko-KR" sz="2400" dirty="0">
              <a:solidFill>
                <a:prstClr val="black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400" dirty="0">
                <a:solidFill>
                  <a:prstClr val="black"/>
                </a:solidFill>
              </a:rPr>
              <a:t>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400" dirty="0">
                <a:solidFill>
                  <a:prstClr val="black"/>
                </a:solidFill>
              </a:rPr>
              <a:t>   </a:t>
            </a:r>
            <a:r>
              <a:rPr lang="en-US" altLang="ko-KR" sz="2400" dirty="0" smtClean="0">
                <a:solidFill>
                  <a:prstClr val="black"/>
                </a:solidFill>
              </a:rPr>
              <a:t>  </a:t>
            </a:r>
            <a:r>
              <a:rPr lang="en-US" altLang="ko-KR" sz="2400" dirty="0" smtClean="0">
                <a:solidFill>
                  <a:srgbClr val="FF0000"/>
                </a:solidFill>
              </a:rPr>
              <a:t>for  </a:t>
            </a:r>
            <a:r>
              <a:rPr lang="en-US" altLang="ko-KR" sz="2400" dirty="0" smtClean="0">
                <a:solidFill>
                  <a:prstClr val="black"/>
                </a:solidFill>
              </a:rPr>
              <a:t>(int </a:t>
            </a:r>
            <a:r>
              <a:rPr lang="en-US" altLang="ko-KR" sz="2400" dirty="0" err="1">
                <a:solidFill>
                  <a:prstClr val="black"/>
                </a:solidFill>
              </a:rPr>
              <a:t>i</a:t>
            </a:r>
            <a:r>
              <a:rPr lang="en-US" altLang="ko-KR" sz="2400" dirty="0">
                <a:solidFill>
                  <a:prstClr val="black"/>
                </a:solidFill>
              </a:rPr>
              <a:t> = 1; </a:t>
            </a:r>
            <a:r>
              <a:rPr lang="en-US" altLang="ko-KR" sz="2400" dirty="0" err="1">
                <a:solidFill>
                  <a:prstClr val="black"/>
                </a:solidFill>
              </a:rPr>
              <a:t>i</a:t>
            </a:r>
            <a:r>
              <a:rPr lang="en-US" altLang="ko-KR" sz="2400" dirty="0">
                <a:solidFill>
                  <a:prstClr val="black"/>
                </a:solidFill>
              </a:rPr>
              <a:t> &lt; </a:t>
            </a:r>
            <a:r>
              <a:rPr lang="en-US" altLang="ko-KR" sz="2400" dirty="0" err="1" smtClean="0">
                <a:solidFill>
                  <a:srgbClr val="FF0000"/>
                </a:solidFill>
              </a:rPr>
              <a:t>args.length</a:t>
            </a:r>
            <a:r>
              <a:rPr lang="en-US" altLang="ko-KR" sz="2400" dirty="0">
                <a:solidFill>
                  <a:prstClr val="black"/>
                </a:solidFill>
              </a:rPr>
              <a:t>; </a:t>
            </a:r>
            <a:r>
              <a:rPr lang="en-US" altLang="ko-KR" sz="2400" dirty="0" err="1">
                <a:solidFill>
                  <a:prstClr val="black"/>
                </a:solidFill>
              </a:rPr>
              <a:t>i</a:t>
            </a:r>
            <a:r>
              <a:rPr lang="en-US" altLang="ko-KR" sz="2400" dirty="0">
                <a:solidFill>
                  <a:prstClr val="black"/>
                </a:solidFill>
              </a:rPr>
              <a:t>++)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400" dirty="0">
                <a:solidFill>
                  <a:prstClr val="black"/>
                </a:solidFill>
              </a:rPr>
              <a:t>      {</a:t>
            </a:r>
          </a:p>
          <a:p>
            <a:pPr marL="0" indent="0">
              <a:buNone/>
            </a:pPr>
            <a:r>
              <a:rPr lang="en-US" sz="2400" dirty="0" smtClean="0"/>
              <a:t>         System.out.printf( “ “ + </a:t>
            </a:r>
            <a:r>
              <a:rPr lang="en-US" sz="2400" dirty="0" err="1" smtClean="0"/>
              <a:t>args</a:t>
            </a:r>
            <a:r>
              <a:rPr lang="en-US" sz="2400" dirty="0" smtClean="0"/>
              <a:t>[</a:t>
            </a:r>
            <a:r>
              <a:rPr lang="en-US" sz="2400" dirty="0" err="1" smtClean="0"/>
              <a:t>i</a:t>
            </a:r>
            <a:r>
              <a:rPr lang="en-US" sz="2400" dirty="0" smtClean="0"/>
              <a:t>] 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 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//</a:t>
            </a:r>
            <a:r>
              <a:rPr lang="en-US" sz="2400" b="1" dirty="0" err="1" smtClean="0">
                <a:solidFill>
                  <a:srgbClr val="FF0000"/>
                </a:solidFill>
              </a:rPr>
              <a:t>Complie</a:t>
            </a:r>
            <a:r>
              <a:rPr lang="en-US" sz="2400" b="1" dirty="0" smtClean="0">
                <a:solidFill>
                  <a:srgbClr val="FF0000"/>
                </a:solidFill>
              </a:rPr>
              <a:t> :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3333FF"/>
                </a:solidFill>
              </a:rPr>
              <a:t> </a:t>
            </a:r>
            <a:r>
              <a:rPr lang="en-US" sz="2400" dirty="0" err="1" smtClean="0">
                <a:solidFill>
                  <a:srgbClr val="3333FF"/>
                </a:solidFill>
              </a:rPr>
              <a:t>javac</a:t>
            </a:r>
            <a:r>
              <a:rPr lang="en-US" sz="2400" dirty="0" smtClean="0">
                <a:solidFill>
                  <a:srgbClr val="3333FF"/>
                </a:solidFill>
              </a:rPr>
              <a:t> Message.java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// Run: 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3333FF"/>
                </a:solidFill>
              </a:rPr>
              <a:t> java Message  Good By </a:t>
            </a:r>
            <a:r>
              <a:rPr lang="en-US" sz="2400" dirty="0">
                <a:solidFill>
                  <a:srgbClr val="3333FF"/>
                </a:solidFill>
              </a:rPr>
              <a:t>M</a:t>
            </a:r>
            <a:r>
              <a:rPr lang="en-US" sz="2400" dirty="0" smtClean="0">
                <a:solidFill>
                  <a:srgbClr val="3333FF"/>
                </a:solidFill>
              </a:rPr>
              <a:t>y Friend </a:t>
            </a:r>
          </a:p>
          <a:p>
            <a:pPr marL="0" indent="0">
              <a:buNone/>
            </a:pPr>
            <a:r>
              <a:rPr lang="en-US" sz="2400" dirty="0" smtClean="0"/>
              <a:t>// </a:t>
            </a:r>
            <a:r>
              <a:rPr lang="en-US" sz="2400" b="1" dirty="0" smtClean="0"/>
              <a:t>display : </a:t>
            </a:r>
            <a:r>
              <a:rPr lang="en-US" sz="2500" b="1" dirty="0">
                <a:solidFill>
                  <a:prstClr val="black"/>
                </a:solidFill>
              </a:rPr>
              <a:t>Good By My </a:t>
            </a:r>
            <a:r>
              <a:rPr lang="en-US" sz="2500" b="1" dirty="0" smtClean="0">
                <a:solidFill>
                  <a:prstClr val="black"/>
                </a:solidFill>
              </a:rPr>
              <a:t>Friend because  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dirty="0" smtClean="0"/>
              <a:t>//   args[0] =“ Good”</a:t>
            </a:r>
          </a:p>
          <a:p>
            <a:pPr marL="0" indent="0">
              <a:buNone/>
            </a:pPr>
            <a:r>
              <a:rPr lang="en-US" sz="2400" dirty="0" smtClean="0"/>
              <a:t>//   args[1] </a:t>
            </a:r>
            <a:r>
              <a:rPr lang="en-US" sz="2400" dirty="0"/>
              <a:t>=“ </a:t>
            </a:r>
            <a:r>
              <a:rPr lang="en-US" sz="2400" dirty="0" smtClean="0"/>
              <a:t>By ”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//   args[2] </a:t>
            </a:r>
            <a:r>
              <a:rPr lang="en-US" sz="2400" dirty="0"/>
              <a:t>=“ </a:t>
            </a:r>
            <a:r>
              <a:rPr lang="en-US" sz="2400" dirty="0" smtClean="0"/>
              <a:t>My ”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//   args[3] </a:t>
            </a:r>
            <a:r>
              <a:rPr lang="en-US" sz="2400" dirty="0"/>
              <a:t>=“ </a:t>
            </a:r>
            <a:r>
              <a:rPr lang="en-US" sz="2400" dirty="0" smtClean="0"/>
              <a:t>Friend ”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73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3.10.5. Array </a:t>
            </a:r>
            <a:r>
              <a:rPr lang="en-US" altLang="ko-KR" dirty="0" smtClean="0">
                <a:solidFill>
                  <a:srgbClr val="FF0000"/>
                </a:solidFill>
              </a:rPr>
              <a:t>Sorting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992038"/>
            <a:ext cx="11172825" cy="5865962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To sort the elements of an array, we use </a:t>
            </a:r>
            <a:r>
              <a:rPr lang="en-US" altLang="ko-KR" sz="2400" b="1" dirty="0" smtClean="0">
                <a:solidFill>
                  <a:srgbClr val="0000FF"/>
                </a:solidFill>
              </a:rPr>
              <a:t>sort() </a:t>
            </a:r>
            <a:r>
              <a:rPr lang="en-US" altLang="ko-KR" sz="2400" dirty="0" smtClean="0"/>
              <a:t>method </a:t>
            </a:r>
            <a:r>
              <a:rPr lang="en-US" altLang="ko-KR" sz="2400" dirty="0" smtClean="0"/>
              <a:t>of</a:t>
            </a:r>
            <a:r>
              <a:rPr lang="en-US" altLang="ko-KR" sz="2400" dirty="0" smtClean="0"/>
              <a:t> “</a:t>
            </a:r>
            <a:r>
              <a:rPr lang="en-US" altLang="ko-KR" sz="2400" dirty="0" smtClean="0">
                <a:solidFill>
                  <a:srgbClr val="FF0000"/>
                </a:solidFill>
              </a:rPr>
              <a:t>Arrays”</a:t>
            </a:r>
            <a:r>
              <a:rPr lang="en-US" altLang="ko-KR" sz="2400" dirty="0" smtClean="0"/>
              <a:t> class (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java.util.Arrays</a:t>
            </a:r>
            <a:r>
              <a:rPr lang="en-US" altLang="ko-KR" sz="2400" dirty="0" smtClean="0"/>
              <a:t>)</a:t>
            </a:r>
            <a:endParaRPr lang="en-US" altLang="ko-KR" sz="2400" dirty="0"/>
          </a:p>
          <a:p>
            <a:r>
              <a:rPr lang="en-US" altLang="ko-KR" sz="2400" b="1" dirty="0" smtClean="0"/>
              <a:t>In addition to sorting, </a:t>
            </a:r>
            <a:r>
              <a:rPr lang="en-US" altLang="ko-KR" sz="2400" b="1" dirty="0" smtClean="0">
                <a:solidFill>
                  <a:srgbClr val="0000FF"/>
                </a:solidFill>
              </a:rPr>
              <a:t>Array</a:t>
            </a:r>
            <a:r>
              <a:rPr lang="en-US" altLang="ko-KR" sz="2400" b="1" dirty="0" smtClean="0"/>
              <a:t> </a:t>
            </a:r>
            <a:r>
              <a:rPr lang="en-US" altLang="ko-KR" sz="2400" b="1" dirty="0" smtClean="0"/>
              <a:t> class has many static methods as listed below.</a:t>
            </a:r>
            <a:endParaRPr lang="ko-KR" altLang="en-US" sz="2400" b="1" dirty="0"/>
          </a:p>
          <a:p>
            <a:pPr lvl="1"/>
            <a:r>
              <a:rPr lang="en-US" altLang="ko-KR" sz="2400" dirty="0" smtClean="0"/>
              <a:t>static </a:t>
            </a:r>
            <a:r>
              <a:rPr lang="en-US" altLang="ko-KR" sz="2400" dirty="0" smtClean="0"/>
              <a:t>void </a:t>
            </a:r>
            <a:r>
              <a:rPr lang="en-US" altLang="ko-KR" sz="2400" b="1" dirty="0" smtClean="0">
                <a:solidFill>
                  <a:srgbClr val="0000FF"/>
                </a:solidFill>
              </a:rPr>
              <a:t>sort</a:t>
            </a:r>
            <a:r>
              <a:rPr lang="en-US" altLang="ko-KR" sz="2400" dirty="0" smtClean="0"/>
              <a:t>(</a:t>
            </a:r>
            <a:r>
              <a:rPr lang="en-US" altLang="ko-KR" sz="2400" i="1" dirty="0" smtClean="0"/>
              <a:t>type </a:t>
            </a:r>
            <a:r>
              <a:rPr lang="en-US" altLang="ko-KR" sz="2400" dirty="0" smtClean="0"/>
              <a:t>[] </a:t>
            </a:r>
            <a:r>
              <a:rPr lang="en-US" altLang="ko-KR" sz="2400" dirty="0" smtClean="0"/>
              <a:t>a</a:t>
            </a:r>
            <a:r>
              <a:rPr lang="en-US" altLang="ko-KR" sz="2400" dirty="0" smtClean="0"/>
              <a:t>); </a:t>
            </a:r>
          </a:p>
          <a:p>
            <a:pPr marL="457200" lvl="1" indent="0">
              <a:buNone/>
            </a:pPr>
            <a:r>
              <a:rPr lang="en-US" altLang="ko-KR" sz="2400" dirty="0" smtClean="0">
                <a:solidFill>
                  <a:srgbClr val="00B050"/>
                </a:solidFill>
              </a:rPr>
              <a:t>// </a:t>
            </a:r>
            <a:r>
              <a:rPr lang="en-US" altLang="ko-KR" sz="2400" dirty="0" smtClean="0">
                <a:solidFill>
                  <a:srgbClr val="00B050"/>
                </a:solidFill>
              </a:rPr>
              <a:t>type : int, long, short, char, byte, float, </a:t>
            </a:r>
            <a:r>
              <a:rPr lang="en-US" altLang="ko-KR" sz="2400" dirty="0" smtClean="0">
                <a:solidFill>
                  <a:srgbClr val="00B050"/>
                </a:solidFill>
              </a:rPr>
              <a:t>or double</a:t>
            </a:r>
            <a:endParaRPr lang="en-US" altLang="ko-KR" sz="2400" dirty="0" smtClean="0">
              <a:solidFill>
                <a:srgbClr val="00B050"/>
              </a:solidFill>
            </a:endParaRPr>
          </a:p>
          <a:p>
            <a:pPr lvl="1"/>
            <a:r>
              <a:rPr lang="en-US" altLang="ko-KR" sz="2400" dirty="0" smtClean="0"/>
              <a:t>static int </a:t>
            </a:r>
            <a:r>
              <a:rPr lang="en-US" altLang="ko-KR" sz="2400" b="1" dirty="0" err="1" smtClean="0">
                <a:solidFill>
                  <a:srgbClr val="0000FF"/>
                </a:solidFill>
              </a:rPr>
              <a:t>binarySearch</a:t>
            </a:r>
            <a:r>
              <a:rPr lang="en-US" altLang="ko-KR" sz="2400" dirty="0" smtClean="0"/>
              <a:t>(</a:t>
            </a:r>
            <a:r>
              <a:rPr lang="en-US" altLang="ko-KR" sz="2400" i="1" dirty="0" smtClean="0"/>
              <a:t>type </a:t>
            </a:r>
            <a:r>
              <a:rPr lang="en-US" altLang="ko-KR" sz="2400" dirty="0" smtClean="0"/>
              <a:t>[] </a:t>
            </a:r>
            <a:r>
              <a:rPr lang="en-US" altLang="ko-KR" sz="2400" dirty="0" smtClean="0"/>
              <a:t>a, </a:t>
            </a:r>
            <a:r>
              <a:rPr lang="en-US" altLang="ko-KR" sz="2400" i="1" dirty="0" smtClean="0"/>
              <a:t>type</a:t>
            </a:r>
            <a:r>
              <a:rPr lang="en-US" altLang="ko-KR" sz="2400" dirty="0" smtClean="0"/>
              <a:t> </a:t>
            </a:r>
            <a:r>
              <a:rPr lang="en-US" altLang="ko-KR" sz="2400" dirty="0" smtClean="0"/>
              <a:t>v );</a:t>
            </a:r>
            <a:endParaRPr lang="en-US" altLang="ko-KR" sz="2400" dirty="0" smtClean="0"/>
          </a:p>
          <a:p>
            <a:pPr lvl="1"/>
            <a:r>
              <a:rPr lang="en-US" altLang="ko-KR" sz="2400" dirty="0" smtClean="0"/>
              <a:t>static void </a:t>
            </a:r>
            <a:r>
              <a:rPr lang="en-US" altLang="ko-KR" sz="2400" b="1" dirty="0" smtClean="0">
                <a:solidFill>
                  <a:srgbClr val="0000FF"/>
                </a:solidFill>
              </a:rPr>
              <a:t>fill</a:t>
            </a:r>
            <a:r>
              <a:rPr lang="en-US" altLang="ko-KR" sz="2400" dirty="0" smtClean="0"/>
              <a:t> (</a:t>
            </a:r>
            <a:r>
              <a:rPr lang="en-US" altLang="ko-KR" sz="2400" i="1" dirty="0" smtClean="0"/>
              <a:t>type</a:t>
            </a:r>
            <a:r>
              <a:rPr lang="en-US" altLang="ko-KR" sz="2400" dirty="0"/>
              <a:t>[]a, </a:t>
            </a:r>
            <a:r>
              <a:rPr lang="en-US" altLang="ko-KR" sz="2400" i="1" dirty="0"/>
              <a:t>type</a:t>
            </a:r>
            <a:r>
              <a:rPr lang="en-US" altLang="ko-KR" sz="2400" dirty="0"/>
              <a:t> v</a:t>
            </a:r>
            <a:r>
              <a:rPr lang="en-US" altLang="ko-KR" sz="2400" dirty="0" smtClean="0"/>
              <a:t>)</a:t>
            </a:r>
          </a:p>
          <a:p>
            <a:pPr lvl="1"/>
            <a:r>
              <a:rPr lang="en-US" altLang="ko-KR" sz="2400" dirty="0" smtClean="0"/>
              <a:t>static Boolean </a:t>
            </a:r>
            <a:r>
              <a:rPr lang="en-US" altLang="ko-KR" sz="2400" b="1" dirty="0" smtClean="0">
                <a:solidFill>
                  <a:srgbClr val="0000FF"/>
                </a:solidFill>
              </a:rPr>
              <a:t>equals</a:t>
            </a:r>
            <a:r>
              <a:rPr lang="en-US" altLang="ko-KR" sz="2400" dirty="0" smtClean="0"/>
              <a:t>(</a:t>
            </a:r>
            <a:r>
              <a:rPr lang="en-US" altLang="ko-KR" sz="2400" i="1" dirty="0" smtClean="0"/>
              <a:t>type </a:t>
            </a:r>
            <a:r>
              <a:rPr lang="en-US" altLang="ko-KR" sz="2400" dirty="0" smtClean="0"/>
              <a:t>[] </a:t>
            </a:r>
            <a:r>
              <a:rPr lang="en-US" altLang="ko-KR" sz="2400" dirty="0" smtClean="0"/>
              <a:t>a</a:t>
            </a:r>
            <a:r>
              <a:rPr lang="en-US" altLang="ko-KR" sz="2400" dirty="0"/>
              <a:t>, </a:t>
            </a:r>
            <a:r>
              <a:rPr lang="en-US" altLang="ko-KR" sz="2400" i="1" dirty="0" smtClean="0"/>
              <a:t>type </a:t>
            </a:r>
            <a:r>
              <a:rPr lang="en-US" altLang="ko-KR" sz="2400" dirty="0" smtClean="0"/>
              <a:t>[] </a:t>
            </a:r>
            <a:r>
              <a:rPr lang="en-US" altLang="ko-KR" sz="2400" dirty="0" smtClean="0"/>
              <a:t>b</a:t>
            </a:r>
            <a:r>
              <a:rPr lang="en-US" altLang="ko-KR" sz="2400" dirty="0" smtClean="0"/>
              <a:t>);</a:t>
            </a:r>
            <a:endParaRPr lang="en-US" altLang="ko-KR" sz="2400" dirty="0" smtClean="0"/>
          </a:p>
          <a:p>
            <a:pPr lvl="1"/>
            <a:r>
              <a:rPr lang="en-US" altLang="ko-KR" sz="2400" dirty="0" smtClean="0"/>
              <a:t>static </a:t>
            </a:r>
            <a:r>
              <a:rPr lang="en-US" altLang="ko-KR" sz="2400" i="1" dirty="0" smtClean="0"/>
              <a:t>type </a:t>
            </a:r>
            <a:r>
              <a:rPr lang="en-US" altLang="ko-KR" sz="2400" dirty="0" smtClean="0"/>
              <a:t>[] </a:t>
            </a:r>
            <a:r>
              <a:rPr lang="en-US" altLang="ko-KR" sz="2400" dirty="0" err="1" smtClean="0">
                <a:solidFill>
                  <a:srgbClr val="0000FF"/>
                </a:solidFill>
              </a:rPr>
              <a:t>copyO</a:t>
            </a:r>
            <a:r>
              <a:rPr lang="en-US" altLang="ko-KR" sz="2400" dirty="0" err="1" smtClean="0"/>
              <a:t>f</a:t>
            </a:r>
            <a:r>
              <a:rPr lang="en-US" altLang="ko-KR" sz="2400" dirty="0" smtClean="0"/>
              <a:t> (</a:t>
            </a:r>
            <a:r>
              <a:rPr lang="en-US" altLang="ko-KR" sz="2400" i="1" dirty="0" smtClean="0"/>
              <a:t>type </a:t>
            </a:r>
            <a:r>
              <a:rPr lang="en-US" altLang="ko-KR" sz="2400" dirty="0" smtClean="0"/>
              <a:t>[] </a:t>
            </a:r>
            <a:r>
              <a:rPr lang="en-US" altLang="ko-KR" sz="2400" dirty="0" smtClean="0"/>
              <a:t>a, int length</a:t>
            </a:r>
            <a:r>
              <a:rPr lang="en-US" altLang="ko-KR" sz="2400" dirty="0" smtClean="0"/>
              <a:t>);</a:t>
            </a:r>
            <a:endParaRPr lang="en-US" altLang="ko-KR" sz="2400" dirty="0"/>
          </a:p>
          <a:p>
            <a:pPr lvl="1"/>
            <a:r>
              <a:rPr lang="en-US" altLang="ko-KR" sz="2400" b="1" dirty="0" smtClean="0">
                <a:solidFill>
                  <a:srgbClr val="0000FF"/>
                </a:solidFill>
              </a:rPr>
              <a:t>See </a:t>
            </a:r>
            <a:r>
              <a:rPr lang="en-US" altLang="ko-KR" sz="2400" b="1" dirty="0" err="1" smtClean="0">
                <a:solidFill>
                  <a:srgbClr val="0000FF"/>
                </a:solidFill>
              </a:rPr>
              <a:t>java.util.Arrays</a:t>
            </a:r>
            <a:r>
              <a:rPr lang="en-US" altLang="ko-KR" sz="2400" b="1" dirty="0" smtClean="0">
                <a:solidFill>
                  <a:srgbClr val="0000FF"/>
                </a:solidFill>
              </a:rPr>
              <a:t> from online java API.</a:t>
            </a:r>
            <a:endParaRPr lang="en-US" altLang="ko-KR" sz="2400" b="1" dirty="0" smtClean="0">
              <a:solidFill>
                <a:srgbClr val="0000FF"/>
              </a:solidFill>
            </a:endParaRPr>
          </a:p>
          <a:p>
            <a:pPr lvl="1"/>
            <a:r>
              <a:rPr lang="en-US" altLang="ko-KR" sz="2400" b="1" dirty="0" smtClean="0"/>
              <a:t>Example</a:t>
            </a:r>
            <a:r>
              <a:rPr lang="en-US" altLang="ko-KR" sz="2400" dirty="0" smtClean="0"/>
              <a:t>:  write a program that draws a random combination of numbers for a lottery game.</a:t>
            </a:r>
            <a:endParaRPr lang="en-US" altLang="ko-KR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04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Example: LotteryDrawng.java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9074" y="998096"/>
            <a:ext cx="5257801" cy="529375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import </a:t>
            </a:r>
            <a:r>
              <a:rPr lang="en-US" altLang="ko-KR" dirty="0" err="1">
                <a:solidFill>
                  <a:srgbClr val="0000FF"/>
                </a:solidFill>
              </a:rPr>
              <a:t>java.util</a:t>
            </a:r>
            <a:r>
              <a:rPr lang="en-US" altLang="ko-KR" dirty="0" smtClean="0">
                <a:solidFill>
                  <a:srgbClr val="0000FF"/>
                </a:solidFill>
              </a:rPr>
              <a:t>.*; </a:t>
            </a:r>
            <a:endParaRPr lang="en-US" altLang="ko-KR" dirty="0">
              <a:solidFill>
                <a:srgbClr val="0000FF"/>
              </a:solidFill>
            </a:endParaRPr>
          </a:p>
          <a:p>
            <a:r>
              <a:rPr lang="en-US" altLang="ko-KR" b="1" dirty="0" smtClean="0">
                <a:solidFill>
                  <a:srgbClr val="00B050"/>
                </a:solidFill>
              </a:rPr>
              <a:t>public </a:t>
            </a:r>
            <a:r>
              <a:rPr lang="en-US" altLang="ko-KR" b="1" dirty="0">
                <a:solidFill>
                  <a:srgbClr val="00B050"/>
                </a:solidFill>
              </a:rPr>
              <a:t>class </a:t>
            </a:r>
            <a:r>
              <a:rPr lang="en-US" altLang="ko-KR" b="1" dirty="0" err="1">
                <a:solidFill>
                  <a:srgbClr val="00B050"/>
                </a:solidFill>
              </a:rPr>
              <a:t>LotteryDrawing</a:t>
            </a:r>
            <a:endParaRPr lang="en-US" altLang="ko-KR" b="1" dirty="0">
              <a:solidFill>
                <a:srgbClr val="00B050"/>
              </a:solidFill>
            </a:endParaRPr>
          </a:p>
          <a:p>
            <a:r>
              <a:rPr lang="en-US" altLang="ko-KR" dirty="0">
                <a:solidFill>
                  <a:srgbClr val="00B050"/>
                </a:solidFill>
              </a:rPr>
              <a:t>{</a:t>
            </a:r>
          </a:p>
          <a:p>
            <a:r>
              <a:rPr lang="en-US" altLang="ko-KR" dirty="0"/>
              <a:t> </a:t>
            </a:r>
            <a:r>
              <a:rPr lang="en-US" altLang="ko-KR" b="1" dirty="0" smtClean="0">
                <a:solidFill>
                  <a:srgbClr val="3333FF"/>
                </a:solidFill>
              </a:rPr>
              <a:t>public </a:t>
            </a:r>
            <a:r>
              <a:rPr lang="en-US" altLang="ko-KR" b="1" dirty="0">
                <a:solidFill>
                  <a:srgbClr val="3333FF"/>
                </a:solidFill>
              </a:rPr>
              <a:t>static void main(String[] args)</a:t>
            </a:r>
          </a:p>
          <a:p>
            <a:r>
              <a:rPr lang="en-US" altLang="ko-KR" dirty="0"/>
              <a:t> </a:t>
            </a:r>
            <a:r>
              <a:rPr lang="en-US" altLang="ko-KR" b="1" dirty="0" smtClean="0">
                <a:solidFill>
                  <a:srgbClr val="3333FF"/>
                </a:solidFill>
              </a:rPr>
              <a:t>{</a:t>
            </a:r>
            <a:endParaRPr lang="en-US" altLang="ko-KR" b="1" dirty="0">
              <a:solidFill>
                <a:srgbClr val="3333FF"/>
              </a:solidFill>
            </a:endParaRPr>
          </a:p>
          <a:p>
            <a:r>
              <a:rPr lang="en-US" altLang="ko-KR" dirty="0"/>
              <a:t> </a:t>
            </a:r>
            <a:r>
              <a:rPr lang="en-US" altLang="ko-KR" dirty="0" smtClean="0"/>
              <a:t> Scanner </a:t>
            </a:r>
            <a:r>
              <a:rPr lang="en-US" altLang="ko-KR" b="1" dirty="0">
                <a:solidFill>
                  <a:srgbClr val="0000FF"/>
                </a:solidFill>
              </a:rPr>
              <a:t>in</a:t>
            </a:r>
            <a:r>
              <a:rPr lang="en-US" altLang="ko-KR" dirty="0"/>
              <a:t> = new Scanner(System.in);</a:t>
            </a:r>
          </a:p>
          <a:p>
            <a:r>
              <a:rPr lang="en-US" altLang="ko-KR" dirty="0" smtClean="0"/>
              <a:t>  System.out.print</a:t>
            </a:r>
            <a:r>
              <a:rPr lang="en-US" altLang="ko-KR" dirty="0"/>
              <a:t>("</a:t>
            </a:r>
            <a:r>
              <a:rPr lang="en-US" altLang="ko-KR" dirty="0">
                <a:solidFill>
                  <a:srgbClr val="0000FF"/>
                </a:solidFill>
              </a:rPr>
              <a:t>How many numbers </a:t>
            </a:r>
            <a:r>
              <a:rPr lang="en-US" altLang="ko-KR" dirty="0" smtClean="0">
                <a:solidFill>
                  <a:srgbClr val="0000FF"/>
                </a:solidFill>
              </a:rPr>
              <a:t>draw</a:t>
            </a:r>
            <a:r>
              <a:rPr lang="en-US" altLang="ko-KR" dirty="0" smtClean="0"/>
              <a:t>? 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  </a:t>
            </a:r>
            <a:r>
              <a:rPr lang="en-US" altLang="ko-KR" dirty="0" smtClean="0"/>
              <a:t> int </a:t>
            </a:r>
            <a:r>
              <a:rPr lang="en-US" altLang="ko-KR" dirty="0">
                <a:solidFill>
                  <a:srgbClr val="0000FF"/>
                </a:solidFill>
              </a:rPr>
              <a:t>k</a:t>
            </a:r>
            <a:r>
              <a:rPr lang="en-US" altLang="ko-KR" dirty="0"/>
              <a:t> = </a:t>
            </a:r>
            <a:r>
              <a:rPr lang="en-US" altLang="ko-KR" dirty="0" err="1"/>
              <a:t>in.nextInt</a:t>
            </a:r>
            <a:r>
              <a:rPr lang="en-US" altLang="ko-KR" dirty="0"/>
              <a:t>();</a:t>
            </a:r>
          </a:p>
          <a:p>
            <a:r>
              <a:rPr lang="en-US" altLang="ko-KR" dirty="0" smtClean="0"/>
              <a:t>  System.out.print</a:t>
            </a:r>
            <a:r>
              <a:rPr lang="en-US" altLang="ko-KR" dirty="0"/>
              <a:t>("What </a:t>
            </a:r>
            <a:r>
              <a:rPr lang="en-US" altLang="ko-KR" dirty="0" smtClean="0"/>
              <a:t>is </a:t>
            </a:r>
            <a:r>
              <a:rPr lang="en-US" altLang="ko-KR" dirty="0"/>
              <a:t>highest </a:t>
            </a:r>
            <a:r>
              <a:rPr lang="en-US" altLang="ko-KR" dirty="0" smtClean="0"/>
              <a:t>number? 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   </a:t>
            </a:r>
            <a:r>
              <a:rPr lang="en-US" altLang="ko-KR" dirty="0" smtClean="0"/>
              <a:t>int </a:t>
            </a:r>
            <a:r>
              <a:rPr lang="en-US" altLang="ko-KR" b="1" dirty="0">
                <a:solidFill>
                  <a:srgbClr val="0000FF"/>
                </a:solidFill>
              </a:rPr>
              <a:t>n</a:t>
            </a:r>
            <a:r>
              <a:rPr lang="en-US" altLang="ko-KR" dirty="0"/>
              <a:t> = </a:t>
            </a:r>
            <a:r>
              <a:rPr lang="en-US" altLang="ko-KR" dirty="0" err="1"/>
              <a:t>in.nextInt</a:t>
            </a:r>
            <a:r>
              <a:rPr lang="en-US" altLang="ko-KR" dirty="0"/>
              <a:t>();</a:t>
            </a:r>
          </a:p>
          <a:p>
            <a:r>
              <a:rPr lang="en-US" altLang="ko-KR" dirty="0" smtClean="0"/>
              <a:t>    </a:t>
            </a:r>
            <a:r>
              <a:rPr lang="en-US" altLang="ko-KR" dirty="0" smtClean="0">
                <a:solidFill>
                  <a:srgbClr val="00B050"/>
                </a:solidFill>
              </a:rPr>
              <a:t>// </a:t>
            </a:r>
            <a:r>
              <a:rPr lang="en-US" altLang="ko-KR" dirty="0">
                <a:solidFill>
                  <a:srgbClr val="00B050"/>
                </a:solidFill>
              </a:rPr>
              <a:t>fill an array with numbers 1 2 3 . . . n</a:t>
            </a:r>
          </a:p>
          <a:p>
            <a:r>
              <a:rPr lang="en-US" altLang="ko-KR" dirty="0"/>
              <a:t>   </a:t>
            </a:r>
            <a:r>
              <a:rPr lang="en-US" altLang="ko-KR" dirty="0" smtClean="0"/>
              <a:t>  </a:t>
            </a:r>
            <a:r>
              <a:rPr lang="en-US" altLang="ko-KR" dirty="0"/>
              <a:t>int[] </a:t>
            </a:r>
            <a:r>
              <a:rPr lang="en-US" altLang="ko-KR" b="1" dirty="0"/>
              <a:t>numbers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rgbClr val="0000FF"/>
                </a:solidFill>
              </a:rPr>
              <a:t>new</a:t>
            </a:r>
            <a:r>
              <a:rPr lang="en-US" altLang="ko-KR" dirty="0"/>
              <a:t> int[n];</a:t>
            </a:r>
          </a:p>
          <a:p>
            <a:r>
              <a:rPr lang="en-US" altLang="ko-KR" dirty="0"/>
              <a:t>    </a:t>
            </a:r>
            <a:r>
              <a:rPr lang="en-US" altLang="ko-KR" dirty="0" smtClean="0"/>
              <a:t> </a:t>
            </a:r>
            <a:r>
              <a:rPr lang="en-US" altLang="ko-KR" dirty="0">
                <a:solidFill>
                  <a:srgbClr val="FF0000"/>
                </a:solidFill>
              </a:rPr>
              <a:t>for (int </a:t>
            </a:r>
            <a:r>
              <a:rPr lang="en-US" altLang="ko-KR" dirty="0" err="1">
                <a:solidFill>
                  <a:srgbClr val="FF0000"/>
                </a:solidFill>
              </a:rPr>
              <a:t>i</a:t>
            </a:r>
            <a:r>
              <a:rPr lang="en-US" altLang="ko-KR" dirty="0">
                <a:solidFill>
                  <a:srgbClr val="FF0000"/>
                </a:solidFill>
              </a:rPr>
              <a:t> = 0; </a:t>
            </a:r>
            <a:r>
              <a:rPr lang="en-US" altLang="ko-KR" dirty="0" err="1">
                <a:solidFill>
                  <a:srgbClr val="FF0000"/>
                </a:solidFill>
              </a:rPr>
              <a:t>i</a:t>
            </a:r>
            <a:r>
              <a:rPr lang="en-US" altLang="ko-KR" dirty="0">
                <a:solidFill>
                  <a:srgbClr val="FF0000"/>
                </a:solidFill>
              </a:rPr>
              <a:t> &lt; </a:t>
            </a:r>
            <a:r>
              <a:rPr lang="en-US" altLang="ko-KR" dirty="0" err="1">
                <a:solidFill>
                  <a:srgbClr val="FF0000"/>
                </a:solidFill>
              </a:rPr>
              <a:t>numbers.length</a:t>
            </a:r>
            <a:r>
              <a:rPr lang="en-US" altLang="ko-KR" dirty="0">
                <a:solidFill>
                  <a:srgbClr val="FF0000"/>
                </a:solidFill>
              </a:rPr>
              <a:t>; </a:t>
            </a:r>
            <a:r>
              <a:rPr lang="en-US" altLang="ko-KR" dirty="0" err="1">
                <a:solidFill>
                  <a:srgbClr val="FF0000"/>
                </a:solidFill>
              </a:rPr>
              <a:t>i</a:t>
            </a:r>
            <a:r>
              <a:rPr lang="en-US" altLang="ko-KR" dirty="0">
                <a:solidFill>
                  <a:srgbClr val="FF0000"/>
                </a:solidFill>
              </a:rPr>
              <a:t>++)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   </a:t>
            </a:r>
            <a:r>
              <a:rPr lang="en-US" altLang="ko-KR" dirty="0" smtClean="0">
                <a:solidFill>
                  <a:srgbClr val="FF0000"/>
                </a:solidFill>
              </a:rPr>
              <a:t>  </a:t>
            </a:r>
            <a:r>
              <a:rPr lang="en-US" altLang="ko-KR" dirty="0">
                <a:solidFill>
                  <a:srgbClr val="FF0000"/>
                </a:solidFill>
              </a:rPr>
              <a:t>numbers[</a:t>
            </a:r>
            <a:r>
              <a:rPr lang="en-US" altLang="ko-KR" dirty="0" err="1">
                <a:solidFill>
                  <a:srgbClr val="FF0000"/>
                </a:solidFill>
              </a:rPr>
              <a:t>i</a:t>
            </a:r>
            <a:r>
              <a:rPr lang="en-US" altLang="ko-KR" dirty="0">
                <a:solidFill>
                  <a:srgbClr val="FF0000"/>
                </a:solidFill>
              </a:rPr>
              <a:t>] = </a:t>
            </a:r>
            <a:r>
              <a:rPr lang="en-US" altLang="ko-KR" dirty="0" err="1">
                <a:solidFill>
                  <a:srgbClr val="FF0000"/>
                </a:solidFill>
              </a:rPr>
              <a:t>i</a:t>
            </a:r>
            <a:r>
              <a:rPr lang="en-US" altLang="ko-KR" dirty="0">
                <a:solidFill>
                  <a:srgbClr val="FF0000"/>
                </a:solidFill>
              </a:rPr>
              <a:t> + 1</a:t>
            </a:r>
            <a:r>
              <a:rPr lang="en-US" altLang="ko-KR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// draw k numbers and put them into a second array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b="1" dirty="0"/>
              <a:t>int[] result = new int[k];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76875" y="936541"/>
            <a:ext cx="6496050" cy="535531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</a:t>
            </a:r>
            <a:r>
              <a:rPr lang="en-US" altLang="ko-KR" dirty="0" smtClean="0">
                <a:solidFill>
                  <a:srgbClr val="FF0000"/>
                </a:solidFill>
              </a:rPr>
              <a:t>for (int </a:t>
            </a:r>
            <a:r>
              <a:rPr lang="en-US" altLang="ko-KR" dirty="0" err="1" smtClean="0">
                <a:solidFill>
                  <a:srgbClr val="FF0000"/>
                </a:solidFill>
              </a:rPr>
              <a:t>i</a:t>
            </a:r>
            <a:r>
              <a:rPr lang="en-US" altLang="ko-KR" dirty="0" smtClean="0">
                <a:solidFill>
                  <a:srgbClr val="FF0000"/>
                </a:solidFill>
              </a:rPr>
              <a:t> = 0; </a:t>
            </a:r>
            <a:r>
              <a:rPr lang="en-US" altLang="ko-KR" dirty="0" err="1" smtClean="0">
                <a:solidFill>
                  <a:srgbClr val="FF0000"/>
                </a:solidFill>
              </a:rPr>
              <a:t>i</a:t>
            </a:r>
            <a:r>
              <a:rPr lang="en-US" altLang="ko-KR" dirty="0" smtClean="0">
                <a:solidFill>
                  <a:srgbClr val="FF0000"/>
                </a:solidFill>
              </a:rPr>
              <a:t> &lt; </a:t>
            </a:r>
            <a:r>
              <a:rPr lang="en-US" altLang="ko-KR" dirty="0" err="1" smtClean="0">
                <a:solidFill>
                  <a:srgbClr val="FF0000"/>
                </a:solidFill>
              </a:rPr>
              <a:t>result.length</a:t>
            </a:r>
            <a:r>
              <a:rPr lang="en-US" altLang="ko-KR" dirty="0" smtClean="0">
                <a:solidFill>
                  <a:srgbClr val="FF0000"/>
                </a:solidFill>
              </a:rPr>
              <a:t>; </a:t>
            </a:r>
            <a:r>
              <a:rPr lang="en-US" altLang="ko-KR" dirty="0" err="1" smtClean="0">
                <a:solidFill>
                  <a:srgbClr val="FF0000"/>
                </a:solidFill>
              </a:rPr>
              <a:t>i</a:t>
            </a:r>
            <a:r>
              <a:rPr lang="en-US" altLang="ko-KR" dirty="0" smtClean="0">
                <a:solidFill>
                  <a:srgbClr val="FF0000"/>
                </a:solidFill>
              </a:rPr>
              <a:t>++)</a:t>
            </a:r>
          </a:p>
          <a:p>
            <a:r>
              <a:rPr lang="en-US" altLang="ko-KR" dirty="0" smtClean="0"/>
              <a:t>  </a:t>
            </a:r>
            <a:r>
              <a:rPr lang="en-US" altLang="ko-KR" dirty="0"/>
              <a:t>{</a:t>
            </a:r>
          </a:p>
          <a:p>
            <a:r>
              <a:rPr lang="en-US" altLang="ko-KR" dirty="0"/>
              <a:t>  </a:t>
            </a:r>
            <a:r>
              <a:rPr lang="en-US" altLang="ko-KR" dirty="0" smtClean="0"/>
              <a:t>   </a:t>
            </a:r>
            <a:r>
              <a:rPr lang="en-US" altLang="ko-KR" dirty="0">
                <a:solidFill>
                  <a:srgbClr val="00B050"/>
                </a:solidFill>
              </a:rPr>
              <a:t>// make a random index between 0 and n - 1</a:t>
            </a:r>
          </a:p>
          <a:p>
            <a:r>
              <a:rPr lang="en-US" altLang="ko-KR" dirty="0"/>
              <a:t>     </a:t>
            </a:r>
            <a:r>
              <a:rPr lang="en-US" altLang="ko-KR" dirty="0" smtClean="0"/>
              <a:t> </a:t>
            </a:r>
            <a:r>
              <a:rPr lang="en-US" altLang="ko-KR" dirty="0"/>
              <a:t>int r = (int) (</a:t>
            </a:r>
            <a:r>
              <a:rPr lang="en-US" altLang="ko-KR" dirty="0" err="1"/>
              <a:t>Math.</a:t>
            </a:r>
            <a:r>
              <a:rPr lang="en-US" altLang="ko-KR" dirty="0" err="1">
                <a:solidFill>
                  <a:srgbClr val="3333FF"/>
                </a:solidFill>
              </a:rPr>
              <a:t>random</a:t>
            </a:r>
            <a:r>
              <a:rPr lang="en-US" altLang="ko-KR" dirty="0"/>
              <a:t>() * </a:t>
            </a:r>
            <a:r>
              <a:rPr lang="en-US" altLang="ko-KR" dirty="0" smtClean="0"/>
              <a:t>n );  </a:t>
            </a:r>
            <a:r>
              <a:rPr lang="en-US" altLang="ko-KR" dirty="0" smtClean="0">
                <a:solidFill>
                  <a:srgbClr val="3333FF"/>
                </a:solidFill>
              </a:rPr>
              <a:t>// scale: 0&lt;=x&lt; 1</a:t>
            </a:r>
            <a:endParaRPr lang="en-US" altLang="ko-KR" dirty="0">
              <a:solidFill>
                <a:srgbClr val="3333FF"/>
              </a:solidFill>
            </a:endParaRPr>
          </a:p>
          <a:p>
            <a:r>
              <a:rPr lang="en-US" altLang="ko-KR" dirty="0" smtClean="0"/>
              <a:t>     </a:t>
            </a:r>
            <a:r>
              <a:rPr lang="en-US" altLang="ko-KR" dirty="0">
                <a:solidFill>
                  <a:srgbClr val="00B050"/>
                </a:solidFill>
              </a:rPr>
              <a:t>// pick </a:t>
            </a:r>
            <a:r>
              <a:rPr lang="en-US" altLang="ko-KR" dirty="0" smtClean="0">
                <a:solidFill>
                  <a:srgbClr val="00B050"/>
                </a:solidFill>
              </a:rPr>
              <a:t>the element </a:t>
            </a:r>
            <a:r>
              <a:rPr lang="en-US" altLang="ko-KR" dirty="0">
                <a:solidFill>
                  <a:srgbClr val="00B050"/>
                </a:solidFill>
              </a:rPr>
              <a:t>at the random </a:t>
            </a:r>
            <a:r>
              <a:rPr lang="en-US" altLang="ko-KR" dirty="0" smtClean="0">
                <a:solidFill>
                  <a:srgbClr val="00B050"/>
                </a:solidFill>
              </a:rPr>
              <a:t>location and copy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/>
              <a:t>     </a:t>
            </a:r>
            <a:r>
              <a:rPr lang="en-US" altLang="ko-KR" dirty="0" smtClean="0"/>
              <a:t>  </a:t>
            </a:r>
            <a:r>
              <a:rPr lang="en-US" altLang="ko-KR" dirty="0">
                <a:solidFill>
                  <a:srgbClr val="FF0000"/>
                </a:solidFill>
              </a:rPr>
              <a:t>result[</a:t>
            </a:r>
            <a:r>
              <a:rPr lang="en-US" altLang="ko-KR" dirty="0" err="1">
                <a:solidFill>
                  <a:srgbClr val="FF0000"/>
                </a:solidFill>
              </a:rPr>
              <a:t>i</a:t>
            </a:r>
            <a:r>
              <a:rPr lang="en-US" altLang="ko-KR" dirty="0">
                <a:solidFill>
                  <a:srgbClr val="FF0000"/>
                </a:solidFill>
              </a:rPr>
              <a:t>] = numbers[r</a:t>
            </a:r>
            <a:r>
              <a:rPr lang="en-US" altLang="ko-KR" dirty="0" smtClean="0">
                <a:solidFill>
                  <a:srgbClr val="FF0000"/>
                </a:solidFill>
              </a:rPr>
              <a:t>];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B050"/>
                </a:solidFill>
              </a:rPr>
              <a:t>// move  </a:t>
            </a:r>
            <a:r>
              <a:rPr lang="en-US" altLang="ko-KR" dirty="0">
                <a:solidFill>
                  <a:srgbClr val="00B050"/>
                </a:solidFill>
              </a:rPr>
              <a:t>last element into </a:t>
            </a:r>
            <a:r>
              <a:rPr lang="en-US" altLang="ko-KR" dirty="0" smtClean="0">
                <a:solidFill>
                  <a:srgbClr val="00B050"/>
                </a:solidFill>
              </a:rPr>
              <a:t>random location for uniqueness 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/>
              <a:t>    </a:t>
            </a:r>
            <a:r>
              <a:rPr lang="en-US" altLang="ko-KR" dirty="0" smtClean="0"/>
              <a:t>  </a:t>
            </a:r>
            <a:r>
              <a:rPr lang="en-US" altLang="ko-KR" dirty="0"/>
              <a:t>numbers[r] = numbers[n - 1];</a:t>
            </a:r>
          </a:p>
          <a:p>
            <a:r>
              <a:rPr lang="en-US" altLang="ko-KR" dirty="0"/>
              <a:t>      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n--;  </a:t>
            </a:r>
            <a:r>
              <a:rPr lang="en-US" altLang="ko-KR" b="1" dirty="0" smtClean="0">
                <a:solidFill>
                  <a:srgbClr val="00B050"/>
                </a:solidFill>
              </a:rPr>
              <a:t>//  reduce the size because of </a:t>
            </a:r>
            <a:r>
              <a:rPr lang="en-US" altLang="ko-KR" b="1" dirty="0" err="1" smtClean="0">
                <a:solidFill>
                  <a:srgbClr val="00B050"/>
                </a:solidFill>
              </a:rPr>
              <a:t>uniquness</a:t>
            </a:r>
            <a:endParaRPr lang="en-US" altLang="ko-KR" b="1" dirty="0">
              <a:solidFill>
                <a:srgbClr val="00B050"/>
              </a:solidFill>
            </a:endParaRPr>
          </a:p>
          <a:p>
            <a:r>
              <a:rPr lang="en-US" altLang="ko-KR" dirty="0"/>
              <a:t>   </a:t>
            </a:r>
            <a:r>
              <a:rPr lang="en-US" altLang="ko-KR" dirty="0" smtClean="0"/>
              <a:t> } </a:t>
            </a:r>
            <a:r>
              <a:rPr lang="en-US" altLang="ko-KR" dirty="0" smtClean="0">
                <a:solidFill>
                  <a:srgbClr val="0000FF"/>
                </a:solidFill>
              </a:rPr>
              <a:t>// end of for loop</a:t>
            </a:r>
            <a:endParaRPr lang="en-US" altLang="ko-KR" dirty="0">
              <a:solidFill>
                <a:srgbClr val="0000FF"/>
              </a:solidFill>
            </a:endParaRPr>
          </a:p>
          <a:p>
            <a:r>
              <a:rPr lang="en-US" altLang="ko-KR" dirty="0" smtClean="0"/>
              <a:t>    </a:t>
            </a:r>
            <a:r>
              <a:rPr lang="en-US" altLang="ko-KR" dirty="0">
                <a:solidFill>
                  <a:srgbClr val="00B050"/>
                </a:solidFill>
              </a:rPr>
              <a:t>// print the sorted array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b="1" dirty="0" err="1">
                <a:solidFill>
                  <a:srgbClr val="3333FF"/>
                </a:solidFill>
              </a:rPr>
              <a:t>Arrays.sort</a:t>
            </a:r>
            <a:r>
              <a:rPr lang="en-US" altLang="ko-KR" b="1" dirty="0">
                <a:solidFill>
                  <a:srgbClr val="3333FF"/>
                </a:solidFill>
              </a:rPr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result</a:t>
            </a:r>
            <a:r>
              <a:rPr lang="en-US" altLang="ko-KR" b="1" dirty="0">
                <a:solidFill>
                  <a:srgbClr val="3333FF"/>
                </a:solidFill>
              </a:rPr>
              <a:t>)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/>
              <a:t>System.out.println("Bet </a:t>
            </a:r>
            <a:r>
              <a:rPr lang="en-US" altLang="ko-KR" dirty="0" smtClean="0"/>
              <a:t>as follows. </a:t>
            </a:r>
            <a:r>
              <a:rPr lang="en-US" altLang="ko-KR" dirty="0"/>
              <a:t>It'll make you rich!");</a:t>
            </a:r>
          </a:p>
          <a:p>
            <a:r>
              <a:rPr lang="en-US" altLang="ko-KR" dirty="0"/>
              <a:t>      </a:t>
            </a:r>
            <a:r>
              <a:rPr lang="en-US" altLang="ko-KR" b="1" dirty="0">
                <a:solidFill>
                  <a:srgbClr val="FF0000"/>
                </a:solidFill>
              </a:rPr>
              <a:t>for</a:t>
            </a:r>
            <a:r>
              <a:rPr lang="en-US" altLang="ko-KR" dirty="0">
                <a:solidFill>
                  <a:srgbClr val="FF0000"/>
                </a:solidFill>
              </a:rPr>
              <a:t> (int r : result)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     </a:t>
            </a:r>
            <a:r>
              <a:rPr lang="en-US" altLang="ko-KR" dirty="0" smtClean="0">
                <a:solidFill>
                  <a:srgbClr val="FF0000"/>
                </a:solidFill>
              </a:rPr>
              <a:t>  </a:t>
            </a:r>
            <a:r>
              <a:rPr lang="en-US" altLang="ko-KR" dirty="0">
                <a:solidFill>
                  <a:srgbClr val="FF0000"/>
                </a:solidFill>
              </a:rPr>
              <a:t>System.out.println(r);</a:t>
            </a:r>
          </a:p>
          <a:p>
            <a:r>
              <a:rPr lang="en-US" altLang="ko-KR" dirty="0"/>
              <a:t>   </a:t>
            </a:r>
            <a:r>
              <a:rPr lang="en-US" altLang="ko-KR" dirty="0" smtClean="0"/>
              <a:t>} </a:t>
            </a:r>
            <a:r>
              <a:rPr lang="en-US" altLang="ko-KR" dirty="0" smtClean="0">
                <a:solidFill>
                  <a:srgbClr val="0000FF"/>
                </a:solidFill>
              </a:rPr>
              <a:t>// end of main method</a:t>
            </a:r>
            <a:endParaRPr lang="en-US" altLang="ko-KR" dirty="0">
              <a:solidFill>
                <a:srgbClr val="0000FF"/>
              </a:solidFill>
            </a:endParaRPr>
          </a:p>
          <a:p>
            <a:r>
              <a:rPr lang="en-US" altLang="ko-KR" dirty="0" smtClean="0"/>
              <a:t>} </a:t>
            </a:r>
            <a:r>
              <a:rPr lang="en-US" altLang="ko-KR" b="1" dirty="0" smtClean="0">
                <a:solidFill>
                  <a:srgbClr val="00B050"/>
                </a:solidFill>
              </a:rPr>
              <a:t>// end of lottery drawn</a:t>
            </a:r>
          </a:p>
          <a:p>
            <a:r>
              <a:rPr lang="en-US" altLang="ko-KR" b="1" dirty="0" smtClean="0"/>
              <a:t>Example: k=6 and n=49</a:t>
            </a:r>
          </a:p>
          <a:p>
            <a:r>
              <a:rPr lang="en-US" altLang="ko-KR" b="1" dirty="0" smtClean="0">
                <a:solidFill>
                  <a:srgbClr val="0000FF"/>
                </a:solidFill>
              </a:rPr>
              <a:t>Output </a:t>
            </a:r>
            <a:r>
              <a:rPr lang="en-US" altLang="ko-KR" b="1" dirty="0" smtClean="0"/>
              <a:t>: 4, 7,8, 19, 30, 44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3896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3.10.6. Multidimensional </a:t>
            </a:r>
            <a:r>
              <a:rPr lang="en-US" altLang="ko-KR" dirty="0">
                <a:solidFill>
                  <a:srgbClr val="FF0000"/>
                </a:solidFill>
              </a:rPr>
              <a:t>Arrays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0500" y="992038"/>
            <a:ext cx="11915775" cy="5729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600" b="1" dirty="0" smtClean="0">
                <a:solidFill>
                  <a:srgbClr val="0000FF"/>
                </a:solidFill>
              </a:rPr>
              <a:t>A) with initializer</a:t>
            </a:r>
            <a:r>
              <a:rPr lang="en-US" altLang="ko-KR" sz="2600" dirty="0" smtClean="0"/>
              <a:t>:  </a:t>
            </a:r>
            <a:r>
              <a:rPr lang="en-US" altLang="ko-KR" sz="2600" dirty="0" smtClean="0">
                <a:solidFill>
                  <a:srgbClr val="00B050"/>
                </a:solidFill>
              </a:rPr>
              <a:t>//  </a:t>
            </a:r>
            <a:r>
              <a:rPr lang="en-US" altLang="ko-KR" sz="2600" dirty="0">
                <a:solidFill>
                  <a:srgbClr val="00B050"/>
                </a:solidFill>
              </a:rPr>
              <a:t>an array of arrays or a two-dimensional array</a:t>
            </a:r>
            <a:r>
              <a:rPr lang="en-US" altLang="ko-KR" sz="2600" dirty="0"/>
              <a:t>: </a:t>
            </a:r>
            <a:endParaRPr lang="en-US" altLang="ko-KR" sz="2600" dirty="0"/>
          </a:p>
          <a:p>
            <a:r>
              <a:rPr lang="en-US" altLang="ko-KR" sz="2600" dirty="0" smtClean="0"/>
              <a:t>int</a:t>
            </a:r>
            <a:r>
              <a:rPr lang="en-US" altLang="ko-KR" sz="2600" dirty="0"/>
              <a:t>[][] </a:t>
            </a:r>
            <a:r>
              <a:rPr lang="en-US" altLang="ko-KR" sz="2600" dirty="0" err="1"/>
              <a:t>magicSquare</a:t>
            </a:r>
            <a:r>
              <a:rPr lang="en-US" altLang="ko-KR" sz="2600" dirty="0"/>
              <a:t> </a:t>
            </a:r>
            <a:r>
              <a:rPr lang="en-US" altLang="ko-KR" sz="2600" dirty="0" smtClean="0"/>
              <a:t>= </a:t>
            </a:r>
            <a:r>
              <a:rPr lang="en-US" altLang="ko-KR" sz="2600" dirty="0" smtClean="0">
                <a:solidFill>
                  <a:srgbClr val="0000FF"/>
                </a:solidFill>
              </a:rPr>
              <a:t>{</a:t>
            </a:r>
            <a:r>
              <a:rPr lang="en-US" altLang="ko-KR" sz="2600" dirty="0" smtClean="0"/>
              <a:t> { 16</a:t>
            </a:r>
            <a:r>
              <a:rPr lang="en-US" altLang="ko-KR" sz="2600" dirty="0"/>
              <a:t>, 3, 2, </a:t>
            </a:r>
            <a:r>
              <a:rPr lang="en-US" altLang="ko-KR" sz="2600" dirty="0" smtClean="0"/>
              <a:t>13 },  { 5</a:t>
            </a:r>
            <a:r>
              <a:rPr lang="en-US" altLang="ko-KR" sz="2600" dirty="0"/>
              <a:t>, 10, 11, </a:t>
            </a:r>
            <a:r>
              <a:rPr lang="en-US" altLang="ko-KR" sz="2600" dirty="0" smtClean="0"/>
              <a:t>8 }, { 9</a:t>
            </a:r>
            <a:r>
              <a:rPr lang="en-US" altLang="ko-KR" sz="2600" dirty="0"/>
              <a:t>, 6, 7, </a:t>
            </a:r>
            <a:r>
              <a:rPr lang="en-US" altLang="ko-KR" sz="2600" dirty="0" smtClean="0"/>
              <a:t>12  },</a:t>
            </a:r>
          </a:p>
          <a:p>
            <a:pPr marL="0" indent="0">
              <a:buNone/>
            </a:pPr>
            <a:r>
              <a:rPr lang="en-US" altLang="ko-KR" sz="2600" dirty="0" smtClean="0"/>
              <a:t>                                 { 4</a:t>
            </a:r>
            <a:r>
              <a:rPr lang="en-US" altLang="ko-KR" sz="2600" dirty="0"/>
              <a:t>, 15, 14, </a:t>
            </a:r>
            <a:r>
              <a:rPr lang="en-US" altLang="ko-KR" sz="2600" dirty="0" smtClean="0"/>
              <a:t>1 }  </a:t>
            </a:r>
            <a:r>
              <a:rPr lang="en-US" altLang="ko-KR" sz="2600" dirty="0" smtClean="0">
                <a:solidFill>
                  <a:srgbClr val="0000FF"/>
                </a:solidFill>
              </a:rPr>
              <a:t>}</a:t>
            </a:r>
            <a:r>
              <a:rPr lang="en-US" altLang="ko-KR" sz="2600" dirty="0" smtClean="0"/>
              <a:t>;</a:t>
            </a:r>
            <a:endParaRPr lang="en-US" altLang="ko-KR" sz="2600" dirty="0"/>
          </a:p>
          <a:p>
            <a:pPr marL="0" indent="0">
              <a:buNone/>
            </a:pPr>
            <a:r>
              <a:rPr lang="en-US" altLang="ko-KR" sz="2600" dirty="0" smtClean="0"/>
              <a:t>b) </a:t>
            </a:r>
            <a:r>
              <a:rPr lang="en-US" altLang="ko-KR" sz="2600" dirty="0" smtClean="0">
                <a:solidFill>
                  <a:srgbClr val="0000FF"/>
                </a:solidFill>
              </a:rPr>
              <a:t>Without </a:t>
            </a:r>
            <a:r>
              <a:rPr lang="en-US" altLang="ko-KR" sz="2600" dirty="0">
                <a:solidFill>
                  <a:srgbClr val="0000FF"/>
                </a:solidFill>
              </a:rPr>
              <a:t>initializer: </a:t>
            </a:r>
            <a:endParaRPr lang="en-US" altLang="ko-KR" sz="2600" dirty="0" smtClean="0">
              <a:solidFill>
                <a:srgbClr val="0000FF"/>
              </a:solidFill>
            </a:endParaRPr>
          </a:p>
          <a:p>
            <a:pPr marL="457200" lvl="1" indent="0">
              <a:spcBef>
                <a:spcPts val="1200"/>
              </a:spcBef>
              <a:buNone/>
            </a:pPr>
            <a:r>
              <a:rPr lang="en-US" altLang="ko-KR" sz="2600" dirty="0"/>
              <a:t>int[][] </a:t>
            </a:r>
            <a:r>
              <a:rPr lang="en-US" altLang="ko-KR" sz="2600" b="1" dirty="0" err="1"/>
              <a:t>magicSquare</a:t>
            </a:r>
            <a:r>
              <a:rPr lang="en-US" altLang="ko-KR" sz="2600" dirty="0"/>
              <a:t> = new int[ROWS][COLUMNS];</a:t>
            </a:r>
          </a:p>
          <a:p>
            <a:r>
              <a:rPr lang="en-US" altLang="ko-KR" sz="2600" dirty="0" smtClean="0"/>
              <a:t>Use  </a:t>
            </a:r>
            <a:r>
              <a:rPr lang="en-US" altLang="ko-KR" sz="2600" dirty="0"/>
              <a:t>loop to traverse the elements: </a:t>
            </a:r>
            <a:endParaRPr lang="en-US" altLang="ko-KR" sz="2600" dirty="0" smtClean="0"/>
          </a:p>
          <a:p>
            <a:pPr marL="457200" lvl="1" indent="0">
              <a:spcBef>
                <a:spcPts val="1200"/>
              </a:spcBef>
              <a:buNone/>
            </a:pPr>
            <a:r>
              <a:rPr lang="en-US" altLang="ko-KR" sz="2600" dirty="0">
                <a:solidFill>
                  <a:srgbClr val="FF0000"/>
                </a:solidFill>
              </a:rPr>
              <a:t>for</a:t>
            </a:r>
            <a:r>
              <a:rPr lang="en-US" altLang="ko-KR" sz="2600" dirty="0"/>
              <a:t> (int[] </a:t>
            </a:r>
            <a:r>
              <a:rPr lang="en-US" altLang="ko-KR" sz="2600" b="1" dirty="0">
                <a:solidFill>
                  <a:srgbClr val="0000FF"/>
                </a:solidFill>
              </a:rPr>
              <a:t>row </a:t>
            </a:r>
            <a:r>
              <a:rPr lang="en-US" altLang="ko-KR" sz="2600" dirty="0"/>
              <a:t>: </a:t>
            </a:r>
            <a:r>
              <a:rPr lang="en-US" altLang="ko-KR" sz="2600" dirty="0" err="1">
                <a:solidFill>
                  <a:srgbClr val="FF0000"/>
                </a:solidFill>
              </a:rPr>
              <a:t>magicSquare</a:t>
            </a:r>
            <a:r>
              <a:rPr lang="en-US" altLang="ko-KR" sz="2600" dirty="0">
                <a:solidFill>
                  <a:srgbClr val="FF00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altLang="ko-KR" sz="2600" dirty="0"/>
              <a:t>   </a:t>
            </a:r>
            <a:r>
              <a:rPr lang="en-US" altLang="ko-KR" sz="2600" dirty="0">
                <a:solidFill>
                  <a:srgbClr val="FF0000"/>
                </a:solidFill>
              </a:rPr>
              <a:t>for</a:t>
            </a:r>
            <a:r>
              <a:rPr lang="en-US" altLang="ko-KR" sz="2600" dirty="0"/>
              <a:t> (int element : </a:t>
            </a:r>
            <a:r>
              <a:rPr lang="en-US" altLang="ko-KR" sz="2600" b="1" dirty="0">
                <a:solidFill>
                  <a:srgbClr val="0000FF"/>
                </a:solidFill>
              </a:rPr>
              <a:t>row</a:t>
            </a:r>
            <a:r>
              <a:rPr lang="en-US" altLang="ko-KR" sz="2600" dirty="0"/>
              <a:t>)</a:t>
            </a:r>
          </a:p>
          <a:p>
            <a:pPr marL="457200" lvl="1" indent="0">
              <a:buNone/>
            </a:pPr>
            <a:r>
              <a:rPr lang="en-US" altLang="ko-KR" sz="2600" dirty="0"/>
              <a:t>      </a:t>
            </a:r>
            <a:r>
              <a:rPr lang="en-US" altLang="ko-KR" sz="2600" b="1" dirty="0"/>
              <a:t>do something with </a:t>
            </a:r>
            <a:r>
              <a:rPr lang="en-US" altLang="ko-KR" sz="2600" b="1" dirty="0" smtClean="0"/>
              <a:t>value</a:t>
            </a:r>
          </a:p>
          <a:p>
            <a:pPr marL="457200" lvl="1" indent="-457200">
              <a:buNone/>
            </a:pPr>
            <a:r>
              <a:rPr lang="en-US" altLang="ko-KR" sz="2600" b="1" dirty="0" smtClean="0">
                <a:solidFill>
                  <a:srgbClr val="FF0000"/>
                </a:solidFill>
              </a:rPr>
              <a:t>Example</a:t>
            </a:r>
            <a:r>
              <a:rPr lang="en-US" altLang="ko-KR" sz="2600" b="1" dirty="0" smtClean="0"/>
              <a:t>: write a program that stores in table the grow an initial investment  at different interest rate  and re-invested annually. </a:t>
            </a:r>
            <a:endParaRPr lang="en-US" altLang="ko-KR" sz="2600" b="1" dirty="0"/>
          </a:p>
          <a:p>
            <a:endParaRPr lang="en-US" altLang="ko-KR" sz="2600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75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3.6.6 Code </a:t>
            </a:r>
            <a:r>
              <a:rPr lang="en-US" altLang="ko-KR" dirty="0">
                <a:solidFill>
                  <a:srgbClr val="FF0000"/>
                </a:solidFill>
              </a:rPr>
              <a:t>Points and Code </a:t>
            </a:r>
            <a:r>
              <a:rPr lang="en-US" altLang="ko-KR" dirty="0" smtClean="0">
                <a:solidFill>
                  <a:srgbClr val="FF0000"/>
                </a:solidFill>
              </a:rPr>
              <a:t>Units in a Java String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1219" y="1076984"/>
            <a:ext cx="11635596" cy="5279366"/>
          </a:xfrm>
        </p:spPr>
        <p:txBody>
          <a:bodyPr>
            <a:normAutofit lnSpcReduction="10000"/>
          </a:bodyPr>
          <a:lstStyle/>
          <a:p>
            <a:r>
              <a:rPr lang="en-US" altLang="ko-KR" sz="2400" dirty="0" smtClean="0"/>
              <a:t>In character encoding system, a code point or a code position is any of the numerical values that make up the code space</a:t>
            </a:r>
          </a:p>
          <a:p>
            <a:r>
              <a:rPr lang="en-US" altLang="ko-KR" sz="2400" b="1" dirty="0" smtClean="0"/>
              <a:t>Example 1</a:t>
            </a:r>
            <a:r>
              <a:rPr lang="en-US" altLang="ko-KR" sz="2400" dirty="0" smtClean="0"/>
              <a:t>:  </a:t>
            </a:r>
            <a:r>
              <a:rPr lang="en-US" altLang="ko-KR" sz="2400" b="1" dirty="0" smtClean="0"/>
              <a:t>ASCII</a:t>
            </a:r>
            <a:r>
              <a:rPr lang="en-US" altLang="ko-KR" sz="2400" dirty="0" smtClean="0"/>
              <a:t> encoding system has </a:t>
            </a:r>
            <a:r>
              <a:rPr lang="en-US" altLang="ko-KR" sz="2400" b="1" dirty="0" smtClean="0"/>
              <a:t>128 code points </a:t>
            </a:r>
            <a:r>
              <a:rPr lang="en-US" altLang="ko-KR" sz="2400" dirty="0" smtClean="0"/>
              <a:t>from </a:t>
            </a:r>
            <a:r>
              <a:rPr lang="en-US" altLang="ko-KR" sz="2400" dirty="0" smtClean="0">
                <a:solidFill>
                  <a:srgbClr val="FF0000"/>
                </a:solidFill>
              </a:rPr>
              <a:t>0 </a:t>
            </a:r>
            <a:r>
              <a:rPr lang="en-US" altLang="ko-KR" sz="2400" dirty="0" smtClean="0"/>
              <a:t>hex to </a:t>
            </a:r>
            <a:r>
              <a:rPr lang="en-US" altLang="ko-KR" sz="2400" dirty="0" smtClean="0">
                <a:solidFill>
                  <a:srgbClr val="FF0000"/>
                </a:solidFill>
              </a:rPr>
              <a:t>7F</a:t>
            </a:r>
            <a:r>
              <a:rPr lang="en-US" altLang="ko-KR" sz="2400" dirty="0" smtClean="0"/>
              <a:t> hex</a:t>
            </a:r>
          </a:p>
          <a:p>
            <a:r>
              <a:rPr lang="en-US" altLang="ko-KR" sz="2400" b="1" dirty="0" smtClean="0"/>
              <a:t>Example 2: Extended</a:t>
            </a:r>
            <a:r>
              <a:rPr lang="en-US" altLang="ko-KR" sz="2400" dirty="0" smtClean="0"/>
              <a:t> </a:t>
            </a:r>
            <a:r>
              <a:rPr lang="en-US" altLang="ko-KR" sz="2400" b="1" dirty="0" smtClean="0"/>
              <a:t>ASCII</a:t>
            </a:r>
            <a:r>
              <a:rPr lang="en-US" altLang="ko-KR" sz="2400" dirty="0" smtClean="0"/>
              <a:t>  has </a:t>
            </a:r>
            <a:r>
              <a:rPr lang="en-US" altLang="ko-KR" sz="2400" b="1" dirty="0" smtClean="0"/>
              <a:t>256 code points </a:t>
            </a:r>
            <a:r>
              <a:rPr lang="en-US" altLang="ko-KR" sz="2400" dirty="0" smtClean="0"/>
              <a:t>from </a:t>
            </a:r>
            <a:r>
              <a:rPr lang="en-US" altLang="ko-KR" sz="2400" dirty="0" smtClean="0">
                <a:solidFill>
                  <a:srgbClr val="FF0000"/>
                </a:solidFill>
              </a:rPr>
              <a:t>0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hex to </a:t>
            </a:r>
            <a:r>
              <a:rPr lang="en-US" altLang="ko-KR" sz="2400" dirty="0">
                <a:solidFill>
                  <a:srgbClr val="FF0000"/>
                </a:solidFill>
              </a:rPr>
              <a:t>F</a:t>
            </a:r>
            <a:r>
              <a:rPr lang="en-US" altLang="ko-KR" sz="2400" dirty="0" smtClean="0">
                <a:solidFill>
                  <a:srgbClr val="FF0000"/>
                </a:solidFill>
              </a:rPr>
              <a:t>F </a:t>
            </a:r>
            <a:r>
              <a:rPr lang="en-US" altLang="ko-KR" sz="2400" dirty="0"/>
              <a:t>hex</a:t>
            </a:r>
          </a:p>
          <a:p>
            <a:r>
              <a:rPr lang="en-US" altLang="ko-KR" sz="2400" b="1" dirty="0" smtClean="0"/>
              <a:t>Example 3</a:t>
            </a:r>
            <a:r>
              <a:rPr lang="en-US" altLang="ko-KR" sz="2400" dirty="0" smtClean="0"/>
              <a:t>: Unicode encoding scheme has </a:t>
            </a:r>
            <a:r>
              <a:rPr lang="en-US" altLang="ko-KR" sz="2400" b="1" dirty="0" smtClean="0">
                <a:solidFill>
                  <a:srgbClr val="0000FF"/>
                </a:solidFill>
              </a:rPr>
              <a:t>1,114,112 code points </a:t>
            </a:r>
            <a:r>
              <a:rPr lang="en-US" altLang="ko-KR" sz="2400" dirty="0" smtClean="0"/>
              <a:t>from 0 hex to 10FFFF hex </a:t>
            </a:r>
          </a:p>
          <a:p>
            <a:r>
              <a:rPr lang="en-US" altLang="ko-KR" sz="2400" dirty="0" smtClean="0"/>
              <a:t>The Unicode code space is divided into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17 code planes</a:t>
            </a:r>
            <a:r>
              <a:rPr lang="en-US" altLang="ko-KR" sz="2400" dirty="0" smtClean="0"/>
              <a:t>, each plan has </a:t>
            </a:r>
            <a:r>
              <a:rPr lang="en-US" altLang="ko-KR" sz="2400" b="1" dirty="0" smtClean="0"/>
              <a:t>65,536 code points</a:t>
            </a:r>
          </a:p>
          <a:p>
            <a:r>
              <a:rPr lang="en-US" altLang="ko-KR" sz="2400" dirty="0" smtClean="0"/>
              <a:t>Hence, the total size of the Unicode </a:t>
            </a:r>
            <a:r>
              <a:rPr lang="en-US" altLang="ko-KR" sz="2400" b="1" dirty="0" smtClean="0"/>
              <a:t>code point</a:t>
            </a:r>
            <a:r>
              <a:rPr lang="en-US" altLang="ko-KR" sz="2400" dirty="0" smtClean="0"/>
              <a:t> is 17*65,536=</a:t>
            </a:r>
            <a:r>
              <a:rPr lang="en-US" altLang="ko-KR" sz="2400" dirty="0" smtClean="0">
                <a:solidFill>
                  <a:srgbClr val="FF0000"/>
                </a:solidFill>
              </a:rPr>
              <a:t>1,114,112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b="1" dirty="0" smtClean="0"/>
              <a:t>Note: </a:t>
            </a:r>
            <a:r>
              <a:rPr lang="en-US" altLang="ko-KR" sz="2400" dirty="0" smtClean="0"/>
              <a:t>a particular code space  can be encoded in different encoding scheme</a:t>
            </a:r>
          </a:p>
          <a:p>
            <a:r>
              <a:rPr lang="en-US" altLang="ko-KR" sz="2400" b="1" dirty="0" smtClean="0"/>
              <a:t>Example</a:t>
            </a:r>
            <a:r>
              <a:rPr lang="en-US" altLang="ko-KR" sz="2400" dirty="0" smtClean="0"/>
              <a:t>: </a:t>
            </a:r>
            <a:r>
              <a:rPr lang="en-US" altLang="ko-KR" sz="2400" dirty="0" smtClean="0">
                <a:solidFill>
                  <a:srgbClr val="FF0000"/>
                </a:solidFill>
              </a:rPr>
              <a:t>Unicode code space </a:t>
            </a:r>
            <a:r>
              <a:rPr lang="en-US" altLang="ko-KR" sz="2400" dirty="0" smtClean="0"/>
              <a:t>can be encoded by three types of Unicode Transformation Format(UTF) encoding systems, namely: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  <a:r>
              <a:rPr lang="en-US" altLang="ko-KR" sz="2400" b="1" dirty="0" smtClean="0">
                <a:solidFill>
                  <a:srgbClr val="0000FF"/>
                </a:solidFill>
              </a:rPr>
              <a:t>UTF-8, UTF-16 and UTF-32.</a:t>
            </a:r>
          </a:p>
          <a:p>
            <a:pPr marL="0" indent="0">
              <a:buNone/>
            </a:pPr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12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3333FF"/>
                </a:solidFill>
              </a:rPr>
              <a:t>Example: CompoundInterest.java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7651" y="880159"/>
            <a:ext cx="5219700" cy="55092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Public class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CompoundInterst</a:t>
            </a:r>
          </a:p>
          <a:p>
            <a:r>
              <a:rPr lang="en-US" altLang="ko-KR" sz="1600" dirty="0" smtClean="0"/>
              <a:t>{</a:t>
            </a:r>
          </a:p>
          <a:p>
            <a:r>
              <a:rPr lang="en-US" altLang="ko-KR" sz="1600" dirty="0" smtClean="0"/>
              <a:t>  public static void main(String[] args)</a:t>
            </a:r>
            <a:endParaRPr lang="en-US" altLang="ko-KR" sz="1600" dirty="0"/>
          </a:p>
          <a:p>
            <a:r>
              <a:rPr lang="en-US" altLang="ko-KR" sz="1600" dirty="0" smtClean="0"/>
              <a:t> 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smtClean="0"/>
              <a:t>final </a:t>
            </a:r>
            <a:r>
              <a:rPr lang="en-US" altLang="ko-KR" sz="1600" dirty="0"/>
              <a:t>double </a:t>
            </a:r>
            <a:r>
              <a:rPr lang="en-US" altLang="ko-KR" sz="1600" dirty="0">
                <a:solidFill>
                  <a:srgbClr val="FF0000"/>
                </a:solidFill>
              </a:rPr>
              <a:t>STARTRATE</a:t>
            </a:r>
            <a:r>
              <a:rPr lang="en-US" altLang="ko-KR" sz="1600" dirty="0"/>
              <a:t> = 10;</a:t>
            </a:r>
          </a:p>
          <a:p>
            <a:r>
              <a:rPr lang="en-US" altLang="ko-KR" sz="1600" dirty="0" smtClean="0"/>
              <a:t>  final int NRATES = 6;  </a:t>
            </a:r>
            <a:r>
              <a:rPr lang="en-US" altLang="ko-KR" sz="1600" dirty="0" smtClean="0">
                <a:solidFill>
                  <a:srgbClr val="3333FF"/>
                </a:solidFill>
              </a:rPr>
              <a:t>// number of rates( columns)</a:t>
            </a:r>
          </a:p>
          <a:p>
            <a:r>
              <a:rPr lang="en-US" altLang="ko-KR" sz="1600" dirty="0" smtClean="0"/>
              <a:t>  final </a:t>
            </a:r>
            <a:r>
              <a:rPr lang="en-US" altLang="ko-KR" sz="1600" dirty="0"/>
              <a:t>int NYEARS = 10</a:t>
            </a:r>
            <a:r>
              <a:rPr lang="en-US" altLang="ko-KR" sz="1600" dirty="0" smtClean="0"/>
              <a:t>; </a:t>
            </a:r>
            <a:r>
              <a:rPr lang="en-US" altLang="ko-KR" sz="1600" dirty="0" smtClean="0">
                <a:solidFill>
                  <a:srgbClr val="3333FF"/>
                </a:solidFill>
              </a:rPr>
              <a:t>// number of years( rows)</a:t>
            </a:r>
          </a:p>
          <a:p>
            <a:r>
              <a:rPr lang="en-US" altLang="ko-KR" sz="1600" dirty="0" smtClean="0"/>
              <a:t> </a:t>
            </a:r>
            <a:r>
              <a:rPr lang="en-US" altLang="ko-KR" sz="1600" dirty="0" smtClean="0">
                <a:solidFill>
                  <a:srgbClr val="00B050"/>
                </a:solidFill>
              </a:rPr>
              <a:t>// </a:t>
            </a:r>
            <a:r>
              <a:rPr lang="en-US" altLang="ko-KR" sz="1600" dirty="0">
                <a:solidFill>
                  <a:srgbClr val="00B050"/>
                </a:solidFill>
              </a:rPr>
              <a:t>set interest rates </a:t>
            </a:r>
            <a:r>
              <a:rPr lang="en-US" altLang="ko-KR" sz="1600" dirty="0">
                <a:solidFill>
                  <a:srgbClr val="00B050"/>
                </a:solidFill>
              </a:rPr>
              <a:t>:</a:t>
            </a:r>
            <a:r>
              <a:rPr lang="en-US" altLang="ko-KR" sz="1600" dirty="0" smtClean="0">
                <a:solidFill>
                  <a:srgbClr val="00B050"/>
                </a:solidFill>
              </a:rPr>
              <a:t> 10%,11%,12%, 13%, 14% ,15%</a:t>
            </a:r>
            <a:endParaRPr lang="en-US" altLang="ko-KR" sz="1600" dirty="0">
              <a:solidFill>
                <a:srgbClr val="00B050"/>
              </a:solidFill>
            </a:endParaRPr>
          </a:p>
          <a:p>
            <a:r>
              <a:rPr lang="en-US" altLang="ko-KR" sz="1600" dirty="0"/>
              <a:t>      double[] </a:t>
            </a:r>
            <a:r>
              <a:rPr lang="en-US" altLang="ko-KR" sz="1600" b="1" dirty="0" err="1"/>
              <a:t>interestRat</a:t>
            </a:r>
            <a:r>
              <a:rPr lang="en-US" altLang="ko-KR" sz="1600" dirty="0" err="1"/>
              <a:t>e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= new </a:t>
            </a:r>
            <a:r>
              <a:rPr lang="en-US" altLang="ko-KR" sz="1600" dirty="0"/>
              <a:t>double[NRATES];</a:t>
            </a:r>
          </a:p>
          <a:p>
            <a:r>
              <a:rPr lang="en-US" altLang="ko-KR" sz="1600" dirty="0"/>
              <a:t>      for (int j = 0; j &lt; </a:t>
            </a:r>
            <a:r>
              <a:rPr lang="en-US" altLang="ko-KR" sz="1600" dirty="0" err="1"/>
              <a:t>interestRate.length</a:t>
            </a:r>
            <a:r>
              <a:rPr lang="en-US" altLang="ko-KR" sz="1600" dirty="0"/>
              <a:t>; </a:t>
            </a:r>
            <a:r>
              <a:rPr lang="en-US" altLang="ko-KR" sz="1600" dirty="0" err="1"/>
              <a:t>j++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         </a:t>
            </a:r>
            <a:r>
              <a:rPr lang="en-US" altLang="ko-KR" sz="1600" dirty="0" err="1"/>
              <a:t>interestRate</a:t>
            </a:r>
            <a:r>
              <a:rPr lang="en-US" altLang="ko-KR" sz="1600" dirty="0"/>
              <a:t>[j] = (</a:t>
            </a:r>
            <a:r>
              <a:rPr lang="en-US" altLang="ko-KR" sz="1600" dirty="0">
                <a:solidFill>
                  <a:srgbClr val="FF0000"/>
                </a:solidFill>
              </a:rPr>
              <a:t>STARTRATE</a:t>
            </a:r>
            <a:r>
              <a:rPr lang="en-US" altLang="ko-KR" sz="1600" dirty="0"/>
              <a:t> + j) / 100.0;</a:t>
            </a:r>
          </a:p>
          <a:p>
            <a:r>
              <a:rPr lang="en-US" altLang="ko-KR" sz="1600" dirty="0" smtClean="0"/>
              <a:t>      </a:t>
            </a:r>
            <a:r>
              <a:rPr lang="en-US" altLang="ko-KR" sz="1600" dirty="0"/>
              <a:t>double[][] </a:t>
            </a:r>
            <a:r>
              <a:rPr lang="en-US" altLang="ko-KR" sz="1600" b="1" dirty="0">
                <a:solidFill>
                  <a:srgbClr val="0000FF"/>
                </a:solidFill>
              </a:rPr>
              <a:t>balances </a:t>
            </a:r>
            <a:r>
              <a:rPr lang="en-US" altLang="ko-KR" sz="1600" dirty="0"/>
              <a:t>= new </a:t>
            </a:r>
            <a:r>
              <a:rPr lang="en-US" altLang="ko-KR" sz="1600" dirty="0" smtClean="0"/>
              <a:t>  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</a:t>
            </a:r>
            <a:r>
              <a:rPr lang="en-US" altLang="ko-KR" sz="1600" dirty="0" smtClean="0"/>
              <a:t>double[NYEARS</a:t>
            </a:r>
            <a:r>
              <a:rPr lang="en-US" altLang="ko-KR" sz="1600" dirty="0"/>
              <a:t>][NRATES];</a:t>
            </a:r>
          </a:p>
          <a:p>
            <a:r>
              <a:rPr lang="en-US" altLang="ko-KR" sz="1600" dirty="0" smtClean="0"/>
              <a:t>      </a:t>
            </a:r>
            <a:r>
              <a:rPr lang="en-US" altLang="ko-KR" sz="1600" b="1" dirty="0">
                <a:solidFill>
                  <a:srgbClr val="00B050"/>
                </a:solidFill>
              </a:rPr>
              <a:t>// set initial balances to 10000</a:t>
            </a:r>
          </a:p>
          <a:p>
            <a:r>
              <a:rPr lang="en-US" altLang="ko-KR" sz="1600" dirty="0"/>
              <a:t>      for (int j = 0; j &lt; balances[0].length; </a:t>
            </a:r>
            <a:r>
              <a:rPr lang="en-US" altLang="ko-KR" sz="1600" dirty="0" err="1"/>
              <a:t>j++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         balances[</a:t>
            </a:r>
            <a:r>
              <a:rPr lang="en-US" altLang="ko-KR" sz="1600" dirty="0">
                <a:solidFill>
                  <a:srgbClr val="FF0000"/>
                </a:solidFill>
              </a:rPr>
              <a:t>0</a:t>
            </a:r>
            <a:r>
              <a:rPr lang="en-US" altLang="ko-KR" sz="1600" dirty="0"/>
              <a:t>][j] = 10000;</a:t>
            </a:r>
          </a:p>
          <a:p>
            <a:r>
              <a:rPr lang="en-US" altLang="ko-KR" sz="1600" dirty="0" smtClean="0"/>
              <a:t>      </a:t>
            </a:r>
            <a:r>
              <a:rPr lang="en-US" altLang="ko-KR" sz="1600" b="1" dirty="0">
                <a:solidFill>
                  <a:srgbClr val="00B050"/>
                </a:solidFill>
              </a:rPr>
              <a:t>// compute interest for future years</a:t>
            </a:r>
          </a:p>
          <a:p>
            <a:r>
              <a:rPr lang="en-US" altLang="ko-KR" sz="1600" dirty="0"/>
              <a:t>      </a:t>
            </a:r>
            <a:r>
              <a:rPr lang="en-US" altLang="ko-KR" sz="1600" dirty="0">
                <a:solidFill>
                  <a:srgbClr val="FF0000"/>
                </a:solidFill>
              </a:rPr>
              <a:t>for</a:t>
            </a:r>
            <a:r>
              <a:rPr lang="en-US" altLang="ko-KR" sz="1600" dirty="0"/>
              <a:t> (int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= 1;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&lt; </a:t>
            </a:r>
            <a:r>
              <a:rPr lang="en-US" altLang="ko-KR" sz="1600" dirty="0" err="1">
                <a:solidFill>
                  <a:srgbClr val="FF0000"/>
                </a:solidFill>
              </a:rPr>
              <a:t>balances.length</a:t>
            </a:r>
            <a:r>
              <a:rPr lang="en-US" altLang="ko-KR" sz="1600" dirty="0"/>
              <a:t>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++)</a:t>
            </a:r>
          </a:p>
          <a:p>
            <a:r>
              <a:rPr lang="en-US" altLang="ko-KR" sz="1600" dirty="0"/>
              <a:t>      {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         for </a:t>
            </a:r>
            <a:r>
              <a:rPr lang="en-US" altLang="ko-KR" sz="1600" dirty="0"/>
              <a:t>(int j = 0; j &lt; balances[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].length; </a:t>
            </a:r>
            <a:r>
              <a:rPr lang="en-US" altLang="ko-KR" sz="1600" dirty="0" err="1"/>
              <a:t>j++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         {</a:t>
            </a:r>
          </a:p>
          <a:p>
            <a:r>
              <a:rPr lang="en-US" altLang="ko-KR" sz="1600" dirty="0"/>
              <a:t>         </a:t>
            </a:r>
            <a:r>
              <a:rPr lang="en-US" altLang="ko-KR" sz="1600" dirty="0" smtClean="0"/>
              <a:t> </a:t>
            </a:r>
            <a:endParaRPr lang="en-US" altLang="ko-KR" sz="1600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32946" y="879894"/>
            <a:ext cx="5992327" cy="55092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B050"/>
                </a:solidFill>
              </a:rPr>
              <a:t> </a:t>
            </a:r>
            <a:r>
              <a:rPr lang="en-US" altLang="ko-KR" sz="1600" dirty="0">
                <a:solidFill>
                  <a:srgbClr val="00B050"/>
                </a:solidFill>
              </a:rPr>
              <a:t>// get last year's balances from previous row</a:t>
            </a:r>
          </a:p>
          <a:p>
            <a:r>
              <a:rPr lang="en-US" altLang="ko-KR" sz="1600" dirty="0"/>
              <a:t>  </a:t>
            </a:r>
            <a:r>
              <a:rPr lang="en-US" altLang="ko-KR" sz="1600" dirty="0" smtClean="0"/>
              <a:t>double </a:t>
            </a:r>
            <a:r>
              <a:rPr lang="en-US" altLang="ko-KR" sz="1600" dirty="0" err="1"/>
              <a:t>oldBalance</a:t>
            </a:r>
            <a:r>
              <a:rPr lang="en-US" altLang="ko-KR" sz="1600" dirty="0"/>
              <a:t> = balances[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- 1][j];</a:t>
            </a:r>
          </a:p>
          <a:p>
            <a:r>
              <a:rPr lang="en-US" altLang="ko-KR" sz="1600" dirty="0"/>
              <a:t>  </a:t>
            </a:r>
            <a:r>
              <a:rPr lang="en-US" altLang="ko-KR" sz="1600" dirty="0" smtClean="0">
                <a:solidFill>
                  <a:srgbClr val="00B050"/>
                </a:solidFill>
              </a:rPr>
              <a:t>// </a:t>
            </a:r>
            <a:r>
              <a:rPr lang="en-US" altLang="ko-KR" sz="1600" dirty="0">
                <a:solidFill>
                  <a:srgbClr val="00B050"/>
                </a:solidFill>
              </a:rPr>
              <a:t>compute interest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double interest = </a:t>
            </a:r>
            <a:r>
              <a:rPr lang="en-US" altLang="ko-KR" sz="1600" dirty="0" err="1"/>
              <a:t>oldBalance</a:t>
            </a:r>
            <a:r>
              <a:rPr lang="en-US" altLang="ko-KR" sz="1600" dirty="0"/>
              <a:t> * </a:t>
            </a:r>
            <a:r>
              <a:rPr lang="en-US" altLang="ko-KR" sz="1600" dirty="0" err="1"/>
              <a:t>interestRate</a:t>
            </a:r>
            <a:r>
              <a:rPr lang="en-US" altLang="ko-KR" sz="1600" dirty="0"/>
              <a:t>[j];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>
                <a:solidFill>
                  <a:srgbClr val="00B050"/>
                </a:solidFill>
              </a:rPr>
              <a:t>// compute this year's balances</a:t>
            </a:r>
          </a:p>
          <a:p>
            <a:r>
              <a:rPr lang="en-US" altLang="ko-KR" sz="1600" dirty="0"/>
              <a:t>   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balances[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][j] = </a:t>
            </a:r>
            <a:r>
              <a:rPr lang="en-US" altLang="ko-KR" sz="1600" dirty="0" err="1"/>
              <a:t>oldBalance</a:t>
            </a:r>
            <a:r>
              <a:rPr lang="en-US" altLang="ko-KR" sz="1600" dirty="0"/>
              <a:t> + interest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   } 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// end of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inner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Loop</a:t>
            </a:r>
          </a:p>
          <a:p>
            <a:r>
              <a:rPr lang="en-US" altLang="ko-KR" sz="1600" dirty="0" smtClean="0"/>
              <a:t> </a:t>
            </a:r>
            <a:r>
              <a:rPr lang="en-US" altLang="ko-KR" sz="1600" dirty="0" smtClean="0">
                <a:solidFill>
                  <a:srgbClr val="FF0000"/>
                </a:solidFill>
              </a:rPr>
              <a:t>}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// end of Outer loop</a:t>
            </a:r>
          </a:p>
          <a:p>
            <a:r>
              <a:rPr lang="en-US" altLang="ko-KR" sz="1600" dirty="0" smtClean="0">
                <a:solidFill>
                  <a:srgbClr val="00B050"/>
                </a:solidFill>
              </a:rPr>
              <a:t>// print one row of interest rates</a:t>
            </a:r>
          </a:p>
          <a:p>
            <a:r>
              <a:rPr lang="en-US" altLang="ko-KR" sz="1600" dirty="0" smtClean="0"/>
              <a:t> </a:t>
            </a:r>
            <a:r>
              <a:rPr lang="en-US" altLang="ko-KR" sz="1600" b="1" dirty="0">
                <a:solidFill>
                  <a:srgbClr val="0000FF"/>
                </a:solidFill>
              </a:rPr>
              <a:t>for </a:t>
            </a:r>
            <a:r>
              <a:rPr lang="en-US" altLang="ko-KR" sz="1600" dirty="0"/>
              <a:t>(int j = 0; j &lt; </a:t>
            </a:r>
            <a:r>
              <a:rPr lang="en-US" altLang="ko-KR" sz="1600" dirty="0" err="1"/>
              <a:t>interestRate.length</a:t>
            </a:r>
            <a:r>
              <a:rPr lang="en-US" altLang="ko-KR" sz="1600" dirty="0"/>
              <a:t>; </a:t>
            </a:r>
            <a:r>
              <a:rPr lang="en-US" altLang="ko-KR" sz="1600" dirty="0" err="1"/>
              <a:t>j++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 smtClean="0"/>
              <a:t>       </a:t>
            </a:r>
            <a:r>
              <a:rPr lang="en-US" altLang="ko-KR" sz="1600" dirty="0" smtClean="0">
                <a:solidFill>
                  <a:srgbClr val="0000FF"/>
                </a:solidFill>
              </a:rPr>
              <a:t>System.out.printf</a:t>
            </a:r>
            <a:r>
              <a:rPr lang="en-US" altLang="ko-KR" sz="1600" dirty="0">
                <a:solidFill>
                  <a:srgbClr val="0000FF"/>
                </a:solidFill>
              </a:rPr>
              <a:t>("%9.0f%%", 100 * </a:t>
            </a:r>
            <a:r>
              <a:rPr lang="en-US" altLang="ko-KR" sz="1600" dirty="0" err="1">
                <a:solidFill>
                  <a:srgbClr val="0000FF"/>
                </a:solidFill>
              </a:rPr>
              <a:t>interestRate</a:t>
            </a:r>
            <a:r>
              <a:rPr lang="en-US" altLang="ko-KR" sz="1600" dirty="0">
                <a:solidFill>
                  <a:srgbClr val="0000FF"/>
                </a:solidFill>
              </a:rPr>
              <a:t>[j]);</a:t>
            </a:r>
          </a:p>
          <a:p>
            <a:r>
              <a:rPr lang="en-US" altLang="ko-KR" sz="1600" dirty="0" smtClean="0"/>
              <a:t>  </a:t>
            </a:r>
            <a:r>
              <a:rPr lang="en-US" altLang="ko-KR" sz="1600" b="1" dirty="0" smtClean="0"/>
              <a:t>System.out.println</a:t>
            </a:r>
            <a:r>
              <a:rPr lang="en-US" altLang="ko-KR" sz="1600" b="1" dirty="0"/>
              <a:t>();</a:t>
            </a:r>
          </a:p>
          <a:p>
            <a:r>
              <a:rPr lang="en-US" altLang="ko-KR" sz="1600" dirty="0" smtClean="0">
                <a:solidFill>
                  <a:srgbClr val="00B050"/>
                </a:solidFill>
              </a:rPr>
              <a:t>  // </a:t>
            </a:r>
            <a:r>
              <a:rPr lang="en-US" altLang="ko-KR" sz="1600" dirty="0">
                <a:solidFill>
                  <a:srgbClr val="00B050"/>
                </a:solidFill>
              </a:rPr>
              <a:t>print balance table</a:t>
            </a:r>
          </a:p>
          <a:p>
            <a:r>
              <a:rPr lang="en-US" altLang="ko-KR" sz="1600" dirty="0">
                <a:solidFill>
                  <a:srgbClr val="3333FF"/>
                </a:solidFill>
              </a:rPr>
              <a:t>      </a:t>
            </a:r>
            <a:r>
              <a:rPr lang="en-US" altLang="ko-KR" sz="1600" dirty="0">
                <a:solidFill>
                  <a:srgbClr val="FF0000"/>
                </a:solidFill>
              </a:rPr>
              <a:t>for</a:t>
            </a:r>
            <a:r>
              <a:rPr lang="en-US" altLang="ko-KR" sz="1600" dirty="0">
                <a:solidFill>
                  <a:srgbClr val="3333FF"/>
                </a:solidFill>
              </a:rPr>
              <a:t> </a:t>
            </a:r>
            <a:r>
              <a:rPr lang="en-US" altLang="ko-KR" sz="1600" dirty="0"/>
              <a:t>(double[] row : balances)</a:t>
            </a:r>
          </a:p>
          <a:p>
            <a:r>
              <a:rPr lang="en-US" altLang="ko-KR" sz="1600" dirty="0"/>
              <a:t>      {</a:t>
            </a:r>
          </a:p>
          <a:p>
            <a:r>
              <a:rPr lang="en-US" altLang="ko-KR" sz="1600" dirty="0"/>
              <a:t>         </a:t>
            </a:r>
            <a:r>
              <a:rPr lang="en-US" altLang="ko-KR" sz="1600" dirty="0">
                <a:solidFill>
                  <a:srgbClr val="00B050"/>
                </a:solidFill>
              </a:rPr>
              <a:t>// print table row</a:t>
            </a:r>
          </a:p>
          <a:p>
            <a:r>
              <a:rPr lang="en-US" altLang="ko-KR" sz="1600" dirty="0"/>
              <a:t>         </a:t>
            </a:r>
            <a:r>
              <a:rPr lang="en-US" altLang="ko-KR" sz="1600" dirty="0">
                <a:solidFill>
                  <a:srgbClr val="0000FF"/>
                </a:solidFill>
              </a:rPr>
              <a:t>for</a:t>
            </a:r>
            <a:r>
              <a:rPr lang="en-US" altLang="ko-KR" sz="1600" dirty="0"/>
              <a:t> (double b : row)</a:t>
            </a:r>
          </a:p>
          <a:p>
            <a:r>
              <a:rPr lang="en-US" altLang="ko-KR" sz="1600" dirty="0"/>
              <a:t>           </a:t>
            </a:r>
            <a:r>
              <a:rPr lang="en-US" altLang="ko-KR" sz="1600" dirty="0" smtClean="0"/>
              <a:t>   </a:t>
            </a:r>
            <a:r>
              <a:rPr lang="en-US" altLang="ko-KR" sz="1600" dirty="0">
                <a:solidFill>
                  <a:srgbClr val="0000FF"/>
                </a:solidFill>
              </a:rPr>
              <a:t>System.out.printf("%10.2f", b);</a:t>
            </a:r>
          </a:p>
          <a:p>
            <a:r>
              <a:rPr lang="en-US" altLang="ko-KR" sz="1600" dirty="0" smtClean="0"/>
              <a:t>         </a:t>
            </a:r>
            <a:r>
              <a:rPr lang="en-US" altLang="ko-KR" sz="1600" b="1" dirty="0"/>
              <a:t>System.out.println();</a:t>
            </a:r>
          </a:p>
          <a:p>
            <a:r>
              <a:rPr lang="en-US" altLang="ko-KR" sz="1600" dirty="0"/>
              <a:t>     </a:t>
            </a:r>
            <a:r>
              <a:rPr lang="en-US" altLang="ko-KR" sz="1600" dirty="0">
                <a:solidFill>
                  <a:srgbClr val="3333FF"/>
                </a:solidFill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</a:rPr>
              <a:t>}// end of loop</a:t>
            </a:r>
          </a:p>
          <a:p>
            <a:r>
              <a:rPr lang="en-US" altLang="ko-KR" sz="1600" dirty="0" smtClean="0">
                <a:solidFill>
                  <a:srgbClr val="3333FF"/>
                </a:solidFill>
              </a:rPr>
              <a:t> }// end of main()</a:t>
            </a:r>
          </a:p>
          <a:p>
            <a:r>
              <a:rPr lang="en-US" altLang="ko-KR" sz="1600" dirty="0" smtClean="0">
                <a:solidFill>
                  <a:srgbClr val="3333FF"/>
                </a:solidFill>
              </a:rPr>
              <a:t>} end of </a:t>
            </a:r>
            <a:r>
              <a:rPr lang="en-US" altLang="ko-KR" sz="1600" dirty="0" err="1" smtClean="0">
                <a:solidFill>
                  <a:srgbClr val="3333FF"/>
                </a:solidFill>
              </a:rPr>
              <a:t>Comppund</a:t>
            </a:r>
            <a:r>
              <a:rPr lang="en-US" altLang="ko-KR" sz="1600" dirty="0" smtClean="0">
                <a:solidFill>
                  <a:srgbClr val="3333FF"/>
                </a:solidFill>
              </a:rPr>
              <a:t> </a:t>
            </a:r>
            <a:r>
              <a:rPr lang="en-US" altLang="ko-KR" sz="1600" dirty="0" err="1" smtClean="0">
                <a:solidFill>
                  <a:srgbClr val="3333FF"/>
                </a:solidFill>
              </a:rPr>
              <a:t>Interst</a:t>
            </a:r>
            <a:r>
              <a:rPr lang="en-US" altLang="ko-KR" sz="1600" dirty="0" smtClean="0">
                <a:solidFill>
                  <a:srgbClr val="3333FF"/>
                </a:solidFill>
              </a:rPr>
              <a:t> </a:t>
            </a:r>
            <a:endParaRPr lang="en-US" altLang="ko-KR" sz="16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24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3.10.6. Multidimensional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333FF"/>
                </a:solidFill>
              </a:rPr>
              <a:t>Example: CompoundInterest.java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object 2"/>
          <p:cNvSpPr/>
          <p:nvPr/>
        </p:nvSpPr>
        <p:spPr>
          <a:xfrm>
            <a:off x="1470661" y="1611345"/>
            <a:ext cx="8921114" cy="51101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112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3.10.7. Ragged </a:t>
            </a:r>
            <a:r>
              <a:rPr lang="en-US" altLang="ko-KR" dirty="0" smtClean="0">
                <a:solidFill>
                  <a:srgbClr val="FF0000"/>
                </a:solidFill>
              </a:rPr>
              <a:t>Arrays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 java, Multidimensional </a:t>
            </a:r>
            <a:r>
              <a:rPr lang="en-US" altLang="ko-KR" dirty="0" smtClean="0"/>
              <a:t>arrays are </a:t>
            </a:r>
            <a:r>
              <a:rPr lang="en-US" altLang="ko-KR" dirty="0" smtClean="0">
                <a:solidFill>
                  <a:srgbClr val="0000FF"/>
                </a:solidFill>
              </a:rPr>
              <a:t>faked </a:t>
            </a:r>
            <a:r>
              <a:rPr lang="en-US" altLang="ko-KR" dirty="0" smtClean="0"/>
              <a:t>as “</a:t>
            </a:r>
            <a:r>
              <a:rPr lang="en-US" altLang="ko-KR" dirty="0" smtClean="0">
                <a:solidFill>
                  <a:srgbClr val="0000FF"/>
                </a:solidFill>
              </a:rPr>
              <a:t>arrays of arrays</a:t>
            </a:r>
            <a:r>
              <a:rPr lang="en-US" altLang="ko-KR" dirty="0" smtClean="0"/>
              <a:t>”.</a:t>
            </a:r>
          </a:p>
          <a:p>
            <a:r>
              <a:rPr lang="en-US" altLang="ko-KR" dirty="0" smtClean="0"/>
              <a:t>Hence, Java has no multidimensional array </a:t>
            </a:r>
            <a:r>
              <a:rPr lang="en-US" altLang="ko-KR" dirty="0"/>
              <a:t>at </a:t>
            </a:r>
            <a:r>
              <a:rPr lang="en-US" altLang="ko-KR" dirty="0" smtClean="0"/>
              <a:t>all; It ha only one-dimensional array.</a:t>
            </a:r>
            <a:endParaRPr lang="en-US" altLang="ko-KR" dirty="0"/>
          </a:p>
          <a:p>
            <a:r>
              <a:rPr lang="en-US" altLang="ko-KR" dirty="0" smtClean="0"/>
              <a:t>Example: </a:t>
            </a:r>
            <a:r>
              <a:rPr lang="en-US" altLang="ko-KR" b="1" dirty="0" smtClean="0"/>
              <a:t>balances</a:t>
            </a:r>
            <a:r>
              <a:rPr lang="en-US" altLang="ko-KR" dirty="0" smtClean="0"/>
              <a:t> array is an array that contain 10 elements and again each element is  an array of 6 numbers. </a:t>
            </a:r>
          </a:p>
          <a:p>
            <a:r>
              <a:rPr lang="en-US" altLang="ko-KR" dirty="0" smtClean="0"/>
              <a:t>The expression balances[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],  refers to the </a:t>
            </a:r>
            <a:r>
              <a:rPr lang="en-US" altLang="ko-KR" b="1" dirty="0" smtClean="0">
                <a:solidFill>
                  <a:srgbClr val="0000FF"/>
                </a:solidFill>
              </a:rPr>
              <a:t>ith</a:t>
            </a:r>
            <a:r>
              <a:rPr lang="en-US" altLang="ko-KR" dirty="0" smtClean="0"/>
              <a:t> subarray of the </a:t>
            </a:r>
            <a:r>
              <a:rPr lang="en-US" altLang="ko-KR" b="1" dirty="0" smtClean="0"/>
              <a:t>original array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Hencebalances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i,j</a:t>
            </a:r>
            <a:r>
              <a:rPr lang="en-US" altLang="ko-KR" dirty="0" smtClean="0"/>
              <a:t>] refers to the </a:t>
            </a:r>
            <a:r>
              <a:rPr lang="en-US" altLang="ko-KR" dirty="0" err="1" smtClean="0">
                <a:solidFill>
                  <a:srgbClr val="0000FF"/>
                </a:solidFill>
              </a:rPr>
              <a:t>jth</a:t>
            </a:r>
            <a:r>
              <a:rPr lang="en-US" altLang="ko-KR" dirty="0" smtClean="0">
                <a:solidFill>
                  <a:srgbClr val="0000FF"/>
                </a:solidFill>
              </a:rPr>
              <a:t> </a:t>
            </a:r>
            <a:r>
              <a:rPr lang="en-US" altLang="ko-KR" dirty="0" smtClean="0"/>
              <a:t>element of </a:t>
            </a:r>
            <a:r>
              <a:rPr lang="en-US" altLang="ko-KR" dirty="0" smtClean="0">
                <a:solidFill>
                  <a:srgbClr val="0000FF"/>
                </a:solidFill>
              </a:rPr>
              <a:t>ith subarray </a:t>
            </a:r>
            <a:endParaRPr lang="en-US" altLang="ko-KR" dirty="0">
              <a:solidFill>
                <a:srgbClr val="0000FF"/>
              </a:solidFill>
            </a:endParaRPr>
          </a:p>
          <a:p>
            <a:r>
              <a:rPr lang="en-US" altLang="ko-KR" b="1" dirty="0" smtClean="0">
                <a:solidFill>
                  <a:srgbClr val="0000FF"/>
                </a:solidFill>
              </a:rPr>
              <a:t>Ragged arrays: </a:t>
            </a:r>
            <a:r>
              <a:rPr lang="en-US" altLang="ko-KR" dirty="0" smtClean="0"/>
              <a:t>different </a:t>
            </a:r>
            <a:r>
              <a:rPr lang="en-US" altLang="ko-KR" dirty="0" smtClean="0"/>
              <a:t>rows may have different </a:t>
            </a:r>
            <a:r>
              <a:rPr lang="en-US" altLang="ko-KR" dirty="0" err="1" smtClean="0"/>
              <a:t>lengthsExample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Example:</a:t>
            </a:r>
            <a:endParaRPr lang="en-US" altLang="ko-KR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US" altLang="ko-KR" sz="2000" dirty="0" smtClean="0"/>
              <a:t>int[][] odds =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new</a:t>
            </a:r>
            <a:r>
              <a:rPr lang="en-US" altLang="ko-KR" sz="2000" dirty="0" smtClean="0"/>
              <a:t> </a:t>
            </a:r>
            <a:r>
              <a:rPr lang="en-US" altLang="ko-KR" sz="2000" dirty="0" smtClean="0"/>
              <a:t>int [</a:t>
            </a:r>
            <a:r>
              <a:rPr lang="en-US" altLang="ko-KR" sz="2000" dirty="0" smtClean="0">
                <a:solidFill>
                  <a:srgbClr val="0000FF"/>
                </a:solidFill>
              </a:rPr>
              <a:t>7</a:t>
            </a:r>
            <a:r>
              <a:rPr lang="en-US" altLang="ko-KR" sz="2000" dirty="0" smtClean="0"/>
              <a:t>] [];</a:t>
            </a:r>
            <a:endParaRPr lang="en-US" altLang="ko-KR" sz="2000" dirty="0" smtClean="0"/>
          </a:p>
          <a:p>
            <a:pPr marL="457200" lvl="1" indent="0">
              <a:buNone/>
            </a:pPr>
            <a:r>
              <a:rPr lang="en-US" altLang="ko-KR" sz="2000" dirty="0" smtClean="0">
                <a:solidFill>
                  <a:srgbClr val="0000FF"/>
                </a:solidFill>
              </a:rPr>
              <a:t>for</a:t>
            </a:r>
            <a:r>
              <a:rPr lang="en-US" altLang="ko-KR" sz="2000" dirty="0" smtClean="0"/>
              <a:t> (</a:t>
            </a:r>
            <a:r>
              <a:rPr lang="en-US" altLang="ko-KR" sz="2000" dirty="0" smtClean="0"/>
              <a:t>int n =0; n&lt;7; n++)</a:t>
            </a:r>
          </a:p>
          <a:p>
            <a:pPr marL="457200" lvl="1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odds[</a:t>
            </a:r>
            <a:r>
              <a:rPr lang="en-US" altLang="ko-KR" sz="2000" dirty="0" smtClean="0">
                <a:solidFill>
                  <a:srgbClr val="0000FF"/>
                </a:solidFill>
              </a:rPr>
              <a:t>n</a:t>
            </a:r>
            <a:r>
              <a:rPr lang="en-US" altLang="ko-KR" sz="2000" dirty="0" smtClean="0"/>
              <a:t>] =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new</a:t>
            </a:r>
            <a:r>
              <a:rPr lang="en-US" altLang="ko-KR" sz="2000" dirty="0" smtClean="0"/>
              <a:t> </a:t>
            </a:r>
            <a:r>
              <a:rPr lang="en-US" altLang="ko-KR" sz="2000" dirty="0" smtClean="0"/>
              <a:t>int [</a:t>
            </a:r>
            <a:r>
              <a:rPr lang="en-US" altLang="ko-KR" sz="2000" dirty="0" smtClean="0"/>
              <a:t>n+1</a:t>
            </a:r>
            <a:r>
              <a:rPr lang="en-US" altLang="ko-KR" sz="1600" dirty="0" smtClean="0"/>
              <a:t>]; 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// allocate each row </a:t>
            </a:r>
            <a:endParaRPr lang="ko-KR" altLang="en-US" sz="1600" b="1" dirty="0">
              <a:solidFill>
                <a:srgbClr val="0000FF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47299" y="4070569"/>
            <a:ext cx="1553630" cy="16004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</a:t>
            </a:r>
          </a:p>
          <a:p>
            <a:r>
              <a:rPr lang="en-US" altLang="ko-KR" sz="1400" dirty="0" smtClean="0"/>
              <a:t>1 1</a:t>
            </a:r>
          </a:p>
          <a:p>
            <a:r>
              <a:rPr lang="en-US" altLang="ko-KR" sz="1400" dirty="0" smtClean="0"/>
              <a:t>1 2 1</a:t>
            </a:r>
          </a:p>
          <a:p>
            <a:r>
              <a:rPr lang="en-US" altLang="ko-KR" sz="1400" dirty="0" smtClean="0"/>
              <a:t>1 3 3 1</a:t>
            </a:r>
          </a:p>
          <a:p>
            <a:r>
              <a:rPr lang="en-US" altLang="ko-KR" sz="1400" dirty="0" smtClean="0"/>
              <a:t>1 4 6 4 1</a:t>
            </a:r>
          </a:p>
          <a:p>
            <a:r>
              <a:rPr lang="en-US" altLang="ko-KR" sz="1400" dirty="0" smtClean="0"/>
              <a:t>1 5 10 10 5 1</a:t>
            </a:r>
          </a:p>
          <a:p>
            <a:r>
              <a:rPr lang="en-US" altLang="ko-KR" sz="1400" dirty="0" smtClean="0"/>
              <a:t>1 6 15 20 15 6 1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8952274" y="4082138"/>
            <a:ext cx="1920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Odds [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i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][j]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52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3.6.6 Code </a:t>
            </a:r>
            <a:r>
              <a:rPr lang="en-US" altLang="ko-KR" dirty="0">
                <a:solidFill>
                  <a:srgbClr val="FF0000"/>
                </a:solidFill>
              </a:rPr>
              <a:t>Points and Code </a:t>
            </a:r>
            <a:r>
              <a:rPr lang="en-US" altLang="ko-KR" dirty="0" smtClean="0">
                <a:solidFill>
                  <a:srgbClr val="FF0000"/>
                </a:solidFill>
              </a:rPr>
              <a:t>Units in </a:t>
            </a:r>
            <a:r>
              <a:rPr lang="en-US" altLang="ko-KR" dirty="0">
                <a:solidFill>
                  <a:srgbClr val="FF0000"/>
                </a:solidFill>
              </a:rPr>
              <a:t>a Java String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AutoNum type="alphaLcParenR"/>
            </a:pPr>
            <a:r>
              <a:rPr lang="en-US" altLang="ko-KR" sz="2400" dirty="0" smtClean="0"/>
              <a:t>The first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128</a:t>
            </a:r>
            <a:r>
              <a:rPr lang="en-US" altLang="ko-KR" sz="2400" dirty="0" smtClean="0">
                <a:solidFill>
                  <a:srgbClr val="00B050"/>
                </a:solidFill>
              </a:rPr>
              <a:t> Unicode </a:t>
            </a:r>
            <a:r>
              <a:rPr lang="en-US" altLang="ko-KR" sz="2400" dirty="0" smtClean="0"/>
              <a:t>code points from </a:t>
            </a:r>
            <a:r>
              <a:rPr lang="en-US" altLang="ko-KR" sz="2400" dirty="0" smtClean="0">
                <a:solidFill>
                  <a:srgbClr val="0000FF"/>
                </a:solidFill>
              </a:rPr>
              <a:t>U+0000 to U+007F  </a:t>
            </a:r>
            <a:r>
              <a:rPr lang="en-US" altLang="ko-KR" sz="2400" dirty="0" smtClean="0"/>
              <a:t>are encoded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Using 8-bits in  </a:t>
            </a:r>
            <a:r>
              <a:rPr lang="en-US" altLang="ko-KR" sz="2400" b="1" dirty="0" smtClean="0">
                <a:solidFill>
                  <a:srgbClr val="0000FF"/>
                </a:solidFill>
              </a:rPr>
              <a:t>UTF-8 </a:t>
            </a:r>
            <a:r>
              <a:rPr lang="en-US" altLang="ko-KR" sz="2400" b="1" dirty="0" smtClean="0"/>
              <a:t>encoding system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2400" dirty="0" smtClean="0"/>
              <a:t>  Using 16-bits </a:t>
            </a:r>
            <a:r>
              <a:rPr lang="en-US" altLang="ko-KR" sz="2400" b="1" dirty="0" smtClean="0"/>
              <a:t>in</a:t>
            </a:r>
            <a:r>
              <a:rPr lang="en-US" altLang="ko-KR" sz="2400" b="1" dirty="0" smtClean="0">
                <a:solidFill>
                  <a:srgbClr val="0000FF"/>
                </a:solidFill>
              </a:rPr>
              <a:t> UTF-16 </a:t>
            </a:r>
            <a:r>
              <a:rPr lang="en-US" altLang="ko-KR" sz="2400" dirty="0" smtClean="0"/>
              <a:t>encoding system</a:t>
            </a:r>
            <a:endParaRPr lang="en-US" altLang="ko-KR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2400" dirty="0" smtClean="0"/>
              <a:t>  Using 32 bits in </a:t>
            </a:r>
            <a:r>
              <a:rPr lang="en-US" altLang="ko-KR" sz="2400" b="1" dirty="0" smtClean="0">
                <a:solidFill>
                  <a:srgbClr val="0000FF"/>
                </a:solidFill>
              </a:rPr>
              <a:t>UTF-32</a:t>
            </a:r>
            <a:r>
              <a:rPr lang="en-US" altLang="ko-KR" sz="2400" dirty="0" smtClean="0"/>
              <a:t> </a:t>
            </a:r>
            <a:r>
              <a:rPr lang="en-US" altLang="ko-KR" sz="2400" dirty="0" smtClean="0"/>
              <a:t> encoding system</a:t>
            </a:r>
          </a:p>
          <a:p>
            <a:pPr marL="0" indent="0">
              <a:buNone/>
            </a:pPr>
            <a:r>
              <a:rPr lang="en-US" altLang="ko-KR" sz="2400" dirty="0" smtClean="0"/>
              <a:t>b) </a:t>
            </a:r>
            <a:r>
              <a:rPr lang="en-US" altLang="ko-KR" sz="2400" dirty="0" smtClean="0">
                <a:solidFill>
                  <a:srgbClr val="FF0000"/>
                </a:solidFill>
              </a:rPr>
              <a:t>The next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1,9200</a:t>
            </a:r>
            <a:r>
              <a:rPr lang="en-US" altLang="ko-KR" sz="2400" dirty="0" smtClean="0">
                <a:solidFill>
                  <a:srgbClr val="00B050"/>
                </a:solidFill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characters from </a:t>
            </a:r>
            <a:r>
              <a:rPr lang="en-US" altLang="ko-KR" sz="2400" dirty="0" smtClean="0">
                <a:solidFill>
                  <a:srgbClr val="0000FF"/>
                </a:solidFill>
              </a:rPr>
              <a:t>U+0080 t0 U+o7FF </a:t>
            </a:r>
            <a:r>
              <a:rPr lang="en-US" altLang="ko-KR" sz="2400" dirty="0" smtClean="0">
                <a:solidFill>
                  <a:srgbClr val="FF0000"/>
                </a:solidFill>
              </a:rPr>
              <a:t>are encoded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2400" dirty="0" smtClean="0"/>
              <a:t> Using </a:t>
            </a:r>
            <a:r>
              <a:rPr lang="en-US" altLang="ko-KR" sz="2400" b="1" dirty="0" smtClean="0"/>
              <a:t>16</a:t>
            </a:r>
            <a:r>
              <a:rPr lang="en-US" altLang="ko-KR" sz="2400" dirty="0" smtClean="0"/>
              <a:t> bits in </a:t>
            </a:r>
            <a:r>
              <a:rPr lang="en-US" altLang="ko-KR" sz="2400" dirty="0" smtClean="0">
                <a:solidFill>
                  <a:srgbClr val="0000FF"/>
                </a:solidFill>
              </a:rPr>
              <a:t>UTF-8</a:t>
            </a:r>
            <a:r>
              <a:rPr lang="en-US" altLang="ko-KR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/>
              <a:t>encoding scheme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2400" dirty="0" smtClean="0"/>
              <a:t> Using </a:t>
            </a:r>
            <a:r>
              <a:rPr lang="en-US" altLang="ko-KR" sz="2400" b="1" dirty="0"/>
              <a:t>16</a:t>
            </a:r>
            <a:r>
              <a:rPr lang="en-US" altLang="ko-KR" sz="2400" dirty="0"/>
              <a:t> bits in </a:t>
            </a:r>
            <a:r>
              <a:rPr lang="en-US" altLang="ko-KR" sz="2400" dirty="0" smtClean="0">
                <a:solidFill>
                  <a:srgbClr val="0000FF"/>
                </a:solidFill>
              </a:rPr>
              <a:t>UTF-16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encoding </a:t>
            </a:r>
            <a:r>
              <a:rPr lang="en-US" altLang="ko-KR" sz="2400" dirty="0" smtClean="0"/>
              <a:t>scheme</a:t>
            </a:r>
            <a:endParaRPr lang="en-US" altLang="ko-KR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2400" dirty="0" smtClean="0"/>
              <a:t> Using 32 </a:t>
            </a:r>
            <a:r>
              <a:rPr lang="en-US" altLang="ko-KR" sz="2400" dirty="0"/>
              <a:t>bits in </a:t>
            </a:r>
            <a:r>
              <a:rPr lang="en-US" altLang="ko-KR" sz="2400" dirty="0" smtClean="0">
                <a:solidFill>
                  <a:srgbClr val="0000FF"/>
                </a:solidFill>
              </a:rPr>
              <a:t>UTF-24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encoding </a:t>
            </a:r>
            <a:r>
              <a:rPr lang="en-US" altLang="ko-KR" sz="2400" dirty="0" smtClean="0"/>
              <a:t>scheme</a:t>
            </a:r>
            <a:endParaRPr lang="en-US" altLang="ko-KR" sz="2400" dirty="0"/>
          </a:p>
          <a:p>
            <a:pPr marL="457200" lvl="1" indent="0">
              <a:spcBef>
                <a:spcPts val="1200"/>
              </a:spcBef>
              <a:buNone/>
            </a:pPr>
            <a:endParaRPr lang="en-US" altLang="ko-KR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89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3.6.6 Code </a:t>
            </a:r>
            <a:r>
              <a:rPr lang="en-US" altLang="ko-KR" dirty="0">
                <a:solidFill>
                  <a:srgbClr val="FF0000"/>
                </a:solidFill>
              </a:rPr>
              <a:t>Points and Code </a:t>
            </a:r>
            <a:r>
              <a:rPr lang="en-US" altLang="ko-KR" dirty="0" smtClean="0">
                <a:solidFill>
                  <a:srgbClr val="FF0000"/>
                </a:solidFill>
              </a:rPr>
              <a:t>Units in a Java String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6815" y="992038"/>
            <a:ext cx="11404121" cy="5364312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In the </a:t>
            </a:r>
            <a:r>
              <a:rPr lang="en-US" altLang="ko-KR" sz="2800" b="1" dirty="0" smtClean="0"/>
              <a:t>UTF-16 encoding system</a:t>
            </a:r>
            <a:r>
              <a:rPr lang="en-US" altLang="ko-KR" sz="2800" dirty="0" smtClean="0"/>
              <a:t>,</a:t>
            </a:r>
          </a:p>
          <a:p>
            <a:pPr marL="0" indent="0">
              <a:buNone/>
            </a:pPr>
            <a:r>
              <a:rPr lang="en-US" altLang="ko-KR" sz="2800" b="1" dirty="0" smtClean="0">
                <a:solidFill>
                  <a:srgbClr val="FF0000"/>
                </a:solidFill>
              </a:rPr>
              <a:t>a</a:t>
            </a:r>
            <a:r>
              <a:rPr lang="en-US" altLang="ko-KR" sz="2800" dirty="0" smtClean="0"/>
              <a:t>) To </a:t>
            </a:r>
            <a:r>
              <a:rPr lang="en-US" altLang="ko-KR" sz="2800" dirty="0"/>
              <a:t>get the number of code units in </a:t>
            </a:r>
            <a:r>
              <a:rPr lang="en-US" altLang="ko-KR" sz="2800" dirty="0" smtClean="0"/>
              <a:t>a </a:t>
            </a:r>
            <a:r>
              <a:rPr lang="en-US" altLang="ko-KR" sz="2800" dirty="0"/>
              <a:t>given </a:t>
            </a:r>
            <a:r>
              <a:rPr lang="en-US" altLang="ko-KR" sz="2800" dirty="0" smtClean="0">
                <a:solidFill>
                  <a:srgbClr val="0000FF"/>
                </a:solidFill>
              </a:rPr>
              <a:t>string, use the </a:t>
            </a:r>
            <a:r>
              <a:rPr lang="en-US" altLang="ko-KR" sz="2800" dirty="0" smtClean="0"/>
              <a:t>   </a:t>
            </a:r>
          </a:p>
          <a:p>
            <a:pPr marL="0" indent="0">
              <a:buNone/>
            </a:pPr>
            <a:r>
              <a:rPr lang="en-US" altLang="ko-KR" sz="2800" b="1" dirty="0"/>
              <a:t> </a:t>
            </a:r>
            <a:r>
              <a:rPr lang="en-US" altLang="ko-KR" sz="2800" b="1" dirty="0" smtClean="0"/>
              <a:t>   </a:t>
            </a:r>
            <a:r>
              <a:rPr lang="en-US" altLang="ko-KR" sz="2800" b="1" dirty="0" smtClean="0"/>
              <a:t>length() </a:t>
            </a:r>
            <a:r>
              <a:rPr lang="en-US" altLang="ko-KR" sz="2800" dirty="0" smtClean="0"/>
              <a:t>method of “String” class ( </a:t>
            </a:r>
            <a:r>
              <a:rPr lang="en-US" altLang="ko-KR" sz="2800" b="1" dirty="0" smtClean="0">
                <a:solidFill>
                  <a:srgbClr val="0000FF"/>
                </a:solidFill>
              </a:rPr>
              <a:t>java.lang.String)</a:t>
            </a:r>
            <a:r>
              <a:rPr lang="en-US" altLang="ko-KR" sz="2800" dirty="0" smtClean="0"/>
              <a:t>.</a:t>
            </a:r>
            <a:endParaRPr lang="en-US" altLang="ko-KR" sz="2800" dirty="0" smtClean="0"/>
          </a:p>
          <a:p>
            <a:r>
              <a:rPr lang="en-US" altLang="ko-KR" sz="2800" b="1" dirty="0" smtClean="0">
                <a:solidFill>
                  <a:srgbClr val="0000FF"/>
                </a:solidFill>
              </a:rPr>
              <a:t>Example</a:t>
            </a:r>
            <a:r>
              <a:rPr lang="en-US" altLang="ko-KR" sz="2800" b="1" dirty="0" smtClean="0"/>
              <a:t>:</a:t>
            </a:r>
            <a:r>
              <a:rPr lang="en-US" altLang="ko-KR" sz="2800" dirty="0" smtClean="0"/>
              <a:t> String </a:t>
            </a:r>
            <a:r>
              <a:rPr lang="en-US" altLang="ko-KR" sz="2800" dirty="0" smtClean="0"/>
              <a:t>greeting = “Hello”;</a:t>
            </a:r>
          </a:p>
          <a:p>
            <a:pPr marL="457200" lvl="1" indent="0">
              <a:buNone/>
            </a:pPr>
            <a:r>
              <a:rPr lang="en-US" altLang="ko-KR" sz="2800" dirty="0" smtClean="0"/>
              <a:t>int n = </a:t>
            </a:r>
            <a:r>
              <a:rPr lang="en-US" altLang="ko-KR" sz="2800" b="1" dirty="0" err="1" smtClean="0">
                <a:solidFill>
                  <a:srgbClr val="FF0000"/>
                </a:solidFill>
              </a:rPr>
              <a:t>greeting</a:t>
            </a:r>
            <a:r>
              <a:rPr lang="en-US" altLang="ko-KR" sz="2800" dirty="0" err="1" smtClean="0"/>
              <a:t>.</a:t>
            </a:r>
            <a:r>
              <a:rPr lang="en-US" altLang="ko-KR" sz="2800" dirty="0" err="1" smtClean="0">
                <a:solidFill>
                  <a:srgbClr val="0000FF"/>
                </a:solidFill>
              </a:rPr>
              <a:t>length</a:t>
            </a:r>
            <a:r>
              <a:rPr lang="en-US" altLang="ko-KR" sz="2800" dirty="0" smtClean="0"/>
              <a:t>();   </a:t>
            </a:r>
            <a:r>
              <a:rPr lang="en-US" altLang="ko-KR" sz="2800" b="1" dirty="0" smtClean="0">
                <a:solidFill>
                  <a:srgbClr val="0000FF"/>
                </a:solidFill>
              </a:rPr>
              <a:t>//output  </a:t>
            </a:r>
            <a:r>
              <a:rPr lang="en-US" altLang="ko-KR" sz="2800" b="1" dirty="0" smtClean="0">
                <a:solidFill>
                  <a:srgbClr val="0000FF"/>
                </a:solidFill>
              </a:rPr>
              <a:t>is </a:t>
            </a:r>
            <a:r>
              <a:rPr lang="en-US" altLang="ko-KR" sz="2800" b="1" dirty="0" smtClean="0">
                <a:solidFill>
                  <a:srgbClr val="0000FF"/>
                </a:solidFill>
              </a:rPr>
              <a:t>5</a:t>
            </a:r>
          </a:p>
          <a:p>
            <a:pPr marL="457200" lvl="1" indent="0">
              <a:buNone/>
            </a:pPr>
            <a:r>
              <a:rPr lang="en-US" altLang="ko-KR" sz="2800" b="1" dirty="0" smtClean="0"/>
              <a:t>Note</a:t>
            </a:r>
            <a:r>
              <a:rPr lang="en-US" altLang="ko-KR" sz="2800" dirty="0" smtClean="0"/>
              <a:t>: greeting .length</a:t>
            </a:r>
            <a:r>
              <a:rPr lang="en-US" altLang="ko-KR" sz="2800" dirty="0"/>
              <a:t>() </a:t>
            </a:r>
            <a:r>
              <a:rPr lang="en-US" altLang="ko-KR" sz="2800" dirty="0" smtClean="0"/>
              <a:t>return the </a:t>
            </a:r>
            <a:r>
              <a:rPr lang="en-US" altLang="ko-KR" sz="2800" dirty="0"/>
              <a:t>number of </a:t>
            </a:r>
            <a:r>
              <a:rPr lang="en-US" altLang="ko-KR" sz="2800" b="1" dirty="0">
                <a:solidFill>
                  <a:srgbClr val="FF0000"/>
                </a:solidFill>
              </a:rPr>
              <a:t>code 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units</a:t>
            </a:r>
            <a:r>
              <a:rPr lang="en-US" altLang="ko-KR" sz="2800" dirty="0" smtClean="0"/>
              <a:t>, not the  </a:t>
            </a:r>
            <a:r>
              <a:rPr lang="en-US" altLang="ko-KR" sz="2800" dirty="0"/>
              <a:t>Unicode </a:t>
            </a:r>
            <a:r>
              <a:rPr lang="en-US" altLang="ko-KR" sz="2800" dirty="0" smtClean="0"/>
              <a:t>characters 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b="1" dirty="0" smtClean="0">
                <a:solidFill>
                  <a:srgbClr val="FF0000"/>
                </a:solidFill>
              </a:rPr>
              <a:t>b</a:t>
            </a:r>
            <a:r>
              <a:rPr lang="en-US" altLang="ko-KR" sz="2800" b="1" dirty="0" smtClean="0"/>
              <a:t>) To </a:t>
            </a:r>
            <a:r>
              <a:rPr lang="en-US" altLang="ko-KR" sz="2800" b="1" dirty="0" smtClean="0"/>
              <a:t>get the true </a:t>
            </a:r>
            <a:r>
              <a:rPr lang="en-US" altLang="ko-KR" sz="2800" b="1" dirty="0" smtClean="0"/>
              <a:t>length of a string( </a:t>
            </a:r>
            <a:r>
              <a:rPr lang="en-US" altLang="ko-KR" sz="2800" dirty="0" smtClean="0"/>
              <a:t>the </a:t>
            </a:r>
            <a:r>
              <a:rPr lang="en-US" altLang="ko-KR" sz="2800" dirty="0" smtClean="0"/>
              <a:t>number of code </a:t>
            </a:r>
            <a:r>
              <a:rPr lang="en-US" altLang="ko-KR" sz="2800" dirty="0" smtClean="0"/>
              <a:t>points),  </a:t>
            </a:r>
          </a:p>
          <a:p>
            <a:pPr marL="0" indent="0">
              <a:buNone/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   </a:t>
            </a:r>
            <a:r>
              <a:rPr lang="en-US" altLang="ko-KR" sz="2800" dirty="0" smtClean="0"/>
              <a:t>use the </a:t>
            </a:r>
            <a:r>
              <a:rPr lang="en-US" altLang="ko-KR" sz="2800" dirty="0" err="1" smtClean="0"/>
              <a:t>codePointCount</a:t>
            </a:r>
            <a:r>
              <a:rPr lang="en-US" altLang="ko-KR" sz="2800" dirty="0" smtClean="0"/>
              <a:t>() method of the string class</a:t>
            </a:r>
          </a:p>
          <a:p>
            <a:r>
              <a:rPr lang="en-US" altLang="ko-KR" sz="2800" b="1" dirty="0" smtClean="0">
                <a:solidFill>
                  <a:srgbClr val="0000FF"/>
                </a:solidFill>
              </a:rPr>
              <a:t>Example</a:t>
            </a:r>
            <a:r>
              <a:rPr lang="en-US" altLang="ko-KR" sz="2800" dirty="0" smtClean="0"/>
              <a:t>:  </a:t>
            </a:r>
            <a:r>
              <a:rPr lang="en-US" altLang="ko-KR" sz="2800" dirty="0" smtClean="0"/>
              <a:t>int </a:t>
            </a:r>
            <a:r>
              <a:rPr lang="en-US" altLang="ko-KR" sz="2800" dirty="0" err="1"/>
              <a:t>cpCount</a:t>
            </a:r>
            <a:r>
              <a:rPr lang="en-US" altLang="ko-KR" sz="2800" dirty="0"/>
              <a:t> = </a:t>
            </a:r>
            <a:r>
              <a:rPr lang="en-US" altLang="ko-KR" sz="2800" dirty="0" err="1">
                <a:solidFill>
                  <a:srgbClr val="FF0000"/>
                </a:solidFill>
              </a:rPr>
              <a:t>greeting</a:t>
            </a:r>
            <a:r>
              <a:rPr lang="en-US" altLang="ko-KR" sz="2800" dirty="0" err="1"/>
              <a:t>.</a:t>
            </a:r>
            <a:r>
              <a:rPr lang="en-US" altLang="ko-KR" sz="2800" dirty="0" err="1">
                <a:solidFill>
                  <a:srgbClr val="0000FF"/>
                </a:solidFill>
              </a:rPr>
              <a:t>codePointCoun</a:t>
            </a:r>
            <a:r>
              <a:rPr lang="en-US" altLang="ko-KR" sz="2800" dirty="0" err="1"/>
              <a:t>t</a:t>
            </a:r>
            <a:r>
              <a:rPr lang="en-US" altLang="ko-KR" sz="2800" dirty="0"/>
              <a:t>(0, </a:t>
            </a:r>
            <a:r>
              <a:rPr lang="en-US" altLang="ko-KR" sz="2800" dirty="0" err="1">
                <a:solidFill>
                  <a:srgbClr val="FF0000"/>
                </a:solidFill>
              </a:rPr>
              <a:t>geeting</a:t>
            </a:r>
            <a:r>
              <a:rPr lang="en-US" altLang="ko-KR" sz="2800" dirty="0" err="1"/>
              <a:t>.</a:t>
            </a:r>
            <a:r>
              <a:rPr lang="en-US" altLang="ko-KR" sz="2800" dirty="0" err="1">
                <a:solidFill>
                  <a:srgbClr val="0000FF"/>
                </a:solidFill>
              </a:rPr>
              <a:t>length</a:t>
            </a:r>
            <a:r>
              <a:rPr lang="en-US" altLang="ko-KR" sz="2800" dirty="0"/>
              <a:t>());</a:t>
            </a:r>
          </a:p>
          <a:p>
            <a:pPr marL="0" indent="0">
              <a:buNone/>
            </a:pP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93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3.6.6 Code </a:t>
            </a:r>
            <a:r>
              <a:rPr lang="en-US" altLang="ko-KR" dirty="0">
                <a:solidFill>
                  <a:srgbClr val="FF0000"/>
                </a:solidFill>
              </a:rPr>
              <a:t>Points and Code </a:t>
            </a:r>
            <a:r>
              <a:rPr lang="en-US" altLang="ko-KR" dirty="0" smtClean="0">
                <a:solidFill>
                  <a:srgbClr val="FF0000"/>
                </a:solidFill>
              </a:rPr>
              <a:t>Units in a Java String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b="1" dirty="0" smtClean="0">
                <a:solidFill>
                  <a:srgbClr val="FF0000"/>
                </a:solidFill>
              </a:rPr>
              <a:t>c</a:t>
            </a:r>
            <a:r>
              <a:rPr lang="en-US" altLang="ko-KR" sz="2800" b="1" dirty="0" smtClean="0"/>
              <a:t>)</a:t>
            </a:r>
            <a:r>
              <a:rPr lang="en-US" altLang="ko-KR" sz="2800" dirty="0" smtClean="0"/>
              <a:t> </a:t>
            </a:r>
            <a:r>
              <a:rPr lang="en-US" altLang="ko-KR" sz="2800" b="1" dirty="0" smtClean="0"/>
              <a:t>To </a:t>
            </a:r>
            <a:r>
              <a:rPr lang="en-US" altLang="ko-KR" sz="2800" b="1" dirty="0"/>
              <a:t>get </a:t>
            </a:r>
            <a:r>
              <a:rPr lang="en-US" altLang="ko-KR" sz="2800" dirty="0"/>
              <a:t>the </a:t>
            </a:r>
            <a:r>
              <a:rPr lang="en-US" altLang="ko-KR" sz="2800" b="1" dirty="0"/>
              <a:t>code unit </a:t>
            </a:r>
            <a:r>
              <a:rPr lang="en-US" altLang="ko-KR" sz="2800" dirty="0"/>
              <a:t>at the ith position of the string, use </a:t>
            </a:r>
            <a:r>
              <a:rPr lang="en-US" altLang="ko-KR" sz="2800" b="1" dirty="0" err="1"/>
              <a:t>charAt</a:t>
            </a:r>
            <a:r>
              <a:rPr lang="en-US" altLang="ko-KR" sz="2800" b="1" dirty="0"/>
              <a:t>() </a:t>
            </a:r>
            <a:r>
              <a:rPr lang="en-US" altLang="ko-KR" sz="2800" dirty="0"/>
              <a:t>method </a:t>
            </a:r>
          </a:p>
          <a:p>
            <a:pPr marL="0" indent="0">
              <a:buNone/>
            </a:pPr>
            <a:r>
              <a:rPr lang="en-US" altLang="ko-KR" sz="2800" b="1" dirty="0"/>
              <a:t>Example:   </a:t>
            </a:r>
            <a:r>
              <a:rPr lang="en-US" altLang="ko-KR" sz="2800" dirty="0">
                <a:solidFill>
                  <a:srgbClr val="0000FF"/>
                </a:solidFill>
              </a:rPr>
              <a:t>char</a:t>
            </a:r>
            <a:r>
              <a:rPr lang="en-US" altLang="ko-KR" sz="2800" dirty="0"/>
              <a:t> first = </a:t>
            </a:r>
            <a:r>
              <a:rPr lang="en-US" altLang="ko-KR" sz="2800" dirty="0" err="1">
                <a:solidFill>
                  <a:srgbClr val="FF0000"/>
                </a:solidFill>
              </a:rPr>
              <a:t>greeting</a:t>
            </a:r>
            <a:r>
              <a:rPr lang="en-US" altLang="ko-KR" sz="2800" dirty="0" err="1"/>
              <a:t>.</a:t>
            </a:r>
            <a:r>
              <a:rPr lang="en-US" altLang="ko-KR" sz="2800" dirty="0" err="1">
                <a:solidFill>
                  <a:srgbClr val="0000FF"/>
                </a:solidFill>
              </a:rPr>
              <a:t>charAt</a:t>
            </a:r>
            <a:r>
              <a:rPr lang="en-US" altLang="ko-KR" sz="2800" dirty="0"/>
              <a:t>(0); </a:t>
            </a:r>
            <a:r>
              <a:rPr lang="en-US" altLang="ko-KR" sz="2800" b="1" dirty="0">
                <a:solidFill>
                  <a:srgbClr val="00B050"/>
                </a:solidFill>
              </a:rPr>
              <a:t>// ‘H’</a:t>
            </a:r>
          </a:p>
          <a:p>
            <a:pPr marL="457200" lvl="1" indent="0">
              <a:buNone/>
            </a:pPr>
            <a:r>
              <a:rPr lang="en-US" altLang="ko-KR" sz="2800" dirty="0"/>
              <a:t>          </a:t>
            </a:r>
            <a:r>
              <a:rPr lang="en-US" altLang="ko-KR" sz="2800" dirty="0">
                <a:solidFill>
                  <a:srgbClr val="0000FF"/>
                </a:solidFill>
              </a:rPr>
              <a:t>cha</a:t>
            </a:r>
            <a:r>
              <a:rPr lang="en-US" altLang="ko-KR" sz="2800" dirty="0"/>
              <a:t>r last = </a:t>
            </a:r>
            <a:r>
              <a:rPr lang="en-US" altLang="ko-KR" sz="2800" dirty="0" err="1">
                <a:solidFill>
                  <a:srgbClr val="FF0000"/>
                </a:solidFill>
              </a:rPr>
              <a:t>greeting</a:t>
            </a:r>
            <a:r>
              <a:rPr lang="en-US" altLang="ko-KR" sz="2800" dirty="0" err="1"/>
              <a:t>.</a:t>
            </a:r>
            <a:r>
              <a:rPr lang="en-US" altLang="ko-KR" sz="2800" dirty="0" err="1">
                <a:solidFill>
                  <a:srgbClr val="0000FF"/>
                </a:solidFill>
              </a:rPr>
              <a:t>charAt</a:t>
            </a:r>
            <a:r>
              <a:rPr lang="en-US" altLang="ko-KR" sz="2800" dirty="0"/>
              <a:t>(</a:t>
            </a:r>
            <a:r>
              <a:rPr lang="en-US" altLang="ko-KR" sz="2800" dirty="0" err="1"/>
              <a:t>greeting.length</a:t>
            </a:r>
            <a:r>
              <a:rPr lang="en-US" altLang="ko-KR" sz="2800" dirty="0"/>
              <a:t>()-1);  </a:t>
            </a:r>
            <a:r>
              <a:rPr lang="en-US" altLang="ko-KR" sz="2800" b="1" dirty="0">
                <a:solidFill>
                  <a:srgbClr val="00B050"/>
                </a:solidFill>
              </a:rPr>
              <a:t>// ‘o</a:t>
            </a:r>
            <a:r>
              <a:rPr lang="en-US" altLang="ko-KR" sz="2800" b="1" dirty="0" smtClean="0">
                <a:solidFill>
                  <a:srgbClr val="00B050"/>
                </a:solidFill>
              </a:rPr>
              <a:t>’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 smtClean="0">
                <a:solidFill>
                  <a:srgbClr val="FF0000"/>
                </a:solidFill>
              </a:rPr>
              <a:t>d</a:t>
            </a:r>
            <a:r>
              <a:rPr lang="en-US" altLang="ko-KR" sz="2800" dirty="0" smtClean="0"/>
              <a:t>) </a:t>
            </a:r>
            <a:r>
              <a:rPr lang="en-US" altLang="ko-KR" sz="2800" dirty="0" smtClean="0"/>
              <a:t> To </a:t>
            </a:r>
            <a:r>
              <a:rPr lang="en-US" altLang="ko-KR" sz="2800" dirty="0"/>
              <a:t>get </a:t>
            </a:r>
            <a:r>
              <a:rPr lang="en-US" altLang="ko-KR" sz="2800" dirty="0" smtClean="0"/>
              <a:t>the </a:t>
            </a:r>
            <a:r>
              <a:rPr lang="en-US" altLang="ko-KR" sz="2800" dirty="0" smtClean="0"/>
              <a:t> </a:t>
            </a:r>
            <a:r>
              <a:rPr lang="en-US" altLang="ko-KR" sz="2800" b="1" dirty="0">
                <a:solidFill>
                  <a:srgbClr val="0000FF"/>
                </a:solidFill>
              </a:rPr>
              <a:t>code </a:t>
            </a:r>
            <a:r>
              <a:rPr lang="en-US" altLang="ko-KR" sz="2800" b="1" dirty="0" smtClean="0">
                <a:solidFill>
                  <a:srgbClr val="0000FF"/>
                </a:solidFill>
              </a:rPr>
              <a:t>point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at the </a:t>
            </a:r>
            <a:r>
              <a:rPr lang="en-US" altLang="ko-KR" sz="2800" dirty="0"/>
              <a:t>ith position of the </a:t>
            </a:r>
            <a:r>
              <a:rPr lang="en-US" altLang="ko-KR" sz="2800" dirty="0" smtClean="0"/>
              <a:t>string:  </a:t>
            </a:r>
            <a:endParaRPr lang="en-US" altLang="ko-KR" sz="2800" dirty="0" smtClean="0"/>
          </a:p>
          <a:p>
            <a:pPr marL="457200" lvl="1" indent="0">
              <a:spcBef>
                <a:spcPts val="1200"/>
              </a:spcBef>
              <a:buNone/>
            </a:pPr>
            <a:r>
              <a:rPr lang="en-US" altLang="ko-KR" sz="2800" dirty="0"/>
              <a:t>int index = </a:t>
            </a:r>
            <a:r>
              <a:rPr lang="en-US" altLang="ko-KR" sz="2800" dirty="0" err="1" smtClean="0">
                <a:solidFill>
                  <a:srgbClr val="FF0000"/>
                </a:solidFill>
              </a:rPr>
              <a:t>greeting</a:t>
            </a:r>
            <a:r>
              <a:rPr lang="en-US" altLang="ko-KR" sz="2800" dirty="0" err="1" smtClean="0"/>
              <a:t>.</a:t>
            </a:r>
            <a:r>
              <a:rPr lang="en-US" altLang="ko-KR" sz="2800" b="1" dirty="0" err="1" smtClean="0">
                <a:solidFill>
                  <a:srgbClr val="0000FF"/>
                </a:solidFill>
              </a:rPr>
              <a:t>offsetByCodePoints</a:t>
            </a:r>
            <a:r>
              <a:rPr lang="en-US" altLang="ko-KR" sz="2800" dirty="0" smtClean="0"/>
              <a:t>(0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i</a:t>
            </a:r>
            <a:r>
              <a:rPr lang="en-US" altLang="ko-KR" sz="2800" dirty="0"/>
              <a:t>);</a:t>
            </a:r>
          </a:p>
          <a:p>
            <a:pPr marL="457200" lvl="1" indent="0">
              <a:buNone/>
            </a:pPr>
            <a:r>
              <a:rPr lang="en-US" altLang="ko-KR" sz="2800" dirty="0"/>
              <a:t>int </a:t>
            </a:r>
            <a:r>
              <a:rPr lang="en-US" altLang="ko-KR" sz="2800" dirty="0" err="1"/>
              <a:t>cp</a:t>
            </a:r>
            <a:r>
              <a:rPr lang="en-US" altLang="ko-KR" sz="2800" dirty="0"/>
              <a:t> = </a:t>
            </a:r>
            <a:r>
              <a:rPr lang="en-US" altLang="ko-KR" sz="2800" b="1" dirty="0" err="1" smtClean="0">
                <a:solidFill>
                  <a:srgbClr val="FF0000"/>
                </a:solidFill>
              </a:rPr>
              <a:t>greeting</a:t>
            </a:r>
            <a:r>
              <a:rPr lang="en-US" altLang="ko-KR" sz="2800" dirty="0" err="1" smtClean="0"/>
              <a:t>.</a:t>
            </a:r>
            <a:r>
              <a:rPr lang="en-US" altLang="ko-KR" sz="2800" b="1" dirty="0" err="1" smtClean="0">
                <a:solidFill>
                  <a:srgbClr val="0000FF"/>
                </a:solidFill>
              </a:rPr>
              <a:t>codePointA</a:t>
            </a:r>
            <a:r>
              <a:rPr lang="en-US" altLang="ko-KR" sz="2800" dirty="0" err="1" smtClean="0"/>
              <a:t>t</a:t>
            </a:r>
            <a:r>
              <a:rPr lang="en-US" altLang="ko-KR" sz="2800" dirty="0" smtClean="0"/>
              <a:t>(index</a:t>
            </a:r>
            <a:r>
              <a:rPr lang="en-US" altLang="ko-KR" sz="2800" dirty="0" smtClean="0"/>
              <a:t>);</a:t>
            </a:r>
            <a:endParaRPr lang="en-US" altLang="ko-KR" sz="2800" dirty="0"/>
          </a:p>
          <a:p>
            <a:r>
              <a:rPr lang="en-US" altLang="ko-KR" sz="2800" b="1" dirty="0" smtClean="0"/>
              <a:t>  To </a:t>
            </a:r>
            <a:r>
              <a:rPr lang="en-US" altLang="ko-KR" sz="2800" b="1" dirty="0"/>
              <a:t>get all code points: </a:t>
            </a:r>
            <a:endParaRPr lang="en-US" altLang="ko-KR" sz="2800" b="1" dirty="0" smtClean="0"/>
          </a:p>
          <a:p>
            <a:pPr marL="457200" lvl="1" indent="0">
              <a:spcBef>
                <a:spcPts val="1200"/>
              </a:spcBef>
              <a:buNone/>
            </a:pPr>
            <a:r>
              <a:rPr lang="en-US" altLang="ko-KR" sz="2800" dirty="0"/>
              <a:t>int[] </a:t>
            </a:r>
            <a:r>
              <a:rPr lang="en-US" altLang="ko-KR" sz="2800" dirty="0" err="1"/>
              <a:t>codePoints</a:t>
            </a:r>
            <a:r>
              <a:rPr lang="en-US" altLang="ko-KR" sz="2800" dirty="0"/>
              <a:t> = </a:t>
            </a:r>
            <a:r>
              <a:rPr lang="en-US" altLang="ko-KR" sz="2800" dirty="0" smtClean="0">
                <a:solidFill>
                  <a:srgbClr val="FF0000"/>
                </a:solidFill>
              </a:rPr>
              <a:t>greeting</a:t>
            </a:r>
            <a:r>
              <a:rPr lang="en-US" altLang="ko-KR" sz="2800" dirty="0" smtClean="0"/>
              <a:t> </a:t>
            </a:r>
            <a:r>
              <a:rPr lang="en-US" altLang="ko-KR" sz="2800" dirty="0" smtClean="0"/>
              <a:t>.</a:t>
            </a:r>
            <a:r>
              <a:rPr lang="en-US" altLang="ko-KR" sz="2800" dirty="0" err="1" smtClean="0">
                <a:solidFill>
                  <a:srgbClr val="0000FF"/>
                </a:solidFill>
              </a:rPr>
              <a:t>codePoint</a:t>
            </a:r>
            <a:r>
              <a:rPr lang="en-US" altLang="ko-KR" sz="2800" dirty="0" err="1" smtClean="0"/>
              <a:t>s</a:t>
            </a:r>
            <a:r>
              <a:rPr lang="en-US" altLang="ko-KR" sz="2800" dirty="0"/>
              <a:t>().</a:t>
            </a:r>
            <a:r>
              <a:rPr lang="en-US" altLang="ko-KR" sz="2800" dirty="0" err="1"/>
              <a:t>toArray</a:t>
            </a:r>
            <a:r>
              <a:rPr lang="en-US" altLang="ko-KR" sz="2800" dirty="0" smtClean="0"/>
              <a:t>();</a:t>
            </a:r>
          </a:p>
          <a:p>
            <a:endParaRPr lang="en-US" altLang="ko-KR" sz="2800" dirty="0"/>
          </a:p>
          <a:p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4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3.6.7. The </a:t>
            </a:r>
            <a:r>
              <a:rPr lang="en-US" altLang="ko-KR" dirty="0">
                <a:solidFill>
                  <a:srgbClr val="FF0000"/>
                </a:solidFill>
              </a:rPr>
              <a:t>String 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0000FF"/>
                </a:solidFill>
              </a:rPr>
              <a:t>StringBuffer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and 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err="1" smtClean="0">
                <a:solidFill>
                  <a:srgbClr val="7030A0"/>
                </a:solidFill>
              </a:rPr>
              <a:t>StringBuilder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7030A0"/>
                </a:solidFill>
              </a:rPr>
              <a:t>APIs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92038"/>
            <a:ext cx="11057626" cy="5729437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rgbClr val="0000FF"/>
                </a:solidFill>
              </a:rPr>
              <a:t>String</a:t>
            </a:r>
            <a:r>
              <a:rPr lang="en-US" altLang="ko-KR" b="1" dirty="0" smtClean="0"/>
              <a:t> </a:t>
            </a:r>
            <a:r>
              <a:rPr lang="en-US" altLang="ko-KR" b="1" dirty="0" smtClean="0"/>
              <a:t>class(</a:t>
            </a:r>
            <a:r>
              <a:rPr lang="en-US" altLang="ko-KR" b="1" dirty="0" err="1" smtClean="0">
                <a:solidFill>
                  <a:srgbClr val="7030A0"/>
                </a:solidFill>
              </a:rPr>
              <a:t>ja</a:t>
            </a:r>
            <a:r>
              <a:rPr lang="en-US" altLang="ko-KR" b="1" dirty="0" err="1" smtClean="0">
                <a:solidFill>
                  <a:srgbClr val="0000FF"/>
                </a:solidFill>
              </a:rPr>
              <a:t>va.lang.String</a:t>
            </a:r>
            <a:r>
              <a:rPr lang="en-US" altLang="ko-KR" b="1" dirty="0" smtClean="0"/>
              <a:t>) </a:t>
            </a:r>
            <a:r>
              <a:rPr lang="en-US" altLang="ko-KR" b="1" dirty="0" smtClean="0"/>
              <a:t>in </a:t>
            </a:r>
            <a:r>
              <a:rPr lang="en-US" altLang="ko-KR" b="1" dirty="0" smtClean="0"/>
              <a:t>java </a:t>
            </a:r>
            <a:r>
              <a:rPr lang="en-US" altLang="ko-KR" b="1" dirty="0" smtClean="0"/>
              <a:t>contains more than </a:t>
            </a:r>
            <a:r>
              <a:rPr lang="en-US" altLang="ko-KR" b="1" dirty="0" smtClean="0">
                <a:solidFill>
                  <a:srgbClr val="0000FF"/>
                </a:solidFill>
              </a:rPr>
              <a:t>50</a:t>
            </a:r>
            <a:r>
              <a:rPr lang="en-US" altLang="ko-KR" b="1" dirty="0" smtClean="0"/>
              <a:t> methods</a:t>
            </a:r>
            <a:r>
              <a:rPr lang="en-US" altLang="ko-KR" b="1" dirty="0" smtClean="0"/>
              <a:t>.</a:t>
            </a:r>
            <a:endParaRPr lang="en-US" altLang="ko-KR" b="1" dirty="0" smtClean="0"/>
          </a:p>
          <a:p>
            <a:r>
              <a:rPr lang="en-US" altLang="ko-KR" b="1" dirty="0" smtClean="0"/>
              <a:t>See </a:t>
            </a:r>
            <a:r>
              <a:rPr lang="en-US" altLang="ko-KR" b="1" dirty="0" err="1" smtClean="0"/>
              <a:t>oneline</a:t>
            </a:r>
            <a:r>
              <a:rPr lang="en-US" altLang="ko-KR" b="1" dirty="0" smtClean="0"/>
              <a:t> API </a:t>
            </a:r>
            <a:r>
              <a:rPr lang="en-US" altLang="ko-KR" b="1" dirty="0" smtClean="0"/>
              <a:t>documentation </a:t>
            </a:r>
            <a:r>
              <a:rPr lang="en-US" altLang="ko-KR" b="1" dirty="0"/>
              <a:t> </a:t>
            </a:r>
            <a:r>
              <a:rPr lang="en-US" altLang="ko-KR" b="1" dirty="0" smtClean="0"/>
              <a:t>which is </a:t>
            </a:r>
            <a:r>
              <a:rPr lang="en-US" altLang="ko-KR" b="1" dirty="0" smtClean="0"/>
              <a:t> </a:t>
            </a:r>
            <a:r>
              <a:rPr lang="en-US" altLang="ko-KR" b="1" dirty="0" smtClean="0"/>
              <a:t>part of the JDK (docs/</a:t>
            </a:r>
            <a:r>
              <a:rPr lang="en-US" altLang="ko-KR" b="1" dirty="0" err="1" smtClean="0"/>
              <a:t>api</a:t>
            </a:r>
            <a:r>
              <a:rPr lang="en-US" altLang="ko-KR" b="1" dirty="0" smtClean="0"/>
              <a:t>/index.html</a:t>
            </a:r>
            <a:r>
              <a:rPr lang="en-US" altLang="ko-KR" b="1" dirty="0" smtClean="0"/>
              <a:t>)</a:t>
            </a:r>
          </a:p>
          <a:p>
            <a:r>
              <a:rPr lang="en-US" altLang="ko-KR" b="1" dirty="0" smtClean="0"/>
              <a:t>The API Screen shows  </a:t>
            </a:r>
            <a:r>
              <a:rPr lang="en-US" altLang="ko-KR" b="1" dirty="0" smtClean="0">
                <a:solidFill>
                  <a:srgbClr val="7030A0"/>
                </a:solidFill>
              </a:rPr>
              <a:t>packages </a:t>
            </a:r>
            <a:r>
              <a:rPr lang="en-US" altLang="ko-KR" b="1" dirty="0" smtClean="0"/>
              <a:t>and </a:t>
            </a:r>
            <a:r>
              <a:rPr lang="en-US" altLang="ko-KR" b="1" dirty="0" smtClean="0">
                <a:solidFill>
                  <a:srgbClr val="7030A0"/>
                </a:solidFill>
              </a:rPr>
              <a:t>classes</a:t>
            </a:r>
          </a:p>
          <a:p>
            <a:r>
              <a:rPr lang="en-US" altLang="ko-KR" b="1" dirty="0" smtClean="0">
                <a:solidFill>
                  <a:srgbClr val="7030A0"/>
                </a:solidFill>
              </a:rPr>
              <a:t>Read the classes</a:t>
            </a:r>
            <a:r>
              <a:rPr lang="en-US" altLang="ko-KR" b="1" dirty="0" smtClean="0">
                <a:solidFill>
                  <a:srgbClr val="FF0000"/>
                </a:solidFill>
              </a:rPr>
              <a:t>: java.lang.String</a:t>
            </a:r>
            <a:r>
              <a:rPr lang="en-US" altLang="ko-KR" b="1" dirty="0">
                <a:solidFill>
                  <a:srgbClr val="7030A0"/>
                </a:solidFill>
              </a:rPr>
              <a:t>, </a:t>
            </a:r>
            <a:r>
              <a:rPr lang="en-US" altLang="ko-KR" b="1" dirty="0" err="1" smtClean="0">
                <a:solidFill>
                  <a:srgbClr val="0000FF"/>
                </a:solidFill>
              </a:rPr>
              <a:t>java.lang.StringBuffer</a:t>
            </a:r>
            <a:r>
              <a:rPr lang="en-US" altLang="ko-KR" b="1" dirty="0" smtClean="0">
                <a:solidFill>
                  <a:srgbClr val="7030A0"/>
                </a:solidFill>
              </a:rPr>
              <a:t>, </a:t>
            </a:r>
            <a:r>
              <a:rPr lang="en-US" altLang="ko-KR" b="1" dirty="0" err="1" smtClean="0">
                <a:solidFill>
                  <a:srgbClr val="7030A0"/>
                </a:solidFill>
              </a:rPr>
              <a:t>java.lang.StringBuilder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object 2"/>
          <p:cNvSpPr/>
          <p:nvPr/>
        </p:nvSpPr>
        <p:spPr>
          <a:xfrm>
            <a:off x="1229216" y="2906699"/>
            <a:ext cx="6709962" cy="3744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704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3.7. Console Input </a:t>
            </a:r>
            <a:r>
              <a:rPr lang="en-US" altLang="ko-KR" dirty="0" smtClean="0">
                <a:solidFill>
                  <a:srgbClr val="FF0000"/>
                </a:solidFill>
              </a:rPr>
              <a:t>and </a:t>
            </a:r>
            <a:r>
              <a:rPr lang="en-US" altLang="ko-KR" dirty="0" smtClean="0">
                <a:solidFill>
                  <a:srgbClr val="FF0000"/>
                </a:solidFill>
              </a:rPr>
              <a:t>Console Output in Java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1707" y="992038"/>
            <a:ext cx="11542142" cy="51849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sz="2400" b="1" dirty="0" smtClean="0">
                <a:solidFill>
                  <a:srgbClr val="FF0000"/>
                </a:solidFill>
              </a:rPr>
              <a:t>a</a:t>
            </a:r>
            <a:r>
              <a:rPr lang="en-US" altLang="ko-KR" sz="2400" b="1" dirty="0" smtClean="0"/>
              <a:t>) To display output to the </a:t>
            </a:r>
            <a:r>
              <a:rPr lang="en-US" altLang="ko-KR" sz="2400" b="1" dirty="0" smtClean="0">
                <a:solidFill>
                  <a:srgbClr val="0000FF"/>
                </a:solidFill>
              </a:rPr>
              <a:t>Standard </a:t>
            </a:r>
            <a:r>
              <a:rPr lang="en-US" altLang="ko-KR" sz="2400" b="1" dirty="0" smtClean="0">
                <a:solidFill>
                  <a:srgbClr val="0000FF"/>
                </a:solidFill>
              </a:rPr>
              <a:t>output </a:t>
            </a:r>
            <a:r>
              <a:rPr lang="en-US" altLang="ko-KR" sz="2400" b="1" dirty="0" smtClean="0">
                <a:solidFill>
                  <a:srgbClr val="0000FF"/>
                </a:solidFill>
              </a:rPr>
              <a:t>stream object </a:t>
            </a:r>
            <a:r>
              <a:rPr lang="en-US" altLang="ko-KR" sz="2400" b="1" dirty="0" smtClean="0"/>
              <a:t>(</a:t>
            </a:r>
            <a:r>
              <a:rPr lang="en-US" altLang="ko-KR" sz="2400" b="1" dirty="0" smtClean="0"/>
              <a:t>console </a:t>
            </a:r>
            <a:r>
              <a:rPr lang="en-US" altLang="ko-KR" sz="2400" b="1" dirty="0" smtClean="0"/>
              <a:t>window), call </a:t>
            </a:r>
            <a:endParaRPr lang="en-US" altLang="ko-KR" sz="2400" b="1" dirty="0" smtClean="0"/>
          </a:p>
          <a:p>
            <a:pPr marL="457200" lvl="1" indent="0">
              <a:buNone/>
            </a:pPr>
            <a:r>
              <a:rPr lang="en-US" altLang="ko-KR" sz="2400" b="1" dirty="0" smtClean="0">
                <a:solidFill>
                  <a:srgbClr val="FF0000"/>
                </a:solidFill>
              </a:rPr>
              <a:t>System.out</a:t>
            </a:r>
            <a:r>
              <a:rPr lang="en-US" altLang="ko-KR" sz="2400" dirty="0" smtClean="0">
                <a:solidFill>
                  <a:srgbClr val="FF0000"/>
                </a:solidFill>
              </a:rPr>
              <a:t>.</a:t>
            </a:r>
            <a:r>
              <a:rPr lang="en-US" altLang="ko-KR" sz="2400" b="1" dirty="0" smtClean="0">
                <a:solidFill>
                  <a:srgbClr val="0000FF"/>
                </a:solidFill>
              </a:rPr>
              <a:t>print</a:t>
            </a:r>
            <a:r>
              <a:rPr lang="en-US" altLang="ko-KR" sz="2400" dirty="0" smtClean="0"/>
              <a:t>ln() method ; 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b="1" dirty="0" smtClean="0">
                <a:solidFill>
                  <a:srgbClr val="FF0000"/>
                </a:solidFill>
              </a:rPr>
              <a:t>b</a:t>
            </a:r>
            <a:r>
              <a:rPr lang="en-US" altLang="ko-KR" sz="2400" b="1" dirty="0" smtClean="0"/>
              <a:t>) To read text input from console easily, attach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Scanner </a:t>
            </a:r>
            <a:r>
              <a:rPr lang="en-US" altLang="ko-KR" sz="2400" b="1" dirty="0" smtClean="0"/>
              <a:t>class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400" b="1" dirty="0" smtClean="0"/>
              <a:t>(</a:t>
            </a:r>
            <a:r>
              <a:rPr lang="en-US" altLang="ko-KR" sz="2400" dirty="0"/>
              <a:t>java.util.</a:t>
            </a:r>
            <a:r>
              <a:rPr lang="en-US" altLang="ko-KR" sz="2400" b="1" dirty="0">
                <a:solidFill>
                  <a:srgbClr val="0000FF"/>
                </a:solidFill>
              </a:rPr>
              <a:t>Scanner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)  </a:t>
            </a:r>
            <a:r>
              <a:rPr lang="en-US" altLang="ko-KR" sz="2400" b="1" dirty="0" smtClean="0"/>
              <a:t>with  </a:t>
            </a:r>
            <a:r>
              <a:rPr lang="en-US" altLang="ko-KR" sz="2400" b="1" dirty="0" smtClean="0">
                <a:solidFill>
                  <a:srgbClr val="0000FF"/>
                </a:solidFill>
              </a:rPr>
              <a:t>standard input stream object </a:t>
            </a:r>
            <a:r>
              <a:rPr lang="en-US" altLang="ko-KR" sz="2400" b="1" dirty="0" smtClean="0"/>
              <a:t>(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System.in</a:t>
            </a:r>
            <a:r>
              <a:rPr lang="en-US" altLang="ko-KR" sz="2400" b="1" dirty="0" smtClean="0"/>
              <a:t>) </a:t>
            </a:r>
            <a:endParaRPr lang="en-US" altLang="ko-KR" sz="2400" dirty="0" smtClean="0"/>
          </a:p>
          <a:p>
            <a:pPr marL="457200" lvl="1" indent="0">
              <a:buNone/>
            </a:pPr>
            <a:r>
              <a:rPr lang="en-US" altLang="ko-KR" sz="2400" b="1" dirty="0" smtClean="0"/>
              <a:t>Example:</a:t>
            </a:r>
          </a:p>
          <a:p>
            <a:pPr marL="457200" lvl="1" indent="0">
              <a:buNone/>
            </a:pPr>
            <a:r>
              <a:rPr lang="en-US" altLang="ko-KR" sz="2400" b="1" dirty="0">
                <a:solidFill>
                  <a:srgbClr val="7030A0"/>
                </a:solidFill>
              </a:rPr>
              <a:t>import </a:t>
            </a:r>
            <a:r>
              <a:rPr lang="en-US" altLang="ko-KR" sz="2400" b="1" dirty="0" err="1">
                <a:solidFill>
                  <a:srgbClr val="7030A0"/>
                </a:solidFill>
              </a:rPr>
              <a:t>java.util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.*;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// because scanner class is not available in the java.lang package</a:t>
            </a:r>
            <a:endParaRPr lang="ko-KR" altLang="en-US" sz="2400" b="1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altLang="ko-KR" sz="2400" b="1" dirty="0" smtClean="0"/>
              <a:t>Scanner</a:t>
            </a:r>
            <a:r>
              <a:rPr lang="en-US" altLang="ko-KR" sz="2400" dirty="0" smtClean="0"/>
              <a:t> </a:t>
            </a:r>
            <a:r>
              <a:rPr lang="en-US" altLang="ko-KR" sz="2400" b="1" dirty="0" smtClean="0">
                <a:solidFill>
                  <a:srgbClr val="0000FF"/>
                </a:solidFill>
              </a:rPr>
              <a:t>in</a:t>
            </a:r>
            <a:r>
              <a:rPr lang="en-US" altLang="ko-KR" sz="2400" dirty="0" smtClean="0"/>
              <a:t> =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new</a:t>
            </a:r>
            <a:r>
              <a:rPr lang="en-US" altLang="ko-KR" sz="2400" dirty="0" smtClean="0"/>
              <a:t>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Scanner</a:t>
            </a:r>
            <a:r>
              <a:rPr lang="en-US" altLang="ko-KR" sz="2400" dirty="0" smtClean="0"/>
              <a:t>(</a:t>
            </a:r>
            <a:r>
              <a:rPr lang="en-US" altLang="ko-KR" sz="2400" b="1" dirty="0" smtClean="0">
                <a:solidFill>
                  <a:srgbClr val="0000FF"/>
                </a:solidFill>
              </a:rPr>
              <a:t>System.in</a:t>
            </a:r>
            <a:r>
              <a:rPr lang="en-US" altLang="ko-KR" sz="2400" dirty="0" smtClean="0"/>
              <a:t>); </a:t>
            </a:r>
          </a:p>
          <a:p>
            <a:pPr marL="457200" lvl="1" indent="0">
              <a:buNone/>
            </a:pPr>
            <a:r>
              <a:rPr lang="en-US" altLang="ko-KR" sz="2400" b="1" dirty="0" smtClean="0"/>
              <a:t>System.out.print</a:t>
            </a:r>
            <a:r>
              <a:rPr lang="en-US" altLang="ko-KR" sz="2400" b="1" dirty="0" smtClean="0"/>
              <a:t>(“What is your name?”)</a:t>
            </a:r>
            <a:r>
              <a:rPr lang="en-US" altLang="ko-KR" sz="2400" dirty="0" smtClean="0"/>
              <a:t>;</a:t>
            </a:r>
          </a:p>
          <a:p>
            <a:pPr marL="457200" lvl="1" indent="0">
              <a:buNone/>
            </a:pPr>
            <a:r>
              <a:rPr lang="en-US" altLang="ko-KR" sz="2400" b="1" dirty="0" smtClean="0"/>
              <a:t>String </a:t>
            </a:r>
            <a:r>
              <a:rPr lang="en-US" altLang="ko-KR" sz="2400" dirty="0" smtClean="0"/>
              <a:t>name = </a:t>
            </a:r>
            <a:r>
              <a:rPr lang="en-US" altLang="ko-KR" sz="2400" b="1" dirty="0" err="1" smtClean="0">
                <a:solidFill>
                  <a:srgbClr val="0000FF"/>
                </a:solidFill>
              </a:rPr>
              <a:t>in</a:t>
            </a:r>
            <a:r>
              <a:rPr lang="en-US" altLang="ko-KR" sz="2400" dirty="0" err="1" smtClean="0"/>
              <a:t>.</a:t>
            </a:r>
            <a:r>
              <a:rPr lang="en-US" altLang="ko-KR" sz="2400" b="1" dirty="0" err="1" smtClean="0">
                <a:solidFill>
                  <a:srgbClr val="7030A0"/>
                </a:solidFill>
              </a:rPr>
              <a:t>nextLine</a:t>
            </a:r>
            <a:r>
              <a:rPr lang="en-US" altLang="ko-KR" sz="2400" dirty="0" smtClean="0"/>
              <a:t>();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// to read one line of text</a:t>
            </a:r>
          </a:p>
          <a:p>
            <a:pPr marL="457200" lvl="1" indent="0">
              <a:buNone/>
            </a:pPr>
            <a:r>
              <a:rPr lang="en-US" altLang="ko-KR" sz="2400" b="1" dirty="0">
                <a:solidFill>
                  <a:prstClr val="black"/>
                </a:solidFill>
              </a:rPr>
              <a:t>String</a:t>
            </a:r>
            <a:r>
              <a:rPr lang="en-US" altLang="ko-KR" sz="2400" dirty="0">
                <a:solidFill>
                  <a:prstClr val="black"/>
                </a:solidFill>
              </a:rPr>
              <a:t> name = </a:t>
            </a:r>
            <a:r>
              <a:rPr lang="en-US" altLang="ko-KR" sz="2400" b="1" dirty="0" err="1" smtClean="0">
                <a:solidFill>
                  <a:srgbClr val="0000FF"/>
                </a:solidFill>
              </a:rPr>
              <a:t>in</a:t>
            </a:r>
            <a:r>
              <a:rPr lang="en-US" altLang="ko-KR" sz="2400" dirty="0" err="1" smtClean="0">
                <a:solidFill>
                  <a:prstClr val="black"/>
                </a:solidFill>
              </a:rPr>
              <a:t>.</a:t>
            </a:r>
            <a:r>
              <a:rPr lang="en-US" altLang="ko-KR" sz="2400" b="1" dirty="0" err="1" smtClean="0">
                <a:solidFill>
                  <a:srgbClr val="7030A0"/>
                </a:solidFill>
              </a:rPr>
              <a:t>next</a:t>
            </a:r>
            <a:r>
              <a:rPr lang="en-US" altLang="ko-KR" sz="2400" dirty="0" smtClean="0">
                <a:solidFill>
                  <a:prstClr val="black"/>
                </a:solidFill>
              </a:rPr>
              <a:t>(); </a:t>
            </a:r>
            <a:r>
              <a:rPr lang="en-US" altLang="ko-KR" sz="2400" b="1" dirty="0">
                <a:solidFill>
                  <a:srgbClr val="00B050"/>
                </a:solidFill>
              </a:rPr>
              <a:t>// to read one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word only</a:t>
            </a:r>
            <a:endParaRPr lang="en-US" altLang="ko-KR" sz="24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sz="2400" b="1" dirty="0" smtClean="0">
                <a:solidFill>
                  <a:srgbClr val="FF0000"/>
                </a:solidFill>
              </a:rPr>
              <a:t>c</a:t>
            </a:r>
            <a:r>
              <a:rPr lang="en-US" altLang="ko-KR" sz="2400" b="1" dirty="0" smtClean="0"/>
              <a:t>) To </a:t>
            </a:r>
            <a:r>
              <a:rPr lang="en-US" altLang="ko-KR" sz="2400" b="1" dirty="0" smtClean="0"/>
              <a:t>read numbers</a:t>
            </a:r>
            <a:r>
              <a:rPr lang="en-US" altLang="ko-KR" sz="2400" b="1" dirty="0" smtClean="0"/>
              <a:t>:</a:t>
            </a:r>
            <a:endParaRPr lang="en-US" altLang="ko-KR" sz="2400" b="1" dirty="0" smtClean="0"/>
          </a:p>
          <a:p>
            <a:pPr lvl="1"/>
            <a:r>
              <a:rPr lang="en-US" altLang="ko-KR" sz="2400" b="1" dirty="0" err="1" smtClean="0"/>
              <a:t>nextInt</a:t>
            </a:r>
            <a:r>
              <a:rPr lang="en-US" altLang="ko-KR" sz="2400" dirty="0" smtClean="0"/>
              <a:t>()</a:t>
            </a:r>
          </a:p>
          <a:p>
            <a:pPr lvl="1"/>
            <a:r>
              <a:rPr lang="en-US" altLang="ko-KR" sz="2400" b="1" dirty="0" err="1" smtClean="0"/>
              <a:t>netxDoubl</a:t>
            </a:r>
            <a:r>
              <a:rPr lang="en-US" altLang="ko-KR" sz="2400" dirty="0" err="1" smtClean="0"/>
              <a:t>e</a:t>
            </a:r>
            <a:r>
              <a:rPr lang="en-US" altLang="ko-KR" sz="2400" dirty="0" smtClean="0"/>
              <a:t>()</a:t>
            </a:r>
          </a:p>
          <a:p>
            <a:pPr lvl="1"/>
            <a:r>
              <a:rPr lang="en-US" altLang="ko-KR" sz="2400" b="1" dirty="0" smtClean="0"/>
              <a:t>Example</a:t>
            </a:r>
            <a:r>
              <a:rPr lang="en-US" altLang="ko-KR" sz="2400" b="1" dirty="0"/>
              <a:t>: </a:t>
            </a:r>
            <a:endParaRPr lang="en-US" altLang="ko-KR" sz="2400" b="1" dirty="0" smtClean="0"/>
          </a:p>
          <a:p>
            <a:pPr marL="457200" lvl="1" indent="0">
              <a:buNone/>
            </a:pPr>
            <a:r>
              <a:rPr lang="en-US" altLang="ko-KR" sz="2400" b="1" dirty="0" smtClean="0"/>
              <a:t>System.out.print</a:t>
            </a:r>
            <a:r>
              <a:rPr lang="en-US" altLang="ko-KR" sz="2400" b="1" dirty="0"/>
              <a:t>(“What is your name?”)</a:t>
            </a:r>
            <a:r>
              <a:rPr lang="en-US" altLang="ko-KR" sz="2400" dirty="0"/>
              <a:t>;</a:t>
            </a:r>
          </a:p>
          <a:p>
            <a:pPr lvl="1"/>
            <a:r>
              <a:rPr lang="en-US" altLang="ko-KR" sz="2400" dirty="0">
                <a:solidFill>
                  <a:prstClr val="black"/>
                </a:solidFill>
              </a:rPr>
              <a:t>String name = </a:t>
            </a:r>
            <a:r>
              <a:rPr lang="en-US" altLang="ko-KR" sz="2400" b="1" dirty="0" err="1" smtClean="0">
                <a:solidFill>
                  <a:srgbClr val="0000FF"/>
                </a:solidFill>
              </a:rPr>
              <a:t>in</a:t>
            </a:r>
            <a:r>
              <a:rPr lang="en-US" altLang="ko-KR" sz="2400" dirty="0" err="1" smtClean="0">
                <a:solidFill>
                  <a:prstClr val="black"/>
                </a:solidFill>
              </a:rPr>
              <a:t>.</a:t>
            </a:r>
            <a:r>
              <a:rPr lang="en-US" altLang="ko-KR" sz="2400" b="1" dirty="0" err="1" smtClean="0">
                <a:solidFill>
                  <a:srgbClr val="7030A0"/>
                </a:solidFill>
              </a:rPr>
              <a:t>nextInt</a:t>
            </a:r>
            <a:r>
              <a:rPr lang="en-US" altLang="ko-KR" sz="2400" dirty="0" smtClean="0">
                <a:solidFill>
                  <a:prstClr val="black"/>
                </a:solidFill>
              </a:rPr>
              <a:t>(); </a:t>
            </a:r>
            <a:r>
              <a:rPr lang="en-US" altLang="ko-KR" sz="2400" b="1" dirty="0">
                <a:solidFill>
                  <a:srgbClr val="00B050"/>
                </a:solidFill>
              </a:rPr>
              <a:t>//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to read an integer</a:t>
            </a:r>
            <a:endParaRPr lang="en-US" altLang="ko-KR" sz="2400" dirty="0" smtClean="0"/>
          </a:p>
          <a:p>
            <a:pPr lvl="1"/>
            <a:r>
              <a:rPr lang="en-US" altLang="ko-KR" sz="2400" b="1" dirty="0">
                <a:solidFill>
                  <a:srgbClr val="00B050"/>
                </a:solidFill>
              </a:rPr>
              <a:t>// </a:t>
            </a:r>
            <a:r>
              <a:rPr lang="en-US" altLang="ko-KR" sz="2400" b="1" dirty="0">
                <a:solidFill>
                  <a:srgbClr val="FF0000"/>
                </a:solidFill>
              </a:rPr>
              <a:t>Note</a:t>
            </a:r>
            <a:r>
              <a:rPr lang="en-US" altLang="ko-KR" sz="2400" b="1" dirty="0">
                <a:solidFill>
                  <a:srgbClr val="00B050"/>
                </a:solidFill>
              </a:rPr>
              <a:t>: we will study </a:t>
            </a:r>
            <a:r>
              <a:rPr lang="en-US" altLang="ko-KR" sz="2400" b="1" dirty="0">
                <a:solidFill>
                  <a:srgbClr val="FF0000"/>
                </a:solidFill>
              </a:rPr>
              <a:t>new</a:t>
            </a:r>
            <a:r>
              <a:rPr lang="en-US" altLang="ko-KR" sz="2400" b="1" dirty="0">
                <a:solidFill>
                  <a:srgbClr val="00B050"/>
                </a:solidFill>
              </a:rPr>
              <a:t> key word and </a:t>
            </a:r>
            <a:r>
              <a:rPr lang="en-US" altLang="ko-KR" sz="2400" b="1" dirty="0">
                <a:solidFill>
                  <a:srgbClr val="FF0000"/>
                </a:solidFill>
              </a:rPr>
              <a:t>constructor </a:t>
            </a:r>
            <a:r>
              <a:rPr lang="en-US" altLang="ko-KR" sz="2400" b="1" dirty="0">
                <a:solidFill>
                  <a:srgbClr val="00B050"/>
                </a:solidFill>
              </a:rPr>
              <a:t>of a class in </a:t>
            </a:r>
            <a:r>
              <a:rPr lang="en-US" altLang="ko-KR" sz="2400" b="1" dirty="0">
                <a:solidFill>
                  <a:srgbClr val="FF0000"/>
                </a:solidFill>
              </a:rPr>
              <a:t>ch4</a:t>
            </a:r>
            <a:endParaRPr lang="en-US" altLang="ko-KR" sz="2400" dirty="0"/>
          </a:p>
          <a:p>
            <a:pPr marL="457200" lvl="1" indent="0">
              <a:buNone/>
            </a:pPr>
            <a:endParaRPr lang="en-US" altLang="ko-KR" sz="24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09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Example: </a:t>
            </a:r>
            <a:r>
              <a:rPr lang="en-US" altLang="ko-KR" dirty="0" smtClean="0"/>
              <a:t>InputTest.java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Listing 3.2)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6339" y="856357"/>
            <a:ext cx="11306355" cy="492334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00FF"/>
                </a:solidFill>
              </a:rPr>
              <a:t>import </a:t>
            </a:r>
            <a:r>
              <a:rPr lang="en-US" altLang="ko-KR" sz="2400" b="1" dirty="0" err="1" smtClean="0">
                <a:solidFill>
                  <a:srgbClr val="0000FF"/>
                </a:solidFill>
              </a:rPr>
              <a:t>java.util</a:t>
            </a:r>
            <a:r>
              <a:rPr lang="en-US" altLang="ko-KR" sz="2400" b="1" dirty="0" smtClean="0">
                <a:solidFill>
                  <a:srgbClr val="0000FF"/>
                </a:solidFill>
              </a:rPr>
              <a:t>.*;</a:t>
            </a:r>
          </a:p>
          <a:p>
            <a:r>
              <a:rPr lang="en-US" altLang="ko-KR" sz="2400" dirty="0" smtClean="0"/>
              <a:t>public class </a:t>
            </a:r>
            <a:r>
              <a:rPr lang="en-US" altLang="ko-KR" sz="2400" b="1" dirty="0" err="1" smtClean="0"/>
              <a:t>InputTest</a:t>
            </a:r>
            <a:endParaRPr lang="en-US" altLang="ko-KR" sz="2400" b="1" dirty="0" smtClean="0"/>
          </a:p>
          <a:p>
            <a:r>
              <a:rPr lang="en-US" altLang="ko-KR" sz="2400" dirty="0" smtClean="0"/>
              <a:t>{</a:t>
            </a:r>
          </a:p>
          <a:p>
            <a:r>
              <a:rPr lang="en-US" altLang="ko-KR" sz="2400" dirty="0" smtClean="0"/>
              <a:t>   public </a:t>
            </a:r>
            <a:r>
              <a:rPr lang="en-US" altLang="ko-KR" sz="2400" b="1" dirty="0" smtClean="0">
                <a:solidFill>
                  <a:srgbClr val="0000FF"/>
                </a:solidFill>
              </a:rPr>
              <a:t>static</a:t>
            </a:r>
            <a:r>
              <a:rPr lang="en-US" altLang="ko-KR" sz="2400" dirty="0" smtClean="0"/>
              <a:t> void </a:t>
            </a:r>
            <a:r>
              <a:rPr lang="en-US" altLang="ko-KR" sz="2400" dirty="0" smtClean="0">
                <a:solidFill>
                  <a:srgbClr val="0000FF"/>
                </a:solidFill>
              </a:rPr>
              <a:t>main</a:t>
            </a:r>
            <a:r>
              <a:rPr lang="en-US" altLang="ko-KR" sz="2400" dirty="0" smtClean="0"/>
              <a:t>(String[] args)</a:t>
            </a:r>
          </a:p>
          <a:p>
            <a:r>
              <a:rPr lang="en-US" altLang="ko-KR" sz="2400" dirty="0" smtClean="0"/>
              <a:t>   {</a:t>
            </a:r>
          </a:p>
          <a:p>
            <a:r>
              <a:rPr lang="en-US" altLang="ko-KR" sz="2400" dirty="0" smtClean="0"/>
              <a:t>     </a:t>
            </a:r>
            <a:r>
              <a:rPr lang="en-US" altLang="ko-KR" sz="2400" b="1" dirty="0" smtClean="0"/>
              <a:t> Scanner </a:t>
            </a:r>
            <a:r>
              <a:rPr lang="en-US" altLang="ko-KR" sz="2400" dirty="0" smtClean="0"/>
              <a:t>in =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new</a:t>
            </a:r>
            <a:r>
              <a:rPr lang="en-US" altLang="ko-KR" sz="2400" dirty="0" smtClean="0"/>
              <a:t> </a:t>
            </a:r>
            <a:r>
              <a:rPr lang="en-US" altLang="ko-KR" sz="2400" b="1" dirty="0" smtClean="0"/>
              <a:t>Scanner</a:t>
            </a:r>
            <a:r>
              <a:rPr lang="en-US" altLang="ko-KR" sz="2400" dirty="0" smtClean="0"/>
              <a:t>(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System.in</a:t>
            </a:r>
            <a:r>
              <a:rPr lang="en-US" altLang="ko-KR" sz="2400" dirty="0" smtClean="0"/>
              <a:t> );</a:t>
            </a:r>
          </a:p>
          <a:p>
            <a:pPr lvl="0"/>
            <a:r>
              <a:rPr lang="en-US" altLang="ko-KR" sz="2400" b="1" dirty="0" smtClean="0"/>
              <a:t>      System.out.print("What is your name? ");  </a:t>
            </a:r>
            <a:r>
              <a:rPr lang="en-US" altLang="ko-KR" sz="2400" dirty="0" smtClean="0">
                <a:solidFill>
                  <a:srgbClr val="00B050"/>
                </a:solidFill>
              </a:rPr>
              <a:t>//</a:t>
            </a:r>
            <a:r>
              <a:rPr lang="en-US" altLang="ko-KR" sz="2400" dirty="0" smtClean="0">
                <a:solidFill>
                  <a:srgbClr val="00B050"/>
                </a:solidFill>
              </a:rPr>
              <a:t> Type: Kim</a:t>
            </a:r>
          </a:p>
          <a:p>
            <a:r>
              <a:rPr lang="en-US" altLang="ko-KR" sz="2400" dirty="0" smtClean="0"/>
              <a:t>      </a:t>
            </a:r>
            <a:r>
              <a:rPr lang="en-US" altLang="ko-KR" sz="2400" dirty="0" smtClean="0">
                <a:solidFill>
                  <a:srgbClr val="0000FF"/>
                </a:solidFill>
              </a:rPr>
              <a:t>String name = </a:t>
            </a:r>
            <a:r>
              <a:rPr lang="en-US" altLang="ko-KR" sz="2400" dirty="0" err="1" smtClean="0">
                <a:solidFill>
                  <a:srgbClr val="0000FF"/>
                </a:solidFill>
              </a:rPr>
              <a:t>in.nextLine</a:t>
            </a:r>
            <a:r>
              <a:rPr lang="en-US" altLang="ko-KR" sz="2400" dirty="0" smtClean="0">
                <a:solidFill>
                  <a:srgbClr val="0000FF"/>
                </a:solidFill>
              </a:rPr>
              <a:t>();  </a:t>
            </a:r>
            <a:r>
              <a:rPr lang="en-US" altLang="ko-KR" sz="2400" dirty="0" smtClean="0">
                <a:solidFill>
                  <a:srgbClr val="00B050"/>
                </a:solidFill>
              </a:rPr>
              <a:t>//  </a:t>
            </a:r>
            <a:r>
              <a:rPr lang="en-US" altLang="ko-KR" sz="2400" dirty="0" err="1" smtClean="0">
                <a:solidFill>
                  <a:srgbClr val="00B050"/>
                </a:solidFill>
              </a:rPr>
              <a:t>kim</a:t>
            </a:r>
            <a:r>
              <a:rPr lang="en-US" altLang="ko-KR" sz="2400" dirty="0" smtClean="0">
                <a:solidFill>
                  <a:srgbClr val="00B050"/>
                </a:solidFill>
              </a:rPr>
              <a:t> is stored in buffer</a:t>
            </a:r>
          </a:p>
          <a:p>
            <a:r>
              <a:rPr lang="en-US" altLang="ko-KR" sz="2400" dirty="0" smtClean="0"/>
              <a:t>      </a:t>
            </a:r>
            <a:r>
              <a:rPr lang="en-US" altLang="ko-KR" sz="2400" b="1" dirty="0" smtClean="0"/>
              <a:t>System.out.print("</a:t>
            </a:r>
            <a:r>
              <a:rPr lang="en-US" altLang="ko-KR" sz="2400" b="1" dirty="0" smtClean="0">
                <a:solidFill>
                  <a:srgbClr val="0000FF"/>
                </a:solidFill>
              </a:rPr>
              <a:t>How old are you? </a:t>
            </a:r>
            <a:r>
              <a:rPr lang="en-US" altLang="ko-KR" sz="2400" b="1" dirty="0" smtClean="0">
                <a:solidFill>
                  <a:srgbClr val="0000FF"/>
                </a:solidFill>
              </a:rPr>
              <a:t>");  </a:t>
            </a:r>
            <a:r>
              <a:rPr lang="en-US" altLang="ko-KR" sz="2400" dirty="0" smtClean="0">
                <a:solidFill>
                  <a:srgbClr val="00B050"/>
                </a:solidFill>
              </a:rPr>
              <a:t>//  type 24.</a:t>
            </a:r>
            <a:endParaRPr lang="en-US" altLang="ko-KR" sz="2400" dirty="0" smtClean="0">
              <a:solidFill>
                <a:srgbClr val="00B050"/>
              </a:solidFill>
            </a:endParaRPr>
          </a:p>
          <a:p>
            <a:r>
              <a:rPr lang="en-US" altLang="ko-KR" sz="2400" dirty="0" smtClean="0">
                <a:solidFill>
                  <a:srgbClr val="0000FF"/>
                </a:solidFill>
              </a:rPr>
              <a:t>      </a:t>
            </a:r>
            <a:r>
              <a:rPr lang="en-US" altLang="ko-KR" sz="2400" dirty="0" smtClean="0"/>
              <a:t>int age = </a:t>
            </a:r>
            <a:r>
              <a:rPr lang="en-US" altLang="ko-KR" sz="2400" dirty="0" err="1" smtClean="0"/>
              <a:t>in.nextInt</a:t>
            </a:r>
            <a:r>
              <a:rPr lang="en-US" altLang="ko-KR" sz="2400" dirty="0" smtClean="0"/>
              <a:t>();  </a:t>
            </a:r>
            <a:r>
              <a:rPr lang="en-US" altLang="ko-KR" sz="2400" dirty="0" smtClean="0">
                <a:solidFill>
                  <a:srgbClr val="00B050"/>
                </a:solidFill>
              </a:rPr>
              <a:t>// 24 is stored in buffer</a:t>
            </a:r>
          </a:p>
          <a:p>
            <a:r>
              <a:rPr lang="en-US" altLang="ko-KR" sz="2400" dirty="0" smtClean="0"/>
              <a:t>      System.out.println("</a:t>
            </a:r>
            <a:r>
              <a:rPr lang="en-US" altLang="ko-KR" sz="2400" dirty="0" smtClean="0">
                <a:solidFill>
                  <a:srgbClr val="0000FF"/>
                </a:solidFill>
              </a:rPr>
              <a:t>Hello, " </a:t>
            </a:r>
            <a:r>
              <a:rPr lang="en-US" altLang="ko-KR" sz="2400" dirty="0" smtClean="0"/>
              <a:t>+ name + </a:t>
            </a:r>
            <a:r>
              <a:rPr lang="en-US" altLang="ko-KR" sz="2400" dirty="0" smtClean="0">
                <a:solidFill>
                  <a:srgbClr val="0000FF"/>
                </a:solidFill>
              </a:rPr>
              <a:t>". </a:t>
            </a:r>
            <a:r>
              <a:rPr lang="en-US" altLang="ko-KR" sz="2400" dirty="0">
                <a:solidFill>
                  <a:srgbClr val="0000FF"/>
                </a:solidFill>
              </a:rPr>
              <a:t>Next year, you'll be </a:t>
            </a:r>
            <a:r>
              <a:rPr lang="en-US" altLang="ko-KR" sz="2400" dirty="0"/>
              <a:t>" + (age + 1)); </a:t>
            </a:r>
            <a:r>
              <a:rPr lang="en-US" altLang="ko-KR" sz="2400" dirty="0" smtClean="0"/>
              <a:t>       </a:t>
            </a:r>
          </a:p>
          <a:p>
            <a:r>
              <a:rPr lang="en-US" altLang="ko-KR" sz="2400" dirty="0">
                <a:solidFill>
                  <a:srgbClr val="00B050"/>
                </a:solidFill>
              </a:rPr>
              <a:t> </a:t>
            </a:r>
            <a:r>
              <a:rPr lang="en-US" altLang="ko-KR" sz="2400" dirty="0" smtClean="0">
                <a:solidFill>
                  <a:srgbClr val="00B050"/>
                </a:solidFill>
              </a:rPr>
              <a:t> </a:t>
            </a:r>
            <a:r>
              <a:rPr lang="en-US" altLang="ko-KR" sz="2400" dirty="0" smtClean="0"/>
              <a:t>   }  </a:t>
            </a:r>
            <a:r>
              <a:rPr lang="en-US" altLang="ko-KR" sz="2400" dirty="0" smtClean="0">
                <a:solidFill>
                  <a:srgbClr val="00B050"/>
                </a:solidFill>
              </a:rPr>
              <a:t>// </a:t>
            </a:r>
            <a:r>
              <a:rPr lang="en-US" altLang="ko-KR" sz="2400" dirty="0" smtClean="0">
                <a:solidFill>
                  <a:srgbClr val="0000FF"/>
                </a:solidFill>
              </a:rPr>
              <a:t>output</a:t>
            </a:r>
            <a:r>
              <a:rPr lang="en-US" altLang="ko-KR" sz="2400" dirty="0" smtClean="0">
                <a:solidFill>
                  <a:srgbClr val="00B050"/>
                </a:solidFill>
              </a:rPr>
              <a:t>: Hello, Kim. Next year, you will be 25.</a:t>
            </a:r>
          </a:p>
          <a:p>
            <a:r>
              <a:rPr lang="en-US" altLang="ko-KR" sz="2400" dirty="0" smtClean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8634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3.7.2. Formatted Output to Screen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4158" y="884207"/>
            <a:ext cx="11783684" cy="5398817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600" b="1" dirty="0" smtClean="0">
                <a:solidFill>
                  <a:srgbClr val="FF000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altLang="ko-KR" sz="2400" b="1" dirty="0" smtClean="0"/>
              <a:t>double x=10000.0/3.0;</a:t>
            </a:r>
          </a:p>
          <a:p>
            <a:pPr marL="0" indent="0">
              <a:buNone/>
            </a:pPr>
            <a:r>
              <a:rPr lang="en-US" altLang="ko-KR" sz="2400" b="1" dirty="0" smtClean="0">
                <a:solidFill>
                  <a:srgbClr val="00B050"/>
                </a:solidFill>
              </a:rPr>
              <a:t>// 1. display: 3333.3333333333335( maximum number of digits)</a:t>
            </a:r>
          </a:p>
          <a:p>
            <a:pPr marL="0" indent="0">
              <a:buNone/>
            </a:pPr>
            <a:r>
              <a:rPr lang="en-US" altLang="ko-KR" sz="2400" b="1" dirty="0"/>
              <a:t>System.out.printf (x); </a:t>
            </a:r>
          </a:p>
          <a:p>
            <a:pPr marL="0" indent="0">
              <a:buNone/>
            </a:pPr>
            <a:r>
              <a:rPr lang="en-US" altLang="ko-KR" sz="2400" b="1" dirty="0" smtClean="0">
                <a:solidFill>
                  <a:srgbClr val="00B050"/>
                </a:solidFill>
              </a:rPr>
              <a:t>// 2. display</a:t>
            </a:r>
            <a:r>
              <a:rPr lang="en-US" altLang="ko-KR" sz="2400" dirty="0" smtClean="0">
                <a:solidFill>
                  <a:srgbClr val="00B050"/>
                </a:solidFill>
              </a:rPr>
              <a:t>:  </a:t>
            </a:r>
            <a:r>
              <a:rPr lang="en-US" altLang="ko-KR" sz="2400" b="1" dirty="0">
                <a:solidFill>
                  <a:srgbClr val="00B050"/>
                </a:solidFill>
              </a:rPr>
              <a:t>Price: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3333.</a:t>
            </a:r>
            <a:r>
              <a:rPr lang="en-US" altLang="ko-KR" sz="2400" b="1" dirty="0" smtClean="0">
                <a:solidFill>
                  <a:srgbClr val="0000FF"/>
                </a:solidFill>
              </a:rPr>
              <a:t>33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with 8 characters(leading space and 7 characters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00B050"/>
                </a:solidFill>
              </a:rPr>
              <a:t> </a:t>
            </a:r>
            <a:r>
              <a:rPr lang="en-US" altLang="ko-KR" sz="2400" b="1" dirty="0" smtClean="0"/>
              <a:t>System.out.printf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("Price:%8.</a:t>
            </a:r>
            <a:r>
              <a:rPr lang="en-US" altLang="ko-KR" sz="2400" dirty="0">
                <a:solidFill>
                  <a:srgbClr val="0000FF"/>
                </a:solidFill>
              </a:rPr>
              <a:t>2f</a:t>
            </a:r>
            <a:r>
              <a:rPr lang="en-US" altLang="ko-KR" sz="2400" dirty="0"/>
              <a:t>", x); </a:t>
            </a:r>
            <a:endParaRPr lang="en-US" altLang="ko-KR" sz="2400" dirty="0" smtClean="0"/>
          </a:p>
          <a:p>
            <a:pPr marL="0" lvl="0" indent="0">
              <a:buNone/>
            </a:pPr>
            <a:r>
              <a:rPr lang="en-US" altLang="ko-KR" sz="2400" b="1" dirty="0">
                <a:solidFill>
                  <a:srgbClr val="00B050"/>
                </a:solidFill>
              </a:rPr>
              <a:t>//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3. prints</a:t>
            </a:r>
            <a:r>
              <a:rPr lang="en-US" altLang="ko-KR" sz="2400" b="1" dirty="0">
                <a:solidFill>
                  <a:srgbClr val="00B050"/>
                </a:solidFill>
              </a:rPr>
              <a:t>: 3,333.33 using comma flag</a:t>
            </a:r>
          </a:p>
          <a:p>
            <a:pPr marL="0" indent="0">
              <a:buNone/>
            </a:pPr>
            <a:r>
              <a:rPr lang="en-US" altLang="ko-KR" sz="2400" dirty="0" smtClean="0"/>
              <a:t> System.out.printf( </a:t>
            </a:r>
            <a:r>
              <a:rPr lang="en-US" altLang="ko-KR" sz="2400" dirty="0" smtClean="0">
                <a:solidFill>
                  <a:srgbClr val="FF0000"/>
                </a:solidFill>
              </a:rPr>
              <a:t>“</a:t>
            </a:r>
            <a:r>
              <a:rPr lang="en-US" altLang="ko-KR" sz="2400" dirty="0" smtClean="0"/>
              <a:t> %, .2f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"</a:t>
            </a:r>
            <a:r>
              <a:rPr lang="en-US" altLang="ko-KR" sz="2400" dirty="0" smtClean="0"/>
              <a:t>, </a:t>
            </a:r>
            <a:r>
              <a:rPr lang="en-US" altLang="ko-KR" sz="2400" b="1" dirty="0" smtClean="0"/>
              <a:t>x</a:t>
            </a:r>
            <a:r>
              <a:rPr lang="en-US" altLang="ko-KR" sz="2400" dirty="0" smtClean="0"/>
              <a:t> </a:t>
            </a:r>
            <a:r>
              <a:rPr lang="en-US" altLang="ko-KR" sz="2400" dirty="0" smtClean="0"/>
              <a:t>);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00B050"/>
                </a:solidFill>
              </a:rPr>
              <a:t>//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4. </a:t>
            </a:r>
            <a:r>
              <a:rPr lang="en-US" altLang="ko-KR" sz="2400" b="1" dirty="0">
                <a:solidFill>
                  <a:srgbClr val="00B050"/>
                </a:solidFill>
              </a:rPr>
              <a:t>prints: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we can use many format specifier 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 </a:t>
            </a:r>
            <a:r>
              <a:rPr lang="en-US" altLang="ko-KR" sz="2400" b="1" dirty="0" smtClean="0">
                <a:solidFill>
                  <a:prstClr val="black"/>
                </a:solidFill>
              </a:rPr>
              <a:t>System.out.println</a:t>
            </a:r>
            <a:r>
              <a:rPr lang="en-US" altLang="ko-KR" sz="2400" dirty="0">
                <a:solidFill>
                  <a:prstClr val="black"/>
                </a:solidFill>
              </a:rPr>
              <a:t>( </a:t>
            </a:r>
            <a:r>
              <a:rPr lang="en-US" altLang="ko-KR" sz="2400" dirty="0">
                <a:solidFill>
                  <a:srgbClr val="FF0000"/>
                </a:solidFill>
              </a:rPr>
              <a:t>“</a:t>
            </a:r>
            <a:r>
              <a:rPr lang="en-US" altLang="ko-KR" sz="2400" b="1" dirty="0">
                <a:solidFill>
                  <a:prstClr val="black"/>
                </a:solidFill>
              </a:rPr>
              <a:t>Hello</a:t>
            </a:r>
            <a:r>
              <a:rPr lang="en-US" altLang="ko-KR" sz="2400" b="1" dirty="0">
                <a:solidFill>
                  <a:srgbClr val="FF0000"/>
                </a:solidFill>
              </a:rPr>
              <a:t>, %s</a:t>
            </a:r>
            <a:r>
              <a:rPr lang="en-US" altLang="ko-KR" sz="2400" dirty="0">
                <a:solidFill>
                  <a:prstClr val="black"/>
                </a:solidFill>
              </a:rPr>
              <a:t>.</a:t>
            </a:r>
            <a:r>
              <a:rPr lang="en-US" altLang="ko-KR" sz="2400" dirty="0">
                <a:solidFill>
                  <a:srgbClr val="0000FF"/>
                </a:solidFill>
              </a:rPr>
              <a:t> </a:t>
            </a:r>
            <a:r>
              <a:rPr lang="en-US" altLang="ko-KR" sz="2400" b="1" dirty="0">
                <a:solidFill>
                  <a:prstClr val="black"/>
                </a:solidFill>
              </a:rPr>
              <a:t>Next year, you will  be </a:t>
            </a:r>
            <a:r>
              <a:rPr lang="en-US" altLang="ko-KR" sz="2400" b="1" dirty="0">
                <a:solidFill>
                  <a:srgbClr val="0000FF"/>
                </a:solidFill>
              </a:rPr>
              <a:t>%d </a:t>
            </a:r>
            <a:r>
              <a:rPr lang="en-US" altLang="ko-KR" sz="2400" dirty="0">
                <a:solidFill>
                  <a:srgbClr val="FF0000"/>
                </a:solidFill>
              </a:rPr>
              <a:t>”</a:t>
            </a:r>
            <a:r>
              <a:rPr lang="en-US" altLang="ko-KR" sz="2400" dirty="0">
                <a:solidFill>
                  <a:srgbClr val="0000FF"/>
                </a:solidFill>
              </a:rPr>
              <a:t>,  </a:t>
            </a:r>
            <a:r>
              <a:rPr lang="en-US" altLang="ko-KR" sz="2400" dirty="0">
                <a:solidFill>
                  <a:srgbClr val="FF0000"/>
                </a:solidFill>
              </a:rPr>
              <a:t>name</a:t>
            </a:r>
            <a:r>
              <a:rPr lang="en-US" altLang="ko-KR" sz="2400" dirty="0">
                <a:solidFill>
                  <a:srgbClr val="0000FF"/>
                </a:solidFill>
              </a:rPr>
              <a:t>, </a:t>
            </a:r>
            <a:r>
              <a:rPr lang="en-US" altLang="ko-KR" sz="2400" b="1" dirty="0">
                <a:solidFill>
                  <a:srgbClr val="0000FF"/>
                </a:solidFill>
              </a:rPr>
              <a:t>age </a:t>
            </a:r>
            <a:r>
              <a:rPr lang="en-US" altLang="ko-KR" sz="2400" dirty="0" smtClean="0">
                <a:solidFill>
                  <a:prstClr val="black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ko-KR" sz="2400" b="1" dirty="0" smtClean="0">
                <a:solidFill>
                  <a:srgbClr val="00B050"/>
                </a:solidFill>
              </a:rPr>
              <a:t>// 5.  to format and store without print, we can use the format() from String class </a:t>
            </a:r>
            <a:r>
              <a:rPr lang="en-US" altLang="ko-KR" sz="2400" dirty="0" smtClean="0">
                <a:solidFill>
                  <a:prstClr val="black"/>
                </a:solidFill>
              </a:rPr>
              <a:t>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  </a:t>
            </a:r>
            <a:r>
              <a:rPr lang="en-US" altLang="ko-KR" sz="2600" b="1" dirty="0" smtClean="0">
                <a:solidFill>
                  <a:srgbClr val="0000FF"/>
                </a:solidFill>
              </a:rPr>
              <a:t>String</a:t>
            </a:r>
            <a:r>
              <a:rPr lang="en-US" altLang="ko-KR" sz="2600" dirty="0" smtClean="0"/>
              <a:t> </a:t>
            </a:r>
            <a:r>
              <a:rPr lang="en-US" altLang="ko-KR" sz="2600" dirty="0"/>
              <a:t>message = </a:t>
            </a:r>
            <a:r>
              <a:rPr lang="en-US" altLang="ko-KR" sz="2600" b="1" dirty="0" err="1"/>
              <a:t>String.</a:t>
            </a:r>
            <a:r>
              <a:rPr lang="en-US" altLang="ko-KR" sz="2600" b="1" dirty="0" err="1">
                <a:solidFill>
                  <a:srgbClr val="0000FF"/>
                </a:solidFill>
              </a:rPr>
              <a:t>forma</a:t>
            </a:r>
            <a:r>
              <a:rPr lang="en-US" altLang="ko-KR" sz="2600" b="1" dirty="0" err="1"/>
              <a:t>t</a:t>
            </a:r>
            <a:r>
              <a:rPr lang="en-US" altLang="ko-KR" sz="2600" dirty="0"/>
              <a:t>("Hello, </a:t>
            </a:r>
            <a:r>
              <a:rPr lang="en-US" altLang="ko-KR" sz="2600" b="1" dirty="0">
                <a:solidFill>
                  <a:srgbClr val="FF0000"/>
                </a:solidFill>
              </a:rPr>
              <a:t>%s</a:t>
            </a:r>
            <a:r>
              <a:rPr lang="en-US" altLang="ko-KR" sz="2600" dirty="0"/>
              <a:t>. Next year, you'll be </a:t>
            </a:r>
            <a:r>
              <a:rPr lang="en-US" altLang="ko-KR" sz="2600" b="1" dirty="0">
                <a:solidFill>
                  <a:srgbClr val="0000FF"/>
                </a:solidFill>
              </a:rPr>
              <a:t>%d</a:t>
            </a:r>
            <a:r>
              <a:rPr lang="en-US" altLang="ko-KR" sz="2600" dirty="0"/>
              <a:t>", </a:t>
            </a:r>
            <a:r>
              <a:rPr lang="en-US" altLang="ko-KR" sz="2600" b="1" dirty="0">
                <a:solidFill>
                  <a:srgbClr val="FF0000"/>
                </a:solidFill>
              </a:rPr>
              <a:t>name</a:t>
            </a:r>
            <a:r>
              <a:rPr lang="en-US" altLang="ko-KR" sz="2600" dirty="0"/>
              <a:t>, </a:t>
            </a:r>
            <a:r>
              <a:rPr lang="en-US" altLang="ko-KR" sz="2600" b="1" dirty="0">
                <a:solidFill>
                  <a:srgbClr val="0000FF"/>
                </a:solidFill>
              </a:rPr>
              <a:t>age</a:t>
            </a:r>
            <a:r>
              <a:rPr lang="en-US" altLang="ko-KR" sz="2600" dirty="0" smtClean="0"/>
              <a:t>);</a:t>
            </a:r>
          </a:p>
          <a:p>
            <a:pPr marL="0" indent="0">
              <a:buNone/>
            </a:pPr>
            <a:r>
              <a:rPr lang="en-US" altLang="ko-KR" sz="2400" b="1" dirty="0" smtClean="0">
                <a:solidFill>
                  <a:srgbClr val="7030A0"/>
                </a:solidFill>
              </a:rPr>
              <a:t>Note: Format Specifiers for each data type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2400" b="1" dirty="0">
                <a:solidFill>
                  <a:srgbClr val="FF0000"/>
                </a:solidFill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600" b="1" dirty="0" smtClean="0">
                <a:solidFill>
                  <a:srgbClr val="FF0000"/>
                </a:solidFill>
              </a:rPr>
              <a:t>f</a:t>
            </a:r>
            <a:r>
              <a:rPr lang="en-US" altLang="ko-KR" sz="2600" b="1" dirty="0" smtClean="0"/>
              <a:t> </a:t>
            </a:r>
            <a:r>
              <a:rPr lang="en-US" altLang="ko-KR" sz="2600" b="1" dirty="0"/>
              <a:t>for floating-point, </a:t>
            </a:r>
            <a:r>
              <a:rPr lang="en-US" altLang="ko-KR" sz="2600" b="1" dirty="0">
                <a:solidFill>
                  <a:srgbClr val="FF0000"/>
                </a:solidFill>
              </a:rPr>
              <a:t>d</a:t>
            </a:r>
            <a:r>
              <a:rPr lang="en-US" altLang="ko-KR" sz="2600" b="1" dirty="0"/>
              <a:t> for integer, </a:t>
            </a:r>
            <a:r>
              <a:rPr lang="en-US" altLang="ko-KR" sz="2600" b="1" dirty="0">
                <a:solidFill>
                  <a:srgbClr val="FF0000"/>
                </a:solidFill>
              </a:rPr>
              <a:t>s</a:t>
            </a:r>
            <a:r>
              <a:rPr lang="en-US" altLang="ko-KR" sz="2600" b="1" dirty="0"/>
              <a:t> for strings and other objects.</a:t>
            </a:r>
          </a:p>
          <a:p>
            <a:pPr marL="457200" lvl="1" indent="0">
              <a:spcBef>
                <a:spcPts val="1200"/>
              </a:spcBef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91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2667</TotalTime>
  <Words>2736</Words>
  <Application>Microsoft Office PowerPoint</Application>
  <PresentationFormat>Widescreen</PresentationFormat>
  <Paragraphs>338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Wingdings</vt:lpstr>
      <vt:lpstr>Office 테마</vt:lpstr>
      <vt:lpstr>Ch 03: Fundamental Programming Structures in Java Part_2</vt:lpstr>
      <vt:lpstr>3.6.6 Code Points and Code Units in a Java String </vt:lpstr>
      <vt:lpstr>3.6.6 Code Points and Code Units in a Java String </vt:lpstr>
      <vt:lpstr>3.6.6 Code Points and Code Units in a Java String </vt:lpstr>
      <vt:lpstr>3.6.6 Code Points and Code Units in a Java String</vt:lpstr>
      <vt:lpstr>3.6.7. The String , StringBuffer and  StringBuilder APIs</vt:lpstr>
      <vt:lpstr>3.7. Console Input and Console Output in Java</vt:lpstr>
      <vt:lpstr>Example: InputTest.java(Listing 3.2) </vt:lpstr>
      <vt:lpstr>3.7.2. Formatted Output to Screen</vt:lpstr>
      <vt:lpstr>3.7.3 File Input and File Output</vt:lpstr>
      <vt:lpstr>3.8 Control Flow </vt:lpstr>
      <vt:lpstr>3.9. Big Numbers</vt:lpstr>
      <vt:lpstr>3. 10 Arrays: Traditional for Loop and Enhanced for Loop</vt:lpstr>
      <vt:lpstr>3.10.2. Array Initializer</vt:lpstr>
      <vt:lpstr>3.10.3 Show copy and Deep  Copy of  an Array</vt:lpstr>
      <vt:lpstr>3.10.4. Command Line arguments</vt:lpstr>
      <vt:lpstr>3.10.5. Array Sorting</vt:lpstr>
      <vt:lpstr>Example: LotteryDrawng.java</vt:lpstr>
      <vt:lpstr>3.10.6. Multidimensional Arrays</vt:lpstr>
      <vt:lpstr>Example: CompoundInterest.java</vt:lpstr>
      <vt:lpstr>3.10.6. Multidimensional Arrays</vt:lpstr>
      <vt:lpstr>3.10.7. Ragged Arrays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류기열</dc:creator>
  <cp:lastModifiedBy>Wondim</cp:lastModifiedBy>
  <cp:revision>286</cp:revision>
  <dcterms:created xsi:type="dcterms:W3CDTF">2018-08-13T01:39:17Z</dcterms:created>
  <dcterms:modified xsi:type="dcterms:W3CDTF">2018-09-13T06:01:29Z</dcterms:modified>
</cp:coreProperties>
</file>