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2" r:id="rId3"/>
    <p:sldId id="293" r:id="rId4"/>
    <p:sldId id="292" r:id="rId5"/>
    <p:sldId id="274" r:id="rId6"/>
    <p:sldId id="275" r:id="rId7"/>
    <p:sldId id="276" r:id="rId8"/>
    <p:sldId id="299" r:id="rId9"/>
    <p:sldId id="300" r:id="rId10"/>
    <p:sldId id="302" r:id="rId11"/>
    <p:sldId id="295" r:id="rId12"/>
    <p:sldId id="294" r:id="rId13"/>
    <p:sldId id="296" r:id="rId14"/>
    <p:sldId id="303" r:id="rId15"/>
    <p:sldId id="306" r:id="rId16"/>
    <p:sldId id="279" r:id="rId17"/>
    <p:sldId id="308" r:id="rId18"/>
    <p:sldId id="280" r:id="rId19"/>
    <p:sldId id="281" r:id="rId20"/>
    <p:sldId id="297" r:id="rId21"/>
    <p:sldId id="298" r:id="rId22"/>
    <p:sldId id="282" r:id="rId23"/>
    <p:sldId id="283" r:id="rId24"/>
    <p:sldId id="285" r:id="rId25"/>
    <p:sldId id="287" r:id="rId26"/>
    <p:sldId id="286" r:id="rId27"/>
    <p:sldId id="288" r:id="rId28"/>
    <p:sldId id="289" r:id="rId29"/>
    <p:sldId id="290" r:id="rId30"/>
    <p:sldId id="310" r:id="rId31"/>
    <p:sldId id="291" r:id="rId32"/>
    <p:sldId id="31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02F0-904C-4324-B550-A5BE00E90C1C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1682C-81BD-4D06-9F37-5FBCDE123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3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285E6-285D-4D55-B761-D255E65F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1C21E6-BEC2-4C89-A180-D040236B1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29916-91EA-45E6-ADD4-0AAB9466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B43D-8A31-463F-A77F-EAE321C8C135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846F7-3E37-4E69-8435-B78E8C8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FFE60-D833-4B25-B2CB-23792A87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CA2458-6F38-4F50-945F-766B228EF314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429000"/>
            <a:ext cx="91440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6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6037F-4F19-49E8-992E-7EA968D6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7410FB-48AF-4ECA-9BC0-81327988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80B23-BE20-4511-94D3-8236B0C5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0D0F-2799-4AFE-840A-5F61D384CB76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68BF0-6E3B-4705-B449-88F48E25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57C46-FF7D-49AA-BA10-040788AE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0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EE0E2C-FB4E-401B-8726-9F037033C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4BA68E-AF92-4E4D-A91E-E8985DEBB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F53DF-D071-4E23-81E6-E7D31267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DB67-5C12-42A9-AB4D-B993D2CB147E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2262B-DEEC-4515-8267-B1968EA1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09A1C-EEEC-4A40-A289-E9EDD41F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3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F211-F8E7-4267-B759-4B741E82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6C31A-FB7E-4294-B000-845D815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36431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BA084-D2BD-4B9F-99C6-7C7009CC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39-5B6F-4536-B2CE-F7DEE0312A12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3C59F-5DDC-4B67-966D-C2BAA7EA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659E9-E9F0-45DA-BE6E-526E5C56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DE364E-11ED-4FFF-8EC9-0A402FAE95D9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FF69918-66CD-4CAA-B910-1F450A967C9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D4B1B-C953-464C-9FDA-9B40BFF5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A6632-EE62-45F2-9B19-C0EBA8DBB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63266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D8653-5484-4F0E-A987-95ABA0F0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2E16-C96F-446C-85F0-D7380F56CA7A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EA5CB-4EFC-498C-8D8C-93CB100E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D26B2-4CCE-46B6-A9BA-39CFD4D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D9B3B-F437-4667-A014-F16127A6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96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EB2C3-A855-4583-A7F5-109B9E5A0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2038"/>
            <a:ext cx="5181600" cy="536071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94FC47-17BD-4C89-98F6-257283835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2038"/>
            <a:ext cx="5181600" cy="536071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9BA087-82FB-4691-BF79-261210B6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300E-6FBE-4FCB-9F7C-F38E695036E8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561DE-85A7-4CA6-A938-69363FD7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5828B-A8E6-4B84-9012-7FD81001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C8462B-3951-4009-87D7-5A3FD7B19F1C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596603-C86A-45A6-BAD5-92E06C07151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DC24F-2CE7-43F5-9290-26A5744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D84D28-7A39-4227-8551-DBB0C82E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3D73D8-40D2-452E-8129-153F28EAB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161035-09D3-4785-ABCE-5B28E5B6D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2A7E42-7328-4C6D-B736-13E244265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7EE7B1-8F90-4B78-989C-276F3F1B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1793-2D69-4B2E-8F26-8010D16B91CA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09A171-F504-4C63-8326-4A00ECBB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BB14C7-A032-495E-9A2D-CFD11294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25C7B1F-B69A-432E-BD65-ECDDA89C05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AB7BD13-50DA-44B4-AB67-746D6C8C04BB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9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F372F-000E-45C2-B4FA-E46ED39D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BFB641-5C44-47B7-99F4-524AED30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9DB7-F884-46A9-8A3A-6B167E7BED07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95E3A-189F-42EC-A5F1-928DD6AE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ADA013-4140-4F4B-B220-4BC09A70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7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EDCC1F-A263-414C-BB5C-E72E2F60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51F3-86ED-4232-A7C2-6CF71BAE6995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54BA64-410F-4C84-B9A8-C1BBE68A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400EB-65CE-46D9-962C-9C09F247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6AD2C-974E-489B-BFEA-B4318AFD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1E228-3BCA-41EC-8DE0-E4FF3FE7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B9201B-D99F-46AF-94BC-96B7D3CDB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ABC81-A88E-43D1-94D5-DC0B1DCC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BEC-FF59-4A87-9298-C94758E86225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7F370-54AF-4F51-AD3C-77BD1344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3EF92-0EA1-44FD-81CF-6B44146F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2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EB573-6149-4BA8-9B8E-1C370E1C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E2BFDE-C0A5-4909-8A5D-64B3D9B55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ACFCA7-9079-40E9-B0CF-8C593E8A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5759C2-6561-490A-8C02-69C52391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460-7802-4794-8969-D6B2685473F4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7A4D9F-C992-4F3B-9EB3-58549065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D1226C-1798-4A7A-9FAF-7EAA93B3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B46EA8-AE64-46C3-A16E-EE15890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51644-0D21-4DD2-8E8F-D479F399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428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4AE45-68CB-406F-83BF-70CDA4BB2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AE87-F329-437E-BD1C-048C10B7130A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52C2B-1AD7-42EC-B4E6-75810DCAE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94BD0-E664-4E7C-8625-DF70E06EE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7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506F1-A4E0-4063-848D-FF9E2A5B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Ch 04  Objects and Classes : Part 2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903A54-A355-46BC-878A-B21140C35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Core Java, Volume I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5CDCB6-E0F7-4A62-87DC-064EED0F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417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Example 2: Static Initialization Blocks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3333FF"/>
                </a:solidFill>
              </a:rPr>
              <a:t>Class declarations can contain arbitrary blocks of code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Executed whenever an object is constructed (</a:t>
            </a:r>
            <a:r>
              <a:rPr lang="en-US" altLang="ko-KR" sz="2400" b="1" dirty="0"/>
              <a:t>before the body of constructor</a:t>
            </a:r>
            <a:r>
              <a:rPr lang="en-US" altLang="ko-KR" sz="2400" dirty="0"/>
              <a:t>):  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Comic Sans MS" panose="030F0702030302020204" pitchFamily="66" charset="0"/>
              </a:rPr>
              <a:t>  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1675" y="2621115"/>
            <a:ext cx="10546899" cy="26776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  Note:</a:t>
            </a:r>
            <a:r>
              <a:rPr lang="en-US" altLang="ko-KR" sz="2400" dirty="0"/>
              <a:t> Static initialization block is executed when class is loaded: </a:t>
            </a:r>
          </a:p>
          <a:p>
            <a:endParaRPr lang="en-US" altLang="ko-KR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   static  </a:t>
            </a:r>
            <a:r>
              <a:rPr lang="en-US" altLang="ko-KR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// for  static fields  that  require complex initialization code</a:t>
            </a:r>
          </a:p>
          <a:p>
            <a:pPr lvl="1"/>
            <a:r>
              <a:rPr lang="en-US" altLang="ko-KR" sz="2400" dirty="0">
                <a:latin typeface="Comic Sans MS" panose="030F0702030302020204" pitchFamily="66" charset="0"/>
              </a:rPr>
              <a:t>{</a:t>
            </a:r>
          </a:p>
          <a:p>
            <a:pPr lvl="1"/>
            <a:r>
              <a:rPr lang="en-US" altLang="ko-KR" sz="2400" dirty="0">
                <a:latin typeface="Comic Sans MS" panose="030F0702030302020204" pitchFamily="66" charset="0"/>
              </a:rPr>
              <a:t>   Random </a:t>
            </a:r>
            <a:r>
              <a:rPr lang="en-US" altLang="ko-KR" sz="2400" dirty="0">
                <a:solidFill>
                  <a:srgbClr val="3333FF"/>
                </a:solidFill>
                <a:latin typeface="Comic Sans MS" panose="030F0702030302020204" pitchFamily="66" charset="0"/>
              </a:rPr>
              <a:t>generator</a:t>
            </a:r>
            <a:r>
              <a:rPr lang="en-US" altLang="ko-KR" sz="2400" dirty="0">
                <a:latin typeface="Comic Sans MS" panose="030F0702030302020204" pitchFamily="66" charset="0"/>
              </a:rPr>
              <a:t> = </a:t>
            </a:r>
            <a:r>
              <a:rPr lang="en-US" altLang="ko-KR" sz="2400" dirty="0">
                <a:solidFill>
                  <a:srgbClr val="3333FF"/>
                </a:solidFill>
                <a:latin typeface="Comic Sans MS" panose="030F0702030302020204" pitchFamily="66" charset="0"/>
              </a:rPr>
              <a:t>new</a:t>
            </a:r>
            <a:r>
              <a:rPr lang="en-US" altLang="ko-KR" sz="2400" dirty="0">
                <a:latin typeface="Comic Sans MS" panose="030F0702030302020204" pitchFamily="66" charset="0"/>
              </a:rPr>
              <a:t> Random();</a:t>
            </a:r>
          </a:p>
          <a:p>
            <a:pPr lvl="1"/>
            <a:r>
              <a:rPr lang="en-US" altLang="ko-KR" sz="2400" dirty="0">
                <a:latin typeface="Comic Sans MS" panose="030F0702030302020204" pitchFamily="66" charset="0"/>
              </a:rPr>
              <a:t>   </a:t>
            </a:r>
            <a:r>
              <a:rPr lang="en-US" altLang="ko-KR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nextId</a:t>
            </a:r>
            <a:r>
              <a:rPr lang="en-US" altLang="ko-KR" sz="2400" dirty="0">
                <a:latin typeface="Comic Sans MS" panose="030F0702030302020204" pitchFamily="66" charset="0"/>
              </a:rPr>
              <a:t> = </a:t>
            </a:r>
            <a:r>
              <a:rPr lang="en-US" altLang="ko-KR" sz="24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generator</a:t>
            </a:r>
            <a:r>
              <a:rPr lang="en-US" altLang="ko-KR" sz="2400" dirty="0" err="1">
                <a:latin typeface="Comic Sans MS" panose="030F0702030302020204" pitchFamily="66" charset="0"/>
              </a:rPr>
              <a:t>.</a:t>
            </a:r>
            <a:r>
              <a:rPr lang="en-US" altLang="ko-KR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nextInt</a:t>
            </a:r>
            <a:r>
              <a:rPr lang="en-US" altLang="ko-KR" sz="2400" dirty="0">
                <a:latin typeface="Comic Sans MS" panose="030F0702030302020204" pitchFamily="66" charset="0"/>
              </a:rPr>
              <a:t>(10000)</a:t>
            </a:r>
          </a:p>
          <a:p>
            <a:pPr lvl="1"/>
            <a:r>
              <a:rPr lang="en-US" altLang="ko-KR" sz="2400" dirty="0">
                <a:latin typeface="Comic Sans MS" panose="030F0702030302020204" pitchFamily="66" charset="0"/>
              </a:rPr>
              <a:t>}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7751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Summary of Filed Initialization :</a:t>
            </a:r>
            <a:r>
              <a:rPr lang="en-US" altLang="ko-KR" dirty="0">
                <a:solidFill>
                  <a:srgbClr val="3333FF"/>
                </a:solidFill>
              </a:rPr>
              <a:t>The Order of Initialization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/>
            <a:r>
              <a:rPr lang="en-US" altLang="ko-KR" sz="2400" dirty="0"/>
              <a:t>Since we have </a:t>
            </a:r>
            <a:r>
              <a:rPr lang="en-US" altLang="ko-KR" sz="2400" b="1" dirty="0"/>
              <a:t>many ways </a:t>
            </a:r>
            <a:r>
              <a:rPr lang="en-US" altLang="ko-KR" sz="2400" dirty="0"/>
              <a:t>to </a:t>
            </a:r>
            <a:r>
              <a:rPr lang="en-US" altLang="ko-KR" sz="2400" b="1" dirty="0">
                <a:solidFill>
                  <a:srgbClr val="3333FF"/>
                </a:solidFill>
              </a:rPr>
              <a:t>initializ</a:t>
            </a:r>
            <a:r>
              <a:rPr lang="en-US" altLang="ko-KR" sz="2400" dirty="0"/>
              <a:t>e data fields, the following  happens sequentially  when a </a:t>
            </a:r>
            <a:r>
              <a:rPr lang="en-US" altLang="ko-KR" sz="2400" b="1" dirty="0"/>
              <a:t>constructor is called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All data fields are initialized to their default values: </a:t>
            </a:r>
            <a:r>
              <a:rPr lang="en-US" altLang="ko-KR" sz="2400" dirty="0">
                <a:solidFill>
                  <a:srgbClr val="3333FF"/>
                </a:solidFill>
              </a:rPr>
              <a:t>0,false,null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All field initializers and initialization blocks are executed in </a:t>
            </a:r>
            <a:r>
              <a:rPr lang="en-US" altLang="ko-KR" sz="2400" b="1" dirty="0"/>
              <a:t>the order </a:t>
            </a:r>
            <a:r>
              <a:rPr lang="en-US" altLang="ko-KR" sz="2400" dirty="0"/>
              <a:t>in which they occur in the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If </a:t>
            </a:r>
            <a:r>
              <a:rPr lang="en-US" altLang="ko-KR" sz="2400" b="1" dirty="0"/>
              <a:t>the first line </a:t>
            </a:r>
            <a:r>
              <a:rPr lang="en-US" altLang="ko-KR" sz="2400" dirty="0"/>
              <a:t>of the constructor calls a </a:t>
            </a:r>
            <a:r>
              <a:rPr lang="en-US" altLang="ko-KR" sz="2400" b="1" dirty="0"/>
              <a:t>second constructor</a:t>
            </a:r>
            <a:r>
              <a:rPr lang="en-US" altLang="ko-KR" sz="2400" dirty="0"/>
              <a:t>, then the body of the second constructor is executed.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The </a:t>
            </a:r>
            <a:r>
              <a:rPr lang="en-US" altLang="ko-KR" sz="2400" b="1" dirty="0"/>
              <a:t>body </a:t>
            </a:r>
            <a:r>
              <a:rPr lang="en-US" altLang="ko-KR" sz="2400" dirty="0"/>
              <a:t>of the constructor is executed</a:t>
            </a:r>
          </a:p>
          <a:p>
            <a:r>
              <a:rPr lang="en-US" sz="2400" dirty="0">
                <a:solidFill>
                  <a:srgbClr val="3333FF"/>
                </a:solidFill>
                <a:latin typeface="TimesNewRomanPSMT"/>
              </a:rPr>
              <a:t>Note 1</a:t>
            </a:r>
            <a:r>
              <a:rPr lang="en-US" sz="2400" dirty="0">
                <a:latin typeface="TimesNewRomanPSMT"/>
              </a:rPr>
              <a:t>: </a:t>
            </a:r>
            <a:r>
              <a:rPr lang="en-US" sz="2400" b="1" dirty="0">
                <a:latin typeface="TimesNewRomanPSMT"/>
              </a:rPr>
              <a:t>static initialization </a:t>
            </a:r>
            <a:r>
              <a:rPr lang="en-US" sz="2400" dirty="0">
                <a:latin typeface="TimesNewRomanPSMT"/>
              </a:rPr>
              <a:t>occurs </a:t>
            </a:r>
            <a:r>
              <a:rPr lang="en-US" sz="2400" dirty="0">
                <a:solidFill>
                  <a:srgbClr val="3333FF"/>
                </a:solidFill>
                <a:latin typeface="TimesNewRomanPSMT"/>
              </a:rPr>
              <a:t>when</a:t>
            </a:r>
            <a:r>
              <a:rPr lang="en-US" sz="2400" dirty="0">
                <a:latin typeface="TimesNewRomanPSMT"/>
              </a:rPr>
              <a:t> the class is </a:t>
            </a:r>
            <a:r>
              <a:rPr lang="en-US" sz="2400" dirty="0">
                <a:solidFill>
                  <a:srgbClr val="3333FF"/>
                </a:solidFill>
                <a:latin typeface="TimesNewRomanPSMT"/>
              </a:rPr>
              <a:t>first loaded</a:t>
            </a:r>
            <a:r>
              <a:rPr lang="en-US" sz="2400" dirty="0">
                <a:latin typeface="TimesNewRomanPSMT"/>
              </a:rPr>
              <a:t>.</a:t>
            </a:r>
          </a:p>
          <a:p>
            <a:r>
              <a:rPr lang="en-US" sz="2400" dirty="0">
                <a:solidFill>
                  <a:srgbClr val="3333FF"/>
                </a:solidFill>
                <a:latin typeface="TimesNewRomanPSMT"/>
              </a:rPr>
              <a:t>Note 2</a:t>
            </a:r>
            <a:r>
              <a:rPr lang="en-US" sz="2400" dirty="0">
                <a:latin typeface="TimesNewRomanPSMT"/>
              </a:rPr>
              <a:t>: Like instance fields, static fields  will be </a:t>
            </a:r>
            <a:r>
              <a:rPr lang="en-US" sz="2400" dirty="0">
                <a:latin typeface="CourierNewPSMT"/>
              </a:rPr>
              <a:t>0</a:t>
            </a:r>
            <a:r>
              <a:rPr lang="en-US" sz="2400" dirty="0">
                <a:latin typeface="TimesNewRomanPSMT"/>
              </a:rPr>
              <a:t>,</a:t>
            </a:r>
            <a:r>
              <a:rPr lang="en-US" sz="2400" dirty="0">
                <a:latin typeface="CourierNewPSMT"/>
              </a:rPr>
              <a:t>false</a:t>
            </a:r>
            <a:r>
              <a:rPr lang="en-US" sz="2400" dirty="0">
                <a:latin typeface="TimesNewRomanPSMT"/>
              </a:rPr>
              <a:t>, or </a:t>
            </a:r>
            <a:r>
              <a:rPr lang="en-US" sz="2400" dirty="0">
                <a:latin typeface="CourierNewPSMT"/>
              </a:rPr>
              <a:t>null </a:t>
            </a:r>
            <a:r>
              <a:rPr lang="en-US" sz="2400" dirty="0">
                <a:latin typeface="TimesNewRomanPSMT"/>
              </a:rPr>
              <a:t>unless </a:t>
            </a:r>
          </a:p>
          <a:p>
            <a:pPr marL="1314450" indent="0">
              <a:buNone/>
            </a:pPr>
            <a:r>
              <a:rPr lang="en-US" sz="2400" dirty="0">
                <a:latin typeface="TimesNewRomanPSMT"/>
              </a:rPr>
              <a:t>the  </a:t>
            </a:r>
            <a:r>
              <a:rPr lang="en-US" sz="2400" b="1" dirty="0">
                <a:latin typeface="TimesNewRomanPSMT"/>
              </a:rPr>
              <a:t>programmer  e</a:t>
            </a:r>
            <a:r>
              <a:rPr lang="en-US" sz="2400" dirty="0">
                <a:latin typeface="TimesNewRomanPSMT"/>
              </a:rPr>
              <a:t>xplicitly set them to another values.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8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3333FF"/>
                </a:solidFill>
              </a:rPr>
              <a:t>Example: Constructor Test(1/2)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50" y="1114097"/>
            <a:ext cx="11658600" cy="542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Import java.util.*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public class </a:t>
            </a:r>
            <a:r>
              <a:rPr lang="en-US" altLang="ko-KR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ConstructorTest</a:t>
            </a:r>
            <a:endParaRPr lang="en-US" altLang="ko-KR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public static void </a:t>
            </a:r>
            <a:r>
              <a:rPr lang="en-US" altLang="ko-KR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main(</a:t>
            </a:r>
            <a:r>
              <a:rPr lang="en-US" altLang="ko-KR" sz="2000" dirty="0">
                <a:latin typeface="Comic Sans MS" panose="030F0702030302020204" pitchFamily="66" charset="0"/>
              </a:rPr>
              <a:t>String[] </a:t>
            </a:r>
            <a:r>
              <a:rPr lang="en-US" altLang="ko-KR" sz="2000" dirty="0" err="1">
                <a:latin typeface="Comic Sans MS" panose="030F0702030302020204" pitchFamily="66" charset="0"/>
              </a:rPr>
              <a:t>args</a:t>
            </a:r>
            <a:r>
              <a:rPr lang="en-US" altLang="ko-KR" sz="2000" dirty="0"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{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      // fill the staff array with three Employee objects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  Employee[] staff = </a:t>
            </a:r>
            <a:r>
              <a:rPr lang="en-US" altLang="ko-KR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new</a:t>
            </a:r>
            <a:r>
              <a:rPr lang="en-US" altLang="ko-KR" sz="2000" dirty="0">
                <a:latin typeface="Comic Sans MS" panose="030F0702030302020204" pitchFamily="66" charset="0"/>
              </a:rPr>
              <a:t> Employee[3];  </a:t>
            </a:r>
            <a:r>
              <a:rPr lang="en-US" altLang="ko-KR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// create array 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  staff[0] = new Employee("Harry", 40000); </a:t>
            </a:r>
            <a:r>
              <a:rPr lang="en-US" altLang="ko-KR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// calling constructor 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  staff[1] = new Employee(60000); </a:t>
            </a:r>
            <a:r>
              <a:rPr lang="en-US" altLang="ko-KR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// calling constructor with one argument 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  staff[2] = new Employee(); // </a:t>
            </a:r>
            <a:r>
              <a:rPr lang="en-US" altLang="ko-KR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calling no-argument constructor 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  </a:t>
            </a:r>
            <a:r>
              <a:rPr lang="en-US" altLang="ko-KR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// print out information about all Employee objects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 </a:t>
            </a:r>
            <a:r>
              <a:rPr lang="en-US" altLang="ko-KR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for </a:t>
            </a:r>
            <a:r>
              <a:rPr lang="en-US" altLang="ko-KR" sz="2000" dirty="0">
                <a:latin typeface="Comic Sans MS" panose="030F0702030302020204" pitchFamily="66" charset="0"/>
              </a:rPr>
              <a:t>(Employee </a:t>
            </a:r>
            <a:r>
              <a:rPr lang="en-US" altLang="ko-KR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en-US" altLang="ko-KR" sz="2000" dirty="0">
                <a:latin typeface="Comic Sans MS" panose="030F0702030302020204" pitchFamily="66" charset="0"/>
              </a:rPr>
              <a:t> : staff)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     </a:t>
            </a:r>
            <a:r>
              <a:rPr lang="en-US" altLang="ko-KR" sz="2000" dirty="0" err="1">
                <a:latin typeface="Comic Sans MS" panose="030F0702030302020204" pitchFamily="66" charset="0"/>
              </a:rPr>
              <a:t>System.out.println</a:t>
            </a:r>
            <a:r>
              <a:rPr lang="en-US" altLang="ko-KR" sz="2000" dirty="0">
                <a:latin typeface="Comic Sans MS" panose="030F0702030302020204" pitchFamily="66" charset="0"/>
              </a:rPr>
              <a:t>("name=" + </a:t>
            </a:r>
            <a:r>
              <a:rPr lang="en-US" altLang="ko-KR" sz="2000" dirty="0" err="1">
                <a:latin typeface="Comic Sans MS" panose="030F0702030302020204" pitchFamily="66" charset="0"/>
              </a:rPr>
              <a:t>e.getName</a:t>
            </a:r>
            <a:r>
              <a:rPr lang="en-US" altLang="ko-KR" sz="2000" dirty="0">
                <a:latin typeface="Comic Sans MS" panose="030F0702030302020204" pitchFamily="66" charset="0"/>
              </a:rPr>
              <a:t>() + ",id=" + </a:t>
            </a:r>
            <a:r>
              <a:rPr lang="en-US" altLang="ko-KR" sz="2000" dirty="0" err="1">
                <a:latin typeface="Comic Sans MS" panose="030F0702030302020204" pitchFamily="66" charset="0"/>
              </a:rPr>
              <a:t>e.getId</a:t>
            </a:r>
            <a:r>
              <a:rPr lang="en-US" altLang="ko-KR" sz="2000" dirty="0">
                <a:latin typeface="Comic Sans MS" panose="030F0702030302020204" pitchFamily="66" charset="0"/>
              </a:rPr>
              <a:t>() + ",salary="  + </a:t>
            </a:r>
            <a:r>
              <a:rPr lang="en-US" altLang="ko-KR" sz="2000" dirty="0" err="1">
                <a:latin typeface="Comic Sans MS" panose="030F0702030302020204" pitchFamily="66" charset="0"/>
              </a:rPr>
              <a:t>e.getSalary</a:t>
            </a:r>
            <a:r>
              <a:rPr lang="en-US" altLang="ko-KR" sz="2000" dirty="0">
                <a:latin typeface="Comic Sans MS" panose="030F0702030302020204" pitchFamily="66" charset="0"/>
              </a:rPr>
              <a:t>());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}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52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FF"/>
                </a:solidFill>
              </a:rPr>
              <a:t>Example: Constructor Test </a:t>
            </a:r>
            <a:r>
              <a:rPr lang="en-US" altLang="ko-KR" b="1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2/2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092293"/>
            <a:ext cx="5110694" cy="493058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class Employee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   private static </a:t>
            </a:r>
            <a:r>
              <a:rPr lang="en-US" altLang="ko-KR" sz="1400" dirty="0" err="1">
                <a:latin typeface="Comic Sans MS" panose="030F0702030302020204" pitchFamily="66" charset="0"/>
              </a:rPr>
              <a:t>int</a:t>
            </a:r>
            <a:r>
              <a:rPr lang="en-US" altLang="ko-KR" sz="1400" dirty="0">
                <a:latin typeface="Comic Sans MS" panose="030F0702030302020204" pitchFamily="66" charset="0"/>
              </a:rPr>
              <a:t> </a:t>
            </a:r>
            <a:r>
              <a:rPr lang="en-US" altLang="ko-KR" sz="1400" dirty="0" err="1">
                <a:latin typeface="Comic Sans MS" panose="030F0702030302020204" pitchFamily="66" charset="0"/>
              </a:rPr>
              <a:t>nextId</a:t>
            </a:r>
            <a:r>
              <a:rPr lang="en-US" altLang="ko-KR" sz="1400" dirty="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endParaRPr lang="ko-KR" altLang="en-US" sz="14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   private </a:t>
            </a:r>
            <a:r>
              <a:rPr lang="en-US" altLang="ko-KR" sz="1400" dirty="0" err="1">
                <a:latin typeface="Comic Sans MS" panose="030F0702030302020204" pitchFamily="66" charset="0"/>
              </a:rPr>
              <a:t>int</a:t>
            </a:r>
            <a:r>
              <a:rPr lang="en-US" altLang="ko-KR" sz="1400" dirty="0">
                <a:latin typeface="Comic Sans MS" panose="030F0702030302020204" pitchFamily="66" charset="0"/>
              </a:rPr>
              <a:t> id;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   private String name = “ "; </a:t>
            </a:r>
            <a:r>
              <a:rPr lang="en-US" altLang="ko-KR" sz="1400" dirty="0">
                <a:solidFill>
                  <a:srgbClr val="3333FF"/>
                </a:solidFill>
                <a:latin typeface="Comic Sans MS" panose="030F0702030302020204" pitchFamily="66" charset="0"/>
              </a:rPr>
              <a:t>// instance field initialization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   private double salary;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ko-KR" alt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  // static initialization block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   static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ko-KR" altLang="en-US" sz="1400" dirty="0">
                <a:latin typeface="Comic Sans MS" panose="030F0702030302020204" pitchFamily="66" charset="0"/>
              </a:rPr>
              <a:t>   </a:t>
            </a:r>
            <a:r>
              <a:rPr lang="en-US" altLang="ko-KR" sz="1400" dirty="0">
                <a:latin typeface="Comic Sans MS" panose="030F0702030302020204" pitchFamily="66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      Random generator = new Random();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      </a:t>
            </a:r>
            <a:r>
              <a:rPr lang="en-US" altLang="ko-KR" sz="1400" dirty="0">
                <a:solidFill>
                  <a:srgbClr val="3333FF"/>
                </a:solidFill>
                <a:latin typeface="Comic Sans MS" panose="030F0702030302020204" pitchFamily="66" charset="0"/>
              </a:rPr>
              <a:t>// set </a:t>
            </a:r>
            <a:r>
              <a:rPr lang="en-US" altLang="ko-KR" sz="14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nextId</a:t>
            </a:r>
            <a:r>
              <a:rPr lang="en-US" altLang="ko-KR" sz="1400" dirty="0">
                <a:solidFill>
                  <a:srgbClr val="3333FF"/>
                </a:solidFill>
                <a:latin typeface="Comic Sans MS" panose="030F0702030302020204" pitchFamily="66" charset="0"/>
              </a:rPr>
              <a:t> to a random number between 0 and 9999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      </a:t>
            </a:r>
            <a:r>
              <a:rPr lang="en-US" altLang="ko-KR" sz="1400" dirty="0" err="1">
                <a:latin typeface="Comic Sans MS" panose="030F0702030302020204" pitchFamily="66" charset="0"/>
              </a:rPr>
              <a:t>nextId</a:t>
            </a:r>
            <a:r>
              <a:rPr lang="en-US" altLang="ko-KR" sz="1400" dirty="0">
                <a:latin typeface="Comic Sans MS" panose="030F0702030302020204" pitchFamily="66" charset="0"/>
              </a:rPr>
              <a:t> = </a:t>
            </a:r>
            <a:r>
              <a:rPr lang="en-US" altLang="ko-KR" sz="1400" dirty="0" err="1">
                <a:latin typeface="Comic Sans MS" panose="030F0702030302020204" pitchFamily="66" charset="0"/>
              </a:rPr>
              <a:t>generator.nextInt</a:t>
            </a:r>
            <a:r>
              <a:rPr lang="en-US" altLang="ko-KR" sz="1400" dirty="0">
                <a:latin typeface="Comic Sans MS" panose="030F0702030302020204" pitchFamily="66" charset="0"/>
              </a:rPr>
              <a:t>(10000);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ko-KR" altLang="en-US" sz="1400" dirty="0">
                <a:latin typeface="Comic Sans MS" panose="030F0702030302020204" pitchFamily="66" charset="0"/>
              </a:rPr>
              <a:t>   </a:t>
            </a:r>
            <a:r>
              <a:rPr lang="en-US" altLang="ko-KR" sz="1400" dirty="0">
                <a:latin typeface="Comic Sans MS" panose="030F0702030302020204" pitchFamily="66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// object initialization block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ko-KR" altLang="en-US" sz="1400" dirty="0">
                <a:latin typeface="Comic Sans MS" panose="030F0702030302020204" pitchFamily="66" charset="0"/>
              </a:rPr>
              <a:t>   </a:t>
            </a:r>
            <a:r>
              <a:rPr lang="en-US" altLang="ko-KR" sz="1400" dirty="0">
                <a:latin typeface="Comic Sans MS" panose="030F0702030302020204" pitchFamily="66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      id = </a:t>
            </a:r>
            <a:r>
              <a:rPr lang="en-US" altLang="ko-KR" sz="1400" dirty="0" err="1">
                <a:latin typeface="Comic Sans MS" panose="030F0702030302020204" pitchFamily="66" charset="0"/>
              </a:rPr>
              <a:t>nextId</a:t>
            </a:r>
            <a:r>
              <a:rPr lang="en-US" altLang="ko-KR" sz="1400" dirty="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      </a:t>
            </a:r>
            <a:r>
              <a:rPr lang="en-US" altLang="ko-KR" sz="1400" dirty="0" err="1">
                <a:latin typeface="Comic Sans MS" panose="030F0702030302020204" pitchFamily="66" charset="0"/>
              </a:rPr>
              <a:t>nextId</a:t>
            </a:r>
            <a:r>
              <a:rPr lang="en-US" altLang="ko-KR" sz="1400" dirty="0">
                <a:latin typeface="Comic Sans MS" panose="030F0702030302020204" pitchFamily="66" charset="0"/>
              </a:rPr>
              <a:t>++;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ko-KR" altLang="en-US" sz="1400" dirty="0">
                <a:latin typeface="Comic Sans MS" panose="030F0702030302020204" pitchFamily="66" charset="0"/>
              </a:rPr>
              <a:t>   </a:t>
            </a:r>
            <a:r>
              <a:rPr lang="en-US" altLang="ko-KR" sz="1400" dirty="0"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7855" y="878094"/>
            <a:ext cx="4840670" cy="550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dirty="0"/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// three overloaded constructors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   public </a:t>
            </a:r>
            <a:r>
              <a:rPr lang="en-US" altLang="ko-KR" sz="1400" dirty="0">
                <a:solidFill>
                  <a:srgbClr val="3333FF"/>
                </a:solidFill>
                <a:latin typeface="Comic Sans MS" panose="030F0702030302020204" pitchFamily="66" charset="0"/>
              </a:rPr>
              <a:t>Employee</a:t>
            </a:r>
            <a:r>
              <a:rPr lang="en-US" altLang="ko-KR" sz="1400" dirty="0">
                <a:latin typeface="Comic Sans MS" panose="030F0702030302020204" pitchFamily="66" charset="0"/>
              </a:rPr>
              <a:t>(String n, double s)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ko-KR" altLang="en-US" sz="1400" dirty="0">
                <a:latin typeface="Comic Sans MS" panose="030F0702030302020204" pitchFamily="66" charset="0"/>
              </a:rPr>
              <a:t>   </a:t>
            </a:r>
            <a:r>
              <a:rPr lang="en-US" altLang="ko-KR" sz="1400" dirty="0">
                <a:latin typeface="Comic Sans MS" panose="030F0702030302020204" pitchFamily="66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      name = n;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      salary = s;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ko-KR" altLang="en-US" sz="1400" dirty="0">
                <a:latin typeface="Comic Sans MS" panose="030F0702030302020204" pitchFamily="66" charset="0"/>
              </a:rPr>
              <a:t>   </a:t>
            </a:r>
            <a:r>
              <a:rPr lang="en-US" altLang="ko-KR" sz="1400" dirty="0">
                <a:latin typeface="Comic Sans MS" panose="030F0702030302020204" pitchFamily="66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endParaRPr lang="ko-KR" altLang="en-US" sz="14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   public </a:t>
            </a:r>
            <a:r>
              <a:rPr lang="en-US" altLang="ko-KR" sz="1400" dirty="0">
                <a:solidFill>
                  <a:srgbClr val="3333FF"/>
                </a:solidFill>
                <a:latin typeface="Comic Sans MS" panose="030F0702030302020204" pitchFamily="66" charset="0"/>
              </a:rPr>
              <a:t>Employee</a:t>
            </a:r>
            <a:r>
              <a:rPr lang="en-US" altLang="ko-KR" sz="1400" dirty="0">
                <a:latin typeface="Comic Sans MS" panose="030F0702030302020204" pitchFamily="66" charset="0"/>
              </a:rPr>
              <a:t>(double s)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ko-KR" altLang="en-US" sz="1400" dirty="0">
                <a:latin typeface="Comic Sans MS" panose="030F0702030302020204" pitchFamily="66" charset="0"/>
              </a:rPr>
              <a:t>   </a:t>
            </a:r>
            <a:r>
              <a:rPr lang="en-US" altLang="ko-KR" sz="1400" dirty="0">
                <a:latin typeface="Comic Sans MS" panose="030F0702030302020204" pitchFamily="66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      // calls the Employee(String, double) constructor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      </a:t>
            </a:r>
            <a:r>
              <a:rPr lang="en-US" altLang="ko-KR" sz="1400" dirty="0">
                <a:solidFill>
                  <a:srgbClr val="3333FF"/>
                </a:solidFill>
                <a:latin typeface="Comic Sans MS" panose="030F0702030302020204" pitchFamily="66" charset="0"/>
              </a:rPr>
              <a:t>this</a:t>
            </a:r>
            <a:r>
              <a:rPr lang="en-US" altLang="ko-KR" sz="1400" dirty="0">
                <a:latin typeface="Comic Sans MS" panose="030F0702030302020204" pitchFamily="66" charset="0"/>
              </a:rPr>
              <a:t>("Employee #" + </a:t>
            </a:r>
            <a:r>
              <a:rPr lang="en-US" altLang="ko-KR" sz="1400" dirty="0" err="1">
                <a:latin typeface="Comic Sans MS" panose="030F0702030302020204" pitchFamily="66" charset="0"/>
              </a:rPr>
              <a:t>nextId</a:t>
            </a:r>
            <a:r>
              <a:rPr lang="en-US" altLang="ko-KR" sz="1400" dirty="0">
                <a:latin typeface="Comic Sans MS" panose="030F0702030302020204" pitchFamily="66" charset="0"/>
              </a:rPr>
              <a:t>, s);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ko-KR" altLang="en-US" sz="1400" dirty="0">
                <a:latin typeface="Comic Sans MS" panose="030F0702030302020204" pitchFamily="66" charset="0"/>
              </a:rPr>
              <a:t>   </a:t>
            </a:r>
            <a:r>
              <a:rPr lang="en-US" altLang="ko-KR" sz="1400" dirty="0">
                <a:latin typeface="Comic Sans MS" panose="030F0702030302020204" pitchFamily="66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   </a:t>
            </a:r>
            <a:r>
              <a:rPr lang="en-US" altLang="ko-KR" sz="1400" dirty="0">
                <a:solidFill>
                  <a:srgbClr val="3333FF"/>
                </a:solidFill>
                <a:latin typeface="Comic Sans MS" panose="030F0702030302020204" pitchFamily="66" charset="0"/>
              </a:rPr>
              <a:t>// the default constructor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   public </a:t>
            </a:r>
            <a:r>
              <a:rPr lang="en-US" altLang="ko-KR" sz="1400" dirty="0">
                <a:solidFill>
                  <a:srgbClr val="3333FF"/>
                </a:solidFill>
                <a:latin typeface="Comic Sans MS" panose="030F0702030302020204" pitchFamily="66" charset="0"/>
              </a:rPr>
              <a:t>Employe</a:t>
            </a:r>
            <a:r>
              <a:rPr lang="en-US" altLang="ko-KR" sz="1400" dirty="0">
                <a:latin typeface="Comic Sans MS" panose="030F0702030302020204" pitchFamily="66" charset="0"/>
              </a:rPr>
              <a:t>e()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ko-KR" altLang="en-US" sz="1400" dirty="0">
                <a:latin typeface="Comic Sans MS" panose="030F0702030302020204" pitchFamily="66" charset="0"/>
              </a:rPr>
              <a:t>   </a:t>
            </a:r>
            <a:r>
              <a:rPr lang="en-US" altLang="ko-KR" sz="1400" dirty="0">
                <a:latin typeface="Comic Sans MS" panose="030F0702030302020204" pitchFamily="66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      // name initialized to ""--see above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      // salary not explicitly set--initialized to 0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      // id initialized in initialization block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ko-KR" altLang="en-US" sz="1400" dirty="0">
                <a:latin typeface="Comic Sans MS" panose="030F0702030302020204" pitchFamily="66" charset="0"/>
              </a:rPr>
              <a:t>   </a:t>
            </a:r>
            <a:r>
              <a:rPr lang="en-US" altLang="ko-KR" sz="1400" dirty="0">
                <a:latin typeface="Comic Sans MS" panose="030F0702030302020204" pitchFamily="66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   …………………… ;   </a:t>
            </a:r>
            <a:r>
              <a:rPr lang="en-US" altLang="ko-KR" sz="1400" dirty="0">
                <a:solidFill>
                  <a:srgbClr val="3333FF"/>
                </a:solidFill>
                <a:latin typeface="Comic Sans MS" panose="030F0702030302020204" pitchFamily="66" charset="0"/>
              </a:rPr>
              <a:t>// accessors and matadors 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1400" dirty="0"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625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4.6.8. Object Destruction</a:t>
            </a:r>
            <a:r>
              <a:rPr lang="en-US" dirty="0"/>
              <a:t> and the </a:t>
            </a:r>
            <a:r>
              <a:rPr lang="en-US" dirty="0">
                <a:solidFill>
                  <a:srgbClr val="FF0000"/>
                </a:solidFill>
              </a:rPr>
              <a:t>finalize()</a:t>
            </a:r>
            <a:r>
              <a:rPr lang="en-US" dirty="0"/>
              <a:t> Method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992038"/>
            <a:ext cx="10753725" cy="536431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200" b="1" dirty="0"/>
              <a:t>C++ </a:t>
            </a:r>
            <a:r>
              <a:rPr lang="en-US" sz="2200" dirty="0"/>
              <a:t>have explicit destructor() to destroy an object .</a:t>
            </a:r>
          </a:p>
          <a:p>
            <a:r>
              <a:rPr lang="en-US" sz="2200" dirty="0"/>
              <a:t> Since Java does automatic garbage collection, programmer do not do it. </a:t>
            </a:r>
          </a:p>
          <a:p>
            <a:r>
              <a:rPr lang="en-US" sz="2200" dirty="0"/>
              <a:t>However, some objects utilize a </a:t>
            </a:r>
            <a:r>
              <a:rPr lang="en-US" sz="2200" b="1" dirty="0"/>
              <a:t>resource other </a:t>
            </a:r>
            <a:r>
              <a:rPr lang="en-US" sz="2200" dirty="0"/>
              <a:t>than memory like  a file </a:t>
            </a:r>
          </a:p>
          <a:p>
            <a:r>
              <a:rPr lang="en-US" sz="2200" dirty="0"/>
              <a:t> In this case,  the resource should be  </a:t>
            </a:r>
            <a:r>
              <a:rPr lang="en-US" sz="2200" dirty="0">
                <a:solidFill>
                  <a:srgbClr val="3333FF"/>
                </a:solidFill>
              </a:rPr>
              <a:t>reclaimed</a:t>
            </a:r>
            <a:r>
              <a:rPr lang="en-US" sz="2200" dirty="0"/>
              <a:t> when it is no longer needed.</a:t>
            </a:r>
          </a:p>
          <a:p>
            <a:r>
              <a:rPr lang="en-US" sz="2200" dirty="0"/>
              <a:t>Hence, we can add  </a:t>
            </a:r>
            <a:r>
              <a:rPr lang="en-US" sz="2200" b="1" dirty="0"/>
              <a:t>finalize() </a:t>
            </a:r>
            <a:r>
              <a:rPr lang="en-US" sz="2200" dirty="0"/>
              <a:t>method to </a:t>
            </a:r>
            <a:r>
              <a:rPr lang="en-US" sz="2200" b="1" dirty="0"/>
              <a:t>any class</a:t>
            </a:r>
            <a:r>
              <a:rPr lang="en-US" sz="2200" dirty="0"/>
              <a:t>.</a:t>
            </a:r>
          </a:p>
          <a:p>
            <a:r>
              <a:rPr lang="en-US" sz="2200" dirty="0"/>
              <a:t> finalize () will be </a:t>
            </a:r>
            <a:r>
              <a:rPr lang="en-US" sz="2200" b="1" dirty="0"/>
              <a:t>called before  garbage collector  </a:t>
            </a:r>
            <a:r>
              <a:rPr lang="en-US" sz="2200" dirty="0"/>
              <a:t>destroy the object.</a:t>
            </a:r>
          </a:p>
          <a:p>
            <a:r>
              <a:rPr lang="en-US" sz="2200" b="1" dirty="0"/>
              <a:t>Practically,</a:t>
            </a:r>
            <a:r>
              <a:rPr lang="en-US" sz="2200" dirty="0"/>
              <a:t>  we  </a:t>
            </a:r>
            <a:r>
              <a:rPr lang="en-US" sz="2200" b="1" dirty="0"/>
              <a:t>cannot</a:t>
            </a:r>
            <a:r>
              <a:rPr lang="en-US" sz="2200" dirty="0"/>
              <a:t> know </a:t>
            </a:r>
            <a:r>
              <a:rPr lang="en-US" sz="2200" b="1" dirty="0"/>
              <a:t>when</a:t>
            </a:r>
            <a:r>
              <a:rPr lang="en-US" sz="2200" dirty="0"/>
              <a:t> this method will be called.</a:t>
            </a:r>
          </a:p>
          <a:p>
            <a:r>
              <a:rPr lang="en-US" sz="2200" dirty="0">
                <a:solidFill>
                  <a:srgbClr val="000000"/>
                </a:solidFill>
                <a:latin typeface="TimesNewRomanPSMT"/>
              </a:rPr>
              <a:t>Hence, we have to supply a </a:t>
            </a:r>
            <a:r>
              <a:rPr lang="en-US" sz="2200" dirty="0">
                <a:solidFill>
                  <a:srgbClr val="000000"/>
                </a:solidFill>
                <a:latin typeface="CourierNewPSMT"/>
              </a:rPr>
              <a:t>close() </a:t>
            </a:r>
            <a:r>
              <a:rPr lang="en-US" sz="2200" dirty="0">
                <a:solidFill>
                  <a:srgbClr val="000000"/>
                </a:solidFill>
                <a:latin typeface="TimesNewRomanPSMT"/>
              </a:rPr>
              <a:t>method  to releases a file  resource.</a:t>
            </a:r>
          </a:p>
          <a:p>
            <a:r>
              <a:rPr lang="en-US" sz="2200" b="1" dirty="0">
                <a:solidFill>
                  <a:srgbClr val="000000"/>
                </a:solidFill>
                <a:latin typeface="TimesNewRomanPSMT"/>
              </a:rPr>
              <a:t>In Chapter 11</a:t>
            </a:r>
            <a:r>
              <a:rPr lang="en-US" sz="2200" dirty="0">
                <a:solidFill>
                  <a:srgbClr val="000000"/>
                </a:solidFill>
                <a:latin typeface="TimesNewRomanPSMT"/>
              </a:rPr>
              <a:t>,  we solve this problem using “</a:t>
            </a:r>
            <a:r>
              <a:rPr lang="en-US" sz="2200" b="1" dirty="0">
                <a:solidFill>
                  <a:srgbClr val="3333FF"/>
                </a:solidFill>
                <a:latin typeface="TimesNewRomanPSMT"/>
              </a:rPr>
              <a:t>The Try-with-Resources Statement</a:t>
            </a:r>
            <a:r>
              <a:rPr lang="en-US" sz="2200" dirty="0">
                <a:solidFill>
                  <a:srgbClr val="000000"/>
                </a:solidFill>
                <a:latin typeface="TimesNewRomanPSMT"/>
              </a:rPr>
              <a:t>”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94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FF"/>
                </a:solidFill>
              </a:rPr>
              <a:t>4.7. Packages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 allows us to organize related classes  into a package in order to </a:t>
            </a:r>
          </a:p>
          <a:p>
            <a:pPr lvl="1"/>
            <a:r>
              <a:rPr lang="en-US" altLang="ko-KR" sz="2000" dirty="0"/>
              <a:t>to separate our code from  codes supplied by others </a:t>
            </a:r>
          </a:p>
          <a:p>
            <a:pPr lvl="1"/>
            <a:r>
              <a:rPr lang="en-US" altLang="ko-KR" sz="2000" dirty="0"/>
              <a:t>To avoid name conflicts by giving  uniqueness for class names</a:t>
            </a:r>
          </a:p>
          <a:p>
            <a:pPr marL="457200" lvl="1" indent="-342900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3333FF"/>
                </a:solidFill>
                <a:latin typeface="Comic Sans MS" panose="030F0702030302020204" pitchFamily="66" charset="0"/>
              </a:rPr>
              <a:t>Example: </a:t>
            </a:r>
            <a:r>
              <a:rPr lang="en-US" altLang="ko-KR" sz="2000" dirty="0">
                <a:latin typeface="Comic Sans MS" panose="030F0702030302020204" pitchFamily="66" charset="0"/>
              </a:rPr>
              <a:t>There is no conflict between  </a:t>
            </a:r>
            <a:r>
              <a:rPr lang="en-US" altLang="ko-KR" sz="2000" b="1" dirty="0" err="1">
                <a:solidFill>
                  <a:srgbClr val="3333FF"/>
                </a:solidFill>
                <a:latin typeface="Comic Sans MS" panose="030F0702030302020204" pitchFamily="66" charset="0"/>
              </a:rPr>
              <a:t>java.util</a:t>
            </a:r>
            <a:r>
              <a:rPr lang="en-US" altLang="ko-KR" sz="2000" dirty="0" err="1">
                <a:latin typeface="Comic Sans MS" panose="030F0702030302020204" pitchFamily="66" charset="0"/>
              </a:rPr>
              <a:t>.</a:t>
            </a:r>
            <a:r>
              <a:rPr lang="en-US" altLang="ko-KR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Date</a:t>
            </a:r>
            <a:r>
              <a:rPr lang="en-US" altLang="ko-KR" sz="2000" dirty="0">
                <a:latin typeface="Comic Sans MS" panose="030F0702030302020204" pitchFamily="66" charset="0"/>
              </a:rPr>
              <a:t> and  </a:t>
            </a:r>
            <a:r>
              <a:rPr lang="en-US" altLang="ko-KR" sz="2000" b="1" dirty="0" err="1">
                <a:solidFill>
                  <a:srgbClr val="3333FF"/>
                </a:solidFill>
                <a:latin typeface="Comic Sans MS" panose="030F0702030302020204" pitchFamily="66" charset="0"/>
              </a:rPr>
              <a:t>java.sq</a:t>
            </a:r>
            <a:r>
              <a:rPr lang="en-US" altLang="ko-KR" sz="2000" dirty="0" err="1">
                <a:latin typeface="Comic Sans MS" panose="030F0702030302020204" pitchFamily="66" charset="0"/>
              </a:rPr>
              <a:t>l.</a:t>
            </a:r>
            <a:r>
              <a:rPr lang="en-US" altLang="ko-KR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Date</a:t>
            </a:r>
            <a:endParaRPr lang="en-US" altLang="ko-KR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ko-KR" sz="2000" dirty="0"/>
              <a:t>All standard packages are inside the </a:t>
            </a:r>
            <a:r>
              <a:rPr lang="en-US" altLang="ko-KR" sz="2000" dirty="0">
                <a:solidFill>
                  <a:srgbClr val="3333FF"/>
                </a:solidFill>
              </a:rPr>
              <a:t>java and javax </a:t>
            </a:r>
            <a:r>
              <a:rPr lang="en-US" altLang="ko-KR" sz="2000" dirty="0"/>
              <a:t>package hierarchies such as 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 </a:t>
            </a:r>
            <a:r>
              <a:rPr lang="en-US" altLang="ko-KR" sz="2000" dirty="0" err="1">
                <a:latin typeface="Comic Sans MS" panose="030F0702030302020204" pitchFamily="66" charset="0"/>
              </a:rPr>
              <a:t>java.lang</a:t>
            </a:r>
            <a:r>
              <a:rPr lang="en-US" altLang="ko-KR" sz="2000" dirty="0">
                <a:latin typeface="Comic Sans MS" panose="030F0702030302020204" pitchFamily="66" charset="0"/>
              </a:rPr>
              <a:t>	</a:t>
            </a:r>
          </a:p>
          <a:p>
            <a:pPr marL="457200" lvl="1" indent="0">
              <a:buNone/>
            </a:pPr>
            <a:r>
              <a:rPr lang="en-US" altLang="ko-KR" sz="2000" dirty="0" err="1">
                <a:latin typeface="Comic Sans MS" panose="030F0702030302020204" pitchFamily="66" charset="0"/>
              </a:rPr>
              <a:t>java.util</a:t>
            </a:r>
            <a:endParaRPr lang="en-US" altLang="ko-KR" sz="2000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sz="2000" dirty="0" err="1">
                <a:latin typeface="Comic Sans MS" panose="030F0702030302020204" pitchFamily="66" charset="0"/>
              </a:rPr>
              <a:t>java.time</a:t>
            </a:r>
            <a:endParaRPr lang="en-US" altLang="ko-KR" sz="2000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. . .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javax.</a:t>
            </a:r>
            <a:endParaRPr lang="en-US" altLang="ko-KR" sz="2000" dirty="0"/>
          </a:p>
          <a:p>
            <a:r>
              <a:rPr lang="en-US" altLang="ko-KR" dirty="0"/>
              <a:t> From  compiler point of view,  no relationship between nested packages.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Example:  </a:t>
            </a:r>
            <a:r>
              <a:rPr lang="en-US" altLang="ko-KR" dirty="0" err="1">
                <a:solidFill>
                  <a:srgbClr val="3333FF"/>
                </a:solidFill>
              </a:rPr>
              <a:t>java.util</a:t>
            </a:r>
            <a:r>
              <a:rPr lang="en-US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/>
              <a:t>package  and </a:t>
            </a:r>
            <a:r>
              <a:rPr lang="en-US" altLang="ko-KR" dirty="0">
                <a:solidFill>
                  <a:srgbClr val="3333FF"/>
                </a:solidFill>
              </a:rPr>
              <a:t>java.util</a:t>
            </a:r>
            <a:r>
              <a:rPr lang="en-US" altLang="ko-KR" dirty="0"/>
              <a:t>.jar </a:t>
            </a:r>
            <a:r>
              <a:rPr lang="en-US" altLang="ko-KR" dirty="0" err="1"/>
              <a:t>subpackage</a:t>
            </a:r>
            <a:r>
              <a:rPr lang="en-US" altLang="ko-KR" dirty="0"/>
              <a:t>  have nothing to do</a:t>
            </a:r>
          </a:p>
          <a:p>
            <a:pPr marL="0" indent="0">
              <a:buNone/>
            </a:pPr>
            <a:r>
              <a:rPr lang="en-US" altLang="ko-KR" dirty="0"/>
              <a:t>               with each other.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4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FF"/>
                </a:solidFill>
              </a:rPr>
              <a:t>4.7.1. Class Importation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3333FF"/>
                </a:solidFill>
              </a:rPr>
              <a:t>One  class </a:t>
            </a:r>
            <a:r>
              <a:rPr lang="en-US" altLang="ko-KR" dirty="0"/>
              <a:t>can use </a:t>
            </a:r>
            <a:r>
              <a:rPr lang="en-US" altLang="ko-KR" b="1" dirty="0"/>
              <a:t>all classes </a:t>
            </a:r>
            <a:r>
              <a:rPr lang="en-US" altLang="ko-KR" dirty="0"/>
              <a:t>from </a:t>
            </a:r>
            <a:r>
              <a:rPr lang="en-US" altLang="ko-KR" b="1" dirty="0">
                <a:solidFill>
                  <a:srgbClr val="FF0000"/>
                </a:solidFill>
              </a:rPr>
              <a:t>its own package </a:t>
            </a:r>
            <a:r>
              <a:rPr lang="en-US" altLang="ko-KR" dirty="0"/>
              <a:t>and </a:t>
            </a:r>
            <a:r>
              <a:rPr lang="en-US" altLang="ko-KR" b="1" dirty="0"/>
              <a:t>all </a:t>
            </a:r>
            <a:r>
              <a:rPr lang="en-US" altLang="ko-KR" b="1" dirty="0">
                <a:solidFill>
                  <a:srgbClr val="7030A0"/>
                </a:solidFill>
              </a:rPr>
              <a:t>public</a:t>
            </a:r>
            <a:r>
              <a:rPr lang="en-US" altLang="ko-KR" b="1" dirty="0"/>
              <a:t> classes </a:t>
            </a:r>
            <a:r>
              <a:rPr lang="en-US" altLang="ko-KR" dirty="0"/>
              <a:t>from </a:t>
            </a:r>
            <a:r>
              <a:rPr lang="en-US" altLang="ko-KR" b="1" dirty="0">
                <a:solidFill>
                  <a:srgbClr val="FF0000"/>
                </a:solidFill>
              </a:rPr>
              <a:t>other</a:t>
            </a:r>
            <a:r>
              <a:rPr lang="en-US" altLang="ko-KR" dirty="0">
                <a:solidFill>
                  <a:srgbClr val="FF0000"/>
                </a:solidFill>
              </a:rPr>
              <a:t> packages</a:t>
            </a:r>
          </a:p>
          <a:p>
            <a:r>
              <a:rPr lang="en-US" altLang="ko-KR" b="1" dirty="0"/>
              <a:t>Two ways to access classes from another package </a:t>
            </a:r>
          </a:p>
          <a:p>
            <a:pPr marL="800100" lvl="1" indent="-342900">
              <a:buAutoNum type="alphaLcParenR"/>
            </a:pPr>
            <a:r>
              <a:rPr lang="en-US" altLang="ko-KR" sz="2000" dirty="0"/>
              <a:t>By adding the full name of the package as shown below. </a:t>
            </a:r>
          </a:p>
          <a:p>
            <a:pPr marL="45720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java.time.LocalDate</a:t>
            </a:r>
            <a:r>
              <a:rPr lang="en-US" altLang="ko-KR" sz="2000" dirty="0">
                <a:latin typeface="Comic Sans MS" panose="030F0702030302020204" pitchFamily="66" charset="0"/>
              </a:rPr>
              <a:t> </a:t>
            </a:r>
            <a:r>
              <a:rPr lang="en-US" altLang="ko-KR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today</a:t>
            </a:r>
            <a:r>
              <a:rPr lang="en-US" altLang="ko-KR" sz="2000" dirty="0">
                <a:latin typeface="Comic Sans MS" panose="030F0702030302020204" pitchFamily="66" charset="0"/>
              </a:rPr>
              <a:t> = </a:t>
            </a:r>
            <a:r>
              <a:rPr lang="en-US" altLang="ko-KR" sz="2000" dirty="0" err="1">
                <a:latin typeface="Comic Sans MS" panose="030F0702030302020204" pitchFamily="66" charset="0"/>
              </a:rPr>
              <a:t>j</a:t>
            </a:r>
            <a:r>
              <a:rPr lang="en-US" altLang="ko-KR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ava.time.LocalDate</a:t>
            </a:r>
            <a:r>
              <a:rPr lang="en-US" altLang="ko-KR" sz="2000" dirty="0" err="1">
                <a:latin typeface="Comic Sans MS" panose="030F0702030302020204" pitchFamily="66" charset="0"/>
              </a:rPr>
              <a:t>.</a:t>
            </a:r>
            <a:r>
              <a:rPr lang="en-US" altLang="ko-KR" sz="2000" dirty="0" err="1">
                <a:solidFill>
                  <a:srgbClr val="7030A0"/>
                </a:solidFill>
                <a:latin typeface="Comic Sans MS" panose="030F0702030302020204" pitchFamily="66" charset="0"/>
              </a:rPr>
              <a:t>now</a:t>
            </a:r>
            <a:r>
              <a:rPr lang="en-US" altLang="ko-KR" sz="2000" dirty="0">
                <a:latin typeface="Comic Sans MS" panose="030F0702030302020204" pitchFamily="66" charset="0"/>
              </a:rPr>
              <a:t>();  </a:t>
            </a:r>
            <a:r>
              <a:rPr lang="en-US" altLang="ko-KR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// this is tedious</a:t>
            </a:r>
            <a:r>
              <a:rPr lang="en-US" altLang="ko-KR" sz="2000" dirty="0">
                <a:latin typeface="Comic Sans MS" panose="030F0702030302020204" pitchFamily="66" charset="0"/>
              </a:rPr>
              <a:t>.</a:t>
            </a:r>
          </a:p>
          <a:p>
            <a:pPr marL="457200" lvl="1" indent="0">
              <a:buNone/>
            </a:pPr>
            <a:r>
              <a:rPr lang="en-US" altLang="ko-KR" sz="2000" dirty="0"/>
              <a:t>b) By using  import statements which gives us a shorthand for the full name of the    </a:t>
            </a:r>
          </a:p>
          <a:p>
            <a:pPr marL="457200" lvl="1" indent="0">
              <a:buNone/>
            </a:pPr>
            <a:r>
              <a:rPr lang="en-US" altLang="ko-KR" sz="2000" dirty="0"/>
              <a:t>    class </a:t>
            </a:r>
          </a:p>
          <a:p>
            <a:r>
              <a:rPr lang="en-US" altLang="ko-KR" b="1" dirty="0"/>
              <a:t>We can import a specific class  in two  ways of import</a:t>
            </a:r>
          </a:p>
          <a:p>
            <a:pPr marL="457200" lvl="1" indent="0">
              <a:buNone/>
            </a:pPr>
            <a:r>
              <a:rPr lang="en-US" altLang="ko-KR" sz="2000" dirty="0"/>
              <a:t>a) By  importing the whole package as shown below: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import </a:t>
            </a:r>
            <a:r>
              <a:rPr lang="en-US" altLang="ko-KR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java.time</a:t>
            </a:r>
            <a:r>
              <a:rPr lang="en-US" altLang="ko-KR" sz="2000" dirty="0">
                <a:latin typeface="Comic Sans MS" panose="030F0702030302020204" pitchFamily="66" charset="0"/>
              </a:rPr>
              <a:t>.*;  </a:t>
            </a:r>
            <a:r>
              <a:rPr lang="en-US" altLang="ko-KR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// less is tedious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ko-KR" sz="20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LocalDat</a:t>
            </a:r>
            <a:r>
              <a:rPr lang="en-US" altLang="ko-KR" sz="2000" dirty="0" err="1">
                <a:latin typeface="Comic Sans MS" panose="030F0702030302020204" pitchFamily="66" charset="0"/>
              </a:rPr>
              <a:t>e</a:t>
            </a:r>
            <a:r>
              <a:rPr lang="en-US" altLang="ko-KR" sz="2000" dirty="0">
                <a:latin typeface="Comic Sans MS" panose="030F0702030302020204" pitchFamily="66" charset="0"/>
              </a:rPr>
              <a:t> today = </a:t>
            </a:r>
            <a:r>
              <a:rPr lang="en-US" altLang="ko-KR" sz="20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LocalDat</a:t>
            </a:r>
            <a:r>
              <a:rPr lang="en-US" altLang="ko-KR" sz="2000" dirty="0" err="1">
                <a:latin typeface="Comic Sans MS" panose="030F0702030302020204" pitchFamily="66" charset="0"/>
              </a:rPr>
              <a:t>e.now</a:t>
            </a:r>
            <a:r>
              <a:rPr lang="en-US" altLang="ko-KR" sz="2000" dirty="0">
                <a:latin typeface="Comic Sans MS" panose="030F0702030302020204" pitchFamily="66" charset="0"/>
              </a:rPr>
              <a:t>(); </a:t>
            </a:r>
            <a:r>
              <a:rPr lang="en-US" altLang="ko-KR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// without using package prefix</a:t>
            </a:r>
          </a:p>
          <a:p>
            <a:pPr marL="457200" lvl="1" indent="0">
              <a:buNone/>
            </a:pPr>
            <a:r>
              <a:rPr lang="en-US" altLang="ko-KR" sz="2000" dirty="0"/>
              <a:t>b)  Importing a single class from a package as shown below: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import </a:t>
            </a:r>
            <a:r>
              <a:rPr lang="en-US" altLang="ko-KR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java.time</a:t>
            </a:r>
            <a:r>
              <a:rPr lang="en-US" altLang="ko-KR" sz="2000" dirty="0" err="1">
                <a:latin typeface="Comic Sans MS" panose="030F0702030302020204" pitchFamily="66" charset="0"/>
              </a:rPr>
              <a:t>.</a:t>
            </a:r>
            <a:r>
              <a:rPr lang="en-US" altLang="ko-KR" sz="20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LocalDate</a:t>
            </a:r>
            <a:r>
              <a:rPr lang="en-US" altLang="ko-KR" sz="2000" dirty="0">
                <a:latin typeface="Comic Sans MS" panose="030F0702030302020204" pitchFamily="66" charset="0"/>
              </a:rPr>
              <a:t>;  </a:t>
            </a:r>
            <a:r>
              <a:rPr lang="en-US" altLang="ko-KR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// this is clear for the reader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82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FF"/>
                </a:solidFill>
              </a:rPr>
              <a:t>4.7.1. Class Importation cont’d 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0953750" cy="5364312"/>
          </a:xfrm>
        </p:spPr>
        <p:txBody>
          <a:bodyPr>
            <a:normAutofit/>
          </a:bodyPr>
          <a:lstStyle/>
          <a:p>
            <a:r>
              <a:rPr lang="en-US" altLang="ko-KR" dirty="0"/>
              <a:t>We  use the * notation to </a:t>
            </a:r>
            <a:r>
              <a:rPr lang="en-US" altLang="ko-KR" b="1" dirty="0"/>
              <a:t>import only one package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Hence, we cannot use import </a:t>
            </a:r>
            <a:r>
              <a:rPr lang="en-US" altLang="ko-KR" dirty="0">
                <a:solidFill>
                  <a:srgbClr val="FF0000"/>
                </a:solidFill>
              </a:rPr>
              <a:t>java.* </a:t>
            </a:r>
            <a:r>
              <a:rPr lang="en-US" altLang="ko-KR" dirty="0"/>
              <a:t>or import </a:t>
            </a:r>
            <a:r>
              <a:rPr lang="en-US" altLang="ko-KR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.*.* to import </a:t>
            </a:r>
            <a:r>
              <a:rPr lang="en-US" altLang="ko-KR" dirty="0">
                <a:solidFill>
                  <a:srgbClr val="FF0000"/>
                </a:solidFill>
              </a:rPr>
              <a:t>all packages </a:t>
            </a:r>
            <a:r>
              <a:rPr lang="en-US" altLang="ko-KR" dirty="0"/>
              <a:t>with the </a:t>
            </a:r>
            <a:r>
              <a:rPr lang="en-US" altLang="ko-KR" b="1" dirty="0">
                <a:solidFill>
                  <a:srgbClr val="3333FF"/>
                </a:solidFill>
              </a:rPr>
              <a:t>java prefix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two packages import the same class, you still need </a:t>
            </a:r>
            <a:r>
              <a:rPr lang="en-US" altLang="ko-KR" dirty="0">
                <a:solidFill>
                  <a:srgbClr val="3333FF"/>
                </a:solidFill>
              </a:rPr>
              <a:t>fully qualified </a:t>
            </a:r>
            <a:r>
              <a:rPr lang="en-US" altLang="ko-KR" dirty="0"/>
              <a:t>names as </a:t>
            </a:r>
            <a:r>
              <a:rPr lang="en-US" altLang="ko-KR" dirty="0" err="1"/>
              <a:t>foolows</a:t>
            </a:r>
            <a:r>
              <a:rPr lang="en-US" altLang="ko-KR" dirty="0"/>
              <a:t>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2100" dirty="0">
                <a:latin typeface="Comic Sans MS" panose="030F0702030302020204" pitchFamily="66" charset="0"/>
              </a:rPr>
              <a:t>import </a:t>
            </a:r>
            <a:r>
              <a:rPr lang="en-US" altLang="ko-KR" sz="2100" dirty="0" err="1">
                <a:latin typeface="Comic Sans MS" panose="030F0702030302020204" pitchFamily="66" charset="0"/>
              </a:rPr>
              <a:t>java.util</a:t>
            </a:r>
            <a:r>
              <a:rPr lang="en-US" altLang="ko-KR" sz="2100" dirty="0">
                <a:latin typeface="Comic Sans MS" panose="030F0702030302020204" pitchFamily="66" charset="0"/>
              </a:rPr>
              <a:t>.*;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2100" dirty="0">
                <a:latin typeface="Comic Sans MS" panose="030F0702030302020204" pitchFamily="66" charset="0"/>
              </a:rPr>
              <a:t>import </a:t>
            </a:r>
            <a:r>
              <a:rPr lang="en-US" altLang="ko-KR" sz="2100" dirty="0" err="1">
                <a:latin typeface="Comic Sans MS" panose="030F0702030302020204" pitchFamily="66" charset="0"/>
              </a:rPr>
              <a:t>java.sql</a:t>
            </a:r>
            <a:r>
              <a:rPr lang="en-US" altLang="ko-KR" sz="2100" dirty="0">
                <a:latin typeface="Comic Sans MS" panose="030F0702030302020204" pitchFamily="66" charset="0"/>
              </a:rPr>
              <a:t>.*;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2100" dirty="0">
                <a:latin typeface="Comic Sans MS" panose="030F0702030302020204" pitchFamily="66" charset="0"/>
              </a:rPr>
              <a:t>Date </a:t>
            </a:r>
            <a:r>
              <a:rPr lang="en-US" altLang="ko-KR" sz="2100" dirty="0">
                <a:solidFill>
                  <a:srgbClr val="3333FF"/>
                </a:solidFill>
                <a:latin typeface="Comic Sans MS" panose="030F0702030302020204" pitchFamily="66" charset="0"/>
              </a:rPr>
              <a:t>today</a:t>
            </a:r>
            <a:r>
              <a:rPr lang="en-US" altLang="ko-KR" sz="2100" dirty="0">
                <a:latin typeface="Comic Sans MS" panose="030F0702030302020204" pitchFamily="66" charset="0"/>
              </a:rPr>
              <a:t>; // </a:t>
            </a:r>
            <a:r>
              <a:rPr lang="en-US" altLang="ko-KR" sz="2100" dirty="0">
                <a:solidFill>
                  <a:srgbClr val="3333FF"/>
                </a:solidFill>
                <a:latin typeface="Comic Sans MS" panose="030F0702030302020204" pitchFamily="66" charset="0"/>
              </a:rPr>
              <a:t>Error</a:t>
            </a:r>
            <a:r>
              <a:rPr lang="en-US" altLang="ko-KR" sz="2100" dirty="0">
                <a:latin typeface="Comic Sans MS" panose="030F0702030302020204" pitchFamily="66" charset="0"/>
              </a:rPr>
              <a:t>--</a:t>
            </a:r>
            <a:r>
              <a:rPr lang="en-US" altLang="ko-KR" sz="21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java.util</a:t>
            </a:r>
            <a:r>
              <a:rPr lang="en-US" altLang="ko-KR" sz="2100" dirty="0" err="1">
                <a:latin typeface="Comic Sans MS" panose="030F0702030302020204" pitchFamily="66" charset="0"/>
              </a:rPr>
              <a:t>.</a:t>
            </a:r>
            <a:r>
              <a:rPr lang="en-US" altLang="ko-KR" sz="21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Date</a:t>
            </a:r>
            <a:r>
              <a:rPr lang="en-US" altLang="ko-KR" sz="2100" dirty="0">
                <a:solidFill>
                  <a:srgbClr val="3333FF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2100" dirty="0">
                <a:latin typeface="Comic Sans MS" panose="030F0702030302020204" pitchFamily="66" charset="0"/>
              </a:rPr>
              <a:t>or </a:t>
            </a:r>
            <a:r>
              <a:rPr lang="en-US" altLang="ko-KR" sz="21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java.sql.</a:t>
            </a:r>
            <a:r>
              <a:rPr lang="en-US" altLang="ko-KR" sz="21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Date</a:t>
            </a:r>
            <a:r>
              <a:rPr lang="en-US" altLang="ko-KR" sz="2100" dirty="0">
                <a:latin typeface="Comic Sans MS" panose="030F0702030302020204" pitchFamily="66" charset="0"/>
              </a:rPr>
              <a:t>?</a:t>
            </a:r>
          </a:p>
          <a:p>
            <a:r>
              <a:rPr lang="en-US" altLang="ko-KR" dirty="0"/>
              <a:t>Hence, add  disambiguating import to the wildcard imports as follows</a:t>
            </a:r>
          </a:p>
          <a:p>
            <a:r>
              <a:rPr lang="en-US" dirty="0" err="1">
                <a:solidFill>
                  <a:srgbClr val="FF0000"/>
                </a:solidFill>
              </a:rPr>
              <a:t>java.util</a:t>
            </a:r>
            <a:r>
              <a:rPr lang="en-US" dirty="0" err="1"/>
              <a:t>.Date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deadline</a:t>
            </a:r>
            <a:r>
              <a:rPr lang="en-US" dirty="0"/>
              <a:t> = new </a:t>
            </a:r>
            <a:r>
              <a:rPr lang="en-US" dirty="0" err="1">
                <a:solidFill>
                  <a:srgbClr val="FF0000"/>
                </a:solidFill>
              </a:rPr>
              <a:t>java.util</a:t>
            </a:r>
            <a:r>
              <a:rPr lang="en-US" dirty="0" err="1"/>
              <a:t>.Date</a:t>
            </a:r>
            <a:r>
              <a:rPr lang="en-US" dirty="0"/>
              <a:t>();</a:t>
            </a:r>
          </a:p>
          <a:p>
            <a:r>
              <a:rPr lang="en-US" dirty="0" err="1">
                <a:solidFill>
                  <a:srgbClr val="FF0000"/>
                </a:solidFill>
              </a:rPr>
              <a:t>java.sql</a:t>
            </a:r>
            <a:r>
              <a:rPr lang="en-US" dirty="0" err="1"/>
              <a:t>.Date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today</a:t>
            </a:r>
            <a:r>
              <a:rPr lang="en-US" dirty="0"/>
              <a:t> = new </a:t>
            </a:r>
            <a:r>
              <a:rPr lang="en-US" dirty="0" err="1">
                <a:solidFill>
                  <a:srgbClr val="FF0000"/>
                </a:solidFill>
              </a:rPr>
              <a:t>java.sql</a:t>
            </a:r>
            <a:r>
              <a:rPr lang="en-US" dirty="0" err="1"/>
              <a:t>.Date</a:t>
            </a:r>
            <a:r>
              <a:rPr lang="en-US" dirty="0"/>
              <a:t>(...);</a:t>
            </a:r>
          </a:p>
          <a:p>
            <a:r>
              <a:rPr lang="en-US" altLang="ko-KR" b="1" dirty="0">
                <a:solidFill>
                  <a:srgbClr val="3333FF"/>
                </a:solidFill>
              </a:rPr>
              <a:t>Note 1</a:t>
            </a:r>
            <a:r>
              <a:rPr lang="en-US" altLang="ko-KR" b="1" dirty="0"/>
              <a:t>:  compiler searches the packages </a:t>
            </a:r>
            <a:r>
              <a:rPr lang="en-US" altLang="ko-KR" dirty="0"/>
              <a:t>. </a:t>
            </a:r>
          </a:p>
          <a:p>
            <a:r>
              <a:rPr lang="en-US" altLang="ko-KR" b="1" dirty="0">
                <a:solidFill>
                  <a:srgbClr val="3333FF"/>
                </a:solidFill>
              </a:rPr>
              <a:t>Note 2</a:t>
            </a:r>
            <a:r>
              <a:rPr lang="en-US" altLang="ko-KR" dirty="0"/>
              <a:t>: </a:t>
            </a:r>
            <a:r>
              <a:rPr lang="en-US" altLang="ko-KR" b="1" dirty="0"/>
              <a:t>bytecodes i</a:t>
            </a:r>
            <a:r>
              <a:rPr lang="en-US" altLang="ko-KR" dirty="0"/>
              <a:t>n class files always use </a:t>
            </a:r>
            <a:r>
              <a:rPr lang="en-US" altLang="ko-KR" b="1" dirty="0"/>
              <a:t>full package names </a:t>
            </a:r>
            <a:r>
              <a:rPr lang="en-US" altLang="ko-KR" dirty="0"/>
              <a:t>to refer to other classes.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8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FF"/>
                </a:solidFill>
              </a:rPr>
              <a:t>4.7.2. Static Imports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Imports only  </a:t>
            </a:r>
            <a:r>
              <a:rPr lang="en-US" altLang="ko-KR" sz="2400" b="1" dirty="0"/>
              <a:t>static fields </a:t>
            </a:r>
            <a:r>
              <a:rPr lang="en-US" altLang="ko-KR" sz="2400" dirty="0"/>
              <a:t>and </a:t>
            </a:r>
            <a:r>
              <a:rPr lang="en-US" altLang="ko-KR" sz="2400" b="1" dirty="0"/>
              <a:t>static methods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3333FF"/>
                </a:solidFill>
              </a:rPr>
              <a:t>but not classes</a:t>
            </a:r>
          </a:p>
          <a:p>
            <a:pPr marL="457200" lvl="1" indent="0">
              <a:buNone/>
            </a:pPr>
            <a:r>
              <a:rPr lang="en-US" altLang="ko-KR" sz="2400" b="1" dirty="0">
                <a:solidFill>
                  <a:srgbClr val="7030A0"/>
                </a:solidFill>
                <a:latin typeface="Comic Sans MS" panose="030F0702030302020204" pitchFamily="66" charset="0"/>
              </a:rPr>
              <a:t>//  we can use static methods and fields of the System class</a:t>
            </a:r>
          </a:p>
          <a:p>
            <a:pPr marL="457200" lvl="1" indent="0">
              <a:buNone/>
            </a:pPr>
            <a:r>
              <a:rPr lang="en-US" altLang="ko-KR" sz="2400" b="1" dirty="0">
                <a:solidFill>
                  <a:srgbClr val="7030A0"/>
                </a:solidFill>
                <a:latin typeface="Comic Sans MS" panose="030F0702030302020204" pitchFamily="66" charset="0"/>
              </a:rPr>
              <a:t>//  without the class name prefix, but less clear 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Comic Sans MS" panose="030F0702030302020204" pitchFamily="66" charset="0"/>
              </a:rPr>
              <a:t>import static </a:t>
            </a:r>
            <a:r>
              <a:rPr lang="en-US" altLang="ko-KR" sz="2400" dirty="0" err="1">
                <a:latin typeface="Comic Sans MS" panose="030F0702030302020204" pitchFamily="66" charset="0"/>
              </a:rPr>
              <a:t>java.lang.System</a:t>
            </a:r>
            <a:r>
              <a:rPr lang="en-US" altLang="ko-KR" sz="2400" dirty="0">
                <a:latin typeface="Comic Sans MS" panose="030F0702030302020204" pitchFamily="66" charset="0"/>
              </a:rPr>
              <a:t>.*; </a:t>
            </a:r>
          </a:p>
          <a:p>
            <a:pPr marL="457200" lvl="1" indent="0">
              <a:buNone/>
            </a:pPr>
            <a:r>
              <a:rPr lang="en-US" altLang="ko-KR" sz="2400" dirty="0" err="1">
                <a:latin typeface="Comic Sans MS" panose="030F0702030302020204" pitchFamily="66" charset="0"/>
              </a:rPr>
              <a:t>out.println</a:t>
            </a:r>
            <a:r>
              <a:rPr lang="en-US" altLang="ko-KR" sz="2400" dirty="0">
                <a:latin typeface="Comic Sans MS" panose="030F0702030302020204" pitchFamily="66" charset="0"/>
              </a:rPr>
              <a:t> ("Goodbye, World</a:t>
            </a:r>
            <a:r>
              <a:rPr lang="en-US" altLang="ko-KR" sz="2400" dirty="0">
                <a:solidFill>
                  <a:srgbClr val="3333FF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2400" dirty="0">
                <a:latin typeface="Comic Sans MS" panose="030F0702030302020204" pitchFamily="66" charset="0"/>
              </a:rPr>
              <a:t>“)</a:t>
            </a:r>
            <a:r>
              <a:rPr lang="en-US" altLang="ko-KR" sz="2400" dirty="0">
                <a:solidFill>
                  <a:srgbClr val="3333FF"/>
                </a:solidFill>
                <a:latin typeface="Comic Sans MS" panose="030F0702030302020204" pitchFamily="66" charset="0"/>
              </a:rPr>
              <a:t>;   </a:t>
            </a:r>
            <a:r>
              <a:rPr lang="en-US" altLang="ko-KR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// i.e., </a:t>
            </a:r>
            <a:r>
              <a:rPr lang="en-US" altLang="ko-KR" sz="24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System.out</a:t>
            </a:r>
            <a:endParaRPr lang="en-US" altLang="ko-KR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sz="2400" dirty="0">
                <a:solidFill>
                  <a:srgbClr val="7030A0"/>
                </a:solidFill>
                <a:latin typeface="Comic Sans MS" panose="030F0702030302020204" pitchFamily="66" charset="0"/>
              </a:rPr>
              <a:t>exit(0) ; </a:t>
            </a:r>
            <a:r>
              <a:rPr lang="en-US" altLang="ko-KR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// i.e., </a:t>
            </a:r>
            <a:r>
              <a:rPr lang="en-US" altLang="ko-KR" sz="24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System.exit</a:t>
            </a:r>
            <a:endParaRPr lang="en-US" altLang="ko-KR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n-US" altLang="ko-KR" sz="2400" dirty="0"/>
              <a:t>We can  import a specific method or field as follows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Comic Sans MS" panose="030F0702030302020204" pitchFamily="66" charset="0"/>
              </a:rPr>
              <a:t>import static </a:t>
            </a:r>
            <a:r>
              <a:rPr lang="en-US" altLang="ko-KR" sz="24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java.lang.System.out</a:t>
            </a:r>
            <a:r>
              <a:rPr lang="en-US" altLang="ko-KR" sz="2400" dirty="0">
                <a:solidFill>
                  <a:srgbClr val="3333FF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ko-KR" sz="2400" dirty="0"/>
              <a:t>This is  handy for mathematical functions as shown below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Comic Sans MS" panose="030F0702030302020204" pitchFamily="66" charset="0"/>
              </a:rPr>
              <a:t>import static </a:t>
            </a:r>
            <a:r>
              <a:rPr lang="en-US" altLang="ko-KR" sz="2400" dirty="0" err="1">
                <a:latin typeface="Comic Sans MS" panose="030F0702030302020204" pitchFamily="66" charset="0"/>
              </a:rPr>
              <a:t>java.lang.Math</a:t>
            </a:r>
            <a:r>
              <a:rPr lang="en-US" altLang="ko-KR" sz="2400" dirty="0">
                <a:latin typeface="Comic Sans MS" panose="030F0702030302020204" pitchFamily="66" charset="0"/>
              </a:rPr>
              <a:t>.*;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Comic Sans MS" panose="030F0702030302020204" pitchFamily="66" charset="0"/>
              </a:rPr>
              <a:t>r = </a:t>
            </a:r>
            <a:r>
              <a:rPr lang="en-US" altLang="ko-KR" sz="2400" dirty="0" err="1">
                <a:latin typeface="Comic Sans MS" panose="030F0702030302020204" pitchFamily="66" charset="0"/>
              </a:rPr>
              <a:t>sqrt</a:t>
            </a:r>
            <a:r>
              <a:rPr lang="en-US" altLang="ko-KR" sz="2400" dirty="0">
                <a:latin typeface="Comic Sans MS" panose="030F0702030302020204" pitchFamily="66" charset="0"/>
              </a:rPr>
              <a:t>(pow(x, 2) + pow(y, 2));  </a:t>
            </a:r>
            <a:r>
              <a:rPr lang="en-US" altLang="ko-KR" sz="2400" dirty="0">
                <a:solidFill>
                  <a:srgbClr val="3333FF"/>
                </a:solidFill>
                <a:latin typeface="Comic Sans MS" panose="030F0702030302020204" pitchFamily="66" charset="0"/>
              </a:rPr>
              <a:t>// more clear </a:t>
            </a:r>
          </a:p>
          <a:p>
            <a:pPr marL="457200" lvl="1" indent="0">
              <a:buNone/>
            </a:pPr>
            <a:r>
              <a:rPr lang="en-US" altLang="ko-KR" sz="2400" dirty="0" err="1"/>
              <a:t>Math.sqrt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Math.pow</a:t>
            </a:r>
            <a:r>
              <a:rPr lang="en-US" altLang="ko-KR" sz="2400" dirty="0"/>
              <a:t>(x, 2) + </a:t>
            </a:r>
            <a:r>
              <a:rPr lang="en-US" altLang="ko-KR" sz="2400" dirty="0" err="1"/>
              <a:t>Math.pow</a:t>
            </a:r>
            <a:r>
              <a:rPr lang="en-US" altLang="ko-KR" sz="2400" dirty="0"/>
              <a:t>(y, 2)) </a:t>
            </a:r>
            <a:r>
              <a:rPr lang="en-US" altLang="ko-KR" sz="2400" dirty="0">
                <a:solidFill>
                  <a:srgbClr val="3333FF"/>
                </a:solidFill>
              </a:rPr>
              <a:t>// less clear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27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322" y="4022924"/>
            <a:ext cx="3329401" cy="23334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FF"/>
                </a:solidFill>
              </a:rPr>
              <a:t>4.7.3. Adding a Class to a Package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declaration package at top of  source file, otherwise it will go to default package.</a:t>
            </a:r>
          </a:p>
          <a:p>
            <a:r>
              <a:rPr lang="en-US" altLang="ko-KR" b="1" dirty="0"/>
              <a:t>Example: </a:t>
            </a: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rgbClr val="3333FF"/>
                </a:solidFill>
                <a:latin typeface="Comic Sans MS" panose="030F0702030302020204" pitchFamily="66" charset="0"/>
              </a:rPr>
              <a:t>package com.horstmann.corejava;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mic Sans MS" panose="030F0702030302020204" pitchFamily="66" charset="0"/>
              </a:rPr>
              <a:t>public class Employee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mic Sans MS" panose="030F0702030302020204" pitchFamily="66" charset="0"/>
              </a:rPr>
              <a:t>{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mic Sans MS" panose="030F0702030302020204" pitchFamily="66" charset="0"/>
              </a:rPr>
              <a:t>   . . .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mic Sans MS" panose="030F0702030302020204" pitchFamily="66" charset="0"/>
              </a:rPr>
              <a:t>}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olidFill>
                  <a:srgbClr val="3333FF"/>
                </a:solidFill>
              </a:rPr>
              <a:t>Note: </a:t>
            </a:r>
            <a:r>
              <a:rPr lang="en-US" altLang="ko-KR" dirty="0">
                <a:solidFill>
                  <a:srgbClr val="FF0000"/>
                </a:solidFill>
              </a:rPr>
              <a:t>we do not put package, all class in the source file go to </a:t>
            </a:r>
            <a:r>
              <a:rPr lang="en-US" altLang="ko-KR" i="1" dirty="0">
                <a:solidFill>
                  <a:srgbClr val="FF0000"/>
                </a:solidFill>
              </a:rPr>
              <a:t>default package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/>
              <a:t>no name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Place the source file into a </a:t>
            </a:r>
            <a:r>
              <a:rPr lang="en-US" altLang="ko-KR" b="1" dirty="0"/>
              <a:t>subdirectory </a:t>
            </a:r>
            <a:r>
              <a:rPr lang="en-US" altLang="ko-KR" dirty="0"/>
              <a:t>that matches the package name.</a:t>
            </a:r>
          </a:p>
          <a:p>
            <a:r>
              <a:rPr lang="en-US" altLang="ko-KR" dirty="0"/>
              <a:t>Compile from the base directory: </a:t>
            </a:r>
          </a:p>
          <a:p>
            <a:pPr marL="457200" lvl="1" indent="0">
              <a:buNone/>
            </a:pPr>
            <a:r>
              <a:rPr lang="en-US" altLang="ko-KR" sz="1600" dirty="0" err="1">
                <a:latin typeface="Comic Sans MS" panose="030F0702030302020204" pitchFamily="66" charset="0"/>
              </a:rPr>
              <a:t>javac</a:t>
            </a:r>
            <a:r>
              <a:rPr lang="en-US" altLang="ko-KR" sz="1600" dirty="0">
                <a:latin typeface="Comic Sans MS" panose="030F0702030302020204" pitchFamily="66" charset="0"/>
              </a:rPr>
              <a:t> com/</a:t>
            </a:r>
            <a:r>
              <a:rPr lang="en-US" altLang="ko-KR" sz="1600" dirty="0" err="1">
                <a:latin typeface="Comic Sans MS" panose="030F0702030302020204" pitchFamily="66" charset="0"/>
              </a:rPr>
              <a:t>horstmann</a:t>
            </a:r>
            <a:r>
              <a:rPr lang="en-US" altLang="ko-KR" sz="1600" dirty="0">
                <a:latin typeface="Comic Sans MS" panose="030F0702030302020204" pitchFamily="66" charset="0"/>
              </a:rPr>
              <a:t>/</a:t>
            </a:r>
            <a:r>
              <a:rPr lang="en-US" altLang="ko-KR" sz="1600" dirty="0" err="1">
                <a:latin typeface="Comic Sans MS" panose="030F0702030302020204" pitchFamily="66" charset="0"/>
              </a:rPr>
              <a:t>corejava</a:t>
            </a:r>
            <a:r>
              <a:rPr lang="en-US" altLang="ko-KR" sz="1600" dirty="0">
                <a:latin typeface="Comic Sans MS" panose="030F0702030302020204" pitchFamily="66" charset="0"/>
              </a:rPr>
              <a:t>/Employee.java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23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4.6. Object Construction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 wrote simple </a:t>
            </a:r>
            <a:r>
              <a:rPr lang="en-US" altLang="ko-KR" b="1" dirty="0"/>
              <a:t>constructors</a:t>
            </a:r>
            <a:r>
              <a:rPr lang="en-US" altLang="ko-KR" dirty="0"/>
              <a:t> that define the </a:t>
            </a:r>
            <a:r>
              <a:rPr lang="en-US" altLang="ko-KR" dirty="0">
                <a:solidFill>
                  <a:srgbClr val="FF0000"/>
                </a:solidFill>
              </a:rPr>
              <a:t>initial state </a:t>
            </a:r>
            <a:r>
              <a:rPr lang="en-US" altLang="ko-KR" dirty="0"/>
              <a:t>of our  objects.</a:t>
            </a:r>
          </a:p>
          <a:p>
            <a:r>
              <a:rPr lang="en-US" altLang="ko-KR" dirty="0"/>
              <a:t>However, Java  allows to write overloading constructors and methods as follows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4.6.1. Overloading: </a:t>
            </a:r>
            <a:r>
              <a:rPr lang="en-US" altLang="ko-KR" b="1" dirty="0">
                <a:solidFill>
                  <a:srgbClr val="7030A0"/>
                </a:solidFill>
              </a:rPr>
              <a:t>many methods have the same name but different parameters</a:t>
            </a:r>
          </a:p>
          <a:p>
            <a:r>
              <a:rPr lang="en-US" altLang="ko-KR" b="1" dirty="0"/>
              <a:t>A class can have more than one constructor</a:t>
            </a:r>
            <a:r>
              <a:rPr lang="en-US" altLang="ko-KR" dirty="0"/>
              <a:t> as shown in the following example</a:t>
            </a:r>
          </a:p>
          <a:p>
            <a:pPr marL="457200" lvl="1" indent="0">
              <a:buNone/>
            </a:pPr>
            <a:r>
              <a:rPr lang="en-US" altLang="ko-KR" sz="1600" dirty="0" err="1">
                <a:solidFill>
                  <a:srgbClr val="7030A0"/>
                </a:solidFill>
                <a:latin typeface="Comic Sans MS" panose="030F0702030302020204" pitchFamily="66" charset="0"/>
              </a:rPr>
              <a:t>StringBuilder</a:t>
            </a:r>
            <a:r>
              <a:rPr lang="en-US" altLang="ko-KR" sz="1600" dirty="0">
                <a:latin typeface="Comic Sans MS" panose="030F0702030302020204" pitchFamily="66" charset="0"/>
              </a:rPr>
              <a:t> messages = new </a:t>
            </a:r>
            <a:r>
              <a:rPr lang="en-US" altLang="ko-KR" sz="1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StringBuilder</a:t>
            </a:r>
            <a:r>
              <a:rPr lang="en-US" altLang="ko-KR" sz="1600" dirty="0">
                <a:latin typeface="Comic Sans MS" panose="030F0702030302020204" pitchFamily="66" charset="0"/>
              </a:rPr>
              <a:t>();   </a:t>
            </a:r>
            <a:r>
              <a:rPr lang="en-US" altLang="ko-KR" sz="1600" dirty="0">
                <a:solidFill>
                  <a:srgbClr val="00B050"/>
                </a:solidFill>
                <a:latin typeface="Comic Sans MS" panose="030F0702030302020204" pitchFamily="66" charset="0"/>
              </a:rPr>
              <a:t>// </a:t>
            </a:r>
            <a:r>
              <a:rPr lang="en-US" altLang="ko-KR" sz="16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java.lang.StringBuilder</a:t>
            </a:r>
            <a:endParaRPr lang="en-US" altLang="ko-KR" sz="16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sz="1600" dirty="0" err="1">
                <a:solidFill>
                  <a:srgbClr val="7030A0"/>
                </a:solidFill>
                <a:latin typeface="Comic Sans MS" panose="030F0702030302020204" pitchFamily="66" charset="0"/>
              </a:rPr>
              <a:t>StringBuilder</a:t>
            </a:r>
            <a:r>
              <a:rPr lang="en-US" altLang="ko-KR" sz="1600" dirty="0">
                <a:latin typeface="Comic Sans MS" panose="030F0702030302020204" pitchFamily="66" charset="0"/>
              </a:rPr>
              <a:t> </a:t>
            </a:r>
            <a:r>
              <a:rPr lang="en-US" altLang="ko-KR" sz="1600" dirty="0" err="1">
                <a:latin typeface="Comic Sans MS" panose="030F0702030302020204" pitchFamily="66" charset="0"/>
              </a:rPr>
              <a:t>todoList</a:t>
            </a:r>
            <a:r>
              <a:rPr lang="en-US" altLang="ko-KR" sz="1600" dirty="0">
                <a:latin typeface="Comic Sans MS" panose="030F0702030302020204" pitchFamily="66" charset="0"/>
              </a:rPr>
              <a:t> = new </a:t>
            </a:r>
            <a:r>
              <a:rPr lang="en-US" altLang="ko-KR" sz="1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StringBuilde</a:t>
            </a:r>
            <a:r>
              <a:rPr lang="en-US" altLang="ko-KR" sz="1600" dirty="0" err="1">
                <a:latin typeface="Comic Sans MS" panose="030F0702030302020204" pitchFamily="66" charset="0"/>
              </a:rPr>
              <a:t>r</a:t>
            </a:r>
            <a:r>
              <a:rPr lang="en-US" altLang="ko-KR" sz="1600" dirty="0">
                <a:latin typeface="Comic Sans MS" panose="030F0702030302020204" pitchFamily="66" charset="0"/>
              </a:rPr>
              <a:t>( "To do:\n“ );</a:t>
            </a:r>
            <a:endParaRPr lang="en-US" altLang="ko-KR" dirty="0"/>
          </a:p>
          <a:p>
            <a:r>
              <a:rPr lang="en-US" altLang="ko-KR" b="1" dirty="0"/>
              <a:t>The name of the method together with its parameter types is called </a:t>
            </a:r>
            <a:r>
              <a:rPr lang="en-US" altLang="ko-KR" b="1" dirty="0">
                <a:solidFill>
                  <a:srgbClr val="3333FF"/>
                </a:solidFill>
              </a:rPr>
              <a:t>the signature of the method. </a:t>
            </a:r>
          </a:p>
          <a:p>
            <a:r>
              <a:rPr lang="en-US" altLang="ko-KR" b="1" dirty="0"/>
              <a:t>Example, String class has the following 4 methods with different  </a:t>
            </a:r>
            <a:r>
              <a:rPr lang="en-US" altLang="ko-KR" b="1" dirty="0">
                <a:solidFill>
                  <a:srgbClr val="3333FF"/>
                </a:solidFill>
              </a:rPr>
              <a:t>signatures</a:t>
            </a:r>
            <a:r>
              <a:rPr lang="en-US" altLang="ko-KR" dirty="0">
                <a:solidFill>
                  <a:srgbClr val="3333FF"/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indexOf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ko-KR" dirty="0">
                <a:latin typeface="Comic Sans MS" panose="030F0702030302020204" pitchFamily="66" charset="0"/>
              </a:rPr>
              <a:t>)</a:t>
            </a:r>
          </a:p>
          <a:p>
            <a:pPr marL="914400" lvl="2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indexOf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ko-KR" dirty="0">
                <a:latin typeface="Comic Sans MS" panose="030F0702030302020204" pitchFamily="66" charset="0"/>
              </a:rPr>
              <a:t>, </a:t>
            </a: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ko-KR" dirty="0">
                <a:latin typeface="Comic Sans MS" panose="030F0702030302020204" pitchFamily="66" charset="0"/>
              </a:rPr>
              <a:t>)</a:t>
            </a:r>
          </a:p>
          <a:p>
            <a:pPr marL="914400" lvl="2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indexOf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>
                <a:solidFill>
                  <a:srgbClr val="3333FF"/>
                </a:solidFill>
                <a:latin typeface="Comic Sans MS" panose="030F0702030302020204" pitchFamily="66" charset="0"/>
              </a:rPr>
              <a:t>String</a:t>
            </a:r>
            <a:r>
              <a:rPr lang="en-US" altLang="ko-KR" dirty="0">
                <a:latin typeface="Comic Sans MS" panose="030F0702030302020204" pitchFamily="66" charset="0"/>
              </a:rPr>
              <a:t>)</a:t>
            </a:r>
          </a:p>
          <a:p>
            <a:pPr marL="914400" lvl="2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indexOf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>
                <a:solidFill>
                  <a:srgbClr val="3333FF"/>
                </a:solidFill>
                <a:latin typeface="Comic Sans MS" panose="030F0702030302020204" pitchFamily="66" charset="0"/>
              </a:rPr>
              <a:t>String</a:t>
            </a:r>
            <a:r>
              <a:rPr lang="en-US" altLang="ko-KR" dirty="0">
                <a:latin typeface="Comic Sans MS" panose="030F0702030302020204" pitchFamily="66" charset="0"/>
              </a:rPr>
              <a:t>, </a:t>
            </a:r>
            <a:r>
              <a:rPr lang="en-US" altLang="ko-KR" sz="1200" dirty="0" err="1">
                <a:latin typeface="Comic Sans MS" panose="030F0702030302020204" pitchFamily="66" charset="0"/>
              </a:rPr>
              <a:t>int</a:t>
            </a:r>
            <a:r>
              <a:rPr lang="en-US" altLang="ko-KR" sz="1200" dirty="0">
                <a:latin typeface="Comic Sans MS" panose="030F0702030302020204" pitchFamily="66" charset="0"/>
              </a:rPr>
              <a:t>)</a:t>
            </a:r>
            <a:endParaRPr lang="en-US" altLang="ko-KR" dirty="0"/>
          </a:p>
          <a:p>
            <a:r>
              <a:rPr lang="en-US" altLang="ko-KR" dirty="0"/>
              <a:t>The </a:t>
            </a:r>
            <a:r>
              <a:rPr lang="en-US" altLang="ko-KR" b="1" dirty="0">
                <a:solidFill>
                  <a:srgbClr val="FF0000"/>
                </a:solidFill>
              </a:rPr>
              <a:t>return type </a:t>
            </a:r>
            <a:r>
              <a:rPr lang="en-US" altLang="ko-KR" dirty="0"/>
              <a:t>is </a:t>
            </a:r>
            <a:r>
              <a:rPr lang="en-US" altLang="ko-KR" dirty="0">
                <a:solidFill>
                  <a:srgbClr val="FF0000"/>
                </a:solidFill>
              </a:rPr>
              <a:t>not a part </a:t>
            </a:r>
            <a:r>
              <a:rPr lang="en-US" altLang="ko-KR" dirty="0"/>
              <a:t>of the method overloading .</a:t>
            </a:r>
          </a:p>
          <a:p>
            <a:r>
              <a:rPr lang="en-US" altLang="ko-KR" b="1" dirty="0"/>
              <a:t>Overloading resolution: </a:t>
            </a:r>
            <a:r>
              <a:rPr lang="en-US" altLang="ko-KR" dirty="0"/>
              <a:t>compiler picks appropriate version from the argument types.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85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Package Test(</a:t>
            </a:r>
            <a:r>
              <a:rPr lang="en-US" altLang="ko-KR" dirty="0">
                <a:solidFill>
                  <a:srgbClr val="FF0000"/>
                </a:solidFill>
              </a:rPr>
              <a:t>1/2</a:t>
            </a:r>
            <a:r>
              <a:rPr lang="en-US" altLang="ko-KR" dirty="0"/>
              <a:t>):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046922"/>
            <a:ext cx="10384574" cy="5144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import com.horstmann.corejava.*;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// the Employee class is defined in that package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import static </a:t>
            </a:r>
            <a:r>
              <a:rPr lang="en-US" altLang="ko-KR" sz="2000" dirty="0" err="1">
                <a:latin typeface="Comic Sans MS" panose="030F0702030302020204" pitchFamily="66" charset="0"/>
              </a:rPr>
              <a:t>java.lang.System</a:t>
            </a:r>
            <a:r>
              <a:rPr lang="en-US" altLang="ko-KR" sz="2000" dirty="0">
                <a:latin typeface="Comic Sans MS" panose="030F0702030302020204" pitchFamily="66" charset="0"/>
              </a:rPr>
              <a:t>.*; </a:t>
            </a:r>
            <a:r>
              <a:rPr lang="en-US" altLang="ko-KR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// optional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public class </a:t>
            </a:r>
            <a:r>
              <a:rPr lang="en-US" altLang="ko-KR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PackageTes</a:t>
            </a:r>
            <a:r>
              <a:rPr lang="en-US" altLang="ko-KR" sz="2000" dirty="0" err="1">
                <a:latin typeface="Comic Sans MS" panose="030F0702030302020204" pitchFamily="66" charset="0"/>
              </a:rPr>
              <a:t>t</a:t>
            </a:r>
            <a:r>
              <a:rPr lang="en-US" altLang="ko-KR" sz="2000" dirty="0">
                <a:latin typeface="Comic Sans MS" panose="030F0702030302020204" pitchFamily="66" charset="0"/>
              </a:rPr>
              <a:t>   </a:t>
            </a:r>
            <a:r>
              <a:rPr lang="en-US" altLang="ko-KR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// this class belongs to  the default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public static void main(String[] </a:t>
            </a:r>
            <a:r>
              <a:rPr lang="en-US" altLang="ko-KR" sz="2000" dirty="0" err="1">
                <a:latin typeface="Comic Sans MS" panose="030F0702030302020204" pitchFamily="66" charset="0"/>
              </a:rPr>
              <a:t>args</a:t>
            </a:r>
            <a:r>
              <a:rPr lang="en-US" altLang="ko-KR" sz="2000" dirty="0"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ko-KR" altLang="en-US" sz="2000" dirty="0">
                <a:latin typeface="Comic Sans MS" panose="030F0702030302020204" pitchFamily="66" charset="0"/>
              </a:rPr>
              <a:t>   </a:t>
            </a:r>
            <a:r>
              <a:rPr lang="en-US" altLang="ko-KR" sz="2000" dirty="0">
                <a:latin typeface="Comic Sans MS" panose="030F0702030302020204" pitchFamily="66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  </a:t>
            </a:r>
            <a:r>
              <a:rPr lang="en-US" altLang="ko-KR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// because of the import statement, we don't have to use 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      // </a:t>
            </a:r>
            <a:r>
              <a:rPr lang="en-US" altLang="ko-KR" sz="20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com.horstmann.corejava.Employee</a:t>
            </a:r>
            <a:r>
              <a:rPr lang="en-US" altLang="ko-KR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 here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 </a:t>
            </a:r>
            <a:r>
              <a:rPr lang="en-US" altLang="ko-KR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Employee </a:t>
            </a:r>
            <a:r>
              <a:rPr lang="en-US" altLang="ko-KR" sz="2000" dirty="0">
                <a:latin typeface="Comic Sans MS" panose="030F0702030302020204" pitchFamily="66" charset="0"/>
              </a:rPr>
              <a:t>harry = new </a:t>
            </a:r>
            <a:r>
              <a:rPr lang="en-US" altLang="ko-KR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Employee</a:t>
            </a:r>
            <a:r>
              <a:rPr lang="en-US" altLang="ko-KR" sz="2000" dirty="0">
                <a:latin typeface="Comic Sans MS" panose="030F0702030302020204" pitchFamily="66" charset="0"/>
              </a:rPr>
              <a:t>("Harry Hacker", 50000, 1989, 10, 1);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  </a:t>
            </a:r>
            <a:r>
              <a:rPr lang="en-US" altLang="ko-KR" sz="2000" dirty="0" err="1">
                <a:latin typeface="Comic Sans MS" panose="030F0702030302020204" pitchFamily="66" charset="0"/>
              </a:rPr>
              <a:t>harry.raiseSalary</a:t>
            </a:r>
            <a:r>
              <a:rPr lang="en-US" altLang="ko-KR" sz="2000" dirty="0">
                <a:latin typeface="Comic Sans MS" panose="030F0702030302020204" pitchFamily="66" charset="0"/>
              </a:rPr>
              <a:t>(5);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  </a:t>
            </a:r>
            <a:r>
              <a:rPr lang="en-US" altLang="ko-KR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// because of the static import statement, we </a:t>
            </a:r>
            <a:r>
              <a:rPr lang="en-US" altLang="ko-KR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don't have to use </a:t>
            </a:r>
            <a:r>
              <a:rPr lang="en-US" altLang="ko-KR" sz="20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System.out</a:t>
            </a:r>
            <a:r>
              <a:rPr lang="en-US" altLang="ko-KR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 here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  </a:t>
            </a:r>
            <a:r>
              <a:rPr lang="en-US" altLang="ko-KR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out.println</a:t>
            </a:r>
            <a:r>
              <a:rPr lang="en-US" altLang="ko-KR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ko-KR" sz="2000" dirty="0">
                <a:latin typeface="Comic Sans MS" panose="030F0702030302020204" pitchFamily="66" charset="0"/>
              </a:rPr>
              <a:t>"name=" + </a:t>
            </a:r>
            <a:r>
              <a:rPr lang="en-US" altLang="ko-KR" sz="2000" dirty="0" err="1">
                <a:latin typeface="Comic Sans MS" panose="030F0702030302020204" pitchFamily="66" charset="0"/>
              </a:rPr>
              <a:t>harry.getName</a:t>
            </a:r>
            <a:r>
              <a:rPr lang="en-US" altLang="ko-KR" sz="2000" dirty="0">
                <a:latin typeface="Comic Sans MS" panose="030F0702030302020204" pitchFamily="66" charset="0"/>
              </a:rPr>
              <a:t>() + ",salary=" + </a:t>
            </a:r>
            <a:r>
              <a:rPr lang="en-US" altLang="ko-KR" sz="2000" dirty="0" err="1">
                <a:latin typeface="Comic Sans MS" panose="030F0702030302020204" pitchFamily="66" charset="0"/>
              </a:rPr>
              <a:t>harry.getSalary</a:t>
            </a:r>
            <a:r>
              <a:rPr lang="en-US" altLang="ko-KR" sz="2000" dirty="0">
                <a:latin typeface="Comic Sans MS" panose="030F0702030302020204" pitchFamily="66" charset="0"/>
              </a:rPr>
              <a:t>());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ko-KR" altLang="en-US" sz="2000" dirty="0">
                <a:latin typeface="Comic Sans MS" panose="030F0702030302020204" pitchFamily="66" charset="0"/>
              </a:rPr>
              <a:t>   </a:t>
            </a:r>
            <a:r>
              <a:rPr lang="en-US" altLang="ko-KR" sz="2000" dirty="0">
                <a:latin typeface="Comic Sans MS" panose="030F0702030302020204" pitchFamily="66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}</a:t>
            </a:r>
          </a:p>
        </p:txBody>
      </p:sp>
      <p:pic>
        <p:nvPicPr>
          <p:cNvPr id="6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50" y="1044324"/>
            <a:ext cx="3468369" cy="243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10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Package Test(</a:t>
            </a:r>
            <a:r>
              <a:rPr lang="en-US" altLang="ko-KR" dirty="0">
                <a:solidFill>
                  <a:srgbClr val="FF0000"/>
                </a:solidFill>
              </a:rPr>
              <a:t>2/2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199" y="948684"/>
            <a:ext cx="10887075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package com.horstmann.corejava; </a:t>
            </a:r>
            <a:r>
              <a:rPr lang="en-US" altLang="ko-KR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// the classes in this file are part of this package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import </a:t>
            </a:r>
            <a:r>
              <a:rPr lang="en-US" altLang="ko-KR" sz="2000" dirty="0" err="1">
                <a:latin typeface="Comic Sans MS" panose="030F0702030302020204" pitchFamily="66" charset="0"/>
              </a:rPr>
              <a:t>java.time</a:t>
            </a:r>
            <a:r>
              <a:rPr lang="en-US" altLang="ko-KR" sz="2000" dirty="0">
                <a:latin typeface="Comic Sans MS" panose="030F0702030302020204" pitchFamily="66" charset="0"/>
              </a:rPr>
              <a:t>.*;  </a:t>
            </a:r>
            <a:r>
              <a:rPr lang="en-US" altLang="ko-KR" sz="2000" dirty="0">
                <a:solidFill>
                  <a:srgbClr val="7030A0"/>
                </a:solidFill>
                <a:latin typeface="Comic Sans MS" panose="030F0702030302020204" pitchFamily="66" charset="0"/>
              </a:rPr>
              <a:t>// import statements come after the package statement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public class </a:t>
            </a:r>
            <a:r>
              <a:rPr lang="en-US" altLang="ko-KR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Employee</a:t>
            </a:r>
            <a:r>
              <a:rPr lang="en-US" altLang="ko-KR" sz="2000" dirty="0">
                <a:latin typeface="Comic Sans MS" panose="030F0702030302020204" pitchFamily="66" charset="0"/>
              </a:rPr>
              <a:t>  </a:t>
            </a:r>
            <a:r>
              <a:rPr lang="en-US" altLang="ko-KR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// belongs to com.horstmann.corejava package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private String name;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private double salary;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private </a:t>
            </a:r>
            <a:r>
              <a:rPr lang="en-US" altLang="ko-KR" sz="2000" dirty="0" err="1">
                <a:latin typeface="Comic Sans MS" panose="030F0702030302020204" pitchFamily="66" charset="0"/>
              </a:rPr>
              <a:t>LocalDate</a:t>
            </a:r>
            <a:r>
              <a:rPr lang="en-US" altLang="ko-KR" sz="2000" dirty="0">
                <a:latin typeface="Comic Sans MS" panose="030F0702030302020204" pitchFamily="66" charset="0"/>
              </a:rPr>
              <a:t> </a:t>
            </a:r>
            <a:r>
              <a:rPr lang="en-US" altLang="ko-KR" sz="2000" dirty="0" err="1">
                <a:latin typeface="Comic Sans MS" panose="030F0702030302020204" pitchFamily="66" charset="0"/>
              </a:rPr>
              <a:t>hireDay</a:t>
            </a:r>
            <a:r>
              <a:rPr lang="en-US" altLang="ko-KR" sz="2000" dirty="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……………………………………………….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………………………………………………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Compile as follows: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Change to the base directory and then run 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000" dirty="0"/>
              <a:t>   </a:t>
            </a:r>
            <a:r>
              <a:rPr lang="en-US" sz="2000" b="1" dirty="0" err="1">
                <a:solidFill>
                  <a:srgbClr val="7030A0"/>
                </a:solidFill>
              </a:rPr>
              <a:t>javac</a:t>
            </a:r>
            <a:r>
              <a:rPr lang="en-US" sz="2000" b="1" dirty="0">
                <a:solidFill>
                  <a:srgbClr val="3333FF"/>
                </a:solidFill>
              </a:rPr>
              <a:t> PackageTest.java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b="1" dirty="0">
                <a:solidFill>
                  <a:srgbClr val="3333FF"/>
                </a:solidFill>
                <a:latin typeface="Comic Sans MS" panose="030F0702030302020204" pitchFamily="66" charset="0"/>
              </a:rPr>
              <a:t>Note : </a:t>
            </a:r>
            <a:r>
              <a:rPr lang="en-US" altLang="ko-KR" sz="2000" b="1" dirty="0">
                <a:latin typeface="Comic Sans MS" panose="030F0702030302020204" pitchFamily="66" charset="0"/>
              </a:rPr>
              <a:t>compiler search and compile the following:  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com/</a:t>
            </a:r>
            <a:r>
              <a:rPr lang="en-US" altLang="ko-KR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horstmann</a:t>
            </a:r>
            <a:r>
              <a:rPr lang="en-US" altLang="ko-KR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/</a:t>
            </a:r>
            <a:r>
              <a:rPr lang="en-US" altLang="ko-KR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corejava</a:t>
            </a:r>
            <a:r>
              <a:rPr lang="en-US" altLang="ko-KR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/Employee.java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68" y="3190068"/>
            <a:ext cx="4200632" cy="294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73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FF"/>
                </a:solidFill>
              </a:rPr>
              <a:t>4.7.4. Package Scope of class, method and field.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1975" y="992038"/>
            <a:ext cx="11449049" cy="536431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A class, method, or field  which  is not marked by public, private, or protected modifier  can</a:t>
            </a:r>
          </a:p>
          <a:p>
            <a:pPr marL="0" indent="0">
              <a:buNone/>
            </a:pPr>
            <a:r>
              <a:rPr lang="en-US" altLang="ko-KR" dirty="0"/>
              <a:t>  be accessed by </a:t>
            </a:r>
            <a:r>
              <a:rPr lang="en-US" altLang="ko-KR" dirty="0">
                <a:solidFill>
                  <a:srgbClr val="3333FF"/>
                </a:solidFill>
              </a:rPr>
              <a:t>all methods </a:t>
            </a:r>
            <a:r>
              <a:rPr lang="en-US" altLang="ko-KR" dirty="0"/>
              <a:t>in the same package.</a:t>
            </a:r>
          </a:p>
          <a:p>
            <a:r>
              <a:rPr lang="en-US" altLang="ko-KR" b="1" dirty="0"/>
              <a:t>Default modifier for </a:t>
            </a:r>
            <a:r>
              <a:rPr lang="en-US" altLang="ko-KR" b="1" dirty="0">
                <a:solidFill>
                  <a:srgbClr val="FF0000"/>
                </a:solidFill>
              </a:rPr>
              <a:t>methods </a:t>
            </a:r>
            <a:r>
              <a:rPr lang="en-US" altLang="ko-KR" b="1" dirty="0"/>
              <a:t>is reasonable but </a:t>
            </a:r>
            <a:r>
              <a:rPr lang="en-US" altLang="ko-KR" b="1" dirty="0">
                <a:solidFill>
                  <a:srgbClr val="FF0000"/>
                </a:solidFill>
              </a:rPr>
              <a:t>not for  Fields </a:t>
            </a:r>
            <a:r>
              <a:rPr lang="en-US" altLang="ko-KR" b="1" dirty="0"/>
              <a:t>as explained below.</a:t>
            </a:r>
          </a:p>
          <a:p>
            <a:r>
              <a:rPr lang="en-US" altLang="ko-KR" dirty="0"/>
              <a:t>Consider “</a:t>
            </a:r>
            <a:r>
              <a:rPr lang="en-US" altLang="ko-KR" b="1" dirty="0">
                <a:solidFill>
                  <a:srgbClr val="FF0000"/>
                </a:solidFill>
              </a:rPr>
              <a:t>Window”</a:t>
            </a:r>
            <a:r>
              <a:rPr lang="en-US" altLang="ko-KR" dirty="0"/>
              <a:t> class is in the </a:t>
            </a:r>
            <a:r>
              <a:rPr lang="en-US" altLang="ko-KR" b="1" dirty="0" err="1">
                <a:solidFill>
                  <a:srgbClr val="FF0000"/>
                </a:solidFill>
              </a:rPr>
              <a:t>java.awt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package supplied with JDK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>
                <a:latin typeface="Comic Sans MS" panose="030F0702030302020204" pitchFamily="66" charset="0"/>
              </a:rPr>
              <a:t>public class </a:t>
            </a:r>
            <a:r>
              <a:rPr lang="en-US" altLang="ko-KR" sz="1900" dirty="0">
                <a:solidFill>
                  <a:srgbClr val="FF0000"/>
                </a:solidFill>
                <a:latin typeface="Comic Sans MS" panose="030F0702030302020204" pitchFamily="66" charset="0"/>
              </a:rPr>
              <a:t>Window</a:t>
            </a:r>
            <a:r>
              <a:rPr lang="en-US" altLang="ko-KR" sz="1900" dirty="0">
                <a:latin typeface="Comic Sans MS" panose="030F0702030302020204" pitchFamily="66" charset="0"/>
              </a:rPr>
              <a:t> extends </a:t>
            </a:r>
            <a:r>
              <a:rPr lang="en-US" altLang="ko-KR" sz="1900" dirty="0">
                <a:solidFill>
                  <a:srgbClr val="FF0000"/>
                </a:solidFill>
                <a:latin typeface="Comic Sans MS" panose="030F0702030302020204" pitchFamily="66" charset="0"/>
              </a:rPr>
              <a:t>Container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>
                <a:latin typeface="Comic Sans MS" panose="030F0702030302020204" pitchFamily="66" charset="0"/>
              </a:rPr>
              <a:t>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>
                <a:latin typeface="Comic Sans MS" panose="030F0702030302020204" pitchFamily="66" charset="0"/>
              </a:rPr>
              <a:t>  // the field  has package level access and the methods of all classes in the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>
                <a:latin typeface="Comic Sans MS" panose="030F0702030302020204" pitchFamily="66" charset="0"/>
              </a:rPr>
              <a:t>// </a:t>
            </a:r>
            <a:r>
              <a:rPr lang="en-US" altLang="ko-KR" sz="1900" dirty="0" err="1">
                <a:latin typeface="Comic Sans MS" panose="030F0702030302020204" pitchFamily="66" charset="0"/>
              </a:rPr>
              <a:t>java.awt</a:t>
            </a:r>
            <a:r>
              <a:rPr lang="en-US" altLang="ko-KR" sz="1900" dirty="0">
                <a:latin typeface="Comic Sans MS" panose="030F0702030302020204" pitchFamily="66" charset="0"/>
              </a:rPr>
              <a:t> package can access this variable and set it to  any thing like “Trust me !”.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>
                <a:latin typeface="Comic Sans MS" panose="030F0702030302020204" pitchFamily="66" charset="0"/>
              </a:rPr>
              <a:t>  String </a:t>
            </a:r>
            <a:r>
              <a:rPr lang="en-US" altLang="ko-KR" sz="1900" dirty="0" err="1">
                <a:latin typeface="Comic Sans MS" panose="030F0702030302020204" pitchFamily="66" charset="0"/>
              </a:rPr>
              <a:t>warningString</a:t>
            </a:r>
            <a:r>
              <a:rPr lang="en-US" altLang="ko-KR" sz="1900" dirty="0">
                <a:latin typeface="Comic Sans MS" panose="030F0702030302020204" pitchFamily="66" charset="0"/>
              </a:rPr>
              <a:t>; . . 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>
                <a:latin typeface="Comic Sans MS" panose="030F0702030302020204" pitchFamily="66" charset="0"/>
              </a:rPr>
              <a:t>}</a:t>
            </a:r>
          </a:p>
          <a:p>
            <a:r>
              <a:rPr lang="en-US" altLang="ko-KR" dirty="0">
                <a:solidFill>
                  <a:srgbClr val="3333FF"/>
                </a:solidFill>
              </a:rPr>
              <a:t>Is this really a problem ?  May not , because packages are not closed entities..</a:t>
            </a:r>
          </a:p>
          <a:p>
            <a:r>
              <a:rPr lang="en-US" altLang="ko-KR" dirty="0">
                <a:solidFill>
                  <a:srgbClr val="3333FF"/>
                </a:solidFill>
              </a:rPr>
              <a:t>Hence, anyone can add more classes to a package</a:t>
            </a:r>
          </a:p>
          <a:p>
            <a:r>
              <a:rPr lang="en-US" altLang="ko-KR" dirty="0"/>
              <a:t>In Java ≤ 1.1, I was able to add my own class like this: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>
                <a:latin typeface="Comic Sans MS" panose="030F0702030302020204" pitchFamily="66" charset="0"/>
              </a:rPr>
              <a:t>package </a:t>
            </a:r>
            <a:r>
              <a:rPr lang="en-US" altLang="ko-KR" sz="1900" dirty="0" err="1">
                <a:latin typeface="Comic Sans MS" panose="030F0702030302020204" pitchFamily="66" charset="0"/>
              </a:rPr>
              <a:t>java.awt</a:t>
            </a:r>
            <a:r>
              <a:rPr lang="en-US" altLang="ko-KR" sz="1900" dirty="0">
                <a:latin typeface="Comic Sans MS" panose="030F0702030302020204" pitchFamily="66" charset="0"/>
              </a:rPr>
              <a:t>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>
                <a:latin typeface="Comic Sans MS" panose="030F0702030302020204" pitchFamily="66" charset="0"/>
              </a:rPr>
              <a:t>.............................................................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 err="1">
                <a:latin typeface="Comic Sans MS" panose="030F0702030302020204" pitchFamily="66" charset="0"/>
              </a:rPr>
              <a:t>window.warningString</a:t>
            </a:r>
            <a:r>
              <a:rPr lang="en-US" altLang="ko-KR" sz="1900" dirty="0">
                <a:latin typeface="Comic Sans MS" panose="030F0702030302020204" pitchFamily="66" charset="0"/>
              </a:rPr>
              <a:t> = "Trust me!";</a:t>
            </a:r>
          </a:p>
          <a:p>
            <a:r>
              <a:rPr lang="en-US" altLang="ko-KR" dirty="0"/>
              <a:t>Currently, no longer possible—java and javax packages enjoy special protection.</a:t>
            </a:r>
          </a:p>
          <a:p>
            <a:r>
              <a:rPr lang="en-US" altLang="ko-KR" dirty="0"/>
              <a:t> we  can also seal own  own packages in a </a:t>
            </a:r>
            <a:r>
              <a:rPr lang="en-US" altLang="ko-KR" dirty="0">
                <a:solidFill>
                  <a:srgbClr val="FF0000"/>
                </a:solidFill>
              </a:rPr>
              <a:t>JAR file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948" y="2795051"/>
            <a:ext cx="1719472" cy="261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0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4.8. Setting The Class Path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79893"/>
            <a:ext cx="10782300" cy="5841581"/>
          </a:xfrm>
        </p:spPr>
        <p:txBody>
          <a:bodyPr>
            <a:noAutofit/>
          </a:bodyPr>
          <a:lstStyle/>
          <a:p>
            <a:r>
              <a:rPr lang="en-US" altLang="ko-KR" dirty="0"/>
              <a:t>classes are stored in subdirectories of the file system. </a:t>
            </a:r>
          </a:p>
          <a:p>
            <a:r>
              <a:rPr lang="en-US" altLang="ko-KR" dirty="0"/>
              <a:t>The path to the class must  match the package name.</a:t>
            </a:r>
          </a:p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Class files </a:t>
            </a:r>
            <a:r>
              <a:rPr lang="en-US" altLang="ko-KR" dirty="0"/>
              <a:t>can also be stored in a JAR (Java archive) file</a:t>
            </a:r>
          </a:p>
          <a:p>
            <a:r>
              <a:rPr lang="en-US" altLang="ko-KR" dirty="0"/>
              <a:t> A JAR file contains multiple class files and subfolders in a compressed format.</a:t>
            </a:r>
          </a:p>
          <a:p>
            <a:r>
              <a:rPr lang="en-US" altLang="ko-KR" b="1" dirty="0"/>
              <a:t>Set the class path: It  is the collection of all locations that can contain class files</a:t>
            </a:r>
          </a:p>
          <a:p>
            <a:r>
              <a:rPr lang="en-US" altLang="ko-KR" b="1" dirty="0"/>
              <a:t>Class path= list </a:t>
            </a:r>
            <a:r>
              <a:rPr lang="en-US" altLang="ko-KR" dirty="0"/>
              <a:t>of directories and JAR files in which class files or packages are located</a:t>
            </a:r>
          </a:p>
          <a:p>
            <a:pPr lvl="1"/>
            <a:r>
              <a:rPr lang="en-US" altLang="ko-KR" sz="2000" dirty="0"/>
              <a:t>Directories are base directories(such as </a:t>
            </a:r>
            <a:r>
              <a:rPr lang="en-US" altLang="ko-KR" sz="2000" dirty="0">
                <a:latin typeface="Comic Sans MS" panose="030F0702030302020204" pitchFamily="66" charset="0"/>
              </a:rPr>
              <a:t>C:\classdir</a:t>
            </a:r>
            <a:r>
              <a:rPr lang="en-US" altLang="ko-KR" sz="2000" dirty="0"/>
              <a:t>), containing package directories (such as </a:t>
            </a:r>
            <a:r>
              <a:rPr lang="en-US" altLang="ko-KR" sz="2000" dirty="0">
                <a:latin typeface="Comic Sans MS" panose="030F0702030302020204" pitchFamily="66" charset="0"/>
              </a:rPr>
              <a:t>com\</a:t>
            </a:r>
            <a:r>
              <a:rPr lang="en-US" altLang="ko-KR" sz="2000" dirty="0" err="1">
                <a:latin typeface="Comic Sans MS" panose="030F0702030302020204" pitchFamily="66" charset="0"/>
              </a:rPr>
              <a:t>horstmann</a:t>
            </a:r>
            <a:r>
              <a:rPr lang="en-US" altLang="ko-KR" sz="2000" dirty="0">
                <a:latin typeface="Comic Sans MS" panose="030F0702030302020204" pitchFamily="66" charset="0"/>
              </a:rPr>
              <a:t>\</a:t>
            </a:r>
            <a:r>
              <a:rPr lang="en-US" altLang="ko-KR" sz="2000" dirty="0" err="1">
                <a:latin typeface="Comic Sans MS" panose="030F0702030302020204" pitchFamily="66" charset="0"/>
              </a:rPr>
              <a:t>corejava</a:t>
            </a:r>
            <a:r>
              <a:rPr lang="en-US" altLang="ko-KR" sz="2000" dirty="0"/>
              <a:t>).</a:t>
            </a:r>
          </a:p>
          <a:p>
            <a:r>
              <a:rPr lang="en-US" altLang="ko-KR" dirty="0"/>
              <a:t>Class path elements are separated by : (Unix) or ; (Windows).</a:t>
            </a:r>
          </a:p>
          <a:p>
            <a:r>
              <a:rPr lang="en-US" altLang="ko-KR" dirty="0"/>
              <a:t>Can include current directory as </a:t>
            </a:r>
            <a:r>
              <a:rPr lang="en-US" altLang="ko-KR" dirty="0">
                <a:latin typeface="Comic Sans MS" panose="030F0702030302020204" pitchFamily="66" charset="0"/>
              </a:rPr>
              <a:t>. </a:t>
            </a:r>
            <a:r>
              <a:rPr lang="en-US" altLang="ko-KR" dirty="0"/>
              <a:t>(dot)</a:t>
            </a:r>
          </a:p>
          <a:p>
            <a:r>
              <a:rPr lang="en-US" altLang="ko-KR" dirty="0"/>
              <a:t>Setting the class path (Windows)</a:t>
            </a:r>
          </a:p>
          <a:p>
            <a:pPr lvl="1"/>
            <a:r>
              <a:rPr lang="en-US" altLang="ko-KR" sz="2000" dirty="0"/>
              <a:t> With </a:t>
            </a:r>
            <a:r>
              <a:rPr lang="en-US" altLang="ko-KR" sz="2000" dirty="0">
                <a:latin typeface="Comic Sans MS" panose="030F0702030302020204" pitchFamily="66" charset="0"/>
              </a:rPr>
              <a:t>-</a:t>
            </a:r>
            <a:r>
              <a:rPr lang="en-US" altLang="ko-KR" sz="20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classpath</a:t>
            </a:r>
            <a:r>
              <a:rPr lang="en-US" altLang="ko-KR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2000" dirty="0">
                <a:solidFill>
                  <a:srgbClr val="3333FF"/>
                </a:solidFill>
              </a:rPr>
              <a:t>option</a:t>
            </a:r>
            <a:r>
              <a:rPr lang="en-US" altLang="ko-KR" sz="2000" dirty="0"/>
              <a:t>: </a:t>
            </a:r>
          </a:p>
          <a:p>
            <a:pPr marL="914400" lvl="2" indent="0"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java –</a:t>
            </a:r>
            <a:r>
              <a:rPr lang="en-US" altLang="ko-KR" sz="2000" dirty="0" err="1">
                <a:latin typeface="Comic Sans MS" panose="030F0702030302020204" pitchFamily="66" charset="0"/>
              </a:rPr>
              <a:t>classpath</a:t>
            </a:r>
            <a:r>
              <a:rPr lang="en-US" altLang="ko-KR" sz="2000" dirty="0">
                <a:latin typeface="Comic Sans MS" panose="030F0702030302020204" pitchFamily="66" charset="0"/>
              </a:rPr>
              <a:t>  C:\home\classdir ;  .  ;  C:\archives\archive.jar  </a:t>
            </a:r>
            <a:r>
              <a:rPr lang="en-US" altLang="ko-KR" sz="20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MyProg</a:t>
            </a:r>
            <a:endParaRPr lang="en-US" altLang="ko-KR" sz="2000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ko-KR" sz="2000" b="1" dirty="0"/>
              <a:t>Alternative method</a:t>
            </a:r>
            <a:r>
              <a:rPr lang="en-US" altLang="ko-KR" sz="2000" dirty="0"/>
              <a:t>: Use  </a:t>
            </a:r>
            <a:r>
              <a:rPr lang="en-US" altLang="ko-KR" sz="2000" dirty="0">
                <a:latin typeface="Comic Sans MS" panose="030F0702030302020204" pitchFamily="66" charset="0"/>
              </a:rPr>
              <a:t>CLASSPATH</a:t>
            </a:r>
            <a:r>
              <a:rPr lang="en-US" altLang="ko-KR" sz="2000" dirty="0"/>
              <a:t> environment variable to set the path </a:t>
            </a:r>
          </a:p>
          <a:p>
            <a:pPr marL="0" indent="0">
              <a:buNone/>
            </a:pPr>
            <a:r>
              <a:rPr lang="en-US" altLang="ko-KR" dirty="0"/>
              <a:t>         example: set </a:t>
            </a:r>
            <a:r>
              <a:rPr lang="en-US" altLang="ko-KR" dirty="0">
                <a:solidFill>
                  <a:srgbClr val="3333FF"/>
                </a:solidFill>
              </a:rPr>
              <a:t>CLASSPATH</a:t>
            </a:r>
            <a:r>
              <a:rPr lang="en-US" altLang="ko-KR" dirty="0"/>
              <a:t> = c:</a:t>
            </a:r>
            <a:r>
              <a:rPr lang="en-US" altLang="ko-KR" dirty="0">
                <a:latin typeface="Comic Sans MS" panose="030F0702030302020204" pitchFamily="66" charset="0"/>
              </a:rPr>
              <a:t>\</a:t>
            </a:r>
            <a:r>
              <a:rPr lang="en-US" altLang="ko-KR" dirty="0"/>
              <a:t>classdir ; .  ;  c:</a:t>
            </a:r>
            <a:r>
              <a:rPr lang="en-US" altLang="ko-KR" dirty="0">
                <a:latin typeface="Comic Sans MS" panose="030F0702030302020204" pitchFamily="66" charset="0"/>
              </a:rPr>
              <a:t>\ </a:t>
            </a:r>
            <a:r>
              <a:rPr lang="en-US" altLang="ko-KR" dirty="0"/>
              <a:t>archives </a:t>
            </a:r>
            <a:r>
              <a:rPr lang="en-US" altLang="ko-KR" dirty="0">
                <a:latin typeface="Comic Sans MS" panose="030F0702030302020204" pitchFamily="66" charset="0"/>
              </a:rPr>
              <a:t>\</a:t>
            </a:r>
            <a:r>
              <a:rPr lang="en-US" altLang="ko-KR" dirty="0"/>
              <a:t> archive.jar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70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4.9. Documentation Comments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JDK </a:t>
            </a:r>
            <a:r>
              <a:rPr lang="en-US" altLang="ko-KR" b="1" dirty="0" err="1"/>
              <a:t>conatins</a:t>
            </a:r>
            <a:r>
              <a:rPr lang="en-US" altLang="ko-KR" b="1" dirty="0"/>
              <a:t> </a:t>
            </a:r>
            <a:r>
              <a:rPr lang="en-US" altLang="ko-KR" b="1" dirty="0" err="1"/>
              <a:t>javadoc</a:t>
            </a:r>
            <a:r>
              <a:rPr lang="en-US" altLang="ko-KR" b="1" dirty="0"/>
              <a:t> t</a:t>
            </a:r>
            <a:r>
              <a:rPr lang="en-US" altLang="ko-KR" dirty="0"/>
              <a:t>ool to generate HTML documentation from our source file</a:t>
            </a:r>
          </a:p>
          <a:p>
            <a:r>
              <a:rPr lang="en-US" altLang="ko-KR" dirty="0"/>
              <a:t>The </a:t>
            </a:r>
            <a:r>
              <a:rPr lang="en-US" altLang="ko-KR" dirty="0" err="1"/>
              <a:t>javadoc</a:t>
            </a:r>
            <a:r>
              <a:rPr lang="en-US" altLang="ko-KR" dirty="0"/>
              <a:t> utility extracts information for the following items:</a:t>
            </a:r>
          </a:p>
          <a:p>
            <a:pPr lvl="1"/>
            <a:r>
              <a:rPr lang="en-US" altLang="ko-KR" dirty="0"/>
              <a:t>Packages</a:t>
            </a:r>
          </a:p>
          <a:p>
            <a:pPr lvl="1"/>
            <a:r>
              <a:rPr lang="en-US" altLang="ko-KR" dirty="0"/>
              <a:t>Public classes and interfaces( interfaces , see chap 6)</a:t>
            </a:r>
          </a:p>
          <a:p>
            <a:pPr lvl="1"/>
            <a:r>
              <a:rPr lang="en-US" altLang="ko-KR" dirty="0"/>
              <a:t>Public and protected fields( protected,  see chapter 5)</a:t>
            </a:r>
          </a:p>
          <a:p>
            <a:pPr lvl="1"/>
            <a:r>
              <a:rPr lang="en-US" altLang="ko-KR" dirty="0"/>
              <a:t>Public and protected constructors, and methods</a:t>
            </a:r>
          </a:p>
          <a:p>
            <a:r>
              <a:rPr lang="en-US" altLang="ko-KR" dirty="0"/>
              <a:t> we can supply a comment for each of these features above them</a:t>
            </a:r>
          </a:p>
          <a:p>
            <a:r>
              <a:rPr lang="en-US" altLang="ko-KR" dirty="0"/>
              <a:t>A comments are delimited </a:t>
            </a:r>
            <a:r>
              <a:rPr lang="en-US" altLang="ko-KR" dirty="0">
                <a:solidFill>
                  <a:srgbClr val="3333FF"/>
                </a:solidFill>
              </a:rPr>
              <a:t>by  /** ... */  </a:t>
            </a:r>
            <a:r>
              <a:rPr lang="en-US" altLang="ko-KR" dirty="0"/>
              <a:t>to source files.</a:t>
            </a:r>
          </a:p>
          <a:p>
            <a:r>
              <a:rPr lang="en-US" altLang="ko-KR" b="1" dirty="0"/>
              <a:t>The first sentence should be a summary statement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We Can use HTML tags such as </a:t>
            </a:r>
            <a:r>
              <a:rPr lang="en-US" altLang="ko-KR" sz="1600" dirty="0">
                <a:latin typeface="Comic Sans MS" panose="030F0702030302020204" pitchFamily="66" charset="0"/>
              </a:rPr>
              <a:t>&lt;</a:t>
            </a:r>
            <a:r>
              <a:rPr lang="en-US" altLang="ko-KR" sz="1600" dirty="0" err="1">
                <a:latin typeface="Comic Sans MS" panose="030F0702030302020204" pitchFamily="66" charset="0"/>
              </a:rPr>
              <a:t>em</a:t>
            </a:r>
            <a:r>
              <a:rPr lang="en-US" altLang="ko-KR" sz="1600" dirty="0">
                <a:latin typeface="Comic Sans MS" panose="030F0702030302020204" pitchFamily="66" charset="0"/>
              </a:rPr>
              <a:t>&gt;...&lt;/</a:t>
            </a:r>
            <a:r>
              <a:rPr lang="en-US" altLang="ko-KR" sz="1600" dirty="0" err="1">
                <a:latin typeface="Comic Sans MS" panose="030F0702030302020204" pitchFamily="66" charset="0"/>
              </a:rPr>
              <a:t>em</a:t>
            </a:r>
            <a:r>
              <a:rPr lang="en-US" altLang="ko-KR" sz="1600" dirty="0">
                <a:latin typeface="Comic Sans MS" panose="030F0702030302020204" pitchFamily="66" charset="0"/>
              </a:rPr>
              <a:t>&gt; </a:t>
            </a:r>
            <a:r>
              <a:rPr lang="en-US" altLang="ko-KR" dirty="0"/>
              <a:t>for formatting, and even </a:t>
            </a:r>
            <a:r>
              <a:rPr lang="en-US" altLang="ko-KR" sz="1600" dirty="0">
                <a:latin typeface="Comic Sans MS" panose="030F0702030302020204" pitchFamily="66" charset="0"/>
              </a:rPr>
              <a:t>&lt;</a:t>
            </a:r>
            <a:r>
              <a:rPr lang="en-US" altLang="ko-KR" sz="1600" dirty="0" err="1">
                <a:latin typeface="Comic Sans MS" panose="030F0702030302020204" pitchFamily="66" charset="0"/>
              </a:rPr>
              <a:t>img</a:t>
            </a:r>
            <a:r>
              <a:rPr lang="en-US" altLang="ko-KR" sz="1600" dirty="0">
                <a:latin typeface="Comic Sans MS" panose="030F0702030302020204" pitchFamily="66" charset="0"/>
              </a:rPr>
              <a:t>…&gt; </a:t>
            </a:r>
            <a:r>
              <a:rPr lang="en-US" altLang="ko-KR" dirty="0"/>
              <a:t>to include images</a:t>
            </a:r>
          </a:p>
          <a:p>
            <a:r>
              <a:rPr lang="en-US" altLang="ko-KR" dirty="0"/>
              <a:t>For code, use </a:t>
            </a:r>
            <a:r>
              <a:rPr lang="en-US" altLang="ko-KR" sz="1600" dirty="0">
                <a:latin typeface="Comic Sans MS" panose="030F0702030302020204" pitchFamily="66" charset="0"/>
              </a:rPr>
              <a:t>{@code ...} </a:t>
            </a:r>
            <a:r>
              <a:rPr lang="en-US" altLang="ko-KR" dirty="0"/>
              <a:t>so you don't have to escape &lt; characters.</a:t>
            </a:r>
          </a:p>
          <a:p>
            <a:r>
              <a:rPr lang="en-US" altLang="ko-KR" dirty="0"/>
              <a:t>Place images into doc-files subdirectory.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735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FF"/>
                </a:solidFill>
              </a:rPr>
              <a:t>4.9.2. Class and Field Comments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/**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 * A {@code Card} object represents a playing card, such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 * as "Queen of Hearts". A card has a suit (Diamond, Heart,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 * Spade or Club) and a value (1 = Ace, 2 . . . 10, 11 = Jack,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 * 12 = Queen, 13 = King)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 */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public class Card</a:t>
            </a:r>
            <a:endParaRPr lang="en-US" altLang="ko-KR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   </a:t>
            </a:r>
            <a:r>
              <a:rPr lang="en-US" altLang="ko-KR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/**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    * The "Hearts" card suit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    */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   public static final </a:t>
            </a:r>
            <a:r>
              <a:rPr lang="en-US" altLang="ko-KR" sz="2000" dirty="0" err="1">
                <a:latin typeface="Comic Sans MS" panose="030F0702030302020204" pitchFamily="66" charset="0"/>
              </a:rPr>
              <a:t>int</a:t>
            </a:r>
            <a:r>
              <a:rPr lang="en-US" altLang="ko-KR" sz="2000" dirty="0">
                <a:latin typeface="Comic Sans MS" panose="030F0702030302020204" pitchFamily="66" charset="0"/>
              </a:rPr>
              <a:t> HEARTS = 1;  </a:t>
            </a:r>
            <a:endParaRPr lang="en-US" altLang="ko-KR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   ...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}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882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4.9.3. Method Comments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/**</a:t>
            </a:r>
          </a:p>
          <a:p>
            <a:pPr marL="457200" lvl="1" indent="0">
              <a:buNone/>
            </a:pPr>
            <a:r>
              <a:rPr lang="en-US" altLang="ko-KR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* Raises the salary of an employee. </a:t>
            </a:r>
          </a:p>
          <a:p>
            <a:pPr marL="457200" lvl="1" indent="0">
              <a:buNone/>
            </a:pPr>
            <a:r>
              <a:rPr lang="en-US" altLang="ko-KR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* @</a:t>
            </a:r>
            <a:r>
              <a:rPr lang="en-US" altLang="ko-KR" sz="24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param</a:t>
            </a:r>
            <a:r>
              <a:rPr lang="en-US" altLang="ko-KR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24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byPercent</a:t>
            </a:r>
            <a:r>
              <a:rPr lang="en-US" altLang="ko-KR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 the percentage by which to raise the salary (e.g. 10 means 10%)</a:t>
            </a:r>
          </a:p>
          <a:p>
            <a:pPr marL="457200" lvl="1" indent="0">
              <a:buNone/>
            </a:pPr>
            <a:r>
              <a:rPr lang="en-US" altLang="ko-KR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* @return the amount of the raise</a:t>
            </a:r>
          </a:p>
          <a:p>
            <a:pPr marL="457200" lvl="1" indent="0">
              <a:buNone/>
            </a:pPr>
            <a:r>
              <a:rPr lang="en-US" altLang="ko-KR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*/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Comic Sans MS" panose="030F0702030302020204" pitchFamily="66" charset="0"/>
              </a:rPr>
              <a:t>public double </a:t>
            </a:r>
            <a:r>
              <a:rPr lang="en-US" altLang="ko-KR" sz="2400" dirty="0" err="1">
                <a:latin typeface="Comic Sans MS" panose="030F0702030302020204" pitchFamily="66" charset="0"/>
              </a:rPr>
              <a:t>raiseSalary</a:t>
            </a:r>
            <a:r>
              <a:rPr lang="en-US" altLang="ko-KR" sz="2400" dirty="0">
                <a:latin typeface="Comic Sans MS" panose="030F0702030302020204" pitchFamily="66" charset="0"/>
              </a:rPr>
              <a:t>(double </a:t>
            </a:r>
            <a:r>
              <a:rPr lang="en-US" altLang="ko-KR" sz="2400" dirty="0" err="1">
                <a:latin typeface="Comic Sans MS" panose="030F0702030302020204" pitchFamily="66" charset="0"/>
              </a:rPr>
              <a:t>byPercent</a:t>
            </a:r>
            <a:r>
              <a:rPr lang="en-US" altLang="ko-KR" sz="2400" dirty="0">
                <a:latin typeface="Comic Sans MS" panose="030F0702030302020204" pitchFamily="66" charset="0"/>
              </a:rPr>
              <a:t>)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Comic Sans MS" panose="030F0702030302020204" pitchFamily="66" charset="0"/>
              </a:rPr>
              <a:t>{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Comic Sans MS" panose="030F0702030302020204" pitchFamily="66" charset="0"/>
              </a:rPr>
              <a:t>   double raise = salary * </a:t>
            </a:r>
            <a:r>
              <a:rPr lang="en-US" altLang="ko-KR" sz="2400" dirty="0" err="1">
                <a:latin typeface="Comic Sans MS" panose="030F0702030302020204" pitchFamily="66" charset="0"/>
              </a:rPr>
              <a:t>byPercent</a:t>
            </a:r>
            <a:r>
              <a:rPr lang="en-US" altLang="ko-KR" sz="2400" dirty="0">
                <a:latin typeface="Comic Sans MS" panose="030F0702030302020204" pitchFamily="66" charset="0"/>
              </a:rPr>
              <a:t> / 100;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Comic Sans MS" panose="030F0702030302020204" pitchFamily="66" charset="0"/>
              </a:rPr>
              <a:t>   salary += raise;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Comic Sans MS" panose="030F0702030302020204" pitchFamily="66" charset="0"/>
              </a:rPr>
              <a:t>   return raise;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Comic Sans MS" panose="030F0702030302020204" pitchFamily="66" charset="0"/>
              </a:rPr>
              <a:t>}</a:t>
            </a:r>
            <a:endParaRPr lang="ko-KR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266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FF"/>
                </a:solidFill>
              </a:rPr>
              <a:t>4.9.5. Other general Comments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mic Sans MS" panose="030F0702030302020204" pitchFamily="66" charset="0"/>
              </a:rPr>
              <a:t>The following tags can be used in class documentation comments</a:t>
            </a:r>
          </a:p>
          <a:p>
            <a:r>
              <a:rPr lang="en-US" altLang="ko-KR" dirty="0">
                <a:latin typeface="Comic Sans MS" panose="030F0702030302020204" pitchFamily="66" charset="0"/>
              </a:rPr>
              <a:t>@author </a:t>
            </a:r>
            <a:r>
              <a:rPr lang="en-US" altLang="ko-KR" i="1" dirty="0"/>
              <a:t>name :  author entry</a:t>
            </a:r>
          </a:p>
          <a:p>
            <a:r>
              <a:rPr lang="en-US" altLang="ko-KR" dirty="0">
                <a:latin typeface="Comic Sans MS" panose="030F0702030302020204" pitchFamily="66" charset="0"/>
              </a:rPr>
              <a:t>@version </a:t>
            </a:r>
            <a:r>
              <a:rPr lang="en-US" altLang="ko-KR" i="1" dirty="0"/>
              <a:t>text : description of current version</a:t>
            </a:r>
          </a:p>
          <a:p>
            <a:r>
              <a:rPr lang="en-US" altLang="ko-KR" dirty="0">
                <a:latin typeface="Comic Sans MS" panose="030F0702030302020204" pitchFamily="66" charset="0"/>
              </a:rPr>
              <a:t>@since </a:t>
            </a:r>
            <a:r>
              <a:rPr lang="en-US" altLang="ko-KR" i="1" dirty="0"/>
              <a:t>text : to describe new features of the </a:t>
            </a:r>
            <a:r>
              <a:rPr lang="en-US" altLang="ko-KR" i="1" dirty="0" err="1"/>
              <a:t>evrsion</a:t>
            </a:r>
            <a:endParaRPr lang="en-US" altLang="ko-KR" i="1" dirty="0"/>
          </a:p>
          <a:p>
            <a:r>
              <a:rPr lang="en-US" altLang="ko-KR" dirty="0">
                <a:latin typeface="Comic Sans MS" panose="030F0702030302020204" pitchFamily="66" charset="0"/>
              </a:rPr>
              <a:t>@deprecated </a:t>
            </a:r>
            <a:r>
              <a:rPr lang="en-US" altLang="ko-KR" i="1" dirty="0"/>
              <a:t>text: the text to </a:t>
            </a:r>
            <a:r>
              <a:rPr lang="en-US" altLang="ko-KR" i="1" dirty="0" err="1"/>
              <a:t>describeb</a:t>
            </a:r>
            <a:r>
              <a:rPr lang="en-US" altLang="ko-KR" i="1" dirty="0"/>
              <a:t> the depreciated  class, method, or field </a:t>
            </a:r>
          </a:p>
          <a:p>
            <a:r>
              <a:rPr lang="en-US" altLang="ko-KR" dirty="0">
                <a:latin typeface="Comic Sans MS" panose="030F0702030302020204" pitchFamily="66" charset="0"/>
              </a:rPr>
              <a:t>@see </a:t>
            </a:r>
            <a:r>
              <a:rPr lang="en-US" altLang="ko-KR" i="1" dirty="0"/>
              <a:t>reference : </a:t>
            </a:r>
            <a:r>
              <a:rPr lang="en-US" altLang="ko-KR" b="1" i="1" dirty="0" err="1"/>
              <a:t>hayperlins</a:t>
            </a:r>
            <a:r>
              <a:rPr lang="en-US" altLang="ko-KR" i="1" dirty="0"/>
              <a:t>  as shown below.</a:t>
            </a:r>
          </a:p>
          <a:p>
            <a:pPr marL="457200" lvl="1" indent="0">
              <a:buNone/>
            </a:pPr>
            <a:r>
              <a:rPr lang="en-US" altLang="ko-KR" sz="2000" dirty="0"/>
              <a:t>"</a:t>
            </a:r>
            <a:r>
              <a:rPr lang="en-US" altLang="ko-KR" sz="2000" i="1" dirty="0" err="1">
                <a:latin typeface="Comic Sans MS" panose="030F0702030302020204" pitchFamily="66" charset="0"/>
              </a:rPr>
              <a:t>package</a:t>
            </a:r>
            <a:r>
              <a:rPr lang="en-US" altLang="ko-KR" sz="2000" dirty="0" err="1">
                <a:latin typeface="Comic Sans MS" panose="030F0702030302020204" pitchFamily="66" charset="0"/>
              </a:rPr>
              <a:t>.</a:t>
            </a:r>
            <a:r>
              <a:rPr lang="en-US" altLang="ko-KR" sz="2000" i="1" dirty="0" err="1">
                <a:latin typeface="Comic Sans MS" panose="030F0702030302020204" pitchFamily="66" charset="0"/>
              </a:rPr>
              <a:t>class</a:t>
            </a:r>
            <a:r>
              <a:rPr lang="en-US" altLang="ko-KR" sz="2000" dirty="0" err="1">
                <a:latin typeface="Comic Sans MS" panose="030F0702030302020204" pitchFamily="66" charset="0"/>
              </a:rPr>
              <a:t>#</a:t>
            </a:r>
            <a:r>
              <a:rPr lang="en-US" altLang="ko-KR" sz="2000" i="1" dirty="0" err="1">
                <a:latin typeface="Comic Sans MS" panose="030F0702030302020204" pitchFamily="66" charset="0"/>
              </a:rPr>
              <a:t>feature</a:t>
            </a:r>
            <a:r>
              <a:rPr lang="en-US" altLang="ko-KR" sz="2000" dirty="0">
                <a:latin typeface="Comic Sans MS" panose="030F0702030302020204" pitchFamily="66" charset="0"/>
              </a:rPr>
              <a:t>, such as </a:t>
            </a:r>
            <a:r>
              <a:rPr lang="en-US" altLang="ko-KR" sz="2000" dirty="0" err="1">
                <a:latin typeface="Comic Sans MS" panose="030F0702030302020204" pitchFamily="66" charset="0"/>
              </a:rPr>
              <a:t>com.horstmann.corejava.Employee#raiseSalary</a:t>
            </a:r>
            <a:r>
              <a:rPr lang="en-US" altLang="ko-KR" sz="2000" dirty="0">
                <a:latin typeface="Comic Sans MS" panose="030F0702030302020204" pitchFamily="66" charset="0"/>
              </a:rPr>
              <a:t>(double)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&lt;a </a:t>
            </a:r>
            <a:r>
              <a:rPr lang="en-US" altLang="ko-KR" sz="2000" dirty="0" err="1">
                <a:latin typeface="Comic Sans MS" panose="030F0702030302020204" pitchFamily="66" charset="0"/>
              </a:rPr>
              <a:t>href</a:t>
            </a:r>
            <a:r>
              <a:rPr lang="en-US" altLang="ko-KR" sz="2000" dirty="0">
                <a:latin typeface="Comic Sans MS" panose="030F0702030302020204" pitchFamily="66" charset="0"/>
              </a:rPr>
              <a:t>="..."&gt;...&lt;/a&gt;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"text”</a:t>
            </a:r>
            <a:endParaRPr lang="en-US" altLang="ko-KR" sz="2000" dirty="0"/>
          </a:p>
          <a:p>
            <a:r>
              <a:rPr lang="en-US" altLang="ko-KR" dirty="0"/>
              <a:t>Can include </a:t>
            </a:r>
            <a:r>
              <a:rPr lang="en-US" altLang="ko-KR" dirty="0">
                <a:latin typeface="Comic Sans MS" panose="030F0702030302020204" pitchFamily="66" charset="0"/>
              </a:rPr>
              <a:t>{@link </a:t>
            </a:r>
            <a:r>
              <a:rPr lang="en-US" altLang="ko-KR" i="1" dirty="0" err="1">
                <a:latin typeface="Comic Sans MS" panose="030F0702030302020204" pitchFamily="66" charset="0"/>
              </a:rPr>
              <a:t>package</a:t>
            </a:r>
            <a:r>
              <a:rPr lang="en-US" altLang="ko-KR" dirty="0" err="1">
                <a:latin typeface="Comic Sans MS" panose="030F0702030302020204" pitchFamily="66" charset="0"/>
              </a:rPr>
              <a:t>.</a:t>
            </a:r>
            <a:r>
              <a:rPr lang="en-US" altLang="ko-KR" i="1" dirty="0" err="1">
                <a:latin typeface="Comic Sans MS" panose="030F0702030302020204" pitchFamily="66" charset="0"/>
              </a:rPr>
              <a:t>class</a:t>
            </a:r>
            <a:r>
              <a:rPr lang="en-US" altLang="ko-KR" dirty="0" err="1">
                <a:latin typeface="Comic Sans MS" panose="030F0702030302020204" pitchFamily="66" charset="0"/>
              </a:rPr>
              <a:t>#</a:t>
            </a:r>
            <a:r>
              <a:rPr lang="en-US" altLang="ko-KR" i="1" dirty="0" err="1">
                <a:latin typeface="Comic Sans MS" panose="030F0702030302020204" pitchFamily="66" charset="0"/>
              </a:rPr>
              <a:t>feature</a:t>
            </a:r>
            <a:r>
              <a:rPr lang="en-US" altLang="ko-KR" dirty="0">
                <a:latin typeface="Comic Sans MS" panose="030F0702030302020204" pitchFamily="66" charset="0"/>
              </a:rPr>
              <a:t>} </a:t>
            </a:r>
            <a:r>
              <a:rPr lang="en-US" altLang="ko-KR" dirty="0"/>
              <a:t>anywhere in a comment.</a:t>
            </a:r>
          </a:p>
          <a:p>
            <a:r>
              <a:rPr lang="en-US" altLang="ko-KR" dirty="0"/>
              <a:t>Place package comments in package-info.java, inside /** ... */ preceding a package statement.</a:t>
            </a:r>
          </a:p>
          <a:p>
            <a:r>
              <a:rPr lang="en-US" altLang="ko-KR" dirty="0"/>
              <a:t>Overview comment is taken from overview.html.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63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FF"/>
                </a:solidFill>
              </a:rPr>
              <a:t>4.9.7. Comment Extraction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Change to the source directory.</a:t>
            </a:r>
          </a:p>
          <a:p>
            <a:r>
              <a:rPr lang="en-US" altLang="ko-KR" sz="2800" dirty="0"/>
              <a:t>Run: </a:t>
            </a:r>
          </a:p>
          <a:p>
            <a:pPr marL="457200" lvl="1" indent="0">
              <a:buNone/>
            </a:pPr>
            <a:r>
              <a:rPr lang="en-US" altLang="ko-KR" sz="2800" dirty="0" err="1">
                <a:latin typeface="Comic Sans MS" panose="030F0702030302020204" pitchFamily="66" charset="0"/>
              </a:rPr>
              <a:t>javadoc</a:t>
            </a:r>
            <a:r>
              <a:rPr lang="en-US" altLang="ko-KR" sz="2800" dirty="0">
                <a:latin typeface="Comic Sans MS" panose="030F0702030302020204" pitchFamily="66" charset="0"/>
              </a:rPr>
              <a:t> -d </a:t>
            </a:r>
            <a:r>
              <a:rPr lang="en-US" altLang="ko-KR" sz="2800" dirty="0" err="1">
                <a:latin typeface="Comic Sans MS" panose="030F0702030302020204" pitchFamily="66" charset="0"/>
              </a:rPr>
              <a:t>docDirectory</a:t>
            </a:r>
            <a:r>
              <a:rPr lang="en-US" altLang="ko-KR" sz="2800" dirty="0">
                <a:latin typeface="Comic Sans MS" panose="030F0702030302020204" pitchFamily="66" charset="0"/>
              </a:rPr>
              <a:t> nameOfPackage1 nameOfPackage2 ...</a:t>
            </a:r>
          </a:p>
          <a:p>
            <a:r>
              <a:rPr lang="en-US" altLang="ko-KR" sz="2800" dirty="0"/>
              <a:t>To link to online API, add this option: </a:t>
            </a:r>
          </a:p>
          <a:p>
            <a:pPr marL="457200" lvl="1" indent="0">
              <a:buNone/>
            </a:pPr>
            <a:r>
              <a:rPr lang="en-US" altLang="ko-KR" sz="2800" dirty="0">
                <a:latin typeface="Comic Sans MS" panose="030F0702030302020204" pitchFamily="66" charset="0"/>
              </a:rPr>
              <a:t>-link http://docs.oracle.com/javase/8/docs/api</a:t>
            </a:r>
          </a:p>
          <a:p>
            <a:r>
              <a:rPr lang="en-US" altLang="ko-KR" sz="2800" dirty="0"/>
              <a:t>Many additional options: http://docs.oracle.com/javase/8/docs/technotes/guides/javadoc/</a:t>
            </a:r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47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FF"/>
                </a:solidFill>
              </a:rPr>
              <a:t>4.10. Class Design Hints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Some hits to create  acceptable classes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) Always keep data private to satisfy encapsulation principle 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) Always initialize data explicitly both local variables and instance fields by assigning </a:t>
            </a:r>
          </a:p>
          <a:p>
            <a:pPr marL="0" indent="0">
              <a:buNone/>
            </a:pPr>
            <a:r>
              <a:rPr lang="en-US" altLang="ko-KR" dirty="0"/>
              <a:t>our own default values during declaration  or  in side constructors.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/>
              <a:t>) Don't use too many </a:t>
            </a:r>
            <a:r>
              <a:rPr lang="en-US" altLang="ko-KR" dirty="0">
                <a:solidFill>
                  <a:srgbClr val="3333FF"/>
                </a:solidFill>
              </a:rPr>
              <a:t>basic types </a:t>
            </a:r>
            <a:r>
              <a:rPr lang="en-US" altLang="ko-KR" dirty="0"/>
              <a:t>in a class: replace related basic types with </a:t>
            </a:r>
            <a:r>
              <a:rPr lang="en-US" altLang="ko-KR" dirty="0">
                <a:solidFill>
                  <a:srgbClr val="FF0000"/>
                </a:solidFill>
              </a:rPr>
              <a:t>a class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38200" y="3174392"/>
            <a:ext cx="3589444" cy="3200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latin typeface="Comic Sans MS" panose="030F0702030302020204" pitchFamily="66" charset="0"/>
              </a:rPr>
              <a:t>public class </a:t>
            </a:r>
            <a:r>
              <a:rPr lang="en-US" altLang="ko-KR" sz="2400" dirty="0">
                <a:solidFill>
                  <a:srgbClr val="3333FF"/>
                </a:solidFill>
                <a:latin typeface="Comic Sans MS" panose="030F0702030302020204" pitchFamily="66" charset="0"/>
              </a:rPr>
              <a:t>Customer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latin typeface="Comic Sans MS" panose="030F0702030302020204" pitchFamily="66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latin typeface="Comic Sans MS" panose="030F0702030302020204" pitchFamily="66" charset="0"/>
              </a:rPr>
              <a:t>   private String street;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latin typeface="Comic Sans MS" panose="030F0702030302020204" pitchFamily="66" charset="0"/>
              </a:rPr>
              <a:t>   private String city;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latin typeface="Comic Sans MS" panose="030F0702030302020204" pitchFamily="66" charset="0"/>
              </a:rPr>
              <a:t>   private String state;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latin typeface="Comic Sans MS" panose="030F0702030302020204" pitchFamily="66" charset="0"/>
              </a:rPr>
              <a:t>   private </a:t>
            </a:r>
            <a:r>
              <a:rPr lang="en-US" altLang="ko-KR" sz="2400" dirty="0" err="1">
                <a:latin typeface="Comic Sans MS" panose="030F0702030302020204" pitchFamily="66" charset="0"/>
              </a:rPr>
              <a:t>int</a:t>
            </a:r>
            <a:r>
              <a:rPr lang="en-US" altLang="ko-KR" sz="2400" dirty="0">
                <a:latin typeface="Comic Sans MS" panose="030F0702030302020204" pitchFamily="66" charset="0"/>
              </a:rPr>
              <a:t> zip;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latin typeface="Comic Sans MS" panose="030F0702030302020204" pitchFamily="66" charset="0"/>
              </a:rPr>
              <a:t>   .....................................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latin typeface="Comic Sans MS" panose="030F0702030302020204" pitchFamily="66" charset="0"/>
              </a:rPr>
              <a:t>}</a:t>
            </a:r>
            <a:endParaRPr lang="ko-KR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01003" y="3174392"/>
            <a:ext cx="5307863" cy="2776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latin typeface="Comic Sans MS" panose="030F0702030302020204" pitchFamily="66" charset="0"/>
              </a:rPr>
              <a:t>public class </a:t>
            </a:r>
            <a:r>
              <a:rPr lang="en-US" altLang="ko-KR" sz="2400" dirty="0">
                <a:solidFill>
                  <a:srgbClr val="3333FF"/>
                </a:solidFill>
                <a:latin typeface="Comic Sans MS" panose="030F0702030302020204" pitchFamily="66" charset="0"/>
              </a:rPr>
              <a:t>Customer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latin typeface="Comic Sans MS" panose="030F0702030302020204" pitchFamily="66" charset="0"/>
              </a:rPr>
              <a:t>{ 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latin typeface="Comic Sans MS" panose="030F0702030302020204" pitchFamily="66" charset="0"/>
              </a:rPr>
              <a:t>   </a:t>
            </a:r>
            <a:r>
              <a:rPr lang="en-US" altLang="ko-KR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// HAS-A relationship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latin typeface="Comic Sans MS" panose="030F0702030302020204" pitchFamily="66" charset="0"/>
              </a:rPr>
              <a:t>   private </a:t>
            </a:r>
            <a:r>
              <a:rPr lang="en-US" altLang="ko-KR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Address</a:t>
            </a:r>
            <a:r>
              <a:rPr lang="en-US" altLang="ko-KR" sz="2400" dirty="0">
                <a:latin typeface="Comic Sans MS" panose="030F0702030302020204" pitchFamily="66" charset="0"/>
              </a:rPr>
              <a:t> </a:t>
            </a:r>
            <a:r>
              <a:rPr lang="en-US" altLang="ko-KR" sz="2400" dirty="0" err="1">
                <a:latin typeface="Comic Sans MS" panose="030F0702030302020204" pitchFamily="66" charset="0"/>
              </a:rPr>
              <a:t>shippingAddress</a:t>
            </a:r>
            <a:r>
              <a:rPr lang="en-US" altLang="ko-KR" sz="2400" dirty="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latin typeface="Comic Sans MS" panose="030F0702030302020204" pitchFamily="66" charset="0"/>
              </a:rPr>
              <a:t>   ............................................................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latin typeface="Comic Sans MS" panose="030F0702030302020204" pitchFamily="66" charset="0"/>
              </a:rPr>
              <a:t>}</a:t>
            </a:r>
          </a:p>
          <a:p>
            <a:endParaRPr lang="ko-KR" altLang="en-US" sz="2400" dirty="0"/>
          </a:p>
        </p:txBody>
      </p:sp>
      <p:sp>
        <p:nvSpPr>
          <p:cNvPr id="15" name="오른쪽 화살표 7"/>
          <p:cNvSpPr/>
          <p:nvPr/>
        </p:nvSpPr>
        <p:spPr>
          <a:xfrm>
            <a:off x="4517676" y="3932025"/>
            <a:ext cx="883327" cy="34469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1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4.6. Object Construction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2166" y="1051964"/>
            <a:ext cx="10916156" cy="530438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b="1" dirty="0"/>
              <a:t> </a:t>
            </a:r>
            <a:r>
              <a:rPr lang="en-US" altLang="ko-KR" sz="2400" b="1" dirty="0"/>
              <a:t>Three ways to initialize a data field explicitly </a:t>
            </a:r>
            <a:r>
              <a:rPr lang="en-US" altLang="ko-KR" sz="2400" b="1" dirty="0">
                <a:solidFill>
                  <a:srgbClr val="FF0000"/>
                </a:solidFill>
              </a:rPr>
              <a:t>by programmer </a:t>
            </a:r>
            <a:r>
              <a:rPr lang="en-US" altLang="ko-KR" sz="2400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altLang="ko-KR" sz="2400" dirty="0"/>
              <a:t>By assigning </a:t>
            </a:r>
            <a:r>
              <a:rPr lang="en-US" altLang="ko-KR" sz="2400" dirty="0">
                <a:solidFill>
                  <a:srgbClr val="3333FF"/>
                </a:solidFill>
              </a:rPr>
              <a:t>a value </a:t>
            </a:r>
            <a:r>
              <a:rPr lang="en-US" altLang="ko-KR" sz="2400" dirty="0"/>
              <a:t>in the declaration</a:t>
            </a:r>
          </a:p>
          <a:p>
            <a:pPr lvl="1"/>
            <a:r>
              <a:rPr lang="en-US" altLang="ko-KR" sz="2400" dirty="0"/>
              <a:t>By setting a </a:t>
            </a:r>
            <a:r>
              <a:rPr lang="en-US" altLang="ko-KR" sz="2400" dirty="0">
                <a:solidFill>
                  <a:srgbClr val="3333FF"/>
                </a:solidFill>
              </a:rPr>
              <a:t>value</a:t>
            </a:r>
            <a:r>
              <a:rPr lang="en-US" altLang="ko-KR" sz="2400" dirty="0"/>
              <a:t> in an initialization block</a:t>
            </a:r>
          </a:p>
          <a:p>
            <a:pPr lvl="1"/>
            <a:r>
              <a:rPr lang="en-US" altLang="ko-KR" sz="2400" dirty="0"/>
              <a:t>By setting a </a:t>
            </a:r>
            <a:r>
              <a:rPr lang="en-US" altLang="ko-KR" sz="2400" dirty="0">
                <a:solidFill>
                  <a:srgbClr val="3333FF"/>
                </a:solidFill>
              </a:rPr>
              <a:t>value</a:t>
            </a:r>
            <a:r>
              <a:rPr lang="en-US" altLang="ko-KR" sz="2400" dirty="0"/>
              <a:t> in a constructor</a:t>
            </a:r>
          </a:p>
          <a:p>
            <a:pPr marL="457200" lvl="1" indent="-457200">
              <a:buNone/>
            </a:pPr>
            <a:r>
              <a:rPr lang="en-US" altLang="ko-KR" sz="2400" b="1" dirty="0">
                <a:solidFill>
                  <a:srgbClr val="FF0000"/>
                </a:solidFill>
              </a:rPr>
              <a:t>4.6.2. Default Field Initialization by compiler automatically </a:t>
            </a:r>
          </a:p>
          <a:p>
            <a:r>
              <a:rPr lang="en-US" altLang="ko-KR" sz="2400" dirty="0"/>
              <a:t>If a programmer did not set a field explicitly, it is set to a default automatically as follows</a:t>
            </a:r>
          </a:p>
          <a:p>
            <a:pPr marL="0" indent="0">
              <a:buNone/>
            </a:pPr>
            <a:r>
              <a:rPr lang="en-US" altLang="ko-KR" sz="2400" dirty="0"/>
              <a:t>   a) numeric primitives set to </a:t>
            </a:r>
            <a:r>
              <a:rPr lang="en-US" altLang="ko-KR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</a:p>
          <a:p>
            <a:pPr marL="0" indent="0">
              <a:buNone/>
            </a:pPr>
            <a:r>
              <a:rPr lang="en-US" altLang="ko-KR" sz="2400" dirty="0">
                <a:latin typeface="Comic Sans MS" panose="030F0702030302020204" pitchFamily="66" charset="0"/>
              </a:rPr>
              <a:t>    b)  </a:t>
            </a:r>
            <a:r>
              <a:rPr lang="en-US" altLang="ko-KR" sz="2400" dirty="0" err="1">
                <a:latin typeface="Comic Sans MS" panose="030F0702030302020204" pitchFamily="66" charset="0"/>
              </a:rPr>
              <a:t>boolean</a:t>
            </a:r>
            <a:r>
              <a:rPr lang="en-US" altLang="ko-KR" sz="2400" dirty="0">
                <a:latin typeface="Comic Sans MS" panose="030F0702030302020204" pitchFamily="66" charset="0"/>
              </a:rPr>
              <a:t> set to </a:t>
            </a:r>
            <a:r>
              <a:rPr lang="en-US" altLang="ko-KR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false</a:t>
            </a:r>
          </a:p>
          <a:p>
            <a:pPr marL="0" indent="0">
              <a:buNone/>
            </a:pPr>
            <a:r>
              <a:rPr lang="en-US" altLang="ko-KR" sz="2400" dirty="0">
                <a:latin typeface="Comic Sans MS" panose="030F0702030302020204" pitchFamily="66" charset="0"/>
              </a:rPr>
              <a:t>    c)  object reference set to </a:t>
            </a:r>
            <a:r>
              <a:rPr lang="en-US" altLang="ko-KR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null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Example</a:t>
            </a:r>
            <a:r>
              <a:rPr lang="en-US" altLang="ko-KR" sz="2400" dirty="0">
                <a:latin typeface="Comic Sans MS" panose="030F0702030302020204" pitchFamily="66" charset="0"/>
              </a:rPr>
              <a:t>: consider Employee class as follows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Comic Sans MS" panose="030F0702030302020204" pitchFamily="66" charset="0"/>
              </a:rPr>
              <a:t>  public Employee()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Comic Sans MS" panose="030F0702030302020204" pitchFamily="66" charset="0"/>
              </a:rPr>
              <a:t>  {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Comic Sans MS" panose="030F0702030302020204" pitchFamily="66" charset="0"/>
              </a:rPr>
              <a:t>     private String name;  // null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Comic Sans MS" panose="030F0702030302020204" pitchFamily="66" charset="0"/>
              </a:rPr>
              <a:t>     private double salary; // 0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Comic Sans MS" panose="030F0702030302020204" pitchFamily="66" charset="0"/>
              </a:rPr>
              <a:t>     private Date </a:t>
            </a:r>
            <a:r>
              <a:rPr lang="en-US" altLang="ko-KR" sz="2400" dirty="0" err="1">
                <a:latin typeface="Comic Sans MS" panose="030F0702030302020204" pitchFamily="66" charset="0"/>
              </a:rPr>
              <a:t>hireDay</a:t>
            </a:r>
            <a:r>
              <a:rPr lang="en-US" altLang="ko-KR" sz="2400" dirty="0">
                <a:latin typeface="Comic Sans MS" panose="030F0702030302020204" pitchFamily="66" charset="0"/>
              </a:rPr>
              <a:t>; // null 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Comic Sans MS" panose="030F0702030302020204" pitchFamily="66" charset="0"/>
              </a:rPr>
              <a:t>  }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Comic Sans MS" panose="030F0702030302020204" pitchFamily="66" charset="0"/>
              </a:rPr>
              <a:t>Employee </a:t>
            </a:r>
            <a:r>
              <a:rPr lang="en-US" altLang="ko-KR" sz="2400" dirty="0" err="1">
                <a:latin typeface="Comic Sans MS" panose="030F0702030302020204" pitchFamily="66" charset="0"/>
              </a:rPr>
              <a:t>harray</a:t>
            </a:r>
            <a:r>
              <a:rPr lang="en-US" altLang="ko-KR" sz="2400" dirty="0">
                <a:latin typeface="Comic Sans MS" panose="030F0702030302020204" pitchFamily="66" charset="0"/>
              </a:rPr>
              <a:t> = new Employee();</a:t>
            </a:r>
          </a:p>
          <a:p>
            <a:pPr marL="457200" lvl="1" indent="0">
              <a:buNone/>
            </a:pPr>
            <a:r>
              <a:rPr lang="en-US" altLang="ko-KR" sz="2400" dirty="0" err="1">
                <a:latin typeface="Comic Sans MS" panose="030F0702030302020204" pitchFamily="66" charset="0"/>
              </a:rPr>
              <a:t>LocalDate</a:t>
            </a:r>
            <a:r>
              <a:rPr lang="en-US" altLang="ko-KR" sz="2400" dirty="0">
                <a:latin typeface="Comic Sans MS" panose="030F0702030302020204" pitchFamily="66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h</a:t>
            </a:r>
            <a:r>
              <a:rPr lang="en-US" altLang="ko-KR" sz="2400" dirty="0">
                <a:latin typeface="Comic Sans MS" panose="030F0702030302020204" pitchFamily="66" charset="0"/>
              </a:rPr>
              <a:t> = </a:t>
            </a:r>
            <a:r>
              <a:rPr lang="en-US" altLang="ko-KR" sz="2400" dirty="0" err="1">
                <a:latin typeface="Comic Sans MS" panose="030F0702030302020204" pitchFamily="66" charset="0"/>
              </a:rPr>
              <a:t>harry.getHireDay</a:t>
            </a:r>
            <a:r>
              <a:rPr lang="en-US" altLang="ko-KR" sz="2400" dirty="0">
                <a:latin typeface="Comic Sans MS" panose="030F0702030302020204" pitchFamily="66" charset="0"/>
              </a:rPr>
              <a:t>(); </a:t>
            </a:r>
            <a:r>
              <a:rPr lang="en-US" altLang="ko-KR" sz="2400" dirty="0">
                <a:solidFill>
                  <a:srgbClr val="3333FF"/>
                </a:solidFill>
                <a:latin typeface="Comic Sans MS" panose="030F0702030302020204" pitchFamily="66" charset="0"/>
              </a:rPr>
              <a:t>// return null </a:t>
            </a:r>
          </a:p>
          <a:p>
            <a:pPr marL="457200" lvl="1" indent="0">
              <a:buNone/>
            </a:pPr>
            <a:r>
              <a:rPr lang="en-US" altLang="ko-KR" sz="2400" dirty="0" err="1">
                <a:latin typeface="Comic Sans MS" panose="030F0702030302020204" pitchFamily="66" charset="0"/>
              </a:rPr>
              <a:t>int</a:t>
            </a:r>
            <a:r>
              <a:rPr lang="en-US" altLang="ko-KR" sz="2400" dirty="0">
                <a:latin typeface="Comic Sans MS" panose="030F0702030302020204" pitchFamily="66" charset="0"/>
              </a:rPr>
              <a:t> year = </a:t>
            </a:r>
            <a:r>
              <a:rPr lang="en-US" altLang="ko-KR" sz="2400" dirty="0" err="1">
                <a:latin typeface="Comic Sans MS" panose="030F0702030302020204" pitchFamily="66" charset="0"/>
              </a:rPr>
              <a:t>h.getYear</a:t>
            </a:r>
            <a:r>
              <a:rPr lang="en-US" altLang="ko-KR" sz="2400" dirty="0">
                <a:latin typeface="Comic Sans MS" panose="030F0702030302020204" pitchFamily="66" charset="0"/>
              </a:rPr>
              <a:t>();  </a:t>
            </a:r>
            <a:r>
              <a:rPr lang="en-US" altLang="ko-KR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// Error because </a:t>
            </a:r>
            <a:r>
              <a:rPr lang="en-US" altLang="ko-KR" sz="2400" dirty="0">
                <a:solidFill>
                  <a:srgbClr val="00B050"/>
                </a:solidFill>
              </a:rPr>
              <a:t> h is null and h invokes the method of non-existing object </a:t>
            </a:r>
          </a:p>
          <a:p>
            <a:pPr marL="457200" lvl="1" indent="0">
              <a:buNone/>
            </a:pPr>
            <a:r>
              <a:rPr lang="en-US" altLang="ko-KR" sz="2400" b="1" dirty="0">
                <a:solidFill>
                  <a:srgbClr val="FF0000"/>
                </a:solidFill>
              </a:rPr>
              <a:t>Caution</a:t>
            </a:r>
            <a:r>
              <a:rPr lang="en-US" altLang="ko-KR" sz="2400" dirty="0"/>
              <a:t>: </a:t>
            </a:r>
            <a:r>
              <a:rPr lang="en-US" altLang="ko-KR" sz="2400" b="1" dirty="0"/>
              <a:t>unlike fields in a class , local variables are not initialized automatically inside a method 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687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FF"/>
                </a:solidFill>
              </a:rPr>
              <a:t>4.10. Class Design Hints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4) Not all fields need field accessors and matadors: </a:t>
            </a:r>
          </a:p>
          <a:p>
            <a:pPr marL="0" indent="0">
              <a:buNone/>
            </a:pPr>
            <a:r>
              <a:rPr lang="en-US" altLang="ko-KR" dirty="0"/>
              <a:t>Example: we do not need set and get  salary of an employee. But, we will not change to change the hiring date once the object is constructed.</a:t>
            </a:r>
          </a:p>
          <a:p>
            <a:pPr marL="0" indent="0">
              <a:buNone/>
            </a:pPr>
            <a:r>
              <a:rPr lang="en-US" altLang="ko-KR" dirty="0"/>
              <a:t>Example 2:  objects may have  instance fields that we don’t want others to get or set, such as an array of </a:t>
            </a:r>
            <a:r>
              <a:rPr lang="en-US" altLang="ko-KR" b="1" dirty="0">
                <a:solidFill>
                  <a:srgbClr val="3333FF"/>
                </a:solidFill>
              </a:rPr>
              <a:t>state abbreviations </a:t>
            </a:r>
            <a:r>
              <a:rPr lang="en-US" altLang="ko-KR" dirty="0"/>
              <a:t>in an Address class.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9650" y="2942194"/>
            <a:ext cx="3954929" cy="309828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public class </a:t>
            </a:r>
            <a:r>
              <a:rPr lang="en-US" altLang="ko-KR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Address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..................................................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private </a:t>
            </a:r>
            <a:r>
              <a:rPr lang="en-US" altLang="ko-KR" sz="2000" dirty="0" err="1">
                <a:latin typeface="Comic Sans MS" panose="030F0702030302020204" pitchFamily="66" charset="0"/>
              </a:rPr>
              <a:t>int</a:t>
            </a:r>
            <a:r>
              <a:rPr lang="en-US" altLang="ko-KR" sz="2000" dirty="0">
                <a:latin typeface="Comic Sans MS" panose="030F0702030302020204" pitchFamily="66" charset="0"/>
              </a:rPr>
              <a:t> zip;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strike="sngStrike" dirty="0">
                <a:latin typeface="Comic Sans MS" panose="030F0702030302020204" pitchFamily="66" charset="0"/>
              </a:rPr>
              <a:t>   public void </a:t>
            </a:r>
            <a:r>
              <a:rPr lang="en-US" altLang="ko-KR" sz="2000" strike="sngStrike" dirty="0" err="1">
                <a:latin typeface="Comic Sans MS" panose="030F0702030302020204" pitchFamily="66" charset="0"/>
              </a:rPr>
              <a:t>setZip</a:t>
            </a:r>
            <a:r>
              <a:rPr lang="en-US" altLang="ko-KR" sz="2000" strike="sngStrike" dirty="0">
                <a:latin typeface="Comic Sans MS" panose="030F0702030302020204" pitchFamily="66" charset="0"/>
              </a:rPr>
              <a:t>(</a:t>
            </a:r>
            <a:r>
              <a:rPr lang="en-US" altLang="ko-KR" sz="2000" strike="sngStrike" dirty="0" err="1">
                <a:latin typeface="Comic Sans MS" panose="030F0702030302020204" pitchFamily="66" charset="0"/>
              </a:rPr>
              <a:t>int</a:t>
            </a:r>
            <a:r>
              <a:rPr lang="en-US" altLang="ko-KR" sz="2000" strike="sngStrike" dirty="0">
                <a:latin typeface="Comic Sans MS" panose="030F0702030302020204" pitchFamily="66" charset="0"/>
              </a:rPr>
              <a:t> </a:t>
            </a:r>
            <a:r>
              <a:rPr lang="en-US" altLang="ko-KR" sz="2000" strike="sngStrike" dirty="0" err="1">
                <a:latin typeface="Comic Sans MS" panose="030F0702030302020204" pitchFamily="66" charset="0"/>
              </a:rPr>
              <a:t>newZip</a:t>
            </a:r>
            <a:r>
              <a:rPr lang="en-US" altLang="ko-KR" sz="2000" strike="sngStrike" dirty="0"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strike="sngStrike" dirty="0">
                <a:latin typeface="Comic Sans MS" panose="030F0702030302020204" pitchFamily="66" charset="0"/>
              </a:rPr>
              <a:t> {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strike="sngStrike" dirty="0">
                <a:latin typeface="Comic Sans MS" panose="030F0702030302020204" pitchFamily="66" charset="0"/>
              </a:rPr>
              <a:t> zip = </a:t>
            </a:r>
            <a:r>
              <a:rPr lang="en-US" altLang="ko-KR" sz="2000" strike="sngStrike" dirty="0" err="1">
                <a:latin typeface="Comic Sans MS" panose="030F0702030302020204" pitchFamily="66" charset="0"/>
              </a:rPr>
              <a:t>newZip</a:t>
            </a:r>
            <a:r>
              <a:rPr lang="en-US" altLang="ko-KR" sz="2000" strike="sngStrike" dirty="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.....................................................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7245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FF"/>
                </a:solidFill>
              </a:rPr>
              <a:t>4.10. Class Design Hints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5) Break up classes that have too many responsibilities: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46186" y="1516164"/>
            <a:ext cx="5773696" cy="45781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public class </a:t>
            </a:r>
            <a:r>
              <a:rPr lang="en-US" altLang="ko-KR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CardDeck</a:t>
            </a:r>
            <a:r>
              <a:rPr lang="en-US" altLang="ko-KR" sz="2000" dirty="0">
                <a:latin typeface="Comic Sans MS" panose="030F0702030302020204" pitchFamily="66" charset="0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// bad design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private </a:t>
            </a:r>
            <a:r>
              <a:rPr lang="en-US" altLang="ko-KR" sz="2000" dirty="0" err="1">
                <a:latin typeface="Comic Sans MS" panose="030F0702030302020204" pitchFamily="66" charset="0"/>
              </a:rPr>
              <a:t>int</a:t>
            </a:r>
            <a:r>
              <a:rPr lang="en-US" altLang="ko-KR" sz="2000" dirty="0">
                <a:latin typeface="Comic Sans MS" panose="030F0702030302020204" pitchFamily="66" charset="0"/>
              </a:rPr>
              <a:t>[] value;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private </a:t>
            </a:r>
            <a:r>
              <a:rPr lang="en-US" altLang="ko-KR" sz="2000" dirty="0" err="1">
                <a:latin typeface="Comic Sans MS" panose="030F0702030302020204" pitchFamily="66" charset="0"/>
              </a:rPr>
              <a:t>int</a:t>
            </a:r>
            <a:r>
              <a:rPr lang="en-US" altLang="ko-KR" sz="2000" dirty="0">
                <a:latin typeface="Comic Sans MS" panose="030F0702030302020204" pitchFamily="66" charset="0"/>
              </a:rPr>
              <a:t>[] suit;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...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public void shuffle() { . . . }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public </a:t>
            </a:r>
            <a:r>
              <a:rPr lang="en-US" altLang="ko-KR" sz="2000" dirty="0" err="1">
                <a:latin typeface="Comic Sans MS" panose="030F0702030302020204" pitchFamily="66" charset="0"/>
              </a:rPr>
              <a:t>int</a:t>
            </a:r>
            <a:r>
              <a:rPr lang="en-US" altLang="ko-KR" sz="2000" dirty="0">
                <a:latin typeface="Comic Sans MS" panose="030F0702030302020204" pitchFamily="66" charset="0"/>
              </a:rPr>
              <a:t> </a:t>
            </a:r>
            <a:r>
              <a:rPr lang="en-US" altLang="ko-KR" sz="2000" dirty="0" err="1">
                <a:latin typeface="Comic Sans MS" panose="030F0702030302020204" pitchFamily="66" charset="0"/>
              </a:rPr>
              <a:t>getTopValue</a:t>
            </a:r>
            <a:r>
              <a:rPr lang="en-US" altLang="ko-KR" sz="2000" dirty="0">
                <a:latin typeface="Comic Sans MS" panose="030F0702030302020204" pitchFamily="66" charset="0"/>
              </a:rPr>
              <a:t>() { . . . }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public </a:t>
            </a:r>
            <a:r>
              <a:rPr lang="en-US" altLang="ko-KR" sz="2000" dirty="0" err="1">
                <a:latin typeface="Comic Sans MS" panose="030F0702030302020204" pitchFamily="66" charset="0"/>
              </a:rPr>
              <a:t>int</a:t>
            </a:r>
            <a:r>
              <a:rPr lang="en-US" altLang="ko-KR" sz="2000" dirty="0">
                <a:latin typeface="Comic Sans MS" panose="030F0702030302020204" pitchFamily="66" charset="0"/>
              </a:rPr>
              <a:t> </a:t>
            </a:r>
            <a:r>
              <a:rPr lang="en-US" altLang="ko-KR" sz="2000" dirty="0" err="1">
                <a:latin typeface="Comic Sans MS" panose="030F0702030302020204" pitchFamily="66" charset="0"/>
              </a:rPr>
              <a:t>getTopSuit</a:t>
            </a:r>
            <a:r>
              <a:rPr lang="en-US" altLang="ko-KR" sz="2000" dirty="0">
                <a:latin typeface="Comic Sans MS" panose="030F0702030302020204" pitchFamily="66" charset="0"/>
              </a:rPr>
              <a:t>() { . . . }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public void draw() { . . . }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}</a:t>
            </a:r>
          </a:p>
          <a:p>
            <a:endParaRPr lang="en-US" altLang="ko-KR" sz="1400" dirty="0"/>
          </a:p>
          <a:p>
            <a:r>
              <a:rPr lang="en-US" altLang="ko-KR" sz="2000" dirty="0">
                <a:solidFill>
                  <a:srgbClr val="3333FF"/>
                </a:solidFill>
              </a:rPr>
              <a:t>Note: this class contains two separate concepts</a:t>
            </a:r>
            <a:r>
              <a:rPr lang="en-US" altLang="ko-KR" sz="2000" dirty="0"/>
              <a:t>:</a:t>
            </a:r>
          </a:p>
          <a:p>
            <a:pPr marL="342900" indent="-342900">
              <a:buAutoNum type="arabicParenR"/>
            </a:pPr>
            <a:r>
              <a:rPr lang="en-US" altLang="ko-KR" sz="2000" dirty="0"/>
              <a:t>A </a:t>
            </a:r>
            <a:r>
              <a:rPr lang="en-US" altLang="ko-KR" sz="2000" b="1" dirty="0"/>
              <a:t>deck </a:t>
            </a:r>
            <a:r>
              <a:rPr lang="en-US" altLang="ko-KR" sz="2000" dirty="0"/>
              <a:t>of cards: Shuffle() and draw()</a:t>
            </a:r>
          </a:p>
          <a:p>
            <a:pPr marL="342900" indent="-342900">
              <a:buAutoNum type="arabicParenR"/>
            </a:pPr>
            <a:r>
              <a:rPr lang="en-US" altLang="ko-KR" sz="2000" dirty="0"/>
              <a:t>A </a:t>
            </a:r>
            <a:r>
              <a:rPr lang="en-US" altLang="ko-KR" sz="2000" b="1" dirty="0"/>
              <a:t>card:</a:t>
            </a:r>
            <a:r>
              <a:rPr lang="en-US" altLang="ko-KR" sz="2000" dirty="0"/>
              <a:t> to read its value and suit.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95617" y="931136"/>
            <a:ext cx="3703258" cy="54861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public class </a:t>
            </a:r>
            <a:r>
              <a:rPr lang="en-US" altLang="ko-KR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CardDeck</a:t>
            </a:r>
            <a:endParaRPr lang="en-US" altLang="ko-KR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private </a:t>
            </a:r>
            <a:r>
              <a:rPr lang="en-US" altLang="ko-KR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Card</a:t>
            </a:r>
            <a:r>
              <a:rPr lang="en-US" altLang="ko-KR" sz="2000" dirty="0">
                <a:latin typeface="Comic Sans MS" panose="030F0702030302020204" pitchFamily="66" charset="0"/>
              </a:rPr>
              <a:t>[] cards;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...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public void shuffle() { . . . }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public Card </a:t>
            </a:r>
            <a:r>
              <a:rPr lang="en-US" altLang="ko-KR" sz="2000" dirty="0" err="1">
                <a:latin typeface="Comic Sans MS" panose="030F0702030302020204" pitchFamily="66" charset="0"/>
              </a:rPr>
              <a:t>getTop</a:t>
            </a:r>
            <a:r>
              <a:rPr lang="en-US" altLang="ko-KR" sz="2000" dirty="0">
                <a:latin typeface="Comic Sans MS" panose="030F0702030302020204" pitchFamily="66" charset="0"/>
              </a:rPr>
              <a:t>() { . . . }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public void draw() { . . . }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public class </a:t>
            </a:r>
            <a:r>
              <a:rPr lang="en-US" altLang="ko-KR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Card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private </a:t>
            </a:r>
            <a:r>
              <a:rPr lang="en-US" altLang="ko-KR" sz="2000" dirty="0" err="1">
                <a:latin typeface="Comic Sans MS" panose="030F0702030302020204" pitchFamily="66" charset="0"/>
              </a:rPr>
              <a:t>int</a:t>
            </a:r>
            <a:r>
              <a:rPr lang="en-US" altLang="ko-KR" sz="2000" dirty="0">
                <a:latin typeface="Comic Sans MS" panose="030F0702030302020204" pitchFamily="66" charset="0"/>
              </a:rPr>
              <a:t> value;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private </a:t>
            </a:r>
            <a:r>
              <a:rPr lang="en-US" altLang="ko-KR" sz="2000" dirty="0" err="1">
                <a:latin typeface="Comic Sans MS" panose="030F0702030302020204" pitchFamily="66" charset="0"/>
              </a:rPr>
              <a:t>int</a:t>
            </a:r>
            <a:r>
              <a:rPr lang="en-US" altLang="ko-KR" sz="2000" dirty="0">
                <a:latin typeface="Comic Sans MS" panose="030F0702030302020204" pitchFamily="66" charset="0"/>
              </a:rPr>
              <a:t> suit;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...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public </a:t>
            </a:r>
            <a:r>
              <a:rPr lang="en-US" altLang="ko-KR" sz="2000" dirty="0" err="1">
                <a:latin typeface="Comic Sans MS" panose="030F0702030302020204" pitchFamily="66" charset="0"/>
              </a:rPr>
              <a:t>int</a:t>
            </a:r>
            <a:r>
              <a:rPr lang="en-US" altLang="ko-KR" sz="2000" dirty="0">
                <a:latin typeface="Comic Sans MS" panose="030F0702030302020204" pitchFamily="66" charset="0"/>
              </a:rPr>
              <a:t> </a:t>
            </a:r>
            <a:r>
              <a:rPr lang="en-US" altLang="ko-KR" sz="20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getValue</a:t>
            </a:r>
            <a:r>
              <a:rPr lang="en-US" altLang="ko-KR" sz="2000" dirty="0">
                <a:latin typeface="Comic Sans MS" panose="030F0702030302020204" pitchFamily="66" charset="0"/>
              </a:rPr>
              <a:t>() { . . . }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public </a:t>
            </a:r>
            <a:r>
              <a:rPr lang="en-US" altLang="ko-KR" sz="2000" dirty="0" err="1">
                <a:latin typeface="Comic Sans MS" panose="030F0702030302020204" pitchFamily="66" charset="0"/>
              </a:rPr>
              <a:t>int</a:t>
            </a:r>
            <a:r>
              <a:rPr lang="en-US" altLang="ko-KR" sz="2000" dirty="0">
                <a:latin typeface="Comic Sans MS" panose="030F0702030302020204" pitchFamily="66" charset="0"/>
              </a:rPr>
              <a:t> </a:t>
            </a:r>
            <a:r>
              <a:rPr lang="en-US" altLang="ko-KR" sz="20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getSuit</a:t>
            </a:r>
            <a:r>
              <a:rPr lang="en-US" altLang="ko-KR" sz="2000" dirty="0">
                <a:latin typeface="Comic Sans MS" panose="030F0702030302020204" pitchFamily="66" charset="0"/>
              </a:rPr>
              <a:t>() { . . . }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}</a:t>
            </a:r>
            <a:endParaRPr lang="ko-KR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983331" y="2825967"/>
            <a:ext cx="1667211" cy="4982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46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FF"/>
                </a:solidFill>
              </a:rPr>
              <a:t>4.10. Class Design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</a:t>
            </a:r>
            <a:r>
              <a:rPr lang="en-US" b="1" dirty="0"/>
              <a:t>Make the names of your classes and methods reflect their responsibilities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3333FF"/>
                </a:solidFill>
              </a:rPr>
              <a:t>A good convention for class name is that</a:t>
            </a:r>
          </a:p>
          <a:p>
            <a:pPr marL="457200" indent="-457200">
              <a:buAutoNum type="alphaLcParenR"/>
            </a:pPr>
            <a:r>
              <a:rPr lang="en-US" dirty="0"/>
              <a:t>a class name should be a noun (Order), </a:t>
            </a:r>
          </a:p>
          <a:p>
            <a:pPr marL="457200" indent="-457200">
              <a:buAutoNum type="alphaLcParenR"/>
            </a:pPr>
            <a:r>
              <a:rPr lang="en-US" dirty="0"/>
              <a:t>a noun preceded by an adjective (</a:t>
            </a:r>
            <a:r>
              <a:rPr lang="en-US" dirty="0" err="1"/>
              <a:t>RushOrder</a:t>
            </a:r>
            <a:r>
              <a:rPr lang="en-US" dirty="0"/>
              <a:t>) </a:t>
            </a:r>
          </a:p>
          <a:p>
            <a:pPr marL="457200" indent="-457200">
              <a:buAutoNum type="alphaLcParenR"/>
            </a:pPr>
            <a:r>
              <a:rPr lang="en-US" dirty="0"/>
              <a:t>a gerund (an “-</a:t>
            </a:r>
            <a:r>
              <a:rPr lang="en-US" dirty="0" err="1"/>
              <a:t>ing</a:t>
            </a:r>
            <a:r>
              <a:rPr lang="en-US" dirty="0"/>
              <a:t>” word, like </a:t>
            </a:r>
            <a:r>
              <a:rPr lang="en-US" dirty="0" err="1"/>
              <a:t>BillingAddress</a:t>
            </a:r>
            <a:r>
              <a:rPr lang="en-US" dirty="0"/>
              <a:t>). </a:t>
            </a:r>
          </a:p>
          <a:p>
            <a:r>
              <a:rPr lang="en-US" b="1" dirty="0">
                <a:solidFill>
                  <a:srgbClr val="3333FF"/>
                </a:solidFill>
              </a:rPr>
              <a:t>A good convention for method name is that</a:t>
            </a:r>
          </a:p>
          <a:p>
            <a:pPr marL="457200" indent="-457200">
              <a:buAutoNum type="alphaLcParenR"/>
            </a:pPr>
            <a:r>
              <a:rPr lang="en-US" dirty="0"/>
              <a:t>accessor methods begin with a lowercase get (</a:t>
            </a:r>
            <a:r>
              <a:rPr lang="en-US" dirty="0" err="1"/>
              <a:t>getSalary</a:t>
            </a:r>
            <a:r>
              <a:rPr lang="en-US" dirty="0"/>
              <a:t>)</a:t>
            </a:r>
          </a:p>
          <a:p>
            <a:pPr marL="457200" indent="-457200">
              <a:buAutoNum type="alphaLcParenR"/>
            </a:pPr>
            <a:r>
              <a:rPr lang="en-US" dirty="0"/>
              <a:t>mutator methods use a lowercase set (</a:t>
            </a:r>
            <a:r>
              <a:rPr lang="en-US" dirty="0" err="1"/>
              <a:t>setSalary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Note 1 </a:t>
            </a:r>
            <a:r>
              <a:rPr lang="en-US" dirty="0"/>
              <a:t>: we covered  fundamentals of objects and classes in java.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Note 2 </a:t>
            </a:r>
            <a:r>
              <a:rPr lang="en-US" dirty="0"/>
              <a:t>: To be truly object-oriented, Java support </a:t>
            </a:r>
            <a:r>
              <a:rPr lang="en-US" b="1" dirty="0">
                <a:solidFill>
                  <a:srgbClr val="3333FF"/>
                </a:solidFill>
              </a:rPr>
              <a:t>inheritance and polymorphism</a:t>
            </a:r>
            <a:r>
              <a:rPr lang="en-US" dirty="0"/>
              <a:t>( ch5).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4.6.3.</a:t>
            </a:r>
            <a:r>
              <a:rPr lang="en-US" dirty="0"/>
              <a:t>The Constructor with No Arguments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For </a:t>
            </a:r>
            <a:r>
              <a:rPr lang="en-US" altLang="ko-KR" b="1" dirty="0"/>
              <a:t>a given class</a:t>
            </a:r>
            <a:r>
              <a:rPr lang="en-US" altLang="ko-KR" dirty="0"/>
              <a:t>, a </a:t>
            </a:r>
            <a:r>
              <a:rPr lang="en-US" altLang="ko-KR" dirty="0">
                <a:solidFill>
                  <a:srgbClr val="3333FF"/>
                </a:solidFill>
              </a:rPr>
              <a:t>programmer</a:t>
            </a:r>
            <a:r>
              <a:rPr lang="en-US" altLang="ko-KR" dirty="0"/>
              <a:t> can write a </a:t>
            </a:r>
            <a:r>
              <a:rPr lang="en-US" altLang="ko-KR" b="1" dirty="0"/>
              <a:t>constrictor</a:t>
            </a:r>
            <a:r>
              <a:rPr lang="en-US" altLang="ko-KR" dirty="0"/>
              <a:t> with </a:t>
            </a:r>
            <a:r>
              <a:rPr lang="en-US" altLang="ko-KR" dirty="0">
                <a:solidFill>
                  <a:srgbClr val="3333FF"/>
                </a:solidFill>
              </a:rPr>
              <a:t>no</a:t>
            </a:r>
            <a:r>
              <a:rPr lang="en-US" altLang="ko-KR" dirty="0"/>
              <a:t> arguments </a:t>
            </a:r>
            <a:r>
              <a:rPr lang="en-US" altLang="ko-KR" dirty="0">
                <a:solidFill>
                  <a:srgbClr val="3333FF"/>
                </a:solidFill>
              </a:rPr>
              <a:t>explicitly </a:t>
            </a:r>
            <a:r>
              <a:rPr lang="en-US" altLang="ko-KR" dirty="0"/>
              <a:t>as follows</a:t>
            </a:r>
            <a:endParaRPr lang="en-US" altLang="ko-KR" sz="2200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3333FF"/>
                </a:solidFill>
                <a:latin typeface="Comic Sans MS" panose="030F0702030302020204" pitchFamily="66" charset="0"/>
              </a:rPr>
              <a:t>public Employee</a:t>
            </a:r>
            <a:r>
              <a:rPr lang="en-US" altLang="ko-KR" sz="2200" dirty="0">
                <a:latin typeface="Comic Sans MS" panose="030F0702030302020204" pitchFamily="66" charset="0"/>
              </a:rPr>
              <a:t>()  </a:t>
            </a:r>
            <a:r>
              <a:rPr lang="en-US" altLang="ko-KR" sz="2200" dirty="0">
                <a:solidFill>
                  <a:srgbClr val="00B050"/>
                </a:solidFill>
                <a:latin typeface="Comic Sans MS" panose="030F0702030302020204" pitchFamily="66" charset="0"/>
              </a:rPr>
              <a:t>//  state set to  default value by compiler</a:t>
            </a:r>
          </a:p>
          <a:p>
            <a:pPr marL="457200" lvl="1" indent="0">
              <a:buNone/>
            </a:pPr>
            <a:r>
              <a:rPr lang="en-US" altLang="ko-KR" sz="2200" dirty="0">
                <a:latin typeface="Comic Sans MS" panose="030F0702030302020204" pitchFamily="66" charset="0"/>
              </a:rPr>
              <a:t> {</a:t>
            </a:r>
          </a:p>
          <a:p>
            <a:pPr marL="457200" lvl="1" indent="0">
              <a:buNone/>
            </a:pPr>
            <a:r>
              <a:rPr lang="en-US" altLang="ko-KR" sz="2200" dirty="0">
                <a:latin typeface="Comic Sans MS" panose="030F0702030302020204" pitchFamily="66" charset="0"/>
              </a:rPr>
              <a:t>    </a:t>
            </a:r>
            <a:r>
              <a:rPr lang="en-US" altLang="ko-KR" sz="2200" dirty="0">
                <a:solidFill>
                  <a:srgbClr val="7030A0"/>
                </a:solidFill>
                <a:latin typeface="Comic Sans MS" panose="030F0702030302020204" pitchFamily="66" charset="0"/>
              </a:rPr>
              <a:t>// empty so that default values for all fields are assigned </a:t>
            </a:r>
          </a:p>
          <a:p>
            <a:pPr marL="457200" lvl="1" indent="0">
              <a:buNone/>
            </a:pPr>
            <a:r>
              <a:rPr lang="en-US" altLang="ko-KR" sz="2200" dirty="0">
                <a:latin typeface="Comic Sans MS" panose="030F0702030302020204" pitchFamily="66" charset="0"/>
              </a:rPr>
              <a:t> }</a:t>
            </a:r>
          </a:p>
          <a:p>
            <a:pPr marL="457200" lvl="1" indent="0">
              <a:buNone/>
            </a:pPr>
            <a:r>
              <a:rPr lang="en-US" altLang="ko-KR" sz="2200" b="1" dirty="0">
                <a:solidFill>
                  <a:srgbClr val="00B050"/>
                </a:solidFill>
              </a:rPr>
              <a:t>//  Hence, Name =null;  Salary =0; </a:t>
            </a:r>
            <a:r>
              <a:rPr lang="en-US" altLang="ko-KR" sz="2200" b="1" dirty="0" err="1">
                <a:solidFill>
                  <a:srgbClr val="00B050"/>
                </a:solidFill>
              </a:rPr>
              <a:t>hirDay</a:t>
            </a:r>
            <a:r>
              <a:rPr lang="en-US" altLang="ko-KR" sz="2200" b="1" dirty="0">
                <a:solidFill>
                  <a:srgbClr val="00B050"/>
                </a:solidFill>
              </a:rPr>
              <a:t>=null</a:t>
            </a:r>
            <a:r>
              <a:rPr lang="en-US" altLang="ko-KR" sz="2200" b="1" dirty="0">
                <a:solidFill>
                  <a:srgbClr val="3333FF"/>
                </a:solidFill>
              </a:rPr>
              <a:t>; </a:t>
            </a:r>
          </a:p>
          <a:p>
            <a:pPr marL="457200" lvl="1" indent="0">
              <a:buNone/>
            </a:pPr>
            <a:r>
              <a:rPr lang="en-US" altLang="ko-KR" sz="2200" b="1" dirty="0">
                <a:solidFill>
                  <a:srgbClr val="3333FF"/>
                </a:solidFill>
              </a:rPr>
              <a:t>or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public Employee  </a:t>
            </a:r>
            <a:r>
              <a:rPr lang="en-US" altLang="ko-KR" sz="2200" dirty="0">
                <a:solidFill>
                  <a:srgbClr val="00B050"/>
                </a:solidFill>
                <a:latin typeface="Comic Sans MS" panose="030F0702030302020204" pitchFamily="66" charset="0"/>
              </a:rPr>
              <a:t>// state is set to a  default  value by programmer </a:t>
            </a:r>
          </a:p>
          <a:p>
            <a:pPr marL="457200" lvl="1" indent="0">
              <a:buNone/>
            </a:pPr>
            <a:r>
              <a:rPr lang="en-US" altLang="ko-KR" sz="2200" dirty="0">
                <a:latin typeface="Comic Sans MS" panose="030F0702030302020204" pitchFamily="66" charset="0"/>
              </a:rPr>
              <a:t>{</a:t>
            </a:r>
          </a:p>
          <a:p>
            <a:pPr marL="457200" lvl="1" indent="0">
              <a:buNone/>
            </a:pPr>
            <a:r>
              <a:rPr lang="en-US" altLang="ko-KR" sz="2200" dirty="0">
                <a:latin typeface="Comic Sans MS" panose="030F0702030302020204" pitchFamily="66" charset="0"/>
              </a:rPr>
              <a:t>   name = “ ”;  </a:t>
            </a:r>
          </a:p>
          <a:p>
            <a:pPr marL="457200" lvl="1" indent="0">
              <a:buNone/>
            </a:pPr>
            <a:r>
              <a:rPr lang="en-US" altLang="ko-KR" sz="2200" dirty="0">
                <a:latin typeface="Comic Sans MS" panose="030F0702030302020204" pitchFamily="66" charset="0"/>
              </a:rPr>
              <a:t>   salary = 0;</a:t>
            </a:r>
          </a:p>
          <a:p>
            <a:pPr marL="457200" lvl="1" indent="0">
              <a:buNone/>
            </a:pPr>
            <a:r>
              <a:rPr lang="en-US" altLang="ko-KR" sz="2200" dirty="0">
                <a:latin typeface="Comic Sans MS" panose="030F0702030302020204" pitchFamily="66" charset="0"/>
              </a:rPr>
              <a:t>   </a:t>
            </a:r>
            <a:r>
              <a:rPr lang="en-US" altLang="ko-KR" sz="2200" dirty="0" err="1">
                <a:latin typeface="Comic Sans MS" panose="030F0702030302020204" pitchFamily="66" charset="0"/>
              </a:rPr>
              <a:t>hireDay</a:t>
            </a:r>
            <a:r>
              <a:rPr lang="en-US" altLang="ko-KR" sz="2200" dirty="0">
                <a:latin typeface="Comic Sans MS" panose="030F0702030302020204" pitchFamily="66" charset="0"/>
              </a:rPr>
              <a:t> = </a:t>
            </a:r>
            <a:r>
              <a:rPr lang="en-US" altLang="ko-KR" sz="2200" dirty="0" err="1">
                <a:latin typeface="Comic Sans MS" panose="030F0702030302020204" pitchFamily="66" charset="0"/>
              </a:rPr>
              <a:t>LocalDate.now</a:t>
            </a:r>
            <a:r>
              <a:rPr lang="en-US" altLang="ko-KR" sz="2200" dirty="0">
                <a:latin typeface="Comic Sans MS" panose="030F0702030302020204" pitchFamily="66" charset="0"/>
              </a:rPr>
              <a:t>();</a:t>
            </a:r>
          </a:p>
          <a:p>
            <a:pPr marL="457200" lvl="1" indent="0">
              <a:buNone/>
            </a:pPr>
            <a:r>
              <a:rPr lang="en-US" altLang="ko-KR" sz="2200" dirty="0">
                <a:latin typeface="Comic Sans MS" panose="030F0702030302020204" pitchFamily="66" charset="0"/>
              </a:rPr>
              <a:t>}</a:t>
            </a:r>
          </a:p>
          <a:p>
            <a:r>
              <a:rPr lang="en-US" altLang="ko-KR" dirty="0"/>
              <a:t>If a </a:t>
            </a:r>
            <a:r>
              <a:rPr lang="en-US" altLang="ko-KR" b="1" dirty="0"/>
              <a:t>programmer</a:t>
            </a:r>
            <a:r>
              <a:rPr lang="en-US" altLang="ko-KR" dirty="0"/>
              <a:t> did not </a:t>
            </a:r>
            <a:r>
              <a:rPr lang="en-US" altLang="ko-KR" b="1" dirty="0"/>
              <a:t>write</a:t>
            </a:r>
            <a:r>
              <a:rPr lang="en-US" altLang="ko-KR" dirty="0"/>
              <a:t> any constructor for a class, the </a:t>
            </a:r>
            <a:r>
              <a:rPr lang="en-US" altLang="ko-KR" b="1" dirty="0"/>
              <a:t>compiler</a:t>
            </a:r>
            <a:r>
              <a:rPr lang="en-US" altLang="ko-KR" dirty="0"/>
              <a:t> insert a no-argument constructor automatically( </a:t>
            </a:r>
            <a:r>
              <a:rPr lang="en-US" altLang="ko-KR" b="1" dirty="0">
                <a:solidFill>
                  <a:srgbClr val="FF0000"/>
                </a:solidFill>
              </a:rPr>
              <a:t>free no-argument constructor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If a </a:t>
            </a:r>
            <a:r>
              <a:rPr lang="en-US" altLang="ko-KR" b="1" dirty="0"/>
              <a:t>programmer</a:t>
            </a:r>
            <a:r>
              <a:rPr lang="en-US" altLang="ko-KR" dirty="0"/>
              <a:t> write at least one constructor, the </a:t>
            </a:r>
            <a:r>
              <a:rPr lang="en-US" altLang="ko-KR" b="1" dirty="0"/>
              <a:t>no-argument constructor </a:t>
            </a:r>
            <a:r>
              <a:rPr lang="en-US" altLang="ko-KR" dirty="0"/>
              <a:t>is not provided by compiler automatically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8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359" y="455143"/>
            <a:ext cx="10515600" cy="514769"/>
          </a:xfrm>
        </p:spPr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4.6.4. Explicit Field Initialization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4535" y="1062495"/>
            <a:ext cx="11005842" cy="536431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You can initialize fields explicitly in the declaration: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Comic Sans MS" panose="030F0702030302020204" pitchFamily="66" charset="0"/>
              </a:rPr>
              <a:t>class Employee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Comic Sans MS" panose="030F0702030302020204" pitchFamily="66" charset="0"/>
              </a:rPr>
              <a:t>{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Comic Sans MS" panose="030F0702030302020204" pitchFamily="66" charset="0"/>
              </a:rPr>
              <a:t>   private String name = </a:t>
            </a:r>
            <a:r>
              <a:rPr lang="en-US" altLang="ko-KR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“  "</a:t>
            </a:r>
            <a:r>
              <a:rPr lang="en-US" altLang="ko-KR" sz="2400" dirty="0">
                <a:latin typeface="Comic Sans MS" panose="030F0702030302020204" pitchFamily="66" charset="0"/>
              </a:rPr>
              <a:t>;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Comic Sans MS" panose="030F0702030302020204" pitchFamily="66" charset="0"/>
              </a:rPr>
              <a:t>   . . ……………………………………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Comic Sans MS" panose="030F0702030302020204" pitchFamily="66" charset="0"/>
              </a:rPr>
              <a:t>}</a:t>
            </a:r>
          </a:p>
          <a:p>
            <a:r>
              <a:rPr lang="en-US" altLang="ko-KR" b="1" dirty="0"/>
              <a:t>The initialization value </a:t>
            </a:r>
            <a:r>
              <a:rPr lang="en-US" altLang="ko-KR" b="1" dirty="0">
                <a:solidFill>
                  <a:srgbClr val="FF0000"/>
                </a:solidFill>
              </a:rPr>
              <a:t>doesn’t </a:t>
            </a:r>
            <a:r>
              <a:rPr lang="en-US" altLang="ko-KR" b="1" dirty="0"/>
              <a:t>have to be a</a:t>
            </a:r>
          </a:p>
          <a:p>
            <a:pPr marL="0" indent="0">
              <a:buNone/>
            </a:pPr>
            <a:r>
              <a:rPr lang="en-US" altLang="ko-KR" b="1" dirty="0"/>
              <a:t>   constant value. </a:t>
            </a:r>
          </a:p>
          <a:p>
            <a:r>
              <a:rPr lang="en-US" altLang="ko-KR" b="1" dirty="0"/>
              <a:t>a field is initialized by  method call which </a:t>
            </a:r>
          </a:p>
          <a:p>
            <a:pPr marL="0" indent="0">
              <a:buNone/>
            </a:pPr>
            <a:r>
              <a:rPr lang="en-US" altLang="ko-KR" b="1" dirty="0"/>
              <a:t>   computes the </a:t>
            </a:r>
            <a:r>
              <a:rPr lang="en-US" altLang="ko-KR" b="1" dirty="0">
                <a:solidFill>
                  <a:srgbClr val="FF0000"/>
                </a:solidFill>
              </a:rPr>
              <a:t>initial value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3344" y="1513271"/>
            <a:ext cx="3814512" cy="4462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class Employee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private static </a:t>
            </a:r>
            <a:r>
              <a:rPr lang="en-US" altLang="ko-KR" sz="2000" dirty="0" err="1">
                <a:latin typeface="Comic Sans MS" panose="030F0702030302020204" pitchFamily="66" charset="0"/>
              </a:rPr>
              <a:t>int</a:t>
            </a:r>
            <a:r>
              <a:rPr lang="en-US" altLang="ko-KR" sz="2000" dirty="0">
                <a:latin typeface="Comic Sans MS" panose="030F0702030302020204" pitchFamily="66" charset="0"/>
              </a:rPr>
              <a:t> </a:t>
            </a:r>
            <a:r>
              <a:rPr lang="en-US" altLang="ko-KR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nextId</a:t>
            </a:r>
            <a:r>
              <a:rPr lang="en-US" altLang="ko-KR" sz="2000" dirty="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private </a:t>
            </a:r>
            <a:r>
              <a:rPr lang="en-US" altLang="ko-KR" sz="2000" dirty="0" err="1">
                <a:latin typeface="Comic Sans MS" panose="030F0702030302020204" pitchFamily="66" charset="0"/>
              </a:rPr>
              <a:t>int</a:t>
            </a:r>
            <a:r>
              <a:rPr lang="en-US" altLang="ko-KR" sz="2000" dirty="0">
                <a:latin typeface="Comic Sans MS" panose="030F0702030302020204" pitchFamily="66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id</a:t>
            </a:r>
            <a:r>
              <a:rPr lang="en-US" altLang="ko-KR" sz="2000" dirty="0">
                <a:latin typeface="Comic Sans MS" panose="030F0702030302020204" pitchFamily="66" charset="0"/>
              </a:rPr>
              <a:t> = </a:t>
            </a:r>
            <a:r>
              <a:rPr lang="en-US" altLang="ko-KR" sz="2000" dirty="0" err="1">
                <a:latin typeface="Comic Sans MS" panose="030F0702030302020204" pitchFamily="66" charset="0"/>
              </a:rPr>
              <a:t>assignId</a:t>
            </a:r>
            <a:r>
              <a:rPr lang="en-US" altLang="ko-KR" sz="2000" dirty="0">
                <a:latin typeface="Comic Sans MS" panose="030F0702030302020204" pitchFamily="66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……………………………………………….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</a:t>
            </a:r>
            <a:r>
              <a:rPr lang="en-US" altLang="ko-KR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private</a:t>
            </a:r>
            <a:r>
              <a:rPr lang="en-US" altLang="ko-KR" sz="2000" dirty="0">
                <a:latin typeface="Comic Sans MS" panose="030F0702030302020204" pitchFamily="66" charset="0"/>
              </a:rPr>
              <a:t> static </a:t>
            </a:r>
            <a:r>
              <a:rPr lang="en-US" altLang="ko-KR" sz="2000" dirty="0" err="1">
                <a:latin typeface="Comic Sans MS" panose="030F0702030302020204" pitchFamily="66" charset="0"/>
              </a:rPr>
              <a:t>int</a:t>
            </a:r>
            <a:r>
              <a:rPr lang="en-US" altLang="ko-KR" sz="2000" dirty="0">
                <a:latin typeface="Comic Sans MS" panose="030F0702030302020204" pitchFamily="66" charset="0"/>
              </a:rPr>
              <a:t> </a:t>
            </a:r>
            <a:r>
              <a:rPr lang="en-US" altLang="ko-KR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assignId</a:t>
            </a:r>
            <a:r>
              <a:rPr lang="en-US" altLang="ko-KR" sz="2000" dirty="0">
                <a:latin typeface="Comic Sans MS" panose="030F0702030302020204" pitchFamily="66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{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  </a:t>
            </a:r>
            <a:r>
              <a:rPr lang="en-US" altLang="ko-KR" sz="2000" dirty="0" err="1">
                <a:latin typeface="Comic Sans MS" panose="030F0702030302020204" pitchFamily="66" charset="0"/>
              </a:rPr>
              <a:t>int</a:t>
            </a:r>
            <a:r>
              <a:rPr lang="en-US" altLang="ko-KR" sz="2000" dirty="0">
                <a:latin typeface="Comic Sans MS" panose="030F0702030302020204" pitchFamily="66" charset="0"/>
              </a:rPr>
              <a:t> r = </a:t>
            </a:r>
            <a:r>
              <a:rPr lang="en-US" altLang="ko-KR" sz="2000" dirty="0" err="1">
                <a:latin typeface="Comic Sans MS" panose="030F0702030302020204" pitchFamily="66" charset="0"/>
              </a:rPr>
              <a:t>nextId</a:t>
            </a:r>
            <a:r>
              <a:rPr lang="en-US" altLang="ko-KR" sz="2000" dirty="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  </a:t>
            </a:r>
            <a:r>
              <a:rPr lang="en-US" altLang="ko-KR" sz="2000" dirty="0" err="1">
                <a:latin typeface="Comic Sans MS" panose="030F0702030302020204" pitchFamily="66" charset="0"/>
              </a:rPr>
              <a:t>nextId</a:t>
            </a:r>
            <a:r>
              <a:rPr lang="en-US" altLang="ko-KR" sz="2000" dirty="0">
                <a:latin typeface="Comic Sans MS" panose="030F0702030302020204" pitchFamily="66" charset="0"/>
              </a:rPr>
              <a:t>++;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   </a:t>
            </a:r>
            <a:r>
              <a:rPr lang="en-US" altLang="ko-KR" sz="2000" b="1" dirty="0">
                <a:latin typeface="Comic Sans MS" panose="030F0702030302020204" pitchFamily="66" charset="0"/>
              </a:rPr>
              <a:t>return r;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}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   …………………………………………….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ko-KR" sz="2000" dirty="0"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181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4.6.5.  Parameter Names of a Constructor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8"/>
            <a:ext cx="11115675" cy="5364312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Some programmers like single-letter parameter names</a:t>
            </a:r>
            <a:r>
              <a:rPr lang="en-US" altLang="ko-KR" dirty="0"/>
              <a:t>: 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public </a:t>
            </a:r>
            <a:r>
              <a:rPr lang="en-US" altLang="ko-KR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Employee</a:t>
            </a:r>
            <a:r>
              <a:rPr lang="en-US" altLang="ko-KR" sz="2000" dirty="0">
                <a:latin typeface="Comic Sans MS" panose="030F0702030302020204" pitchFamily="66" charset="0"/>
              </a:rPr>
              <a:t>(String </a:t>
            </a:r>
            <a:r>
              <a:rPr lang="en-US" altLang="ko-KR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ko-KR" sz="2000" dirty="0">
                <a:latin typeface="Comic Sans MS" panose="030F0702030302020204" pitchFamily="66" charset="0"/>
              </a:rPr>
              <a:t>, double </a:t>
            </a:r>
            <a:r>
              <a:rPr lang="en-US" altLang="ko-KR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</a:t>
            </a:r>
            <a:r>
              <a:rPr lang="en-US" altLang="ko-KR" sz="2000" dirty="0">
                <a:latin typeface="Comic Sans MS" panose="030F0702030302020204" pitchFamily="66" charset="0"/>
              </a:rPr>
              <a:t>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   name = n;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   salary = s;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}</a:t>
            </a:r>
            <a:endParaRPr lang="en-US" altLang="ko-KR" sz="2000" dirty="0"/>
          </a:p>
          <a:p>
            <a:r>
              <a:rPr lang="en-US" altLang="ko-KR" b="1" dirty="0"/>
              <a:t>For better documentation, we can use a prefix: 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public Employee(String </a:t>
            </a:r>
            <a:r>
              <a:rPr lang="en-US" altLang="ko-KR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ko-KR" sz="2000" dirty="0" err="1">
                <a:latin typeface="Comic Sans MS" panose="030F0702030302020204" pitchFamily="66" charset="0"/>
              </a:rPr>
              <a:t>Name</a:t>
            </a:r>
            <a:r>
              <a:rPr lang="en-US" altLang="ko-KR" sz="2000" dirty="0">
                <a:latin typeface="Comic Sans MS" panose="030F0702030302020204" pitchFamily="66" charset="0"/>
              </a:rPr>
              <a:t>, double </a:t>
            </a:r>
            <a:r>
              <a:rPr lang="en-US" altLang="ko-KR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ko-KR" sz="2000" dirty="0" err="1">
                <a:latin typeface="Comic Sans MS" panose="030F0702030302020204" pitchFamily="66" charset="0"/>
              </a:rPr>
              <a:t>Salary</a:t>
            </a:r>
            <a:r>
              <a:rPr lang="en-US" altLang="ko-KR" sz="2000" dirty="0">
                <a:latin typeface="Comic Sans MS" panose="030F0702030302020204" pitchFamily="66" charset="0"/>
              </a:rPr>
              <a:t>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   name = </a:t>
            </a:r>
            <a:r>
              <a:rPr lang="en-US" altLang="ko-KR" sz="2000" dirty="0" err="1">
                <a:latin typeface="Comic Sans MS" panose="030F0702030302020204" pitchFamily="66" charset="0"/>
              </a:rPr>
              <a:t>aName</a:t>
            </a:r>
            <a:r>
              <a:rPr lang="en-US" altLang="ko-KR" sz="2000" dirty="0">
                <a:latin typeface="Comic Sans MS" panose="030F0702030302020204" pitchFamily="66" charset="0"/>
              </a:rPr>
              <a:t>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   salary = </a:t>
            </a:r>
            <a:r>
              <a:rPr lang="en-US" altLang="ko-KR" sz="2000" dirty="0" err="1">
                <a:latin typeface="Comic Sans MS" panose="030F0702030302020204" pitchFamily="66" charset="0"/>
              </a:rPr>
              <a:t>aSalary</a:t>
            </a:r>
            <a:r>
              <a:rPr lang="en-US" altLang="ko-KR" sz="2000" dirty="0">
                <a:latin typeface="Comic Sans MS" panose="030F0702030302020204" pitchFamily="66" charset="0"/>
              </a:rPr>
              <a:t>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}</a:t>
            </a:r>
            <a:endParaRPr lang="en-US" altLang="ko-KR" sz="2000" dirty="0"/>
          </a:p>
          <a:p>
            <a:r>
              <a:rPr lang="en-US" altLang="ko-KR" dirty="0"/>
              <a:t>Use 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this </a:t>
            </a:r>
            <a:r>
              <a:rPr lang="en-US" altLang="ko-KR" dirty="0"/>
              <a:t> to distinguish </a:t>
            </a:r>
            <a:r>
              <a:rPr lang="en-US" altLang="ko-KR" b="1" dirty="0"/>
              <a:t>parameters</a:t>
            </a:r>
            <a:r>
              <a:rPr lang="en-US" altLang="ko-KR" dirty="0"/>
              <a:t>  of constructor from </a:t>
            </a:r>
            <a:r>
              <a:rPr lang="en-US" altLang="ko-KR" b="1" dirty="0"/>
              <a:t>fields </a:t>
            </a:r>
            <a:r>
              <a:rPr lang="en-US" altLang="ko-KR" dirty="0"/>
              <a:t>of a class  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public Employee(String name, double salary)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   </a:t>
            </a:r>
            <a:r>
              <a:rPr lang="en-US" altLang="ko-KR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this</a:t>
            </a:r>
            <a:r>
              <a:rPr lang="en-US" altLang="ko-KR" sz="2000" dirty="0">
                <a:latin typeface="Comic Sans MS" panose="030F0702030302020204" pitchFamily="66" charset="0"/>
              </a:rPr>
              <a:t>.name = name;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   </a:t>
            </a:r>
            <a:r>
              <a:rPr lang="en-US" altLang="ko-KR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this</a:t>
            </a:r>
            <a:r>
              <a:rPr lang="en-US" altLang="ko-KR" sz="2000" dirty="0" err="1">
                <a:latin typeface="Comic Sans MS" panose="030F0702030302020204" pitchFamily="66" charset="0"/>
              </a:rPr>
              <a:t>.salary</a:t>
            </a:r>
            <a:r>
              <a:rPr lang="en-US" altLang="ko-KR" sz="2000" dirty="0">
                <a:latin typeface="Comic Sans MS" panose="030F0702030302020204" pitchFamily="66" charset="0"/>
              </a:rPr>
              <a:t> = salary;	}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2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4.6.6. Calling Another Constructor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949" y="992038"/>
            <a:ext cx="11477625" cy="536431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The keyword </a:t>
            </a:r>
            <a:r>
              <a:rPr lang="en-US" altLang="ko-KR" sz="2400" b="1" dirty="0">
                <a:solidFill>
                  <a:srgbClr val="3333FF"/>
                </a:solidFill>
              </a:rPr>
              <a:t>“this</a:t>
            </a:r>
            <a:r>
              <a:rPr lang="en-US" altLang="ko-KR" dirty="0"/>
              <a:t>” used as an </a:t>
            </a:r>
            <a:r>
              <a:rPr lang="en-US" altLang="ko-KR" b="1" dirty="0">
                <a:solidFill>
                  <a:srgbClr val="3333FF"/>
                </a:solidFill>
              </a:rPr>
              <a:t>implicit</a:t>
            </a:r>
            <a:r>
              <a:rPr lang="en-US" altLang="ko-KR" dirty="0"/>
              <a:t> parameter of a method. </a:t>
            </a:r>
          </a:p>
          <a:p>
            <a:r>
              <a:rPr lang="en-US" altLang="ko-KR" dirty="0"/>
              <a:t>“</a:t>
            </a:r>
            <a:r>
              <a:rPr lang="en-US" altLang="ko-KR" b="1" dirty="0">
                <a:solidFill>
                  <a:srgbClr val="3333FF"/>
                </a:solidFill>
              </a:rPr>
              <a:t>this”</a:t>
            </a:r>
            <a:r>
              <a:rPr lang="en-US" altLang="ko-KR" dirty="0"/>
              <a:t> key word  also allows </a:t>
            </a:r>
            <a:r>
              <a:rPr lang="en-US" altLang="ko-KR" b="1" dirty="0"/>
              <a:t>one</a:t>
            </a:r>
            <a:r>
              <a:rPr lang="en-US" altLang="ko-KR" dirty="0"/>
              <a:t> constructor to call </a:t>
            </a:r>
            <a:r>
              <a:rPr lang="en-US" altLang="ko-KR" b="1" dirty="0"/>
              <a:t>another constructor </a:t>
            </a:r>
            <a:r>
              <a:rPr lang="en-US" altLang="ko-KR" dirty="0"/>
              <a:t>of the same class</a:t>
            </a:r>
          </a:p>
          <a:p>
            <a:r>
              <a:rPr lang="en-US" altLang="ko-KR" dirty="0"/>
              <a:t> “</a:t>
            </a:r>
            <a:r>
              <a:rPr lang="en-US" altLang="ko-KR" dirty="0">
                <a:solidFill>
                  <a:srgbClr val="3333FF"/>
                </a:solidFill>
                <a:latin typeface="Comic Sans MS" panose="030F0702030302020204" pitchFamily="66" charset="0"/>
              </a:rPr>
              <a:t>this</a:t>
            </a:r>
            <a:r>
              <a:rPr lang="en-US" altLang="ko-KR" dirty="0">
                <a:latin typeface="Comic Sans MS" panose="030F0702030302020204" pitchFamily="66" charset="0"/>
              </a:rPr>
              <a:t>” key word should be the fist statement of the caller constructor.</a:t>
            </a:r>
            <a:r>
              <a:rPr lang="en-US" altLang="ko-KR" dirty="0"/>
              <a:t> 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public </a:t>
            </a:r>
            <a:r>
              <a:rPr lang="en-US" altLang="ko-KR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Employee</a:t>
            </a:r>
            <a:r>
              <a:rPr lang="en-US" altLang="ko-KR" sz="2000" dirty="0">
                <a:latin typeface="Comic Sans MS" panose="030F0702030302020204" pitchFamily="66" charset="0"/>
              </a:rPr>
              <a:t>(double </a:t>
            </a:r>
            <a:r>
              <a:rPr lang="en-US" altLang="ko-KR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</a:t>
            </a:r>
            <a:r>
              <a:rPr lang="en-US" altLang="ko-KR" sz="2000" dirty="0">
                <a:latin typeface="Comic Sans MS" panose="030F0702030302020204" pitchFamily="66" charset="0"/>
              </a:rPr>
              <a:t>) </a:t>
            </a:r>
            <a:r>
              <a:rPr lang="en-US" altLang="ko-KR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// constructor with one parameter 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{</a:t>
            </a:r>
          </a:p>
          <a:p>
            <a:pPr marL="457200" lvl="1" indent="0">
              <a:buNone/>
            </a:pPr>
            <a:r>
              <a:rPr lang="en-US" altLang="ko-KR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    this</a:t>
            </a:r>
            <a:r>
              <a:rPr lang="en-US" altLang="ko-KR" sz="2000" dirty="0">
                <a:latin typeface="Comic Sans MS" panose="030F0702030302020204" pitchFamily="66" charset="0"/>
              </a:rPr>
              <a:t>( “ Employee # " + </a:t>
            </a:r>
            <a:r>
              <a:rPr lang="en-US" altLang="ko-KR" sz="2000" dirty="0" err="1">
                <a:latin typeface="Comic Sans MS" panose="030F0702030302020204" pitchFamily="66" charset="0"/>
              </a:rPr>
              <a:t>nextId</a:t>
            </a:r>
            <a:r>
              <a:rPr lang="en-US" altLang="ko-KR" sz="2000" dirty="0">
                <a:latin typeface="Comic Sans MS" panose="030F0702030302020204" pitchFamily="66" charset="0"/>
              </a:rPr>
              <a:t>, </a:t>
            </a:r>
            <a:r>
              <a:rPr lang="en-US" altLang="ko-KR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</a:t>
            </a:r>
            <a:r>
              <a:rPr lang="en-US" altLang="ko-KR" sz="2000" dirty="0">
                <a:latin typeface="Comic Sans MS" panose="030F0702030302020204" pitchFamily="66" charset="0"/>
              </a:rPr>
              <a:t>);  </a:t>
            </a:r>
            <a:r>
              <a:rPr lang="en-US" altLang="ko-KR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// calls Employee(String, double)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     </a:t>
            </a:r>
            <a:r>
              <a:rPr lang="en-US" altLang="ko-KR" sz="2000" dirty="0" err="1">
                <a:latin typeface="Comic Sans MS" panose="030F0702030302020204" pitchFamily="66" charset="0"/>
              </a:rPr>
              <a:t>nextId</a:t>
            </a:r>
            <a:r>
              <a:rPr lang="en-US" altLang="ko-KR" sz="2000" dirty="0">
                <a:latin typeface="Comic Sans MS" panose="030F0702030302020204" pitchFamily="66" charset="0"/>
              </a:rPr>
              <a:t>++;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}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public </a:t>
            </a:r>
            <a:r>
              <a:rPr lang="en-US" altLang="ko-KR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Employee</a:t>
            </a:r>
            <a:r>
              <a:rPr lang="en-US" altLang="ko-KR" sz="2000" dirty="0">
                <a:latin typeface="Comic Sans MS" panose="030F0702030302020204" pitchFamily="66" charset="0"/>
              </a:rPr>
              <a:t>(String </a:t>
            </a:r>
            <a:r>
              <a:rPr lang="en-US" altLang="ko-KR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ko-KR" sz="2000" dirty="0">
                <a:latin typeface="Comic Sans MS" panose="030F0702030302020204" pitchFamily="66" charset="0"/>
              </a:rPr>
              <a:t>, double </a:t>
            </a:r>
            <a:r>
              <a:rPr lang="en-US" altLang="ko-KR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</a:t>
            </a:r>
            <a:r>
              <a:rPr lang="en-US" altLang="ko-KR" sz="2000" dirty="0">
                <a:latin typeface="Comic Sans MS" panose="030F0702030302020204" pitchFamily="66" charset="0"/>
              </a:rPr>
              <a:t>) // constructor with two parameter 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{ 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   ……………………………………………………………………………………………………………………………………. 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mic Sans MS" panose="030F0702030302020204" pitchFamily="66" charset="0"/>
              </a:rPr>
              <a:t>}</a:t>
            </a:r>
            <a:endParaRPr lang="en-US" altLang="ko-KR" dirty="0"/>
          </a:p>
          <a:p>
            <a:r>
              <a:rPr lang="en-US" altLang="ko-KR" dirty="0"/>
              <a:t>If we call  ”</a:t>
            </a:r>
            <a:r>
              <a:rPr lang="en-US" altLang="ko-KR" dirty="0">
                <a:solidFill>
                  <a:srgbClr val="C00000"/>
                </a:solidFill>
              </a:rPr>
              <a:t>new</a:t>
            </a:r>
            <a:r>
              <a:rPr lang="en-US" altLang="ko-KR" dirty="0"/>
              <a:t> Employee(600000,  Employee(</a:t>
            </a:r>
            <a:r>
              <a:rPr lang="en-US" altLang="ko-KR" dirty="0">
                <a:solidFill>
                  <a:srgbClr val="3333FF"/>
                </a:solidFill>
              </a:rPr>
              <a:t>double</a:t>
            </a:r>
            <a:r>
              <a:rPr lang="en-US" altLang="ko-KR" dirty="0"/>
              <a:t>) constructor calls the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b="1" dirty="0"/>
              <a:t>Employee(String, double) </a:t>
            </a:r>
            <a:r>
              <a:rPr lang="en-US" altLang="ko-KR" dirty="0"/>
              <a:t>constructor</a:t>
            </a:r>
          </a:p>
          <a:p>
            <a:r>
              <a:rPr lang="en-US" altLang="ko-KR" dirty="0"/>
              <a:t>This allows to factor out and write </a:t>
            </a:r>
            <a:r>
              <a:rPr lang="en-US" altLang="ko-KR" b="1" dirty="0">
                <a:solidFill>
                  <a:srgbClr val="3333FF"/>
                </a:solidFill>
              </a:rPr>
              <a:t>one common</a:t>
            </a:r>
            <a:r>
              <a:rPr lang="en-US" altLang="ko-KR" dirty="0"/>
              <a:t> construction code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43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4.6.7. Initialization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810875" cy="5364312"/>
          </a:xfrm>
        </p:spPr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800" b="1" dirty="0"/>
              <a:t>We have  seen two ways to initialize a data field:</a:t>
            </a:r>
          </a:p>
          <a:p>
            <a:pPr indent="0">
              <a:buNone/>
            </a:pPr>
            <a:r>
              <a:rPr lang="en-US" sz="2800" dirty="0">
                <a:solidFill>
                  <a:srgbClr val="3333FF"/>
                </a:solidFill>
              </a:rPr>
              <a:t>a) By setting a value in a constructo</a:t>
            </a:r>
            <a:r>
              <a:rPr lang="en-US" sz="2800" dirty="0"/>
              <a:t>r</a:t>
            </a:r>
          </a:p>
          <a:p>
            <a:pPr indent="0">
              <a:buNone/>
            </a:pPr>
            <a:r>
              <a:rPr lang="en-US" sz="2800" dirty="0"/>
              <a:t>b) By assigning a value in the declaration</a:t>
            </a:r>
          </a:p>
          <a:p>
            <a:pPr marL="0" indent="228600"/>
            <a:r>
              <a:rPr lang="en-US" sz="2800" dirty="0"/>
              <a:t> An  an </a:t>
            </a:r>
            <a:r>
              <a:rPr lang="en-US" sz="2800" b="1" dirty="0"/>
              <a:t>initialization block</a:t>
            </a:r>
            <a:r>
              <a:rPr lang="en-US" sz="2800" dirty="0"/>
              <a:t> is the </a:t>
            </a:r>
            <a:r>
              <a:rPr lang="en-US" sz="2800" b="1" dirty="0"/>
              <a:t>third</a:t>
            </a:r>
            <a:r>
              <a:rPr lang="en-US" sz="2800" dirty="0"/>
              <a:t> mechanism </a:t>
            </a:r>
          </a:p>
          <a:p>
            <a:r>
              <a:rPr lang="en-US" sz="2800" dirty="0"/>
              <a:t> </a:t>
            </a:r>
            <a:r>
              <a:rPr lang="en-US" sz="2800" b="1" dirty="0"/>
              <a:t>Class declarations </a:t>
            </a:r>
            <a:r>
              <a:rPr lang="en-US" sz="2800" dirty="0"/>
              <a:t>can contain arbitrary blocks of code. </a:t>
            </a:r>
          </a:p>
          <a:p>
            <a:r>
              <a:rPr lang="en-US" sz="2800" dirty="0"/>
              <a:t> These </a:t>
            </a:r>
            <a:r>
              <a:rPr lang="en-US" sz="2800" b="1" dirty="0"/>
              <a:t>blocks are executed </a:t>
            </a:r>
            <a:r>
              <a:rPr lang="en-US" sz="2800" dirty="0"/>
              <a:t>whenever an object of that class is </a:t>
            </a:r>
            <a:r>
              <a:rPr lang="en-US" sz="2800" b="1" dirty="0"/>
              <a:t>constructed</a:t>
            </a:r>
            <a:r>
              <a:rPr lang="en-US" sz="2800" dirty="0"/>
              <a:t>.</a:t>
            </a:r>
          </a:p>
          <a:p>
            <a:r>
              <a:rPr lang="en-US" sz="2800" dirty="0"/>
              <a:t>The initialization block runs first, and then the body of the </a:t>
            </a:r>
          </a:p>
          <a:p>
            <a:pPr marL="0" indent="0">
              <a:buNone/>
            </a:pPr>
            <a:r>
              <a:rPr lang="en-US" sz="2800" dirty="0"/>
              <a:t>  constructor is executed.</a:t>
            </a:r>
          </a:p>
          <a:p>
            <a:r>
              <a:rPr lang="en-US" sz="2800" b="1" dirty="0">
                <a:solidFill>
                  <a:srgbClr val="3333FF"/>
                </a:solidFill>
              </a:rPr>
              <a:t>See the example in the next slide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1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 Example 1:  Object Initialization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class Employee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// first define fields </a:t>
            </a:r>
          </a:p>
          <a:p>
            <a:pPr marL="0" indent="0">
              <a:buNone/>
            </a:pPr>
            <a:r>
              <a:rPr lang="en-US" dirty="0"/>
              <a:t>private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nextId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private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pPr marL="0" indent="0">
              <a:buNone/>
            </a:pPr>
            <a:r>
              <a:rPr lang="en-US" dirty="0"/>
              <a:t> private String name;</a:t>
            </a:r>
          </a:p>
          <a:p>
            <a:pPr marL="0" indent="0">
              <a:buNone/>
            </a:pPr>
            <a:r>
              <a:rPr lang="en-US" dirty="0"/>
              <a:t> private double salary;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// then object initialization block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/>
              <a:t>    id = </a:t>
            </a:r>
            <a:r>
              <a:rPr lang="en-US" dirty="0" err="1"/>
              <a:t>nextId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nextId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76875" y="1192063"/>
            <a:ext cx="5543550" cy="48936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public </a:t>
            </a:r>
            <a:r>
              <a:rPr lang="en-US" sz="2400" dirty="0">
                <a:solidFill>
                  <a:srgbClr val="3333FF"/>
                </a:solidFill>
              </a:rPr>
              <a:t>Employee(</a:t>
            </a:r>
            <a:r>
              <a:rPr lang="en-US" sz="2400" dirty="0"/>
              <a:t>String n, double s)</a:t>
            </a:r>
          </a:p>
          <a:p>
            <a:r>
              <a:rPr lang="en-US" sz="2400" dirty="0"/>
              <a:t>  {</a:t>
            </a:r>
          </a:p>
          <a:p>
            <a:r>
              <a:rPr lang="en-US" sz="2400" dirty="0"/>
              <a:t>    name = n;</a:t>
            </a:r>
          </a:p>
          <a:p>
            <a:r>
              <a:rPr lang="en-US" sz="2400" dirty="0"/>
              <a:t>    salary = s;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public </a:t>
            </a:r>
            <a:r>
              <a:rPr lang="en-US" sz="2400" dirty="0">
                <a:solidFill>
                  <a:srgbClr val="3333FF"/>
                </a:solidFill>
              </a:rPr>
              <a:t>Employee</a:t>
            </a:r>
            <a:r>
              <a:rPr lang="en-US" sz="2400" dirty="0"/>
              <a:t>()</a:t>
            </a:r>
          </a:p>
          <a:p>
            <a:r>
              <a:rPr lang="en-US" sz="2400" dirty="0"/>
              <a:t>  {</a:t>
            </a:r>
          </a:p>
          <a:p>
            <a:r>
              <a:rPr lang="en-US" sz="2400" dirty="0"/>
              <a:t>     name = "";</a:t>
            </a:r>
          </a:p>
          <a:p>
            <a:r>
              <a:rPr lang="en-US" sz="2400" dirty="0"/>
              <a:t>     salary = 0;</a:t>
            </a:r>
          </a:p>
          <a:p>
            <a:r>
              <a:rPr lang="en-US" sz="2400" dirty="0"/>
              <a:t>   }</a:t>
            </a:r>
          </a:p>
          <a:p>
            <a:r>
              <a:rPr lang="en-US" sz="2400" dirty="0"/>
              <a:t>………</a:t>
            </a:r>
          </a:p>
          <a:p>
            <a:r>
              <a:rPr lang="en-US" sz="2400" dirty="0"/>
              <a:t>} </a:t>
            </a:r>
            <a:r>
              <a:rPr lang="en-US" sz="2400" dirty="0">
                <a:solidFill>
                  <a:srgbClr val="00B050"/>
                </a:solidFill>
              </a:rPr>
              <a:t>// end of Employee class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687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4038</Words>
  <Application>Microsoft Office PowerPoint</Application>
  <PresentationFormat>와이드스크린</PresentationFormat>
  <Paragraphs>551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CourierNewPSMT</vt:lpstr>
      <vt:lpstr>TimesNewRomanPSMT</vt:lpstr>
      <vt:lpstr>맑은 고딕</vt:lpstr>
      <vt:lpstr>Arial</vt:lpstr>
      <vt:lpstr>Comic Sans MS</vt:lpstr>
      <vt:lpstr>Wingdings</vt:lpstr>
      <vt:lpstr>Office 테마</vt:lpstr>
      <vt:lpstr>Ch 04  Objects and Classes : Part 2</vt:lpstr>
      <vt:lpstr>4.6. Object Construction</vt:lpstr>
      <vt:lpstr>4.6. Object Construction</vt:lpstr>
      <vt:lpstr> 4.6.3.The Constructor with No Arguments</vt:lpstr>
      <vt:lpstr>4.6.4. Explicit Field Initialization</vt:lpstr>
      <vt:lpstr>4.6.5.  Parameter Names of a Constructor </vt:lpstr>
      <vt:lpstr>4.6.6. Calling Another Constructor</vt:lpstr>
      <vt:lpstr>4.6.7. Initialization Blocks</vt:lpstr>
      <vt:lpstr> Example 1:  Object Initialization Block</vt:lpstr>
      <vt:lpstr>Example 2: Static Initialization Blocks</vt:lpstr>
      <vt:lpstr>Summary of Filed Initialization :The Order of Initialization</vt:lpstr>
      <vt:lpstr> Example: Constructor Test(1/2)</vt:lpstr>
      <vt:lpstr>Example: Constructor Test (2/2)</vt:lpstr>
      <vt:lpstr>4.6.8. Object Destruction and the finalize() Method</vt:lpstr>
      <vt:lpstr>4.7. Packages</vt:lpstr>
      <vt:lpstr>4.7.1. Class Importation</vt:lpstr>
      <vt:lpstr>4.7.1. Class Importation cont’d </vt:lpstr>
      <vt:lpstr>4.7.2. Static Imports</vt:lpstr>
      <vt:lpstr>4.7.3. Adding a Class to a Package</vt:lpstr>
      <vt:lpstr>Example: Package Test(1/2):  </vt:lpstr>
      <vt:lpstr>Example: Package Test(2/2) </vt:lpstr>
      <vt:lpstr>4.7.4. Package Scope of class, method and field.</vt:lpstr>
      <vt:lpstr>4.8. Setting The Class Path</vt:lpstr>
      <vt:lpstr>4.9. Documentation Comments</vt:lpstr>
      <vt:lpstr>4.9.2. Class and Field Comments</vt:lpstr>
      <vt:lpstr>4.9.3. Method Comments</vt:lpstr>
      <vt:lpstr>4.9.5. Other general Comments</vt:lpstr>
      <vt:lpstr>4.9.7. Comment Extraction</vt:lpstr>
      <vt:lpstr>4.10. Class Design Hints</vt:lpstr>
      <vt:lpstr>4.10. Class Design Hints</vt:lpstr>
      <vt:lpstr>4.10. Class Design Hints</vt:lpstr>
      <vt:lpstr>4.10. Class Design Hints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류기열</dc:creator>
  <cp:lastModifiedBy>신 민선</cp:lastModifiedBy>
  <cp:revision>301</cp:revision>
  <dcterms:created xsi:type="dcterms:W3CDTF">2018-08-13T01:39:17Z</dcterms:created>
  <dcterms:modified xsi:type="dcterms:W3CDTF">2019-03-21T06:46:20Z</dcterms:modified>
</cp:coreProperties>
</file>