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2" r:id="rId3"/>
    <p:sldId id="311" r:id="rId4"/>
    <p:sldId id="317" r:id="rId5"/>
    <p:sldId id="315" r:id="rId6"/>
    <p:sldId id="330" r:id="rId7"/>
    <p:sldId id="328" r:id="rId8"/>
    <p:sldId id="331" r:id="rId9"/>
    <p:sldId id="333" r:id="rId10"/>
    <p:sldId id="334" r:id="rId11"/>
    <p:sldId id="258" r:id="rId12"/>
    <p:sldId id="294" r:id="rId13"/>
    <p:sldId id="336" r:id="rId14"/>
    <p:sldId id="259" r:id="rId15"/>
    <p:sldId id="339" r:id="rId16"/>
    <p:sldId id="340" r:id="rId17"/>
    <p:sldId id="260" r:id="rId18"/>
    <p:sldId id="295" r:id="rId19"/>
    <p:sldId id="352" r:id="rId20"/>
    <p:sldId id="353" r:id="rId21"/>
    <p:sldId id="354" r:id="rId22"/>
    <p:sldId id="298" r:id="rId23"/>
    <p:sldId id="263" r:id="rId24"/>
    <p:sldId id="301" r:id="rId25"/>
    <p:sldId id="264" r:id="rId26"/>
    <p:sldId id="265" r:id="rId27"/>
    <p:sldId id="266" r:id="rId28"/>
    <p:sldId id="302" r:id="rId29"/>
    <p:sldId id="341" r:id="rId30"/>
    <p:sldId id="267" r:id="rId31"/>
    <p:sldId id="344" r:id="rId32"/>
    <p:sldId id="303" r:id="rId33"/>
    <p:sldId id="268" r:id="rId34"/>
    <p:sldId id="345" r:id="rId35"/>
    <p:sldId id="304" r:id="rId36"/>
    <p:sldId id="305" r:id="rId37"/>
    <p:sldId id="346" r:id="rId38"/>
    <p:sldId id="269" r:id="rId39"/>
    <p:sldId id="270" r:id="rId40"/>
    <p:sldId id="271" r:id="rId41"/>
    <p:sldId id="348" r:id="rId42"/>
    <p:sldId id="306" r:id="rId43"/>
    <p:sldId id="35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57FC5-C2D3-41F4-B991-80E64B286E1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19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57FC5-C2D3-41F4-B991-80E64B286E1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13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>
            <a:normAutofit/>
          </a:bodyPr>
          <a:lstStyle>
            <a:lvl1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181600"/>
          </a:xfrm>
        </p:spPr>
        <p:txBody>
          <a:bodyPr/>
          <a:lstStyle>
            <a:lvl1pPr>
              <a:lnSpc>
                <a:spcPts val="2400"/>
              </a:lnSpc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lnSpc>
                <a:spcPts val="2160"/>
              </a:lnSpc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62C0E-D9E9-4265-B43D-142BD3A93F8D}" type="datetime1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3/19/2019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B6CBA-A4E1-4BFE-9369-95C75B529D07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8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506F1-A4E0-4063-848D-FF9E2A5B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Ch 04: Objects and Classes: Part 1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903A54-A355-46BC-878A-B21140C35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Core Java, Volume I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CDCB6-E0F7-4A62-87DC-064EED0F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1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4.1.2. Objects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914399"/>
            <a:ext cx="11325225" cy="5807075"/>
          </a:xfrm>
        </p:spPr>
        <p:txBody>
          <a:bodyPr>
            <a:noAutofit/>
          </a:bodyPr>
          <a:lstStyle/>
          <a:p>
            <a:r>
              <a:rPr lang="en-US" dirty="0"/>
              <a:t>In </a:t>
            </a:r>
            <a:r>
              <a:rPr lang="en-US" b="1" dirty="0"/>
              <a:t>OOP, </a:t>
            </a:r>
            <a:r>
              <a:rPr lang="en-US" dirty="0"/>
              <a:t>we must  identify three key characteristics of objects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) </a:t>
            </a:r>
            <a:r>
              <a:rPr lang="en-US" b="1" dirty="0">
                <a:solidFill>
                  <a:srgbClr val="FF0000"/>
                </a:solidFill>
              </a:rPr>
              <a:t>The object’s </a:t>
            </a:r>
            <a:r>
              <a:rPr lang="en-US" b="1" i="1" dirty="0">
                <a:solidFill>
                  <a:srgbClr val="FF0000"/>
                </a:solidFill>
              </a:rPr>
              <a:t>behavior</a:t>
            </a:r>
            <a:r>
              <a:rPr lang="en-US" i="1" dirty="0">
                <a:solidFill>
                  <a:srgbClr val="7030A0"/>
                </a:solidFill>
              </a:rPr>
              <a:t>: </a:t>
            </a:r>
            <a:r>
              <a:rPr lang="en-US" dirty="0"/>
              <a:t>what operations(methods)  can we apply  to  the object?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All objects that are instances of the </a:t>
            </a:r>
            <a:r>
              <a:rPr lang="en-US" dirty="0">
                <a:solidFill>
                  <a:srgbClr val="0000FF"/>
                </a:solidFill>
              </a:rPr>
              <a:t>same class </a:t>
            </a:r>
            <a:r>
              <a:rPr lang="en-US" dirty="0"/>
              <a:t>share same </a:t>
            </a:r>
            <a:r>
              <a:rPr lang="en-US" i="1" dirty="0"/>
              <a:t>behavior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b)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The object’s </a:t>
            </a:r>
            <a:r>
              <a:rPr lang="en-US" b="1" i="1" dirty="0">
                <a:solidFill>
                  <a:srgbClr val="FF0000"/>
                </a:solidFill>
              </a:rPr>
              <a:t>state</a:t>
            </a:r>
            <a:r>
              <a:rPr lang="en-US" i="1" dirty="0"/>
              <a:t>:  </a:t>
            </a:r>
            <a:r>
              <a:rPr lang="en-US" dirty="0">
                <a:solidFill>
                  <a:srgbClr val="0000FF"/>
                </a:solidFill>
              </a:rPr>
              <a:t>How does the object react when you invoke those methods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An object’s state may change over time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A change in the state of an object must be a consequence of method calls.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c) </a:t>
            </a:r>
            <a:r>
              <a:rPr lang="en-US" b="1" dirty="0">
                <a:solidFill>
                  <a:srgbClr val="FF0000"/>
                </a:solidFill>
              </a:rPr>
              <a:t>The object’s </a:t>
            </a:r>
            <a:r>
              <a:rPr lang="en-US" b="1" i="1" dirty="0">
                <a:solidFill>
                  <a:srgbClr val="FF0000"/>
                </a:solidFill>
              </a:rPr>
              <a:t>identity</a:t>
            </a:r>
            <a:r>
              <a:rPr lang="en-US" dirty="0">
                <a:solidFill>
                  <a:srgbClr val="0000FF"/>
                </a:solidFill>
              </a:rPr>
              <a:t>—How is the object distinguished from others that may have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the same behavior and state 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Note 1:</a:t>
            </a:r>
            <a:r>
              <a:rPr lang="en-US" sz="2400" dirty="0"/>
              <a:t> the </a:t>
            </a:r>
            <a:r>
              <a:rPr lang="en-US" sz="2400" b="1" dirty="0"/>
              <a:t>state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an object can change its behavior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Note 2</a:t>
            </a:r>
            <a:r>
              <a:rPr lang="en-US" sz="2400" dirty="0"/>
              <a:t>: The behavior of an object  can change its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B6CBA-A4E1-4BFE-9369-95C75B529D07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3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4.1.3. Identifying 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744200" cy="547543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In </a:t>
            </a:r>
            <a:r>
              <a:rPr lang="en-US" altLang="ko-KR" dirty="0">
                <a:solidFill>
                  <a:srgbClr val="0000FF"/>
                </a:solidFill>
              </a:rPr>
              <a:t>Structured programming</a:t>
            </a:r>
            <a:r>
              <a:rPr lang="en-US" altLang="ko-KR" dirty="0"/>
              <a:t>, we start the process at the top with main() function.</a:t>
            </a:r>
          </a:p>
          <a:p>
            <a:r>
              <a:rPr lang="en-US" altLang="ko-KR" dirty="0"/>
              <a:t>In </a:t>
            </a:r>
            <a:r>
              <a:rPr lang="en-US" altLang="ko-KR" dirty="0">
                <a:solidFill>
                  <a:srgbClr val="0000FF"/>
                </a:solidFill>
              </a:rPr>
              <a:t>OOP</a:t>
            </a:r>
            <a:r>
              <a:rPr lang="en-US" altLang="ko-KR" dirty="0"/>
              <a:t>, there is no top. Simply identify your classes and then add methods to each class.</a:t>
            </a:r>
          </a:p>
          <a:p>
            <a:r>
              <a:rPr lang="en-US" altLang="ko-KR" b="1" dirty="0"/>
              <a:t>How to start object-oriented programming ? </a:t>
            </a:r>
          </a:p>
          <a:p>
            <a:pPr lvl="1"/>
            <a:r>
              <a:rPr lang="en-US" altLang="ko-KR" sz="2000" dirty="0"/>
              <a:t>By identify classes</a:t>
            </a:r>
          </a:p>
          <a:p>
            <a:pPr lvl="1"/>
            <a:r>
              <a:rPr lang="en-US" altLang="ko-KR" sz="2000" dirty="0"/>
              <a:t>By identify data</a:t>
            </a:r>
          </a:p>
          <a:p>
            <a:pPr lvl="1"/>
            <a:r>
              <a:rPr lang="en-US" altLang="ko-KR" sz="2000" dirty="0"/>
              <a:t>By identify methods</a:t>
            </a:r>
          </a:p>
          <a:p>
            <a:r>
              <a:rPr lang="en-US" altLang="ko-KR" dirty="0"/>
              <a:t>To identifying Classes and methods, look for nouns and verbs in </a:t>
            </a:r>
            <a:r>
              <a:rPr lang="en-US" altLang="ko-KR" dirty="0">
                <a:solidFill>
                  <a:srgbClr val="0000FF"/>
                </a:solidFill>
              </a:rPr>
              <a:t>problem analysis 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Nouns</a:t>
            </a:r>
            <a:r>
              <a:rPr lang="en-US" altLang="ko-KR" sz="2000" dirty="0"/>
              <a:t> are often classes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Verbs</a:t>
            </a:r>
            <a:r>
              <a:rPr lang="en-US" altLang="ko-KR" sz="2000" dirty="0"/>
              <a:t> are often methods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Example</a:t>
            </a:r>
            <a:r>
              <a:rPr lang="en-US" altLang="ko-KR" b="1" dirty="0"/>
              <a:t> : </a:t>
            </a:r>
            <a:r>
              <a:rPr lang="en-US" altLang="ko-KR" b="1" dirty="0">
                <a:solidFill>
                  <a:srgbClr val="0000FF"/>
                </a:solidFill>
              </a:rPr>
              <a:t>description of order-processing system</a:t>
            </a:r>
          </a:p>
          <a:p>
            <a:pPr marL="457200" lvl="1" indent="0">
              <a:buNone/>
            </a:pPr>
            <a:r>
              <a:rPr lang="en-US" altLang="ko-KR" sz="2000" i="1" dirty="0"/>
              <a:t>Items are added to orders</a:t>
            </a:r>
          </a:p>
          <a:p>
            <a:pPr marL="457200" lvl="1" indent="0">
              <a:buNone/>
            </a:pPr>
            <a:r>
              <a:rPr lang="en-US" altLang="ko-KR" sz="2000" i="1" dirty="0"/>
              <a:t>Orders are shipped or canceled</a:t>
            </a:r>
          </a:p>
          <a:p>
            <a:pPr marL="457200" lvl="1" indent="0">
              <a:buNone/>
            </a:pPr>
            <a:r>
              <a:rPr lang="en-US" altLang="ko-KR" sz="2000" i="1" dirty="0"/>
              <a:t>Payments are applied to orders</a:t>
            </a:r>
          </a:p>
          <a:p>
            <a:pPr marL="457200" lvl="1" indent="0">
              <a:buNone/>
            </a:pPr>
            <a:r>
              <a:rPr lang="en-US" altLang="ko-KR" sz="2000" i="1" dirty="0"/>
              <a:t>………………………………………………………………………………………..</a:t>
            </a:r>
          </a:p>
          <a:p>
            <a:pPr lvl="1"/>
            <a:r>
              <a:rPr lang="en-US" altLang="ko-KR" sz="2000" dirty="0">
                <a:solidFill>
                  <a:srgbClr val="0000FF"/>
                </a:solidFill>
              </a:rPr>
              <a:t>Classes</a:t>
            </a:r>
            <a:r>
              <a:rPr lang="en-US" altLang="ko-KR" sz="2000" dirty="0"/>
              <a:t> : Item, Order, Payment, etc.</a:t>
            </a:r>
          </a:p>
          <a:p>
            <a:pPr lvl="1"/>
            <a:r>
              <a:rPr lang="en-US" altLang="ko-KR" sz="2000" dirty="0">
                <a:solidFill>
                  <a:srgbClr val="0000FF"/>
                </a:solidFill>
              </a:rPr>
              <a:t>Methods</a:t>
            </a:r>
            <a:r>
              <a:rPr lang="en-US" altLang="ko-KR" sz="2000" dirty="0"/>
              <a:t> : add an item, ship an order, cancel an order, apply a payment to order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5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4.1.4. Relationship between Classes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1010901" cy="5184925"/>
          </a:xfrm>
          <a:noFill/>
        </p:spPr>
        <p:txBody>
          <a:bodyPr>
            <a:normAutofit/>
          </a:bodyPr>
          <a:lstStyle/>
          <a:p>
            <a:r>
              <a:rPr lang="en-US" altLang="ko-KR" sz="2400" dirty="0"/>
              <a:t>The </a:t>
            </a:r>
            <a:r>
              <a:rPr lang="en-US" altLang="ko-KR" sz="2400" b="1" dirty="0"/>
              <a:t>most</a:t>
            </a:r>
            <a:r>
              <a:rPr lang="en-US" altLang="ko-KR" sz="2400" dirty="0"/>
              <a:t> common relationships between classes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a</a:t>
            </a:r>
            <a:r>
              <a:rPr lang="en-US" altLang="ko-KR" sz="2400" b="1" dirty="0"/>
              <a:t>) Dependence</a:t>
            </a:r>
            <a:r>
              <a:rPr lang="en-US" altLang="ko-KR" sz="2400" dirty="0"/>
              <a:t> (“ </a:t>
            </a:r>
            <a:r>
              <a:rPr lang="en-US" altLang="ko-KR" sz="2400" b="1" dirty="0">
                <a:solidFill>
                  <a:srgbClr val="FF0000"/>
                </a:solidFill>
              </a:rPr>
              <a:t>use-a </a:t>
            </a:r>
            <a:r>
              <a:rPr lang="en-US" altLang="ko-KR" sz="2400" dirty="0"/>
              <a:t>”): </a:t>
            </a:r>
            <a:r>
              <a:rPr lang="en-US" altLang="ko-KR" sz="2400" b="1" dirty="0"/>
              <a:t>class A depend on another</a:t>
            </a:r>
            <a:r>
              <a:rPr lang="en-US" altLang="ko-KR" sz="2400" b="1" dirty="0">
                <a:solidFill>
                  <a:srgbClr val="0000FF"/>
                </a:solidFill>
              </a:rPr>
              <a:t> </a:t>
            </a:r>
            <a:r>
              <a:rPr lang="en-US" altLang="ko-KR" sz="2400" b="1" dirty="0"/>
              <a:t>class B</a:t>
            </a:r>
            <a:r>
              <a:rPr lang="en-US" dirty="0"/>
              <a:t> if methods of </a:t>
            </a:r>
          </a:p>
          <a:p>
            <a:pPr marL="0" indent="0">
              <a:buNone/>
            </a:pPr>
            <a:r>
              <a:rPr lang="en-US" dirty="0"/>
              <a:t> class A  </a:t>
            </a:r>
            <a:r>
              <a:rPr lang="en-US" b="1" dirty="0"/>
              <a:t>uses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manipulates</a:t>
            </a:r>
            <a:r>
              <a:rPr lang="en-US" dirty="0"/>
              <a:t> objects of class B.</a:t>
            </a:r>
          </a:p>
          <a:p>
            <a:r>
              <a:rPr lang="en-US" sz="2400" dirty="0"/>
              <a:t>In software engineering, we have to minimize the coupling between classes.</a:t>
            </a:r>
          </a:p>
          <a:p>
            <a:pPr marL="0" indent="0">
              <a:buNone/>
            </a:pPr>
            <a:r>
              <a:rPr lang="en-US" altLang="ko-KR" sz="2600" b="1" dirty="0">
                <a:solidFill>
                  <a:srgbClr val="FF0000"/>
                </a:solidFill>
              </a:rPr>
              <a:t>b</a:t>
            </a:r>
            <a:r>
              <a:rPr lang="en-US" altLang="ko-KR" sz="2600" b="1" dirty="0"/>
              <a:t>) </a:t>
            </a:r>
            <a:r>
              <a:rPr lang="en-US" altLang="ko-KR" sz="2400" b="1" dirty="0"/>
              <a:t>Aggregation</a:t>
            </a:r>
            <a:r>
              <a:rPr lang="en-US" altLang="ko-KR" sz="2400" dirty="0"/>
              <a:t> (“ </a:t>
            </a:r>
            <a:r>
              <a:rPr lang="en-US" altLang="ko-KR" sz="2400" b="1" dirty="0">
                <a:solidFill>
                  <a:srgbClr val="FF0000"/>
                </a:solidFill>
              </a:rPr>
              <a:t>has-a </a:t>
            </a:r>
            <a:r>
              <a:rPr lang="en-US" altLang="ko-KR" sz="2400" dirty="0"/>
              <a:t>”):  Class A  is </a:t>
            </a:r>
            <a:r>
              <a:rPr lang="en-US" altLang="ko-KR" sz="2400" b="1" dirty="0"/>
              <a:t>an instance </a:t>
            </a:r>
            <a:r>
              <a:rPr lang="en-US" altLang="ko-KR" sz="2400" dirty="0"/>
              <a:t>field  of  class B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c</a:t>
            </a:r>
            <a:r>
              <a:rPr lang="en-US" altLang="ko-KR" sz="2400" dirty="0"/>
              <a:t>)  </a:t>
            </a:r>
            <a:r>
              <a:rPr lang="en-US" altLang="ko-KR" sz="2400" b="1" dirty="0"/>
              <a:t>Inheritance</a:t>
            </a:r>
            <a:r>
              <a:rPr lang="en-US" altLang="ko-KR" sz="2400" dirty="0"/>
              <a:t> (“ </a:t>
            </a:r>
            <a:r>
              <a:rPr lang="en-US" altLang="ko-KR" sz="2400" b="1" dirty="0">
                <a:solidFill>
                  <a:srgbClr val="FF0000"/>
                </a:solidFill>
              </a:rPr>
              <a:t>is-a</a:t>
            </a:r>
            <a:r>
              <a:rPr lang="en-US" altLang="ko-KR" sz="2400" dirty="0"/>
              <a:t> ”):   Class B is a child class of class A. </a:t>
            </a:r>
          </a:p>
          <a:p>
            <a:r>
              <a:rPr lang="en-US" altLang="ko-KR" sz="2400" b="1" dirty="0"/>
              <a:t>Examples</a:t>
            </a:r>
          </a:p>
          <a:p>
            <a:pPr lvl="1"/>
            <a:r>
              <a:rPr lang="en-US" altLang="ko-KR" sz="2400" dirty="0"/>
              <a:t>an </a:t>
            </a:r>
            <a:r>
              <a:rPr lang="en-US" altLang="ko-KR" sz="2400" b="1" dirty="0"/>
              <a:t>Order</a:t>
            </a:r>
            <a:r>
              <a:rPr lang="en-US" altLang="ko-KR" sz="2400" dirty="0"/>
              <a:t> object </a:t>
            </a:r>
            <a:r>
              <a:rPr lang="en-US" altLang="ko-KR" sz="2400" b="1" i="1" dirty="0"/>
              <a:t>uses</a:t>
            </a:r>
            <a:r>
              <a:rPr lang="en-US" altLang="ko-KR" sz="2400" dirty="0"/>
              <a:t> an </a:t>
            </a:r>
            <a:r>
              <a:rPr lang="en-US" altLang="ko-KR" sz="2400" b="1" dirty="0">
                <a:solidFill>
                  <a:srgbClr val="0000FF"/>
                </a:solidFill>
              </a:rPr>
              <a:t>Account</a:t>
            </a:r>
            <a:r>
              <a:rPr lang="en-US" altLang="ko-KR" sz="2400" dirty="0"/>
              <a:t> object to check </a:t>
            </a:r>
            <a:r>
              <a:rPr lang="en-US" altLang="ko-KR" sz="2400" dirty="0">
                <a:solidFill>
                  <a:srgbClr val="FF0000"/>
                </a:solidFill>
              </a:rPr>
              <a:t>credit</a:t>
            </a:r>
            <a:r>
              <a:rPr lang="en-US" altLang="ko-KR" sz="2400" dirty="0"/>
              <a:t> status (</a:t>
            </a:r>
            <a:r>
              <a:rPr lang="en-US" altLang="ko-KR" sz="2400" dirty="0">
                <a:solidFill>
                  <a:srgbClr val="0000FF"/>
                </a:solidFill>
              </a:rPr>
              <a:t>----</a:t>
            </a:r>
            <a:r>
              <a:rPr lang="en-US" altLang="ko-KR" sz="2400" dirty="0">
                <a:solidFill>
                  <a:srgbClr val="0000FF"/>
                </a:solidFill>
                <a:sym typeface="Wingdings" panose="05000000000000000000" pitchFamily="2" charset="2"/>
              </a:rPr>
              <a:t>&gt;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endParaRPr lang="en-US" altLang="ko-KR" sz="2400" dirty="0"/>
          </a:p>
          <a:p>
            <a:pPr lvl="1"/>
            <a:r>
              <a:rPr lang="en-US" altLang="ko-KR" sz="2400" dirty="0"/>
              <a:t>an </a:t>
            </a:r>
            <a:r>
              <a:rPr lang="en-US" altLang="ko-KR" sz="2400" b="1" dirty="0"/>
              <a:t>Order</a:t>
            </a:r>
            <a:r>
              <a:rPr lang="en-US" altLang="ko-KR" sz="2400" dirty="0"/>
              <a:t> object </a:t>
            </a:r>
            <a:r>
              <a:rPr lang="en-US" altLang="ko-KR" sz="2400" b="1" i="1" dirty="0"/>
              <a:t>has</a:t>
            </a:r>
            <a:r>
              <a:rPr lang="en-US" altLang="ko-KR" sz="2400" b="1" dirty="0"/>
              <a:t> </a:t>
            </a:r>
            <a:r>
              <a:rPr lang="en-US" altLang="ko-KR" sz="2400" dirty="0"/>
              <a:t>  </a:t>
            </a:r>
            <a:r>
              <a:rPr lang="en-US" altLang="ko-KR" sz="2400" dirty="0">
                <a:solidFill>
                  <a:srgbClr val="FF0000"/>
                </a:solidFill>
              </a:rPr>
              <a:t>Item</a:t>
            </a:r>
            <a:r>
              <a:rPr lang="en-US" altLang="ko-KR" sz="2400" dirty="0"/>
              <a:t> objects   (              ) </a:t>
            </a:r>
          </a:p>
          <a:p>
            <a:pPr lvl="1"/>
            <a:r>
              <a:rPr lang="en-US" altLang="ko-KR" sz="2400" dirty="0"/>
              <a:t>a </a:t>
            </a:r>
            <a:r>
              <a:rPr lang="en-US" altLang="ko-KR" sz="2400" b="1" dirty="0" err="1"/>
              <a:t>RushOrder</a:t>
            </a:r>
            <a:r>
              <a:rPr lang="en-US" altLang="ko-KR" sz="2400" dirty="0"/>
              <a:t> object </a:t>
            </a:r>
            <a:r>
              <a:rPr lang="en-US" altLang="ko-KR" sz="2400" i="1" dirty="0"/>
              <a:t>is </a:t>
            </a:r>
            <a:r>
              <a:rPr lang="en-US" altLang="ko-KR" sz="2400" dirty="0"/>
              <a:t>an </a:t>
            </a:r>
            <a:r>
              <a:rPr lang="en-US" altLang="ko-KR" sz="2400" b="1" dirty="0">
                <a:solidFill>
                  <a:srgbClr val="0000FF"/>
                </a:solidFill>
              </a:rPr>
              <a:t>Order object </a:t>
            </a:r>
            <a:r>
              <a:rPr lang="en-US" altLang="ko-KR" sz="2400" dirty="0"/>
              <a:t>(              ) </a:t>
            </a:r>
          </a:p>
          <a:p>
            <a:r>
              <a:rPr lang="en-US" altLang="ko-KR" sz="2400" b="1" dirty="0"/>
              <a:t>Programmers use UML (Unified Modeling Language) </a:t>
            </a:r>
            <a:r>
              <a:rPr lang="en-US" altLang="ko-KR" sz="2400" dirty="0"/>
              <a:t>to draw </a:t>
            </a:r>
            <a:r>
              <a:rPr lang="en-US" altLang="ko-KR" sz="2400" dirty="0">
                <a:solidFill>
                  <a:srgbClr val="0000FF"/>
                </a:solidFill>
              </a:rPr>
              <a:t>Class Diagrams as shown in next slide </a:t>
            </a:r>
          </a:p>
          <a:p>
            <a:pPr marL="457200" lvl="1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964741" y="4625773"/>
            <a:ext cx="798787" cy="157655"/>
            <a:chOff x="7294179" y="3132083"/>
            <a:chExt cx="798787" cy="157655"/>
          </a:xfrm>
        </p:grpSpPr>
        <p:sp>
          <p:nvSpPr>
            <p:cNvPr id="5" name="다이아몬드 4"/>
            <p:cNvSpPr/>
            <p:nvPr/>
          </p:nvSpPr>
          <p:spPr>
            <a:xfrm>
              <a:off x="7294179" y="3132083"/>
              <a:ext cx="168166" cy="157655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7462345" y="3210910"/>
              <a:ext cx="630621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16200000">
            <a:off x="7733547" y="4682395"/>
            <a:ext cx="155028" cy="893852"/>
            <a:chOff x="8610600" y="2690648"/>
            <a:chExt cx="155028" cy="893852"/>
          </a:xfrm>
        </p:grpSpPr>
        <p:sp>
          <p:nvSpPr>
            <p:cNvPr id="15" name="이등변 삼각형 14"/>
            <p:cNvSpPr/>
            <p:nvPr/>
          </p:nvSpPr>
          <p:spPr>
            <a:xfrm>
              <a:off x="8610600" y="2690648"/>
              <a:ext cx="155028" cy="189186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15" idx="3"/>
            </p:cNvCxnSpPr>
            <p:nvPr/>
          </p:nvCxnSpPr>
          <p:spPr>
            <a:xfrm>
              <a:off x="8688114" y="2879834"/>
              <a:ext cx="3941" cy="7046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6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4.1.4. Relationship between Classes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9" name="object 2"/>
          <p:cNvSpPr/>
          <p:nvPr/>
        </p:nvSpPr>
        <p:spPr>
          <a:xfrm>
            <a:off x="561975" y="1028700"/>
            <a:ext cx="9153525" cy="532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352800" y="36925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Use-A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7474" y="4562772"/>
            <a:ext cx="160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HAS-A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7474" y="315645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304287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4.2. Using Predefined Classes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" y="1025659"/>
            <a:ext cx="11430000" cy="5184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/>
              <a:t>    </a:t>
            </a:r>
            <a:r>
              <a:rPr lang="en-US" altLang="ko-KR" sz="2400" b="1" dirty="0">
                <a:solidFill>
                  <a:srgbClr val="FF0000"/>
                </a:solidFill>
              </a:rPr>
              <a:t>Example 1</a:t>
            </a:r>
            <a:r>
              <a:rPr lang="en-US" altLang="ko-KR" sz="2400" dirty="0"/>
              <a:t>: </a:t>
            </a:r>
            <a:r>
              <a:rPr lang="en-US" altLang="ko-KR" sz="2400" b="1" dirty="0"/>
              <a:t>Consider the </a:t>
            </a:r>
            <a:r>
              <a:rPr lang="en-US" altLang="ko-KR" sz="2400" b="1" dirty="0">
                <a:solidFill>
                  <a:srgbClr val="0000FF"/>
                </a:solidFill>
              </a:rPr>
              <a:t>Math</a:t>
            </a:r>
            <a:r>
              <a:rPr lang="en-US" altLang="ko-KR" sz="2400" b="1" dirty="0"/>
              <a:t> class(</a:t>
            </a:r>
            <a:r>
              <a:rPr lang="en-US" altLang="ko-KR" sz="2400" b="1" dirty="0" err="1">
                <a:solidFill>
                  <a:srgbClr val="0000FF"/>
                </a:solidFill>
              </a:rPr>
              <a:t>java.lang.Math</a:t>
            </a:r>
            <a:r>
              <a:rPr lang="en-US" altLang="ko-KR" sz="2400" b="1" dirty="0"/>
              <a:t>)</a:t>
            </a:r>
          </a:p>
          <a:p>
            <a:pPr lvl="1"/>
            <a:r>
              <a:rPr lang="en-US" altLang="ko-KR" sz="2400" dirty="0"/>
              <a:t>We can call </a:t>
            </a:r>
            <a:r>
              <a:rPr lang="en-US" altLang="ko-KR" sz="2400" b="1" dirty="0" err="1"/>
              <a:t>sqrt</a:t>
            </a:r>
            <a:r>
              <a:rPr lang="en-US" altLang="ko-KR" sz="2400" dirty="0"/>
              <a:t>() method </a:t>
            </a:r>
            <a:r>
              <a:rPr lang="en-US" altLang="ko-KR" sz="2400" b="1" dirty="0">
                <a:solidFill>
                  <a:srgbClr val="FF0000"/>
                </a:solidFill>
              </a:rPr>
              <a:t>without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creating an object of a Math class: </a:t>
            </a:r>
          </a:p>
          <a:p>
            <a:pPr marL="457200" lvl="1" indent="0">
              <a:buNone/>
            </a:pPr>
            <a:r>
              <a:rPr lang="en-US" altLang="ko-KR" sz="2400" dirty="0"/>
              <a:t>  </a:t>
            </a:r>
            <a:r>
              <a:rPr lang="en-US" altLang="ko-KR" sz="2400" b="1" dirty="0" err="1">
                <a:solidFill>
                  <a:srgbClr val="0000FF"/>
                </a:solidFill>
              </a:rPr>
              <a:t>Math.sqrt</a:t>
            </a:r>
            <a:r>
              <a:rPr lang="en-US" altLang="ko-KR" sz="2400" b="1" dirty="0">
                <a:solidFill>
                  <a:srgbClr val="0000FF"/>
                </a:solidFill>
              </a:rPr>
              <a:t>(x);  </a:t>
            </a:r>
            <a:r>
              <a:rPr lang="en-US" altLang="ko-KR" sz="2400" b="1" dirty="0">
                <a:solidFill>
                  <a:srgbClr val="00B050"/>
                </a:solidFill>
              </a:rPr>
              <a:t>// we call the method by class name.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00B050"/>
                </a:solidFill>
              </a:rPr>
              <a:t> </a:t>
            </a:r>
            <a:r>
              <a:rPr lang="en-US" altLang="ko-KR" sz="2400" b="1" dirty="0"/>
              <a:t>We do not need to create object and to initialize instance fields.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400" dirty="0"/>
              <a:t> We know only the method of the name and its parameters.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400" dirty="0"/>
              <a:t> We do not know how </a:t>
            </a:r>
            <a:r>
              <a:rPr lang="en-US" altLang="ko-KR" sz="2400" b="1" dirty="0" err="1">
                <a:solidFill>
                  <a:srgbClr val="FF0000"/>
                </a:solidFill>
              </a:rPr>
              <a:t>sqrt</a:t>
            </a:r>
            <a:r>
              <a:rPr lang="en-US" altLang="ko-KR" sz="2400" b="1" dirty="0">
                <a:solidFill>
                  <a:srgbClr val="FF0000"/>
                </a:solidFill>
              </a:rPr>
              <a:t>() </a:t>
            </a:r>
            <a:r>
              <a:rPr lang="en-US" altLang="ko-KR" sz="2400" dirty="0"/>
              <a:t>method is implemented.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 Math Class </a:t>
            </a:r>
            <a:r>
              <a:rPr lang="en-US" sz="2400" dirty="0"/>
              <a:t>encapsulates </a:t>
            </a:r>
            <a:r>
              <a:rPr lang="en-US" sz="2400" b="1" dirty="0"/>
              <a:t>only</a:t>
            </a:r>
            <a:r>
              <a:rPr lang="en-US" sz="2400" dirty="0"/>
              <a:t> methods, not </a:t>
            </a:r>
            <a:r>
              <a:rPr lang="en-US" sz="2400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because it has no data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6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4.2.1 </a:t>
            </a:r>
            <a:r>
              <a:rPr lang="en-US" altLang="ko-KR" dirty="0">
                <a:solidFill>
                  <a:srgbClr val="0000FF"/>
                </a:solidFill>
              </a:rPr>
              <a:t>objects</a:t>
            </a:r>
            <a:r>
              <a:rPr lang="en-US" altLang="ko-KR" dirty="0">
                <a:solidFill>
                  <a:srgbClr val="FF0000"/>
                </a:solidFill>
              </a:rPr>
              <a:t> Vs  </a:t>
            </a:r>
            <a:r>
              <a:rPr lang="en-US" altLang="ko-KR" dirty="0">
                <a:solidFill>
                  <a:srgbClr val="0000FF"/>
                </a:solidFill>
              </a:rPr>
              <a:t>object Variables </a:t>
            </a:r>
            <a:r>
              <a:rPr lang="en-US" altLang="ko-KR" dirty="0"/>
              <a:t>of a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" y="1025659"/>
            <a:ext cx="11430000" cy="5184925"/>
          </a:xfrm>
        </p:spPr>
        <p:txBody>
          <a:bodyPr>
            <a:noAutofit/>
          </a:bodyPr>
          <a:lstStyle/>
          <a:p>
            <a:r>
              <a:rPr lang="en-US" sz="2400" b="1" dirty="0"/>
              <a:t>To work with objects:</a:t>
            </a:r>
          </a:p>
          <a:p>
            <a:pPr marL="457200" indent="-457200">
              <a:buAutoNum type="alphaLcParenR"/>
            </a:pPr>
            <a:r>
              <a:rPr lang="en-US" sz="2400" dirty="0"/>
              <a:t>first we must construct them and specify their initial state.</a:t>
            </a:r>
          </a:p>
          <a:p>
            <a:pPr marL="457200" indent="-457200">
              <a:buAutoNum type="alphaLcParenR"/>
            </a:pPr>
            <a:r>
              <a:rPr lang="en-US" sz="2400" dirty="0"/>
              <a:t> Then w apply methods to the objects.</a:t>
            </a:r>
          </a:p>
          <a:p>
            <a:r>
              <a:rPr lang="en-US" sz="2400" dirty="0"/>
              <a:t>In the Java, we use </a:t>
            </a:r>
            <a:r>
              <a:rPr lang="en-US" sz="2400" i="1" dirty="0"/>
              <a:t>constructors </a:t>
            </a:r>
            <a:r>
              <a:rPr lang="en-US" sz="2400" dirty="0"/>
              <a:t>to construct </a:t>
            </a:r>
            <a:r>
              <a:rPr lang="en-US" sz="2400" b="1" dirty="0"/>
              <a:t>new</a:t>
            </a:r>
            <a:r>
              <a:rPr lang="en-US" sz="2400" dirty="0"/>
              <a:t> instances of a class</a:t>
            </a:r>
          </a:p>
          <a:p>
            <a:pPr lvl="0"/>
            <a:r>
              <a:rPr lang="en-US" altLang="ko-KR" sz="2400" dirty="0">
                <a:solidFill>
                  <a:prstClr val="black"/>
                </a:solidFill>
              </a:rPr>
              <a:t>A constructor is a special method  whose purpose is to construct and initialize objects by using “</a:t>
            </a:r>
            <a:r>
              <a:rPr lang="en-US" altLang="ko-KR" sz="2400" b="1" dirty="0">
                <a:solidFill>
                  <a:srgbClr val="FF0000"/>
                </a:solidFill>
              </a:rPr>
              <a:t>new”</a:t>
            </a:r>
            <a:r>
              <a:rPr lang="en-US" altLang="ko-KR" sz="2400" dirty="0">
                <a:solidFill>
                  <a:prstClr val="black"/>
                </a:solidFill>
              </a:rPr>
              <a:t> operator.</a:t>
            </a:r>
            <a:endParaRPr lang="en-US" sz="2400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Example 2:</a:t>
            </a:r>
            <a:r>
              <a:rPr lang="en-US" altLang="ko-KR" sz="2400" i="1" dirty="0"/>
              <a:t> </a:t>
            </a:r>
            <a:r>
              <a:rPr lang="en-US" altLang="ko-KR" sz="2400" dirty="0"/>
              <a:t>The </a:t>
            </a:r>
            <a:r>
              <a:rPr lang="en-US" altLang="ko-KR" sz="2400" b="1" dirty="0">
                <a:solidFill>
                  <a:srgbClr val="FF0000"/>
                </a:solidFill>
              </a:rPr>
              <a:t>Date</a:t>
            </a:r>
            <a:r>
              <a:rPr lang="en-US" altLang="ko-KR" sz="2400" dirty="0"/>
              <a:t> class  </a:t>
            </a:r>
            <a:r>
              <a:rPr lang="en-US" altLang="ko-KR" sz="2400" b="1" dirty="0">
                <a:solidFill>
                  <a:srgbClr val="0000FF"/>
                </a:solidFill>
              </a:rPr>
              <a:t>(</a:t>
            </a:r>
            <a:r>
              <a:rPr lang="en-US" altLang="ko-KR" sz="2400" b="1" dirty="0" err="1">
                <a:solidFill>
                  <a:srgbClr val="0000FF"/>
                </a:solidFill>
              </a:rPr>
              <a:t>java.util.Date</a:t>
            </a:r>
            <a:r>
              <a:rPr lang="en-US" altLang="ko-KR" sz="2400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/>
              <a:t>a) Creating(instantiating) a </a:t>
            </a:r>
            <a:r>
              <a:rPr lang="en-US" altLang="ko-KR" sz="2400" b="1" dirty="0"/>
              <a:t>Date</a:t>
            </a:r>
            <a:r>
              <a:rPr lang="en-US" altLang="ko-KR" sz="2400" dirty="0"/>
              <a:t> object as follows: </a:t>
            </a:r>
          </a:p>
          <a:p>
            <a:pPr marL="0" indent="0">
              <a:buNone/>
            </a:pPr>
            <a:r>
              <a:rPr lang="en-US" altLang="ko-KR" sz="2400" dirty="0"/>
              <a:t>      Date </a:t>
            </a:r>
            <a:r>
              <a:rPr lang="en-US" altLang="ko-KR" sz="2400" dirty="0">
                <a:solidFill>
                  <a:srgbClr val="0000FF"/>
                </a:solidFill>
              </a:rPr>
              <a:t>birthday</a:t>
            </a:r>
            <a:r>
              <a:rPr lang="en-US" altLang="ko-KR" sz="2400" dirty="0"/>
              <a:t> =</a:t>
            </a:r>
            <a:r>
              <a:rPr lang="en-US" altLang="ko-KR" sz="2400" dirty="0">
                <a:solidFill>
                  <a:srgbClr val="FF0000"/>
                </a:solidFill>
              </a:rPr>
              <a:t> new </a:t>
            </a:r>
            <a:r>
              <a:rPr lang="en-US" altLang="ko-KR" sz="2400" b="1" dirty="0"/>
              <a:t>Date</a:t>
            </a:r>
            <a:r>
              <a:rPr lang="en-US" altLang="ko-KR" sz="2400" dirty="0"/>
              <a:t>() ; </a:t>
            </a:r>
            <a:r>
              <a:rPr lang="en-US" altLang="ko-KR" sz="2400" b="1" dirty="0">
                <a:solidFill>
                  <a:srgbClr val="00B050"/>
                </a:solidFill>
              </a:rPr>
              <a:t>// birthday is an object variable</a:t>
            </a:r>
          </a:p>
          <a:p>
            <a:pPr marL="0" indent="0">
              <a:buNone/>
            </a:pPr>
            <a:r>
              <a:rPr lang="en-US" altLang="ko-KR" sz="2400" dirty="0"/>
              <a:t>b) Apply a method to data object(method calling):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 String </a:t>
            </a:r>
            <a:r>
              <a:rPr lang="en-US" altLang="ko-KR" sz="2400" dirty="0"/>
              <a:t>s = </a:t>
            </a:r>
            <a:r>
              <a:rPr lang="en-US" altLang="ko-KR" sz="2400" b="1" dirty="0" err="1">
                <a:solidFill>
                  <a:srgbClr val="0000FF"/>
                </a:solidFill>
              </a:rPr>
              <a:t>birthday</a:t>
            </a:r>
            <a:r>
              <a:rPr lang="en-US" altLang="ko-KR" sz="2400" dirty="0" err="1"/>
              <a:t>.</a:t>
            </a:r>
            <a:r>
              <a:rPr lang="en-US" altLang="ko-KR" sz="2400" b="1" dirty="0" err="1">
                <a:solidFill>
                  <a:srgbClr val="FF0000"/>
                </a:solidFill>
              </a:rPr>
              <a:t>toString</a:t>
            </a:r>
            <a:r>
              <a:rPr lang="en-US" altLang="ko-KR" sz="2400" dirty="0"/>
              <a:t>() ; </a:t>
            </a:r>
            <a:r>
              <a:rPr lang="en-US" altLang="ko-KR" sz="2400" b="1" dirty="0">
                <a:solidFill>
                  <a:srgbClr val="00B050"/>
                </a:solidFill>
              </a:rPr>
              <a:t>// Converts this Date object to a String </a:t>
            </a:r>
          </a:p>
          <a:p>
            <a:r>
              <a:rPr lang="en-US" altLang="ko-KR" sz="2400" b="1" dirty="0">
                <a:solidFill>
                  <a:srgbClr val="0000FF"/>
                </a:solidFill>
              </a:rPr>
              <a:t> See diagram on the next  slide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0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4.2.1 </a:t>
            </a:r>
            <a:r>
              <a:rPr lang="en-US" altLang="ko-KR" dirty="0">
                <a:solidFill>
                  <a:srgbClr val="0000FF"/>
                </a:solidFill>
              </a:rPr>
              <a:t>objects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Vs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object Variables </a:t>
            </a:r>
            <a:r>
              <a:rPr lang="en-US" altLang="ko-KR" dirty="0"/>
              <a:t>of a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object 2"/>
          <p:cNvSpPr>
            <a:spLocks noGrp="1"/>
          </p:cNvSpPr>
          <p:nvPr>
            <p:ph idx="1"/>
          </p:nvPr>
        </p:nvSpPr>
        <p:spPr>
          <a:xfrm>
            <a:off x="638175" y="1041250"/>
            <a:ext cx="10829925" cy="542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Object variable in stack area and actual object in heap area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550" y="3582912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 Fig: How to creating a new object.    </a:t>
            </a:r>
          </a:p>
        </p:txBody>
      </p:sp>
    </p:spTree>
    <p:extLst>
      <p:ext uri="{BB962C8B-B14F-4D97-AF65-F5344CB8AC3E}">
        <p14:creationId xmlns:p14="http://schemas.microsoft.com/office/powerpoint/2010/main" val="132501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4.2.1 </a:t>
            </a:r>
            <a:r>
              <a:rPr lang="en-US" altLang="ko-KR" dirty="0">
                <a:solidFill>
                  <a:srgbClr val="0000FF"/>
                </a:solidFill>
              </a:rPr>
              <a:t>objects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Vs </a:t>
            </a:r>
            <a:r>
              <a:rPr lang="en-US" altLang="ko-KR" dirty="0">
                <a:solidFill>
                  <a:srgbClr val="0000FF"/>
                </a:solidFill>
              </a:rPr>
              <a:t>object Variables </a:t>
            </a:r>
            <a:r>
              <a:rPr lang="en-US" altLang="ko-KR" dirty="0"/>
              <a:t>of a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648950" cy="5184925"/>
          </a:xfrm>
        </p:spPr>
        <p:txBody>
          <a:bodyPr>
            <a:normAutofit lnSpcReduction="10000"/>
          </a:bodyPr>
          <a:lstStyle/>
          <a:p>
            <a:r>
              <a:rPr lang="en-US" altLang="ko-KR" sz="2600" dirty="0"/>
              <a:t>Example:</a:t>
            </a:r>
          </a:p>
          <a:p>
            <a:pPr marL="0" indent="0">
              <a:buNone/>
            </a:pPr>
            <a:r>
              <a:rPr lang="en-US" altLang="ko-KR" sz="2600" b="1" dirty="0"/>
              <a:t>Date deadline</a:t>
            </a:r>
            <a:r>
              <a:rPr lang="en-US" altLang="ko-KR" sz="2600" dirty="0"/>
              <a:t>;  </a:t>
            </a:r>
            <a:r>
              <a:rPr lang="en-US" altLang="ko-KR" sz="2600" dirty="0">
                <a:solidFill>
                  <a:srgbClr val="00B050"/>
                </a:solidFill>
              </a:rPr>
              <a:t>// deadline does not refer to any actual object</a:t>
            </a:r>
          </a:p>
          <a:p>
            <a:pPr marL="0" indent="0">
              <a:buNone/>
            </a:pPr>
            <a:r>
              <a:rPr lang="en-US" altLang="ko-KR" sz="2600" dirty="0"/>
              <a:t> String s=</a:t>
            </a:r>
            <a:r>
              <a:rPr lang="en-US" altLang="ko-KR" sz="2600" b="1" dirty="0"/>
              <a:t> deadline.toString(); </a:t>
            </a:r>
            <a:r>
              <a:rPr lang="en-US" altLang="ko-KR" sz="2600" b="1" dirty="0">
                <a:solidFill>
                  <a:srgbClr val="00B050"/>
                </a:solidFill>
              </a:rPr>
              <a:t>// ERROR because deadline is null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2600" b="1" dirty="0"/>
              <a:t>null</a:t>
            </a:r>
            <a:r>
              <a:rPr lang="en-US" altLang="ko-KR" sz="2600" dirty="0"/>
              <a:t> : runtime error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2600" b="1" dirty="0"/>
              <a:t>uninitialized</a:t>
            </a:r>
            <a:r>
              <a:rPr lang="en-US" altLang="ko-KR" sz="2600" dirty="0"/>
              <a:t> : compile-time error</a:t>
            </a:r>
          </a:p>
          <a:p>
            <a:r>
              <a:rPr lang="en-US" altLang="ko-KR" sz="2600" b="1" dirty="0"/>
              <a:t> </a:t>
            </a:r>
            <a:r>
              <a:rPr lang="en-US" altLang="ko-KR" sz="2600" b="1" dirty="0">
                <a:solidFill>
                  <a:srgbClr val="FF0000"/>
                </a:solidFill>
              </a:rPr>
              <a:t>Caution</a:t>
            </a:r>
            <a:r>
              <a:rPr lang="en-US" altLang="ko-KR" sz="2600" dirty="0"/>
              <a:t>: Don't call a method on null reference or uninitialized variable</a:t>
            </a:r>
          </a:p>
          <a:p>
            <a:r>
              <a:rPr lang="en-US" altLang="ko-KR" sz="2600" dirty="0"/>
              <a:t> Hence, an object variable holds a </a:t>
            </a:r>
            <a:r>
              <a:rPr lang="en-US" altLang="ko-KR" sz="2600" i="1" dirty="0"/>
              <a:t>reference</a:t>
            </a:r>
            <a:r>
              <a:rPr lang="en-US" altLang="ko-KR" sz="2600" dirty="0"/>
              <a:t> to an object.</a:t>
            </a:r>
          </a:p>
          <a:p>
            <a:pPr marL="0" indent="0">
              <a:buNone/>
            </a:pPr>
            <a:r>
              <a:rPr lang="en-US" altLang="ko-KR" sz="2600" b="1" dirty="0"/>
              <a:t>Correction: </a:t>
            </a:r>
            <a:endParaRPr lang="en-US" altLang="ko-KR" sz="2600" dirty="0"/>
          </a:p>
          <a:p>
            <a:pPr marL="457200" lvl="1" indent="0">
              <a:buNone/>
            </a:pPr>
            <a:r>
              <a:rPr lang="en-US" altLang="ko-KR" sz="2600" b="1" dirty="0"/>
              <a:t>Approach 1</a:t>
            </a:r>
            <a:r>
              <a:rPr lang="en-US" altLang="ko-KR" sz="2600" dirty="0">
                <a:solidFill>
                  <a:srgbClr val="0000FF"/>
                </a:solidFill>
              </a:rPr>
              <a:t>:      Date deadline = new Date();  </a:t>
            </a:r>
          </a:p>
          <a:p>
            <a:pPr marL="457200" lvl="1" indent="0">
              <a:buNone/>
            </a:pPr>
            <a:r>
              <a:rPr lang="en-US" altLang="ko-KR" sz="2600" b="1" dirty="0"/>
              <a:t>Approach 2</a:t>
            </a:r>
            <a:r>
              <a:rPr lang="en-US" altLang="ko-KR" sz="2600" dirty="0"/>
              <a:t>:        </a:t>
            </a:r>
            <a:r>
              <a:rPr lang="en-US" altLang="ko-KR" sz="2600" dirty="0">
                <a:solidFill>
                  <a:srgbClr val="7030A0"/>
                </a:solidFill>
              </a:rPr>
              <a:t>Date deadline;  </a:t>
            </a:r>
            <a:r>
              <a:rPr lang="en-US" altLang="ko-KR" sz="2600" b="1" dirty="0">
                <a:solidFill>
                  <a:srgbClr val="00B050"/>
                </a:solidFill>
              </a:rPr>
              <a:t>// date * deadline (in c/</a:t>
            </a:r>
            <a:r>
              <a:rPr lang="en-US" altLang="ko-KR" sz="2600" b="1" dirty="0" err="1">
                <a:solidFill>
                  <a:srgbClr val="00B050"/>
                </a:solidFill>
              </a:rPr>
              <a:t>c++</a:t>
            </a:r>
            <a:r>
              <a:rPr lang="en-US" altLang="ko-KR" sz="2600" b="1" dirty="0">
                <a:solidFill>
                  <a:srgbClr val="00B05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7030A0"/>
                </a:solidFill>
              </a:rPr>
              <a:t>                         deadline = new Date();</a:t>
            </a:r>
          </a:p>
          <a:p>
            <a:pPr marL="457200" lvl="1" indent="0">
              <a:buNone/>
            </a:pPr>
            <a:endParaRPr lang="en-US" altLang="ko-KR" sz="2600" dirty="0"/>
          </a:p>
          <a:p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0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How to copy Object Variables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Copying a variable makes a copy of the reference as follows 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b="1" dirty="0"/>
              <a:t>Date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0000FF"/>
                </a:solidFill>
              </a:rPr>
              <a:t>birthday</a:t>
            </a:r>
            <a:r>
              <a:rPr lang="en-US" altLang="ko-KR" sz="2400" b="1" dirty="0"/>
              <a:t> 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FF0000"/>
                </a:solidFill>
              </a:rPr>
              <a:t> new </a:t>
            </a:r>
            <a:r>
              <a:rPr lang="en-US" altLang="ko-KR" sz="2400" b="1" dirty="0"/>
              <a:t>Date</a:t>
            </a:r>
            <a:r>
              <a:rPr lang="en-US" altLang="ko-KR" sz="2400" dirty="0"/>
              <a:t>() ; </a:t>
            </a:r>
            <a:r>
              <a:rPr lang="en-US" altLang="ko-KR" sz="2400" b="1" dirty="0">
                <a:solidFill>
                  <a:srgbClr val="00B050"/>
                </a:solidFill>
              </a:rPr>
              <a:t>// new operator return reference</a:t>
            </a:r>
            <a:r>
              <a:rPr lang="en-US" altLang="ko-KR" sz="2400" dirty="0"/>
              <a:t>.</a:t>
            </a:r>
          </a:p>
          <a:p>
            <a:pPr marL="457200" lvl="1" indent="0">
              <a:buNone/>
            </a:pPr>
            <a:r>
              <a:rPr lang="en-US" altLang="ko-KR" sz="2400" b="1" dirty="0"/>
              <a:t>Date </a:t>
            </a:r>
            <a:r>
              <a:rPr lang="en-US" altLang="ko-KR" sz="2400" b="1" dirty="0">
                <a:solidFill>
                  <a:srgbClr val="0000FF"/>
                </a:solidFill>
              </a:rPr>
              <a:t>deadline</a:t>
            </a:r>
            <a:r>
              <a:rPr lang="en-US" altLang="ko-KR" sz="2400" b="1" dirty="0"/>
              <a:t> = birthday; </a:t>
            </a:r>
            <a:r>
              <a:rPr lang="en-US" altLang="ko-KR" sz="2400" b="1" dirty="0">
                <a:solidFill>
                  <a:srgbClr val="00B050"/>
                </a:solidFill>
              </a:rPr>
              <a:t>//  refer to the existing object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Note</a:t>
            </a:r>
            <a:r>
              <a:rPr lang="en-US" altLang="ko-KR" sz="2400" dirty="0"/>
              <a:t>:  both </a:t>
            </a:r>
            <a:r>
              <a:rPr lang="en-US" altLang="ko-KR" sz="2400" b="1" dirty="0"/>
              <a:t>object variables </a:t>
            </a:r>
            <a:r>
              <a:rPr lang="en-US" altLang="ko-KR" sz="2400" dirty="0"/>
              <a:t>refer to the </a:t>
            </a:r>
            <a:r>
              <a:rPr lang="en-US" altLang="ko-KR" sz="2400" b="1" dirty="0"/>
              <a:t>same</a:t>
            </a:r>
            <a:r>
              <a:rPr lang="en-US" altLang="ko-KR" sz="2400" dirty="0"/>
              <a:t> object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4800600" y="2847407"/>
            <a:ext cx="6629400" cy="344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838199" y="3309362"/>
            <a:ext cx="4171951" cy="304698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Object variable</a:t>
            </a:r>
          </a:p>
          <a:p>
            <a:r>
              <a:rPr lang="en-US" sz="2400" b="1" dirty="0"/>
              <a:t>doesn’t actually contain an object. It only refers to an object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The value of </a:t>
            </a:r>
            <a:r>
              <a:rPr lang="en-US" sz="2400" b="1" dirty="0">
                <a:solidFill>
                  <a:srgbClr val="FF0000"/>
                </a:solidFill>
              </a:rPr>
              <a:t>any</a:t>
            </a:r>
            <a:r>
              <a:rPr lang="en-US" sz="2400" b="1" dirty="0"/>
              <a:t> object variable is a reference to an object that is stored elsewhere.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737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Working with “</a:t>
            </a:r>
            <a:r>
              <a:rPr lang="en-US" altLang="ko-KR" dirty="0" err="1">
                <a:solidFill>
                  <a:srgbClr val="FF0000"/>
                </a:solidFill>
              </a:rPr>
              <a:t>LocalDate</a:t>
            </a:r>
            <a:r>
              <a:rPr lang="en-US" altLang="ko-KR" dirty="0"/>
              <a:t>”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java.time</a:t>
            </a:r>
            <a:r>
              <a:rPr lang="en-US" dirty="0"/>
              <a:t> package is the </a:t>
            </a:r>
            <a:r>
              <a:rPr lang="en-US" b="1" dirty="0"/>
              <a:t>main API </a:t>
            </a:r>
            <a:r>
              <a:rPr lang="en-US" dirty="0"/>
              <a:t>for </a:t>
            </a:r>
            <a:r>
              <a:rPr lang="en-US" b="1" dirty="0"/>
              <a:t>dates, times, instants, and durations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LocalDate</a:t>
            </a:r>
            <a:r>
              <a:rPr lang="en-US" dirty="0">
                <a:solidFill>
                  <a:srgbClr val="FF0000"/>
                </a:solidFill>
              </a:rPr>
              <a:t> class </a:t>
            </a:r>
            <a:r>
              <a:rPr lang="en-US" dirty="0"/>
              <a:t>: A date without a time-zone  such as 2007-12-03.</a:t>
            </a:r>
          </a:p>
          <a:p>
            <a:r>
              <a:rPr lang="en-US" altLang="ko-KR" dirty="0"/>
              <a:t>A </a:t>
            </a:r>
            <a:r>
              <a:rPr lang="en-US" altLang="ko-KR" dirty="0" err="1"/>
              <a:t>LocalDate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FF0000"/>
                </a:solidFill>
              </a:rPr>
              <a:t>java.time</a:t>
            </a:r>
            <a:r>
              <a:rPr lang="en-US" altLang="ko-KR" dirty="0">
                <a:solidFill>
                  <a:srgbClr val="0000FF"/>
                </a:solidFill>
              </a:rPr>
              <a:t>.LocalDate</a:t>
            </a:r>
            <a:r>
              <a:rPr lang="en-US" altLang="ko-KR" dirty="0"/>
              <a:t>) is a date (year-month-day) in </a:t>
            </a:r>
            <a:r>
              <a:rPr lang="en-US" altLang="ko-KR" b="1" dirty="0"/>
              <a:t>a particular location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Factory methods to create instances</a:t>
            </a:r>
            <a:r>
              <a:rPr lang="en-US" altLang="ko-KR" dirty="0"/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74747"/>
                </a:solidFill>
                <a:latin typeface="DejaVu Serif"/>
              </a:rPr>
              <a:t>//</a:t>
            </a:r>
            <a:r>
              <a:rPr lang="en-US" dirty="0">
                <a:solidFill>
                  <a:srgbClr val="00B050"/>
                </a:solidFill>
                <a:latin typeface="DejaVu Serif"/>
              </a:rPr>
              <a:t>Obtains the current date from the system clock in the default time-zone</a:t>
            </a:r>
            <a:r>
              <a:rPr lang="en-US" dirty="0">
                <a:solidFill>
                  <a:srgbClr val="474747"/>
                </a:solidFill>
                <a:latin typeface="DejaVu Serif"/>
              </a:rPr>
              <a:t>.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LocalDate</a:t>
            </a:r>
            <a:r>
              <a:rPr lang="en-US" altLang="ko-KR" dirty="0"/>
              <a:t> </a:t>
            </a:r>
            <a:r>
              <a:rPr lang="en-US" altLang="ko-KR" dirty="0" err="1"/>
              <a:t>rightNow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0000FF"/>
                </a:solidFill>
              </a:rPr>
              <a:t>LocalDate</a:t>
            </a:r>
            <a:r>
              <a:rPr lang="en-US" altLang="ko-KR" dirty="0" err="1"/>
              <a:t>.now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//Obtains an instance of </a:t>
            </a:r>
            <a:r>
              <a:rPr lang="en-US" altLang="ko-KR" dirty="0" err="1">
                <a:solidFill>
                  <a:srgbClr val="00B050"/>
                </a:solidFill>
              </a:rPr>
              <a:t>LocalDate</a:t>
            </a:r>
            <a:r>
              <a:rPr lang="en-US" altLang="ko-KR" dirty="0">
                <a:solidFill>
                  <a:srgbClr val="00B050"/>
                </a:solidFill>
              </a:rPr>
              <a:t> from a year, month and day.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LocalDate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newYearsEv</a:t>
            </a:r>
            <a:r>
              <a:rPr lang="en-US" altLang="ko-KR" dirty="0" err="1"/>
              <a:t>e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0000FF"/>
                </a:solidFill>
              </a:rPr>
              <a:t>LocalDate</a:t>
            </a:r>
            <a:r>
              <a:rPr lang="en-US" altLang="ko-KR" dirty="0" err="1"/>
              <a:t>.of</a:t>
            </a:r>
            <a:r>
              <a:rPr lang="en-US" altLang="ko-KR" dirty="0"/>
              <a:t>(1999, 12, 31);</a:t>
            </a:r>
          </a:p>
          <a:p>
            <a:r>
              <a:rPr lang="en-US" altLang="ko-KR" dirty="0"/>
              <a:t> </a:t>
            </a:r>
            <a:r>
              <a:rPr lang="en-US" altLang="ko-KR" b="1" dirty="0"/>
              <a:t>now, apply methods of </a:t>
            </a:r>
            <a:r>
              <a:rPr lang="en-US" altLang="ko-KR" b="1" dirty="0" err="1"/>
              <a:t>LocalDate</a:t>
            </a:r>
            <a:r>
              <a:rPr lang="en-US" altLang="ko-KR" b="1" dirty="0"/>
              <a:t> class on </a:t>
            </a:r>
            <a:r>
              <a:rPr lang="en-US" altLang="ko-KR" b="1" dirty="0" err="1"/>
              <a:t>refrence</a:t>
            </a:r>
            <a:r>
              <a:rPr lang="en-US" altLang="ko-KR" b="1" dirty="0"/>
              <a:t> objects :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// Returns a copy of this </a:t>
            </a:r>
            <a:r>
              <a:rPr lang="en-US" altLang="ko-KR" dirty="0" err="1">
                <a:solidFill>
                  <a:srgbClr val="00B050"/>
                </a:solidFill>
              </a:rPr>
              <a:t>LocalDate</a:t>
            </a:r>
            <a:r>
              <a:rPr lang="en-US" altLang="ko-KR" dirty="0">
                <a:solidFill>
                  <a:srgbClr val="00B050"/>
                </a:solidFill>
              </a:rPr>
              <a:t> with the specified number of days added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</a:rPr>
              <a:t>LocalDate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7030A0"/>
                </a:solidFill>
              </a:rPr>
              <a:t>aThousandDaysLate</a:t>
            </a:r>
            <a:r>
              <a:rPr lang="en-US" altLang="ko-KR" dirty="0" err="1"/>
              <a:t>r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0000FF"/>
                </a:solidFill>
              </a:rPr>
              <a:t>newYearsEve.</a:t>
            </a:r>
            <a:r>
              <a:rPr lang="en-US" altLang="ko-KR" dirty="0" err="1"/>
              <a:t>plusDays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1000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b="1" dirty="0"/>
              <a:t>year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7030A0"/>
                </a:solidFill>
              </a:rPr>
              <a:t>aThousandDaysLater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getYear</a:t>
            </a:r>
            <a:r>
              <a:rPr lang="en-US" altLang="ko-KR" dirty="0"/>
              <a:t>(); // 2002</a:t>
            </a:r>
          </a:p>
          <a:p>
            <a:pPr marL="457200" lvl="1" indent="0">
              <a:buNone/>
            </a:pPr>
            <a:r>
              <a:rPr lang="en-US" altLang="ko-KR" b="1" dirty="0"/>
              <a:t>month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7030A0"/>
                </a:solidFill>
              </a:rPr>
              <a:t>aThousandDaysLater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getMonthValue</a:t>
            </a:r>
            <a:r>
              <a:rPr lang="en-US" altLang="ko-KR" dirty="0"/>
              <a:t>(); // 09</a:t>
            </a:r>
          </a:p>
          <a:p>
            <a:pPr marL="457200" lvl="1" indent="0">
              <a:buNone/>
            </a:pPr>
            <a:r>
              <a:rPr lang="en-US" altLang="ko-KR" b="1" dirty="0"/>
              <a:t>day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7030A0"/>
                </a:solidFill>
              </a:rPr>
              <a:t>aThousandDaysLater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getDayOfMonth</a:t>
            </a:r>
            <a:r>
              <a:rPr lang="en-US" altLang="ko-KR" dirty="0"/>
              <a:t>(); // 26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Q: How is a </a:t>
            </a:r>
            <a:r>
              <a:rPr lang="en-US" altLang="ko-KR" b="1" dirty="0" err="1">
                <a:solidFill>
                  <a:srgbClr val="0000FF"/>
                </a:solidFill>
              </a:rPr>
              <a:t>LocalDate</a:t>
            </a:r>
            <a:r>
              <a:rPr lang="en-US" altLang="ko-KR" b="1" dirty="0">
                <a:solidFill>
                  <a:srgbClr val="0000FF"/>
                </a:solidFill>
              </a:rPr>
              <a:t> stored</a:t>
            </a:r>
            <a:r>
              <a:rPr lang="en-US" altLang="ko-KR" dirty="0"/>
              <a:t>? </a:t>
            </a:r>
            <a:r>
              <a:rPr lang="en-US" altLang="ko-KR" b="1" dirty="0">
                <a:solidFill>
                  <a:srgbClr val="7030A0"/>
                </a:solidFill>
              </a:rPr>
              <a:t>How do these methods do their job?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030A0"/>
                </a:solidFill>
              </a:rPr>
              <a:t>   A: </a:t>
            </a:r>
            <a:r>
              <a:rPr lang="en-US" altLang="ko-KR" dirty="0"/>
              <a:t>You don't know, and you don't care. That's encapsulation.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E646-9B0B-4032-BE6A-842A8BE5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Introduction to 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E9002-C44E-4CD0-88B7-7FBD5997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9" y="1025659"/>
            <a:ext cx="11186565" cy="533069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 1970s: </a:t>
            </a:r>
            <a:r>
              <a:rPr lang="en-US" altLang="ko-KR" sz="2400" b="1" dirty="0"/>
              <a:t>Structured(procedural) </a:t>
            </a:r>
            <a:r>
              <a:rPr lang="en-US" altLang="ko-KR" sz="2400" dirty="0"/>
              <a:t>programming technique was dominant </a:t>
            </a:r>
          </a:p>
          <a:p>
            <a:pPr lvl="1"/>
            <a:r>
              <a:rPr lang="en-US" altLang="ko-KR" sz="2400" b="1" dirty="0">
                <a:solidFill>
                  <a:srgbClr val="FF0000"/>
                </a:solidFill>
              </a:rPr>
              <a:t>First</a:t>
            </a:r>
            <a:r>
              <a:rPr lang="en-US" altLang="ko-KR" sz="2400" dirty="0"/>
              <a:t>, a set of procedures (algorithms) to solve a problem are designed.</a:t>
            </a:r>
          </a:p>
          <a:p>
            <a:pPr lvl="1"/>
            <a:r>
              <a:rPr lang="en-US" altLang="ko-KR" sz="2400" b="1" dirty="0">
                <a:solidFill>
                  <a:srgbClr val="FF0000"/>
                </a:solidFill>
              </a:rPr>
              <a:t>Second</a:t>
            </a:r>
            <a:r>
              <a:rPr lang="en-US" altLang="ko-KR" sz="2400" dirty="0"/>
              <a:t>, find appropriate ways to store the data. </a:t>
            </a:r>
          </a:p>
          <a:p>
            <a:pPr lvl="1"/>
            <a:r>
              <a:rPr lang="en-US" altLang="ko-KR" sz="2400" dirty="0"/>
              <a:t>Hence, </a:t>
            </a:r>
            <a:r>
              <a:rPr lang="en-US" altLang="ko-KR" sz="2400" b="1" dirty="0">
                <a:solidFill>
                  <a:srgbClr val="FF0000"/>
                </a:solidFill>
              </a:rPr>
              <a:t>Program</a:t>
            </a:r>
            <a:r>
              <a:rPr lang="en-US" altLang="ko-KR" sz="2400" b="1" dirty="0"/>
              <a:t> =</a:t>
            </a:r>
            <a:r>
              <a:rPr lang="en-US" altLang="ko-KR" sz="2400" b="1" dirty="0">
                <a:solidFill>
                  <a:srgbClr val="7030A0"/>
                </a:solidFill>
              </a:rPr>
              <a:t>Algorithms</a:t>
            </a:r>
            <a:r>
              <a:rPr lang="en-US" altLang="ko-KR" sz="2400" b="1" dirty="0"/>
              <a:t> + </a:t>
            </a:r>
            <a:r>
              <a:rPr lang="en-US" altLang="ko-KR" sz="2400" b="1" dirty="0">
                <a:solidFill>
                  <a:srgbClr val="0000FF"/>
                </a:solidFill>
              </a:rPr>
              <a:t>Data Structures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Niklaus</a:t>
            </a:r>
            <a:r>
              <a:rPr lang="en-US" altLang="ko-KR" sz="2400" dirty="0"/>
              <a:t> Wirth, 1975)</a:t>
            </a:r>
          </a:p>
          <a:p>
            <a:pPr lvl="1"/>
            <a:r>
              <a:rPr lang="en-US" sz="2400" dirty="0"/>
              <a:t>This implies that algorithms come first, and data structures come second</a:t>
            </a:r>
          </a:p>
          <a:p>
            <a:pPr lvl="1"/>
            <a:r>
              <a:rPr lang="en-US" altLang="ko-KR" sz="2400" b="1" dirty="0">
                <a:solidFill>
                  <a:srgbClr val="0000FF"/>
                </a:solidFill>
              </a:rPr>
              <a:t>First,</a:t>
            </a:r>
            <a:r>
              <a:rPr lang="en-US" altLang="ko-KR" sz="2400" dirty="0"/>
              <a:t> Programmers decided on the </a:t>
            </a:r>
            <a:r>
              <a:rPr lang="en-US" altLang="ko-KR" sz="2400" b="1" dirty="0"/>
              <a:t>procedures</a:t>
            </a:r>
            <a:r>
              <a:rPr lang="en-US" altLang="ko-KR" sz="2400" dirty="0"/>
              <a:t> for manipulating the data. 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</a:rPr>
              <a:t>Then</a:t>
            </a:r>
            <a:r>
              <a:rPr lang="en-US" altLang="ko-KR" sz="2400" dirty="0"/>
              <a:t>, they decided </a:t>
            </a:r>
            <a:r>
              <a:rPr lang="en-US" altLang="ko-KR" sz="2400" b="1" dirty="0">
                <a:solidFill>
                  <a:srgbClr val="0000FF"/>
                </a:solidFill>
              </a:rPr>
              <a:t>what structure </a:t>
            </a:r>
            <a:r>
              <a:rPr lang="en-US" altLang="ko-KR" sz="2400" dirty="0"/>
              <a:t>to impose on the data to make the manipulations easier.</a:t>
            </a:r>
          </a:p>
          <a:p>
            <a:pPr lvl="1"/>
            <a:r>
              <a:rPr lang="en-US" altLang="ko-KR" sz="2400" dirty="0"/>
              <a:t>Hence, </a:t>
            </a:r>
            <a:r>
              <a:rPr lang="en-US" altLang="ko-KR" sz="2400" b="1" dirty="0"/>
              <a:t>procedures </a:t>
            </a:r>
            <a:r>
              <a:rPr lang="en-US" altLang="ko-KR" sz="2400" dirty="0"/>
              <a:t>operate on </a:t>
            </a:r>
            <a:r>
              <a:rPr lang="en-US" altLang="ko-KR" sz="2400" dirty="0">
                <a:solidFill>
                  <a:srgbClr val="FF0000"/>
                </a:solidFill>
              </a:rPr>
              <a:t>shared</a:t>
            </a:r>
            <a:r>
              <a:rPr lang="en-US" altLang="ko-KR" sz="2400" dirty="0"/>
              <a:t> data in structured programming </a:t>
            </a:r>
          </a:p>
          <a:p>
            <a:pPr lvl="1"/>
            <a:r>
              <a:rPr lang="en-US" altLang="ko-KR" sz="2400" b="1" dirty="0">
                <a:solidFill>
                  <a:srgbClr val="FF0000"/>
                </a:solidFill>
              </a:rPr>
              <a:t>However</a:t>
            </a:r>
            <a:r>
              <a:rPr lang="en-US" altLang="ko-KR" sz="2400" dirty="0"/>
              <a:t>, OOP reverses the order because </a:t>
            </a:r>
            <a:r>
              <a:rPr lang="en-US" altLang="ko-KR" sz="2400" b="1" dirty="0"/>
              <a:t>puts the data first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0000FF"/>
                </a:solidFill>
              </a:rPr>
              <a:t>then </a:t>
            </a:r>
            <a:r>
              <a:rPr lang="en-US" altLang="ko-KR" sz="2400" b="1" dirty="0"/>
              <a:t>looks at the algorithms to</a:t>
            </a:r>
          </a:p>
          <a:p>
            <a:pPr marL="457200" lvl="1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>
                <a:solidFill>
                  <a:srgbClr val="0000FF"/>
                </a:solidFill>
              </a:rPr>
              <a:t>operate </a:t>
            </a:r>
            <a:r>
              <a:rPr lang="en-US" altLang="ko-KR" sz="2400" dirty="0"/>
              <a:t>on the data.</a:t>
            </a:r>
          </a:p>
          <a:p>
            <a:pPr lvl="1"/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35E4C-C684-4843-BF39-C7CA015B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Accessor and Mutator Methods of a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/>
              <a:t>Accessor</a:t>
            </a:r>
            <a:r>
              <a:rPr lang="en-US" altLang="ko-KR" sz="2400" b="1" dirty="0"/>
              <a:t> method doesn't modify object state.</a:t>
            </a:r>
          </a:p>
          <a:p>
            <a:pPr lvl="1"/>
            <a:r>
              <a:rPr lang="en-US" altLang="ko-KR" sz="2400" dirty="0"/>
              <a:t>All </a:t>
            </a:r>
            <a:r>
              <a:rPr lang="en-US" altLang="ko-KR" sz="2400" b="1" dirty="0" err="1"/>
              <a:t>LocalDate</a:t>
            </a:r>
            <a:r>
              <a:rPr lang="en-US" altLang="ko-KR" sz="2400" dirty="0"/>
              <a:t> methods are accessors.</a:t>
            </a:r>
          </a:p>
          <a:p>
            <a:pPr lvl="1"/>
            <a:r>
              <a:rPr lang="en-US" altLang="ko-KR" sz="2400" dirty="0"/>
              <a:t>Example: </a:t>
            </a:r>
          </a:p>
          <a:p>
            <a:pPr marL="457200" lvl="1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>
                <a:solidFill>
                  <a:srgbClr val="0000FF"/>
                </a:solidFill>
              </a:rPr>
              <a:t> </a:t>
            </a:r>
            <a:r>
              <a:rPr lang="en-US" altLang="ko-KR" sz="2400" dirty="0" err="1">
                <a:solidFill>
                  <a:srgbClr val="0000FF"/>
                </a:solidFill>
              </a:rPr>
              <a:t>LocalDate</a:t>
            </a:r>
            <a:r>
              <a:rPr lang="en-US" altLang="ko-KR" sz="2400" dirty="0">
                <a:solidFill>
                  <a:srgbClr val="0000FF"/>
                </a:solidFill>
              </a:rPr>
              <a:t> </a:t>
            </a:r>
            <a:r>
              <a:rPr lang="en-US" altLang="ko-KR" sz="2400" dirty="0" err="1"/>
              <a:t>aThousandDaysLater</a:t>
            </a:r>
            <a:r>
              <a:rPr lang="en-US" altLang="ko-KR" sz="2400" dirty="0"/>
              <a:t> = </a:t>
            </a:r>
            <a:r>
              <a:rPr lang="en-US" altLang="ko-KR" sz="2400" dirty="0" err="1">
                <a:solidFill>
                  <a:srgbClr val="0000FF"/>
                </a:solidFill>
              </a:rPr>
              <a:t>newYearsEve</a:t>
            </a:r>
            <a:r>
              <a:rPr lang="en-US" altLang="ko-KR" sz="2400" dirty="0" err="1"/>
              <a:t>.plusDays</a:t>
            </a:r>
            <a:r>
              <a:rPr lang="en-US" altLang="ko-KR" sz="2400" dirty="0"/>
              <a:t>(1000);</a:t>
            </a:r>
          </a:p>
          <a:p>
            <a:r>
              <a:rPr lang="en-US" altLang="ko-KR" sz="2400" b="1" dirty="0"/>
              <a:t>Older version of calendar date </a:t>
            </a:r>
            <a:r>
              <a:rPr lang="en-US" altLang="ko-KR" sz="2400" dirty="0"/>
              <a:t>class has </a:t>
            </a:r>
            <a:r>
              <a:rPr lang="en-US" altLang="ko-KR" sz="2400" dirty="0">
                <a:solidFill>
                  <a:srgbClr val="0000FF"/>
                </a:solidFill>
              </a:rPr>
              <a:t>mutator</a:t>
            </a:r>
            <a:r>
              <a:rPr lang="en-US" altLang="ko-KR" sz="2400" dirty="0"/>
              <a:t> methods: </a:t>
            </a:r>
          </a:p>
          <a:p>
            <a:pPr marL="457200" lvl="1" indent="0">
              <a:buNone/>
            </a:pPr>
            <a:r>
              <a:rPr lang="en-US" altLang="ko-KR" sz="2400" dirty="0" err="1">
                <a:solidFill>
                  <a:srgbClr val="0000FF"/>
                </a:solidFill>
              </a:rPr>
              <a:t>GregorianCalendar</a:t>
            </a:r>
            <a:r>
              <a:rPr lang="en-US" altLang="ko-KR" sz="2400" dirty="0"/>
              <a:t> </a:t>
            </a:r>
            <a:r>
              <a:rPr lang="en-US" altLang="ko-KR" sz="2400" dirty="0" err="1">
                <a:solidFill>
                  <a:srgbClr val="7030A0"/>
                </a:solidFill>
              </a:rPr>
              <a:t>someDay</a:t>
            </a:r>
            <a:r>
              <a:rPr lang="en-US" altLang="ko-KR" sz="2400" dirty="0"/>
              <a:t> = </a:t>
            </a:r>
            <a:r>
              <a:rPr lang="en-US" altLang="ko-KR" sz="2400" dirty="0">
                <a:solidFill>
                  <a:srgbClr val="FF0000"/>
                </a:solidFill>
              </a:rPr>
              <a:t>new</a:t>
            </a:r>
            <a:r>
              <a:rPr lang="en-US" altLang="ko-KR" sz="2400" dirty="0"/>
              <a:t> </a:t>
            </a:r>
            <a:r>
              <a:rPr lang="en-US" altLang="ko-KR" sz="2400" dirty="0" err="1">
                <a:solidFill>
                  <a:srgbClr val="0000FF"/>
                </a:solidFill>
              </a:rPr>
              <a:t>GregorianCalendar</a:t>
            </a:r>
            <a:r>
              <a:rPr lang="en-US" altLang="ko-KR" sz="2400" dirty="0"/>
              <a:t>(1999, 11, 31);</a:t>
            </a:r>
          </a:p>
          <a:p>
            <a:pPr marL="457200" lvl="1" indent="0">
              <a:buNone/>
            </a:pPr>
            <a:r>
              <a:rPr lang="en-US" altLang="ko-KR" sz="2400" dirty="0" err="1">
                <a:solidFill>
                  <a:srgbClr val="7030A0"/>
                </a:solidFill>
              </a:rPr>
              <a:t>someDay</a:t>
            </a:r>
            <a:r>
              <a:rPr lang="en-US" altLang="ko-KR" sz="2400" dirty="0" err="1"/>
              <a:t>.add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Calendar.DAY_OF_MONTH</a:t>
            </a:r>
            <a:r>
              <a:rPr lang="en-US" altLang="ko-KR" sz="2400" dirty="0"/>
              <a:t>, 1000);</a:t>
            </a:r>
          </a:p>
          <a:p>
            <a:pPr marL="457200" lvl="1" indent="0">
              <a:buNone/>
            </a:pPr>
            <a:r>
              <a:rPr lang="en-US" altLang="ko-KR" sz="2400" dirty="0"/>
              <a:t>   // </a:t>
            </a:r>
            <a:r>
              <a:rPr lang="en-US" altLang="ko-KR" sz="2400" b="1" dirty="0" err="1"/>
              <a:t>someDay</a:t>
            </a:r>
            <a:r>
              <a:rPr lang="en-US" altLang="ko-KR" sz="2400" b="1" dirty="0"/>
              <a:t> has been mutated</a:t>
            </a:r>
          </a:p>
          <a:p>
            <a:pPr marL="457200" lvl="1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year</a:t>
            </a:r>
            <a:r>
              <a:rPr lang="en-US" altLang="ko-KR" sz="2400" dirty="0"/>
              <a:t> = </a:t>
            </a:r>
            <a:r>
              <a:rPr lang="en-US" altLang="ko-KR" sz="2400" dirty="0" err="1">
                <a:solidFill>
                  <a:srgbClr val="7030A0"/>
                </a:solidFill>
              </a:rPr>
              <a:t>someDay</a:t>
            </a:r>
            <a:r>
              <a:rPr lang="en-US" altLang="ko-KR" sz="2400" dirty="0" err="1"/>
              <a:t>.</a:t>
            </a:r>
            <a:r>
              <a:rPr lang="en-US" altLang="ko-KR" sz="2400" dirty="0" err="1">
                <a:solidFill>
                  <a:srgbClr val="FF0000"/>
                </a:solidFill>
              </a:rPr>
              <a:t>get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Calendar.YEAR</a:t>
            </a:r>
            <a:r>
              <a:rPr lang="en-US" altLang="ko-KR" sz="2400" dirty="0"/>
              <a:t>); // 2002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7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Example: Displaying a </a:t>
            </a:r>
            <a:r>
              <a:rPr lang="en-US" altLang="ko-KR" b="1" dirty="0">
                <a:solidFill>
                  <a:srgbClr val="FF0000"/>
                </a:solidFill>
              </a:rPr>
              <a:t>local date </a:t>
            </a:r>
            <a:r>
              <a:rPr lang="en-US" altLang="ko-KR" b="1" dirty="0"/>
              <a:t>using “</a:t>
            </a:r>
            <a:r>
              <a:rPr lang="en-US" altLang="ko-KR" b="1" dirty="0" err="1">
                <a:solidFill>
                  <a:srgbClr val="FF0000"/>
                </a:solidFill>
              </a:rPr>
              <a:t>LocalDate</a:t>
            </a:r>
            <a:r>
              <a:rPr lang="en-US" altLang="ko-KR" b="1" dirty="0"/>
              <a:t>” class 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23875" y="992038"/>
            <a:ext cx="4952999" cy="5364312"/>
          </a:xfrm>
          <a:ln w="2222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600" dirty="0">
                <a:solidFill>
                  <a:srgbClr val="FF0000"/>
                </a:solidFill>
              </a:rPr>
              <a:t>import </a:t>
            </a:r>
            <a:r>
              <a:rPr lang="en-US" altLang="ko-KR" sz="2600" dirty="0" err="1">
                <a:solidFill>
                  <a:srgbClr val="FF0000"/>
                </a:solidFill>
              </a:rPr>
              <a:t>java.time</a:t>
            </a:r>
            <a:r>
              <a:rPr lang="en-US" altLang="ko-KR" sz="2600" dirty="0">
                <a:solidFill>
                  <a:srgbClr val="FF0000"/>
                </a:solidFill>
              </a:rPr>
              <a:t>.*;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public class </a:t>
            </a:r>
            <a:r>
              <a:rPr lang="en-US" altLang="ko-KR" sz="2600" dirty="0" err="1">
                <a:solidFill>
                  <a:srgbClr val="0000FF"/>
                </a:solidFill>
              </a:rPr>
              <a:t>CalendarTest</a:t>
            </a:r>
            <a:endParaRPr lang="en-US" altLang="ko-KR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600" dirty="0"/>
              <a:t>{</a:t>
            </a:r>
          </a:p>
          <a:p>
            <a:pPr marL="0" indent="0">
              <a:buNone/>
            </a:pPr>
            <a:r>
              <a:rPr lang="en-US" altLang="ko-KR" sz="2600" dirty="0"/>
              <a:t>   public static void </a:t>
            </a:r>
            <a:r>
              <a:rPr lang="en-US" altLang="ko-KR" sz="2600" dirty="0">
                <a:solidFill>
                  <a:srgbClr val="0000FF"/>
                </a:solidFill>
              </a:rPr>
              <a:t>main</a:t>
            </a:r>
            <a:r>
              <a:rPr lang="en-US" altLang="ko-KR" sz="2600" dirty="0"/>
              <a:t>(String[] </a:t>
            </a:r>
            <a:r>
              <a:rPr lang="en-US" altLang="ko-KR" sz="2600" dirty="0" err="1"/>
              <a:t>args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en-US" altLang="ko-KR" sz="2600" dirty="0"/>
              <a:t>   {</a:t>
            </a:r>
          </a:p>
          <a:p>
            <a:pPr marL="0" indent="0">
              <a:buNone/>
            </a:pPr>
            <a:r>
              <a:rPr lang="en-US" altLang="ko-KR" sz="2600" dirty="0"/>
              <a:t>     </a:t>
            </a:r>
            <a:r>
              <a:rPr lang="en-US" altLang="ko-KR" sz="2600" dirty="0">
                <a:solidFill>
                  <a:srgbClr val="0000FF"/>
                </a:solidFill>
              </a:rPr>
              <a:t> </a:t>
            </a:r>
            <a:r>
              <a:rPr lang="en-US" altLang="ko-KR" sz="2600" dirty="0" err="1">
                <a:solidFill>
                  <a:srgbClr val="0000FF"/>
                </a:solidFill>
              </a:rPr>
              <a:t>LocalDate</a:t>
            </a:r>
            <a:r>
              <a:rPr lang="en-US" altLang="ko-KR" sz="2600" dirty="0">
                <a:solidFill>
                  <a:srgbClr val="0000FF"/>
                </a:solidFill>
              </a:rPr>
              <a:t> </a:t>
            </a:r>
            <a:r>
              <a:rPr lang="en-US" altLang="ko-KR" sz="2600" dirty="0">
                <a:solidFill>
                  <a:srgbClr val="FF0000"/>
                </a:solidFill>
              </a:rPr>
              <a:t>date</a:t>
            </a:r>
            <a:r>
              <a:rPr lang="en-US" altLang="ko-KR" sz="2600" dirty="0"/>
              <a:t> = </a:t>
            </a:r>
            <a:r>
              <a:rPr lang="en-US" altLang="ko-KR" sz="2600" dirty="0" err="1">
                <a:solidFill>
                  <a:srgbClr val="0000FF"/>
                </a:solidFill>
              </a:rPr>
              <a:t>LocalDate</a:t>
            </a:r>
            <a:r>
              <a:rPr lang="en-US" altLang="ko-KR" sz="2600" dirty="0" err="1"/>
              <a:t>.</a:t>
            </a:r>
            <a:r>
              <a:rPr lang="en-US" altLang="ko-KR" sz="2600" dirty="0" err="1">
                <a:solidFill>
                  <a:srgbClr val="FF0000"/>
                </a:solidFill>
              </a:rPr>
              <a:t>now</a:t>
            </a:r>
            <a:r>
              <a:rPr lang="en-US" altLang="ko-KR" sz="2600" dirty="0"/>
              <a:t>();</a:t>
            </a:r>
          </a:p>
          <a:p>
            <a:pPr marL="0" indent="0">
              <a:buNone/>
            </a:pPr>
            <a:r>
              <a:rPr lang="en-US" altLang="ko-KR" sz="2600" dirty="0"/>
              <a:t>      </a:t>
            </a:r>
            <a:r>
              <a:rPr lang="en-US" altLang="ko-KR" sz="2600" dirty="0" err="1"/>
              <a:t>int</a:t>
            </a:r>
            <a:r>
              <a:rPr lang="en-US" altLang="ko-KR" sz="2600" dirty="0"/>
              <a:t> month = </a:t>
            </a:r>
            <a:r>
              <a:rPr lang="en-US" altLang="ko-KR" sz="2600" dirty="0" err="1">
                <a:solidFill>
                  <a:srgbClr val="FF0000"/>
                </a:solidFill>
              </a:rPr>
              <a:t>date</a:t>
            </a:r>
            <a:r>
              <a:rPr lang="en-US" altLang="ko-KR" sz="2600" dirty="0" err="1"/>
              <a:t>.</a:t>
            </a:r>
            <a:r>
              <a:rPr lang="en-US" altLang="ko-KR" sz="2600" dirty="0" err="1">
                <a:solidFill>
                  <a:srgbClr val="7030A0"/>
                </a:solidFill>
              </a:rPr>
              <a:t>getMonthValue</a:t>
            </a:r>
            <a:r>
              <a:rPr lang="en-US" altLang="ko-KR" sz="2600" dirty="0"/>
              <a:t>();</a:t>
            </a:r>
          </a:p>
          <a:p>
            <a:pPr marL="0" indent="0">
              <a:buNone/>
            </a:pPr>
            <a:r>
              <a:rPr lang="en-US" altLang="ko-KR" sz="2600" dirty="0"/>
              <a:t>      </a:t>
            </a:r>
            <a:r>
              <a:rPr lang="en-US" altLang="ko-KR" sz="2600" dirty="0" err="1"/>
              <a:t>int</a:t>
            </a:r>
            <a:r>
              <a:rPr lang="en-US" altLang="ko-KR" sz="2600" dirty="0"/>
              <a:t> today = </a:t>
            </a:r>
            <a:r>
              <a:rPr lang="en-US" altLang="ko-KR" sz="2600" dirty="0" err="1">
                <a:solidFill>
                  <a:srgbClr val="FF0000"/>
                </a:solidFill>
              </a:rPr>
              <a:t>date</a:t>
            </a:r>
            <a:r>
              <a:rPr lang="en-US" altLang="ko-KR" sz="2600" dirty="0" err="1"/>
              <a:t>.</a:t>
            </a:r>
            <a:r>
              <a:rPr lang="en-US" altLang="ko-KR" sz="2600" dirty="0" err="1">
                <a:solidFill>
                  <a:srgbClr val="7030A0"/>
                </a:solidFill>
              </a:rPr>
              <a:t>getDayOfMonth</a:t>
            </a:r>
            <a:r>
              <a:rPr lang="en-US" altLang="ko-KR" sz="2600" dirty="0"/>
              <a:t>();</a:t>
            </a:r>
          </a:p>
          <a:p>
            <a:pPr marL="0" indent="0">
              <a:buNone/>
            </a:pPr>
            <a:r>
              <a:rPr lang="en-US" altLang="ko-KR" sz="2600" dirty="0"/>
              <a:t>      </a:t>
            </a:r>
            <a:r>
              <a:rPr lang="en-US" altLang="ko-KR" sz="2600" dirty="0">
                <a:solidFill>
                  <a:srgbClr val="FF0000"/>
                </a:solidFill>
              </a:rPr>
              <a:t>date</a:t>
            </a:r>
            <a:r>
              <a:rPr lang="en-US" altLang="ko-KR" sz="2600" dirty="0"/>
              <a:t> = </a:t>
            </a:r>
            <a:r>
              <a:rPr lang="en-US" altLang="ko-KR" sz="2600" dirty="0" err="1">
                <a:solidFill>
                  <a:srgbClr val="FF0000"/>
                </a:solidFill>
              </a:rPr>
              <a:t>date</a:t>
            </a:r>
            <a:r>
              <a:rPr lang="en-US" altLang="ko-KR" sz="2600" dirty="0" err="1"/>
              <a:t>.</a:t>
            </a:r>
            <a:r>
              <a:rPr lang="en-US" altLang="ko-KR" sz="2600" dirty="0" err="1">
                <a:solidFill>
                  <a:srgbClr val="7030A0"/>
                </a:solidFill>
              </a:rPr>
              <a:t>minusDays</a:t>
            </a:r>
            <a:r>
              <a:rPr lang="en-US" altLang="ko-KR" sz="2600" dirty="0"/>
              <a:t>(today - 1); 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rgbClr val="00B050"/>
                </a:solidFill>
              </a:rPr>
              <a:t>          // Set to start of month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2300" dirty="0" err="1">
                <a:solidFill>
                  <a:srgbClr val="0000FF"/>
                </a:solidFill>
              </a:rPr>
              <a:t>DayOfWeek</a:t>
            </a:r>
            <a:r>
              <a:rPr lang="en-US" altLang="ko-KR" sz="2300" dirty="0"/>
              <a:t> </a:t>
            </a:r>
            <a:r>
              <a:rPr lang="en-US" altLang="ko-KR" sz="2300" dirty="0">
                <a:solidFill>
                  <a:srgbClr val="FF0000"/>
                </a:solidFill>
              </a:rPr>
              <a:t>weekday</a:t>
            </a:r>
            <a:r>
              <a:rPr lang="en-US" altLang="ko-KR" sz="2300" dirty="0"/>
              <a:t> = </a:t>
            </a:r>
            <a:r>
              <a:rPr lang="en-US" altLang="ko-KR" sz="2300" dirty="0" err="1">
                <a:solidFill>
                  <a:srgbClr val="FF0000"/>
                </a:solidFill>
              </a:rPr>
              <a:t>date</a:t>
            </a:r>
            <a:r>
              <a:rPr lang="en-US" altLang="ko-KR" sz="2300" dirty="0" err="1"/>
              <a:t>.getDayOfWeek</a:t>
            </a:r>
            <a:r>
              <a:rPr lang="en-US" altLang="ko-KR" sz="23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2600" dirty="0" err="1"/>
              <a:t>int</a:t>
            </a:r>
            <a:r>
              <a:rPr lang="en-US" altLang="ko-KR" sz="2600" dirty="0"/>
              <a:t> value = </a:t>
            </a:r>
            <a:r>
              <a:rPr lang="en-US" altLang="ko-KR" sz="2600" dirty="0" err="1">
                <a:solidFill>
                  <a:srgbClr val="FF0000"/>
                </a:solidFill>
              </a:rPr>
              <a:t>weekday</a:t>
            </a:r>
            <a:r>
              <a:rPr lang="en-US" altLang="ko-KR" sz="2600" dirty="0" err="1"/>
              <a:t>.</a:t>
            </a:r>
            <a:r>
              <a:rPr lang="en-US" altLang="ko-KR" sz="2600" dirty="0" err="1">
                <a:solidFill>
                  <a:srgbClr val="7030A0"/>
                </a:solidFill>
              </a:rPr>
              <a:t>getValue</a:t>
            </a:r>
            <a:r>
              <a:rPr lang="en-US" altLang="ko-KR" sz="2600" dirty="0"/>
              <a:t>(); </a:t>
            </a:r>
          </a:p>
          <a:p>
            <a:pPr marL="0" indent="0">
              <a:buNone/>
            </a:pPr>
            <a:r>
              <a:rPr lang="en-US" altLang="ko-KR" sz="2600" dirty="0"/>
              <a:t>   </a:t>
            </a:r>
            <a:r>
              <a:rPr lang="en-US" altLang="ko-KR" sz="2600" dirty="0">
                <a:solidFill>
                  <a:srgbClr val="00B050"/>
                </a:solidFill>
              </a:rPr>
              <a:t>//  1 = Monday, ... 7 = Sunday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05500" y="1012524"/>
            <a:ext cx="5448300" cy="5364313"/>
          </a:xfrm>
          <a:ln w="2222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("Mon Tue Wed Thu Fri Sat Sun");</a:t>
            </a:r>
          </a:p>
          <a:p>
            <a:pPr marL="0" indent="0">
              <a:buNone/>
            </a:pPr>
            <a:r>
              <a:rPr lang="en-US" altLang="ko-KR" dirty="0"/>
              <a:t>    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 value;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System.out.print</a:t>
            </a:r>
            <a:r>
              <a:rPr lang="en-US" altLang="ko-KR" dirty="0"/>
              <a:t>("    ");</a:t>
            </a:r>
          </a:p>
          <a:p>
            <a:pPr marL="0" indent="0">
              <a:buNone/>
            </a:pPr>
            <a:r>
              <a:rPr lang="en-US" altLang="ko-KR" dirty="0"/>
              <a:t>      while (</a:t>
            </a:r>
            <a:r>
              <a:rPr lang="en-US" altLang="ko-KR" dirty="0" err="1"/>
              <a:t>date.</a:t>
            </a:r>
            <a:r>
              <a:rPr lang="en-US" altLang="ko-KR" dirty="0" err="1">
                <a:solidFill>
                  <a:srgbClr val="0000FF"/>
                </a:solidFill>
              </a:rPr>
              <a:t>getMonthValue</a:t>
            </a:r>
            <a:r>
              <a:rPr lang="en-US" altLang="ko-KR" dirty="0"/>
              <a:t>() == </a:t>
            </a:r>
            <a:r>
              <a:rPr lang="en-US" altLang="ko-KR" dirty="0">
                <a:solidFill>
                  <a:srgbClr val="FF0000"/>
                </a:solidFill>
              </a:rPr>
              <a:t>month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{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System.out.printf</a:t>
            </a:r>
            <a:r>
              <a:rPr lang="en-US" altLang="ko-KR" dirty="0"/>
              <a:t>("%3d", </a:t>
            </a:r>
            <a:r>
              <a:rPr lang="en-US" altLang="ko-KR" dirty="0" err="1"/>
              <a:t>date.</a:t>
            </a:r>
            <a:r>
              <a:rPr lang="en-US" altLang="ko-KR" dirty="0" err="1">
                <a:solidFill>
                  <a:srgbClr val="0000FF"/>
                </a:solidFill>
              </a:rPr>
              <a:t>getDayOfMonth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       if (</a:t>
            </a:r>
            <a:r>
              <a:rPr lang="en-US" altLang="ko-KR" dirty="0" err="1"/>
              <a:t>date.</a:t>
            </a:r>
            <a:r>
              <a:rPr lang="en-US" altLang="ko-KR" dirty="0" err="1">
                <a:solidFill>
                  <a:srgbClr val="0000FF"/>
                </a:solidFill>
              </a:rPr>
              <a:t>getDayOfMonth</a:t>
            </a:r>
            <a:r>
              <a:rPr lang="en-US" altLang="ko-KR" dirty="0"/>
              <a:t>() == today)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System.out.print</a:t>
            </a:r>
            <a:r>
              <a:rPr lang="en-US" altLang="ko-KR" dirty="0"/>
              <a:t>("*");</a:t>
            </a:r>
          </a:p>
          <a:p>
            <a:pPr marL="0" indent="0">
              <a:buNone/>
            </a:pPr>
            <a:r>
              <a:rPr lang="en-US" altLang="ko-KR" dirty="0"/>
              <a:t>         else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System.out.print</a:t>
            </a:r>
            <a:r>
              <a:rPr lang="en-US" altLang="ko-KR" dirty="0"/>
              <a:t>(" ");</a:t>
            </a:r>
          </a:p>
          <a:p>
            <a:pPr marL="0" indent="0">
              <a:buNone/>
            </a:pPr>
            <a:r>
              <a:rPr lang="en-US" altLang="ko-KR" dirty="0"/>
              <a:t>         date = </a:t>
            </a:r>
            <a:r>
              <a:rPr lang="en-US" altLang="ko-KR" dirty="0" err="1"/>
              <a:t>date.plusDays</a:t>
            </a:r>
            <a:r>
              <a:rPr lang="en-US" altLang="ko-KR" dirty="0"/>
              <a:t>(1);</a:t>
            </a:r>
          </a:p>
          <a:p>
            <a:pPr marL="0" indent="0">
              <a:buNone/>
            </a:pPr>
            <a:r>
              <a:rPr lang="en-US" altLang="ko-KR" dirty="0"/>
              <a:t>         if (</a:t>
            </a:r>
            <a:r>
              <a:rPr lang="en-US" altLang="ko-KR" dirty="0" err="1"/>
              <a:t>date.getDayOfWeek</a:t>
            </a:r>
            <a:r>
              <a:rPr lang="en-US" altLang="ko-KR" dirty="0"/>
              <a:t>().</a:t>
            </a:r>
            <a:r>
              <a:rPr lang="en-US" altLang="ko-KR" dirty="0" err="1">
                <a:solidFill>
                  <a:srgbClr val="0000FF"/>
                </a:solidFill>
              </a:rPr>
              <a:t>getValue</a:t>
            </a:r>
            <a:r>
              <a:rPr lang="en-US" altLang="ko-KR" dirty="0"/>
              <a:t>() == 1) </a:t>
            </a:r>
          </a:p>
          <a:p>
            <a:pPr marL="0" indent="0">
              <a:buNone/>
            </a:pPr>
            <a:r>
              <a:rPr lang="en-US" altLang="ko-KR" dirty="0"/>
              <a:t> 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dirty="0"/>
              <a:t>      if (</a:t>
            </a:r>
            <a:r>
              <a:rPr lang="en-US" altLang="ko-KR" dirty="0" err="1"/>
              <a:t>date.getDayOfWeek</a:t>
            </a:r>
            <a:r>
              <a:rPr lang="en-US" altLang="ko-KR" dirty="0"/>
              <a:t>().</a:t>
            </a:r>
            <a:r>
              <a:rPr lang="en-US" altLang="ko-KR" dirty="0" err="1">
                <a:solidFill>
                  <a:srgbClr val="0000FF"/>
                </a:solidFill>
              </a:rPr>
              <a:t>getValue</a:t>
            </a:r>
            <a:r>
              <a:rPr lang="en-US" altLang="ko-KR" dirty="0"/>
              <a:t>() != 1) 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19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4.3. Defining Your Own Classes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1029950" cy="5729437"/>
          </a:xfrm>
        </p:spPr>
        <p:txBody>
          <a:bodyPr>
            <a:noAutofit/>
          </a:bodyPr>
          <a:lstStyle/>
          <a:p>
            <a:r>
              <a:rPr lang="en-US" altLang="ko-KR" dirty="0"/>
              <a:t>In Chapter 3,  we wrote </a:t>
            </a:r>
            <a:r>
              <a:rPr lang="en-US" altLang="ko-KR" b="1" dirty="0"/>
              <a:t>simple c</a:t>
            </a:r>
            <a:r>
              <a:rPr lang="en-US" altLang="ko-KR" dirty="0"/>
              <a:t>lasses with a single main() method.</a:t>
            </a:r>
          </a:p>
          <a:p>
            <a:r>
              <a:rPr lang="en-US" altLang="ko-KR" dirty="0"/>
              <a:t>Now, we write classes </a:t>
            </a:r>
            <a:r>
              <a:rPr lang="en-US" altLang="ko-KR" b="1" dirty="0"/>
              <a:t>without </a:t>
            </a:r>
            <a:r>
              <a:rPr lang="en-US" altLang="ko-KR" dirty="0"/>
              <a:t>a main() with  their own instance fields and methods.</a:t>
            </a:r>
          </a:p>
          <a:p>
            <a:r>
              <a:rPr lang="en-US" altLang="ko-KR" dirty="0"/>
              <a:t>Hence, to build a </a:t>
            </a:r>
            <a:r>
              <a:rPr lang="en-US" altLang="ko-KR" b="1" dirty="0"/>
              <a:t>complete program</a:t>
            </a:r>
            <a:r>
              <a:rPr lang="en-US" altLang="ko-KR" dirty="0"/>
              <a:t>, we  </a:t>
            </a:r>
            <a:r>
              <a:rPr lang="en-US" altLang="ko-KR" b="1" dirty="0"/>
              <a:t>combine </a:t>
            </a:r>
            <a:r>
              <a:rPr lang="en-US" altLang="ko-KR" dirty="0"/>
              <a:t>many classes.</a:t>
            </a:r>
          </a:p>
          <a:p>
            <a:r>
              <a:rPr lang="en-US" altLang="ko-KR" dirty="0"/>
              <a:t>A </a:t>
            </a:r>
            <a:r>
              <a:rPr lang="en-US" altLang="ko-KR" b="1" dirty="0"/>
              <a:t>java application </a:t>
            </a:r>
            <a:r>
              <a:rPr lang="en-US" altLang="ko-KR" dirty="0"/>
              <a:t>can contain </a:t>
            </a:r>
            <a:r>
              <a:rPr lang="en-US" altLang="ko-KR" b="1" dirty="0"/>
              <a:t>both</a:t>
            </a:r>
            <a:r>
              <a:rPr lang="en-US" altLang="ko-KR" dirty="0"/>
              <a:t> user-defined and library classes such as  </a:t>
            </a:r>
            <a:r>
              <a:rPr lang="en-US" altLang="ko-KR" b="1" dirty="0">
                <a:solidFill>
                  <a:srgbClr val="0000FF"/>
                </a:solidFill>
              </a:rPr>
              <a:t>String,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Scanner</a:t>
            </a:r>
            <a:r>
              <a:rPr lang="en-US" altLang="ko-KR" dirty="0"/>
              <a:t>, </a:t>
            </a:r>
            <a:r>
              <a:rPr lang="en-US" altLang="ko-KR" b="1" dirty="0"/>
              <a:t>Math,</a:t>
            </a:r>
            <a:r>
              <a:rPr lang="en-US" altLang="ko-KR" dirty="0"/>
              <a:t> 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en-US" altLang="ko-KR" sz="2400" b="1" dirty="0"/>
              <a:t>Skeleton of java class 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class </a:t>
            </a:r>
            <a:r>
              <a:rPr lang="en-US" altLang="ko-KR" sz="1600" i="1" dirty="0" err="1">
                <a:solidFill>
                  <a:srgbClr val="0000FF"/>
                </a:solidFill>
              </a:rPr>
              <a:t>ClassName</a:t>
            </a:r>
            <a:r>
              <a:rPr lang="en-US" altLang="ko-KR" sz="1600" i="1" dirty="0">
                <a:solidFill>
                  <a:srgbClr val="0000FF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altLang="ko-KR" sz="1600" dirty="0"/>
              <a:t>{</a:t>
            </a:r>
          </a:p>
          <a:p>
            <a:pPr marL="457200" lvl="1" indent="0">
              <a:buNone/>
            </a:pPr>
            <a:r>
              <a:rPr lang="en-US" altLang="ko-KR" sz="1600" dirty="0"/>
              <a:t>    </a:t>
            </a:r>
            <a:r>
              <a:rPr lang="en-US" altLang="ko-KR" sz="1600" i="1" dirty="0">
                <a:solidFill>
                  <a:srgbClr val="FF0000"/>
                </a:solidFill>
              </a:rPr>
              <a:t>field-1</a:t>
            </a:r>
          </a:p>
          <a:p>
            <a:pPr marL="457200" lvl="1" indent="0">
              <a:buNone/>
            </a:pPr>
            <a:r>
              <a:rPr lang="en-US" altLang="ko-KR" sz="1600" i="1" dirty="0">
                <a:solidFill>
                  <a:srgbClr val="FF0000"/>
                </a:solidFill>
              </a:rPr>
              <a:t>    field-2</a:t>
            </a:r>
          </a:p>
          <a:p>
            <a:pPr marL="457200" lvl="1" indent="0">
              <a:buNone/>
            </a:pPr>
            <a:r>
              <a:rPr lang="en-US" altLang="ko-KR" sz="1600" i="1" dirty="0"/>
              <a:t>    ………………….</a:t>
            </a:r>
          </a:p>
          <a:p>
            <a:pPr marL="457200" lvl="1" indent="0">
              <a:buNone/>
            </a:pPr>
            <a:r>
              <a:rPr lang="en-US" altLang="ko-KR" sz="1600" i="1" dirty="0"/>
              <a:t>    </a:t>
            </a:r>
            <a:r>
              <a:rPr lang="en-US" altLang="ko-KR" sz="1600" i="1" dirty="0">
                <a:solidFill>
                  <a:srgbClr val="00B0F0"/>
                </a:solidFill>
              </a:rPr>
              <a:t>constructor-1</a:t>
            </a:r>
          </a:p>
          <a:p>
            <a:pPr marL="457200" lvl="1" indent="0">
              <a:buNone/>
            </a:pPr>
            <a:r>
              <a:rPr lang="en-US" altLang="ko-KR" sz="1600" i="1" dirty="0">
                <a:solidFill>
                  <a:srgbClr val="00B0F0"/>
                </a:solidFill>
              </a:rPr>
              <a:t>    constructor-2</a:t>
            </a:r>
          </a:p>
          <a:p>
            <a:pPr marL="457200" lvl="1" indent="0">
              <a:buNone/>
            </a:pPr>
            <a:r>
              <a:rPr lang="en-US" altLang="ko-KR" sz="1600" i="1" dirty="0"/>
              <a:t>    …………………..</a:t>
            </a:r>
          </a:p>
          <a:p>
            <a:pPr marL="457200" lvl="1" indent="0">
              <a:buNone/>
            </a:pPr>
            <a:r>
              <a:rPr lang="en-US" altLang="ko-KR" sz="1600" i="1" dirty="0"/>
              <a:t>    </a:t>
            </a:r>
            <a:r>
              <a:rPr lang="en-US" altLang="ko-KR" sz="1600" i="1" dirty="0">
                <a:solidFill>
                  <a:srgbClr val="7030A0"/>
                </a:solidFill>
              </a:rPr>
              <a:t>method-1</a:t>
            </a:r>
          </a:p>
          <a:p>
            <a:pPr marL="457200" lvl="1" indent="0">
              <a:buNone/>
            </a:pPr>
            <a:r>
              <a:rPr lang="en-US" altLang="ko-KR" sz="1600" i="1" dirty="0">
                <a:solidFill>
                  <a:srgbClr val="7030A0"/>
                </a:solidFill>
              </a:rPr>
              <a:t>    method-2</a:t>
            </a:r>
          </a:p>
          <a:p>
            <a:pPr marL="457200" lvl="1" indent="0">
              <a:buNone/>
            </a:pPr>
            <a:r>
              <a:rPr lang="en-US" altLang="ko-KR" sz="1600" dirty="0"/>
              <a:t>    ………………</a:t>
            </a:r>
          </a:p>
          <a:p>
            <a:pPr marL="457200" lvl="1" indent="0">
              <a:buNone/>
            </a:pPr>
            <a:r>
              <a:rPr lang="en-US" altLang="ko-KR" sz="1600" dirty="0"/>
              <a:t> }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Example : an Employee class to write a payroll application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2038"/>
            <a:ext cx="5691352" cy="518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0000FF"/>
                </a:solidFill>
              </a:rPr>
              <a:t>class Employee  </a:t>
            </a:r>
            <a:r>
              <a:rPr lang="en-US" altLang="ko-KR" sz="1400" b="1" dirty="0">
                <a:solidFill>
                  <a:srgbClr val="00B050"/>
                </a:solidFill>
              </a:rPr>
              <a:t>// no public key word. Why?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B050"/>
                </a:solidFill>
              </a:rPr>
              <a:t>   // three private Fields</a:t>
            </a:r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en-US" altLang="ko-KR" sz="1400" b="1" dirty="0">
                <a:solidFill>
                  <a:srgbClr val="0000FF"/>
                </a:solidFill>
              </a:rPr>
              <a:t>private </a:t>
            </a:r>
            <a:r>
              <a:rPr lang="en-US" altLang="ko-KR" sz="1400" b="1" dirty="0">
                <a:solidFill>
                  <a:srgbClr val="7030A0"/>
                </a:solidFill>
              </a:rPr>
              <a:t>String</a:t>
            </a:r>
            <a:r>
              <a:rPr lang="en-US" altLang="ko-KR" sz="1400" b="1" dirty="0">
                <a:solidFill>
                  <a:srgbClr val="0000FF"/>
                </a:solidFill>
              </a:rPr>
              <a:t> name;  </a:t>
            </a:r>
            <a:r>
              <a:rPr lang="en-US" altLang="ko-KR" sz="1400" b="1" dirty="0">
                <a:solidFill>
                  <a:srgbClr val="00B050"/>
                </a:solidFill>
              </a:rPr>
              <a:t>// Has-A relationship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FF"/>
                </a:solidFill>
              </a:rPr>
              <a:t>   private double salary;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FF"/>
                </a:solidFill>
              </a:rPr>
              <a:t>   private </a:t>
            </a:r>
            <a:r>
              <a:rPr lang="en-US" altLang="ko-KR" sz="1400" b="1" dirty="0" err="1">
                <a:solidFill>
                  <a:srgbClr val="7030A0"/>
                </a:solidFill>
              </a:rPr>
              <a:t>LocalDate</a:t>
            </a:r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</a:rPr>
              <a:t>hireDay</a:t>
            </a:r>
            <a:r>
              <a:rPr lang="en-US" altLang="ko-KR" sz="1400" dirty="0">
                <a:solidFill>
                  <a:srgbClr val="0000FF"/>
                </a:solidFill>
              </a:rPr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HAS-A Relationship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   </a:t>
            </a:r>
            <a:r>
              <a:rPr lang="en-US" altLang="ko-KR" sz="1400" b="1" dirty="0">
                <a:solidFill>
                  <a:srgbClr val="00B050"/>
                </a:solidFill>
              </a:rPr>
              <a:t>// one Constructor</a:t>
            </a:r>
          </a:p>
          <a:p>
            <a:pPr marL="0" indent="0">
              <a:buNone/>
            </a:pPr>
            <a:r>
              <a:rPr lang="en-US" altLang="ko-KR" sz="1400" dirty="0"/>
              <a:t>   public </a:t>
            </a:r>
            <a:r>
              <a:rPr lang="en-US" altLang="ko-KR" sz="1400" dirty="0">
                <a:solidFill>
                  <a:srgbClr val="0000FF"/>
                </a:solidFill>
              </a:rPr>
              <a:t>Employee</a:t>
            </a:r>
            <a:r>
              <a:rPr lang="en-US" altLang="ko-KR" sz="1400" dirty="0"/>
              <a:t>(String n, double s,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year,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day)</a:t>
            </a:r>
          </a:p>
          <a:p>
            <a:pPr marL="0" indent="0">
              <a:buNone/>
            </a:pPr>
            <a:r>
              <a:rPr lang="en-US" altLang="ko-KR" sz="1400" dirty="0"/>
              <a:t>   {</a:t>
            </a:r>
          </a:p>
          <a:p>
            <a:pPr marL="0" indent="0">
              <a:buNone/>
            </a:pPr>
            <a:r>
              <a:rPr lang="en-US" altLang="ko-KR" sz="1400" dirty="0"/>
              <a:t>      name = n;</a:t>
            </a:r>
          </a:p>
          <a:p>
            <a:pPr marL="0" indent="0">
              <a:buNone/>
            </a:pPr>
            <a:r>
              <a:rPr lang="en-US" altLang="ko-KR" sz="1400" dirty="0"/>
              <a:t>      salary = s;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hireDay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LocalDate.of</a:t>
            </a:r>
            <a:r>
              <a:rPr lang="en-US" altLang="ko-KR" sz="1400" dirty="0"/>
              <a:t> (year, month, day);</a:t>
            </a:r>
          </a:p>
          <a:p>
            <a:pPr marL="0" indent="0"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48552" y="992038"/>
            <a:ext cx="5310352" cy="5364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00B050"/>
                </a:solidFill>
              </a:rPr>
              <a:t>  </a:t>
            </a:r>
            <a:r>
              <a:rPr lang="en-US" altLang="ko-KR" sz="1400" b="1" dirty="0">
                <a:solidFill>
                  <a:srgbClr val="00B050"/>
                </a:solidFill>
              </a:rPr>
              <a:t> // 4 public Methods (3 accessors and 1 mutator)</a:t>
            </a:r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en-US" altLang="ko-KR" sz="1400" b="1" dirty="0">
                <a:solidFill>
                  <a:srgbClr val="FF0000"/>
                </a:solidFill>
              </a:rPr>
              <a:t>public</a:t>
            </a:r>
            <a:r>
              <a:rPr lang="en-US" altLang="ko-KR" sz="1400" b="1" dirty="0"/>
              <a:t> String </a:t>
            </a:r>
            <a:r>
              <a:rPr lang="en-US" altLang="ko-KR" sz="1400" dirty="0" err="1">
                <a:solidFill>
                  <a:srgbClr val="FF0000"/>
                </a:solidFill>
              </a:rPr>
              <a:t>getName</a:t>
            </a:r>
            <a:r>
              <a:rPr lang="en-US" altLang="ko-KR" sz="1400" dirty="0"/>
              <a:t>() </a:t>
            </a:r>
          </a:p>
          <a:p>
            <a:pPr marL="0" indent="0">
              <a:buNone/>
            </a:pPr>
            <a:r>
              <a:rPr lang="en-US" altLang="ko-KR" sz="1400" dirty="0"/>
              <a:t>   { </a:t>
            </a:r>
          </a:p>
          <a:p>
            <a:pPr marL="0" indent="0">
              <a:buNone/>
            </a:pPr>
            <a:r>
              <a:rPr lang="en-US" altLang="ko-KR" sz="1400" dirty="0"/>
              <a:t>       return name;</a:t>
            </a:r>
          </a:p>
          <a:p>
            <a:pPr marL="0" indent="0"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en-US" altLang="ko-KR" sz="1400" dirty="0">
                <a:solidFill>
                  <a:srgbClr val="FF0000"/>
                </a:solidFill>
              </a:rPr>
              <a:t>public </a:t>
            </a:r>
            <a:r>
              <a:rPr lang="en-US" altLang="ko-KR" sz="1400" dirty="0"/>
              <a:t>double </a:t>
            </a:r>
            <a:r>
              <a:rPr lang="en-US" altLang="ko-KR" sz="1400" dirty="0" err="1">
                <a:solidFill>
                  <a:srgbClr val="FF0000"/>
                </a:solidFill>
              </a:rPr>
              <a:t>getSalary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{</a:t>
            </a:r>
          </a:p>
          <a:p>
            <a:pPr marL="0" indent="0">
              <a:buNone/>
            </a:pPr>
            <a:r>
              <a:rPr lang="en-US" altLang="ko-KR" sz="1400" dirty="0"/>
              <a:t>      return salary;</a:t>
            </a:r>
          </a:p>
          <a:p>
            <a:pPr marL="0" indent="0"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en-US" altLang="ko-KR" sz="1400" dirty="0">
                <a:solidFill>
                  <a:srgbClr val="FF0000"/>
                </a:solidFill>
              </a:rPr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LocalDate</a:t>
            </a:r>
            <a:r>
              <a:rPr lang="en-US" altLang="ko-KR" sz="1400" dirty="0"/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getHireDay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{</a:t>
            </a:r>
          </a:p>
          <a:p>
            <a:pPr marL="0" indent="0">
              <a:buNone/>
            </a:pPr>
            <a:r>
              <a:rPr lang="en-US" altLang="ko-KR" sz="1400" dirty="0"/>
              <a:t>      return </a:t>
            </a:r>
            <a:r>
              <a:rPr lang="en-US" altLang="ko-KR" sz="1400" dirty="0" err="1"/>
              <a:t>hireDay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None/>
            </a:pPr>
            <a:r>
              <a:rPr lang="en-US" altLang="ko-KR" sz="1400" dirty="0"/>
              <a:t>     </a:t>
            </a:r>
            <a:r>
              <a:rPr lang="en-US" altLang="ko-KR" sz="1400" dirty="0">
                <a:solidFill>
                  <a:srgbClr val="FF0000"/>
                </a:solidFill>
              </a:rPr>
              <a:t>public</a:t>
            </a:r>
            <a:r>
              <a:rPr lang="en-US" altLang="ko-KR" sz="1400" dirty="0"/>
              <a:t> void </a:t>
            </a:r>
            <a:r>
              <a:rPr lang="en-US" altLang="ko-KR" sz="1400" dirty="0" err="1">
                <a:solidFill>
                  <a:srgbClr val="FF0000"/>
                </a:solidFill>
              </a:rPr>
              <a:t>raiseSalary</a:t>
            </a:r>
            <a:r>
              <a:rPr lang="en-US" altLang="ko-KR" sz="1400" dirty="0"/>
              <a:t>(double </a:t>
            </a:r>
            <a:r>
              <a:rPr lang="en-US" altLang="ko-KR" sz="1400" b="1" dirty="0" err="1"/>
              <a:t>byPercen</a:t>
            </a:r>
            <a:r>
              <a:rPr lang="en-US" altLang="ko-KR" sz="1400" dirty="0" err="1"/>
              <a:t>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  {</a:t>
            </a:r>
          </a:p>
          <a:p>
            <a:pPr marL="0" indent="0">
              <a:buNone/>
            </a:pPr>
            <a:r>
              <a:rPr lang="en-US" altLang="ko-KR" sz="1400" dirty="0"/>
              <a:t>         double raise = salary * </a:t>
            </a:r>
            <a:r>
              <a:rPr lang="en-US" altLang="ko-KR" sz="1400" dirty="0" err="1"/>
              <a:t>byPercent</a:t>
            </a:r>
            <a:r>
              <a:rPr lang="en-US" altLang="ko-KR" sz="1400" dirty="0"/>
              <a:t> / 100;</a:t>
            </a:r>
          </a:p>
          <a:p>
            <a:pPr marL="0" indent="0">
              <a:buNone/>
            </a:pPr>
            <a:r>
              <a:rPr lang="en-US" altLang="ko-KR" sz="1400" dirty="0"/>
              <a:t>          salary += raise;</a:t>
            </a:r>
          </a:p>
          <a:p>
            <a:pPr marL="0" indent="0">
              <a:buNone/>
            </a:pPr>
            <a:r>
              <a:rPr lang="en-US" altLang="ko-KR" sz="1400" dirty="0"/>
              <a:t>  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588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Example : Employee Test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5310352" cy="5364312"/>
          </a:xfrm>
          <a:ln>
            <a:solidFill>
              <a:srgbClr val="FF0000">
                <a:alpha val="97000"/>
              </a:srgb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import </a:t>
            </a:r>
            <a:r>
              <a:rPr lang="en-US" altLang="ko-KR" sz="1400" dirty="0" err="1">
                <a:solidFill>
                  <a:srgbClr val="0000FF"/>
                </a:solidFill>
              </a:rPr>
              <a:t>java.time</a:t>
            </a:r>
            <a:r>
              <a:rPr lang="en-US" altLang="ko-KR" sz="1400" dirty="0">
                <a:solidFill>
                  <a:srgbClr val="0000FF"/>
                </a:solidFill>
              </a:rPr>
              <a:t>.*;</a:t>
            </a:r>
          </a:p>
          <a:p>
            <a:pPr marL="0" indent="0">
              <a:buNone/>
            </a:pPr>
            <a:r>
              <a:rPr lang="en-US" altLang="ko-KR" sz="1400" dirty="0"/>
              <a:t>public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EmployeeTest  </a:t>
            </a:r>
            <a:r>
              <a:rPr lang="en-US" altLang="ko-KR" sz="1400" dirty="0">
                <a:solidFill>
                  <a:srgbClr val="00B050"/>
                </a:solidFill>
              </a:rPr>
              <a:t>// save as EmployeeTest.java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public static void </a:t>
            </a:r>
            <a:r>
              <a:rPr lang="en-US" altLang="ko-KR" sz="1400" dirty="0">
                <a:solidFill>
                  <a:srgbClr val="0000FF"/>
                </a:solidFill>
              </a:rPr>
              <a:t>main</a:t>
            </a:r>
            <a:r>
              <a:rPr lang="en-US" altLang="ko-KR" sz="1400" dirty="0"/>
              <a:t>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      // fill the staff array with three Employee objects</a:t>
            </a:r>
          </a:p>
          <a:p>
            <a:pPr marL="0" indent="0">
              <a:buNone/>
            </a:pPr>
            <a:r>
              <a:rPr lang="en-US" altLang="ko-KR" sz="1400" dirty="0"/>
              <a:t>      Employee[] staff = </a:t>
            </a:r>
            <a:r>
              <a:rPr lang="en-US" altLang="ko-KR" sz="1400" dirty="0">
                <a:solidFill>
                  <a:srgbClr val="FF0000"/>
                </a:solidFill>
              </a:rPr>
              <a:t>new </a:t>
            </a:r>
            <a:r>
              <a:rPr lang="en-US" altLang="ko-KR" sz="1400" dirty="0"/>
              <a:t>Employee[3];</a:t>
            </a:r>
          </a:p>
          <a:p>
            <a:pPr marL="0" indent="0">
              <a:buNone/>
            </a:pPr>
            <a:r>
              <a:rPr lang="en-US" altLang="ko-KR" sz="1400" dirty="0"/>
              <a:t>      staff[0] = </a:t>
            </a:r>
          </a:p>
          <a:p>
            <a:pPr marL="0" indent="0">
              <a:buNone/>
            </a:pPr>
            <a:r>
              <a:rPr lang="en-US" altLang="ko-KR" sz="1400" dirty="0"/>
              <a:t>             </a:t>
            </a:r>
            <a:r>
              <a:rPr lang="en-US" altLang="ko-KR" sz="1400" dirty="0">
                <a:solidFill>
                  <a:srgbClr val="FF0000"/>
                </a:solidFill>
              </a:rPr>
              <a:t>new</a:t>
            </a:r>
            <a:r>
              <a:rPr lang="en-US" altLang="ko-KR" sz="1400" dirty="0"/>
              <a:t> Employee("Carl Cracker", 75000, 1987, 12, 15);</a:t>
            </a:r>
          </a:p>
          <a:p>
            <a:pPr marL="0" indent="0">
              <a:buNone/>
            </a:pPr>
            <a:r>
              <a:rPr lang="en-US" altLang="ko-KR" sz="1400" dirty="0"/>
              <a:t>      staff[1] = </a:t>
            </a:r>
          </a:p>
          <a:p>
            <a:pPr marL="0" indent="0">
              <a:buNone/>
            </a:pPr>
            <a:r>
              <a:rPr lang="en-US" altLang="ko-KR" sz="1400" dirty="0"/>
              <a:t>             </a:t>
            </a:r>
            <a:r>
              <a:rPr lang="en-US" altLang="ko-KR" sz="1400" dirty="0">
                <a:solidFill>
                  <a:srgbClr val="FF0000"/>
                </a:solidFill>
              </a:rPr>
              <a:t>new </a:t>
            </a:r>
            <a:r>
              <a:rPr lang="en-US" altLang="ko-KR" sz="1400" dirty="0"/>
              <a:t>Employee("Harry Hacker", 50000, 1989, 10, 1);</a:t>
            </a:r>
          </a:p>
          <a:p>
            <a:pPr marL="0" indent="0">
              <a:buNone/>
            </a:pPr>
            <a:r>
              <a:rPr lang="en-US" altLang="ko-KR" sz="1400" dirty="0"/>
              <a:t>      staff[2] = </a:t>
            </a:r>
          </a:p>
          <a:p>
            <a:pPr marL="0" indent="0">
              <a:buNone/>
            </a:pPr>
            <a:r>
              <a:rPr lang="en-US" altLang="ko-KR" sz="1400" dirty="0"/>
              <a:t>             </a:t>
            </a:r>
            <a:r>
              <a:rPr lang="en-US" altLang="ko-KR" sz="1400" dirty="0">
                <a:solidFill>
                  <a:srgbClr val="FF0000"/>
                </a:solidFill>
              </a:rPr>
              <a:t>new</a:t>
            </a:r>
            <a:r>
              <a:rPr lang="en-US" altLang="ko-KR" sz="1400" dirty="0"/>
              <a:t> Employee("Tony Tester", 40000, 1990, 3, 15);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48552" y="992038"/>
            <a:ext cx="5310352" cy="536431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00B050"/>
                </a:solidFill>
              </a:rPr>
              <a:t>  </a:t>
            </a:r>
            <a:r>
              <a:rPr lang="en-US" altLang="ko-KR" sz="1400" b="1" dirty="0">
                <a:solidFill>
                  <a:srgbClr val="00B050"/>
                </a:solidFill>
              </a:rPr>
              <a:t>  // raise everyone's salary by 5%</a:t>
            </a:r>
          </a:p>
          <a:p>
            <a:pPr marL="0" indent="0">
              <a:buNone/>
            </a:pPr>
            <a:r>
              <a:rPr lang="en-US" altLang="ko-KR" sz="1400" dirty="0"/>
              <a:t>      for (Employee </a:t>
            </a:r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0000FF"/>
                </a:solidFill>
              </a:rPr>
              <a:t>staff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e.raiseSalary</a:t>
            </a:r>
            <a:r>
              <a:rPr lang="en-US" altLang="ko-KR" sz="1400" dirty="0"/>
              <a:t>(5);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      // print out information about all Employee objects</a:t>
            </a:r>
          </a:p>
          <a:p>
            <a:pPr marL="0" indent="0">
              <a:buNone/>
            </a:pPr>
            <a:r>
              <a:rPr lang="en-US" altLang="ko-KR" sz="1400" dirty="0"/>
              <a:t>      for (Employee </a:t>
            </a:r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/>
              <a:t> : staff)</a:t>
            </a:r>
          </a:p>
          <a:p>
            <a:pPr marL="0" indent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("name=" + </a:t>
            </a:r>
            <a:r>
              <a:rPr lang="en-US" altLang="ko-KR" sz="1400" dirty="0" err="1">
                <a:solidFill>
                  <a:srgbClr val="0000FF"/>
                </a:solidFill>
              </a:rPr>
              <a:t>e.getName</a:t>
            </a:r>
            <a:r>
              <a:rPr lang="en-US" altLang="ko-KR" sz="1400" dirty="0"/>
              <a:t>() + ",salary=" </a:t>
            </a:r>
          </a:p>
          <a:p>
            <a:pPr marL="0" indent="0">
              <a:buNone/>
            </a:pPr>
            <a:r>
              <a:rPr lang="en-US" altLang="ko-KR" sz="1400" dirty="0"/>
              <a:t>             + </a:t>
            </a:r>
            <a:r>
              <a:rPr lang="en-US" altLang="ko-KR" sz="1400" dirty="0" err="1">
                <a:solidFill>
                  <a:srgbClr val="0000FF"/>
                </a:solidFill>
              </a:rPr>
              <a:t>e.getSalary</a:t>
            </a:r>
            <a:r>
              <a:rPr lang="en-US" altLang="ko-KR" sz="1400" dirty="0"/>
              <a:t>() + ",</a:t>
            </a:r>
            <a:r>
              <a:rPr lang="en-US" altLang="ko-KR" sz="1400" dirty="0" err="1"/>
              <a:t>hireDay</a:t>
            </a:r>
            <a:r>
              <a:rPr lang="en-US" altLang="ko-KR" sz="1400" dirty="0"/>
              <a:t>=“ + </a:t>
            </a:r>
            <a:r>
              <a:rPr lang="en-US" altLang="ko-KR" sz="1400" dirty="0" err="1">
                <a:solidFill>
                  <a:srgbClr val="0000FF"/>
                </a:solidFill>
              </a:rPr>
              <a:t>e.getHireDay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Note 1</a:t>
            </a:r>
            <a:r>
              <a:rPr lang="en-US" altLang="ko-KR" dirty="0"/>
              <a:t>: The </a:t>
            </a:r>
            <a:r>
              <a:rPr lang="en-US" altLang="ko-KR" b="1" dirty="0"/>
              <a:t>source file </a:t>
            </a:r>
            <a:r>
              <a:rPr lang="en-US" altLang="ko-KR" dirty="0"/>
              <a:t>contain </a:t>
            </a:r>
            <a:r>
              <a:rPr lang="en-US" altLang="ko-KR" b="1" dirty="0"/>
              <a:t>two</a:t>
            </a:r>
            <a:r>
              <a:rPr lang="en-US" altLang="ko-KR" dirty="0"/>
              <a:t> user defined classes </a:t>
            </a:r>
            <a:r>
              <a:rPr lang="en-US" altLang="ko-KR" dirty="0">
                <a:solidFill>
                  <a:srgbClr val="FF0000"/>
                </a:solidFill>
              </a:rPr>
              <a:t>but</a:t>
            </a:r>
            <a:r>
              <a:rPr lang="en-US" altLang="ko-KR" dirty="0"/>
              <a:t> only one of them has public modifier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Note 2</a:t>
            </a:r>
            <a:r>
              <a:rPr lang="en-US" altLang="ko-KR" b="1" dirty="0"/>
              <a:t>:</a:t>
            </a:r>
            <a:r>
              <a:rPr lang="en-US" altLang="ko-KR" dirty="0"/>
              <a:t> compiler generate two byte codes(.class) files, namely: </a:t>
            </a:r>
            <a:r>
              <a:rPr lang="en-US" altLang="ko-KR" b="1" dirty="0">
                <a:solidFill>
                  <a:srgbClr val="0000FF"/>
                </a:solidFill>
              </a:rPr>
              <a:t>EmployeeTest.class</a:t>
            </a:r>
            <a:r>
              <a:rPr lang="en-US" altLang="ko-KR" dirty="0"/>
              <a:t> and </a:t>
            </a:r>
            <a:r>
              <a:rPr lang="en-US" altLang="ko-KR" dirty="0" err="1">
                <a:solidFill>
                  <a:srgbClr val="0000FF"/>
                </a:solidFill>
              </a:rPr>
              <a:t>Employee.class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Note 3</a:t>
            </a:r>
            <a:r>
              <a:rPr lang="en-US" altLang="ko-KR" dirty="0"/>
              <a:t>: </a:t>
            </a:r>
            <a:r>
              <a:rPr lang="en-US" altLang="ko-KR" b="1" dirty="0"/>
              <a:t>to run </a:t>
            </a:r>
            <a:r>
              <a:rPr lang="en-US" altLang="ko-KR" dirty="0"/>
              <a:t>,use </a:t>
            </a:r>
            <a:r>
              <a:rPr lang="en-US" altLang="ko-KR" b="1" dirty="0">
                <a:solidFill>
                  <a:srgbClr val="FF0000"/>
                </a:solidFill>
              </a:rPr>
              <a:t>EmployeeTest.class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81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4.3.3. Detail Analysis of Employee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725150" cy="518492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Constructo</a:t>
            </a:r>
            <a:r>
              <a:rPr lang="en-US" altLang="ko-KR" dirty="0"/>
              <a:t>r: the name of the constructor is the same as the name of the class</a:t>
            </a:r>
          </a:p>
          <a:p>
            <a:r>
              <a:rPr lang="en-US" altLang="ko-KR" dirty="0"/>
              <a:t> </a:t>
            </a:r>
            <a:r>
              <a:rPr lang="en-US" altLang="ko-KR" sz="2400" dirty="0"/>
              <a:t>constructor runs when it is invoked by “</a:t>
            </a:r>
            <a:r>
              <a:rPr lang="en-US" altLang="ko-KR" sz="2400" dirty="0">
                <a:solidFill>
                  <a:srgbClr val="FF0000"/>
                </a:solidFill>
              </a:rPr>
              <a:t>new”</a:t>
            </a:r>
            <a:r>
              <a:rPr lang="en-US" altLang="ko-KR" sz="2400" dirty="0"/>
              <a:t> operator. </a:t>
            </a:r>
          </a:p>
          <a:p>
            <a:pPr marL="457200" lvl="1" indent="0">
              <a:buNone/>
            </a:pPr>
            <a:r>
              <a:rPr lang="en-US" altLang="ko-KR" sz="2400" b="1" dirty="0">
                <a:solidFill>
                  <a:srgbClr val="0000FF"/>
                </a:solidFill>
              </a:rPr>
              <a:t>public Employee(</a:t>
            </a:r>
            <a:r>
              <a:rPr lang="en-US" altLang="ko-KR" sz="2400" b="1" dirty="0">
                <a:solidFill>
                  <a:srgbClr val="FF0000"/>
                </a:solidFill>
              </a:rPr>
              <a:t>String</a:t>
            </a:r>
            <a:r>
              <a:rPr lang="en-US" altLang="ko-KR" sz="2400" b="1" dirty="0">
                <a:solidFill>
                  <a:srgbClr val="0000FF"/>
                </a:solidFill>
              </a:rPr>
              <a:t> n, </a:t>
            </a:r>
            <a:r>
              <a:rPr lang="en-US" altLang="ko-KR" sz="2400" b="1" dirty="0">
                <a:solidFill>
                  <a:srgbClr val="FF0000"/>
                </a:solidFill>
              </a:rPr>
              <a:t>double</a:t>
            </a:r>
            <a:r>
              <a:rPr lang="en-US" altLang="ko-KR" sz="2400" b="1" dirty="0">
                <a:solidFill>
                  <a:srgbClr val="0000FF"/>
                </a:solidFill>
              </a:rPr>
              <a:t> s, </a:t>
            </a:r>
            <a:r>
              <a:rPr lang="en-US" altLang="ko-KR" sz="2400" b="1" dirty="0" err="1">
                <a:solidFill>
                  <a:srgbClr val="FF0000"/>
                </a:solidFill>
              </a:rPr>
              <a:t>int</a:t>
            </a:r>
            <a:r>
              <a:rPr lang="en-US" altLang="ko-KR" sz="2400" b="1" dirty="0">
                <a:solidFill>
                  <a:srgbClr val="0000FF"/>
                </a:solidFill>
              </a:rPr>
              <a:t> year,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</a:rPr>
              <a:t>month, </a:t>
            </a:r>
            <a:r>
              <a:rPr lang="en-US" altLang="ko-KR" sz="2400" b="1" dirty="0" err="1">
                <a:solidFill>
                  <a:srgbClr val="FF0000"/>
                </a:solidFill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</a:rPr>
              <a:t>day</a:t>
            </a:r>
            <a:r>
              <a:rPr lang="en-US" altLang="ko-KR" sz="2400" dirty="0"/>
              <a:t>)</a:t>
            </a:r>
          </a:p>
          <a:p>
            <a:pPr marL="457200" lvl="1" indent="0">
              <a:buNone/>
            </a:pPr>
            <a:r>
              <a:rPr lang="en-US" altLang="ko-KR" sz="2400" dirty="0"/>
              <a:t>{</a:t>
            </a:r>
          </a:p>
          <a:p>
            <a:pPr marL="457200" lvl="1" indent="0">
              <a:buNone/>
            </a:pPr>
            <a:r>
              <a:rPr lang="en-US" altLang="ko-KR" sz="2400" dirty="0"/>
              <a:t>   name = n;</a:t>
            </a:r>
          </a:p>
          <a:p>
            <a:pPr marL="457200" lvl="1" indent="0">
              <a:buNone/>
            </a:pPr>
            <a:r>
              <a:rPr lang="en-US" altLang="ko-KR" sz="2400" dirty="0"/>
              <a:t>   salary = s;</a:t>
            </a:r>
          </a:p>
          <a:p>
            <a:pPr marL="457200" lvl="1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hireDay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LocalDate.of</a:t>
            </a:r>
            <a:r>
              <a:rPr lang="en-US" altLang="ko-KR" sz="2400" dirty="0"/>
              <a:t>(year, month, day);</a:t>
            </a:r>
          </a:p>
          <a:p>
            <a:pPr marL="457200" lvl="1" indent="0">
              <a:buNone/>
            </a:pPr>
            <a:r>
              <a:rPr lang="en-US" altLang="ko-KR" sz="2400" dirty="0"/>
              <a:t>}</a:t>
            </a:r>
          </a:p>
          <a:p>
            <a:r>
              <a:rPr lang="en-US" altLang="ko-KR" b="1" dirty="0"/>
              <a:t>The following call sets the fields as follows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Employee </a:t>
            </a:r>
            <a:r>
              <a:rPr lang="en-US" altLang="ko-KR" sz="2000" b="1" dirty="0"/>
              <a:t>number007</a:t>
            </a: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/>
              <a:t>= </a:t>
            </a:r>
            <a:r>
              <a:rPr lang="en-US" altLang="ko-KR" sz="2000" dirty="0">
                <a:solidFill>
                  <a:srgbClr val="FF0000"/>
                </a:solidFill>
              </a:rPr>
              <a:t>new</a:t>
            </a:r>
            <a:r>
              <a:rPr lang="en-US" altLang="ko-KR" sz="2000" dirty="0"/>
              <a:t> Employee("James Bond", 100000, 1950, 1, 1); 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instance fields are initialized as follows. </a:t>
            </a:r>
          </a:p>
          <a:p>
            <a:pPr marL="457200" lvl="1" indent="0">
              <a:buNone/>
            </a:pPr>
            <a:r>
              <a:rPr lang="en-US" altLang="ko-KR" sz="2000" dirty="0"/>
              <a:t>  </a:t>
            </a:r>
            <a:r>
              <a:rPr lang="en-US" altLang="ko-KR" sz="2000" b="1" dirty="0"/>
              <a:t>name</a:t>
            </a:r>
            <a:r>
              <a:rPr lang="en-US" altLang="ko-KR" sz="2000" dirty="0"/>
              <a:t> = "James Bond“ ;</a:t>
            </a:r>
          </a:p>
          <a:p>
            <a:pPr marL="457200" lvl="1" indent="0">
              <a:buNone/>
            </a:pPr>
            <a:r>
              <a:rPr lang="en-US" altLang="ko-KR" sz="2000" dirty="0"/>
              <a:t>  </a:t>
            </a:r>
            <a:r>
              <a:rPr lang="en-US" altLang="ko-KR" sz="2000" b="1" dirty="0"/>
              <a:t>salary</a:t>
            </a:r>
            <a:r>
              <a:rPr lang="en-US" altLang="ko-KR" sz="2000" dirty="0"/>
              <a:t> = 100000 ;</a:t>
            </a:r>
          </a:p>
          <a:p>
            <a:pPr marL="457200" lvl="1" indent="0">
              <a:buNone/>
            </a:pPr>
            <a:r>
              <a:rPr lang="en-US" altLang="ko-KR" sz="2000" b="1" dirty="0"/>
              <a:t>  </a:t>
            </a:r>
            <a:r>
              <a:rPr lang="en-US" altLang="ko-KR" sz="2000" b="1" dirty="0" err="1"/>
              <a:t>hireDay</a:t>
            </a:r>
            <a:r>
              <a:rPr lang="en-US" altLang="ko-KR" sz="2000" b="1" dirty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LocalDate.of</a:t>
            </a:r>
            <a:r>
              <a:rPr lang="en-US" altLang="ko-KR" sz="2000" dirty="0"/>
              <a:t>(1950, 1, 1);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en-US" altLang="ko-KR" sz="2200" b="1" dirty="0">
                <a:solidFill>
                  <a:srgbClr val="0000FF"/>
                </a:solidFill>
              </a:rPr>
              <a:t>Note</a:t>
            </a:r>
            <a:r>
              <a:rPr lang="en-US" altLang="ko-KR" sz="2200" dirty="0"/>
              <a:t> : a constructor has </a:t>
            </a:r>
            <a:r>
              <a:rPr lang="en-US" altLang="ko-KR" sz="2200" b="1" dirty="0">
                <a:solidFill>
                  <a:srgbClr val="0000FF"/>
                </a:solidFill>
              </a:rPr>
              <a:t>no return </a:t>
            </a:r>
            <a:r>
              <a:rPr lang="en-US" altLang="ko-KR" sz="2200" dirty="0"/>
              <a:t>value and  it is invoked with  “</a:t>
            </a:r>
            <a:r>
              <a:rPr lang="en-US" altLang="ko-KR" sz="2200" b="1" dirty="0">
                <a:solidFill>
                  <a:srgbClr val="0000FF"/>
                </a:solidFill>
              </a:rPr>
              <a:t>new”</a:t>
            </a:r>
            <a:r>
              <a:rPr lang="en-US" altLang="ko-KR" sz="2200" dirty="0"/>
              <a:t> operator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65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4.3.5. Implicit parameter(</a:t>
            </a:r>
            <a:r>
              <a:rPr lang="en-US" altLang="ko-KR" dirty="0">
                <a:solidFill>
                  <a:srgbClr val="FF0000"/>
                </a:solidFill>
              </a:rPr>
              <a:t>this</a:t>
            </a:r>
            <a:r>
              <a:rPr lang="en-US" altLang="ko-KR" dirty="0"/>
              <a:t>) and Explicit Parameters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175" y="992038"/>
            <a:ext cx="10887075" cy="554211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// Assume in main() method of  EmployeeTest class do the following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Employee number007 = new Employee("James Bond", 100000, 1950, 1, 1); 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number007.raiseSalary(5</a:t>
            </a:r>
            <a:r>
              <a:rPr lang="en-US" altLang="ko-KR" b="1" dirty="0"/>
              <a:t>);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b="1" dirty="0"/>
              <a:t>// number007 is implicit and 5 is explicit parameter</a:t>
            </a:r>
          </a:p>
          <a:p>
            <a:pPr marL="457200" lvl="1" indent="0">
              <a:buNone/>
            </a:pPr>
            <a:r>
              <a:rPr lang="en-US" altLang="ko-KR" b="1" dirty="0"/>
              <a:t>// the following are executed in the  </a:t>
            </a:r>
            <a:r>
              <a:rPr lang="en-US" altLang="ko-KR" b="1" dirty="0" err="1">
                <a:solidFill>
                  <a:srgbClr val="FF0000"/>
                </a:solidFill>
              </a:rPr>
              <a:t>raiseSalary</a:t>
            </a:r>
            <a:r>
              <a:rPr lang="en-US" altLang="ko-KR" b="1" dirty="0"/>
              <a:t>() method of Employee class </a:t>
            </a:r>
          </a:p>
          <a:p>
            <a:pPr marL="457200" lvl="1" indent="0">
              <a:buNone/>
            </a:pPr>
            <a:r>
              <a:rPr lang="en-US" altLang="ko-KR" sz="1600" dirty="0"/>
              <a:t>  </a:t>
            </a:r>
            <a:r>
              <a:rPr lang="en-US" altLang="ko-KR" sz="1600" b="1" dirty="0">
                <a:solidFill>
                  <a:srgbClr val="0000FF"/>
                </a:solidFill>
              </a:rPr>
              <a:t>double raise = number007.salary * 5 / 100;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  number007.salary += raise</a:t>
            </a:r>
            <a:r>
              <a:rPr lang="en-US" altLang="ko-KR" sz="1600" dirty="0">
                <a:solidFill>
                  <a:srgbClr val="0000FF"/>
                </a:solidFill>
              </a:rPr>
              <a:t>;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b="1" dirty="0"/>
              <a:t>// The object on which the method is invoked is called the </a:t>
            </a:r>
            <a:r>
              <a:rPr lang="en-US" altLang="ko-KR" b="1" i="1" dirty="0"/>
              <a:t>implicit</a:t>
            </a:r>
            <a:r>
              <a:rPr lang="en-US" altLang="ko-KR" b="1" dirty="0"/>
              <a:t> parameter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public void </a:t>
            </a:r>
            <a:r>
              <a:rPr lang="en-US" altLang="ko-KR" sz="1600" b="1" dirty="0" err="1"/>
              <a:t>raiseSalary</a:t>
            </a:r>
            <a:r>
              <a:rPr lang="en-US" altLang="ko-KR" sz="1600" dirty="0"/>
              <a:t>(double </a:t>
            </a:r>
            <a:r>
              <a:rPr lang="en-US" altLang="ko-KR" sz="1600" dirty="0" err="1"/>
              <a:t>byPercent</a:t>
            </a:r>
            <a:r>
              <a:rPr lang="en-US" altLang="ko-KR" sz="1600" dirty="0"/>
              <a:t>)  </a:t>
            </a:r>
            <a:r>
              <a:rPr lang="en-US" altLang="ko-KR" sz="1600" b="1" dirty="0">
                <a:solidFill>
                  <a:srgbClr val="00B050"/>
                </a:solidFill>
              </a:rPr>
              <a:t>// implicitly, “this” reference of type Employee is passed  </a:t>
            </a:r>
          </a:p>
          <a:p>
            <a:pPr marL="457200" lvl="1" indent="0">
              <a:buNone/>
            </a:pPr>
            <a:r>
              <a:rPr lang="en-US" altLang="ko-KR" sz="1600" dirty="0"/>
              <a:t>{</a:t>
            </a:r>
          </a:p>
          <a:p>
            <a:pPr marL="457200" lvl="1" indent="0">
              <a:buNone/>
            </a:pPr>
            <a:r>
              <a:rPr lang="en-US" altLang="ko-KR" sz="1600" dirty="0"/>
              <a:t>   double raise = </a:t>
            </a:r>
            <a:r>
              <a:rPr lang="en-US" altLang="ko-KR" sz="1600" dirty="0">
                <a:solidFill>
                  <a:srgbClr val="FF0000"/>
                </a:solidFill>
              </a:rPr>
              <a:t>salary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byPercent</a:t>
            </a:r>
            <a:r>
              <a:rPr lang="en-US" altLang="ko-KR" sz="1600" dirty="0"/>
              <a:t> / 100;</a:t>
            </a:r>
          </a:p>
          <a:p>
            <a:pPr marL="457200" lvl="1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>
                <a:solidFill>
                  <a:srgbClr val="FF0000"/>
                </a:solidFill>
              </a:rPr>
              <a:t>salary</a:t>
            </a:r>
            <a:r>
              <a:rPr lang="en-US" altLang="ko-KR" sz="1600" dirty="0"/>
              <a:t> += raise;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600" b="1" dirty="0"/>
              <a:t>// in all methods,  the key word “ this” refers to  the implicit parameter and we can write the following   </a:t>
            </a:r>
          </a:p>
          <a:p>
            <a:pPr marL="457200" lvl="1" indent="0">
              <a:buNone/>
            </a:pPr>
            <a:r>
              <a:rPr lang="en-US" altLang="ko-KR" sz="1600" dirty="0"/>
              <a:t>public void </a:t>
            </a:r>
            <a:r>
              <a:rPr lang="en-US" altLang="ko-KR" sz="1600" dirty="0" err="1"/>
              <a:t>raiseSalary</a:t>
            </a:r>
            <a:r>
              <a:rPr lang="en-US" altLang="ko-KR" sz="1600" dirty="0"/>
              <a:t>(double </a:t>
            </a:r>
            <a:r>
              <a:rPr lang="en-US" altLang="ko-KR" sz="1600" dirty="0" err="1"/>
              <a:t>byPercent</a:t>
            </a:r>
            <a:r>
              <a:rPr lang="en-US" altLang="ko-KR" sz="1600" dirty="0"/>
              <a:t>)  // optional to use “</a:t>
            </a:r>
            <a:r>
              <a:rPr lang="en-US" altLang="ko-KR" sz="1600" dirty="0" err="1"/>
              <a:t>this”refrence</a:t>
            </a:r>
            <a:r>
              <a:rPr lang="en-US" altLang="ko-KR" sz="1600" dirty="0"/>
              <a:t> </a:t>
            </a:r>
          </a:p>
          <a:p>
            <a:pPr marL="457200" lvl="1" indent="0">
              <a:buNone/>
            </a:pPr>
            <a:r>
              <a:rPr lang="en-US" altLang="ko-KR" sz="1600" dirty="0"/>
              <a:t>{</a:t>
            </a:r>
          </a:p>
          <a:p>
            <a:pPr marL="457200" lvl="1" indent="0">
              <a:buNone/>
            </a:pPr>
            <a:r>
              <a:rPr lang="en-US" altLang="ko-KR" sz="1600" dirty="0"/>
              <a:t>   double raise = </a:t>
            </a:r>
            <a:r>
              <a:rPr lang="en-US" altLang="ko-KR" sz="1600" dirty="0" err="1">
                <a:solidFill>
                  <a:srgbClr val="FF0000"/>
                </a:solidFill>
              </a:rPr>
              <a:t>this</a:t>
            </a:r>
            <a:r>
              <a:rPr lang="en-US" altLang="ko-KR" sz="1600" dirty="0" err="1"/>
              <a:t>.salary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byPercent</a:t>
            </a:r>
            <a:r>
              <a:rPr lang="en-US" altLang="ko-KR" sz="1600" dirty="0"/>
              <a:t> / 100;</a:t>
            </a:r>
          </a:p>
          <a:p>
            <a:pPr marL="457200" lvl="1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>
                <a:solidFill>
                  <a:srgbClr val="FF0000"/>
                </a:solidFill>
              </a:rPr>
              <a:t>this</a:t>
            </a:r>
            <a:r>
              <a:rPr lang="en-US" altLang="ko-KR" sz="1600" dirty="0" err="1"/>
              <a:t>.salary</a:t>
            </a:r>
            <a:r>
              <a:rPr lang="en-US" altLang="ko-KR" sz="1600" dirty="0"/>
              <a:t> += raise;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6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4.3.6. Benefits of Encapsulation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763250" cy="518492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Why we  mark data fields  private, accessor and mutator  methods public ?</a:t>
            </a:r>
            <a:endParaRPr lang="en-US" altLang="ko-KR" sz="2400" b="1" dirty="0">
              <a:solidFill>
                <a:srgbClr val="00B05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Benefit 1:</a:t>
            </a:r>
            <a:r>
              <a:rPr lang="en-US" altLang="ko-KR" sz="2400" b="1" dirty="0"/>
              <a:t>  </a:t>
            </a:r>
            <a:r>
              <a:rPr lang="en-US" altLang="ko-KR" sz="2400" dirty="0"/>
              <a:t>we can change internal representation without changing the code of  any method except </a:t>
            </a:r>
            <a:r>
              <a:rPr lang="en-US" altLang="ko-KR" sz="2400" b="1" dirty="0">
                <a:solidFill>
                  <a:srgbClr val="FF0000"/>
                </a:solidFill>
              </a:rPr>
              <a:t>accessor</a:t>
            </a:r>
            <a:r>
              <a:rPr lang="en-US" altLang="ko-KR" sz="2400" dirty="0"/>
              <a:t> and </a:t>
            </a:r>
            <a:r>
              <a:rPr lang="en-US" altLang="ko-KR" sz="2400" b="1" dirty="0">
                <a:solidFill>
                  <a:srgbClr val="FF0000"/>
                </a:solidFill>
              </a:rPr>
              <a:t>mutator</a:t>
            </a:r>
            <a:r>
              <a:rPr lang="en-US" altLang="ko-KR" sz="2400" dirty="0"/>
              <a:t> methods of the class </a:t>
            </a:r>
          </a:p>
          <a:p>
            <a:r>
              <a:rPr lang="en-US" altLang="ko-KR" sz="2400" b="1" dirty="0"/>
              <a:t>Example</a:t>
            </a:r>
            <a:r>
              <a:rPr lang="en-US" altLang="ko-KR" sz="2400" dirty="0"/>
              <a:t>: we change the “name” of the Employee class as follows; </a:t>
            </a:r>
          </a:p>
          <a:p>
            <a:pPr marL="457200" lvl="1" indent="0">
              <a:buNone/>
            </a:pPr>
            <a:r>
              <a:rPr lang="en-US" altLang="ko-KR" sz="2400" b="1" dirty="0"/>
              <a:t>private String </a:t>
            </a:r>
            <a:r>
              <a:rPr lang="en-US" altLang="ko-KR" sz="2400" b="1" dirty="0" err="1"/>
              <a:t>firstName</a:t>
            </a:r>
            <a:r>
              <a:rPr lang="en-US" altLang="ko-KR" sz="2400" b="1" dirty="0"/>
              <a:t>;</a:t>
            </a:r>
          </a:p>
          <a:p>
            <a:pPr marL="457200" lvl="1" indent="0">
              <a:buNone/>
            </a:pPr>
            <a:r>
              <a:rPr lang="en-US" altLang="ko-KR" sz="2400" b="1" dirty="0"/>
              <a:t>private String </a:t>
            </a:r>
            <a:r>
              <a:rPr lang="en-US" altLang="ko-KR" sz="2400" b="1" dirty="0" err="1"/>
              <a:t>lastName</a:t>
            </a:r>
            <a:r>
              <a:rPr lang="en-US" altLang="ko-KR" sz="2400" dirty="0"/>
              <a:t>;</a:t>
            </a:r>
          </a:p>
          <a:p>
            <a:r>
              <a:rPr lang="en-US" altLang="ko-KR" sz="2400" b="1" dirty="0"/>
              <a:t>Hence,</a:t>
            </a:r>
            <a:r>
              <a:rPr lang="en-US" altLang="ko-KR" sz="2400" b="1" dirty="0">
                <a:solidFill>
                  <a:srgbClr val="FF0000"/>
                </a:solidFill>
              </a:rPr>
              <a:t> only </a:t>
            </a:r>
            <a:r>
              <a:rPr lang="en-US" altLang="ko-KR" sz="2400" b="1" dirty="0"/>
              <a:t>the code of the </a:t>
            </a:r>
            <a:r>
              <a:rPr lang="en-US" altLang="ko-KR" sz="2400" b="1" dirty="0">
                <a:solidFill>
                  <a:srgbClr val="FF0000"/>
                </a:solidFill>
              </a:rPr>
              <a:t>getName() </a:t>
            </a:r>
            <a:r>
              <a:rPr lang="en-US" altLang="ko-KR" sz="2400" b="1" dirty="0"/>
              <a:t>is changed as follows.</a:t>
            </a:r>
          </a:p>
          <a:p>
            <a:pPr marL="457200" lvl="1" indent="0">
              <a:buNone/>
            </a:pPr>
            <a:r>
              <a:rPr lang="en-US" altLang="ko-KR" sz="2400" dirty="0"/>
              <a:t>public string getName() { </a:t>
            </a:r>
            <a:r>
              <a:rPr lang="en-US" altLang="ko-KR" sz="2400" dirty="0">
                <a:solidFill>
                  <a:srgbClr val="FF0000"/>
                </a:solidFill>
              </a:rPr>
              <a:t>return</a:t>
            </a:r>
            <a:r>
              <a:rPr lang="en-US" altLang="ko-KR" sz="2400" dirty="0"/>
              <a:t> </a:t>
            </a:r>
            <a:r>
              <a:rPr lang="en-US" altLang="ko-KR" sz="2400" b="1" dirty="0" err="1"/>
              <a:t>firstName</a:t>
            </a:r>
            <a:r>
              <a:rPr lang="en-US" altLang="ko-KR" sz="2400" dirty="0"/>
              <a:t> + " " + </a:t>
            </a:r>
            <a:r>
              <a:rPr lang="en-US" altLang="ko-KR" sz="2400" b="1" dirty="0" err="1"/>
              <a:t>lastName</a:t>
            </a:r>
            <a:r>
              <a:rPr lang="en-US" altLang="ko-KR" sz="2400" dirty="0"/>
              <a:t>;  } ; 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Benefit 2</a:t>
            </a:r>
            <a:r>
              <a:rPr lang="en-US" altLang="ko-KR" sz="2400" dirty="0"/>
              <a:t>: mutator methods can do error checking(validated)</a:t>
            </a:r>
          </a:p>
          <a:p>
            <a:pPr marL="0" lvl="1" indent="457200"/>
            <a:r>
              <a:rPr lang="en-US" altLang="ko-KR" sz="2400" b="1" dirty="0"/>
              <a:t>Example</a:t>
            </a:r>
            <a:r>
              <a:rPr lang="en-US" altLang="ko-KR" sz="2400" dirty="0"/>
              <a:t>: </a:t>
            </a:r>
            <a:r>
              <a:rPr lang="en-US" altLang="ko-KR" sz="2400" b="1" dirty="0" err="1"/>
              <a:t>setSalary</a:t>
            </a:r>
            <a:r>
              <a:rPr lang="en-US" altLang="ko-KR" sz="2400" b="1" dirty="0"/>
              <a:t>() </a:t>
            </a:r>
            <a:r>
              <a:rPr lang="en-US" altLang="ko-KR" sz="2400" dirty="0"/>
              <a:t>method can  check if the  salary is less than 0.</a:t>
            </a:r>
          </a:p>
          <a:p>
            <a:pPr marL="457200" lvl="1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3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4.3.6. Benefits of Encapsulation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100" y="992039"/>
            <a:ext cx="11377282" cy="516241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Caution: do not  write accessor methods that </a:t>
            </a:r>
            <a:r>
              <a:rPr lang="en-US" altLang="ko-KR" b="1" dirty="0"/>
              <a:t>return a reference </a:t>
            </a:r>
            <a:r>
              <a:rPr lang="en-US" altLang="ko-KR" dirty="0"/>
              <a:t>to </a:t>
            </a:r>
            <a:r>
              <a:rPr lang="en-US" altLang="ko-KR" dirty="0">
                <a:solidFill>
                  <a:srgbClr val="FF0000"/>
                </a:solidFill>
              </a:rPr>
              <a:t>mutable objects</a:t>
            </a:r>
          </a:p>
          <a:p>
            <a:r>
              <a:rPr lang="en-US" altLang="ko-KR" dirty="0"/>
              <a:t>Example.</a:t>
            </a:r>
          </a:p>
          <a:p>
            <a:pPr marL="457200" lvl="1" indent="0">
              <a:buNone/>
            </a:pPr>
            <a:r>
              <a:rPr lang="en-US" altLang="ko-KR" sz="2000" dirty="0"/>
              <a:t>class </a:t>
            </a:r>
            <a:r>
              <a:rPr lang="en-US" altLang="ko-KR" sz="2000" b="1" dirty="0"/>
              <a:t>Employee </a:t>
            </a:r>
          </a:p>
          <a:p>
            <a:pPr marL="457200" lvl="1" indent="0">
              <a:buNone/>
            </a:pPr>
            <a:r>
              <a:rPr lang="en-US" altLang="ko-KR" sz="2000" dirty="0"/>
              <a:t>{</a:t>
            </a:r>
          </a:p>
          <a:p>
            <a:pPr marL="457200" lvl="1" indent="0">
              <a:buNone/>
            </a:pPr>
            <a:r>
              <a:rPr lang="en-US" altLang="ko-KR" sz="2000" dirty="0"/>
              <a:t>   private </a:t>
            </a:r>
            <a:r>
              <a:rPr lang="en-US" altLang="ko-KR" sz="2000" dirty="0">
                <a:solidFill>
                  <a:srgbClr val="FF0000"/>
                </a:solidFill>
              </a:rPr>
              <a:t>Date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hireDay</a:t>
            </a:r>
            <a:r>
              <a:rPr lang="en-US" altLang="ko-KR" sz="2000" dirty="0"/>
              <a:t>;</a:t>
            </a:r>
          </a:p>
          <a:p>
            <a:pPr marL="457200" lvl="1" indent="0">
              <a:buNone/>
            </a:pPr>
            <a:r>
              <a:rPr lang="en-US" altLang="ko-KR" sz="2000" dirty="0"/>
              <a:t>   .............................................</a:t>
            </a:r>
          </a:p>
          <a:p>
            <a:pPr marL="457200" lvl="1" indent="0">
              <a:buNone/>
            </a:pPr>
            <a:r>
              <a:rPr lang="en-US" altLang="ko-KR" sz="2000" dirty="0"/>
              <a:t>   public </a:t>
            </a:r>
            <a:r>
              <a:rPr lang="en-US" altLang="ko-KR" sz="2000" b="1" dirty="0"/>
              <a:t>Date</a:t>
            </a:r>
            <a:r>
              <a:rPr lang="en-US" altLang="ko-KR" sz="2000" dirty="0"/>
              <a:t> </a:t>
            </a:r>
            <a:r>
              <a:rPr lang="en-US" altLang="ko-KR" sz="2000" dirty="0" err="1">
                <a:solidFill>
                  <a:srgbClr val="FF0000"/>
                </a:solidFill>
              </a:rPr>
              <a:t>getHireDa</a:t>
            </a:r>
            <a:r>
              <a:rPr lang="en-US" altLang="ko-KR" sz="2000" dirty="0" err="1"/>
              <a:t>y</a:t>
            </a:r>
            <a:r>
              <a:rPr lang="en-US" altLang="ko-KR" sz="2000" dirty="0"/>
              <a:t>()</a:t>
            </a:r>
          </a:p>
          <a:p>
            <a:pPr marL="457200" lvl="1" indent="0">
              <a:buNone/>
            </a:pPr>
            <a:r>
              <a:rPr lang="en-US" altLang="ko-KR" sz="2000" dirty="0"/>
              <a:t>   {</a:t>
            </a:r>
          </a:p>
          <a:p>
            <a:pPr marL="457200" lvl="1" indent="0">
              <a:buNone/>
            </a:pPr>
            <a:r>
              <a:rPr lang="en-US" altLang="ko-KR" sz="2000" dirty="0"/>
              <a:t>       </a:t>
            </a:r>
            <a:r>
              <a:rPr lang="en-US" altLang="ko-KR" sz="2000" dirty="0">
                <a:solidFill>
                  <a:srgbClr val="FF0000"/>
                </a:solidFill>
              </a:rPr>
              <a:t>return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hireDay</a:t>
            </a:r>
            <a:r>
              <a:rPr lang="en-US" altLang="ko-KR" sz="2000" dirty="0"/>
              <a:t>;</a:t>
            </a:r>
          </a:p>
          <a:p>
            <a:pPr marL="457200" lvl="1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</a:rPr>
              <a:t>return.hierday.clone</a:t>
            </a:r>
            <a:r>
              <a:rPr lang="en-US" altLang="ko-KR" sz="2000" dirty="0">
                <a:solidFill>
                  <a:srgbClr val="00B05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altLang="ko-KR" sz="2000" dirty="0"/>
              <a:t>   }</a:t>
            </a:r>
          </a:p>
          <a:p>
            <a:pPr marL="457200" lvl="1" indent="0">
              <a:buNone/>
            </a:pPr>
            <a:r>
              <a:rPr lang="en-US" altLang="ko-KR" sz="2000" dirty="0"/>
              <a:t>   ………………………………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Note </a:t>
            </a:r>
            <a:r>
              <a:rPr lang="en-US" altLang="ko-KR" b="1" dirty="0"/>
              <a:t>: </a:t>
            </a:r>
            <a:r>
              <a:rPr lang="en-US" altLang="ko-KR" b="1" dirty="0" err="1"/>
              <a:t>SetTime</a:t>
            </a:r>
            <a:r>
              <a:rPr lang="en-US" altLang="ko-KR" b="1" dirty="0"/>
              <a:t>(</a:t>
            </a:r>
            <a:r>
              <a:rPr lang="en-US" altLang="ko-KR" dirty="0"/>
              <a:t>) is mutator </a:t>
            </a:r>
          </a:p>
          <a:p>
            <a:pPr marL="0" indent="0">
              <a:buNone/>
            </a:pPr>
            <a:r>
              <a:rPr lang="en-US" altLang="ko-KR" dirty="0"/>
              <a:t>method which is applied to</a:t>
            </a:r>
          </a:p>
          <a:p>
            <a:pPr marL="0" indent="0">
              <a:buNone/>
            </a:pPr>
            <a:r>
              <a:rPr lang="en-US" altLang="ko-KR" dirty="0"/>
              <a:t>mutable object. </a:t>
            </a:r>
            <a:r>
              <a:rPr lang="en-US" altLang="ko-KR" dirty="0">
                <a:solidFill>
                  <a:srgbClr val="0000FF"/>
                </a:solidFill>
              </a:rPr>
              <a:t>Hence ,clone it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99245" y="1446743"/>
            <a:ext cx="7026667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2000" dirty="0"/>
              <a:t>Employee </a:t>
            </a:r>
            <a:r>
              <a:rPr lang="en-US" altLang="ko-KR" sz="2000" b="1" dirty="0"/>
              <a:t>harry </a:t>
            </a:r>
            <a:r>
              <a:rPr lang="en-US" altLang="ko-KR" sz="2000" dirty="0"/>
              <a:t>= </a:t>
            </a:r>
            <a:r>
              <a:rPr lang="en-US" altLang="ko-KR" sz="2000" dirty="0">
                <a:solidFill>
                  <a:srgbClr val="FF0000"/>
                </a:solidFill>
              </a:rPr>
              <a:t>new</a:t>
            </a:r>
            <a:r>
              <a:rPr lang="en-US" altLang="ko-KR" sz="2000" dirty="0"/>
              <a:t> Employee(….) ;</a:t>
            </a:r>
          </a:p>
          <a:p>
            <a:pPr>
              <a:spcBef>
                <a:spcPts val="400"/>
              </a:spcBef>
            </a:pPr>
            <a:r>
              <a:rPr lang="en-US" altLang="ko-KR" sz="2000" dirty="0"/>
              <a:t>Date </a:t>
            </a:r>
            <a:r>
              <a:rPr lang="en-US" altLang="ko-KR" sz="2000" dirty="0">
                <a:solidFill>
                  <a:srgbClr val="FF0000"/>
                </a:solidFill>
              </a:rPr>
              <a:t>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harry.getHireday</a:t>
            </a:r>
            <a:r>
              <a:rPr lang="en-US" altLang="ko-KR" sz="2000" dirty="0"/>
              <a:t>(); </a:t>
            </a:r>
            <a:r>
              <a:rPr lang="en-US" altLang="ko-KR" sz="2000" b="1" dirty="0">
                <a:solidFill>
                  <a:srgbClr val="00B050"/>
                </a:solidFill>
              </a:rPr>
              <a:t>//return d which is mutable </a:t>
            </a:r>
          </a:p>
          <a:p>
            <a:pPr>
              <a:spcBef>
                <a:spcPts val="400"/>
              </a:spcBef>
            </a:pPr>
            <a:r>
              <a:rPr lang="en-US" altLang="ko-KR" sz="2000" dirty="0" err="1"/>
              <a:t>doule</a:t>
            </a:r>
            <a:r>
              <a:rPr lang="en-US" altLang="ko-KR" sz="2000" dirty="0"/>
              <a:t> </a:t>
            </a:r>
            <a:r>
              <a:rPr lang="en-US" altLang="ko-KR" sz="2000" b="1" dirty="0" err="1">
                <a:solidFill>
                  <a:srgbClr val="0000FF"/>
                </a:solidFill>
              </a:rPr>
              <a:t>tenYearsInMillisSecond</a:t>
            </a:r>
            <a:r>
              <a:rPr lang="en-US" altLang="ko-KR" sz="2000" dirty="0" err="1">
                <a:solidFill>
                  <a:srgbClr val="0000FF"/>
                </a:solidFill>
              </a:rPr>
              <a:t>s</a:t>
            </a:r>
            <a:r>
              <a:rPr lang="en-US" altLang="ko-KR" sz="2000" dirty="0"/>
              <a:t> = 10*365.25*24*60*1000;</a:t>
            </a:r>
          </a:p>
          <a:p>
            <a:pPr>
              <a:spcBef>
                <a:spcPts val="400"/>
              </a:spcBef>
            </a:pPr>
            <a:r>
              <a:rPr lang="en-US" altLang="ko-KR" sz="2000" b="1" dirty="0" err="1">
                <a:solidFill>
                  <a:srgbClr val="FF0000"/>
                </a:solidFill>
              </a:rPr>
              <a:t>d.setTime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d.getTime</a:t>
            </a:r>
            <a:r>
              <a:rPr lang="en-US" altLang="ko-KR" sz="2000" dirty="0"/>
              <a:t>() – (long) </a:t>
            </a:r>
            <a:r>
              <a:rPr lang="en-US" altLang="ko-KR" sz="2000" dirty="0" err="1">
                <a:solidFill>
                  <a:srgbClr val="0000FF"/>
                </a:solidFill>
              </a:rPr>
              <a:t>tenYearsInMilliSeconds</a:t>
            </a:r>
            <a:r>
              <a:rPr lang="en-US" altLang="ko-KR" sz="2000" dirty="0"/>
              <a:t> );</a:t>
            </a:r>
            <a:endParaRPr lang="ko-KR" altLang="en-US" sz="2000" dirty="0"/>
          </a:p>
        </p:txBody>
      </p:sp>
      <p:sp>
        <p:nvSpPr>
          <p:cNvPr id="6" name="object 2"/>
          <p:cNvSpPr/>
          <p:nvPr/>
        </p:nvSpPr>
        <p:spPr>
          <a:xfrm>
            <a:off x="4837370" y="2924071"/>
            <a:ext cx="6959012" cy="359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0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4.3.7. Class-Based Access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method can access the </a:t>
            </a:r>
            <a:r>
              <a:rPr lang="en-US" b="1" dirty="0"/>
              <a:t>private data </a:t>
            </a:r>
            <a:r>
              <a:rPr lang="en-US" dirty="0"/>
              <a:t>of the </a:t>
            </a:r>
            <a:r>
              <a:rPr lang="en-US" dirty="0">
                <a:solidFill>
                  <a:srgbClr val="0000FF"/>
                </a:solidFill>
              </a:rPr>
              <a:t>object</a:t>
            </a:r>
            <a:r>
              <a:rPr lang="en-US" dirty="0"/>
              <a:t> on </a:t>
            </a:r>
            <a:r>
              <a:rPr lang="en-US" dirty="0">
                <a:solidFill>
                  <a:srgbClr val="0000FF"/>
                </a:solidFill>
              </a:rPr>
              <a:t>which</a:t>
            </a:r>
            <a:r>
              <a:rPr lang="en-US" dirty="0"/>
              <a:t> it is invoked</a:t>
            </a:r>
          </a:p>
          <a:p>
            <a:r>
              <a:rPr lang="en-US" dirty="0"/>
              <a:t>a method can access the private data of </a:t>
            </a:r>
            <a:r>
              <a:rPr lang="en-US" i="1" dirty="0"/>
              <a:t>all objects of its class</a:t>
            </a:r>
          </a:p>
          <a:p>
            <a:pPr marL="0" indent="0">
              <a:buNone/>
            </a:pPr>
            <a:r>
              <a:rPr lang="en-US" dirty="0"/>
              <a:t> example:  write equals() method to  compares two employee objects as follows: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class Employee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……………………………………….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equals(</a:t>
            </a:r>
            <a:r>
              <a:rPr lang="en-US" dirty="0"/>
              <a:t>Employee other)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>
                <a:solidFill>
                  <a:srgbClr val="0000FF"/>
                </a:solidFill>
              </a:rPr>
              <a:t>name</a:t>
            </a:r>
            <a:r>
              <a:rPr lang="en-US" dirty="0" err="1"/>
              <a:t>.equals</a:t>
            </a:r>
            <a:r>
              <a:rPr lang="en-US" dirty="0"/>
              <a:t>(other.name);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Assume a typical call: </a:t>
            </a:r>
            <a:r>
              <a:rPr lang="en-US" dirty="0">
                <a:latin typeface="CourierNewPSMT"/>
              </a:rPr>
              <a:t>if (e1.equals(e2);  // method </a:t>
            </a:r>
            <a:r>
              <a:rPr lang="en-US" dirty="0">
                <a:latin typeface="TimesNewRomanPSMT"/>
              </a:rPr>
              <a:t>accesses 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private fields of e1 and e2</a:t>
            </a:r>
          </a:p>
          <a:p>
            <a:r>
              <a:rPr lang="en-US" dirty="0">
                <a:solidFill>
                  <a:srgbClr val="0000FF"/>
                </a:solidFill>
                <a:latin typeface="TimesNewRomanPSMT"/>
              </a:rPr>
              <a:t>Note: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e1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is implicit </a:t>
            </a:r>
            <a:r>
              <a:rPr lang="en-US" dirty="0">
                <a:latin typeface="TimesNewRomanPSMT"/>
              </a:rPr>
              <a:t>parameter and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e2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is explicit </a:t>
            </a:r>
            <a:r>
              <a:rPr lang="en-US" dirty="0">
                <a:latin typeface="TimesNewRomanPSMT"/>
              </a:rPr>
              <a:t>parameter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1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맑은 고딕" panose="020F0302020204030204"/>
                <a:ea typeface="+mj-ea"/>
              </a:rPr>
              <a:t>4.1. Introduction to OOP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533399" y="896518"/>
            <a:ext cx="11287126" cy="5294106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ko-KR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Structured-Orientation programming  paradigm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 real world as </a:t>
            </a:r>
            <a:r>
              <a:rPr lang="en-US" altLang="ko-K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</a:t>
            </a:r>
            <a:r>
              <a:rPr lang="en-US" altLang="ko-K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collaborating  procedures</a:t>
            </a:r>
          </a:p>
          <a:p>
            <a:pPr>
              <a:lnSpc>
                <a:spcPct val="100000"/>
              </a:lnSpc>
            </a:pPr>
            <a:r>
              <a:rPr lang="en-US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paradigm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 real world problem as 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of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 objects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programs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often easier to understand, correct and modify.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lnSpc>
                <a:spcPct val="80000"/>
              </a:lnSpc>
              <a:buNone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975912" y="3815541"/>
            <a:ext cx="3354252" cy="2034759"/>
            <a:chOff x="1158907" y="2350251"/>
            <a:chExt cx="3354252" cy="2034759"/>
          </a:xfrm>
        </p:grpSpPr>
        <p:grpSp>
          <p:nvGrpSpPr>
            <p:cNvPr id="4" name="Group 3"/>
            <p:cNvGrpSpPr/>
            <p:nvPr/>
          </p:nvGrpSpPr>
          <p:grpSpPr>
            <a:xfrm>
              <a:off x="1465008" y="2350251"/>
              <a:ext cx="1920875" cy="1597376"/>
              <a:chOff x="1465008" y="2350251"/>
              <a:chExt cx="1920875" cy="1597376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2122233" y="2658697"/>
                <a:ext cx="385762" cy="2856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2895345" y="2473646"/>
                <a:ext cx="385763" cy="3659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>
                <a:off x="3116008" y="2864987"/>
                <a:ext cx="0" cy="5301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2674683" y="3023126"/>
                <a:ext cx="330200" cy="4069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V="1">
                <a:off x="2287333" y="2961750"/>
                <a:ext cx="277812" cy="5731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792033" y="3004491"/>
                <a:ext cx="606425" cy="2874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680908" y="3272159"/>
                <a:ext cx="387350" cy="3659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 flipV="1">
                <a:off x="2730245" y="3403845"/>
                <a:ext cx="109538" cy="4088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796795" y="2529156"/>
                <a:ext cx="487363" cy="238958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2569908" y="2350251"/>
                <a:ext cx="376237" cy="27816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2900108" y="2737118"/>
                <a:ext cx="485775" cy="238958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2292095" y="2912023"/>
                <a:ext cx="488950" cy="237092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1465008" y="3148485"/>
                <a:ext cx="376237" cy="2800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1906333" y="3467648"/>
                <a:ext cx="487362" cy="237092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2569908" y="3669465"/>
                <a:ext cx="376237" cy="27816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2735008" y="3292743"/>
                <a:ext cx="485775" cy="238958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158907" y="3923345"/>
              <a:ext cx="3354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charset="0"/>
                </a:rPr>
                <a:t>procedural program </a:t>
              </a:r>
              <a:endParaRPr lang="ko-KR" altLang="en-US" sz="2400" i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endParaRPr>
            </a:p>
          </p:txBody>
        </p:sp>
      </p:grpSp>
      <p:grpSp>
        <p:nvGrpSpPr>
          <p:cNvPr id="46081" name="Group 46080"/>
          <p:cNvGrpSpPr/>
          <p:nvPr/>
        </p:nvGrpSpPr>
        <p:grpSpPr>
          <a:xfrm>
            <a:off x="5738777" y="3543912"/>
            <a:ext cx="4929316" cy="2139233"/>
            <a:chOff x="4307721" y="2295039"/>
            <a:chExt cx="4996988" cy="2139233"/>
          </a:xfrm>
        </p:grpSpPr>
        <p:grpSp>
          <p:nvGrpSpPr>
            <p:cNvPr id="55" name="Group 54"/>
            <p:cNvGrpSpPr/>
            <p:nvPr/>
          </p:nvGrpSpPr>
          <p:grpSpPr>
            <a:xfrm>
              <a:off x="4307721" y="3320564"/>
              <a:ext cx="962025" cy="593725"/>
              <a:chOff x="4307721" y="3320564"/>
              <a:chExt cx="962025" cy="59372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4693379" y="3374214"/>
                <a:ext cx="305136" cy="459004"/>
                <a:chOff x="4693379" y="3374214"/>
                <a:chExt cx="305136" cy="459004"/>
              </a:xfrm>
            </p:grpSpPr>
            <p:sp>
              <p:nvSpPr>
                <p:cNvPr id="21" name="Oval 33"/>
                <p:cNvSpPr>
                  <a:spLocks noChangeArrowheads="1"/>
                </p:cNvSpPr>
                <p:nvPr/>
              </p:nvSpPr>
              <p:spPr bwMode="auto">
                <a:xfrm>
                  <a:off x="4693379" y="3374214"/>
                  <a:ext cx="305136" cy="18240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2" name="Rectangle 34"/>
                <p:cNvSpPr>
                  <a:spLocks noChangeArrowheads="1"/>
                </p:cNvSpPr>
                <p:nvPr/>
              </p:nvSpPr>
              <p:spPr bwMode="auto">
                <a:xfrm>
                  <a:off x="4693379" y="3698497"/>
                  <a:ext cx="305136" cy="134721"/>
                </a:xfrm>
                <a:prstGeom prst="rect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3" name="AutoShape 35"/>
              <p:cNvSpPr>
                <a:spLocks noChangeArrowheads="1"/>
              </p:cNvSpPr>
              <p:nvPr/>
            </p:nvSpPr>
            <p:spPr bwMode="auto">
              <a:xfrm>
                <a:off x="4307721" y="3320564"/>
                <a:ext cx="962025" cy="593725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46080" name="Group 46079"/>
            <p:cNvGrpSpPr/>
            <p:nvPr/>
          </p:nvGrpSpPr>
          <p:grpSpPr>
            <a:xfrm>
              <a:off x="4307721" y="2295039"/>
              <a:ext cx="4996988" cy="2139233"/>
              <a:chOff x="4307721" y="2295039"/>
              <a:chExt cx="4996988" cy="213923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4307721" y="2295039"/>
                <a:ext cx="4996988" cy="1528313"/>
                <a:chOff x="4307721" y="2295039"/>
                <a:chExt cx="4996988" cy="1528313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7303373" y="2648258"/>
                  <a:ext cx="2001336" cy="1175094"/>
                  <a:chOff x="7303373" y="2648258"/>
                  <a:chExt cx="2001336" cy="1175094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7303373" y="2648258"/>
                    <a:ext cx="1792909" cy="831639"/>
                    <a:chOff x="7303373" y="2648258"/>
                    <a:chExt cx="1792909" cy="831639"/>
                  </a:xfrm>
                </p:grpSpPr>
                <p:sp>
                  <p:nvSpPr>
                    <p:cNvPr id="33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03373" y="2816533"/>
                      <a:ext cx="157162" cy="635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1pPr>
                      <a:lvl2pPr marL="742950" indent="-28575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2pPr>
                      <a:lvl3pPr marL="11430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3pPr>
                      <a:lvl4pPr marL="16002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4pPr>
                      <a:lvl5pPr marL="20574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9pPr>
                    </a:lstStyle>
                    <a:p>
                      <a:pPr eaLnBrk="1" hangingPunct="1"/>
                      <a:endParaRPr lang="ko-KR" altLang="en-US">
                        <a:solidFill>
                          <a:prstClr val="black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35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7522" y="2648258"/>
                      <a:ext cx="1608760" cy="8316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>
                      <a:lvl1pPr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1pPr>
                      <a:lvl2pPr marL="742950" indent="-28575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2pPr>
                      <a:lvl3pPr marL="11430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3pPr>
                      <a:lvl4pPr marL="16002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4pPr>
                      <a:lvl5pPr marL="20574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9pPr>
                    </a:lstStyle>
                    <a:p>
                      <a:r>
                        <a:rPr lang="en-US" altLang="ko-KR" sz="2400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data </a:t>
                      </a:r>
                    </a:p>
                    <a:p>
                      <a:r>
                        <a:rPr lang="en-US" altLang="ko-KR" sz="2400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structure</a:t>
                      </a:r>
                    </a:p>
                  </p:txBody>
                </p:sp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7330360" y="3361045"/>
                    <a:ext cx="1974349" cy="462307"/>
                    <a:chOff x="7330360" y="3361045"/>
                    <a:chExt cx="1974349" cy="462307"/>
                  </a:xfrm>
                </p:grpSpPr>
                <p:sp>
                  <p:nvSpPr>
                    <p:cNvPr id="34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30360" y="3462645"/>
                      <a:ext cx="157162" cy="635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1pPr>
                      <a:lvl2pPr marL="742950" indent="-28575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2pPr>
                      <a:lvl3pPr marL="11430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3pPr>
                      <a:lvl4pPr marL="16002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4pPr>
                      <a:lvl5pPr marL="20574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9pPr>
                    </a:lstStyle>
                    <a:p>
                      <a:pPr eaLnBrk="1" hangingPunct="1"/>
                      <a:endParaRPr lang="ko-KR" altLang="en-US">
                        <a:solidFill>
                          <a:prstClr val="black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36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38322" y="3361045"/>
                      <a:ext cx="1766387" cy="462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>
                      <a:lvl1pPr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1pPr>
                      <a:lvl2pPr marL="742950" indent="-28575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2pPr>
                      <a:lvl3pPr marL="11430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3pPr>
                      <a:lvl4pPr marL="16002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4pPr>
                      <a:lvl5pPr marL="20574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9pPr>
                    </a:lstStyle>
                    <a:p>
                      <a:r>
                        <a:rPr lang="en-US" altLang="ko-KR" sz="2400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procedure</a:t>
                      </a:r>
                    </a:p>
                  </p:txBody>
                </p:sp>
              </p:grp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4307721" y="2295039"/>
                  <a:ext cx="2498725" cy="1349375"/>
                  <a:chOff x="4307721" y="2295039"/>
                  <a:chExt cx="2498725" cy="1349375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4307721" y="2295039"/>
                    <a:ext cx="1536700" cy="1349375"/>
                    <a:chOff x="4307721" y="2295039"/>
                    <a:chExt cx="1536700" cy="1349375"/>
                  </a:xfrm>
                </p:grpSpPr>
                <p:sp>
                  <p:nvSpPr>
                    <p:cNvPr id="31" name="Line 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69746" y="3212614"/>
                      <a:ext cx="574675" cy="4318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solidFill>
                          <a:prstClr val="black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4307721" y="2295039"/>
                      <a:ext cx="1536700" cy="1025525"/>
                      <a:chOff x="4307721" y="2295039"/>
                      <a:chExt cx="1536700" cy="1025525"/>
                    </a:xfrm>
                  </p:grpSpPr>
                  <p:sp>
                    <p:nvSpPr>
                      <p:cNvPr id="32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88733" y="2888764"/>
                        <a:ext cx="0" cy="4318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>
                          <a:solidFill>
                            <a:prstClr val="black"/>
                          </a:solidFill>
                          <a:latin typeface="Arial" charset="0"/>
                          <a:cs typeface="Arial" charset="0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4307721" y="2295039"/>
                        <a:ext cx="962025" cy="592137"/>
                        <a:chOff x="4307721" y="2295039"/>
                        <a:chExt cx="962025" cy="592137"/>
                      </a:xfrm>
                    </p:grpSpPr>
                    <p:grpSp>
                      <p:nvGrpSpPr>
                        <p:cNvPr id="51" name="Group 50"/>
                        <p:cNvGrpSpPr/>
                        <p:nvPr/>
                      </p:nvGrpSpPr>
                      <p:grpSpPr>
                        <a:xfrm>
                          <a:off x="4693379" y="2348545"/>
                          <a:ext cx="305136" cy="457777"/>
                          <a:chOff x="4693379" y="2348545"/>
                          <a:chExt cx="305136" cy="457777"/>
                        </a:xfrm>
                      </p:grpSpPr>
                      <p:sp>
                        <p:nvSpPr>
                          <p:cNvPr id="24" name="Oval 4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693379" y="2348545"/>
                            <a:ext cx="305136" cy="181922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1pPr>
                            <a:lvl2pPr marL="742950" indent="-28575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2pPr>
                            <a:lvl3pPr marL="1143000" indent="-22860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3pPr>
                            <a:lvl4pPr marL="1600200" indent="-22860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4pPr>
                            <a:lvl5pPr marL="2057400" indent="-22860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9pPr>
                          </a:lstStyle>
                          <a:p>
                            <a:pPr eaLnBrk="1" hangingPunct="1"/>
                            <a:endParaRPr lang="ko-KR" altLang="en-US">
                              <a:solidFill>
                                <a:prstClr val="black"/>
                              </a:solidFill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25" name="Rectangle 4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693379" y="2671962"/>
                            <a:ext cx="305136" cy="134360"/>
                          </a:xfrm>
                          <a:prstGeom prst="rect">
                            <a:avLst/>
                          </a:prstGeom>
                          <a:solidFill>
                            <a:srgbClr val="C00000"/>
                          </a:solidFill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1pPr>
                            <a:lvl2pPr marL="742950" indent="-28575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2pPr>
                            <a:lvl3pPr marL="1143000" indent="-22860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3pPr>
                            <a:lvl4pPr marL="1600200" indent="-22860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4pPr>
                            <a:lvl5pPr marL="2057400" indent="-22860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9pPr>
                          </a:lstStyle>
                          <a:p>
                            <a:pPr eaLnBrk="1" hangingPunct="1"/>
                            <a:endParaRPr lang="ko-KR" altLang="en-US">
                              <a:solidFill>
                                <a:prstClr val="black"/>
                              </a:solidFill>
                              <a:cs typeface="Arial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6" name="AutoShape 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7721" y="2295039"/>
                          <a:ext cx="962025" cy="592137"/>
                        </a:xfrm>
                        <a:prstGeom prst="roundRect">
                          <a:avLst>
                            <a:gd name="adj" fmla="val 12495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1pPr>
                          <a:lvl2pPr marL="742950" indent="-285750" eaLnBrk="0" hangingPunct="0"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2pPr>
                          <a:lvl3pPr marL="1143000" indent="-228600" eaLnBrk="0" hangingPunct="0"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3pPr>
                          <a:lvl4pPr marL="1600200" indent="-228600" eaLnBrk="0" hangingPunct="0"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4pPr>
                          <a:lvl5pPr marL="2057400" indent="-228600" eaLnBrk="0" hangingPunct="0"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9pPr>
                        </a:lstStyle>
                        <a:p>
                          <a:pPr eaLnBrk="1" hangingPunct="1"/>
                          <a:endParaRPr lang="ko-KR" altLang="en-US">
                            <a:solidFill>
                              <a:prstClr val="black"/>
                            </a:solidFill>
                            <a:cs typeface="Arial" charset="0"/>
                          </a:endParaRPr>
                        </a:p>
                      </p:txBody>
                    </p:sp>
                  </p:grpSp>
                  <p:sp>
                    <p:nvSpPr>
                      <p:cNvPr id="30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69746" y="2572382"/>
                        <a:ext cx="574675" cy="32543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>
                          <a:solidFill>
                            <a:prstClr val="black"/>
                          </a:solidFill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5844421" y="2780814"/>
                    <a:ext cx="962025" cy="592137"/>
                    <a:chOff x="5844421" y="2780814"/>
                    <a:chExt cx="962025" cy="592137"/>
                  </a:xfrm>
                </p:grpSpPr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6230079" y="2834320"/>
                      <a:ext cx="305136" cy="457777"/>
                      <a:chOff x="6230079" y="2834320"/>
                      <a:chExt cx="305136" cy="457777"/>
                    </a:xfrm>
                  </p:grpSpPr>
                  <p:sp>
                    <p:nvSpPr>
                      <p:cNvPr id="27" name="Oval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30079" y="2834320"/>
                        <a:ext cx="305136" cy="18192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1pPr>
                        <a:lvl2pPr marL="742950" indent="-28575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2pPr>
                        <a:lvl3pPr marL="11430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3pPr>
                        <a:lvl4pPr marL="16002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4pPr>
                        <a:lvl5pPr marL="20574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9pPr>
                      </a:lstStyle>
                      <a:p>
                        <a:pPr eaLnBrk="1" hangingPunct="1"/>
                        <a:endParaRPr lang="ko-KR" altLang="en-US">
                          <a:solidFill>
                            <a:prstClr val="black"/>
                          </a:solidFill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28" name="Rectangle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30079" y="3157737"/>
                        <a:ext cx="305136" cy="134360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1pPr>
                        <a:lvl2pPr marL="742950" indent="-28575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2pPr>
                        <a:lvl3pPr marL="11430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3pPr>
                        <a:lvl4pPr marL="16002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4pPr>
                        <a:lvl5pPr marL="20574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9pPr>
                      </a:lstStyle>
                      <a:p>
                        <a:pPr eaLnBrk="1" hangingPunct="1"/>
                        <a:endParaRPr lang="ko-KR" altLang="en-US">
                          <a:solidFill>
                            <a:prstClr val="black"/>
                          </a:solidFill>
                          <a:cs typeface="Arial" charset="0"/>
                        </a:endParaRPr>
                      </a:p>
                    </p:txBody>
                  </p:sp>
                </p:grpSp>
                <p:sp>
                  <p:nvSpPr>
                    <p:cNvPr id="29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44421" y="2780814"/>
                      <a:ext cx="962025" cy="592137"/>
                    </a:xfrm>
                    <a:prstGeom prst="roundRect">
                      <a:avLst>
                        <a:gd name="adj" fmla="val 12495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1pPr>
                      <a:lvl2pPr marL="742950" indent="-28575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2pPr>
                      <a:lvl3pPr marL="11430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3pPr>
                      <a:lvl4pPr marL="16002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4pPr>
                      <a:lvl5pPr marL="20574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9pPr>
                    </a:lstStyle>
                    <a:p>
                      <a:pPr eaLnBrk="1" hangingPunct="1"/>
                      <a:endParaRPr lang="ko-KR" altLang="en-US">
                        <a:solidFill>
                          <a:prstClr val="black"/>
                        </a:solidFill>
                        <a:cs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38" name="TextBox 37"/>
              <p:cNvSpPr txBox="1"/>
              <p:nvPr/>
            </p:nvSpPr>
            <p:spPr>
              <a:xfrm>
                <a:off x="4622684" y="3972607"/>
                <a:ext cx="413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rPr>
                  <a:t>object-oriented program </a:t>
                </a:r>
                <a:endParaRPr lang="ko-KR" altLang="en-US" sz="2400" i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301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4.3.9. Final Instance Fields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" y="975144"/>
            <a:ext cx="11449050" cy="567330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A final instance field </a:t>
            </a:r>
            <a:r>
              <a:rPr lang="en-US" altLang="ko-KR" b="1" dirty="0">
                <a:solidFill>
                  <a:srgbClr val="0000FF"/>
                </a:solidFill>
              </a:rPr>
              <a:t>cannot</a:t>
            </a:r>
            <a:r>
              <a:rPr lang="en-US" altLang="ko-KR" dirty="0"/>
              <a:t> change: </a:t>
            </a:r>
          </a:p>
          <a:p>
            <a:r>
              <a:rPr lang="en-US" altLang="ko-KR" dirty="0"/>
              <a:t>Final instance fields must be </a:t>
            </a:r>
            <a:r>
              <a:rPr lang="en-US" altLang="ko-KR" dirty="0">
                <a:solidFill>
                  <a:srgbClr val="0000FF"/>
                </a:solidFill>
              </a:rPr>
              <a:t>initialized</a:t>
            </a:r>
            <a:endParaRPr lang="en-US" altLang="ko-KR" dirty="0"/>
          </a:p>
          <a:p>
            <a:pPr lvl="1"/>
            <a:r>
              <a:rPr lang="en-US" altLang="ko-KR" b="1" dirty="0"/>
              <a:t>at  the declaration</a:t>
            </a:r>
          </a:p>
          <a:p>
            <a:pPr lvl="1"/>
            <a:r>
              <a:rPr lang="en-US" altLang="ko-KR" b="1" dirty="0"/>
              <a:t>at constructor</a:t>
            </a:r>
          </a:p>
          <a:p>
            <a:pPr lvl="1"/>
            <a:r>
              <a:rPr lang="en-US" altLang="ko-KR" b="1" dirty="0"/>
              <a:t>at the object initialization block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Note 1</a:t>
            </a:r>
            <a:r>
              <a:rPr lang="en-US" altLang="ko-KR" b="1" dirty="0"/>
              <a:t>: “final” is good for  immutable class.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Note 2</a:t>
            </a:r>
            <a:r>
              <a:rPr lang="en-US" altLang="ko-KR" b="1" dirty="0"/>
              <a:t>:  A class is immutable if none of its methods</a:t>
            </a:r>
          </a:p>
          <a:p>
            <a:pPr marL="0" indent="0">
              <a:buNone/>
            </a:pPr>
            <a:r>
              <a:rPr lang="en-US" altLang="ko-KR" b="1" dirty="0"/>
              <a:t>               cannot mutate its objects(e.g. </a:t>
            </a:r>
            <a:r>
              <a:rPr lang="en-US" altLang="ko-KR" b="1" dirty="0">
                <a:solidFill>
                  <a:srgbClr val="FF0000"/>
                </a:solidFill>
              </a:rPr>
              <a:t>String class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Note 3: </a:t>
            </a:r>
            <a:r>
              <a:rPr lang="en-US" altLang="ko-KR" b="1" dirty="0">
                <a:solidFill>
                  <a:srgbClr val="FF0000"/>
                </a:solidFill>
              </a:rPr>
              <a:t>for mutable classes</a:t>
            </a:r>
            <a:r>
              <a:rPr lang="en-US" altLang="ko-KR" b="1" dirty="0"/>
              <a:t>, final keyword implies that </a:t>
            </a:r>
          </a:p>
          <a:p>
            <a:pPr marL="0" indent="0">
              <a:buNone/>
            </a:pPr>
            <a:r>
              <a:rPr lang="en-US" altLang="ko-KR" b="1" dirty="0"/>
              <a:t>             reference variable cannot be modified. However,</a:t>
            </a:r>
          </a:p>
          <a:p>
            <a:pPr marL="0" indent="0">
              <a:buNone/>
            </a:pPr>
            <a:r>
              <a:rPr lang="en-US" altLang="ko-KR" b="1" dirty="0"/>
              <a:t>             the object on heap can be modified.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altLang="ko-KR" dirty="0"/>
              <a:t>Employee 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private </a:t>
            </a:r>
            <a:r>
              <a:rPr lang="en-US" altLang="ko-KR" dirty="0">
                <a:solidFill>
                  <a:srgbClr val="FF0000"/>
                </a:solidFill>
              </a:rPr>
              <a:t>final</a:t>
            </a:r>
            <a:r>
              <a:rPr lang="en-US" altLang="ko-KR" dirty="0"/>
              <a:t>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evaluation</a:t>
            </a:r>
            <a:r>
              <a:rPr lang="en-US" altLang="ko-KR" dirty="0">
                <a:solidFill>
                  <a:srgbClr val="0000FF"/>
                </a:solidFill>
              </a:rPr>
              <a:t>s</a:t>
            </a:r>
            <a:r>
              <a:rPr lang="en-US" altLang="ko-KR" dirty="0"/>
              <a:t>;  </a:t>
            </a:r>
            <a:r>
              <a:rPr lang="en-US" altLang="ko-KR" dirty="0">
                <a:solidFill>
                  <a:srgbClr val="00B050"/>
                </a:solidFill>
              </a:rPr>
              <a:t>// field 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b="1" dirty="0"/>
              <a:t>Employee</a:t>
            </a:r>
            <a:r>
              <a:rPr lang="en-US" altLang="ko-KR" dirty="0"/>
              <a:t>() { </a:t>
            </a:r>
            <a:r>
              <a:rPr lang="en-US" altLang="ko-KR" dirty="0">
                <a:solidFill>
                  <a:srgbClr val="0000FF"/>
                </a:solidFill>
              </a:rPr>
              <a:t>evaluations</a:t>
            </a:r>
            <a:r>
              <a:rPr lang="en-US" altLang="ko-KR" dirty="0"/>
              <a:t> = new </a:t>
            </a:r>
            <a:r>
              <a:rPr lang="en-US" altLang="ko-KR" dirty="0" err="1"/>
              <a:t>StringBuilder</a:t>
            </a:r>
            <a:r>
              <a:rPr lang="en-US" altLang="ko-KR" dirty="0"/>
              <a:t>()  ; } </a:t>
            </a:r>
            <a:r>
              <a:rPr lang="en-US" altLang="ko-KR" dirty="0">
                <a:solidFill>
                  <a:srgbClr val="00B050"/>
                </a:solidFill>
              </a:rPr>
              <a:t>// constructor</a:t>
            </a:r>
          </a:p>
          <a:p>
            <a:pPr marL="0" indent="0">
              <a:buNone/>
            </a:pPr>
            <a:r>
              <a:rPr lang="en-US" altLang="ko-KR" dirty="0"/>
              <a:t>public void </a:t>
            </a:r>
            <a:r>
              <a:rPr lang="en-US" altLang="ko-KR" dirty="0" err="1"/>
              <a:t>giveGoldStar</a:t>
            </a:r>
            <a:r>
              <a:rPr lang="en-US" altLang="ko-KR" dirty="0"/>
              <a:t>() { </a:t>
            </a:r>
            <a:r>
              <a:rPr lang="en-US" altLang="ko-KR" dirty="0" err="1">
                <a:solidFill>
                  <a:srgbClr val="0000FF"/>
                </a:solidFill>
              </a:rPr>
              <a:t>evaluations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append</a:t>
            </a:r>
            <a:r>
              <a:rPr lang="en-US" altLang="ko-KR" dirty="0"/>
              <a:t>("Gold star");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// append mutate the object on heap that is referenced by the object reference (</a:t>
            </a:r>
            <a:r>
              <a:rPr lang="en-US" altLang="ko-KR" b="1" dirty="0" err="1">
                <a:solidFill>
                  <a:srgbClr val="FF0000"/>
                </a:solidFill>
              </a:rPr>
              <a:t>evalautions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879894"/>
            <a:ext cx="376237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private final </a:t>
            </a: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r>
              <a:rPr lang="en-US" altLang="ko-KR" dirty="0"/>
              <a:t>    private final </a:t>
            </a:r>
            <a:r>
              <a:rPr lang="en-US" altLang="ko-KR" dirty="0" err="1"/>
              <a:t>int</a:t>
            </a:r>
            <a:r>
              <a:rPr lang="en-US" altLang="ko-KR" dirty="0"/>
              <a:t> b;</a:t>
            </a:r>
          </a:p>
          <a:p>
            <a:r>
              <a:rPr lang="en-US" altLang="ko-KR" dirty="0"/>
              <a:t>    private final </a:t>
            </a:r>
            <a:r>
              <a:rPr lang="en-US" altLang="ko-KR" dirty="0" err="1"/>
              <a:t>int</a:t>
            </a:r>
            <a:r>
              <a:rPr lang="en-US" altLang="ko-KR" dirty="0"/>
              <a:t> c = 10; </a:t>
            </a:r>
            <a:r>
              <a:rPr lang="en-US" altLang="ko-KR" dirty="0">
                <a:solidFill>
                  <a:srgbClr val="00B050"/>
                </a:solidFill>
              </a:rPr>
              <a:t>// declaration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b = 20;  </a:t>
            </a:r>
            <a:r>
              <a:rPr lang="en-US" altLang="ko-KR" dirty="0">
                <a:solidFill>
                  <a:srgbClr val="00B050"/>
                </a:solidFill>
              </a:rPr>
              <a:t>// block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public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(final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a = </a:t>
            </a:r>
            <a:r>
              <a:rPr lang="en-US" altLang="ko-KR" dirty="0" err="1"/>
              <a:t>val</a:t>
            </a:r>
            <a:r>
              <a:rPr lang="en-US" altLang="ko-KR" dirty="0">
                <a:solidFill>
                  <a:srgbClr val="00B050"/>
                </a:solidFill>
              </a:rPr>
              <a:t>;   // constructor 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265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4.4.1 Static  Variables Fields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A static field exists once per class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0000FF"/>
                </a:solidFill>
              </a:rPr>
              <a:t>and they are called class fields </a:t>
            </a:r>
          </a:p>
          <a:p>
            <a:pPr marL="457200" lvl="1" indent="0">
              <a:buNone/>
            </a:pPr>
            <a:r>
              <a:rPr lang="en-US" altLang="ko-KR" sz="2400" dirty="0"/>
              <a:t>class Employee</a:t>
            </a:r>
          </a:p>
          <a:p>
            <a:pPr marL="457200" lvl="1" indent="0">
              <a:buNone/>
            </a:pPr>
            <a:r>
              <a:rPr lang="en-US" altLang="ko-KR" sz="2400" dirty="0"/>
              <a:t>  {</a:t>
            </a:r>
          </a:p>
          <a:p>
            <a:pPr marL="457200" lvl="1" indent="0">
              <a:buNone/>
            </a:pPr>
            <a:r>
              <a:rPr lang="en-US" altLang="ko-KR" sz="2400" dirty="0"/>
              <a:t>      private </a:t>
            </a:r>
            <a:r>
              <a:rPr lang="en-US" altLang="ko-KR" sz="2400" dirty="0">
                <a:solidFill>
                  <a:srgbClr val="FF0000"/>
                </a:solidFill>
              </a:rPr>
              <a:t>static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nextId</a:t>
            </a:r>
            <a:r>
              <a:rPr lang="en-US" altLang="ko-KR" sz="2400" dirty="0"/>
              <a:t>; </a:t>
            </a:r>
            <a:r>
              <a:rPr lang="en-US" altLang="ko-KR" sz="2400" dirty="0">
                <a:solidFill>
                  <a:srgbClr val="00B050"/>
                </a:solidFill>
              </a:rPr>
              <a:t>// one field per class</a:t>
            </a:r>
          </a:p>
          <a:p>
            <a:pPr marL="457200" lvl="1" indent="0">
              <a:buNone/>
            </a:pPr>
            <a:r>
              <a:rPr lang="en-US" altLang="ko-KR" sz="2400" dirty="0"/>
              <a:t>      private </a:t>
            </a:r>
            <a:r>
              <a:rPr lang="en-US" altLang="ko-KR" sz="2400" dirty="0" err="1">
                <a:solidFill>
                  <a:srgbClr val="FF0000"/>
                </a:solidFill>
              </a:rPr>
              <a:t>int</a:t>
            </a:r>
            <a:r>
              <a:rPr lang="en-US" altLang="ko-KR" sz="2400" dirty="0"/>
              <a:t> id;  </a:t>
            </a:r>
            <a:r>
              <a:rPr lang="en-US" altLang="ko-KR" sz="2400" dirty="0">
                <a:solidFill>
                  <a:srgbClr val="00B050"/>
                </a:solidFill>
              </a:rPr>
              <a:t>// one field per object</a:t>
            </a:r>
          </a:p>
          <a:p>
            <a:pPr marL="457200" lvl="1" indent="0">
              <a:buNone/>
            </a:pPr>
            <a:r>
              <a:rPr lang="en-US" altLang="ko-KR" sz="2400" dirty="0"/>
              <a:t>       public void </a:t>
            </a:r>
            <a:r>
              <a:rPr lang="en-US" altLang="ko-KR" sz="2400" dirty="0" err="1">
                <a:solidFill>
                  <a:srgbClr val="0000FF"/>
                </a:solidFill>
              </a:rPr>
              <a:t>setId</a:t>
            </a:r>
            <a:r>
              <a:rPr lang="en-US" altLang="ko-KR" sz="2400" dirty="0"/>
              <a:t>()</a:t>
            </a:r>
          </a:p>
          <a:p>
            <a:pPr marL="457200" lvl="1" indent="0">
              <a:buNone/>
            </a:pPr>
            <a:r>
              <a:rPr lang="en-US" altLang="ko-KR" sz="2400" dirty="0"/>
              <a:t>       { </a:t>
            </a:r>
          </a:p>
          <a:p>
            <a:pPr marL="457200" lvl="1" indent="0">
              <a:buNone/>
            </a:pPr>
            <a:r>
              <a:rPr lang="en-US" altLang="ko-KR" sz="2400" dirty="0"/>
              <a:t>         id = </a:t>
            </a:r>
            <a:r>
              <a:rPr lang="en-US" altLang="ko-KR" sz="2400" dirty="0" err="1"/>
              <a:t>nextId</a:t>
            </a:r>
            <a:r>
              <a:rPr lang="en-US" altLang="ko-KR" sz="2400" dirty="0"/>
              <a:t>;</a:t>
            </a:r>
          </a:p>
          <a:p>
            <a:pPr marL="457200" lvl="1" indent="0">
              <a:buNone/>
            </a:pPr>
            <a:r>
              <a:rPr lang="en-US" altLang="ko-KR" sz="2400" dirty="0"/>
              <a:t>         </a:t>
            </a:r>
            <a:r>
              <a:rPr lang="en-US" altLang="ko-KR" sz="2400" dirty="0" err="1"/>
              <a:t>nextId</a:t>
            </a:r>
            <a:r>
              <a:rPr lang="en-US" altLang="ko-KR" sz="2400" dirty="0"/>
              <a:t>++; } </a:t>
            </a:r>
            <a:r>
              <a:rPr lang="en-US" altLang="ko-KR" sz="2400" dirty="0">
                <a:solidFill>
                  <a:srgbClr val="00B050"/>
                </a:solidFill>
              </a:rPr>
              <a:t>// next Id is zero by default</a:t>
            </a:r>
            <a:r>
              <a:rPr lang="en-US" altLang="ko-KR" sz="2400" dirty="0"/>
              <a:t> </a:t>
            </a:r>
          </a:p>
          <a:p>
            <a:pPr marL="457200" lvl="1" indent="0">
              <a:buNone/>
            </a:pPr>
            <a:r>
              <a:rPr lang="en-US" altLang="ko-KR" sz="2400" dirty="0"/>
              <a:t>        }</a:t>
            </a:r>
          </a:p>
          <a:p>
            <a:pPr marL="457200" lvl="1" indent="0">
              <a:buNone/>
            </a:pPr>
            <a:r>
              <a:rPr lang="en-US" sz="2400" dirty="0">
                <a:latin typeface="CourierNewPSMT"/>
              </a:rPr>
              <a:t>Employee  e =  new  Employee();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sz="2400" dirty="0" err="1">
                <a:latin typeface="CourierNewPSMT"/>
              </a:rPr>
              <a:t>e.setId</a:t>
            </a:r>
            <a:r>
              <a:rPr lang="en-US" sz="2400" dirty="0">
                <a:latin typeface="CourierNewPSMT"/>
              </a:rPr>
              <a:t>(); </a:t>
            </a:r>
            <a:endParaRPr lang="en-US" altLang="ko-KR" sz="2400" dirty="0"/>
          </a:p>
          <a:p>
            <a:pPr marL="0" indent="0">
              <a:buNone/>
            </a:pPr>
            <a:r>
              <a:rPr lang="en-US" sz="2400" b="1" dirty="0"/>
              <a:t>// Now the following instructions  are executed.</a:t>
            </a:r>
          </a:p>
          <a:p>
            <a:pPr marL="0" indent="0">
              <a:buNone/>
            </a:pPr>
            <a:r>
              <a:rPr lang="en-US" sz="2400" b="1" dirty="0"/>
              <a:t>    harry</a:t>
            </a:r>
            <a:r>
              <a:rPr lang="en-US" sz="2400" dirty="0"/>
              <a:t>.id = </a:t>
            </a:r>
            <a:r>
              <a:rPr lang="en-US" sz="2400" b="1" dirty="0" err="1"/>
              <a:t>Employee</a:t>
            </a:r>
            <a:r>
              <a:rPr lang="en-US" sz="2400" dirty="0" err="1"/>
              <a:t>.nextId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Employee</a:t>
            </a:r>
            <a:r>
              <a:rPr lang="en-US" sz="2400" dirty="0" err="1"/>
              <a:t>.nextId</a:t>
            </a:r>
            <a:r>
              <a:rPr lang="en-US" sz="2400" dirty="0"/>
              <a:t>++;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6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4.4.2 Static Constants Fields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 </a:t>
            </a:r>
            <a:r>
              <a:rPr lang="en-US" altLang="ko-KR" sz="2400" dirty="0"/>
              <a:t>A </a:t>
            </a:r>
            <a:r>
              <a:rPr lang="en-US" altLang="ko-KR" sz="2400" dirty="0">
                <a:solidFill>
                  <a:srgbClr val="0000FF"/>
                </a:solidFill>
              </a:rPr>
              <a:t>static final </a:t>
            </a:r>
            <a:r>
              <a:rPr lang="en-US" altLang="ko-KR" sz="2400" dirty="0"/>
              <a:t>field is </a:t>
            </a:r>
            <a:r>
              <a:rPr lang="en-US" altLang="ko-KR" sz="2400" b="1" dirty="0"/>
              <a:t>a shared constant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Example 1:  math class defines a static constant </a:t>
            </a:r>
          </a:p>
          <a:p>
            <a:pPr marL="457200" lvl="1" indent="0">
              <a:buNone/>
            </a:pPr>
            <a:r>
              <a:rPr lang="en-US" altLang="ko-KR" sz="2400" dirty="0"/>
              <a:t>public class </a:t>
            </a:r>
            <a:r>
              <a:rPr lang="en-US" altLang="ko-KR" sz="2400" dirty="0">
                <a:solidFill>
                  <a:srgbClr val="0000FF"/>
                </a:solidFill>
              </a:rPr>
              <a:t>Math</a:t>
            </a:r>
          </a:p>
          <a:p>
            <a:pPr marL="457200" lvl="1" indent="0">
              <a:buNone/>
            </a:pPr>
            <a:r>
              <a:rPr lang="en-US" altLang="ko-KR" sz="2400" dirty="0"/>
              <a:t>{</a:t>
            </a:r>
          </a:p>
          <a:p>
            <a:pPr marL="457200" lvl="1" indent="0">
              <a:buNone/>
            </a:pPr>
            <a:r>
              <a:rPr lang="en-US" altLang="ko-KR" sz="2400" dirty="0"/>
              <a:t>   ……………………………………………………………………………………….</a:t>
            </a:r>
          </a:p>
          <a:p>
            <a:pPr marL="457200" lvl="1" indent="0">
              <a:buNone/>
            </a:pPr>
            <a:r>
              <a:rPr lang="en-US" altLang="ko-KR" sz="2400" dirty="0"/>
              <a:t> public </a:t>
            </a:r>
            <a:r>
              <a:rPr lang="en-US" altLang="ko-KR" sz="2400" b="1" dirty="0">
                <a:solidFill>
                  <a:srgbClr val="0000FF"/>
                </a:solidFill>
              </a:rPr>
              <a:t>static final </a:t>
            </a:r>
            <a:r>
              <a:rPr lang="en-US" altLang="ko-KR" sz="2400" dirty="0"/>
              <a:t>double PI = 3.14159265358979323846;</a:t>
            </a:r>
          </a:p>
          <a:p>
            <a:pPr marL="457200" lvl="1" indent="0">
              <a:buNone/>
            </a:pPr>
            <a:r>
              <a:rPr lang="en-US" altLang="ko-KR" sz="2400" dirty="0"/>
              <a:t>      // we can this constant in our code as  </a:t>
            </a:r>
            <a:r>
              <a:rPr lang="en-US" altLang="ko-KR" sz="2400" b="1" dirty="0" err="1"/>
              <a:t>Math.PI</a:t>
            </a:r>
            <a:r>
              <a:rPr lang="en-US" altLang="ko-KR" sz="2400" b="1" dirty="0"/>
              <a:t>; </a:t>
            </a:r>
          </a:p>
          <a:p>
            <a:pPr marL="457200" lvl="1" indent="0">
              <a:buNone/>
            </a:pPr>
            <a:r>
              <a:rPr lang="en-US" altLang="ko-KR" sz="2400" dirty="0"/>
              <a:t>   ………………………………………………………………………………………………</a:t>
            </a:r>
          </a:p>
          <a:p>
            <a:pPr marL="457200" lvl="1" indent="0">
              <a:buNone/>
            </a:pP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Example 2: </a:t>
            </a:r>
            <a:r>
              <a:rPr lang="en-US" altLang="ko-KR" sz="2400" b="1" dirty="0" err="1"/>
              <a:t>System.ou</a:t>
            </a:r>
            <a:r>
              <a:rPr lang="en-US" altLang="ko-KR" sz="2400" dirty="0" err="1"/>
              <a:t>t</a:t>
            </a:r>
            <a:r>
              <a:rPr lang="en-US" altLang="ko-KR" sz="2400" dirty="0"/>
              <a:t> is another example of </a:t>
            </a:r>
            <a:r>
              <a:rPr lang="en-US" altLang="ko-KR" sz="2400" b="1" dirty="0">
                <a:solidFill>
                  <a:srgbClr val="0000FF"/>
                </a:solidFill>
              </a:rPr>
              <a:t>static constant in System class</a:t>
            </a:r>
          </a:p>
          <a:p>
            <a:pPr marL="457200" lvl="1" indent="0">
              <a:buNone/>
            </a:pPr>
            <a:r>
              <a:rPr lang="en-US" altLang="ko-KR" sz="2400" b="1" dirty="0"/>
              <a:t>public System </a:t>
            </a:r>
          </a:p>
          <a:p>
            <a:pPr marL="457200" lvl="1" indent="0">
              <a:buNone/>
            </a:pPr>
            <a:r>
              <a:rPr lang="en-US" altLang="ko-KR" sz="2400" b="1" dirty="0"/>
              <a:t>{</a:t>
            </a:r>
          </a:p>
          <a:p>
            <a:pPr marL="457200" lvl="1" indent="0">
              <a:buNone/>
            </a:pPr>
            <a:r>
              <a:rPr lang="en-US" altLang="ko-KR" sz="2400" dirty="0"/>
              <a:t>    …………………………………………………………………………</a:t>
            </a:r>
          </a:p>
          <a:p>
            <a:pPr marL="457200" lvl="1" indent="0">
              <a:buNone/>
            </a:pPr>
            <a:r>
              <a:rPr lang="en-US" altLang="ko-KR" sz="2400" dirty="0"/>
              <a:t>     public </a:t>
            </a:r>
            <a:r>
              <a:rPr lang="en-US" altLang="ko-KR" sz="2400" dirty="0">
                <a:solidFill>
                  <a:srgbClr val="FF0000"/>
                </a:solidFill>
              </a:rPr>
              <a:t>static final </a:t>
            </a:r>
            <a:r>
              <a:rPr lang="en-US" altLang="ko-KR" sz="2400" dirty="0" err="1"/>
              <a:t>PrintStream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out</a:t>
            </a:r>
            <a:r>
              <a:rPr lang="en-US" altLang="ko-KR" sz="2400" dirty="0"/>
              <a:t> = ……………;  </a:t>
            </a:r>
            <a:r>
              <a:rPr lang="en-US" altLang="ko-KR" sz="2400" dirty="0">
                <a:solidFill>
                  <a:srgbClr val="00B050"/>
                </a:solidFill>
              </a:rPr>
              <a:t>// why public filed?</a:t>
            </a:r>
          </a:p>
          <a:p>
            <a:pPr marL="457200" lvl="1" indent="0">
              <a:buNone/>
            </a:pPr>
            <a:r>
              <a:rPr lang="en-US" altLang="ko-KR" sz="2400" dirty="0"/>
              <a:t>    ………………………………………………………………………….</a:t>
            </a:r>
          </a:p>
          <a:p>
            <a:pPr marL="457200" lvl="1" indent="0">
              <a:buNone/>
            </a:pPr>
            <a:r>
              <a:rPr lang="en-US" altLang="ko-KR" sz="2400" dirty="0"/>
              <a:t>}</a:t>
            </a:r>
          </a:p>
          <a:p>
            <a:pPr marL="457200" lvl="1" indent="0">
              <a:buNone/>
            </a:pP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 err="1"/>
              <a:t>System.out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PrintStream</a:t>
            </a:r>
            <a:r>
              <a:rPr lang="en-US" altLang="ko-KR" sz="2400" dirty="0"/>
              <a:t>(. . .) ; </a:t>
            </a:r>
            <a:r>
              <a:rPr lang="en-US" altLang="ko-KR" sz="2400" b="1" dirty="0">
                <a:solidFill>
                  <a:srgbClr val="00B050"/>
                </a:solidFill>
              </a:rPr>
              <a:t>// ERROR--out is final</a:t>
            </a:r>
          </a:p>
          <a:p>
            <a:pPr marL="457200" lvl="1" indent="0">
              <a:buNone/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45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4.4.2. Static Methods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92038"/>
                <a:ext cx="10934701" cy="5364312"/>
              </a:xfrm>
            </p:spPr>
            <p:txBody>
              <a:bodyPr>
                <a:noAutofit/>
              </a:bodyPr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A </a:t>
                </a:r>
                <a:r>
                  <a:rPr lang="en-US" altLang="ko-KR" b="1" dirty="0">
                    <a:solidFill>
                      <a:srgbClr val="0000FF"/>
                    </a:solidFill>
                  </a:rPr>
                  <a:t>static </a:t>
                </a:r>
                <a:r>
                  <a:rPr lang="en-US" altLang="ko-KR" b="1" dirty="0"/>
                  <a:t>method </a:t>
                </a:r>
                <a:r>
                  <a:rPr lang="en-US" altLang="ko-KR" dirty="0"/>
                  <a:t>doesn't operate </a:t>
                </a:r>
                <a:r>
                  <a:rPr lang="en-US" altLang="ko-KR" b="1" dirty="0">
                    <a:solidFill>
                      <a:srgbClr val="0000FF"/>
                    </a:solidFill>
                  </a:rPr>
                  <a:t>on objects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Example: </a:t>
                </a:r>
                <a:r>
                  <a:rPr lang="en-US" altLang="ko-KR" b="1" dirty="0" err="1"/>
                  <a:t>Math</a:t>
                </a:r>
                <a:r>
                  <a:rPr lang="en-US" altLang="ko-KR" dirty="0" err="1">
                    <a:solidFill>
                      <a:srgbClr val="0000FF"/>
                    </a:solidFill>
                  </a:rPr>
                  <a:t>.pow</a:t>
                </a:r>
                <a:r>
                  <a:rPr lang="en-US" altLang="ko-KR" dirty="0"/>
                  <a:t>(a, b)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dirty="0"/>
                  <a:t> without using any </a:t>
                </a:r>
                <a:r>
                  <a:rPr lang="en-US" altLang="ko-KR" b="1" dirty="0">
                    <a:solidFill>
                      <a:srgbClr val="0000FF"/>
                    </a:solidFill>
                  </a:rPr>
                  <a:t>Math object</a:t>
                </a:r>
                <a:r>
                  <a:rPr lang="en-US" altLang="ko-KR" dirty="0"/>
                  <a:t> t</a:t>
                </a:r>
              </a:p>
              <a:p>
                <a:r>
                  <a:rPr lang="en-US" altLang="ko-KR" dirty="0"/>
                  <a:t>In other words, a static method has no implicit parameter and it has no </a:t>
                </a:r>
                <a:r>
                  <a:rPr lang="en-US" altLang="ko-KR" b="1" dirty="0"/>
                  <a:t>this</a:t>
                </a:r>
                <a:r>
                  <a:rPr lang="en-US" altLang="ko-KR" dirty="0"/>
                  <a:t> parameter.</a:t>
                </a:r>
              </a:p>
              <a:p>
                <a:r>
                  <a:rPr lang="en-US" altLang="ko-KR" b="1" dirty="0"/>
                  <a:t>Supply class name when calling the method</a:t>
                </a:r>
                <a:r>
                  <a:rPr lang="en-US" altLang="ko-KR" dirty="0"/>
                  <a:t>: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en-US" altLang="ko-KR" dirty="0" err="1"/>
                  <a:t>int</a:t>
                </a:r>
                <a:r>
                  <a:rPr lang="en-US" altLang="ko-KR" dirty="0"/>
                  <a:t> n = </a:t>
                </a:r>
                <a:r>
                  <a:rPr lang="en-US" altLang="ko-KR" dirty="0" err="1"/>
                  <a:t>Employee.getNextId</a:t>
                </a:r>
                <a:r>
                  <a:rPr lang="en-US" altLang="ko-KR" dirty="0"/>
                  <a:t>();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public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static </a:t>
                </a:r>
                <a:r>
                  <a:rPr lang="en-US" altLang="ko-KR" sz="2000" dirty="0" err="1"/>
                  <a:t>int</a:t>
                </a: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getNextId</a:t>
                </a:r>
                <a:r>
                  <a:rPr lang="en-US" altLang="ko-KR" sz="2000" dirty="0"/>
                  <a:t>() 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// Static methods can only access static fields 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{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   return </a:t>
                </a:r>
                <a:r>
                  <a:rPr lang="en-US" altLang="ko-KR" sz="2000" dirty="0" err="1"/>
                  <a:t>nextId</a:t>
                </a:r>
                <a:r>
                  <a:rPr lang="en-US" altLang="ko-KR" sz="2000" dirty="0"/>
                  <a:t>;  </a:t>
                </a:r>
                <a:r>
                  <a:rPr lang="en-US" altLang="ko-KR" sz="2000" b="1" dirty="0">
                    <a:solidFill>
                      <a:srgbClr val="00B050"/>
                    </a:solidFill>
                  </a:rPr>
                  <a:t>// returns static field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}</a:t>
                </a:r>
              </a:p>
              <a:p>
                <a:r>
                  <a:rPr lang="en-US" altLang="ko-KR" dirty="0"/>
                  <a:t>Static methods </a:t>
                </a:r>
                <a:r>
                  <a:rPr lang="en-US" altLang="ko-KR" b="1" dirty="0">
                    <a:solidFill>
                      <a:srgbClr val="0000FF"/>
                    </a:solidFill>
                  </a:rPr>
                  <a:t>canno</a:t>
                </a:r>
                <a:r>
                  <a:rPr lang="en-US" altLang="ko-KR" dirty="0"/>
                  <a:t>t call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non-static</a:t>
                </a:r>
                <a:r>
                  <a:rPr lang="en-US" altLang="ko-KR" dirty="0"/>
                  <a:t> methods and </a:t>
                </a:r>
                <a:r>
                  <a:rPr lang="en-US" altLang="ko-KR" b="1" dirty="0">
                    <a:solidFill>
                      <a:srgbClr val="0000FF"/>
                    </a:solidFill>
                  </a:rPr>
                  <a:t>cannot</a:t>
                </a:r>
                <a:r>
                  <a:rPr lang="en-US" altLang="ko-KR" dirty="0"/>
                  <a:t> access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non-static</a:t>
                </a:r>
                <a:r>
                  <a:rPr lang="en-US" altLang="ko-KR" dirty="0"/>
                  <a:t> fields </a:t>
                </a:r>
              </a:p>
              <a:p>
                <a:r>
                  <a:rPr lang="en-US" altLang="ko-KR" b="1" dirty="0">
                    <a:solidFill>
                      <a:srgbClr val="0000FF"/>
                    </a:solidFill>
                  </a:rPr>
                  <a:t>However, non-static</a:t>
                </a:r>
                <a:r>
                  <a:rPr lang="en-US" altLang="ko-KR" dirty="0"/>
                  <a:t> methods can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access both </a:t>
                </a:r>
                <a:r>
                  <a:rPr lang="en-US" altLang="ko-KR" dirty="0"/>
                  <a:t>static fields and static methods.</a:t>
                </a:r>
              </a:p>
              <a:p>
                <a:r>
                  <a:rPr lang="en-US" altLang="ko-KR" dirty="0"/>
                  <a:t>Use a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static</a:t>
                </a:r>
                <a:r>
                  <a:rPr lang="en-US" altLang="ko-KR" dirty="0"/>
                  <a:t> method when the method uses only </a:t>
                </a:r>
                <a:r>
                  <a:rPr lang="en-US" altLang="ko-KR" b="1" dirty="0"/>
                  <a:t>explicit parameters supplied by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caller</a:t>
                </a:r>
              </a:p>
              <a:p>
                <a:r>
                  <a:rPr lang="en-US" altLang="ko-KR" dirty="0"/>
                  <a:t>Use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static </a:t>
                </a:r>
                <a:r>
                  <a:rPr lang="en-US" altLang="ko-KR" dirty="0"/>
                  <a:t>methods when the method only needs to </a:t>
                </a:r>
                <a:r>
                  <a:rPr lang="en-US" altLang="ko-KR" b="1" dirty="0"/>
                  <a:t>access</a:t>
                </a:r>
                <a:r>
                  <a:rPr lang="en-US" altLang="ko-KR" dirty="0"/>
                  <a:t> static fields of the class.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92038"/>
                <a:ext cx="10934701" cy="5364312"/>
              </a:xfrm>
              <a:blipFill rotWithShape="0">
                <a:blip r:embed="rId2"/>
                <a:stretch>
                  <a:fillRect l="-446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395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4.4.5. The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main()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call </a:t>
            </a:r>
            <a:r>
              <a:rPr lang="en-US" b="1" dirty="0">
                <a:solidFill>
                  <a:srgbClr val="FF0000"/>
                </a:solidFill>
              </a:rPr>
              <a:t>static methods </a:t>
            </a:r>
            <a:r>
              <a:rPr lang="en-US" dirty="0"/>
              <a:t>without having any objects. </a:t>
            </a:r>
          </a:p>
          <a:p>
            <a:r>
              <a:rPr lang="en-US" dirty="0"/>
              <a:t>For example, we did not  construct any objects of the Math class to call </a:t>
            </a:r>
            <a:r>
              <a:rPr lang="en-US" b="1" dirty="0" err="1">
                <a:solidFill>
                  <a:srgbClr val="FF0000"/>
                </a:solidFill>
              </a:rPr>
              <a:t>Math.pow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class Application</a:t>
            </a:r>
          </a:p>
          <a:p>
            <a:pPr marL="0" indent="0">
              <a:buNone/>
            </a:pPr>
            <a:r>
              <a:rPr lang="en-US" dirty="0"/>
              <a:t>{                      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void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// construct objects here</a:t>
            </a:r>
          </a:p>
          <a:p>
            <a:pPr marL="0" indent="0">
              <a:buNone/>
            </a:pPr>
            <a:r>
              <a:rPr lang="en-US" dirty="0"/>
              <a:t>      ……………………………………..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Note 1</a:t>
            </a:r>
            <a:r>
              <a:rPr lang="en-US" dirty="0"/>
              <a:t>: The main() method  does not </a:t>
            </a:r>
            <a:r>
              <a:rPr lang="en-US" b="1" dirty="0"/>
              <a:t>operate </a:t>
            </a:r>
            <a:r>
              <a:rPr lang="en-US" dirty="0"/>
              <a:t>on any objects.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Note 2:</a:t>
            </a:r>
            <a:r>
              <a:rPr lang="en-US" b="1" dirty="0"/>
              <a:t>  </a:t>
            </a:r>
            <a:r>
              <a:rPr lang="en-US" dirty="0"/>
              <a:t>when a program </a:t>
            </a:r>
            <a:r>
              <a:rPr lang="en-US" b="1" dirty="0"/>
              <a:t>starts</a:t>
            </a:r>
            <a:r>
              <a:rPr lang="en-US" dirty="0"/>
              <a:t>, there is no  any objects yet.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Note 3</a:t>
            </a:r>
            <a:r>
              <a:rPr lang="en-US" dirty="0">
                <a:solidFill>
                  <a:srgbClr val="0000FF"/>
                </a:solidFill>
              </a:rPr>
              <a:t>:</a:t>
            </a:r>
            <a:r>
              <a:rPr lang="en-US" dirty="0"/>
              <a:t> The static main() executes, and constructs the objects that the program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11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</a:t>
            </a:r>
            <a:r>
              <a:rPr lang="en-US" altLang="ko-KR" dirty="0">
                <a:solidFill>
                  <a:srgbClr val="FF0000"/>
                </a:solidFill>
              </a:rPr>
              <a:t>Static</a:t>
            </a:r>
            <a:r>
              <a:rPr lang="en-US" altLang="ko-KR" dirty="0"/>
              <a:t> methods and </a:t>
            </a:r>
            <a:r>
              <a:rPr lang="en-US" altLang="ko-KR" dirty="0">
                <a:solidFill>
                  <a:srgbClr val="FF0000"/>
                </a:solidFill>
              </a:rPr>
              <a:t>static </a:t>
            </a:r>
            <a:r>
              <a:rPr lang="en-US" altLang="ko-KR" dirty="0"/>
              <a:t>fields (</a:t>
            </a:r>
            <a:r>
              <a:rPr lang="en-US" altLang="ko-KR" dirty="0">
                <a:solidFill>
                  <a:srgbClr val="FF0000"/>
                </a:solidFill>
              </a:rPr>
              <a:t>1/2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b="1" dirty="0">
                <a:solidFill>
                  <a:srgbClr val="0000FF"/>
                </a:solidFill>
              </a:rPr>
              <a:t>public class </a:t>
            </a:r>
            <a:r>
              <a:rPr lang="en-US" altLang="ko-KR" sz="2500" b="1" dirty="0" err="1">
                <a:solidFill>
                  <a:srgbClr val="0000FF"/>
                </a:solidFill>
              </a:rPr>
              <a:t>StaticTest</a:t>
            </a:r>
            <a:endParaRPr lang="en-US" altLang="ko-KR" sz="25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500" dirty="0"/>
              <a:t>{</a:t>
            </a:r>
          </a:p>
          <a:p>
            <a:pPr marL="0" indent="0">
              <a:buNone/>
            </a:pPr>
            <a:r>
              <a:rPr lang="en-US" altLang="ko-KR" sz="2500" dirty="0"/>
              <a:t>   public static void </a:t>
            </a:r>
            <a:r>
              <a:rPr lang="en-US" altLang="ko-KR" sz="2500" b="1" dirty="0">
                <a:solidFill>
                  <a:srgbClr val="0000FF"/>
                </a:solidFill>
              </a:rPr>
              <a:t>main</a:t>
            </a:r>
            <a:r>
              <a:rPr lang="en-US" altLang="ko-KR" sz="2500" dirty="0"/>
              <a:t>(String[] </a:t>
            </a:r>
            <a:r>
              <a:rPr lang="en-US" altLang="ko-KR" sz="2500" dirty="0" err="1"/>
              <a:t>args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   {</a:t>
            </a:r>
          </a:p>
          <a:p>
            <a:pPr marL="0" indent="0">
              <a:buNone/>
            </a:pPr>
            <a:r>
              <a:rPr lang="en-US" altLang="ko-KR" sz="2500" dirty="0"/>
              <a:t>      Employee[] staff = new Employee[3];   </a:t>
            </a:r>
            <a:r>
              <a:rPr lang="en-US" altLang="ko-KR" sz="2500" b="1" dirty="0">
                <a:solidFill>
                  <a:srgbClr val="00B050"/>
                </a:solidFill>
              </a:rPr>
              <a:t>// fill  the staff array with three Employee objects</a:t>
            </a:r>
          </a:p>
          <a:p>
            <a:pPr marL="0" indent="0">
              <a:buNone/>
            </a:pPr>
            <a:r>
              <a:rPr lang="en-US" altLang="ko-KR" sz="2500" dirty="0"/>
              <a:t>      staff[0] = new Employee("Tom", 40000);</a:t>
            </a:r>
          </a:p>
          <a:p>
            <a:pPr marL="0" indent="0">
              <a:buNone/>
            </a:pPr>
            <a:r>
              <a:rPr lang="en-US" altLang="ko-KR" sz="2500" dirty="0"/>
              <a:t>      staff[1] = new Employee("Dick", 60000);</a:t>
            </a:r>
          </a:p>
          <a:p>
            <a:pPr marL="0" indent="0">
              <a:buNone/>
            </a:pPr>
            <a:r>
              <a:rPr lang="en-US" altLang="ko-KR" sz="2500" dirty="0"/>
              <a:t>      staff[2] = new Employee("Harry", 65000);</a:t>
            </a:r>
          </a:p>
          <a:p>
            <a:pPr marL="0" indent="0">
              <a:buNone/>
            </a:pPr>
            <a:r>
              <a:rPr lang="en-US" altLang="ko-KR" sz="2500" dirty="0">
                <a:solidFill>
                  <a:srgbClr val="00B050"/>
                </a:solidFill>
              </a:rPr>
              <a:t>      // print out information about all Employee objects</a:t>
            </a:r>
          </a:p>
          <a:p>
            <a:pPr marL="0" indent="0">
              <a:buNone/>
            </a:pPr>
            <a:r>
              <a:rPr lang="en-US" altLang="ko-KR" sz="2500" dirty="0"/>
              <a:t>      for (Employee e : staff)</a:t>
            </a:r>
          </a:p>
          <a:p>
            <a:pPr marL="0" indent="0">
              <a:buNone/>
            </a:pPr>
            <a:r>
              <a:rPr lang="en-US" altLang="ko-KR" sz="2500" dirty="0"/>
              <a:t>      {</a:t>
            </a:r>
          </a:p>
          <a:p>
            <a:pPr marL="0" indent="0">
              <a:buNone/>
            </a:pPr>
            <a:r>
              <a:rPr lang="en-US" altLang="ko-KR" sz="2500" dirty="0"/>
              <a:t>         </a:t>
            </a:r>
            <a:r>
              <a:rPr lang="en-US" altLang="ko-KR" sz="2500" dirty="0" err="1"/>
              <a:t>e.setId</a:t>
            </a:r>
            <a:r>
              <a:rPr lang="en-US" altLang="ko-KR" sz="2500" dirty="0"/>
              <a:t>();</a:t>
            </a:r>
          </a:p>
          <a:p>
            <a:pPr marL="0" indent="0">
              <a:buNone/>
            </a:pPr>
            <a:r>
              <a:rPr lang="en-US" altLang="ko-KR" sz="2500" dirty="0"/>
              <a:t>         </a:t>
            </a:r>
            <a:r>
              <a:rPr lang="en-US" altLang="ko-KR" sz="2500" dirty="0" err="1"/>
              <a:t>System.out.println</a:t>
            </a:r>
            <a:r>
              <a:rPr lang="en-US" altLang="ko-KR" sz="2500" dirty="0"/>
              <a:t>("name=" + </a:t>
            </a:r>
            <a:r>
              <a:rPr lang="en-US" altLang="ko-KR" sz="2500" dirty="0" err="1"/>
              <a:t>e.getName</a:t>
            </a:r>
            <a:r>
              <a:rPr lang="en-US" altLang="ko-KR" sz="2500" dirty="0"/>
              <a:t>() + ",id=" + </a:t>
            </a:r>
            <a:r>
              <a:rPr lang="en-US" altLang="ko-KR" sz="2500" dirty="0" err="1"/>
              <a:t>e.getId</a:t>
            </a:r>
            <a:r>
              <a:rPr lang="en-US" altLang="ko-KR" sz="2500" dirty="0"/>
              <a:t>() + ",salary="</a:t>
            </a:r>
          </a:p>
          <a:p>
            <a:pPr marL="0" indent="0">
              <a:buNone/>
            </a:pPr>
            <a:r>
              <a:rPr lang="en-US" altLang="ko-KR" sz="2500" dirty="0"/>
              <a:t>               + </a:t>
            </a:r>
            <a:r>
              <a:rPr lang="en-US" altLang="ko-KR" sz="2500" dirty="0" err="1"/>
              <a:t>e.getSalary</a:t>
            </a:r>
            <a:r>
              <a:rPr lang="en-US" altLang="ko-KR" sz="2500" dirty="0"/>
              <a:t>());</a:t>
            </a:r>
          </a:p>
          <a:p>
            <a:pPr marL="0" indent="0">
              <a:buNone/>
            </a:pPr>
            <a:r>
              <a:rPr lang="en-US" altLang="ko-KR" sz="2500" dirty="0"/>
              <a:t>      }</a:t>
            </a:r>
          </a:p>
          <a:p>
            <a:pPr marL="0" indent="0">
              <a:buNone/>
            </a:pPr>
            <a:r>
              <a:rPr lang="en-US" altLang="ko-KR" sz="2500" dirty="0"/>
              <a:t>      </a:t>
            </a:r>
            <a:r>
              <a:rPr lang="en-US" altLang="ko-KR" sz="2500" dirty="0" err="1"/>
              <a:t>int</a:t>
            </a:r>
            <a:r>
              <a:rPr lang="en-US" altLang="ko-KR" sz="2500" dirty="0"/>
              <a:t> n = </a:t>
            </a:r>
            <a:r>
              <a:rPr lang="en-US" altLang="ko-KR" sz="2500" dirty="0" err="1"/>
              <a:t>Employee.getNextId</a:t>
            </a:r>
            <a:r>
              <a:rPr lang="en-US" altLang="ko-KR" sz="2500" dirty="0"/>
              <a:t>(); </a:t>
            </a:r>
            <a:r>
              <a:rPr lang="en-US" altLang="ko-KR" sz="2500" dirty="0">
                <a:solidFill>
                  <a:srgbClr val="00B050"/>
                </a:solidFill>
              </a:rPr>
              <a:t>// calls static method</a:t>
            </a:r>
          </a:p>
          <a:p>
            <a:pPr marL="0" indent="0">
              <a:buNone/>
            </a:pPr>
            <a:r>
              <a:rPr lang="en-US" altLang="ko-KR" sz="2500" dirty="0"/>
              <a:t>      </a:t>
            </a:r>
            <a:r>
              <a:rPr lang="en-US" altLang="ko-KR" sz="2500" dirty="0" err="1"/>
              <a:t>System.out.println</a:t>
            </a:r>
            <a:r>
              <a:rPr lang="en-US" altLang="ko-KR" sz="2500" dirty="0"/>
              <a:t>("Next available id=" + n);</a:t>
            </a:r>
          </a:p>
          <a:p>
            <a:pPr marL="0" indent="0">
              <a:buNone/>
            </a:pPr>
            <a:r>
              <a:rPr lang="en-US" altLang="ko-KR" sz="2500" dirty="0"/>
              <a:t>   }</a:t>
            </a:r>
          </a:p>
          <a:p>
            <a:pPr marL="0" indent="0">
              <a:buNone/>
            </a:pPr>
            <a:r>
              <a:rPr lang="en-US" altLang="ko-KR" sz="25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5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Static methods and static fields(</a:t>
            </a:r>
            <a:r>
              <a:rPr lang="en-US" altLang="ko-KR" dirty="0">
                <a:solidFill>
                  <a:srgbClr val="FF0000"/>
                </a:solidFill>
              </a:rPr>
              <a:t>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49448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2900" dirty="0">
                <a:solidFill>
                  <a:srgbClr val="0000FF"/>
                </a:solidFill>
              </a:rPr>
              <a:t>class Employee</a:t>
            </a:r>
          </a:p>
          <a:p>
            <a:pPr marL="0" indent="0">
              <a:buNone/>
            </a:pPr>
            <a:r>
              <a:rPr lang="en-US" altLang="ko-KR" sz="2900" dirty="0"/>
              <a:t>{</a:t>
            </a:r>
          </a:p>
          <a:p>
            <a:pPr marL="0" indent="0">
              <a:buNone/>
            </a:pPr>
            <a:r>
              <a:rPr lang="en-US" altLang="ko-KR" sz="2900" dirty="0"/>
              <a:t>   private </a:t>
            </a:r>
            <a:r>
              <a:rPr lang="en-US" altLang="ko-KR" sz="2900" dirty="0">
                <a:solidFill>
                  <a:srgbClr val="FF0000"/>
                </a:solidFill>
              </a:rPr>
              <a:t>static</a:t>
            </a:r>
            <a:r>
              <a:rPr lang="en-US" altLang="ko-KR" sz="2900" dirty="0"/>
              <a:t> </a:t>
            </a:r>
            <a:r>
              <a:rPr lang="en-US" altLang="ko-KR" sz="2900" dirty="0" err="1"/>
              <a:t>int</a:t>
            </a:r>
            <a:r>
              <a:rPr lang="en-US" altLang="ko-KR" sz="2900" dirty="0"/>
              <a:t> </a:t>
            </a:r>
            <a:r>
              <a:rPr lang="en-US" altLang="ko-KR" sz="2900" dirty="0" err="1"/>
              <a:t>nextId</a:t>
            </a:r>
            <a:r>
              <a:rPr lang="en-US" altLang="ko-KR" sz="2900" dirty="0"/>
              <a:t> = 1</a:t>
            </a:r>
            <a:r>
              <a:rPr lang="en-US" altLang="ko-KR" sz="2900" dirty="0">
                <a:solidFill>
                  <a:srgbClr val="00B050"/>
                </a:solidFill>
              </a:rPr>
              <a:t>;  // static field</a:t>
            </a:r>
          </a:p>
          <a:p>
            <a:pPr marL="0" indent="0">
              <a:buNone/>
            </a:pPr>
            <a:r>
              <a:rPr lang="en-US" altLang="ko-KR" sz="2900" dirty="0"/>
              <a:t>   private </a:t>
            </a:r>
            <a:r>
              <a:rPr lang="en-US" altLang="ko-KR" sz="2900" dirty="0">
                <a:solidFill>
                  <a:srgbClr val="0000FF"/>
                </a:solidFill>
              </a:rPr>
              <a:t>String</a:t>
            </a:r>
            <a:r>
              <a:rPr lang="en-US" altLang="ko-KR" sz="2900" dirty="0"/>
              <a:t> name;</a:t>
            </a:r>
          </a:p>
          <a:p>
            <a:pPr marL="0" indent="0">
              <a:buNone/>
            </a:pPr>
            <a:r>
              <a:rPr lang="en-US" altLang="ko-KR" sz="2900" dirty="0"/>
              <a:t>   private </a:t>
            </a:r>
            <a:r>
              <a:rPr lang="en-US" altLang="ko-KR" sz="2900" dirty="0">
                <a:solidFill>
                  <a:srgbClr val="0000FF"/>
                </a:solidFill>
              </a:rPr>
              <a:t>double</a:t>
            </a:r>
            <a:r>
              <a:rPr lang="en-US" altLang="ko-KR" sz="2900" dirty="0"/>
              <a:t> salary;</a:t>
            </a:r>
          </a:p>
          <a:p>
            <a:pPr marL="0" indent="0">
              <a:buNone/>
            </a:pPr>
            <a:r>
              <a:rPr lang="en-US" altLang="ko-KR" sz="2900" dirty="0"/>
              <a:t>   private </a:t>
            </a:r>
            <a:r>
              <a:rPr lang="en-US" altLang="ko-KR" sz="2900" dirty="0" err="1">
                <a:solidFill>
                  <a:srgbClr val="0000FF"/>
                </a:solidFill>
              </a:rPr>
              <a:t>int</a:t>
            </a:r>
            <a:r>
              <a:rPr lang="en-US" altLang="ko-KR" sz="2900" dirty="0"/>
              <a:t> id;</a:t>
            </a:r>
          </a:p>
          <a:p>
            <a:pPr marL="0" indent="0">
              <a:buNone/>
            </a:pPr>
            <a:r>
              <a:rPr lang="en-US" altLang="ko-KR" sz="2900" dirty="0"/>
              <a:t>   public </a:t>
            </a:r>
            <a:r>
              <a:rPr lang="en-US" altLang="ko-KR" sz="2900" b="1" dirty="0"/>
              <a:t>Employee</a:t>
            </a:r>
            <a:r>
              <a:rPr lang="en-US" altLang="ko-KR" sz="2900" dirty="0"/>
              <a:t>(String n, double s)</a:t>
            </a:r>
          </a:p>
          <a:p>
            <a:pPr marL="0" indent="0">
              <a:buNone/>
            </a:pPr>
            <a:r>
              <a:rPr lang="en-US" altLang="ko-KR" sz="2900" dirty="0"/>
              <a:t>   {</a:t>
            </a:r>
          </a:p>
          <a:p>
            <a:pPr marL="0" indent="0">
              <a:buNone/>
            </a:pPr>
            <a:r>
              <a:rPr lang="en-US" altLang="ko-KR" sz="2900" dirty="0"/>
              <a:t>      name = n;</a:t>
            </a:r>
          </a:p>
          <a:p>
            <a:pPr marL="0" indent="0">
              <a:buNone/>
            </a:pPr>
            <a:r>
              <a:rPr lang="en-US" altLang="ko-KR" sz="2900" dirty="0"/>
              <a:t>      salary = s;</a:t>
            </a:r>
          </a:p>
          <a:p>
            <a:pPr marL="0" indent="0">
              <a:buNone/>
            </a:pPr>
            <a:r>
              <a:rPr lang="en-US" altLang="ko-KR" sz="2900" dirty="0"/>
              <a:t>      id = 0;</a:t>
            </a:r>
          </a:p>
          <a:p>
            <a:pPr marL="0" indent="0">
              <a:buNone/>
            </a:pPr>
            <a:r>
              <a:rPr lang="en-US" altLang="ko-KR" sz="2900" dirty="0"/>
              <a:t>   }</a:t>
            </a:r>
          </a:p>
          <a:p>
            <a:pPr marL="0" indent="0">
              <a:buNone/>
            </a:pPr>
            <a:r>
              <a:rPr lang="en-US" altLang="ko-KR" sz="2900" dirty="0"/>
              <a:t>   public String </a:t>
            </a:r>
            <a:r>
              <a:rPr lang="en-US" altLang="ko-KR" sz="2900" dirty="0" err="1"/>
              <a:t>getName</a:t>
            </a:r>
            <a:r>
              <a:rPr lang="en-US" altLang="ko-KR" sz="2900" dirty="0"/>
              <a:t>()</a:t>
            </a:r>
          </a:p>
          <a:p>
            <a:pPr marL="0" indent="0">
              <a:buNone/>
            </a:pPr>
            <a:r>
              <a:rPr lang="en-US" altLang="ko-KR" sz="2900" dirty="0"/>
              <a:t>   {    return name;  }</a:t>
            </a:r>
          </a:p>
          <a:p>
            <a:pPr marL="0" indent="0">
              <a:buNone/>
            </a:pPr>
            <a:r>
              <a:rPr lang="en-US" altLang="ko-KR" sz="2900" dirty="0"/>
              <a:t>   public double </a:t>
            </a:r>
            <a:r>
              <a:rPr lang="en-US" altLang="ko-KR" sz="2900" dirty="0" err="1"/>
              <a:t>getSalary</a:t>
            </a:r>
            <a:r>
              <a:rPr lang="en-US" altLang="ko-KR" sz="2900" dirty="0"/>
              <a:t>()</a:t>
            </a:r>
          </a:p>
          <a:p>
            <a:pPr marL="0" indent="0">
              <a:buNone/>
            </a:pPr>
            <a:r>
              <a:rPr lang="en-US" altLang="ko-KR" sz="2900" dirty="0"/>
              <a:t>   {</a:t>
            </a:r>
          </a:p>
          <a:p>
            <a:pPr marL="0" indent="0">
              <a:buNone/>
            </a:pPr>
            <a:r>
              <a:rPr lang="en-US" altLang="ko-KR" sz="2900" dirty="0"/>
              <a:t>      return salary;</a:t>
            </a:r>
          </a:p>
          <a:p>
            <a:pPr marL="0" indent="0">
              <a:buNone/>
            </a:pPr>
            <a:r>
              <a:rPr lang="en-US" altLang="ko-KR" sz="2900" dirty="0"/>
              <a:t>   }</a:t>
            </a:r>
          </a:p>
          <a:p>
            <a:pPr marL="0" indent="0">
              <a:buNone/>
            </a:pPr>
            <a:r>
              <a:rPr lang="en-US" altLang="ko-KR" sz="5000" dirty="0">
                <a:solidFill>
                  <a:srgbClr val="0000FF"/>
                </a:solidFill>
              </a:rPr>
              <a:t> </a:t>
            </a:r>
            <a:r>
              <a:rPr lang="en-US" sz="5000" dirty="0">
                <a:solidFill>
                  <a:srgbClr val="0000FF"/>
                </a:solidFill>
              </a:rPr>
              <a:t>java </a:t>
            </a:r>
            <a:r>
              <a:rPr lang="en-US" sz="5000" dirty="0">
                <a:solidFill>
                  <a:srgbClr val="FF0000"/>
                </a:solidFill>
              </a:rPr>
              <a:t>Employee ; </a:t>
            </a:r>
            <a:r>
              <a:rPr lang="en-US" sz="5000" dirty="0">
                <a:solidFill>
                  <a:srgbClr val="00B050"/>
                </a:solidFill>
              </a:rPr>
              <a:t>//  to test in Isolation</a:t>
            </a:r>
          </a:p>
          <a:p>
            <a:pPr marL="0" indent="0">
              <a:buNone/>
            </a:pPr>
            <a:r>
              <a:rPr lang="en-US" altLang="ko-KR" sz="5000" dirty="0">
                <a:solidFill>
                  <a:srgbClr val="0000FF"/>
                </a:solidFill>
              </a:rPr>
              <a:t> java </a:t>
            </a:r>
            <a:r>
              <a:rPr lang="en-US" sz="5400" dirty="0" err="1">
                <a:solidFill>
                  <a:srgbClr val="FF0000"/>
                </a:solidFill>
                <a:latin typeface="CourierNewPSMT"/>
              </a:rPr>
              <a:t>java</a:t>
            </a:r>
            <a:r>
              <a:rPr lang="en-US" sz="5400" dirty="0">
                <a:solidFill>
                  <a:srgbClr val="FF0000"/>
                </a:solidFill>
                <a:latin typeface="CourierNewPSMT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CourierNewPSMT"/>
              </a:rPr>
              <a:t>StaticTes</a:t>
            </a:r>
            <a:r>
              <a:rPr lang="en-US" sz="5400" dirty="0">
                <a:solidFill>
                  <a:srgbClr val="0000FF"/>
                </a:solidFill>
                <a:latin typeface="CourierNewPSMT"/>
              </a:rPr>
              <a:t>;  </a:t>
            </a:r>
            <a:r>
              <a:rPr lang="en-US" sz="5400" dirty="0">
                <a:solidFill>
                  <a:srgbClr val="00B050"/>
                </a:solidFill>
                <a:latin typeface="CourierNewPSMT"/>
              </a:rPr>
              <a:t>//  main () method of </a:t>
            </a:r>
            <a:r>
              <a:rPr lang="en-US" sz="5000" dirty="0">
                <a:solidFill>
                  <a:srgbClr val="00B050"/>
                </a:solidFill>
              </a:rPr>
              <a:t>Employee is never executed</a:t>
            </a:r>
            <a:endParaRPr lang="en-US" altLang="ko-KR" sz="5000" dirty="0">
              <a:solidFill>
                <a:srgbClr val="00B05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4195" y="992038"/>
            <a:ext cx="5103430" cy="512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getId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{</a:t>
            </a:r>
          </a:p>
          <a:p>
            <a:r>
              <a:rPr lang="en-US" altLang="ko-KR" sz="1400" dirty="0"/>
              <a:t>      return id;</a:t>
            </a:r>
          </a:p>
          <a:p>
            <a:r>
              <a:rPr lang="en-US" altLang="ko-KR" sz="1400" dirty="0"/>
              <a:t>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public void </a:t>
            </a:r>
            <a:r>
              <a:rPr lang="en-US" altLang="ko-KR" sz="1400" dirty="0" err="1"/>
              <a:t>setId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{</a:t>
            </a:r>
          </a:p>
          <a:p>
            <a:r>
              <a:rPr lang="en-US" altLang="ko-KR" sz="1400" dirty="0"/>
              <a:t>      id = </a:t>
            </a:r>
            <a:r>
              <a:rPr lang="en-US" altLang="ko-KR" sz="1400" dirty="0" err="1"/>
              <a:t>nextId</a:t>
            </a:r>
            <a:r>
              <a:rPr lang="en-US" altLang="ko-KR" sz="1400" dirty="0"/>
              <a:t>; </a:t>
            </a:r>
            <a:r>
              <a:rPr lang="en-US" altLang="ko-KR" sz="1400" b="1" dirty="0">
                <a:solidFill>
                  <a:srgbClr val="7030A0"/>
                </a:solidFill>
              </a:rPr>
              <a:t>// set id to next available id</a:t>
            </a:r>
          </a:p>
          <a:p>
            <a:r>
              <a:rPr lang="en-US" altLang="ko-KR" sz="1400" dirty="0"/>
              <a:t>      </a:t>
            </a:r>
            <a:r>
              <a:rPr lang="en-US" altLang="ko-KR" sz="1400" dirty="0" err="1"/>
              <a:t>nextId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public </a:t>
            </a:r>
            <a:r>
              <a:rPr lang="en-US" altLang="ko-KR" sz="1400" dirty="0">
                <a:solidFill>
                  <a:srgbClr val="FF0000"/>
                </a:solidFill>
              </a:rPr>
              <a:t>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getNextId</a:t>
            </a:r>
            <a:r>
              <a:rPr lang="en-US" altLang="ko-KR" sz="1400" dirty="0"/>
              <a:t>()  </a:t>
            </a:r>
            <a:r>
              <a:rPr lang="en-US" altLang="ko-KR" sz="1400" dirty="0">
                <a:solidFill>
                  <a:srgbClr val="00B050"/>
                </a:solidFill>
              </a:rPr>
              <a:t>// static method </a:t>
            </a:r>
          </a:p>
          <a:p>
            <a:r>
              <a:rPr lang="en-US" altLang="ko-KR" sz="1400" dirty="0"/>
              <a:t>   {</a:t>
            </a:r>
          </a:p>
          <a:p>
            <a:r>
              <a:rPr lang="en-US" altLang="ko-KR" sz="1400" dirty="0"/>
              <a:t>      return </a:t>
            </a:r>
            <a:r>
              <a:rPr lang="en-US" altLang="ko-KR" sz="1400" dirty="0" err="1"/>
              <a:t>nextId</a:t>
            </a:r>
            <a:r>
              <a:rPr lang="en-US" altLang="ko-KR" sz="1400" dirty="0"/>
              <a:t>; // returns static field</a:t>
            </a:r>
          </a:p>
          <a:p>
            <a:r>
              <a:rPr lang="en-US" altLang="ko-KR" sz="1400" dirty="0"/>
              <a:t>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public static void </a:t>
            </a:r>
            <a:r>
              <a:rPr lang="en-US" altLang="ko-KR" sz="1400" dirty="0">
                <a:solidFill>
                  <a:srgbClr val="0000FF"/>
                </a:solidFill>
              </a:rPr>
              <a:t>main</a:t>
            </a:r>
            <a:r>
              <a:rPr lang="en-US" altLang="ko-KR" sz="1400" dirty="0"/>
              <a:t>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b="1" dirty="0">
                <a:solidFill>
                  <a:srgbClr val="00B050"/>
                </a:solidFill>
              </a:rPr>
              <a:t>// unit test</a:t>
            </a:r>
          </a:p>
          <a:p>
            <a:r>
              <a:rPr lang="en-US" altLang="ko-KR" sz="1400" dirty="0"/>
              <a:t>   {</a:t>
            </a:r>
          </a:p>
          <a:p>
            <a:r>
              <a:rPr lang="en-US" altLang="ko-KR" sz="1400" dirty="0"/>
              <a:t>      Employee e = new Employee("Harry", 50000);</a:t>
            </a:r>
          </a:p>
          <a:p>
            <a:r>
              <a:rPr lang="en-US" altLang="ko-KR" sz="1400" dirty="0"/>
              <a:t>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>
                <a:solidFill>
                  <a:srgbClr val="0000FF"/>
                </a:solidFill>
              </a:rPr>
              <a:t>e.getName</a:t>
            </a:r>
            <a:r>
              <a:rPr lang="en-US" altLang="ko-KR" sz="1400" dirty="0"/>
              <a:t>() + " " + </a:t>
            </a:r>
            <a:r>
              <a:rPr lang="en-US" altLang="ko-KR" sz="1400" dirty="0" err="1">
                <a:solidFill>
                  <a:srgbClr val="0000FF"/>
                </a:solidFill>
              </a:rPr>
              <a:t>e.getSalary</a:t>
            </a:r>
            <a:r>
              <a:rPr lang="en-US" altLang="ko-KR" sz="1400" dirty="0"/>
              <a:t>());</a:t>
            </a:r>
          </a:p>
          <a:p>
            <a:r>
              <a:rPr lang="en-US" altLang="ko-KR" sz="1400" dirty="0"/>
              <a:t>   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5961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4.5.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56" y="1064044"/>
            <a:ext cx="10987088" cy="529230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How parameters </a:t>
            </a:r>
            <a:r>
              <a:rPr lang="en-US" sz="2400" dirty="0"/>
              <a:t>can be passed to </a:t>
            </a:r>
            <a:r>
              <a:rPr lang="en-US" sz="2400" b="1" dirty="0"/>
              <a:t>a method </a:t>
            </a:r>
            <a:r>
              <a:rPr lang="en-US" sz="2400" dirty="0"/>
              <a:t>in a programming language?</a:t>
            </a:r>
          </a:p>
          <a:p>
            <a:pPr marL="0" indent="0">
              <a:buNone/>
            </a:pPr>
            <a:r>
              <a:rPr lang="en-US" sz="2400" dirty="0"/>
              <a:t>a)  “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by value</a:t>
            </a:r>
            <a:r>
              <a:rPr lang="en-US" sz="2400" b="1" dirty="0"/>
              <a:t>”: </a:t>
            </a:r>
            <a:r>
              <a:rPr lang="en-US" sz="2400" dirty="0"/>
              <a:t> the method gets just </a:t>
            </a:r>
            <a:r>
              <a:rPr lang="en-US" sz="2400" b="1" dirty="0">
                <a:solidFill>
                  <a:srgbClr val="FF0000"/>
                </a:solidFill>
              </a:rPr>
              <a:t>the value </a:t>
            </a:r>
            <a:r>
              <a:rPr lang="en-US" sz="2400" dirty="0"/>
              <a:t>that the caller provides.</a:t>
            </a:r>
          </a:p>
          <a:p>
            <a:pPr marL="457200" indent="-457200">
              <a:buAutoNum type="alphaLcParenR" startAt="2"/>
            </a:pPr>
            <a:r>
              <a:rPr lang="en-US" sz="2400" dirty="0"/>
              <a:t>“</a:t>
            </a:r>
            <a:r>
              <a:rPr lang="en-US" sz="2400" b="1" dirty="0"/>
              <a:t>call by reference</a:t>
            </a:r>
            <a:r>
              <a:rPr lang="en-US" sz="2400" dirty="0"/>
              <a:t>”: the method </a:t>
            </a:r>
            <a:r>
              <a:rPr lang="en-US" sz="2400" b="1" dirty="0">
                <a:solidFill>
                  <a:srgbClr val="FF0000"/>
                </a:solidFill>
              </a:rPr>
              <a:t>gets the location </a:t>
            </a:r>
            <a:r>
              <a:rPr lang="en-US" sz="2400" dirty="0"/>
              <a:t>of the variable that </a:t>
            </a:r>
          </a:p>
          <a:p>
            <a:pPr marL="0" indent="0">
              <a:buNone/>
            </a:pPr>
            <a:r>
              <a:rPr lang="en-US" sz="2400" dirty="0"/>
              <a:t>      the caller provides. </a:t>
            </a:r>
          </a:p>
          <a:p>
            <a:r>
              <a:rPr lang="en-US" sz="2400" b="1" dirty="0"/>
              <a:t>Thus</a:t>
            </a:r>
            <a:r>
              <a:rPr lang="en-US" sz="2400" dirty="0"/>
              <a:t>, </a:t>
            </a:r>
            <a:r>
              <a:rPr lang="en-US" sz="2400" b="1" dirty="0"/>
              <a:t>a method </a:t>
            </a:r>
            <a:r>
              <a:rPr lang="en-US" sz="2400" dirty="0"/>
              <a:t>can </a:t>
            </a:r>
            <a:r>
              <a:rPr lang="en-US" sz="2400" b="1" dirty="0">
                <a:solidFill>
                  <a:srgbClr val="0000FF"/>
                </a:solidFill>
              </a:rPr>
              <a:t>modify</a:t>
            </a:r>
            <a:r>
              <a:rPr lang="en-US" sz="2400" dirty="0"/>
              <a:t> the value stored in a variable </a:t>
            </a:r>
            <a:r>
              <a:rPr lang="en-US" sz="2400" dirty="0">
                <a:solidFill>
                  <a:srgbClr val="FF0000"/>
                </a:solidFill>
              </a:rPr>
              <a:t>passed by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reference</a:t>
            </a:r>
            <a:r>
              <a:rPr lang="en-US" sz="2400" dirty="0"/>
              <a:t> but </a:t>
            </a:r>
            <a:r>
              <a:rPr lang="en-US" sz="2400" b="1" dirty="0"/>
              <a:t>not in one </a:t>
            </a:r>
            <a:r>
              <a:rPr lang="en-US" sz="2400" b="1" dirty="0">
                <a:solidFill>
                  <a:srgbClr val="0000FF"/>
                </a:solidFill>
              </a:rPr>
              <a:t>passed by value</a:t>
            </a:r>
            <a:r>
              <a:rPr lang="en-US" sz="2400" dirty="0"/>
              <a:t>. </a:t>
            </a:r>
          </a:p>
          <a:p>
            <a:r>
              <a:rPr lang="en-US" sz="2400" dirty="0">
                <a:latin typeface="TimesNewRomanPSMT"/>
              </a:rPr>
              <a:t>The Java </a:t>
            </a:r>
            <a:r>
              <a:rPr lang="en-US" sz="2400" i="1" dirty="0">
                <a:latin typeface="TimesNewRomanPS-ItalicMT"/>
              </a:rPr>
              <a:t> </a:t>
            </a:r>
            <a:r>
              <a:rPr lang="en-US" sz="2400" dirty="0">
                <a:latin typeface="TimesNewRomanPSMT"/>
              </a:rPr>
              <a:t>uses </a:t>
            </a:r>
            <a:r>
              <a:rPr lang="en-US" sz="2400" dirty="0">
                <a:solidFill>
                  <a:srgbClr val="FF0000"/>
                </a:solidFill>
                <a:latin typeface="TimesNewRomanPSMT"/>
              </a:rPr>
              <a:t>only</a:t>
            </a:r>
            <a:r>
              <a:rPr lang="en-US" sz="2400" dirty="0">
                <a:latin typeface="TimesNewRomanPSMT"/>
              </a:rPr>
              <a:t> </a:t>
            </a:r>
            <a:r>
              <a:rPr lang="en-US" sz="2400" b="1" dirty="0">
                <a:latin typeface="TimesNewRomanPSMT"/>
              </a:rPr>
              <a:t>call by value </a:t>
            </a:r>
            <a:r>
              <a:rPr lang="en-US" sz="2400" dirty="0">
                <a:latin typeface="TimesNewRomanPSMT"/>
              </a:rPr>
              <a:t>so that the method gets a copy of all </a:t>
            </a:r>
          </a:p>
          <a:p>
            <a:pPr marL="0" indent="0">
              <a:buNone/>
            </a:pPr>
            <a:r>
              <a:rPr lang="en-US" sz="2400" dirty="0">
                <a:latin typeface="TimesNewRomanPSMT"/>
              </a:rPr>
              <a:t>   parameter values.</a:t>
            </a:r>
          </a:p>
          <a:p>
            <a:r>
              <a:rPr lang="en-US" sz="2400" dirty="0">
                <a:latin typeface="TimesNewRomanPSMT"/>
              </a:rPr>
              <a:t>Hence,  the method </a:t>
            </a:r>
            <a:r>
              <a:rPr lang="en-US" sz="2400" b="1" dirty="0">
                <a:solidFill>
                  <a:srgbClr val="0000FF"/>
                </a:solidFill>
                <a:latin typeface="TimesNewRomanPSMT"/>
              </a:rPr>
              <a:t>cannot modify </a:t>
            </a:r>
            <a:r>
              <a:rPr lang="en-US" sz="2400" dirty="0">
                <a:latin typeface="TimesNewRomanPSMT"/>
              </a:rPr>
              <a:t>the contents of </a:t>
            </a:r>
            <a:r>
              <a:rPr lang="en-US" sz="2400" b="1" dirty="0">
                <a:latin typeface="TimesNewRomanPSMT"/>
              </a:rPr>
              <a:t>any parameter </a:t>
            </a:r>
            <a:r>
              <a:rPr lang="en-US" sz="2400" dirty="0">
                <a:latin typeface="TimesNewRomanPSMT"/>
              </a:rPr>
              <a:t>variables </a:t>
            </a:r>
            <a:r>
              <a:rPr lang="en-US" sz="2400" b="1" dirty="0">
                <a:latin typeface="TimesNewRomanPSMT"/>
              </a:rPr>
              <a:t>passed</a:t>
            </a:r>
            <a:r>
              <a:rPr lang="en-US" sz="2400" dirty="0">
                <a:latin typeface="TimesNewRomanPSMT"/>
              </a:rPr>
              <a:t> to it.</a:t>
            </a:r>
          </a:p>
          <a:p>
            <a:pPr marL="0" lvl="0" indent="0">
              <a:buNone/>
            </a:pPr>
            <a:r>
              <a:rPr lang="en-US" altLang="ko-KR" b="1" dirty="0">
                <a:solidFill>
                  <a:srgbClr val="0000FF"/>
                </a:solidFill>
                <a:latin typeface="TimesNewRomanPSMT"/>
              </a:rPr>
              <a:t>Note : two kinds of method parameters:</a:t>
            </a:r>
            <a:r>
              <a:rPr lang="en-US" altLang="ko-KR" dirty="0">
                <a:solidFill>
                  <a:prstClr val="black"/>
                </a:solidFill>
                <a:latin typeface="TimesNewRomanPSMT"/>
              </a:rPr>
              <a:t>  </a:t>
            </a:r>
            <a:r>
              <a:rPr lang="en-US" altLang="ko-KR" b="1" dirty="0">
                <a:solidFill>
                  <a:prstClr val="black"/>
                </a:solidFill>
                <a:latin typeface="TimesNewRomanPSMT"/>
              </a:rPr>
              <a:t>primitive type, and</a:t>
            </a:r>
            <a:r>
              <a:rPr lang="en-US" altLang="ko-KR" dirty="0">
                <a:solidFill>
                  <a:prstClr val="black"/>
                </a:solidFill>
                <a:latin typeface="TimesNewRomanPSMT"/>
              </a:rPr>
              <a:t>  </a:t>
            </a:r>
            <a:r>
              <a:rPr lang="en-US" altLang="ko-KR" b="1" dirty="0">
                <a:solidFill>
                  <a:prstClr val="black"/>
                </a:solidFill>
                <a:latin typeface="TimesNewRomanPSMT"/>
              </a:rPr>
              <a:t>Object references</a:t>
            </a:r>
            <a:endParaRPr lang="ko-KR" altLang="en-US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02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Example of Call by Value via</a:t>
            </a:r>
            <a:r>
              <a:rPr lang="en-US" altLang="ko-KR" dirty="0">
                <a:solidFill>
                  <a:srgbClr val="FF0000"/>
                </a:solidFill>
              </a:rPr>
              <a:t> primitive parameter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025659"/>
            <a:ext cx="10858500" cy="518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// We want to triple the value of a method parameter </a:t>
            </a:r>
            <a:r>
              <a:rPr lang="en-US" altLang="ko-KR" b="1" dirty="0">
                <a:solidFill>
                  <a:srgbClr val="FF0000"/>
                </a:solidFill>
              </a:rPr>
              <a:t>x </a:t>
            </a:r>
            <a:r>
              <a:rPr lang="en-US" altLang="ko-KR" b="1" dirty="0"/>
              <a:t>as follows:</a:t>
            </a:r>
          </a:p>
          <a:p>
            <a:pPr marL="457200" lvl="1" indent="0">
              <a:buNone/>
            </a:pPr>
            <a:r>
              <a:rPr lang="en-US" altLang="ko-KR" sz="2000" dirty="0"/>
              <a:t>public static void </a:t>
            </a:r>
            <a:r>
              <a:rPr lang="en-US" altLang="ko-KR" sz="2000" b="1" dirty="0" err="1">
                <a:solidFill>
                  <a:srgbClr val="7030A0"/>
                </a:solidFill>
              </a:rPr>
              <a:t>tripleValue</a:t>
            </a:r>
            <a:r>
              <a:rPr lang="en-US" altLang="ko-KR" sz="2000" dirty="0"/>
              <a:t>(double </a:t>
            </a:r>
            <a:r>
              <a:rPr lang="en-US" altLang="ko-KR" sz="2000" b="1" dirty="0">
                <a:solidFill>
                  <a:srgbClr val="FF0000"/>
                </a:solidFill>
              </a:rPr>
              <a:t>x</a:t>
            </a:r>
            <a:r>
              <a:rPr lang="en-US" altLang="ko-KR" sz="2000" dirty="0"/>
              <a:t>)</a:t>
            </a:r>
            <a:r>
              <a:rPr lang="en-US" altLang="ko-KR" sz="2000" dirty="0">
                <a:solidFill>
                  <a:srgbClr val="00B050"/>
                </a:solidFill>
              </a:rPr>
              <a:t> // doesn't work</a:t>
            </a:r>
          </a:p>
          <a:p>
            <a:pPr marL="457200" lvl="1" indent="0">
              <a:buNone/>
            </a:pPr>
            <a:r>
              <a:rPr lang="en-US" altLang="ko-KR" sz="2000" dirty="0"/>
              <a:t>{</a:t>
            </a:r>
          </a:p>
          <a:p>
            <a:pPr marL="457200" lvl="1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>
                <a:solidFill>
                  <a:srgbClr val="0000FF"/>
                </a:solidFill>
              </a:rPr>
              <a:t>x = 3 * x;  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//Let call the above methods as follows:</a:t>
            </a:r>
          </a:p>
          <a:p>
            <a:pPr marL="457200" lvl="1" indent="0">
              <a:buNone/>
            </a:pPr>
            <a:r>
              <a:rPr lang="en-US" altLang="ko-KR" sz="2000" dirty="0"/>
              <a:t>double percent = 10;</a:t>
            </a:r>
          </a:p>
          <a:p>
            <a:pPr marL="457200" lvl="1" indent="0">
              <a:buNone/>
            </a:pPr>
            <a:r>
              <a:rPr lang="en-US" altLang="ko-KR" sz="2000" dirty="0" err="1"/>
              <a:t>tripleValue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percent</a:t>
            </a:r>
            <a:r>
              <a:rPr lang="en-US" altLang="ko-KR" sz="2000" dirty="0"/>
              <a:t>);</a:t>
            </a:r>
          </a:p>
          <a:p>
            <a:pPr marL="457200" lvl="1" indent="-457200">
              <a:buNone/>
            </a:pPr>
            <a:r>
              <a:rPr lang="en-US" altLang="ko-KR" dirty="0">
                <a:solidFill>
                  <a:srgbClr val="0000FF"/>
                </a:solidFill>
              </a:rPr>
              <a:t>// after method call, </a:t>
            </a:r>
            <a:r>
              <a:rPr lang="en-US" altLang="ko-KR" dirty="0">
                <a:solidFill>
                  <a:srgbClr val="FF0000"/>
                </a:solidFill>
              </a:rPr>
              <a:t>percent</a:t>
            </a:r>
            <a:r>
              <a:rPr lang="en-US" altLang="ko-KR" dirty="0">
                <a:solidFill>
                  <a:srgbClr val="0000FF"/>
                </a:solidFill>
              </a:rPr>
              <a:t> variable is not changed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) x is initialized by copy of the value of percent</a:t>
            </a:r>
          </a:p>
          <a:p>
            <a:pPr marL="0" indent="0">
              <a:buNone/>
            </a:pPr>
            <a:r>
              <a:rPr lang="en-US" b="1" dirty="0"/>
              <a:t>b) </a:t>
            </a:r>
            <a:r>
              <a:rPr lang="en-US" dirty="0"/>
              <a:t>x is tripled to30. But percent is still 10</a:t>
            </a:r>
          </a:p>
          <a:p>
            <a:pPr marL="0" indent="0">
              <a:buNone/>
            </a:pPr>
            <a:r>
              <a:rPr lang="en-US" altLang="ko-KR" b="1" dirty="0"/>
              <a:t>c</a:t>
            </a:r>
            <a:r>
              <a:rPr lang="en-US" altLang="ko-KR" dirty="0"/>
              <a:t>) </a:t>
            </a:r>
            <a:r>
              <a:rPr lang="en-US" dirty="0">
                <a:latin typeface="TimesNewRomanPSMT"/>
              </a:rPr>
              <a:t>The method ends, and parameter X is lost.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imesNewRomanPSMT"/>
              </a:rPr>
              <a:t>Hence, the above program cannot do our need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505575" y="1704974"/>
            <a:ext cx="5124450" cy="4315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4397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Example of Call by Value via </a:t>
            </a:r>
            <a:r>
              <a:rPr lang="en-US" altLang="ko-KR" dirty="0">
                <a:solidFill>
                  <a:srgbClr val="FF0000"/>
                </a:solidFill>
              </a:rPr>
              <a:t>Object Reference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950" y="1001563"/>
            <a:ext cx="10677525" cy="5184925"/>
          </a:xfrm>
        </p:spPr>
        <p:txBody>
          <a:bodyPr>
            <a:normAutofit lnSpcReduction="10000"/>
          </a:bodyPr>
          <a:lstStyle/>
          <a:p>
            <a:r>
              <a:rPr lang="en-US" altLang="ko-KR" sz="2400" b="1" dirty="0"/>
              <a:t>A method can mutate objects</a:t>
            </a:r>
            <a:r>
              <a:rPr lang="en-US" altLang="ko-KR" sz="2400" dirty="0"/>
              <a:t>: </a:t>
            </a:r>
          </a:p>
          <a:p>
            <a:pPr marL="457200" lvl="1" indent="0">
              <a:buNone/>
            </a:pPr>
            <a:r>
              <a:rPr lang="en-US" altLang="ko-KR" sz="2400" dirty="0"/>
              <a:t>public static void </a:t>
            </a:r>
            <a:r>
              <a:rPr lang="en-US" altLang="ko-KR" sz="2400" b="1" dirty="0" err="1"/>
              <a:t>tripleSalary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0000FF"/>
                </a:solidFill>
              </a:rPr>
              <a:t>Employee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x</a:t>
            </a:r>
            <a:r>
              <a:rPr lang="en-US" altLang="ko-KR" sz="2400" dirty="0"/>
              <a:t>) </a:t>
            </a:r>
            <a:r>
              <a:rPr lang="en-US" altLang="ko-KR" sz="2400" b="1" dirty="0">
                <a:solidFill>
                  <a:srgbClr val="00B050"/>
                </a:solidFill>
              </a:rPr>
              <a:t>// works fine</a:t>
            </a:r>
          </a:p>
          <a:p>
            <a:pPr marL="457200" lvl="1" indent="0">
              <a:buNone/>
            </a:pPr>
            <a:r>
              <a:rPr lang="en-US" altLang="ko-KR" sz="2400" dirty="0"/>
              <a:t>{</a:t>
            </a:r>
          </a:p>
          <a:p>
            <a:pPr marL="457200" lvl="1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>
                <a:solidFill>
                  <a:srgbClr val="FF0000"/>
                </a:solidFill>
              </a:rPr>
              <a:t>x</a:t>
            </a:r>
            <a:r>
              <a:rPr lang="en-US" altLang="ko-KR" sz="2400" dirty="0" err="1"/>
              <a:t>.raiseSalary</a:t>
            </a:r>
            <a:r>
              <a:rPr lang="en-US" altLang="ko-KR" sz="2400" dirty="0"/>
              <a:t>(200);</a:t>
            </a:r>
          </a:p>
          <a:p>
            <a:pPr marL="457200" lvl="1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//Let call the above method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harry</a:t>
            </a:r>
            <a:r>
              <a:rPr lang="en-US" altLang="ko-KR" sz="2400" dirty="0"/>
              <a:t> = new Employee(. . .) ;</a:t>
            </a:r>
          </a:p>
          <a:p>
            <a:pPr marL="0" indent="0">
              <a:buNone/>
            </a:pPr>
            <a:r>
              <a:rPr lang="en-US" altLang="ko-KR" sz="2400" b="1" dirty="0" err="1"/>
              <a:t>tripleSalar</a:t>
            </a:r>
            <a:r>
              <a:rPr lang="en-US" altLang="ko-KR" sz="2400" dirty="0" err="1"/>
              <a:t>y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harry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// output: the salary is changed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endParaRPr lang="en-US" altLang="ko-KR" dirty="0"/>
          </a:p>
          <a:p>
            <a:pPr marL="457200" indent="-457200">
              <a:buAutoNum type="alphaLcParenR"/>
            </a:pPr>
            <a:r>
              <a:rPr lang="en-US" altLang="ko-KR" dirty="0"/>
              <a:t>x is initialized by copy of </a:t>
            </a:r>
            <a:r>
              <a:rPr lang="en-US" altLang="ko-KR" dirty="0" err="1"/>
              <a:t>harray</a:t>
            </a:r>
            <a:endParaRPr lang="en-US" altLang="ko-KR" dirty="0"/>
          </a:p>
          <a:p>
            <a:pPr marL="457200" indent="-457200">
              <a:buAutoNum type="alphaLcParenR"/>
            </a:pPr>
            <a:r>
              <a:rPr lang="en-US" altLang="ko-KR" dirty="0"/>
              <a:t>x and harry point to same </a:t>
            </a:r>
            <a:r>
              <a:rPr lang="en-US" altLang="ko-KR" dirty="0">
                <a:solidFill>
                  <a:srgbClr val="0000FF"/>
                </a:solidFill>
              </a:rPr>
              <a:t>object</a:t>
            </a:r>
          </a:p>
          <a:p>
            <a:pPr marL="0" indent="0">
              <a:buNone/>
            </a:pPr>
            <a:r>
              <a:rPr lang="en-US" altLang="ko-KR" dirty="0"/>
              <a:t>c)  The method ends, reference </a:t>
            </a:r>
            <a:r>
              <a:rPr lang="en-US" altLang="ko-KR" dirty="0">
                <a:solidFill>
                  <a:srgbClr val="0000FF"/>
                </a:solidFill>
              </a:rPr>
              <a:t>X</a:t>
            </a:r>
            <a:r>
              <a:rPr lang="en-US" altLang="ko-KR" dirty="0"/>
              <a:t> is lost</a:t>
            </a:r>
          </a:p>
          <a:p>
            <a:r>
              <a:rPr lang="en-US" altLang="ko-KR" b="1" dirty="0">
                <a:solidFill>
                  <a:srgbClr val="00B050"/>
                </a:solidFill>
              </a:rPr>
              <a:t>Hence, the above program is correct </a:t>
            </a:r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5143499" y="1857374"/>
            <a:ext cx="6791326" cy="4329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50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Introduction to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901" y="1048702"/>
            <a:ext cx="11393474" cy="518492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Software Object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or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entity of real world application domains </a:t>
            </a:r>
          </a:p>
          <a:p>
            <a:pPr marL="0" indent="0"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book, an author, a publisher, a rental (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Domain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sale item, an account, an employee, a sales person (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Domain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software object is a self-contained software structure which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two parts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4604" y="3652221"/>
            <a:ext cx="2303463" cy="2283619"/>
            <a:chOff x="4520399" y="4276733"/>
            <a:chExt cx="2303463" cy="2283619"/>
          </a:xfrm>
        </p:grpSpPr>
        <p:grpSp>
          <p:nvGrpSpPr>
            <p:cNvPr id="6" name="Group 5"/>
            <p:cNvGrpSpPr/>
            <p:nvPr/>
          </p:nvGrpSpPr>
          <p:grpSpPr>
            <a:xfrm>
              <a:off x="4727590" y="4336646"/>
              <a:ext cx="1844652" cy="2054898"/>
              <a:chOff x="4727590" y="4336646"/>
              <a:chExt cx="1844652" cy="2054898"/>
            </a:xfrm>
          </p:grpSpPr>
          <p:sp>
            <p:nvSpPr>
              <p:cNvPr id="8" name="모서리가 둥근 직사각형 17"/>
              <p:cNvSpPr>
                <a:spLocks noChangeArrowheads="1"/>
              </p:cNvSpPr>
              <p:nvPr/>
            </p:nvSpPr>
            <p:spPr bwMode="auto">
              <a:xfrm>
                <a:off x="4772017" y="5598408"/>
                <a:ext cx="1800225" cy="793136"/>
              </a:xfrm>
              <a:prstGeom prst="roundRect">
                <a:avLst>
                  <a:gd name="adj" fmla="val 13288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charset="0"/>
                    <a:ea typeface="굴림" charset="-127"/>
                  </a:defRPr>
                </a:lvl9pPr>
              </a:lstStyle>
              <a:p>
                <a:pPr algn="ctr" eaLnBrk="1" hangingPunct="1"/>
                <a:r>
                  <a:rPr lang="en-US" altLang="ko-KR" sz="2400" dirty="0">
                    <a:solidFill>
                      <a:srgbClr val="0000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behaviors</a:t>
                </a:r>
                <a:endParaRPr lang="ko-KR" altLang="en-US" sz="2400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727590" y="4336646"/>
                <a:ext cx="1800225" cy="1092954"/>
                <a:chOff x="4727590" y="4336646"/>
                <a:chExt cx="1800225" cy="1092954"/>
              </a:xfrm>
            </p:grpSpPr>
            <p:sp>
              <p:nvSpPr>
                <p:cNvPr id="10" name="모서리가 둥근 직사각형 16"/>
                <p:cNvSpPr>
                  <a:spLocks noChangeArrowheads="1"/>
                </p:cNvSpPr>
                <p:nvPr/>
              </p:nvSpPr>
              <p:spPr bwMode="auto">
                <a:xfrm>
                  <a:off x="4727590" y="4896200"/>
                  <a:ext cx="1800225" cy="5334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2400" b="1" dirty="0">
                      <a:solidFill>
                        <a:srgbClr val="FF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attributes</a:t>
                  </a:r>
                  <a:endParaRPr lang="ko-KR" altLang="en-US" sz="24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4904932" y="4336646"/>
                  <a:ext cx="153439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charset="0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4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an object</a:t>
                  </a:r>
                  <a:endParaRPr lang="ko-KR" altLang="en-US" sz="24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7" name="모서리가 둥근 직사각형 20"/>
            <p:cNvSpPr>
              <a:spLocks noChangeArrowheads="1"/>
            </p:cNvSpPr>
            <p:nvPr/>
          </p:nvSpPr>
          <p:spPr bwMode="auto">
            <a:xfrm>
              <a:off x="4520399" y="4276733"/>
              <a:ext cx="2303463" cy="2283619"/>
            </a:xfrm>
            <a:prstGeom prst="roundRect">
              <a:avLst>
                <a:gd name="adj" fmla="val 1871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charset="0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10980" y="3455202"/>
            <a:ext cx="8504745" cy="230832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FF0000"/>
                </a:solidFill>
              </a:rPr>
              <a:t>An object </a:t>
            </a:r>
            <a:r>
              <a:rPr lang="en-US" altLang="ko-KR" sz="2400" dirty="0"/>
              <a:t>= </a:t>
            </a:r>
            <a:r>
              <a:rPr lang="en-US" altLang="ko-KR" sz="2400" b="1" dirty="0">
                <a:solidFill>
                  <a:srgbClr val="7030A0"/>
                </a:solidFill>
              </a:rPr>
              <a:t>data(attributes</a:t>
            </a:r>
            <a:r>
              <a:rPr lang="en-US" altLang="ko-KR" sz="2400" dirty="0">
                <a:solidFill>
                  <a:srgbClr val="7030A0"/>
                </a:solidFill>
              </a:rPr>
              <a:t>) </a:t>
            </a:r>
            <a:r>
              <a:rPr lang="en-US" altLang="ko-KR" sz="2400" dirty="0">
                <a:solidFill>
                  <a:srgbClr val="0000FF"/>
                </a:solidFill>
              </a:rPr>
              <a:t>+ </a:t>
            </a:r>
            <a:r>
              <a:rPr lang="en-US" altLang="ko-KR" sz="2400" b="1" dirty="0">
                <a:solidFill>
                  <a:srgbClr val="0000FF"/>
                </a:solidFill>
              </a:rPr>
              <a:t>methods(behaviors)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Classes</a:t>
            </a:r>
            <a:r>
              <a:rPr lang="en-US" altLang="ko-KR" sz="2400" dirty="0"/>
              <a:t> define the </a:t>
            </a:r>
            <a:r>
              <a:rPr lang="en-US" altLang="ko-KR" sz="2400" b="1" dirty="0"/>
              <a:t>common </a:t>
            </a:r>
            <a:r>
              <a:rPr lang="en-US" altLang="ko-KR" sz="2400" dirty="0"/>
              <a:t>behavior of their objects.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FF0000"/>
                </a:solidFill>
              </a:rPr>
              <a:t>OO program = a set of classes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Encapsulation (information hiding</a:t>
            </a:r>
            <a:r>
              <a:rPr lang="en-US" altLang="ko-KR" sz="2400" dirty="0"/>
              <a:t>): only methods of the same class can </a:t>
            </a:r>
            <a:r>
              <a:rPr lang="en-US" altLang="ko-KR" sz="2400" dirty="0">
                <a:solidFill>
                  <a:srgbClr val="0000FF"/>
                </a:solidFill>
              </a:rPr>
              <a:t>access</a:t>
            </a:r>
            <a:r>
              <a:rPr lang="en-US" altLang="ko-KR" sz="2400" dirty="0"/>
              <a:t> object data by hiding implementation details from </a:t>
            </a:r>
            <a:endParaRPr lang="en-US" altLang="ko-KR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81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4709" cy="51476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Example: Justification for </a:t>
            </a:r>
            <a:r>
              <a:rPr lang="en-US" altLang="ko-KR" dirty="0">
                <a:solidFill>
                  <a:srgbClr val="FF0000"/>
                </a:solidFill>
              </a:rPr>
              <a:t>call by value </a:t>
            </a:r>
            <a:r>
              <a:rPr lang="en-US" altLang="ko-KR" dirty="0">
                <a:solidFill>
                  <a:srgbClr val="0000FF"/>
                </a:solidFill>
              </a:rPr>
              <a:t>, not </a:t>
            </a:r>
            <a:r>
              <a:rPr lang="en-US" altLang="ko-KR" dirty="0">
                <a:solidFill>
                  <a:srgbClr val="7030A0"/>
                </a:solidFill>
              </a:rPr>
              <a:t>call by reference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754708" cy="5446862"/>
          </a:xfrm>
        </p:spPr>
        <p:txBody>
          <a:bodyPr>
            <a:noAutofit/>
          </a:bodyPr>
          <a:lstStyle/>
          <a:p>
            <a:r>
              <a:rPr lang="en-US" altLang="ko-KR" b="1" dirty="0"/>
              <a:t>Some people say</a:t>
            </a:r>
            <a:r>
              <a:rPr lang="en-US" altLang="ko-KR" dirty="0"/>
              <a:t>: In Java, </a:t>
            </a:r>
            <a:r>
              <a:rPr lang="en-US" altLang="ko-KR" b="1" dirty="0"/>
              <a:t>primitives</a:t>
            </a:r>
            <a:r>
              <a:rPr lang="en-US" altLang="ko-KR" dirty="0"/>
              <a:t> are </a:t>
            </a:r>
            <a:r>
              <a:rPr lang="en-US" altLang="ko-KR" b="1" dirty="0"/>
              <a:t>passed by value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7030A0"/>
                </a:solidFill>
              </a:rPr>
              <a:t>objects are passed by reference</a:t>
            </a:r>
            <a:r>
              <a:rPr lang="en-US" altLang="ko-KR" dirty="0"/>
              <a:t>. This is wrong because in Java, </a:t>
            </a:r>
            <a:r>
              <a:rPr lang="en-US" altLang="ko-KR" b="1" dirty="0"/>
              <a:t>everything is passed by value.</a:t>
            </a:r>
          </a:p>
          <a:p>
            <a:r>
              <a:rPr lang="en-US" altLang="ko-KR" b="1" dirty="0"/>
              <a:t>Hence, Object references are also  passed by value.</a:t>
            </a:r>
          </a:p>
          <a:p>
            <a:r>
              <a:rPr lang="en-US" altLang="ko-KR" dirty="0"/>
              <a:t>If objects </a:t>
            </a:r>
            <a:r>
              <a:rPr lang="en-US" altLang="ko-KR" dirty="0">
                <a:solidFill>
                  <a:srgbClr val="FF0000"/>
                </a:solidFill>
              </a:rPr>
              <a:t>were </a:t>
            </a:r>
            <a:r>
              <a:rPr lang="en-US" altLang="ko-KR" dirty="0"/>
              <a:t>passed by reference, you could swap them: 04_08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//We want to write code to swap two Employee Objects as follows: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public static void swap(Employee </a:t>
            </a:r>
            <a:r>
              <a:rPr lang="en-US" altLang="ko-KR" sz="2000" dirty="0">
                <a:solidFill>
                  <a:srgbClr val="FF0000"/>
                </a:solidFill>
              </a:rPr>
              <a:t>x</a:t>
            </a:r>
            <a:r>
              <a:rPr lang="en-US" altLang="ko-KR" sz="2000" dirty="0">
                <a:solidFill>
                  <a:srgbClr val="0000FF"/>
                </a:solidFill>
              </a:rPr>
              <a:t>, Employee </a:t>
            </a:r>
            <a:r>
              <a:rPr lang="en-US" altLang="ko-KR" sz="2000" dirty="0">
                <a:solidFill>
                  <a:srgbClr val="FF0000"/>
                </a:solidFill>
              </a:rPr>
              <a:t>y</a:t>
            </a:r>
            <a:r>
              <a:rPr lang="en-US" altLang="ko-KR" sz="2000" dirty="0">
                <a:solidFill>
                  <a:srgbClr val="0000FF"/>
                </a:solidFill>
              </a:rPr>
              <a:t>)  </a:t>
            </a:r>
            <a:r>
              <a:rPr lang="en-US" altLang="ko-KR" sz="2000" b="1" dirty="0">
                <a:solidFill>
                  <a:srgbClr val="FF0000"/>
                </a:solidFill>
              </a:rPr>
              <a:t>// doesn't work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altLang="ko-KR" sz="2000" dirty="0"/>
              <a:t>   Employee </a:t>
            </a:r>
            <a:r>
              <a:rPr lang="en-US" altLang="ko-KR" sz="2000" dirty="0">
                <a:solidFill>
                  <a:srgbClr val="FF0000"/>
                </a:solidFill>
              </a:rPr>
              <a:t>temp</a:t>
            </a:r>
            <a:r>
              <a:rPr lang="en-US" altLang="ko-KR" sz="2000" dirty="0"/>
              <a:t> = x ;   x = </a:t>
            </a:r>
            <a:r>
              <a:rPr lang="en-US" altLang="ko-KR" sz="2000" dirty="0">
                <a:solidFill>
                  <a:srgbClr val="FF0000"/>
                </a:solidFill>
              </a:rPr>
              <a:t>y</a:t>
            </a:r>
            <a:r>
              <a:rPr lang="en-US" altLang="ko-KR" sz="2000" dirty="0"/>
              <a:t>;  y =</a:t>
            </a:r>
            <a:r>
              <a:rPr lang="en-US" altLang="ko-KR" sz="2000" dirty="0">
                <a:solidFill>
                  <a:srgbClr val="FF0000"/>
                </a:solidFill>
              </a:rPr>
              <a:t> temp</a:t>
            </a:r>
            <a:r>
              <a:rPr lang="en-US" altLang="ko-KR" sz="2000" dirty="0"/>
              <a:t>;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// Let call the above method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/>
              <a:t>Employee </a:t>
            </a:r>
            <a:r>
              <a:rPr lang="en-US" altLang="ko-KR" sz="2000" dirty="0" err="1">
                <a:solidFill>
                  <a:srgbClr val="FF0000"/>
                </a:solidFill>
              </a:rPr>
              <a:t>alice</a:t>
            </a:r>
            <a:r>
              <a:rPr lang="en-US" altLang="ko-KR" sz="2000" dirty="0"/>
              <a:t> = new </a:t>
            </a:r>
            <a:r>
              <a:rPr lang="en-US" altLang="ko-KR" sz="2000" b="1" dirty="0"/>
              <a:t>Employee</a:t>
            </a:r>
            <a:r>
              <a:rPr lang="en-US" altLang="ko-KR" sz="2000" dirty="0"/>
              <a:t>("Alice", . . .);</a:t>
            </a:r>
          </a:p>
          <a:p>
            <a:pPr marL="457200" lvl="1" indent="0">
              <a:buNone/>
            </a:pPr>
            <a:r>
              <a:rPr lang="en-US" altLang="ko-KR" sz="2000" dirty="0"/>
              <a:t>Employee </a:t>
            </a:r>
            <a:r>
              <a:rPr lang="en-US" altLang="ko-KR" sz="2000" dirty="0">
                <a:solidFill>
                  <a:srgbClr val="FF0000"/>
                </a:solidFill>
              </a:rPr>
              <a:t>bob</a:t>
            </a:r>
            <a:r>
              <a:rPr lang="en-US" altLang="ko-KR" sz="2000" dirty="0"/>
              <a:t> = new Employee("Bob", . . .);</a:t>
            </a:r>
          </a:p>
          <a:p>
            <a:pPr marL="457200" lvl="1" indent="0">
              <a:buNone/>
            </a:pPr>
            <a:r>
              <a:rPr lang="en-US" altLang="ko-KR" sz="2000" b="1" dirty="0"/>
              <a:t>swap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alice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FF0000"/>
                </a:solidFill>
              </a:rPr>
              <a:t>bob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// </a:t>
            </a:r>
            <a:r>
              <a:rPr lang="en-US" altLang="ko-KR" b="1" dirty="0">
                <a:solidFill>
                  <a:srgbClr val="FF0000"/>
                </a:solidFill>
              </a:rPr>
              <a:t>output: a and b are not swapped and the above program cannot do our need </a:t>
            </a:r>
          </a:p>
          <a:p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72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4709" cy="51476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Example: Justification for </a:t>
            </a:r>
            <a:r>
              <a:rPr lang="en-US" altLang="ko-KR" dirty="0">
                <a:solidFill>
                  <a:srgbClr val="FF0000"/>
                </a:solidFill>
              </a:rPr>
              <a:t>call by value </a:t>
            </a:r>
            <a:r>
              <a:rPr lang="en-US" altLang="ko-KR" dirty="0">
                <a:solidFill>
                  <a:srgbClr val="0000FF"/>
                </a:solidFill>
              </a:rPr>
              <a:t>, not </a:t>
            </a:r>
            <a:r>
              <a:rPr lang="en-US" altLang="ko-KR" dirty="0">
                <a:solidFill>
                  <a:srgbClr val="7030A0"/>
                </a:solidFill>
              </a:rPr>
              <a:t>call by reference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600074" y="1130950"/>
            <a:ext cx="7895569" cy="5158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73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Example: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Parameter Passing that tests three  cases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838200" y="992037"/>
            <a:ext cx="5181600" cy="5729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b="0" dirty="0"/>
              <a:t>public class </a:t>
            </a:r>
            <a:r>
              <a:rPr lang="en-US" altLang="ko-KR" sz="1000" b="0" dirty="0" err="1">
                <a:solidFill>
                  <a:srgbClr val="0000FF"/>
                </a:solidFill>
              </a:rPr>
              <a:t>ParamTest</a:t>
            </a:r>
            <a:endParaRPr lang="en-US" altLang="ko-KR" sz="10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000" b="0" dirty="0"/>
              <a:t>{</a:t>
            </a:r>
          </a:p>
          <a:p>
            <a:pPr marL="0" indent="0">
              <a:buNone/>
            </a:pPr>
            <a:r>
              <a:rPr lang="en-US" altLang="ko-KR" sz="1000" b="0" dirty="0"/>
              <a:t>   public static void </a:t>
            </a:r>
            <a:r>
              <a:rPr lang="en-US" altLang="ko-KR" sz="1000" b="0" dirty="0">
                <a:solidFill>
                  <a:srgbClr val="0000FF"/>
                </a:solidFill>
              </a:rPr>
              <a:t>main</a:t>
            </a:r>
            <a:r>
              <a:rPr lang="en-US" altLang="ko-KR" sz="1000" b="0" dirty="0"/>
              <a:t>(String[] </a:t>
            </a:r>
            <a:r>
              <a:rPr lang="en-US" altLang="ko-KR" sz="1000" b="0" dirty="0" err="1"/>
              <a:t>args</a:t>
            </a:r>
            <a:r>
              <a:rPr lang="en-US" altLang="ko-KR" sz="1000" b="0" dirty="0"/>
              <a:t>)</a:t>
            </a:r>
          </a:p>
          <a:p>
            <a:pPr marL="0" indent="0">
              <a:buNone/>
            </a:pPr>
            <a:r>
              <a:rPr lang="en-US" altLang="ko-KR" sz="1000" b="0" dirty="0"/>
              <a:t>   {</a:t>
            </a:r>
          </a:p>
          <a:p>
            <a:pPr marL="0" indent="0">
              <a:buNone/>
            </a:pPr>
            <a:r>
              <a:rPr lang="en-US" altLang="ko-KR" sz="1000" dirty="0"/>
              <a:t>       </a:t>
            </a:r>
            <a:r>
              <a:rPr lang="en-US" altLang="ko-KR" sz="1000" dirty="0">
                <a:solidFill>
                  <a:srgbClr val="0000FF"/>
                </a:solidFill>
              </a:rPr>
              <a:t>// Test 1: Methods can't modify numeric parameters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("Testing </a:t>
            </a:r>
            <a:r>
              <a:rPr lang="en-US" altLang="ko-KR" sz="1000" b="0" dirty="0" err="1"/>
              <a:t>tripleValue</a:t>
            </a:r>
            <a:r>
              <a:rPr lang="en-US" altLang="ko-KR" sz="1000" b="0" dirty="0"/>
              <a:t>:");</a:t>
            </a:r>
          </a:p>
          <a:p>
            <a:pPr marL="0" indent="0">
              <a:buNone/>
            </a:pPr>
            <a:r>
              <a:rPr lang="en-US" altLang="ko-KR" sz="1000" b="0" dirty="0"/>
              <a:t>      double percent = 10;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("Before: percent=" + percent);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tripleValue</a:t>
            </a:r>
            <a:r>
              <a:rPr lang="en-US" altLang="ko-KR" sz="1000" b="0" dirty="0"/>
              <a:t>(percent);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("After: percent=" + percent);</a:t>
            </a:r>
          </a:p>
          <a:p>
            <a:pPr marL="0" indent="0">
              <a:buNone/>
            </a:pPr>
            <a:r>
              <a:rPr lang="en-US" altLang="ko-KR" sz="1000" b="0" dirty="0">
                <a:solidFill>
                  <a:srgbClr val="0000FF"/>
                </a:solidFill>
              </a:rPr>
              <a:t>     </a:t>
            </a:r>
            <a:r>
              <a:rPr lang="en-US" altLang="ko-KR" sz="1000" dirty="0">
                <a:solidFill>
                  <a:srgbClr val="0000FF"/>
                </a:solidFill>
              </a:rPr>
              <a:t>   // Test 2: Methods can change the state of object parameters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("\</a:t>
            </a:r>
            <a:r>
              <a:rPr lang="en-US" altLang="ko-KR" sz="1000" b="0" dirty="0" err="1"/>
              <a:t>nTesting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tripleSalary</a:t>
            </a:r>
            <a:r>
              <a:rPr lang="en-US" altLang="ko-KR" sz="1000" b="0" dirty="0"/>
              <a:t>:");</a:t>
            </a:r>
          </a:p>
          <a:p>
            <a:pPr marL="0" indent="0">
              <a:buNone/>
            </a:pPr>
            <a:r>
              <a:rPr lang="en-US" altLang="ko-KR" sz="1000" b="0" dirty="0"/>
              <a:t>      Employee harry = new Employee("Harry", 50000);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("Before: salary=" + </a:t>
            </a:r>
            <a:r>
              <a:rPr lang="en-US" altLang="ko-KR" sz="1000" b="0" dirty="0" err="1"/>
              <a:t>harry.getSalary</a:t>
            </a:r>
            <a:r>
              <a:rPr lang="en-US" altLang="ko-KR" sz="1000" b="0" dirty="0"/>
              <a:t>());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tripleSalary</a:t>
            </a:r>
            <a:r>
              <a:rPr lang="en-US" altLang="ko-KR" sz="1000" b="0" dirty="0"/>
              <a:t>(harry);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("After: salary=" + </a:t>
            </a:r>
            <a:r>
              <a:rPr lang="en-US" altLang="ko-KR" sz="1000" b="0" dirty="0" err="1"/>
              <a:t>harry.getSalary</a:t>
            </a:r>
            <a:r>
              <a:rPr lang="en-US" altLang="ko-KR" sz="1000" b="0" dirty="0"/>
              <a:t>());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rgbClr val="0000FF"/>
                </a:solidFill>
              </a:rPr>
              <a:t>        // Test 3: Methods can't attach new objects to object parameters</a:t>
            </a:r>
          </a:p>
          <a:p>
            <a:pPr marL="0" indent="0">
              <a:buNone/>
            </a:pPr>
            <a:r>
              <a:rPr lang="en-US" altLang="ko-KR" sz="1000" b="0" dirty="0"/>
              <a:t>  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("\</a:t>
            </a:r>
            <a:r>
              <a:rPr lang="en-US" altLang="ko-KR" sz="1000" b="0" dirty="0" err="1"/>
              <a:t>nTesting</a:t>
            </a:r>
            <a:r>
              <a:rPr lang="en-US" altLang="ko-KR" sz="1000" b="0" dirty="0"/>
              <a:t> swap:");</a:t>
            </a:r>
          </a:p>
          <a:p>
            <a:pPr marL="0" indent="0">
              <a:buNone/>
            </a:pPr>
            <a:r>
              <a:rPr lang="en-US" altLang="ko-KR" sz="1000" b="0" dirty="0"/>
              <a:t>        Employee a = new Employee("Alice", 70000);</a:t>
            </a:r>
          </a:p>
          <a:p>
            <a:pPr marL="0" indent="0">
              <a:buNone/>
            </a:pPr>
            <a:r>
              <a:rPr lang="en-US" altLang="ko-KR" sz="1000" b="0" dirty="0"/>
              <a:t>        Employee b = new Employee("Bob", 60000);</a:t>
            </a:r>
            <a:endParaRPr lang="ko-KR" altLang="en-US" sz="1000" b="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482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b="0" dirty="0"/>
              <a:t>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("Before: a=" + </a:t>
            </a:r>
            <a:r>
              <a:rPr lang="en-US" altLang="ko-KR" sz="1000" b="0" dirty="0" err="1"/>
              <a:t>a.getName</a:t>
            </a:r>
            <a:r>
              <a:rPr lang="en-US" altLang="ko-KR" sz="1000" b="0" dirty="0"/>
              <a:t>());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("Before: b=" + </a:t>
            </a:r>
            <a:r>
              <a:rPr lang="en-US" altLang="ko-KR" sz="1000" b="0" dirty="0" err="1"/>
              <a:t>b.getName</a:t>
            </a:r>
            <a:r>
              <a:rPr lang="en-US" altLang="ko-KR" sz="1000" b="0" dirty="0"/>
              <a:t>());</a:t>
            </a:r>
          </a:p>
          <a:p>
            <a:pPr marL="0" indent="0">
              <a:buNone/>
            </a:pPr>
            <a:r>
              <a:rPr lang="en-US" altLang="ko-KR" sz="1000" b="0" dirty="0"/>
              <a:t>      swap(a, b);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("After: a=" + </a:t>
            </a:r>
            <a:r>
              <a:rPr lang="en-US" altLang="ko-KR" sz="1000" b="0" dirty="0" err="1"/>
              <a:t>a.getName</a:t>
            </a:r>
            <a:r>
              <a:rPr lang="en-US" altLang="ko-KR" sz="1000" b="0" dirty="0"/>
              <a:t>());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("After: b=" + </a:t>
            </a:r>
            <a:r>
              <a:rPr lang="en-US" altLang="ko-KR" sz="1000" b="0" dirty="0" err="1"/>
              <a:t>b.getName</a:t>
            </a:r>
            <a:r>
              <a:rPr lang="en-US" altLang="ko-KR" sz="1000" b="0" dirty="0"/>
              <a:t>());</a:t>
            </a:r>
          </a:p>
          <a:p>
            <a:pPr marL="0" indent="0">
              <a:buNone/>
            </a:pPr>
            <a:r>
              <a:rPr lang="en-US" altLang="ko-KR" sz="1000" b="0" dirty="0"/>
              <a:t>   }</a:t>
            </a:r>
          </a:p>
          <a:p>
            <a:pPr marL="0" indent="0">
              <a:buNone/>
            </a:pPr>
            <a:r>
              <a:rPr lang="en-US" altLang="ko-KR" sz="1000" b="0" dirty="0"/>
              <a:t>   public static void </a:t>
            </a:r>
            <a:r>
              <a:rPr lang="en-US" altLang="ko-KR" sz="1000" b="0" dirty="0" err="1">
                <a:solidFill>
                  <a:srgbClr val="0000FF"/>
                </a:solidFill>
              </a:rPr>
              <a:t>tripleValu</a:t>
            </a:r>
            <a:r>
              <a:rPr lang="en-US" altLang="ko-KR" sz="1000" b="0" dirty="0" err="1"/>
              <a:t>e</a:t>
            </a:r>
            <a:r>
              <a:rPr lang="en-US" altLang="ko-KR" sz="1000" b="0" dirty="0"/>
              <a:t>(double x)  </a:t>
            </a:r>
            <a:r>
              <a:rPr lang="en-US" altLang="ko-KR" sz="1000" b="0" dirty="0">
                <a:solidFill>
                  <a:srgbClr val="0000FF"/>
                </a:solidFill>
              </a:rPr>
              <a:t>// doesn't work</a:t>
            </a:r>
          </a:p>
          <a:p>
            <a:pPr marL="0" indent="0">
              <a:buNone/>
            </a:pPr>
            <a:r>
              <a:rPr lang="en-US" altLang="ko-KR" sz="1000" b="0" dirty="0"/>
              <a:t>   {  x = 3 * x;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("End of method: x=" + x);</a:t>
            </a:r>
          </a:p>
          <a:p>
            <a:pPr marL="0" indent="0">
              <a:buNone/>
            </a:pPr>
            <a:r>
              <a:rPr lang="en-US" altLang="ko-KR" sz="1000" b="0" dirty="0"/>
              <a:t>   }</a:t>
            </a:r>
          </a:p>
          <a:p>
            <a:pPr marL="0" indent="0">
              <a:buNone/>
            </a:pPr>
            <a:r>
              <a:rPr lang="en-US" altLang="ko-KR" sz="1000" b="0" dirty="0"/>
              <a:t>   public static void </a:t>
            </a:r>
            <a:r>
              <a:rPr lang="en-US" altLang="ko-KR" sz="1000" b="0" dirty="0" err="1">
                <a:solidFill>
                  <a:srgbClr val="0000FF"/>
                </a:solidFill>
              </a:rPr>
              <a:t>tripleSalar</a:t>
            </a:r>
            <a:r>
              <a:rPr lang="en-US" altLang="ko-KR" sz="1000" b="0" dirty="0" err="1"/>
              <a:t>y</a:t>
            </a:r>
            <a:r>
              <a:rPr lang="en-US" altLang="ko-KR" sz="1000" b="0" dirty="0"/>
              <a:t>(Employee x</a:t>
            </a:r>
            <a:r>
              <a:rPr lang="en-US" altLang="ko-KR" sz="1000" b="0" dirty="0">
                <a:solidFill>
                  <a:srgbClr val="0000FF"/>
                </a:solidFill>
              </a:rPr>
              <a:t>)  // works</a:t>
            </a:r>
          </a:p>
          <a:p>
            <a:pPr marL="0" indent="0">
              <a:buNone/>
            </a:pPr>
            <a:r>
              <a:rPr lang="en-US" altLang="ko-KR" sz="1000" b="0" dirty="0"/>
              <a:t>   {   </a:t>
            </a:r>
            <a:r>
              <a:rPr lang="en-US" altLang="ko-KR" sz="1000" b="0" dirty="0" err="1"/>
              <a:t>x.raiseSalary</a:t>
            </a:r>
            <a:r>
              <a:rPr lang="en-US" altLang="ko-KR" sz="1000" b="0" dirty="0"/>
              <a:t>(200);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("End of method: salary=" + </a:t>
            </a:r>
            <a:r>
              <a:rPr lang="en-US" altLang="ko-KR" sz="1000" b="0" dirty="0" err="1"/>
              <a:t>x.getSalary</a:t>
            </a:r>
            <a:r>
              <a:rPr lang="en-US" altLang="ko-KR" sz="1000" b="0" dirty="0"/>
              <a:t>());</a:t>
            </a:r>
          </a:p>
          <a:p>
            <a:pPr marL="0" indent="0">
              <a:buNone/>
            </a:pPr>
            <a:r>
              <a:rPr lang="en-US" altLang="ko-KR" sz="1000" b="0" dirty="0"/>
              <a:t>   }</a:t>
            </a:r>
          </a:p>
          <a:p>
            <a:pPr marL="0" indent="0">
              <a:buNone/>
            </a:pPr>
            <a:r>
              <a:rPr lang="en-US" altLang="ko-KR" sz="1000" b="0" dirty="0"/>
              <a:t>   public static void </a:t>
            </a:r>
            <a:r>
              <a:rPr lang="en-US" altLang="ko-KR" sz="1000" b="0" dirty="0">
                <a:solidFill>
                  <a:srgbClr val="0000FF"/>
                </a:solidFill>
              </a:rPr>
              <a:t>swap</a:t>
            </a:r>
            <a:r>
              <a:rPr lang="en-US" altLang="ko-KR" sz="1000" b="0" dirty="0"/>
              <a:t>(Employee x, Employee y)</a:t>
            </a:r>
          </a:p>
          <a:p>
            <a:pPr marL="0" indent="0">
              <a:buNone/>
            </a:pPr>
            <a:r>
              <a:rPr lang="en-US" altLang="ko-KR" sz="1000" b="0" dirty="0"/>
              <a:t>   {   Employee temp = x;</a:t>
            </a:r>
          </a:p>
          <a:p>
            <a:pPr marL="0" indent="0">
              <a:buNone/>
            </a:pPr>
            <a:r>
              <a:rPr lang="en-US" altLang="ko-KR" sz="1000" b="0" dirty="0"/>
              <a:t>      x = y;</a:t>
            </a:r>
          </a:p>
          <a:p>
            <a:pPr marL="0" indent="0">
              <a:buNone/>
            </a:pPr>
            <a:r>
              <a:rPr lang="en-US" altLang="ko-KR" sz="1000" b="0" dirty="0"/>
              <a:t>      y = temp;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("End of method: x=" + </a:t>
            </a:r>
            <a:r>
              <a:rPr lang="en-US" altLang="ko-KR" sz="1000" b="0" dirty="0" err="1"/>
              <a:t>x.getName</a:t>
            </a:r>
            <a:r>
              <a:rPr lang="en-US" altLang="ko-KR" sz="1000" b="0" dirty="0"/>
              <a:t>());</a:t>
            </a:r>
          </a:p>
          <a:p>
            <a:pPr marL="0" indent="0">
              <a:buNone/>
            </a:pPr>
            <a:r>
              <a:rPr lang="en-US" altLang="ko-KR" sz="1000" b="0" dirty="0"/>
              <a:t>      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("End of method: y=" + </a:t>
            </a:r>
            <a:r>
              <a:rPr lang="en-US" altLang="ko-KR" sz="1000" b="0" dirty="0" err="1"/>
              <a:t>y.getName</a:t>
            </a:r>
            <a:r>
              <a:rPr lang="en-US" altLang="ko-KR" sz="1000" b="0" dirty="0"/>
              <a:t>());</a:t>
            </a:r>
          </a:p>
          <a:p>
            <a:pPr marL="0" indent="0">
              <a:buNone/>
            </a:pPr>
            <a:r>
              <a:rPr lang="en-US" altLang="ko-KR" sz="1000" b="0" dirty="0"/>
              <a:t>   }</a:t>
            </a:r>
          </a:p>
          <a:p>
            <a:pPr marL="0" indent="0">
              <a:buNone/>
            </a:pPr>
            <a:r>
              <a:rPr lang="en-US" altLang="ko-KR" sz="1000" b="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08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Output of the previous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Testing </a:t>
            </a:r>
            <a:r>
              <a:rPr lang="en-US" dirty="0" err="1">
                <a:solidFill>
                  <a:srgbClr val="0000FF"/>
                </a:solidFill>
              </a:rPr>
              <a:t>tripleValue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Before: percent=10.0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End of method: x=30.0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After: percent=10.0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Testing </a:t>
            </a:r>
            <a:r>
              <a:rPr lang="en-US" dirty="0" err="1">
                <a:solidFill>
                  <a:srgbClr val="7030A0"/>
                </a:solidFill>
              </a:rPr>
              <a:t>tripleSalary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Before: salary=50000.0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 of method: salary=150000.0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After: salary=150000.0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After the method, the state of 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Testing swap: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Before: a=Alice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Before: b=Bob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End of method: x=Bob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End of method: y=Alice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After: a=Alice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After: b=Bob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3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맑은 고딕" panose="020F0302020204030204"/>
              </a:rPr>
              <a:t>4.1. Introduction to OOP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942091"/>
            <a:ext cx="8229600" cy="5181600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30238" lvl="2" indent="0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71462" y="942091"/>
            <a:ext cx="6772275" cy="4448205"/>
            <a:chOff x="2971800" y="2145280"/>
            <a:chExt cx="3200308" cy="2285347"/>
          </a:xfrm>
        </p:grpSpPr>
        <p:sp>
          <p:nvSpPr>
            <p:cNvPr id="65" name="object 2"/>
            <p:cNvSpPr/>
            <p:nvPr/>
          </p:nvSpPr>
          <p:spPr>
            <a:xfrm>
              <a:off x="2971800" y="2145280"/>
              <a:ext cx="3200308" cy="2185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"/>
            <p:cNvSpPr txBox="1"/>
            <p:nvPr/>
          </p:nvSpPr>
          <p:spPr>
            <a:xfrm>
              <a:off x="3025814" y="4240876"/>
              <a:ext cx="2978563" cy="1897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lang="en-US" sz="2400" b="1" spc="-10" dirty="0">
                  <a:solidFill>
                    <a:srgbClr val="0000FF"/>
                  </a:solidFill>
                  <a:latin typeface="Arial"/>
                  <a:cs typeface="Arial"/>
                </a:rPr>
                <a:t>Procedural Vs OO programming Paradigm </a:t>
              </a:r>
              <a:endParaRPr sz="2400" b="1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object 3"/>
          <p:cNvSpPr txBox="1"/>
          <p:nvPr/>
        </p:nvSpPr>
        <p:spPr>
          <a:xfrm>
            <a:off x="6905625" y="942090"/>
            <a:ext cx="4676775" cy="443198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spc="-10" dirty="0">
                <a:solidFill>
                  <a:srgbClr val="0000FF"/>
                </a:solidFill>
                <a:latin typeface="Arial"/>
                <a:cs typeface="Arial"/>
              </a:rPr>
              <a:t>Assume an </a:t>
            </a:r>
            <a:r>
              <a:rPr lang="en-US" sz="2400" dirty="0"/>
              <a:t>application needs </a:t>
            </a:r>
          </a:p>
          <a:p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2,000</a:t>
            </a:r>
            <a:r>
              <a:rPr lang="en-US" sz="2400" dirty="0"/>
              <a:t> procedures that  access</a:t>
            </a:r>
          </a:p>
          <a:p>
            <a:r>
              <a:rPr lang="en-US" sz="2400" dirty="0"/>
              <a:t> global data.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 OOP, we need </a:t>
            </a:r>
            <a:r>
              <a:rPr lang="en-US" sz="2400" b="1" dirty="0">
                <a:solidFill>
                  <a:srgbClr val="FF0000"/>
                </a:solidFill>
              </a:rPr>
              <a:t>100</a:t>
            </a:r>
            <a:r>
              <a:rPr lang="en-US" sz="2400" dirty="0"/>
              <a:t> classes </a:t>
            </a:r>
          </a:p>
          <a:p>
            <a:r>
              <a:rPr lang="en-US" sz="2400" dirty="0"/>
              <a:t>  with  20 methods per class.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Q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00FF"/>
                </a:solidFill>
              </a:rPr>
              <a:t>Which is easy for a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programmer to grasp and  to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find bugs if a particular object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has  incorrect attribute values</a:t>
            </a:r>
            <a:r>
              <a:rPr lang="en-US" sz="2400" dirty="0"/>
              <a:t>?.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A: </a:t>
            </a:r>
            <a:r>
              <a:rPr lang="en-US" sz="2400" dirty="0"/>
              <a:t>In </a:t>
            </a:r>
            <a:r>
              <a:rPr lang="en-US" sz="2400" b="1" dirty="0"/>
              <a:t>OPP,</a:t>
            </a:r>
            <a:r>
              <a:rPr lang="en-US" sz="2400" dirty="0"/>
              <a:t> it is easy to search </a:t>
            </a:r>
          </a:p>
          <a:p>
            <a:r>
              <a:rPr lang="en-US" sz="2400" dirty="0"/>
              <a:t>   20 methods  instead of  2,000 </a:t>
            </a:r>
          </a:p>
          <a:p>
            <a:r>
              <a:rPr lang="en-US" sz="2400" dirty="0"/>
              <a:t>   procedures </a:t>
            </a:r>
            <a:endParaRPr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80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 4.1.1. Classes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1144251" cy="51849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Note</a:t>
            </a:r>
            <a:r>
              <a:rPr lang="en-US" sz="2400" dirty="0"/>
              <a:t>: In java, </a:t>
            </a:r>
            <a:r>
              <a:rPr lang="en-US" sz="2400" b="1" dirty="0"/>
              <a:t>all code that we write is inside a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class is the template or blueprint from which objects are made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We create an  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( </a:t>
            </a:r>
            <a:r>
              <a:rPr lang="en-US" sz="2400" b="1" dirty="0"/>
              <a:t>instance</a:t>
            </a:r>
            <a:r>
              <a:rPr lang="en-US" sz="2400" dirty="0"/>
              <a:t>) from a class using “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” operator and </a:t>
            </a:r>
          </a:p>
          <a:p>
            <a:pPr marL="457200" lvl="1" indent="0">
              <a:buNone/>
            </a:pPr>
            <a:r>
              <a:rPr lang="en-US" sz="2400" dirty="0"/>
              <a:t> constructor of a class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i="1" dirty="0"/>
              <a:t>A class encapsulates </a:t>
            </a:r>
            <a:r>
              <a:rPr lang="en-US" sz="2400" b="1" dirty="0"/>
              <a:t>data and behavior </a:t>
            </a:r>
            <a:r>
              <a:rPr lang="en-US" sz="2400" dirty="0"/>
              <a:t>in one package and hides</a:t>
            </a:r>
          </a:p>
          <a:p>
            <a:pPr marL="457200" lvl="1" indent="0">
              <a:buNone/>
            </a:pPr>
            <a:r>
              <a:rPr lang="en-US" sz="2400" dirty="0"/>
              <a:t> the implementation details from the users of the object.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bits of data in an object are called its </a:t>
            </a:r>
            <a:r>
              <a:rPr lang="en-US" sz="2400" i="1" dirty="0"/>
              <a:t>instance fields</a:t>
            </a:r>
            <a:r>
              <a:rPr lang="en-US" sz="2400" dirty="0"/>
              <a:t> 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procedures that operate on the data are called its </a:t>
            </a:r>
            <a:r>
              <a:rPr lang="en-US" sz="2400" i="1" dirty="0"/>
              <a:t>methods</a:t>
            </a:r>
            <a:r>
              <a:rPr lang="en-US" sz="2400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specific object </a:t>
            </a:r>
            <a:r>
              <a:rPr lang="en-US" sz="2400" dirty="0"/>
              <a:t>that is an </a:t>
            </a:r>
            <a:r>
              <a:rPr lang="en-US" sz="2400" b="1" dirty="0"/>
              <a:t>instance</a:t>
            </a:r>
            <a:r>
              <a:rPr lang="en-US" sz="2400" dirty="0"/>
              <a:t> of a </a:t>
            </a:r>
            <a:r>
              <a:rPr lang="en-US" sz="2400" b="1" dirty="0"/>
              <a:t>class </a:t>
            </a:r>
            <a:r>
              <a:rPr lang="en-US" sz="2400" dirty="0"/>
              <a:t>will have </a:t>
            </a:r>
            <a:r>
              <a:rPr lang="en-US" sz="2400" b="1" dirty="0"/>
              <a:t>specific</a:t>
            </a:r>
            <a:r>
              <a:rPr lang="en-US" sz="2400" dirty="0"/>
              <a:t> values of its instance fields(current </a:t>
            </a:r>
            <a:r>
              <a:rPr lang="en-US" sz="2400" i="1" dirty="0"/>
              <a:t>state </a:t>
            </a:r>
            <a:r>
              <a:rPr lang="en-US" sz="2400" dirty="0"/>
              <a:t>of the object).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Whenever you invoke a method on an object, its </a:t>
            </a:r>
            <a:r>
              <a:rPr lang="en-US" sz="2400" dirty="0">
                <a:solidFill>
                  <a:srgbClr val="FF0000"/>
                </a:solidFill>
              </a:rPr>
              <a:t>state</a:t>
            </a:r>
            <a:r>
              <a:rPr lang="en-US" sz="2400" dirty="0"/>
              <a:t> may change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See the diagraming the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1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4.1.1. Classes  cont’d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782300" cy="554211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10" name="직선 연결선 9"/>
          <p:cNvCxnSpPr>
            <a:stCxn id="8" idx="1"/>
            <a:endCxn id="8" idx="3"/>
          </p:cNvCxnSpPr>
          <p:nvPr/>
        </p:nvCxnSpPr>
        <p:spPr>
          <a:xfrm>
            <a:off x="460154" y="4218134"/>
            <a:ext cx="3284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1" idx="1"/>
            <a:endCxn id="11" idx="3"/>
          </p:cNvCxnSpPr>
          <p:nvPr/>
        </p:nvCxnSpPr>
        <p:spPr>
          <a:xfrm>
            <a:off x="4440093" y="4218133"/>
            <a:ext cx="3284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60154" y="1172749"/>
            <a:ext cx="7264621" cy="5183601"/>
            <a:chOff x="5937030" y="2291256"/>
            <a:chExt cx="3486807" cy="3819480"/>
          </a:xfrm>
        </p:grpSpPr>
        <p:sp>
          <p:nvSpPr>
            <p:cNvPr id="5" name="직사각형 4"/>
            <p:cNvSpPr/>
            <p:nvPr/>
          </p:nvSpPr>
          <p:spPr>
            <a:xfrm>
              <a:off x="6852744" y="2291256"/>
              <a:ext cx="1576552" cy="378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FF0000"/>
                  </a:solidFill>
                </a:rPr>
                <a:t>ClassName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52744" y="2669628"/>
              <a:ext cx="1576552" cy="378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State (Data)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52744" y="3047999"/>
              <a:ext cx="1576552" cy="508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Methods</a:t>
              </a: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(Behavior)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937030" y="4120056"/>
              <a:ext cx="1576552" cy="8303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FF"/>
                  </a:solidFill>
                </a:rPr>
                <a:t>anObject</a:t>
              </a:r>
              <a:r>
                <a:rPr lang="en-US" altLang="ko-KR" sz="2400" dirty="0">
                  <a:solidFill>
                    <a:schemeClr val="tx1"/>
                  </a:solidFill>
                </a:rPr>
                <a:t>(</a:t>
              </a:r>
              <a:r>
                <a:rPr lang="en-US" altLang="ko-KR" sz="2400" dirty="0">
                  <a:solidFill>
                    <a:srgbClr val="FF0000"/>
                  </a:solidFill>
                </a:rPr>
                <a:t>Id</a:t>
              </a:r>
              <a:r>
                <a:rPr lang="en-US" altLang="ko-KR" sz="24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sz="2400" dirty="0">
                  <a:solidFill>
                    <a:srgbClr val="00B050"/>
                  </a:solidFill>
                </a:rPr>
                <a:t>instance variables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직선 연결선 12"/>
            <p:cNvCxnSpPr>
              <a:stCxn id="7" idx="2"/>
            </p:cNvCxnSpPr>
            <p:nvPr/>
          </p:nvCxnSpPr>
          <p:spPr>
            <a:xfrm flipH="1">
              <a:off x="6725306" y="3556398"/>
              <a:ext cx="915714" cy="563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7847285" y="4120055"/>
              <a:ext cx="1576552" cy="8303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solidFill>
                    <a:srgbClr val="7030A0"/>
                  </a:solidFill>
                </a:rPr>
                <a:t>anotherObjec</a:t>
              </a:r>
              <a:r>
                <a:rPr lang="en-US" altLang="ko-KR" sz="2400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2400" dirty="0">
                  <a:solidFill>
                    <a:schemeClr val="tx1"/>
                  </a:solidFill>
                </a:rPr>
                <a:t>(</a:t>
              </a:r>
              <a:r>
                <a:rPr lang="en-US" altLang="ko-KR" sz="2400" dirty="0">
                  <a:solidFill>
                    <a:srgbClr val="FF0000"/>
                  </a:solidFill>
                </a:rPr>
                <a:t>ID</a:t>
              </a:r>
              <a:r>
                <a:rPr lang="en-US" altLang="ko-KR" sz="24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dirty="0">
                  <a:solidFill>
                    <a:srgbClr val="00B050"/>
                  </a:solidFill>
                </a:rPr>
                <a:t>instance variables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7" name="직선 연결선 16"/>
            <p:cNvCxnSpPr>
              <a:stCxn id="7" idx="2"/>
              <a:endCxn id="11" idx="0"/>
            </p:cNvCxnSpPr>
            <p:nvPr/>
          </p:nvCxnSpPr>
          <p:spPr>
            <a:xfrm>
              <a:off x="7641020" y="3556398"/>
              <a:ext cx="994541" cy="563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725306" y="4924096"/>
              <a:ext cx="1012936" cy="795982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8071945" y="4924096"/>
              <a:ext cx="681202" cy="8250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183163" y="5770563"/>
              <a:ext cx="1164433" cy="34017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different states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901547" y="1429502"/>
            <a:ext cx="3542180" cy="41549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Class</a:t>
            </a:r>
            <a:r>
              <a:rPr lang="en-US" altLang="ko-KR" sz="2400" dirty="0"/>
              <a:t> a describes its </a:t>
            </a:r>
            <a:r>
              <a:rPr lang="en-US" altLang="ko-KR" sz="2400" b="1" dirty="0"/>
              <a:t>data and  methods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An</a:t>
            </a:r>
            <a:r>
              <a:rPr lang="en-US" altLang="ko-KR" sz="2400" b="1" dirty="0"/>
              <a:t> object </a:t>
            </a:r>
            <a:r>
              <a:rPr lang="en-US" altLang="ko-KR" sz="2400" dirty="0"/>
              <a:t>is an  instance of a class.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An object of a class has: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a</a:t>
            </a:r>
            <a:r>
              <a:rPr lang="en-US" altLang="ko-KR" sz="2400" dirty="0"/>
              <a:t>) methods shared from its class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b</a:t>
            </a:r>
            <a:r>
              <a:rPr lang="en-US" altLang="ko-KR" sz="2400" dirty="0"/>
              <a:t>) States ( value of Instance Variables)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c)  </a:t>
            </a:r>
            <a:r>
              <a:rPr lang="en-US" altLang="ko-KR" sz="2400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25083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4.1.1 Classes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648950" cy="5184925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Due to encapsulation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methods of one  </a:t>
            </a:r>
            <a:r>
              <a:rPr lang="en-US" sz="2800" dirty="0"/>
              <a:t>class cannot  access directly instance fields of other class</a:t>
            </a:r>
          </a:p>
          <a:p>
            <a:r>
              <a:rPr lang="en-US" sz="2800" dirty="0"/>
              <a:t>Programs should interact with </a:t>
            </a:r>
            <a:r>
              <a:rPr lang="en-US" sz="2800" b="1" dirty="0"/>
              <a:t>object data </a:t>
            </a:r>
            <a:r>
              <a:rPr lang="en-US" sz="2800" dirty="0"/>
              <a:t>only through </a:t>
            </a:r>
          </a:p>
          <a:p>
            <a:pPr marL="0" indent="0">
              <a:buNone/>
            </a:pPr>
            <a:r>
              <a:rPr lang="en-US" sz="2800" dirty="0"/>
              <a:t> method calls. </a:t>
            </a:r>
          </a:p>
          <a:p>
            <a:r>
              <a:rPr lang="en-US" sz="2800" dirty="0"/>
              <a:t>Due to Encapsulation,  an object is  “</a:t>
            </a:r>
            <a:r>
              <a:rPr lang="en-US" sz="2800" b="1" dirty="0"/>
              <a:t>black box</a:t>
            </a:r>
            <a:r>
              <a:rPr lang="en-US" sz="2800" dirty="0"/>
              <a:t>” reliability.</a:t>
            </a:r>
          </a:p>
          <a:p>
            <a:r>
              <a:rPr lang="en-US" sz="2800" dirty="0"/>
              <a:t>This implies that </a:t>
            </a:r>
            <a:r>
              <a:rPr lang="en-US" sz="2800" dirty="0">
                <a:solidFill>
                  <a:prstClr val="black"/>
                </a:solidFill>
              </a:rPr>
              <a:t>when </a:t>
            </a:r>
            <a:r>
              <a:rPr lang="en-US" sz="2800" dirty="0">
                <a:solidFill>
                  <a:srgbClr val="FF0000"/>
                </a:solidFill>
              </a:rPr>
              <a:t>one </a:t>
            </a:r>
            <a:r>
              <a:rPr lang="en-US" sz="2800" dirty="0">
                <a:solidFill>
                  <a:prstClr val="black"/>
                </a:solidFill>
              </a:rPr>
              <a:t>class( </a:t>
            </a:r>
            <a:r>
              <a:rPr lang="en-US" sz="2800" b="1" dirty="0">
                <a:solidFill>
                  <a:prstClr val="black"/>
                </a:solidFill>
              </a:rPr>
              <a:t>Server class</a:t>
            </a:r>
            <a:r>
              <a:rPr lang="en-US" sz="2800" dirty="0">
                <a:solidFill>
                  <a:prstClr val="black"/>
                </a:solidFill>
              </a:rPr>
              <a:t> ) changes </a:t>
            </a:r>
            <a:r>
              <a:rPr lang="en-US" sz="2800" b="1" dirty="0">
                <a:solidFill>
                  <a:prstClr val="black"/>
                </a:solidFill>
              </a:rPr>
              <a:t>how </a:t>
            </a:r>
          </a:p>
          <a:p>
            <a:pPr mar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 it stores </a:t>
            </a:r>
            <a:r>
              <a:rPr lang="en-US" sz="2800" dirty="0">
                <a:solidFill>
                  <a:prstClr val="black"/>
                </a:solidFill>
              </a:rPr>
              <a:t>its data, </a:t>
            </a:r>
            <a:r>
              <a:rPr lang="en-US" sz="2800" b="1" dirty="0">
                <a:solidFill>
                  <a:srgbClr val="FF0000"/>
                </a:solidFill>
              </a:rPr>
              <a:t>other</a:t>
            </a:r>
            <a:r>
              <a:rPr lang="en-US" sz="2800" dirty="0">
                <a:solidFill>
                  <a:prstClr val="black"/>
                </a:solidFill>
              </a:rPr>
              <a:t> classes (</a:t>
            </a:r>
            <a:r>
              <a:rPr lang="en-US" sz="2800" b="1" dirty="0">
                <a:solidFill>
                  <a:prstClr val="black"/>
                </a:solidFill>
              </a:rPr>
              <a:t>clients</a:t>
            </a:r>
            <a:r>
              <a:rPr lang="en-US" sz="2800" dirty="0">
                <a:solidFill>
                  <a:prstClr val="black"/>
                </a:solidFill>
              </a:rPr>
              <a:t> ) </a:t>
            </a:r>
            <a:r>
              <a:rPr lang="en-US" sz="2800" b="1" dirty="0">
                <a:solidFill>
                  <a:srgbClr val="0000FF"/>
                </a:solidFill>
              </a:rPr>
              <a:t>does not know </a:t>
            </a:r>
            <a:r>
              <a:rPr lang="en-US" sz="2800" dirty="0">
                <a:solidFill>
                  <a:prstClr val="black"/>
                </a:solidFill>
              </a:rPr>
              <a:t>the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change </a:t>
            </a:r>
            <a:r>
              <a:rPr lang="en-US" sz="2800" b="1" dirty="0">
                <a:solidFill>
                  <a:srgbClr val="FF0000"/>
                </a:solidFill>
              </a:rPr>
              <a:t>because</a:t>
            </a:r>
            <a:r>
              <a:rPr lang="en-US" sz="2800" dirty="0">
                <a:solidFill>
                  <a:prstClr val="black"/>
                </a:solidFill>
              </a:rPr>
              <a:t>  the client classes access the </a:t>
            </a:r>
            <a:r>
              <a:rPr lang="en-US" sz="2800" b="1" dirty="0">
                <a:solidFill>
                  <a:prstClr val="black"/>
                </a:solidFill>
              </a:rPr>
              <a:t>data</a:t>
            </a:r>
            <a:r>
              <a:rPr lang="en-US" sz="2800" dirty="0">
                <a:solidFill>
                  <a:prstClr val="black"/>
                </a:solidFill>
              </a:rPr>
              <a:t> of </a:t>
            </a:r>
            <a:r>
              <a:rPr lang="en-US" sz="2800" b="1" dirty="0">
                <a:solidFill>
                  <a:prstClr val="black"/>
                </a:solidFill>
              </a:rPr>
              <a:t>server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class  by </a:t>
            </a:r>
            <a:r>
              <a:rPr lang="en-US" sz="2800" dirty="0">
                <a:solidFill>
                  <a:srgbClr val="FF0000"/>
                </a:solidFill>
              </a:rPr>
              <a:t>calling</a:t>
            </a:r>
            <a:r>
              <a:rPr lang="en-US" sz="2800" dirty="0">
                <a:solidFill>
                  <a:prstClr val="black"/>
                </a:solidFill>
              </a:rPr>
              <a:t> the  </a:t>
            </a:r>
            <a:r>
              <a:rPr lang="en-US" sz="2800" dirty="0">
                <a:solidFill>
                  <a:srgbClr val="FF0000"/>
                </a:solidFill>
              </a:rPr>
              <a:t>public </a:t>
            </a:r>
            <a:r>
              <a:rPr lang="en-US" sz="2800" dirty="0"/>
              <a:t>methods of the server class.</a:t>
            </a:r>
          </a:p>
          <a:p>
            <a:pPr marL="0" indent="0">
              <a:buNone/>
            </a:pPr>
            <a:r>
              <a:rPr lang="en-US" sz="2800" dirty="0"/>
              <a:t> ( </a:t>
            </a:r>
            <a:r>
              <a:rPr lang="en-US" sz="2800" b="1" dirty="0">
                <a:solidFill>
                  <a:srgbClr val="0000FF"/>
                </a:solidFill>
              </a:rPr>
              <a:t>see the next slide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7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4.1.1 Classes cont’d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>
          <a:xfrm>
            <a:off x="2647950" y="1885950"/>
            <a:ext cx="7583782" cy="4522788"/>
          </a:xfrm>
        </p:spPr>
        <p:txBody>
          <a:bodyPr/>
          <a:lstStyle/>
          <a:p>
            <a:pPr eaLnBrk="1" hangingPunct="1"/>
            <a:endParaRPr lang="en-US" altLang="en-US" i="1" dirty="0">
              <a:solidFill>
                <a:srgbClr val="000000"/>
              </a:solidFill>
            </a:endParaRPr>
          </a:p>
          <a:p>
            <a:pPr marL="109537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316332" y="1539876"/>
            <a:ext cx="8572500" cy="4868862"/>
            <a:chOff x="1981200" y="1143000"/>
            <a:chExt cx="8458200" cy="4800600"/>
          </a:xfrm>
        </p:grpSpPr>
        <p:grpSp>
          <p:nvGrpSpPr>
            <p:cNvPr id="34" name="Group 33"/>
            <p:cNvGrpSpPr/>
            <p:nvPr/>
          </p:nvGrpSpPr>
          <p:grpSpPr>
            <a:xfrm>
              <a:off x="1981200" y="1143000"/>
              <a:ext cx="8458200" cy="4800600"/>
              <a:chOff x="1447800" y="3539330"/>
              <a:chExt cx="5902367" cy="267493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264141" y="4604069"/>
                <a:ext cx="1018330" cy="450669"/>
                <a:chOff x="6264141" y="4604069"/>
                <a:chExt cx="1018330" cy="450669"/>
              </a:xfrm>
            </p:grpSpPr>
            <p:cxnSp>
              <p:nvCxnSpPr>
                <p:cNvPr id="10" name="직선 화살표 연결선 9"/>
                <p:cNvCxnSpPr/>
                <p:nvPr/>
              </p:nvCxnSpPr>
              <p:spPr>
                <a:xfrm flipH="1" flipV="1">
                  <a:off x="6264141" y="4604069"/>
                  <a:ext cx="7923" cy="450669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6340368" y="4726382"/>
                  <a:ext cx="942103" cy="257244"/>
                </a:xfrm>
                <a:prstGeom prst="rect">
                  <a:avLst/>
                </a:prstGeom>
                <a:noFill/>
                <a:ln w="41275"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FF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Change</a:t>
                  </a:r>
                  <a:endParaRPr lang="ko-KR" altLang="en-US" sz="2400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447800" y="3539330"/>
                <a:ext cx="5902367" cy="2674938"/>
                <a:chOff x="1447800" y="3539330"/>
                <a:chExt cx="5902367" cy="2674938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1447800" y="3539330"/>
                  <a:ext cx="5834063" cy="2674938"/>
                  <a:chOff x="1447800" y="3539330"/>
                  <a:chExt cx="5834063" cy="2674938"/>
                </a:xfrm>
              </p:grpSpPr>
              <p:sp>
                <p:nvSpPr>
                  <p:cNvPr id="8" name="직사각형 10"/>
                  <p:cNvSpPr>
                    <a:spLocks noChangeArrowheads="1"/>
                  </p:cNvSpPr>
                  <p:nvPr/>
                </p:nvSpPr>
                <p:spPr bwMode="auto">
                  <a:xfrm>
                    <a:off x="4833938" y="3539331"/>
                    <a:ext cx="2447925" cy="2674937"/>
                  </a:xfrm>
                  <a:prstGeom prst="rect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600">
                        <a:solidFill>
                          <a:schemeClr val="tx1"/>
                        </a:solidFill>
                        <a:latin typeface="Times New Roman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1600">
                        <a:solidFill>
                          <a:schemeClr val="tx1"/>
                        </a:solidFill>
                        <a:latin typeface="Times New Roman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1600">
                        <a:solidFill>
                          <a:schemeClr val="tx1"/>
                        </a:solidFill>
                        <a:latin typeface="Times New Roman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1600">
                        <a:solidFill>
                          <a:schemeClr val="tx1"/>
                        </a:solidFill>
                        <a:latin typeface="Times New Roman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1600">
                        <a:solidFill>
                          <a:schemeClr val="tx1"/>
                        </a:solidFill>
                        <a:latin typeface="Times New Roman" charset="0"/>
                        <a:ea typeface="굴림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charset="0"/>
                        <a:ea typeface="굴림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charset="0"/>
                        <a:ea typeface="굴림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charset="0"/>
                        <a:ea typeface="굴림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charset="0"/>
                        <a:ea typeface="굴림" charset="-127"/>
                      </a:defRPr>
                    </a:lvl9pPr>
                  </a:lstStyle>
                  <a:p>
                    <a:pPr eaLnBrk="1" hangingPunct="1"/>
                    <a:endParaRPr lang="ko-KR" alt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1447800" y="3539330"/>
                    <a:ext cx="3811588" cy="2674937"/>
                    <a:chOff x="1447800" y="3539330"/>
                    <a:chExt cx="3811588" cy="2674937"/>
                  </a:xfrm>
                </p:grpSpPr>
                <p:sp>
                  <p:nvSpPr>
                    <p:cNvPr id="33" name="모서리가 둥근 직사각형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2248" y="4018756"/>
                      <a:ext cx="947140" cy="1978024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 lIns="3600" rIns="3600" anchor="ctr"/>
                    <a:lstStyle>
                      <a:lvl1pPr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1pPr>
                      <a:lvl2pPr marL="742950" indent="-28575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2pPr>
                      <a:lvl3pPr marL="11430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3pPr>
                      <a:lvl4pPr marL="16002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4pPr>
                      <a:lvl5pPr marL="20574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sz="1800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Indirect</a:t>
                      </a:r>
                    </a:p>
                    <a:p>
                      <a:pPr eaLnBrk="1" hangingPunct="1"/>
                      <a:r>
                        <a:rPr lang="en-US" altLang="ko-KR" sz="1800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access via public inter-face</a:t>
                      </a:r>
                    </a:p>
                  </p:txBody>
                </p: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1447800" y="3539330"/>
                      <a:ext cx="2984012" cy="2674937"/>
                      <a:chOff x="1447800" y="3539330"/>
                      <a:chExt cx="2984012" cy="2674937"/>
                    </a:xfrm>
                  </p:grpSpPr>
                  <p:grpSp>
                    <p:nvGrpSpPr>
                      <p:cNvPr id="17" name="Group 16"/>
                      <p:cNvGrpSpPr/>
                      <p:nvPr/>
                    </p:nvGrpSpPr>
                    <p:grpSpPr>
                      <a:xfrm>
                        <a:off x="3624751" y="5170777"/>
                        <a:ext cx="807061" cy="300388"/>
                        <a:chOff x="3624751" y="5170777"/>
                        <a:chExt cx="807061" cy="300388"/>
                      </a:xfrm>
                    </p:grpSpPr>
                    <p:cxnSp>
                      <p:nvCxnSpPr>
                        <p:cNvPr id="20" name="직선 화살표 연결선 19"/>
                        <p:cNvCxnSpPr/>
                        <p:nvPr/>
                      </p:nvCxnSpPr>
                      <p:spPr>
                        <a:xfrm>
                          <a:off x="3624751" y="5468793"/>
                          <a:ext cx="807061" cy="2372"/>
                        </a:xfrm>
                        <a:prstGeom prst="straightConnector1">
                          <a:avLst/>
                        </a:prstGeom>
                        <a:ln w="41275">
                          <a:solidFill>
                            <a:srgbClr val="00B05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4" name="TextBox 23"/>
                        <p:cNvSpPr txBox="1"/>
                        <p:nvPr/>
                      </p:nvSpPr>
                      <p:spPr>
                        <a:xfrm>
                          <a:off x="3700869" y="5170777"/>
                          <a:ext cx="525975" cy="257244"/>
                        </a:xfrm>
                        <a:prstGeom prst="rect">
                          <a:avLst/>
                        </a:prstGeom>
                        <a:noFill/>
                        <a:ln w="41275">
                          <a:solidFill>
                            <a:schemeClr val="bg1"/>
                          </a:solidFill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2400" dirty="0">
                              <a:solidFill>
                                <a:srgbClr val="0000FF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Call</a:t>
                          </a:r>
                          <a:endParaRPr lang="ko-KR" altLang="en-US" sz="2400" dirty="0">
                            <a:solidFill>
                              <a:srgbClr val="0000FF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12" name="Group 11"/>
                      <p:cNvGrpSpPr/>
                      <p:nvPr/>
                    </p:nvGrpSpPr>
                    <p:grpSpPr>
                      <a:xfrm>
                        <a:off x="1447800" y="3539330"/>
                        <a:ext cx="2219325" cy="2674937"/>
                        <a:chOff x="1447800" y="3539330"/>
                        <a:chExt cx="2219325" cy="2674937"/>
                      </a:xfrm>
                    </p:grpSpPr>
                    <p:sp>
                      <p:nvSpPr>
                        <p:cNvPr id="16" name="직사각형 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47800" y="3539330"/>
                          <a:ext cx="2219325" cy="2674937"/>
                        </a:xfrm>
                        <a:prstGeom prst="rect">
                          <a:avLst/>
                        </a:prstGeom>
                        <a:noFill/>
                        <a:ln w="9525" algn="ctr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1pPr>
                          <a:lvl2pPr marL="742950" indent="-285750" eaLnBrk="0" hangingPunct="0"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2pPr>
                          <a:lvl3pPr marL="1143000" indent="-228600" eaLnBrk="0" hangingPunct="0"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3pPr>
                          <a:lvl4pPr marL="1600200" indent="-228600" eaLnBrk="0" hangingPunct="0"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4pPr>
                          <a:lvl5pPr marL="2057400" indent="-228600" eaLnBrk="0" hangingPunct="0"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1600">
                              <a:solidFill>
                                <a:schemeClr val="tx1"/>
                              </a:solidFill>
                              <a:latin typeface="Times New Roman" charset="0"/>
                              <a:ea typeface="굴림" charset="-127"/>
                            </a:defRPr>
                          </a:lvl9pPr>
                        </a:lstStyle>
                        <a:p>
                          <a:pPr eaLnBrk="1" hangingPunct="1"/>
                          <a:endParaRPr lang="ko-KR" altLang="en-US"/>
                        </a:p>
                      </p:txBody>
                    </p:sp>
                    <p:grpSp>
                      <p:nvGrpSpPr>
                        <p:cNvPr id="9" name="Group 8"/>
                        <p:cNvGrpSpPr/>
                        <p:nvPr/>
                      </p:nvGrpSpPr>
                      <p:grpSpPr>
                        <a:xfrm>
                          <a:off x="1587090" y="3539330"/>
                          <a:ext cx="2053765" cy="2452705"/>
                          <a:chOff x="1587090" y="3539330"/>
                          <a:chExt cx="2053765" cy="2452705"/>
                        </a:xfrm>
                      </p:grpSpPr>
                      <p:sp>
                        <p:nvSpPr>
                          <p:cNvPr id="14" name="모서리가 둥근 직사각형 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40434" y="5076709"/>
                            <a:ext cx="1900421" cy="915326"/>
                          </a:xfrm>
                          <a:prstGeom prst="roundRect">
                            <a:avLst>
                              <a:gd name="adj" fmla="val 16667"/>
                            </a:avLst>
                          </a:prstGeom>
                          <a:noFill/>
                          <a:ln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anchor="ctr"/>
                          <a:lstStyle>
                            <a:lvl1pPr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1pPr>
                            <a:lvl2pPr marL="742950" indent="-28575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2pPr>
                            <a:lvl3pPr marL="1143000" indent="-22860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3pPr>
                            <a:lvl4pPr marL="1600200" indent="-22860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4pPr>
                            <a:lvl5pPr marL="2057400" indent="-228600" eaLnBrk="0" hangingPunct="0"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16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굴림" charset="-127"/>
                              </a:defRPr>
                            </a:lvl9pPr>
                          </a:lstStyle>
                          <a:p>
                            <a:pPr eaLnBrk="1" hangingPunct="1"/>
                            <a:r>
                              <a:rPr lang="en-US" altLang="ko-KR" sz="2000" dirty="0">
                                <a:latin typeface="나눔고딕" panose="020D0604000000000000" pitchFamily="50" charset="-127"/>
                                <a:ea typeface="나눔고딕" panose="020D0604000000000000" pitchFamily="50" charset="-127"/>
                              </a:rPr>
                              <a:t>method</a:t>
                            </a:r>
                          </a:p>
                          <a:p>
                            <a:pPr eaLnBrk="1" hangingPunct="1"/>
                            <a:r>
                              <a:rPr lang="en-US" altLang="ko-KR" sz="2000" dirty="0">
                                <a:latin typeface="나눔고딕" panose="020D0604000000000000" pitchFamily="50" charset="-127"/>
                                <a:ea typeface="나눔고딕" panose="020D0604000000000000" pitchFamily="50" charset="-127"/>
                              </a:rPr>
                              <a:t>Implementations</a:t>
                            </a:r>
                          </a:p>
                        </p:txBody>
                      </p:sp>
                      <p:grpSp>
                        <p:nvGrpSpPr>
                          <p:cNvPr id="4" name="Group 3"/>
                          <p:cNvGrpSpPr/>
                          <p:nvPr/>
                        </p:nvGrpSpPr>
                        <p:grpSpPr>
                          <a:xfrm>
                            <a:off x="1587090" y="3539330"/>
                            <a:ext cx="2011335" cy="1014248"/>
                            <a:chOff x="1587090" y="3539330"/>
                            <a:chExt cx="2011335" cy="1014248"/>
                          </a:xfrm>
                        </p:grpSpPr>
                        <p:sp>
                          <p:nvSpPr>
                            <p:cNvPr id="13" name="모서리가 둥근 직사각형 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87090" y="3808800"/>
                              <a:ext cx="2011335" cy="74477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9525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anchor="ctr"/>
                            <a:lstStyle>
                              <a:lvl1pPr eaLnBrk="0" hangingPunct="0"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1pPr>
                              <a:lvl2pPr marL="742950" indent="-285750" eaLnBrk="0" hangingPunct="0"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2pPr>
                              <a:lvl3pPr marL="1143000" indent="-228600" eaLnBrk="0" hangingPunct="0"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3pPr>
                              <a:lvl4pPr marL="1600200" indent="-228600" eaLnBrk="0" hangingPunct="0"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4pPr>
                              <a:lvl5pPr marL="2057400" indent="-228600" eaLnBrk="0" hangingPunct="0"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lang="en-US" altLang="ko-KR" sz="2400" dirty="0">
                                  <a:latin typeface="나눔고딕" panose="020D0604000000000000" pitchFamily="50" charset="-127"/>
                                  <a:ea typeface="나눔고딕" panose="020D0604000000000000" pitchFamily="50" charset="-127"/>
                                </a:rPr>
                                <a:t>i</a:t>
                              </a:r>
                              <a:r>
                                <a:rPr lang="en-US" altLang="ko-KR" sz="2000" dirty="0">
                                  <a:latin typeface="나눔고딕" panose="020D0604000000000000" pitchFamily="50" charset="-127"/>
                                  <a:ea typeface="나눔고딕" panose="020D0604000000000000" pitchFamily="50" charset="-127"/>
                                </a:rPr>
                                <a:t>nstance variables/current state of object</a:t>
                              </a:r>
                              <a:endParaRPr lang="ko-KR" altLang="en-US" sz="2000" dirty="0">
                                <a:latin typeface="나눔고딕" panose="020D0604000000000000" pitchFamily="50" charset="-127"/>
                                <a:ea typeface="나눔고딕" panose="020D0604000000000000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15" name="TextBox 7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70100" y="3539330"/>
                              <a:ext cx="1000271" cy="2915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1pPr>
                              <a:lvl2pPr marL="742950" indent="-285750" eaLnBrk="0" hangingPunct="0"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2pPr>
                              <a:lvl3pPr marL="1143000" indent="-228600" eaLnBrk="0" hangingPunct="0"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3pPr>
                              <a:lvl4pPr marL="1600200" indent="-228600" eaLnBrk="0" hangingPunct="0"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4pPr>
                              <a:lvl5pPr marL="2057400" indent="-228600" eaLnBrk="0" hangingPunct="0"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1600">
                                  <a:solidFill>
                                    <a:schemeClr val="tx1"/>
                                  </a:solidFill>
                                  <a:latin typeface="Times New Roman" charset="0"/>
                                  <a:ea typeface="굴림" charset="-127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lang="en-US" altLang="ko-KR" sz="2800" dirty="0">
                                  <a:solidFill>
                                    <a:srgbClr val="00B050"/>
                                  </a:solidFill>
                                  <a:latin typeface="나눔고딕" panose="020D0604000000000000" pitchFamily="50" charset="-127"/>
                                  <a:ea typeface="나눔고딕" panose="020D0604000000000000" pitchFamily="50" charset="-127"/>
                                </a:rPr>
                                <a:t>class </a:t>
                              </a:r>
                              <a:r>
                                <a:rPr lang="en-US" altLang="ko-KR" sz="2800" i="1" dirty="0">
                                  <a:solidFill>
                                    <a:srgbClr val="00B050"/>
                                  </a:solidFill>
                                  <a:latin typeface="나눔고딕" panose="020D0604000000000000" pitchFamily="50" charset="-127"/>
                                  <a:ea typeface="나눔고딕" panose="020D0604000000000000" pitchFamily="50" charset="-127"/>
                                </a:rPr>
                                <a:t>A</a:t>
                              </a:r>
                              <a:endParaRPr lang="ko-KR" altLang="en-US" sz="2800" i="1" dirty="0">
                                <a:solidFill>
                                  <a:srgbClr val="00B050"/>
                                </a:solidFill>
                                <a:latin typeface="나눔고딕" panose="020D0604000000000000" pitchFamily="50" charset="-127"/>
                                <a:ea typeface="나눔고딕" panose="020D0604000000000000" pitchFamily="50" charset="-127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8" name="직선 화살표 연결선 17"/>
                          <p:cNvCxnSpPr>
                            <a:endCxn id="13" idx="2"/>
                          </p:cNvCxnSpPr>
                          <p:nvPr/>
                        </p:nvCxnSpPr>
                        <p:spPr>
                          <a:xfrm flipH="1" flipV="1">
                            <a:off x="2592757" y="4553578"/>
                            <a:ext cx="14252" cy="504860"/>
                          </a:xfrm>
                          <a:prstGeom prst="straightConnector1">
                            <a:avLst/>
                          </a:prstGeom>
                          <a:ln w="41275">
                            <a:solidFill>
                              <a:srgbClr val="C00000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" name="TextBox 41"/>
                          <p:cNvSpPr txBox="1"/>
                          <p:nvPr/>
                        </p:nvSpPr>
                        <p:spPr>
                          <a:xfrm>
                            <a:off x="2638442" y="4718550"/>
                            <a:ext cx="904069" cy="2572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2400" dirty="0">
                                <a:solidFill>
                                  <a:srgbClr val="FF0000"/>
                                </a:solidFill>
                                <a:latin typeface="나눔고딕" panose="020D0604000000000000" pitchFamily="50" charset="-127"/>
                                <a:ea typeface="나눔고딕" panose="020D0604000000000000" pitchFamily="50" charset="-127"/>
                              </a:rPr>
                              <a:t>change</a:t>
                            </a:r>
                            <a:endParaRPr lang="ko-KR" altLang="en-US" sz="2400" dirty="0">
                              <a:solidFill>
                                <a:srgbClr val="FF0000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259388" y="3539331"/>
                  <a:ext cx="2090779" cy="2457448"/>
                  <a:chOff x="5259388" y="3539331"/>
                  <a:chExt cx="2090779" cy="2457448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5352986" y="3539331"/>
                    <a:ext cx="1997181" cy="2457448"/>
                    <a:chOff x="5352986" y="3539331"/>
                    <a:chExt cx="1997181" cy="2457448"/>
                  </a:xfrm>
                </p:grpSpPr>
                <p:sp>
                  <p:nvSpPr>
                    <p:cNvPr id="6" name="모서리가 둥근 직사각형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78864" y="5076709"/>
                      <a:ext cx="1871303" cy="920070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1pPr>
                      <a:lvl2pPr marL="742950" indent="-28575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2pPr>
                      <a:lvl3pPr marL="11430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3pPr>
                      <a:lvl4pPr marL="16002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4pPr>
                      <a:lvl5pPr marL="2057400" indent="-228600" eaLnBrk="0" hangingPunct="0"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charset="0"/>
                          <a:ea typeface="굴림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</a:p>
                    <a:p>
                      <a:pPr eaLnBrk="1" hangingPunct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implementations</a:t>
                      </a:r>
                    </a:p>
                  </p:txBody>
                </p: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352986" y="3539331"/>
                      <a:ext cx="1784414" cy="1080179"/>
                      <a:chOff x="5352986" y="3539331"/>
                      <a:chExt cx="1784414" cy="1080179"/>
                    </a:xfrm>
                  </p:grpSpPr>
                  <p:sp>
                    <p:nvSpPr>
                      <p:cNvPr id="5" name="모서리가 둥근 직사각형 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52986" y="4018756"/>
                        <a:ext cx="1784414" cy="600754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anchor="ctr"/>
                      <a:lstStyle>
                        <a:lvl1pPr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1pPr>
                        <a:lvl2pPr marL="742950" indent="-28575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2pPr>
                        <a:lvl3pPr marL="11430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3pPr>
                        <a:lvl4pPr marL="16002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4pPr>
                        <a:lvl5pPr marL="20574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ko-KR" sz="20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instance variables/current</a:t>
                        </a:r>
                      </a:p>
                      <a:p>
                        <a:pPr eaLnBrk="1" hangingPunct="1"/>
                        <a:r>
                          <a:rPr lang="en-US" altLang="ko-KR" sz="20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state of object </a:t>
                        </a:r>
                        <a:endPara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endParaRPr>
                      </a:p>
                    </p:txBody>
                  </p:sp>
                  <p:sp>
                    <p:nvSpPr>
                      <p:cNvPr id="7" name="Text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684838" y="3539331"/>
                        <a:ext cx="1001388" cy="291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1pPr>
                        <a:lvl2pPr marL="742950" indent="-28575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2pPr>
                        <a:lvl3pPr marL="11430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3pPr>
                        <a:lvl4pPr marL="16002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4pPr>
                        <a:lvl5pPr marL="2057400" indent="-228600" eaLnBrk="0" hangingPunct="0"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1600">
                            <a:solidFill>
                              <a:schemeClr val="tx1"/>
                            </a:solidFill>
                            <a:latin typeface="Times New Roman" charset="0"/>
                            <a:ea typeface="굴림" charset="-127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ko-KR" sz="2800" dirty="0">
                            <a:solidFill>
                              <a:srgbClr val="00B050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class </a:t>
                        </a:r>
                        <a:r>
                          <a:rPr lang="en-US" altLang="ko-KR" sz="2800" i="1" dirty="0">
                            <a:solidFill>
                              <a:srgbClr val="00B050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B</a:t>
                        </a:r>
                        <a:endParaRPr lang="ko-KR" altLang="en-US" sz="2800" i="1" dirty="0">
                          <a:solidFill>
                            <a:srgbClr val="00B05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endParaRPr>
                      </a:p>
                    </p:txBody>
                  </p:sp>
                </p:grpSp>
              </p:grpSp>
              <p:cxnSp>
                <p:nvCxnSpPr>
                  <p:cNvPr id="11" name="직선 화살표 연결선 10"/>
                  <p:cNvCxnSpPr/>
                  <p:nvPr/>
                </p:nvCxnSpPr>
                <p:spPr>
                  <a:xfrm>
                    <a:off x="5259388" y="5415032"/>
                    <a:ext cx="219477" cy="2372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" name="Group 2"/>
            <p:cNvGrpSpPr/>
            <p:nvPr/>
          </p:nvGrpSpPr>
          <p:grpSpPr>
            <a:xfrm>
              <a:off x="2058975" y="2963228"/>
              <a:ext cx="6436191" cy="1003653"/>
              <a:chOff x="2058975" y="2963228"/>
              <a:chExt cx="6436191" cy="1003653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>
                <a:off x="3110866" y="2963228"/>
                <a:ext cx="13334" cy="1003653"/>
              </a:xfrm>
              <a:prstGeom prst="straightConnector1">
                <a:avLst/>
              </a:prstGeom>
              <a:ln w="412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2058975" y="3309931"/>
                <a:ext cx="10518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0000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affect</a:t>
                </a:r>
                <a:endParaRPr lang="ko-KR" altLang="en-US" sz="2400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8495166" y="3121146"/>
                <a:ext cx="0" cy="794470"/>
              </a:xfrm>
              <a:prstGeom prst="straightConnector1">
                <a:avLst/>
              </a:prstGeom>
              <a:ln w="412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443275" y="3367652"/>
                <a:ext cx="10518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0000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affect</a:t>
                </a:r>
                <a:endParaRPr lang="ko-KR" altLang="en-US" sz="2400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cxnSp>
        <p:nvCxnSpPr>
          <p:cNvPr id="69" name="Straight Arrow Connector 68"/>
          <p:cNvCxnSpPr/>
          <p:nvPr/>
        </p:nvCxnSpPr>
        <p:spPr>
          <a:xfrm flipH="1">
            <a:off x="7258305" y="5288611"/>
            <a:ext cx="30386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539642" y="5269439"/>
            <a:ext cx="893166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96565" y="5315668"/>
            <a:ext cx="1143262" cy="461665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endParaRPr lang="ko-KR" altLang="en-US" sz="24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42925" y="856011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Encapsulation(Information Hiding)</a:t>
            </a:r>
          </a:p>
        </p:txBody>
      </p:sp>
    </p:spTree>
    <p:extLst>
      <p:ext uri="{BB962C8B-B14F-4D97-AF65-F5344CB8AC3E}">
        <p14:creationId xmlns:p14="http://schemas.microsoft.com/office/powerpoint/2010/main" val="296762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5477</Words>
  <Application>Microsoft Office PowerPoint</Application>
  <PresentationFormat>와이드스크린</PresentationFormat>
  <Paragraphs>770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CourierNewPSMT</vt:lpstr>
      <vt:lpstr>DejaVu Serif</vt:lpstr>
      <vt:lpstr>TimesNewRomanPS-ItalicMT</vt:lpstr>
      <vt:lpstr>TimesNewRomanPSMT</vt:lpstr>
      <vt:lpstr>나눔고딕</vt:lpstr>
      <vt:lpstr>맑은 고딕</vt:lpstr>
      <vt:lpstr>Arial</vt:lpstr>
      <vt:lpstr>Cambria Math</vt:lpstr>
      <vt:lpstr>Times New Roman</vt:lpstr>
      <vt:lpstr>Wingdings</vt:lpstr>
      <vt:lpstr>Office 테마</vt:lpstr>
      <vt:lpstr>Ch 04: Objects and Classes: Part 1</vt:lpstr>
      <vt:lpstr>4.1. Introduction to OOP</vt:lpstr>
      <vt:lpstr>4.1. Introduction to OOP</vt:lpstr>
      <vt:lpstr>4.1. Introduction to OOP</vt:lpstr>
      <vt:lpstr>4.1. Introduction to OOP</vt:lpstr>
      <vt:lpstr> 4.1.1. Classes </vt:lpstr>
      <vt:lpstr>4.1.1. Classes  cont’d </vt:lpstr>
      <vt:lpstr>4.1.1 Classes cont’d</vt:lpstr>
      <vt:lpstr>4.1.1 Classes cont’d</vt:lpstr>
      <vt:lpstr>4.1.2. Objects </vt:lpstr>
      <vt:lpstr>4.1.3. Identifying Classes</vt:lpstr>
      <vt:lpstr>4.1.4. Relationship between Classes</vt:lpstr>
      <vt:lpstr>4.1.4. Relationship between Classes</vt:lpstr>
      <vt:lpstr>4.2. Using Predefined Classes</vt:lpstr>
      <vt:lpstr>4.2.1 objects Vs  object Variables of a class </vt:lpstr>
      <vt:lpstr>4.2.1 objects Vs object Variables of a class </vt:lpstr>
      <vt:lpstr>4.2.1 objects Vs object Variables of a class </vt:lpstr>
      <vt:lpstr>How to copy Object Variables</vt:lpstr>
      <vt:lpstr>Example: Working with “LocalDate” class</vt:lpstr>
      <vt:lpstr>Accessor and Mutator Methods of a class </vt:lpstr>
      <vt:lpstr>Example: Displaying a local date using “LocalDate” class  </vt:lpstr>
      <vt:lpstr>4.3. Defining Your Own Classes</vt:lpstr>
      <vt:lpstr>Example : an Employee class to write a payroll application</vt:lpstr>
      <vt:lpstr>Example : Employee Test</vt:lpstr>
      <vt:lpstr>4.3.3. Detail Analysis of Employee Class</vt:lpstr>
      <vt:lpstr>4.3.5. Implicit parameter(this) and Explicit Parameters</vt:lpstr>
      <vt:lpstr>4.3.6. Benefits of Encapsulation</vt:lpstr>
      <vt:lpstr>4.3.6. Benefits of Encapsulation</vt:lpstr>
      <vt:lpstr>4.3.7. Class-Based Access Privileges</vt:lpstr>
      <vt:lpstr>4.3.9. Final Instance Fields</vt:lpstr>
      <vt:lpstr>4.4.1 Static  Variables Fields </vt:lpstr>
      <vt:lpstr>4.4.2 Static Constants Fields </vt:lpstr>
      <vt:lpstr>4.4.2. Static Methods</vt:lpstr>
      <vt:lpstr>4.4.5. The static main() Method </vt:lpstr>
      <vt:lpstr>Example of Static methods and static fields (1/2)</vt:lpstr>
      <vt:lpstr>Example of Static methods and static fields(2/2)</vt:lpstr>
      <vt:lpstr>4.5. Method Parameters</vt:lpstr>
      <vt:lpstr>Example of Call by Value via primitive parameter </vt:lpstr>
      <vt:lpstr>Example of Call by Value via Object Reference parameters</vt:lpstr>
      <vt:lpstr>Example: Justification for call by value , not call by reference </vt:lpstr>
      <vt:lpstr>Example: Justification for call by value , not call by reference </vt:lpstr>
      <vt:lpstr>Example: Parameter Passing that tests three  cases</vt:lpstr>
      <vt:lpstr>Output of the previous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신 민선</cp:lastModifiedBy>
  <cp:revision>280</cp:revision>
  <dcterms:created xsi:type="dcterms:W3CDTF">2018-08-13T01:39:17Z</dcterms:created>
  <dcterms:modified xsi:type="dcterms:W3CDTF">2019-03-19T09:08:05Z</dcterms:modified>
</cp:coreProperties>
</file>