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83" r:id="rId2"/>
    <p:sldId id="438" r:id="rId3"/>
    <p:sldId id="439" r:id="rId4"/>
    <p:sldId id="440" r:id="rId5"/>
    <p:sldId id="284" r:id="rId6"/>
    <p:sldId id="352" r:id="rId7"/>
    <p:sldId id="285" r:id="rId8"/>
    <p:sldId id="288" r:id="rId9"/>
    <p:sldId id="354" r:id="rId10"/>
    <p:sldId id="366" r:id="rId11"/>
    <p:sldId id="375" r:id="rId12"/>
    <p:sldId id="377" r:id="rId13"/>
    <p:sldId id="379" r:id="rId14"/>
    <p:sldId id="368" r:id="rId15"/>
    <p:sldId id="369" r:id="rId16"/>
    <p:sldId id="381" r:id="rId17"/>
    <p:sldId id="291" r:id="rId18"/>
    <p:sldId id="294" r:id="rId19"/>
    <p:sldId id="296" r:id="rId20"/>
    <p:sldId id="384" r:id="rId21"/>
    <p:sldId id="386" r:id="rId22"/>
    <p:sldId id="297" r:id="rId23"/>
    <p:sldId id="387" r:id="rId24"/>
    <p:sldId id="298" r:id="rId25"/>
    <p:sldId id="299" r:id="rId26"/>
    <p:sldId id="300" r:id="rId27"/>
    <p:sldId id="423" r:id="rId28"/>
    <p:sldId id="424" r:id="rId29"/>
    <p:sldId id="425" r:id="rId30"/>
    <p:sldId id="426" r:id="rId31"/>
    <p:sldId id="389" r:id="rId32"/>
    <p:sldId id="392" r:id="rId33"/>
    <p:sldId id="390" r:id="rId34"/>
    <p:sldId id="306" r:id="rId35"/>
    <p:sldId id="394" r:id="rId36"/>
    <p:sldId id="395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403" r:id="rId45"/>
    <p:sldId id="314" r:id="rId46"/>
    <p:sldId id="315" r:id="rId47"/>
    <p:sldId id="316" r:id="rId48"/>
    <p:sldId id="430" r:id="rId49"/>
    <p:sldId id="432" r:id="rId50"/>
    <p:sldId id="433" r:id="rId51"/>
    <p:sldId id="435" r:id="rId52"/>
    <p:sldId id="436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 민선" initials="신민" lastIdx="4" clrIdx="0">
    <p:extLst>
      <p:ext uri="{19B8F6BF-5375-455C-9EA6-DF929625EA0E}">
        <p15:presenceInfo xmlns:p15="http://schemas.microsoft.com/office/powerpoint/2012/main" userId="9c9ffe38eff403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82708" autoAdjust="0"/>
  </p:normalViewPr>
  <p:slideViewPr>
    <p:cSldViewPr snapToGrid="0">
      <p:cViewPr varScale="1">
        <p:scale>
          <a:sx n="77" d="100"/>
          <a:sy n="77" d="100"/>
        </p:scale>
        <p:origin x="62" y="2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26T17:01:38.959" idx="3">
    <p:pos x="5892" y="663"/>
    <p:text>getsalary만 오버라이딩
근데 오버라이딩도 매개변수가 다른게 아니라 그냥 내용을 child에서 함수내에서 초기화해야함.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26T16:42:05.276" idx="1">
    <p:pos x="2311" y="1229"/>
    <p:text>just one field.</p:text>
    <p:extLst>
      <p:ext uri="{C676402C-5697-4E1C-873F-D02D1690AC5C}">
        <p15:threadingInfo xmlns:p15="http://schemas.microsoft.com/office/powerpoint/2012/main" timeZoneBias="-540"/>
      </p:ext>
    </p:extLst>
  </p:cm>
  <p:cm authorId="1" dt="2019-03-26T17:10:08.807" idx="4">
    <p:pos x="2813" y="2314"/>
    <p:text>call-reusabiliy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C02F0-904C-4324-B550-A5BE00E90C1C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1682C-81BD-4D06-9F37-5FBCDE123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838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1682C-81BD-4D06-9F37-5FBCDE123F9A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4611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285E6-285D-4D55-B761-D255E65F2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0663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1C21E6-BEC2-4C89-A180-D040236B1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B29916-91EA-45E6-ADD4-0AAB9466E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B43D-8A31-463F-A77F-EAE321C8C135}" type="datetime1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846F7-3E37-4E69-8435-B78E8C8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8FFE60-D833-4B25-B2CB-23792A87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DCA2458-6F38-4F50-945F-766B228EF314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429000"/>
            <a:ext cx="9144000" cy="0"/>
          </a:xfrm>
          <a:prstGeom prst="line">
            <a:avLst/>
          </a:prstGeom>
          <a:ln w="38100">
            <a:gradFill>
              <a:gsLst>
                <a:gs pos="0">
                  <a:schemeClr val="tx1"/>
                </a:gs>
                <a:gs pos="79000">
                  <a:schemeClr val="tx1">
                    <a:lumMod val="50000"/>
                    <a:lumOff val="50000"/>
                  </a:schemeClr>
                </a:gs>
                <a:gs pos="27000">
                  <a:schemeClr val="tx1">
                    <a:lumMod val="50000"/>
                    <a:lumOff val="50000"/>
                  </a:schemeClr>
                </a:gs>
                <a:gs pos="52000">
                  <a:schemeClr val="bg2">
                    <a:lumMod val="90000"/>
                  </a:schemeClr>
                </a:gs>
                <a:gs pos="100000">
                  <a:schemeClr val="tx1"/>
                </a:gs>
              </a:gsLst>
              <a:lin ang="3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36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6037F-4F19-49E8-992E-7EA968D6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7410FB-48AF-4ECA-9BC0-813279881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380B23-BE20-4511-94D3-8236B0C5D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0D0F-2799-4AFE-840A-5F61D384CB76}" type="datetime1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E68BF0-6E3B-4705-B449-88F48E25E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E57C46-FF7D-49AA-BA10-040788AE9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30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EE0E2C-FB4E-401B-8726-9F037033C1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4BA68E-AF92-4E4D-A91E-E8985DEBB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6F53DF-D071-4E23-81E6-E7D312679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DB67-5C12-42A9-AB4D-B993D2CB147E}" type="datetime1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12262B-DEEC-4515-8267-B1968EA18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F09A1C-EEEC-4A40-A289-E9EDD41F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63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5F211-F8E7-4267-B759-4B741E82B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4769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A6C31A-FB7E-4294-B000-845D8151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2038"/>
            <a:ext cx="10515600" cy="518492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000"/>
            </a:lvl1pPr>
            <a:lvl2pPr>
              <a:defRPr sz="1800"/>
            </a:lvl2pPr>
            <a:lvl3pPr marL="1143000" indent="-228600">
              <a:buFont typeface="맑은 고딕" panose="020B0503020000020004" pitchFamily="50" charset="-127"/>
              <a:buChar char="-"/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ABA084-D2BD-4B9F-99C6-7C7009CC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B139-5B6F-4536-B2CE-F7DEE0312A12}" type="datetime1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3C59F-5DDC-4B67-966D-C2BAA7EA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0659E9-E9F0-45DA-BE6E-526E5C56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1DE364E-11ED-4FFF-8EC9-0A402FAE95D9}"/>
              </a:ext>
            </a:extLst>
          </p:cNvPr>
          <p:cNvCxnSpPr>
            <a:cxnSpLocks/>
          </p:cNvCxnSpPr>
          <p:nvPr userDrawn="1"/>
        </p:nvCxnSpPr>
        <p:spPr>
          <a:xfrm>
            <a:off x="838200" y="879894"/>
            <a:ext cx="10515600" cy="0"/>
          </a:xfrm>
          <a:prstGeom prst="line">
            <a:avLst/>
          </a:prstGeom>
          <a:ln w="38100">
            <a:gradFill>
              <a:gsLst>
                <a:gs pos="0">
                  <a:schemeClr val="tx1"/>
                </a:gs>
                <a:gs pos="79000">
                  <a:schemeClr val="tx1">
                    <a:lumMod val="50000"/>
                    <a:lumOff val="50000"/>
                  </a:schemeClr>
                </a:gs>
                <a:gs pos="27000">
                  <a:schemeClr val="tx1">
                    <a:lumMod val="50000"/>
                    <a:lumOff val="50000"/>
                  </a:schemeClr>
                </a:gs>
                <a:gs pos="52000">
                  <a:schemeClr val="bg2">
                    <a:lumMod val="90000"/>
                  </a:schemeClr>
                </a:gs>
                <a:gs pos="100000">
                  <a:schemeClr val="tx1"/>
                </a:gs>
              </a:gsLst>
              <a:lin ang="3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FF69918-66CD-4CAA-B910-1F450A967C98}"/>
              </a:ext>
            </a:extLst>
          </p:cNvPr>
          <p:cNvCxnSpPr>
            <a:cxnSpLocks/>
          </p:cNvCxnSpPr>
          <p:nvPr userDrawn="1"/>
        </p:nvCxnSpPr>
        <p:spPr>
          <a:xfrm>
            <a:off x="836762" y="327804"/>
            <a:ext cx="1438" cy="553887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004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D4B1B-C953-464C-9FDA-9B40BFF59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6A6632-EE62-45F2-9B19-C0EBA8DBB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1D8653-5484-4F0E-A987-95ABA0F0F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2E16-C96F-446C-85F0-D7380F56CA7A}" type="datetime1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EA5CB-4EFC-498C-8D8C-93CB100E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4D26B2-4CCE-46B6-A9BA-39CFD4DB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26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D9B3B-F437-4667-A014-F16127A68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296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6EB2C3-A855-4583-A7F5-109B9E5A0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92038"/>
            <a:ext cx="5181600" cy="5184925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000" b="1"/>
            </a:lvl1pPr>
            <a:lvl2pPr>
              <a:defRPr sz="1800"/>
            </a:lvl2pPr>
            <a:lvl3pPr marL="1143000" indent="-228600">
              <a:buFont typeface="맑은 고딕" panose="020B0503020000020004" pitchFamily="50" charset="-127"/>
              <a:buChar char="-"/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94FC47-17BD-4C89-98F6-257283835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92038"/>
            <a:ext cx="5181600" cy="518492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000" b="1"/>
            </a:lvl1pPr>
            <a:lvl2pPr>
              <a:defRPr sz="1800"/>
            </a:lvl2pPr>
            <a:lvl3pPr marL="1143000" indent="-228600">
              <a:buFont typeface="맑은 고딕" panose="020B0503020000020004" pitchFamily="50" charset="-127"/>
              <a:buChar char="-"/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9BA087-82FB-4691-BF79-261210B63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300E-6FBE-4FCB-9F7C-F38E695036E8}" type="datetime1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C561DE-85A7-4CA6-A938-69363FD7B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25828B-A8E6-4B84-9012-7FD810010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AC8462B-3951-4009-87D7-5A3FD7B19F1C}"/>
              </a:ext>
            </a:extLst>
          </p:cNvPr>
          <p:cNvCxnSpPr>
            <a:cxnSpLocks/>
          </p:cNvCxnSpPr>
          <p:nvPr userDrawn="1"/>
        </p:nvCxnSpPr>
        <p:spPr>
          <a:xfrm>
            <a:off x="838200" y="879894"/>
            <a:ext cx="10515600" cy="0"/>
          </a:xfrm>
          <a:prstGeom prst="line">
            <a:avLst/>
          </a:prstGeom>
          <a:ln w="38100">
            <a:gradFill>
              <a:gsLst>
                <a:gs pos="0">
                  <a:schemeClr val="tx1"/>
                </a:gs>
                <a:gs pos="79000">
                  <a:schemeClr val="tx1">
                    <a:lumMod val="50000"/>
                    <a:lumOff val="50000"/>
                  </a:schemeClr>
                </a:gs>
                <a:gs pos="27000">
                  <a:schemeClr val="tx1">
                    <a:lumMod val="50000"/>
                    <a:lumOff val="50000"/>
                  </a:schemeClr>
                </a:gs>
                <a:gs pos="52000">
                  <a:schemeClr val="bg2">
                    <a:lumMod val="90000"/>
                  </a:schemeClr>
                </a:gs>
                <a:gs pos="100000">
                  <a:schemeClr val="tx1"/>
                </a:gs>
              </a:gsLst>
              <a:lin ang="3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A596603-C86A-45A6-BAD5-92E06C071518}"/>
              </a:ext>
            </a:extLst>
          </p:cNvPr>
          <p:cNvCxnSpPr>
            <a:cxnSpLocks/>
          </p:cNvCxnSpPr>
          <p:nvPr userDrawn="1"/>
        </p:nvCxnSpPr>
        <p:spPr>
          <a:xfrm>
            <a:off x="836762" y="327804"/>
            <a:ext cx="1438" cy="553887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39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DC24F-2CE7-43F5-9290-26A57444C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14769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D84D28-7A39-4227-8551-DBB0C82E8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3D73D8-40D2-452E-8129-153F28EAB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161035-09D3-4785-ABCE-5B28E5B6D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2A7E42-7328-4C6D-B736-13E244265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7EE7B1-8F90-4B78-989C-276F3F1B3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1793-2D69-4B2E-8F26-8010D16B91CA}" type="datetime1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09A171-F504-4C63-8326-4A00ECBB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BB14C7-A032-495E-9A2D-CFD11294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25C7B1F-B69A-432E-BD65-ECDDA89C05B3}"/>
              </a:ext>
            </a:extLst>
          </p:cNvPr>
          <p:cNvCxnSpPr>
            <a:cxnSpLocks/>
          </p:cNvCxnSpPr>
          <p:nvPr userDrawn="1"/>
        </p:nvCxnSpPr>
        <p:spPr>
          <a:xfrm>
            <a:off x="838200" y="879894"/>
            <a:ext cx="10515600" cy="0"/>
          </a:xfrm>
          <a:prstGeom prst="line">
            <a:avLst/>
          </a:prstGeom>
          <a:ln w="38100">
            <a:gradFill>
              <a:gsLst>
                <a:gs pos="0">
                  <a:schemeClr val="tx1"/>
                </a:gs>
                <a:gs pos="79000">
                  <a:schemeClr val="tx1">
                    <a:lumMod val="50000"/>
                    <a:lumOff val="50000"/>
                  </a:schemeClr>
                </a:gs>
                <a:gs pos="27000">
                  <a:schemeClr val="tx1">
                    <a:lumMod val="50000"/>
                    <a:lumOff val="50000"/>
                  </a:schemeClr>
                </a:gs>
                <a:gs pos="52000">
                  <a:schemeClr val="bg2">
                    <a:lumMod val="90000"/>
                  </a:schemeClr>
                </a:gs>
                <a:gs pos="100000">
                  <a:schemeClr val="tx1"/>
                </a:gs>
              </a:gsLst>
              <a:lin ang="3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AB7BD13-50DA-44B4-AB67-746D6C8C04BB}"/>
              </a:ext>
            </a:extLst>
          </p:cNvPr>
          <p:cNvCxnSpPr>
            <a:cxnSpLocks/>
          </p:cNvCxnSpPr>
          <p:nvPr userDrawn="1"/>
        </p:nvCxnSpPr>
        <p:spPr>
          <a:xfrm>
            <a:off x="836762" y="327804"/>
            <a:ext cx="1438" cy="553887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39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F372F-000E-45C2-B4FA-E46ED39DE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BFB641-5C44-47B7-99F4-524AED30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9DB7-F884-46A9-8A3A-6B167E7BED07}" type="datetime1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495E3A-189F-42EC-A5F1-928DD6AE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ADA013-4140-4F4B-B220-4BC09A70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67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EDCC1F-A263-414C-BB5C-E72E2F60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E51F3-86ED-4232-A7C2-6CF71BAE6995}" type="datetime1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54BA64-410F-4C84-B9A8-C1BBE68A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A400EB-65CE-46D9-962C-9C09F247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40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6AD2C-974E-489B-BFEA-B4318AFD1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1E228-3BCA-41EC-8DE0-E4FF3FE7E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B9201B-D99F-46AF-94BC-96B7D3CDB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7ABC81-A88E-43D1-94D5-DC0B1DCC7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ABEC-FF59-4A87-9298-C94758E86225}" type="datetime1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B7F370-54AF-4F51-AD3C-77BD1344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B3EF92-0EA1-44FD-81CF-6B44146F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72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EB573-6149-4BA8-9B8E-1C370E1C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E2BFDE-C0A5-4909-8A5D-64B3D9B55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ACFCA7-9079-40E9-B0CF-8C593E8A2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5759C2-6561-490A-8C02-69C52391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D3460-7802-4794-8969-D6B2685473F4}" type="datetime1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7A4D9F-C992-4F3B-9EB3-585490651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D1226C-1798-4A7A-9FAF-7EAA93B31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38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B46EA8-AE64-46C3-A16E-EE15890D4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051644-0D21-4DD2-8E8F-D479F399D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4AE45-68CB-406F-83BF-70CDA4BB2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0AE87-F329-437E-BD1C-048C10B7130A}" type="datetime1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052C2B-1AD7-42EC-B4E6-75810DCAE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B94BD0-E664-4E7C-8625-DF70E06EE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27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ea typeface="Cabin"/>
                <a:cs typeface="Times New Roman" panose="02020603050405020304" pitchFamily="18" charset="0"/>
              </a:rPr>
              <a:t>Ch 05: Principle of Inheritance in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992038"/>
            <a:ext cx="10988615" cy="5729437"/>
          </a:xfrm>
          <a:ln w="19050">
            <a:solidFill>
              <a:schemeClr val="accent1"/>
            </a:solidFill>
          </a:ln>
        </p:spPr>
        <p:txBody>
          <a:bodyPr/>
          <a:lstStyle/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Cabin"/>
                <a:cs typeface="Times New Roman" panose="02020603050405020304" pitchFamily="18" charset="0"/>
              </a:rPr>
              <a:t>5.1. Class, Superclass, and Subclass</a:t>
            </a:r>
          </a:p>
          <a:p>
            <a:pPr lv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 can create a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en-US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from an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en-US" altLang="en-US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class.</a:t>
            </a:r>
          </a:p>
          <a:p>
            <a:pPr lv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en-US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altLang="en-US" sz="28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inherits</a:t>
            </a:r>
            <a:r>
              <a:rPr lang="en-US" altLang="en-US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features from an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en-US" altLang="en-US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class.</a:t>
            </a:r>
          </a:p>
          <a:p>
            <a:pPr lv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altLang="en-US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US" altLang="en-US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in many aspects like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employees</a:t>
            </a:r>
            <a:r>
              <a:rPr lang="en-US" altLang="en-US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However,  in other aspects they are different </a:t>
            </a: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</a:p>
          <a:p>
            <a:pPr lv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Managers gets a </a:t>
            </a:r>
            <a:r>
              <a:rPr lang="en-US" alt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bonus</a:t>
            </a:r>
            <a:r>
              <a:rPr lang="en-US" altLang="en-US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manager is an employee,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not </a:t>
            </a:r>
            <a:r>
              <a:rPr lang="en-US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employee </a:t>
            </a:r>
            <a:r>
              <a:rPr lang="en-US" altLang="en-US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manager.</a:t>
            </a:r>
          </a:p>
          <a:p>
            <a:pPr lv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lang="en-US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Manager </a:t>
            </a:r>
            <a:r>
              <a:rPr lang="en-US" altLang="en-US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 is a </a:t>
            </a:r>
            <a:r>
              <a:rPr lang="en-US" altLang="en-US" sz="28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subclass</a:t>
            </a:r>
            <a:r>
              <a:rPr lang="en-US" altLang="en-US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an existing  employee class.</a:t>
            </a:r>
          </a:p>
          <a:p>
            <a:pPr lv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MonoCondensed"/>
                <a:cs typeface="Times New Roman" panose="02020603050405020304" pitchFamily="18" charset="0"/>
              </a:rPr>
              <a:t>Employee</a:t>
            </a:r>
            <a:r>
              <a:rPr lang="en-US" altLang="en-US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is a </a:t>
            </a:r>
            <a:r>
              <a:rPr lang="en-US" altLang="en-US" sz="28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superclass</a:t>
            </a:r>
            <a:r>
              <a:rPr lang="en-US" altLang="en-US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82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5.1.2</a:t>
            </a:r>
            <a:r>
              <a:rPr lang="en-US" dirty="0"/>
              <a:t>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995" y="1025659"/>
            <a:ext cx="11632660" cy="546269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lphaLcParenR"/>
            </a:pPr>
            <a:r>
              <a:rPr lang="en-US" sz="2800" b="1" dirty="0">
                <a:solidFill>
                  <a:srgbClr val="0000FF"/>
                </a:solidFill>
              </a:rPr>
              <a:t>Static polymorphism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b="1" dirty="0"/>
              <a:t> one method name </a:t>
            </a:r>
            <a:r>
              <a:rPr lang="en-US" sz="2800" dirty="0"/>
              <a:t>refers to  a method with many types of argument  </a:t>
            </a:r>
          </a:p>
          <a:p>
            <a:pPr marL="0" indent="0">
              <a:buNone/>
            </a:pPr>
            <a:r>
              <a:rPr lang="en-US" sz="2800" dirty="0"/>
              <a:t>    types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b="1" dirty="0"/>
              <a:t> </a:t>
            </a:r>
            <a:r>
              <a:rPr lang="en-US" sz="2800" dirty="0"/>
              <a:t>It is related to method overloading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 It is related to </a:t>
            </a:r>
            <a:r>
              <a:rPr lang="en-US" sz="2800" b="1" dirty="0">
                <a:solidFill>
                  <a:srgbClr val="FF0000"/>
                </a:solidFill>
              </a:rPr>
              <a:t>static</a:t>
            </a:r>
            <a:r>
              <a:rPr lang="en-US" sz="2800" b="1" dirty="0"/>
              <a:t> binding </a:t>
            </a:r>
          </a:p>
          <a:p>
            <a:r>
              <a:rPr lang="en-US" sz="2800" b="1" dirty="0"/>
              <a:t>The appropriate method is selected during </a:t>
            </a:r>
            <a:r>
              <a:rPr lang="en-US" sz="2800" b="1" dirty="0">
                <a:solidFill>
                  <a:srgbClr val="0000FF"/>
                </a:solidFill>
              </a:rPr>
              <a:t>compile time</a:t>
            </a:r>
            <a:endParaRPr lang="en-US" sz="2800" dirty="0"/>
          </a:p>
          <a:p>
            <a:pPr marL="0" indent="0">
              <a:buNone/>
            </a:pPr>
            <a:r>
              <a:rPr lang="en-US" sz="2800" b="1" dirty="0">
                <a:solidFill>
                  <a:srgbClr val="0000FF"/>
                </a:solidFill>
              </a:rPr>
              <a:t>b)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00FF"/>
                </a:solidFill>
              </a:rPr>
              <a:t>Dynamic Polymorphism</a:t>
            </a:r>
          </a:p>
          <a:p>
            <a:r>
              <a:rPr lang="en-US" sz="2800" b="1" dirty="0"/>
              <a:t>One object variabl</a:t>
            </a:r>
            <a:r>
              <a:rPr lang="en-US" sz="2800" dirty="0"/>
              <a:t>e like variable </a:t>
            </a:r>
            <a:r>
              <a:rPr lang="en-US" sz="2800" dirty="0">
                <a:solidFill>
                  <a:srgbClr val="0000FF"/>
                </a:solidFill>
              </a:rPr>
              <a:t>e</a:t>
            </a:r>
            <a:r>
              <a:rPr lang="en-US" sz="2800" dirty="0"/>
              <a:t> (in </a:t>
            </a:r>
            <a:r>
              <a:rPr lang="en-US" sz="2800" b="1" dirty="0"/>
              <a:t>stack area</a:t>
            </a:r>
            <a:r>
              <a:rPr lang="en-US" sz="2800" dirty="0"/>
              <a:t>) can refer to many </a:t>
            </a:r>
          </a:p>
          <a:p>
            <a:pPr marL="0" indent="0">
              <a:buNone/>
            </a:pPr>
            <a:r>
              <a:rPr lang="en-US" sz="2800" dirty="0"/>
              <a:t>  actual types (in heap area).</a:t>
            </a:r>
          </a:p>
          <a:p>
            <a:r>
              <a:rPr lang="en-US" sz="2800" b="1" dirty="0"/>
              <a:t> It </a:t>
            </a:r>
            <a:r>
              <a:rPr lang="en-US" sz="2800" dirty="0"/>
              <a:t>is related to  </a:t>
            </a:r>
            <a:r>
              <a:rPr lang="en-US" sz="2800" b="1" dirty="0">
                <a:solidFill>
                  <a:srgbClr val="FF0000"/>
                </a:solidFill>
              </a:rPr>
              <a:t>dynamic binding</a:t>
            </a:r>
            <a:r>
              <a:rPr lang="en-US" sz="2800" b="1" dirty="0"/>
              <a:t>:</a:t>
            </a:r>
          </a:p>
          <a:p>
            <a:r>
              <a:rPr lang="en-US" sz="2800" b="1" dirty="0"/>
              <a:t> The appropriate method is selected during </a:t>
            </a:r>
            <a:r>
              <a:rPr lang="en-US" sz="2800" b="1" dirty="0">
                <a:solidFill>
                  <a:srgbClr val="0000FF"/>
                </a:solidFill>
              </a:rPr>
              <a:t>runtime</a:t>
            </a:r>
            <a:r>
              <a:rPr lang="en-US" sz="2800" b="1" dirty="0"/>
              <a:t> and </a:t>
            </a:r>
            <a:r>
              <a:rPr lang="en-US" sz="2800" b="1" dirty="0">
                <a:solidFill>
                  <a:srgbClr val="0000FF"/>
                </a:solidFill>
              </a:rPr>
              <a:t>it is not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FF"/>
                </a:solidFill>
              </a:rPr>
              <a:t>   </a:t>
            </a:r>
            <a:r>
              <a:rPr lang="en-US" sz="2800" b="1" dirty="0"/>
              <a:t>determined during </a:t>
            </a:r>
            <a:r>
              <a:rPr lang="en-US" sz="2800" b="1" dirty="0">
                <a:solidFill>
                  <a:srgbClr val="0000FF"/>
                </a:solidFill>
              </a:rPr>
              <a:t>compile time</a:t>
            </a:r>
          </a:p>
          <a:p>
            <a:r>
              <a:rPr lang="en-US" sz="2800" b="1" dirty="0"/>
              <a:t> Dynamic Polymorphism enables to </a:t>
            </a:r>
            <a:r>
              <a:rPr lang="en-US" sz="2800" b="1" dirty="0">
                <a:solidFill>
                  <a:srgbClr val="0000FF"/>
                </a:solidFill>
              </a:rPr>
              <a:t>extend</a:t>
            </a:r>
            <a:r>
              <a:rPr lang="en-US" sz="2800" b="1" dirty="0"/>
              <a:t>  programs.</a:t>
            </a:r>
          </a:p>
          <a:p>
            <a:r>
              <a:rPr lang="en-US" sz="2800" b="1" dirty="0"/>
              <a:t> Hence, other types (subclasses) can be added at another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25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5.1.2</a:t>
            </a:r>
            <a:r>
              <a:rPr lang="en-US" dirty="0"/>
              <a:t>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477" y="992038"/>
            <a:ext cx="11867536" cy="5634904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What happens when a method is applied to an object (heap area) ?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</a:rPr>
              <a:t>A) Static binding:</a:t>
            </a:r>
          </a:p>
          <a:p>
            <a:r>
              <a:rPr lang="en-US" sz="2400" b="1" dirty="0"/>
              <a:t> Assume we have class </a:t>
            </a:r>
            <a:r>
              <a:rPr lang="en-US" sz="2400" b="1" dirty="0">
                <a:solidFill>
                  <a:srgbClr val="FF0000"/>
                </a:solidFill>
              </a:rPr>
              <a:t>C</a:t>
            </a:r>
            <a:r>
              <a:rPr lang="en-US" sz="2400" b="1" dirty="0"/>
              <a:t> with method </a:t>
            </a:r>
            <a:r>
              <a:rPr lang="en-US" sz="2400" b="1" dirty="0">
                <a:solidFill>
                  <a:srgbClr val="FF0000"/>
                </a:solidFill>
              </a:rPr>
              <a:t>f</a:t>
            </a:r>
          </a:p>
          <a:p>
            <a:r>
              <a:rPr lang="en-US" sz="2400" b="1" dirty="0"/>
              <a:t> Assume method </a:t>
            </a:r>
            <a:r>
              <a:rPr lang="en-US" sz="2400" b="1" dirty="0">
                <a:solidFill>
                  <a:srgbClr val="FF0000"/>
                </a:solidFill>
              </a:rPr>
              <a:t>f()</a:t>
            </a:r>
            <a:r>
              <a:rPr lang="en-US" sz="2400" b="1" dirty="0"/>
              <a:t> is </a:t>
            </a:r>
            <a:r>
              <a:rPr lang="en-US" sz="2400" b="1" dirty="0">
                <a:solidFill>
                  <a:srgbClr val="FF0000"/>
                </a:solidFill>
              </a:rPr>
              <a:t>overloaded</a:t>
            </a:r>
            <a:r>
              <a:rPr lang="en-US" sz="2400" b="1" dirty="0"/>
              <a:t> method such as </a:t>
            </a:r>
            <a:r>
              <a:rPr lang="en-US" sz="2400" b="1" dirty="0">
                <a:solidFill>
                  <a:srgbClr val="FF0000"/>
                </a:solidFill>
              </a:rPr>
              <a:t>f</a:t>
            </a:r>
            <a:r>
              <a:rPr lang="en-US" sz="2400" b="1" dirty="0"/>
              <a:t>(int),</a:t>
            </a:r>
            <a:r>
              <a:rPr lang="en-US" sz="2400" b="1" dirty="0">
                <a:solidFill>
                  <a:srgbClr val="FF0000"/>
                </a:solidFill>
              </a:rPr>
              <a:t>f</a:t>
            </a:r>
            <a:r>
              <a:rPr lang="en-US" sz="2400" b="1" dirty="0"/>
              <a:t>(double), </a:t>
            </a:r>
            <a:r>
              <a:rPr lang="en-US" sz="2400" b="1" dirty="0">
                <a:solidFill>
                  <a:srgbClr val="FF0000"/>
                </a:solidFill>
              </a:rPr>
              <a:t>f</a:t>
            </a:r>
            <a:r>
              <a:rPr lang="en-US" sz="2400" b="1" dirty="0"/>
              <a:t>(String). </a:t>
            </a:r>
          </a:p>
          <a:p>
            <a:r>
              <a:rPr lang="en-US" sz="2400" b="1" dirty="0"/>
              <a:t> Assume  </a:t>
            </a:r>
            <a:r>
              <a:rPr lang="en-US" sz="2400" b="1" dirty="0">
                <a:solidFill>
                  <a:srgbClr val="FF0000"/>
                </a:solidFill>
              </a:rPr>
              <a:t>x</a:t>
            </a:r>
            <a:r>
              <a:rPr lang="en-US" sz="2400" b="1" dirty="0"/>
              <a:t> is reference variable of the class </a:t>
            </a:r>
            <a:r>
              <a:rPr lang="en-US" sz="2400" b="1" dirty="0">
                <a:solidFill>
                  <a:srgbClr val="FF0000"/>
                </a:solidFill>
              </a:rPr>
              <a:t>C</a:t>
            </a:r>
            <a:r>
              <a:rPr lang="en-US" sz="2400" b="1" dirty="0"/>
              <a:t> as follows.</a:t>
            </a:r>
          </a:p>
          <a:p>
            <a:pPr marL="0" indent="0">
              <a:buNone/>
            </a:pPr>
            <a:r>
              <a:rPr lang="en-US" sz="2400" b="1" dirty="0"/>
              <a:t>    C </a:t>
            </a:r>
            <a:r>
              <a:rPr lang="en-US" sz="2400" b="1" dirty="0">
                <a:solidFill>
                  <a:srgbClr val="FF0000"/>
                </a:solidFill>
              </a:rPr>
              <a:t>x</a:t>
            </a:r>
            <a:r>
              <a:rPr lang="en-US" sz="2400" b="1" dirty="0"/>
              <a:t> = new C( );  </a:t>
            </a:r>
            <a:r>
              <a:rPr lang="en-US" sz="2400" b="1" dirty="0">
                <a:solidFill>
                  <a:srgbClr val="00B050"/>
                </a:solidFill>
              </a:rPr>
              <a:t>// x is an implicit parameter</a:t>
            </a:r>
            <a:r>
              <a:rPr lang="en-US" sz="2400" b="1" dirty="0"/>
              <a:t>.</a:t>
            </a:r>
          </a:p>
          <a:p>
            <a:r>
              <a:rPr lang="en-US" sz="2400" b="1" dirty="0"/>
              <a:t> Assume the following </a:t>
            </a:r>
            <a:r>
              <a:rPr lang="en-US" sz="2400" b="1" dirty="0">
                <a:solidFill>
                  <a:srgbClr val="FF0000"/>
                </a:solidFill>
              </a:rPr>
              <a:t>method call.</a:t>
            </a:r>
          </a:p>
          <a:p>
            <a:pPr marL="0" indent="0">
              <a:buNone/>
            </a:pPr>
            <a:r>
              <a:rPr lang="en-US" sz="2400" b="1" dirty="0"/>
              <a:t>    </a:t>
            </a:r>
            <a:r>
              <a:rPr lang="en-US" sz="2400" b="1" dirty="0">
                <a:solidFill>
                  <a:srgbClr val="00B050"/>
                </a:solidFill>
              </a:rPr>
              <a:t>x. f(double</a:t>
            </a:r>
            <a:r>
              <a:rPr lang="en-US" sz="2400" b="1" dirty="0"/>
              <a:t>); // Compiler resolve name conflict by using the </a:t>
            </a:r>
            <a:r>
              <a:rPr lang="en-US" sz="2400" b="1" dirty="0">
                <a:solidFill>
                  <a:srgbClr val="0000FF"/>
                </a:solidFill>
              </a:rPr>
              <a:t>argument</a:t>
            </a:r>
            <a:r>
              <a:rPr lang="en-US" sz="2400" b="1" dirty="0"/>
              <a:t> type.  </a:t>
            </a:r>
          </a:p>
          <a:p>
            <a:r>
              <a:rPr lang="en-US" sz="2400" b="1" dirty="0"/>
              <a:t>Compiler  </a:t>
            </a:r>
            <a:r>
              <a:rPr lang="en-US" sz="2400" b="1" dirty="0">
                <a:solidFill>
                  <a:srgbClr val="0000FF"/>
                </a:solidFill>
              </a:rPr>
              <a:t>resolves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7030A0"/>
                </a:solidFill>
              </a:rPr>
              <a:t>method overloading </a:t>
            </a:r>
            <a:r>
              <a:rPr lang="en-US" sz="2400" b="1" dirty="0"/>
              <a:t>conflict(</a:t>
            </a:r>
            <a:r>
              <a:rPr lang="en-US" sz="2400" b="1" dirty="0">
                <a:solidFill>
                  <a:srgbClr val="FF0000"/>
                </a:solidFill>
              </a:rPr>
              <a:t>static binding)</a:t>
            </a:r>
          </a:p>
          <a:p>
            <a:r>
              <a:rPr lang="en-US" sz="2400" b="1" dirty="0"/>
              <a:t>compiler enumerates </a:t>
            </a:r>
            <a:r>
              <a:rPr lang="en-US" sz="2400" b="1" dirty="0">
                <a:solidFill>
                  <a:srgbClr val="0000FF"/>
                </a:solidFill>
              </a:rPr>
              <a:t>all methods </a:t>
            </a:r>
            <a:r>
              <a:rPr lang="en-US" sz="2400" b="1" dirty="0"/>
              <a:t>of class </a:t>
            </a:r>
            <a:r>
              <a:rPr lang="en-US" sz="2400" b="1" dirty="0">
                <a:solidFill>
                  <a:srgbClr val="0000FF"/>
                </a:solidFill>
              </a:rPr>
              <a:t>C</a:t>
            </a:r>
            <a:r>
              <a:rPr lang="en-US" sz="2400" b="1" dirty="0"/>
              <a:t> whose name is </a:t>
            </a:r>
            <a:r>
              <a:rPr lang="en-US" sz="2400" b="1" dirty="0">
                <a:solidFill>
                  <a:srgbClr val="0000FF"/>
                </a:solidFill>
              </a:rPr>
              <a:t>f</a:t>
            </a:r>
            <a:r>
              <a:rPr lang="en-US" sz="2400" b="1" dirty="0"/>
              <a:t> .  </a:t>
            </a:r>
          </a:p>
          <a:p>
            <a:r>
              <a:rPr lang="en-US" sz="2400" b="1" dirty="0"/>
              <a:t>Hence, compiler knows all possible candidates for the method to be </a:t>
            </a:r>
            <a:r>
              <a:rPr lang="en-US" sz="2400" b="1" dirty="0">
                <a:solidFill>
                  <a:srgbClr val="0000FF"/>
                </a:solidFill>
              </a:rPr>
              <a:t>invoked</a:t>
            </a:r>
            <a:r>
              <a:rPr lang="en-US" sz="2400" b="1" dirty="0"/>
              <a:t>.</a:t>
            </a:r>
          </a:p>
          <a:p>
            <a:pPr lvl="0"/>
            <a:r>
              <a:rPr lang="en-US" sz="2400" dirty="0">
                <a:solidFill>
                  <a:srgbClr val="FF0000"/>
                </a:solidFill>
              </a:rPr>
              <a:t>Note 1  </a:t>
            </a:r>
            <a:r>
              <a:rPr lang="en-US" sz="2400" dirty="0">
                <a:solidFill>
                  <a:prstClr val="black"/>
                </a:solidFill>
              </a:rPr>
              <a:t>: the name and parameter type list for a method is called the </a:t>
            </a:r>
            <a:r>
              <a:rPr lang="en-US" sz="2400" dirty="0">
                <a:solidFill>
                  <a:srgbClr val="0000FF"/>
                </a:solidFill>
              </a:rPr>
              <a:t>method’s </a:t>
            </a:r>
            <a:r>
              <a:rPr lang="en-US" sz="2400" i="1" dirty="0">
                <a:solidFill>
                  <a:srgbClr val="0000FF"/>
                </a:solidFill>
              </a:rPr>
              <a:t>Signature </a:t>
            </a:r>
          </a:p>
          <a:p>
            <a:pPr lvl="0"/>
            <a:r>
              <a:rPr lang="en-US" sz="2400" dirty="0">
                <a:solidFill>
                  <a:srgbClr val="FF0000"/>
                </a:solidFill>
              </a:rPr>
              <a:t>Note 2</a:t>
            </a:r>
            <a:r>
              <a:rPr lang="en-US" sz="2400" dirty="0">
                <a:solidFill>
                  <a:prstClr val="black"/>
                </a:solidFill>
              </a:rPr>
              <a:t>:  </a:t>
            </a:r>
            <a:r>
              <a:rPr lang="en-US" sz="2400" b="1" dirty="0">
                <a:solidFill>
                  <a:srgbClr val="0000FF"/>
                </a:solidFill>
              </a:rPr>
              <a:t>return type </a:t>
            </a:r>
            <a:r>
              <a:rPr lang="en-US" sz="2400" dirty="0">
                <a:solidFill>
                  <a:prstClr val="black"/>
                </a:solidFill>
              </a:rPr>
              <a:t>of a method is </a:t>
            </a:r>
            <a:r>
              <a:rPr lang="en-US" sz="2400" dirty="0">
                <a:solidFill>
                  <a:srgbClr val="0000FF"/>
                </a:solidFill>
              </a:rPr>
              <a:t>not</a:t>
            </a:r>
            <a:r>
              <a:rPr lang="en-US" sz="2400" dirty="0">
                <a:solidFill>
                  <a:prstClr val="black"/>
                </a:solidFill>
              </a:rPr>
              <a:t>  part of a signature of a method</a:t>
            </a:r>
            <a:r>
              <a:rPr lang="en-US" sz="2400" dirty="0">
                <a:solidFill>
                  <a:srgbClr val="FF0000"/>
                </a:solidFill>
              </a:rPr>
              <a:t>. </a:t>
            </a:r>
          </a:p>
          <a:p>
            <a:pPr lvl="0"/>
            <a:r>
              <a:rPr lang="en-US" sz="2400" dirty="0">
                <a:solidFill>
                  <a:srgbClr val="FF0000"/>
                </a:solidFill>
              </a:rPr>
              <a:t>Note 3: </a:t>
            </a:r>
            <a:r>
              <a:rPr lang="en-US" sz="2400" dirty="0"/>
              <a:t>Two overloaded methods should have </a:t>
            </a:r>
            <a:r>
              <a:rPr lang="en-US" sz="2400" b="1" dirty="0">
                <a:solidFill>
                  <a:srgbClr val="0000FF"/>
                </a:solidFill>
              </a:rPr>
              <a:t>different signature</a:t>
            </a:r>
            <a:r>
              <a:rPr lang="en-US" sz="2400" dirty="0"/>
              <a:t>, but they can have the </a:t>
            </a:r>
            <a:r>
              <a:rPr lang="en-US" sz="2400" dirty="0">
                <a:solidFill>
                  <a:srgbClr val="0000FF"/>
                </a:solidFill>
              </a:rPr>
              <a:t>sam</a:t>
            </a:r>
            <a:r>
              <a:rPr lang="en-US" sz="2400" dirty="0"/>
              <a:t>e or </a:t>
            </a:r>
          </a:p>
          <a:p>
            <a:pPr marL="0" lvl="0" indent="0">
              <a:buNone/>
            </a:pPr>
            <a:r>
              <a:rPr lang="en-US" sz="2400" dirty="0"/>
              <a:t>             different return type</a:t>
            </a:r>
            <a:r>
              <a:rPr lang="en-US" sz="2400" dirty="0">
                <a:solidFill>
                  <a:srgbClr val="FF0000"/>
                </a:solidFill>
              </a:rPr>
              <a:t>. </a:t>
            </a:r>
          </a:p>
          <a:p>
            <a:pPr lvl="0"/>
            <a:r>
              <a:rPr lang="en-US" sz="2400" dirty="0">
                <a:solidFill>
                  <a:srgbClr val="FF0000"/>
                </a:solidFill>
              </a:rPr>
              <a:t>Note 4:  </a:t>
            </a:r>
            <a:r>
              <a:rPr lang="en-US" sz="2400" dirty="0"/>
              <a:t>if a method is private, static, final or constructor, complier resolves the conflict .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5050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5.1.2</a:t>
            </a:r>
            <a:r>
              <a:rPr lang="en-US" dirty="0"/>
              <a:t> Polymorphism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477" y="992038"/>
            <a:ext cx="11867535" cy="5364312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What happens when a method is applied to an object (heap area) ?</a:t>
            </a:r>
          </a:p>
          <a:p>
            <a:pPr marL="0" indent="0">
              <a:buNone/>
            </a:pPr>
            <a:r>
              <a:rPr lang="en-US" sz="2400" b="1" u="sng" dirty="0">
                <a:solidFill>
                  <a:srgbClr val="0000FF"/>
                </a:solidFill>
              </a:rPr>
              <a:t>B) Dynamic Binding</a:t>
            </a:r>
          </a:p>
          <a:p>
            <a:r>
              <a:rPr lang="en-US" sz="2400" b="1" dirty="0"/>
              <a:t>Assume we have class </a:t>
            </a:r>
            <a:r>
              <a:rPr lang="en-US" sz="2400" b="1" dirty="0">
                <a:solidFill>
                  <a:srgbClr val="FF0000"/>
                </a:solidFill>
              </a:rPr>
              <a:t>C</a:t>
            </a:r>
            <a:r>
              <a:rPr lang="en-US" sz="2400" b="1" dirty="0"/>
              <a:t> with method </a:t>
            </a:r>
            <a:r>
              <a:rPr lang="en-US" sz="2400" b="1" dirty="0">
                <a:solidFill>
                  <a:srgbClr val="FF0000"/>
                </a:solidFill>
              </a:rPr>
              <a:t>f</a:t>
            </a:r>
          </a:p>
          <a:p>
            <a:r>
              <a:rPr lang="en-US" sz="2400" b="1" dirty="0"/>
              <a:t>Assume method </a:t>
            </a:r>
            <a:r>
              <a:rPr lang="en-US" sz="2400" b="1" dirty="0">
                <a:solidFill>
                  <a:srgbClr val="FF0000"/>
                </a:solidFill>
              </a:rPr>
              <a:t>f()</a:t>
            </a:r>
            <a:r>
              <a:rPr lang="en-US" sz="2400" b="1" dirty="0"/>
              <a:t> is </a:t>
            </a:r>
            <a:r>
              <a:rPr lang="en-US" sz="2400" b="1" dirty="0">
                <a:solidFill>
                  <a:srgbClr val="FF0000"/>
                </a:solidFill>
              </a:rPr>
              <a:t>overloaded</a:t>
            </a:r>
            <a:r>
              <a:rPr lang="en-US" sz="2400" b="1" dirty="0"/>
              <a:t> method such as </a:t>
            </a:r>
            <a:r>
              <a:rPr lang="en-US" sz="2400" b="1" dirty="0">
                <a:solidFill>
                  <a:srgbClr val="FF0000"/>
                </a:solidFill>
              </a:rPr>
              <a:t>f</a:t>
            </a:r>
            <a:r>
              <a:rPr lang="en-US" sz="2400" b="1" dirty="0"/>
              <a:t>(int),</a:t>
            </a:r>
            <a:r>
              <a:rPr lang="en-US" sz="2400" b="1" dirty="0">
                <a:solidFill>
                  <a:srgbClr val="FF0000"/>
                </a:solidFill>
              </a:rPr>
              <a:t>f</a:t>
            </a:r>
            <a:r>
              <a:rPr lang="en-US" sz="2400" b="1" dirty="0"/>
              <a:t>(double), </a:t>
            </a:r>
            <a:r>
              <a:rPr lang="en-US" sz="2400" b="1" dirty="0">
                <a:solidFill>
                  <a:srgbClr val="FF0000"/>
                </a:solidFill>
              </a:rPr>
              <a:t>f</a:t>
            </a:r>
            <a:r>
              <a:rPr lang="en-US" sz="2400" b="1" dirty="0"/>
              <a:t>(String). </a:t>
            </a:r>
          </a:p>
          <a:p>
            <a:r>
              <a:rPr lang="en-US" sz="2400" b="1" dirty="0"/>
              <a:t>Assume  </a:t>
            </a:r>
            <a:r>
              <a:rPr lang="en-US" sz="2400" b="1" dirty="0">
                <a:solidFill>
                  <a:srgbClr val="FF0000"/>
                </a:solidFill>
              </a:rPr>
              <a:t>x</a:t>
            </a:r>
            <a:r>
              <a:rPr lang="en-US" sz="2400" b="1" dirty="0"/>
              <a:t> is reference variable of the class </a:t>
            </a:r>
            <a:r>
              <a:rPr lang="en-US" sz="2400" b="1" dirty="0">
                <a:solidFill>
                  <a:srgbClr val="FF0000"/>
                </a:solidFill>
              </a:rPr>
              <a:t>C</a:t>
            </a:r>
            <a:r>
              <a:rPr lang="en-US" sz="2400" b="1" dirty="0"/>
              <a:t> as follows.</a:t>
            </a:r>
          </a:p>
          <a:p>
            <a:pPr marL="0" indent="0">
              <a:buNone/>
            </a:pPr>
            <a:r>
              <a:rPr lang="en-US" sz="2400" b="1" dirty="0"/>
              <a:t>    C </a:t>
            </a:r>
            <a:r>
              <a:rPr lang="en-US" sz="2400" b="1" dirty="0">
                <a:solidFill>
                  <a:srgbClr val="FF0000"/>
                </a:solidFill>
              </a:rPr>
              <a:t>x</a:t>
            </a:r>
            <a:r>
              <a:rPr lang="en-US" sz="2400" b="1" dirty="0"/>
              <a:t> = new C( );  </a:t>
            </a:r>
            <a:r>
              <a:rPr lang="en-US" sz="2400" b="1" dirty="0">
                <a:solidFill>
                  <a:srgbClr val="00B050"/>
                </a:solidFill>
              </a:rPr>
              <a:t>// x is an implicit parameter</a:t>
            </a:r>
            <a:r>
              <a:rPr lang="en-US" sz="2400" b="1" dirty="0"/>
              <a:t>.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Assume class D is subclass of class C.</a:t>
            </a:r>
          </a:p>
          <a:p>
            <a:r>
              <a:rPr lang="en-US" sz="2400" b="1" dirty="0"/>
              <a:t>Assume the actual object type in heap is type D.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Case 1: </a:t>
            </a:r>
            <a:r>
              <a:rPr lang="en-US" sz="2400" b="1" dirty="0"/>
              <a:t>If  method </a:t>
            </a:r>
            <a:r>
              <a:rPr lang="en-US" sz="2400" b="1" dirty="0">
                <a:solidFill>
                  <a:srgbClr val="FF0000"/>
                </a:solidFill>
              </a:rPr>
              <a:t>f() </a:t>
            </a:r>
            <a:r>
              <a:rPr lang="en-US" sz="2400" b="1" dirty="0"/>
              <a:t>is also defined in class D( method overriding), </a:t>
            </a:r>
          </a:p>
          <a:p>
            <a:pPr marL="0" indent="0">
              <a:buNone/>
            </a:pPr>
            <a:r>
              <a:rPr lang="en-US" sz="2400" b="1" dirty="0"/>
              <a:t>           then the method </a:t>
            </a:r>
            <a:r>
              <a:rPr lang="en-US" sz="2400" b="1" dirty="0">
                <a:solidFill>
                  <a:srgbClr val="FF0000"/>
                </a:solidFill>
              </a:rPr>
              <a:t>f() </a:t>
            </a:r>
            <a:r>
              <a:rPr lang="en-US" sz="2400" b="1" dirty="0"/>
              <a:t>in class </a:t>
            </a:r>
            <a:r>
              <a:rPr lang="en-US" sz="2400" b="1" dirty="0">
                <a:solidFill>
                  <a:srgbClr val="FF0000"/>
                </a:solidFill>
              </a:rPr>
              <a:t>D</a:t>
            </a:r>
            <a:r>
              <a:rPr lang="en-US" sz="2400" b="1" dirty="0"/>
              <a:t> is invoked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</a:p>
          <a:p>
            <a:pPr marL="0" lv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Case 2:  </a:t>
            </a:r>
            <a:r>
              <a:rPr lang="en-US" sz="2400" b="1" dirty="0"/>
              <a:t>if  method </a:t>
            </a:r>
            <a:r>
              <a:rPr lang="en-US" sz="2400" b="1" dirty="0">
                <a:solidFill>
                  <a:srgbClr val="FF0000"/>
                </a:solidFill>
              </a:rPr>
              <a:t>f() </a:t>
            </a:r>
            <a:r>
              <a:rPr lang="en-US" sz="2400" b="1" dirty="0"/>
              <a:t>is </a:t>
            </a:r>
            <a:r>
              <a:rPr lang="en-US" sz="2400" b="1" dirty="0">
                <a:solidFill>
                  <a:srgbClr val="0000FF"/>
                </a:solidFill>
              </a:rPr>
              <a:t>not</a:t>
            </a:r>
            <a:r>
              <a:rPr lang="en-US" sz="2400" b="1" dirty="0"/>
              <a:t>  defined in class </a:t>
            </a:r>
            <a:r>
              <a:rPr lang="en-US" sz="2400" b="1" dirty="0">
                <a:solidFill>
                  <a:srgbClr val="FF0000"/>
                </a:solidFill>
              </a:rPr>
              <a:t>D</a:t>
            </a:r>
            <a:r>
              <a:rPr lang="en-US" sz="2400" b="1" dirty="0"/>
              <a:t>( </a:t>
            </a:r>
            <a:r>
              <a:rPr lang="en-US" sz="2400" b="1" dirty="0">
                <a:solidFill>
                  <a:srgbClr val="0000FF"/>
                </a:solidFill>
              </a:rPr>
              <a:t>no</a:t>
            </a:r>
            <a:r>
              <a:rPr lang="en-US" sz="2400" b="1" dirty="0"/>
              <a:t> method overriding), </a:t>
            </a:r>
            <a:r>
              <a:rPr lang="en-US" sz="2400" b="1" dirty="0">
                <a:solidFill>
                  <a:srgbClr val="0000FF"/>
                </a:solidFill>
              </a:rPr>
              <a:t>then  </a:t>
            </a:r>
          </a:p>
          <a:p>
            <a:pPr marL="0" lvl="0" indent="0">
              <a:buNone/>
            </a:pPr>
            <a:r>
              <a:rPr lang="en-US" sz="2400" b="1" dirty="0"/>
              <a:t>           the method </a:t>
            </a:r>
            <a:r>
              <a:rPr lang="en-US" sz="2400" b="1" dirty="0">
                <a:solidFill>
                  <a:srgbClr val="FF0000"/>
                </a:solidFill>
              </a:rPr>
              <a:t>f() </a:t>
            </a:r>
            <a:r>
              <a:rPr lang="en-US" sz="2400" b="1" dirty="0"/>
              <a:t>in the supper class is searched and invoked 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1040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Comparison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908613" y="1022553"/>
            <a:ext cx="5187387" cy="47194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          Static binding(</a:t>
            </a:r>
            <a:r>
              <a:rPr lang="en-US" sz="2800" dirty="0">
                <a:solidFill>
                  <a:srgbClr val="FF0000"/>
                </a:solidFill>
              </a:rPr>
              <a:t>Compiler) </a:t>
            </a:r>
            <a:r>
              <a:rPr lang="en-US" sz="2800" dirty="0">
                <a:solidFill>
                  <a:srgbClr val="0000FF"/>
                </a:solidFill>
              </a:rPr>
              <a:t> 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324465" y="1573381"/>
            <a:ext cx="5970742" cy="4915909"/>
          </a:xfrm>
          <a:ln w="25400">
            <a:solidFill>
              <a:schemeClr val="accent1">
                <a:alpha val="94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 Looks </a:t>
            </a:r>
            <a:r>
              <a:rPr lang="en-US" sz="2400" dirty="0"/>
              <a:t>at the </a:t>
            </a:r>
            <a:r>
              <a:rPr lang="en-US" sz="2400" b="1" dirty="0">
                <a:solidFill>
                  <a:srgbClr val="0000FF"/>
                </a:solidFill>
              </a:rPr>
              <a:t>declared type </a:t>
            </a:r>
            <a:r>
              <a:rPr lang="en-US" sz="2400" dirty="0"/>
              <a:t>of the</a:t>
            </a:r>
          </a:p>
          <a:p>
            <a:pPr marL="0" indent="0">
              <a:buNone/>
            </a:pPr>
            <a:r>
              <a:rPr lang="en-US" sz="2400" dirty="0"/>
              <a:t> object and </a:t>
            </a:r>
            <a:r>
              <a:rPr lang="en-US" sz="2400" b="1" dirty="0">
                <a:solidFill>
                  <a:srgbClr val="0000FF"/>
                </a:solidFill>
              </a:rPr>
              <a:t>method</a:t>
            </a:r>
            <a:r>
              <a:rPr lang="en-US" sz="2400" dirty="0"/>
              <a:t> name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Selects method f which has  correct match.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Example, for x.f(“</a:t>
            </a:r>
            <a:r>
              <a:rPr lang="en-US" sz="2400" dirty="0">
                <a:solidFill>
                  <a:srgbClr val="7030A0"/>
                </a:solidFill>
              </a:rPr>
              <a:t>Bye</a:t>
            </a:r>
            <a:r>
              <a:rPr lang="en-US" sz="2400" dirty="0"/>
              <a:t>” ),  complier </a:t>
            </a:r>
          </a:p>
          <a:p>
            <a:pPr marL="0" indent="0">
              <a:buNone/>
            </a:pPr>
            <a:r>
              <a:rPr lang="en-US" sz="2400" dirty="0"/>
              <a:t>chooses f(</a:t>
            </a:r>
            <a:r>
              <a:rPr lang="en-US" sz="2400" dirty="0">
                <a:solidFill>
                  <a:srgbClr val="7030A0"/>
                </a:solidFill>
              </a:rPr>
              <a:t>String</a:t>
            </a:r>
            <a:r>
              <a:rPr lang="en-US" sz="2400" dirty="0"/>
              <a:t>), </a:t>
            </a:r>
            <a:r>
              <a:rPr lang="en-US" sz="2400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f(</a:t>
            </a:r>
            <a:r>
              <a:rPr lang="en-US" sz="2400" dirty="0">
                <a:solidFill>
                  <a:srgbClr val="7030A0"/>
                </a:solidFill>
              </a:rPr>
              <a:t>int</a:t>
            </a:r>
            <a:r>
              <a:rPr lang="en-US" sz="2400" dirty="0"/>
              <a:t>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Hence, the </a:t>
            </a:r>
            <a:r>
              <a:rPr lang="en-US" sz="2400" b="1" dirty="0"/>
              <a:t>method call </a:t>
            </a:r>
            <a:r>
              <a:rPr lang="en-US" sz="2400" b="1" dirty="0" err="1"/>
              <a:t>x.f</a:t>
            </a:r>
            <a:r>
              <a:rPr lang="en-US" sz="2400" b="1" dirty="0"/>
              <a:t>() is </a:t>
            </a:r>
            <a:r>
              <a:rPr lang="en-US" sz="2400" dirty="0">
                <a:solidFill>
                  <a:srgbClr val="0000FF"/>
                </a:solidFill>
              </a:rPr>
              <a:t>not </a:t>
            </a:r>
          </a:p>
          <a:p>
            <a:pPr marL="0" indent="0">
              <a:buNone/>
            </a:pPr>
            <a:r>
              <a:rPr lang="en-US" sz="2400" dirty="0"/>
              <a:t>depend on the </a:t>
            </a:r>
            <a:r>
              <a:rPr lang="en-US" sz="2400" b="1" dirty="0"/>
              <a:t>actual object type </a:t>
            </a:r>
            <a:r>
              <a:rPr lang="en-US" sz="2400" dirty="0"/>
              <a:t>of </a:t>
            </a:r>
          </a:p>
          <a:p>
            <a:pPr marL="0" indent="0">
              <a:buNone/>
            </a:pPr>
            <a:r>
              <a:rPr lang="en-US" sz="2400" dirty="0"/>
              <a:t>the implicit parameter x (in heap area)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Two Overloaded</a:t>
            </a:r>
            <a:r>
              <a:rPr lang="en-US" sz="2400" dirty="0"/>
              <a:t> </a:t>
            </a:r>
            <a:r>
              <a:rPr lang="en-US" sz="2400" b="1" dirty="0"/>
              <a:t>methods </a:t>
            </a:r>
            <a:r>
              <a:rPr lang="en-US" sz="2400" dirty="0"/>
              <a:t> should have</a:t>
            </a:r>
          </a:p>
          <a:p>
            <a:pPr marL="0" indent="0">
              <a:buNone/>
            </a:pPr>
            <a:r>
              <a:rPr lang="en-US" sz="2400" dirty="0"/>
              <a:t>  identical </a:t>
            </a:r>
            <a:r>
              <a:rPr lang="en-US" sz="2400" dirty="0">
                <a:solidFill>
                  <a:srgbClr val="0000FF"/>
                </a:solidFill>
              </a:rPr>
              <a:t>signature</a:t>
            </a:r>
            <a:r>
              <a:rPr lang="en-US" sz="2400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Two Overloaded methods can the </a:t>
            </a:r>
            <a:r>
              <a:rPr lang="en-US" sz="2400" dirty="0">
                <a:solidFill>
                  <a:srgbClr val="0000FF"/>
                </a:solidFill>
              </a:rPr>
              <a:t>same  </a:t>
            </a:r>
            <a:r>
              <a:rPr lang="en-US" sz="2400" dirty="0">
                <a:solidFill>
                  <a:srgbClr val="FF0000"/>
                </a:solidFill>
              </a:rPr>
              <a:t>or  different </a:t>
            </a:r>
            <a:r>
              <a:rPr lang="en-US" sz="2400" dirty="0">
                <a:solidFill>
                  <a:srgbClr val="0000FF"/>
                </a:solidFill>
              </a:rPr>
              <a:t>return type  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6170612" y="879894"/>
            <a:ext cx="5183188" cy="490613"/>
          </a:xfrm>
        </p:spPr>
        <p:txBody>
          <a:bodyPr/>
          <a:lstStyle/>
          <a:p>
            <a:r>
              <a:rPr lang="en-US" dirty="0"/>
              <a:t>             dynamic binding(</a:t>
            </a:r>
            <a:r>
              <a:rPr lang="en-US" dirty="0">
                <a:solidFill>
                  <a:srgbClr val="FF0000"/>
                </a:solidFill>
              </a:rPr>
              <a:t>JVM)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6295207" y="1596328"/>
            <a:ext cx="5719812" cy="4892962"/>
          </a:xfrm>
          <a:ln w="28575"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When the program runs, JVM</a:t>
            </a:r>
          </a:p>
          <a:p>
            <a:pPr marL="0" indent="0">
              <a:buNone/>
            </a:pPr>
            <a:r>
              <a:rPr lang="en-US" sz="2600" dirty="0"/>
              <a:t>selects the method that </a:t>
            </a:r>
            <a:r>
              <a:rPr lang="en-US" sz="2600" dirty="0">
                <a:solidFill>
                  <a:srgbClr val="0000FF"/>
                </a:solidFill>
              </a:rPr>
              <a:t>matches</a:t>
            </a:r>
            <a:r>
              <a:rPr lang="en-US" sz="2600" dirty="0"/>
              <a:t> </a:t>
            </a:r>
          </a:p>
          <a:p>
            <a:pPr marL="0" indent="0">
              <a:buNone/>
            </a:pPr>
            <a:r>
              <a:rPr lang="en-US" sz="2600" dirty="0"/>
              <a:t>the actual type of the object to </a:t>
            </a:r>
          </a:p>
          <a:p>
            <a:pPr marL="0" indent="0">
              <a:buNone/>
            </a:pPr>
            <a:r>
              <a:rPr lang="en-US" sz="2600" dirty="0"/>
              <a:t>which an implicit parameter </a:t>
            </a:r>
            <a:r>
              <a:rPr lang="en-US" sz="2600" dirty="0">
                <a:solidFill>
                  <a:srgbClr val="0000FF"/>
                </a:solidFill>
              </a:rPr>
              <a:t>x</a:t>
            </a:r>
            <a:r>
              <a:rPr lang="en-US" sz="2600" dirty="0"/>
              <a:t> refers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/>
              <a:t>JVM  </a:t>
            </a:r>
            <a:r>
              <a:rPr lang="en-US" sz="2600" b="1" dirty="0">
                <a:solidFill>
                  <a:srgbClr val="0000FF"/>
                </a:solidFill>
              </a:rPr>
              <a:t>resolves</a:t>
            </a:r>
            <a:r>
              <a:rPr lang="en-US" sz="2600" b="1" dirty="0"/>
              <a:t> </a:t>
            </a:r>
            <a:r>
              <a:rPr lang="en-US" sz="2600" b="1" dirty="0">
                <a:solidFill>
                  <a:srgbClr val="7030A0"/>
                </a:solidFill>
              </a:rPr>
              <a:t>method overriding 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7030A0"/>
                </a:solidFill>
              </a:rPr>
              <a:t>c</a:t>
            </a:r>
            <a:r>
              <a:rPr lang="en-US" sz="2600" b="1" dirty="0"/>
              <a:t>onflict(dynamic binding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The </a:t>
            </a:r>
            <a:r>
              <a:rPr lang="en-US" sz="2600" b="1" dirty="0"/>
              <a:t>override</a:t>
            </a:r>
            <a:r>
              <a:rPr lang="en-US" sz="2600" dirty="0"/>
              <a:t> methods in  subclass</a:t>
            </a:r>
          </a:p>
          <a:p>
            <a:pPr marL="0" indent="0">
              <a:buNone/>
            </a:pPr>
            <a:r>
              <a:rPr lang="en-US" sz="2600" dirty="0"/>
              <a:t> should  have </a:t>
            </a:r>
            <a:r>
              <a:rPr lang="en-US" sz="2600" dirty="0">
                <a:solidFill>
                  <a:srgbClr val="FF0000"/>
                </a:solidFill>
              </a:rPr>
              <a:t>identical signature </a:t>
            </a:r>
            <a:r>
              <a:rPr lang="en-US" sz="2600" dirty="0"/>
              <a:t>the supper class method  and its return type can be supper class type.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Access modifier of overriding</a:t>
            </a:r>
          </a:p>
          <a:p>
            <a:pPr marL="0" indent="0">
              <a:buNone/>
            </a:pPr>
            <a:r>
              <a:rPr lang="en-US" sz="2600" dirty="0"/>
              <a:t> method should be at least </a:t>
            </a:r>
            <a:r>
              <a:rPr lang="en-US" sz="2600" dirty="0">
                <a:solidFill>
                  <a:srgbClr val="FF0000"/>
                </a:solidFill>
              </a:rPr>
              <a:t>as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FF0000"/>
                </a:solidFill>
              </a:rPr>
              <a:t>visible</a:t>
            </a:r>
            <a:r>
              <a:rPr lang="en-US" sz="2600" dirty="0"/>
              <a:t> </a:t>
            </a:r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>
                <a:solidFill>
                  <a:srgbClr val="FF0000"/>
                </a:solidFill>
              </a:rPr>
              <a:t>as</a:t>
            </a:r>
            <a:r>
              <a:rPr lang="en-US" sz="2600" dirty="0"/>
              <a:t> superclass method.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100" dirty="0"/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51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of </a:t>
            </a:r>
            <a:r>
              <a:rPr lang="en-US" dirty="0"/>
              <a:t> Dynamic Binding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961" y="1025659"/>
            <a:ext cx="11641394" cy="5184925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Dynamic Polymorphism </a:t>
            </a:r>
            <a:r>
              <a:rPr lang="en-US" sz="2400" b="1" dirty="0"/>
              <a:t>is related to the substitution rule of “</a:t>
            </a:r>
            <a:r>
              <a:rPr lang="en-US" sz="2400" b="1" dirty="0">
                <a:solidFill>
                  <a:srgbClr val="FF0000"/>
                </a:solidFill>
              </a:rPr>
              <a:t>IS-A” </a:t>
            </a:r>
          </a:p>
          <a:p>
            <a:pPr marL="0" indent="0">
              <a:buNone/>
            </a:pPr>
            <a:r>
              <a:rPr lang="en-US" sz="2400" b="1" dirty="0"/>
              <a:t> relationship</a:t>
            </a:r>
          </a:p>
          <a:p>
            <a:r>
              <a:rPr lang="en-US" sz="2400" b="1" dirty="0"/>
              <a:t> This rule stats that we can use a subclass object when the program </a:t>
            </a:r>
          </a:p>
          <a:p>
            <a:pPr marL="0" indent="0">
              <a:buNone/>
            </a:pPr>
            <a:r>
              <a:rPr lang="en-US" sz="2400" b="1" dirty="0"/>
              <a:t>    </a:t>
            </a:r>
            <a:r>
              <a:rPr lang="en-US" sz="2400" b="1" dirty="0">
                <a:solidFill>
                  <a:srgbClr val="FF0000"/>
                </a:solidFill>
              </a:rPr>
              <a:t>expect  </a:t>
            </a:r>
            <a:r>
              <a:rPr lang="en-US" sz="2400" b="1" dirty="0"/>
              <a:t>a </a:t>
            </a:r>
            <a:r>
              <a:rPr lang="en-US" sz="2400" b="1" dirty="0">
                <a:solidFill>
                  <a:srgbClr val="0000FF"/>
                </a:solidFill>
              </a:rPr>
              <a:t>super class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0000FF"/>
                </a:solidFill>
              </a:rPr>
              <a:t>object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</a:rPr>
              <a:t>Example 1: </a:t>
            </a:r>
          </a:p>
          <a:p>
            <a:pPr marL="0" indent="0">
              <a:buNone/>
            </a:pPr>
            <a:r>
              <a:rPr lang="en-US" sz="2400" b="1" dirty="0"/>
              <a:t>Employee </a:t>
            </a:r>
            <a:r>
              <a:rPr lang="en-US" sz="2400" b="1" dirty="0">
                <a:solidFill>
                  <a:srgbClr val="FF0000"/>
                </a:solidFill>
              </a:rPr>
              <a:t>e</a:t>
            </a:r>
            <a:r>
              <a:rPr lang="en-US" sz="2400" b="1" dirty="0"/>
              <a:t> ; // e is super class variable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e</a:t>
            </a:r>
            <a:r>
              <a:rPr lang="en-US" sz="2400" b="1" dirty="0"/>
              <a:t> =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Employee(…..); 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employ object expected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e</a:t>
            </a:r>
            <a:r>
              <a:rPr lang="en-US" sz="2400" b="1" dirty="0"/>
              <a:t> =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Manager (…..); 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employ object expected, but manager object is assigned. </a:t>
            </a:r>
            <a:r>
              <a:rPr lang="en-US" sz="2400" b="1" dirty="0"/>
              <a:t>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</a:rPr>
              <a:t>Note </a:t>
            </a:r>
            <a:r>
              <a:rPr lang="en-US" sz="2400" b="1" dirty="0"/>
              <a:t>: we cannot assign a supper class reference to a subclass variable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Example </a:t>
            </a:r>
            <a:r>
              <a:rPr lang="en-US" sz="2400" b="1" dirty="0"/>
              <a:t>:</a:t>
            </a:r>
          </a:p>
          <a:p>
            <a:pPr marL="0" indent="0">
              <a:buNone/>
            </a:pPr>
            <a:r>
              <a:rPr lang="en-US" sz="2400" b="1" dirty="0"/>
              <a:t> Manager m = e ; </a:t>
            </a:r>
            <a:r>
              <a:rPr lang="en-US" sz="2400" b="1" dirty="0">
                <a:solidFill>
                  <a:srgbClr val="FF0000"/>
                </a:solidFill>
              </a:rPr>
              <a:t>// error </a:t>
            </a:r>
            <a:r>
              <a:rPr lang="en-US" sz="2400" b="1" dirty="0"/>
              <a:t>because </a:t>
            </a:r>
            <a:r>
              <a:rPr lang="en-US" sz="2400" b="1" dirty="0">
                <a:solidFill>
                  <a:srgbClr val="FF0000"/>
                </a:solidFill>
              </a:rPr>
              <a:t>all </a:t>
            </a:r>
            <a:r>
              <a:rPr lang="en-US" sz="2400" b="1" dirty="0"/>
              <a:t>employees are not managers</a:t>
            </a:r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7482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Example of </a:t>
            </a:r>
            <a:r>
              <a:rPr lang="en-US" dirty="0">
                <a:solidFill>
                  <a:srgbClr val="FF0000"/>
                </a:solidFill>
              </a:rPr>
              <a:t>Dymanic</a:t>
            </a:r>
            <a:r>
              <a:rPr lang="en-US" dirty="0"/>
              <a:t>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379" y="1011676"/>
            <a:ext cx="11400817" cy="5709799"/>
          </a:xfrm>
          <a:ln w="22225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a mix of employees and managers: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construct a manager object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staff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Employee[3];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staff[0] =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Manager(“Carl Cracker",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80000,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1987, 12, 5,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);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staff[1] =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Employee("Harry Hacker",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50000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1989, 10, 1);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staff[2] =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Employee("Tony Tester",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40000,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1990, 3, 15);</a:t>
            </a:r>
          </a:p>
          <a:p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out everyone's salaries: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(Employee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staff)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.getName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 "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.getSalary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getName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gets called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only one: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Employee.getName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Which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getSalary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gets called?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Is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getSalary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getSalary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depends on the actual type of 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(reference variable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23018" y="1011676"/>
            <a:ext cx="4002232" cy="4524315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Carl Cracker   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85000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Harry Hacker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50000.0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Tony Tester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40000.0</a:t>
            </a:r>
          </a:p>
          <a:p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declared type of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(stack area) is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the actual object(heap area)  referenced by e is Employee or Manager .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Hence, JVM decide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correct object at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time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9247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5.1.2</a:t>
            </a:r>
            <a:r>
              <a:rPr lang="en-US" sz="2000" dirty="0"/>
              <a:t> Dynamic Polymorphism: JVM generates Tables of methods for class Hierarchy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908613" y="1251366"/>
            <a:ext cx="5187387" cy="47194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          </a:t>
            </a:r>
            <a:r>
              <a:rPr lang="en-US" sz="2800" dirty="0">
                <a:solidFill>
                  <a:srgbClr val="FF0000"/>
                </a:solidFill>
              </a:rPr>
              <a:t>Employee Table  </a:t>
            </a:r>
            <a:r>
              <a:rPr lang="en-US" sz="2800" dirty="0">
                <a:solidFill>
                  <a:srgbClr val="0000FF"/>
                </a:solidFill>
              </a:rPr>
              <a:t> 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176981" y="1723316"/>
            <a:ext cx="5919019" cy="4529999"/>
          </a:xfrm>
          <a:ln w="25400">
            <a:solidFill>
              <a:schemeClr val="accent1">
                <a:alpha val="94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getName: </a:t>
            </a:r>
            <a:r>
              <a:rPr lang="en-US" sz="2400" dirty="0" err="1">
                <a:solidFill>
                  <a:srgbClr val="0000FF"/>
                </a:solidFill>
              </a:rPr>
              <a:t>Employee.</a:t>
            </a:r>
            <a:r>
              <a:rPr lang="en-US" sz="2400" dirty="0" err="1"/>
              <a:t>getName</a:t>
            </a:r>
            <a:r>
              <a:rPr lang="en-US" sz="2400" dirty="0"/>
              <a:t>();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/>
              <a:t>getSalary</a:t>
            </a:r>
            <a:r>
              <a:rPr lang="en-US" sz="2400" dirty="0"/>
              <a:t>: </a:t>
            </a:r>
            <a:r>
              <a:rPr lang="en-US" sz="2400" dirty="0" err="1">
                <a:solidFill>
                  <a:srgbClr val="0000FF"/>
                </a:solidFill>
              </a:rPr>
              <a:t>Employee</a:t>
            </a:r>
            <a:r>
              <a:rPr lang="en-US" sz="2400" dirty="0" err="1"/>
              <a:t>.getSalary</a:t>
            </a:r>
            <a:r>
              <a:rPr lang="en-US" sz="2400" dirty="0"/>
              <a:t>();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/>
              <a:t>getHireDay</a:t>
            </a:r>
            <a:r>
              <a:rPr lang="en-US" sz="2400" dirty="0"/>
              <a:t>: </a:t>
            </a:r>
            <a:r>
              <a:rPr lang="en-US" sz="2400" dirty="0" err="1">
                <a:solidFill>
                  <a:srgbClr val="0000FF"/>
                </a:solidFill>
              </a:rPr>
              <a:t>Employee</a:t>
            </a:r>
            <a:r>
              <a:rPr lang="en-US" sz="2400" dirty="0" err="1"/>
              <a:t>.getHireDay</a:t>
            </a:r>
            <a:r>
              <a:rPr lang="en-US" sz="2400" dirty="0"/>
              <a:t>();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/>
              <a:t>rasieSalaryName</a:t>
            </a:r>
            <a:r>
              <a:rPr lang="en-US" sz="2400" dirty="0"/>
              <a:t>: </a:t>
            </a:r>
            <a:r>
              <a:rPr lang="en-US" sz="2400" dirty="0" err="1">
                <a:solidFill>
                  <a:srgbClr val="0000FF"/>
                </a:solidFill>
              </a:rPr>
              <a:t>Employee</a:t>
            </a:r>
            <a:r>
              <a:rPr lang="en-US" sz="2400" dirty="0" err="1"/>
              <a:t>.raiseSalar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/>
              <a:t>R</a:t>
            </a:r>
            <a:r>
              <a:rPr lang="en-US" sz="2400" dirty="0">
                <a:solidFill>
                  <a:srgbClr val="0000FF"/>
                </a:solidFill>
              </a:rPr>
              <a:t>emarks</a:t>
            </a:r>
            <a:r>
              <a:rPr lang="en-US" sz="2400" dirty="0"/>
              <a:t>:</a:t>
            </a:r>
          </a:p>
          <a:p>
            <a:pPr marL="457200" indent="-457200">
              <a:buAutoNum type="alphaLcParenR"/>
            </a:pPr>
            <a:r>
              <a:rPr lang="en-US" sz="2400" dirty="0">
                <a:solidFill>
                  <a:srgbClr val="0000FF"/>
                </a:solidFill>
              </a:rPr>
              <a:t>Manager </a:t>
            </a:r>
            <a:r>
              <a:rPr lang="en-US" sz="2400" dirty="0"/>
              <a:t>class </a:t>
            </a:r>
            <a:r>
              <a:rPr lang="en-US" sz="2400" b="1" dirty="0"/>
              <a:t>inherits 3</a:t>
            </a:r>
            <a:r>
              <a:rPr lang="en-US" sz="2400" dirty="0"/>
              <a:t> method </a:t>
            </a:r>
          </a:p>
          <a:p>
            <a:pPr marL="0" indent="0">
              <a:buNone/>
            </a:pPr>
            <a:r>
              <a:rPr lang="en-US" sz="2400" dirty="0"/>
              <a:t>  from </a:t>
            </a:r>
            <a:r>
              <a:rPr lang="en-US" sz="2400" b="1" dirty="0"/>
              <a:t>Employee</a:t>
            </a:r>
            <a:r>
              <a:rPr lang="en-US" sz="2400" dirty="0"/>
              <a:t> class </a:t>
            </a:r>
            <a:r>
              <a:rPr lang="en-US" sz="2400" b="1" dirty="0">
                <a:solidFill>
                  <a:srgbClr val="0000FF"/>
                </a:solidFill>
              </a:rPr>
              <a:t>withou</a:t>
            </a:r>
            <a:r>
              <a:rPr lang="en-US" sz="2400" dirty="0"/>
              <a:t>t override </a:t>
            </a:r>
          </a:p>
          <a:p>
            <a:pPr marL="0" indent="0">
              <a:buNone/>
            </a:pPr>
            <a:r>
              <a:rPr lang="en-US" sz="2400" dirty="0"/>
              <a:t>b) </a:t>
            </a:r>
            <a:r>
              <a:rPr lang="en-US" sz="2400" dirty="0">
                <a:solidFill>
                  <a:srgbClr val="0000FF"/>
                </a:solidFill>
              </a:rPr>
              <a:t>Manage</a:t>
            </a:r>
            <a:r>
              <a:rPr lang="en-US" sz="2400" dirty="0"/>
              <a:t>r class inherits  one method </a:t>
            </a:r>
          </a:p>
          <a:p>
            <a:pPr marL="0" indent="0">
              <a:buNone/>
            </a:pPr>
            <a:r>
              <a:rPr lang="en-US" sz="2400" dirty="0"/>
              <a:t> from </a:t>
            </a:r>
            <a:r>
              <a:rPr lang="en-US" sz="2400" b="1" dirty="0"/>
              <a:t>Employee </a:t>
            </a:r>
            <a:r>
              <a:rPr lang="en-US" sz="2400" dirty="0"/>
              <a:t>by overriding </a:t>
            </a:r>
          </a:p>
          <a:p>
            <a:pPr marL="0" indent="0">
              <a:buNone/>
            </a:pPr>
            <a:r>
              <a:rPr lang="en-US" sz="2400" dirty="0"/>
              <a:t>c) </a:t>
            </a:r>
            <a:r>
              <a:rPr lang="en-US" sz="2400" b="1" dirty="0">
                <a:solidFill>
                  <a:srgbClr val="0000FF"/>
                </a:solidFill>
              </a:rPr>
              <a:t>Manage</a:t>
            </a:r>
            <a:r>
              <a:rPr lang="en-US" sz="2400" dirty="0"/>
              <a:t>r class add its own class </a:t>
            </a:r>
          </a:p>
          <a:p>
            <a:pPr marL="0" indent="0">
              <a:buNone/>
            </a:pPr>
            <a:r>
              <a:rPr lang="en-US" sz="2400" dirty="0"/>
              <a:t> 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6170612" y="1232702"/>
            <a:ext cx="5183188" cy="490613"/>
          </a:xfrm>
        </p:spPr>
        <p:txBody>
          <a:bodyPr/>
          <a:lstStyle/>
          <a:p>
            <a:r>
              <a:rPr lang="en-US" dirty="0"/>
              <a:t>             </a:t>
            </a:r>
            <a:r>
              <a:rPr lang="en-US" dirty="0">
                <a:solidFill>
                  <a:srgbClr val="FF0000"/>
                </a:solidFill>
              </a:rPr>
              <a:t>Manager Table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6170612" y="1723315"/>
            <a:ext cx="5824743" cy="4529999"/>
          </a:xfrm>
          <a:ln w="28575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getName: </a:t>
            </a:r>
            <a:r>
              <a:rPr lang="en-US" sz="2400" dirty="0" err="1">
                <a:solidFill>
                  <a:srgbClr val="0000FF"/>
                </a:solidFill>
              </a:rPr>
              <a:t>Employee.</a:t>
            </a:r>
            <a:r>
              <a:rPr lang="en-US" sz="2400" dirty="0" err="1"/>
              <a:t>getName</a:t>
            </a:r>
            <a:r>
              <a:rPr lang="en-US" sz="2400" dirty="0"/>
              <a:t>();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/>
              <a:t>getSalary</a:t>
            </a:r>
            <a:r>
              <a:rPr lang="en-US" sz="2400" dirty="0"/>
              <a:t>: </a:t>
            </a:r>
            <a:r>
              <a:rPr lang="en-US" sz="2400" b="1" dirty="0">
                <a:solidFill>
                  <a:srgbClr val="FF0000"/>
                </a:solidFill>
              </a:rPr>
              <a:t>Manager</a:t>
            </a:r>
            <a:r>
              <a:rPr lang="en-US" sz="2400" dirty="0"/>
              <a:t>.getSalary();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/>
              <a:t>getHireDay</a:t>
            </a:r>
            <a:r>
              <a:rPr lang="en-US" sz="2400" dirty="0"/>
              <a:t>: </a:t>
            </a:r>
            <a:r>
              <a:rPr lang="en-US" sz="2400" dirty="0" err="1">
                <a:solidFill>
                  <a:srgbClr val="0000FF"/>
                </a:solidFill>
              </a:rPr>
              <a:t>Employee</a:t>
            </a:r>
            <a:r>
              <a:rPr lang="en-US" sz="2400" dirty="0" err="1"/>
              <a:t>.getHireDay</a:t>
            </a:r>
            <a:r>
              <a:rPr lang="en-US" sz="2400" dirty="0"/>
              <a:t>();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/>
              <a:t>rasieSalaryName</a:t>
            </a:r>
            <a:r>
              <a:rPr lang="en-US" sz="2400" dirty="0"/>
              <a:t>: </a:t>
            </a:r>
            <a:r>
              <a:rPr lang="en-US" sz="2000" dirty="0" err="1">
                <a:solidFill>
                  <a:srgbClr val="0000FF"/>
                </a:solidFill>
              </a:rPr>
              <a:t>Employee</a:t>
            </a:r>
            <a:r>
              <a:rPr lang="en-US" sz="2000" dirty="0" err="1"/>
              <a:t>.raiseSalar</a:t>
            </a:r>
            <a:r>
              <a:rPr lang="en-US" sz="2000" dirty="0"/>
              <a:t>()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</a:rPr>
              <a:t>SetBonus</a:t>
            </a:r>
            <a:r>
              <a:rPr lang="en-US" sz="2400" dirty="0"/>
              <a:t>: </a:t>
            </a:r>
            <a:r>
              <a:rPr lang="en-US" sz="2400" b="1" dirty="0">
                <a:solidFill>
                  <a:srgbClr val="FF0000"/>
                </a:solidFill>
              </a:rPr>
              <a:t>Manager</a:t>
            </a:r>
            <a:r>
              <a:rPr lang="en-US" sz="2400" dirty="0"/>
              <a:t>.setbonus();</a:t>
            </a:r>
          </a:p>
          <a:p>
            <a:pPr marL="457200" indent="-457200">
              <a:buAutoNum type="alphaLcParenR"/>
            </a:pPr>
            <a:r>
              <a:rPr lang="en-US" sz="2400" dirty="0"/>
              <a:t>getName(),</a:t>
            </a:r>
            <a:r>
              <a:rPr lang="en-US" sz="2400" dirty="0" err="1"/>
              <a:t>getHireDate</a:t>
            </a:r>
            <a:r>
              <a:rPr lang="en-US" sz="2400" dirty="0"/>
              <a:t>(),</a:t>
            </a:r>
            <a:r>
              <a:rPr lang="en-US" sz="2400" dirty="0" err="1"/>
              <a:t>raiseSalary</a:t>
            </a:r>
            <a:r>
              <a:rPr lang="en-US" sz="2400" dirty="0"/>
              <a:t>()</a:t>
            </a:r>
          </a:p>
          <a:p>
            <a:pPr marL="457200" indent="-457200">
              <a:buAutoNum type="alphaLcParenR"/>
            </a:pPr>
            <a:r>
              <a:rPr lang="en-US" sz="2400" dirty="0" err="1"/>
              <a:t>getSalary</a:t>
            </a:r>
            <a:r>
              <a:rPr lang="en-US" sz="2400" dirty="0"/>
              <a:t>();</a:t>
            </a:r>
          </a:p>
          <a:p>
            <a:pPr marL="457200" indent="-457200">
              <a:buAutoNum type="alphaLcParenR"/>
            </a:pPr>
            <a:r>
              <a:rPr lang="en-US" sz="2400" dirty="0"/>
              <a:t>setbonus();</a:t>
            </a:r>
          </a:p>
          <a:p>
            <a:pPr marL="0" indent="0">
              <a:buNone/>
            </a:pPr>
            <a:r>
              <a:rPr lang="en-US" sz="2400" dirty="0"/>
              <a:t>Q</a:t>
            </a:r>
            <a:r>
              <a:rPr lang="en-US" sz="2000" b="1" dirty="0">
                <a:solidFill>
                  <a:srgbClr val="FF0000"/>
                </a:solidFill>
              </a:rPr>
              <a:t>. Assume Employee e =new Employee();</a:t>
            </a:r>
          </a:p>
          <a:p>
            <a:pPr marL="0" indent="0">
              <a:buNone/>
            </a:pPr>
            <a:r>
              <a:rPr lang="en-US" sz="2400" b="1" dirty="0"/>
              <a:t>How to resolve the call: </a:t>
            </a:r>
            <a:r>
              <a:rPr lang="en-US" sz="2400" b="1" dirty="0" err="1"/>
              <a:t>e.getsalary</a:t>
            </a:r>
            <a:r>
              <a:rPr lang="en-US" sz="2400" b="1" dirty="0"/>
              <a:t>() </a:t>
            </a:r>
            <a:r>
              <a:rPr lang="en-US" sz="2400" dirty="0"/>
              <a:t>?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438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199" y="992038"/>
            <a:ext cx="11224099" cy="5574132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Argument types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overriding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must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public void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setBoss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boss) {………………………}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.................................................................................................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public void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setBoss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boss) {................................} 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//Error: different argument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............................................................................................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Example: Signature of  Overriding method </a:t>
            </a:r>
          </a:p>
        </p:txBody>
      </p:sp>
    </p:spTree>
    <p:extLst>
      <p:ext uri="{BB962C8B-B14F-4D97-AF65-F5344CB8AC3E}">
        <p14:creationId xmlns:p14="http://schemas.microsoft.com/office/powerpoint/2010/main" val="3256097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Example: return type of 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735" y="879894"/>
            <a:ext cx="11370014" cy="58659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Note 1:</a:t>
            </a:r>
            <a:r>
              <a:rPr lang="en-US" sz="2400" dirty="0"/>
              <a:t> </a:t>
            </a:r>
            <a:r>
              <a:rPr lang="en-US" sz="2400" b="1" dirty="0"/>
              <a:t>Use @Override annotation to make the compiler check: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@Override public void </a:t>
            </a:r>
            <a:r>
              <a:rPr lang="en-US" sz="2400" dirty="0" err="1">
                <a:solidFill>
                  <a:srgbClr val="0000FF"/>
                </a:solidFill>
              </a:rPr>
              <a:t>setBoss</a:t>
            </a:r>
            <a:r>
              <a:rPr lang="en-US" sz="2400" dirty="0">
                <a:solidFill>
                  <a:srgbClr val="0000FF"/>
                </a:solidFill>
              </a:rPr>
              <a:t>(Employee boss)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Note 2</a:t>
            </a:r>
            <a:r>
              <a:rPr lang="en-US" sz="2400" dirty="0"/>
              <a:t>: </a:t>
            </a:r>
            <a:r>
              <a:rPr lang="en-US" sz="2400" b="1" dirty="0"/>
              <a:t>Return type can be </a:t>
            </a:r>
            <a:r>
              <a:rPr lang="en-US" sz="2400" b="1" i="1" dirty="0"/>
              <a:t>covariant</a:t>
            </a:r>
            <a:r>
              <a:rPr lang="en-US" sz="2400" b="1" dirty="0"/>
              <a:t>: </a:t>
            </a:r>
          </a:p>
          <a:p>
            <a:pPr marL="0" indent="0">
              <a:buNone/>
            </a:pPr>
            <a:r>
              <a:rPr lang="en-US" sz="2400" b="1" dirty="0"/>
              <a:t>class Employee</a:t>
            </a:r>
          </a:p>
          <a:p>
            <a:pPr marL="0" indent="0">
              <a:buNone/>
            </a:pPr>
            <a:r>
              <a:rPr lang="en-US" sz="2400" dirty="0"/>
              <a:t> {</a:t>
            </a:r>
          </a:p>
          <a:p>
            <a:pPr marL="0" indent="0">
              <a:buNone/>
            </a:pPr>
            <a:r>
              <a:rPr lang="en-US" sz="2400" dirty="0"/>
              <a:t>      public </a:t>
            </a:r>
            <a:r>
              <a:rPr lang="en-US" sz="2400" dirty="0">
                <a:solidFill>
                  <a:srgbClr val="0000FF"/>
                </a:solidFill>
              </a:rPr>
              <a:t>Employee</a:t>
            </a:r>
            <a:r>
              <a:rPr lang="en-US" sz="2400" dirty="0"/>
              <a:t> </a:t>
            </a:r>
            <a:r>
              <a:rPr lang="en-US" sz="2400" dirty="0" err="1"/>
              <a:t>getBoss</a:t>
            </a:r>
            <a:r>
              <a:rPr lang="en-US" sz="2400" dirty="0"/>
              <a:t>() { ... } </a:t>
            </a:r>
          </a:p>
          <a:p>
            <a:pPr marL="0" indent="0">
              <a:buNone/>
            </a:pPr>
            <a:r>
              <a:rPr lang="en-US" sz="2400" dirty="0"/>
              <a:t>   ...................................................................... </a:t>
            </a:r>
          </a:p>
          <a:p>
            <a:pPr marL="0" indent="0">
              <a:buNone/>
            </a:pPr>
            <a:r>
              <a:rPr lang="en-US" sz="2400" dirty="0"/>
              <a:t>} </a:t>
            </a:r>
          </a:p>
          <a:p>
            <a:pPr marL="0" indent="0">
              <a:buNone/>
            </a:pPr>
            <a:r>
              <a:rPr lang="en-US" sz="2400" b="1" dirty="0"/>
              <a:t>class Manager</a:t>
            </a:r>
          </a:p>
          <a:p>
            <a:pPr marL="0" indent="0">
              <a:buNone/>
            </a:pPr>
            <a:r>
              <a:rPr lang="en-US" sz="2400" dirty="0"/>
              <a:t> { </a:t>
            </a:r>
          </a:p>
          <a:p>
            <a:pPr marL="0" indent="0">
              <a:buNone/>
            </a:pPr>
            <a:r>
              <a:rPr lang="en-US" sz="2400" dirty="0"/>
              <a:t>    public </a:t>
            </a:r>
            <a:r>
              <a:rPr lang="en-US" sz="2400" b="1" dirty="0">
                <a:solidFill>
                  <a:srgbClr val="0000FF"/>
                </a:solidFill>
              </a:rPr>
              <a:t>Manager</a:t>
            </a:r>
            <a:r>
              <a:rPr lang="en-US" sz="2400" dirty="0"/>
              <a:t> </a:t>
            </a:r>
            <a:r>
              <a:rPr lang="en-US" sz="2400" dirty="0" err="1"/>
              <a:t>getBoss</a:t>
            </a:r>
            <a:r>
              <a:rPr lang="en-US" sz="2400" dirty="0"/>
              <a:t>() { ... }   </a:t>
            </a:r>
            <a:r>
              <a:rPr lang="en-US" sz="2400" b="1" dirty="0"/>
              <a:t>//  ok, covariant return type </a:t>
            </a:r>
            <a:r>
              <a:rPr lang="en-US" sz="2400" b="1" dirty="0" err="1"/>
              <a:t>type</a:t>
            </a:r>
            <a:r>
              <a:rPr lang="en-US" sz="2400" b="1" dirty="0"/>
              <a:t> </a:t>
            </a:r>
          </a:p>
          <a:p>
            <a:pPr marL="0" indent="0">
              <a:buNone/>
            </a:pPr>
            <a:r>
              <a:rPr lang="en-US" sz="2400" dirty="0"/>
              <a:t>     .................................................................... 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115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5.1.4. Preventing Inheritance: </a:t>
            </a:r>
            <a:r>
              <a:rPr lang="en-US" dirty="0">
                <a:solidFill>
                  <a:srgbClr val="FF0000"/>
                </a:solidFill>
              </a:rPr>
              <a:t>Final </a:t>
            </a:r>
            <a:r>
              <a:rPr lang="en-US" dirty="0">
                <a:solidFill>
                  <a:srgbClr val="0000FF"/>
                </a:solidFill>
              </a:rPr>
              <a:t>Classes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586" y="1001871"/>
            <a:ext cx="11432459" cy="5634904"/>
          </a:xfrm>
        </p:spPr>
        <p:txBody>
          <a:bodyPr>
            <a:normAutofit fontScale="85000" lnSpcReduction="20000"/>
          </a:bodyPr>
          <a:lstStyle/>
          <a:p>
            <a:r>
              <a:rPr lang="en-US" sz="2600" b="1" dirty="0"/>
              <a:t>To if you want prevent another programmer from creating a </a:t>
            </a:r>
            <a:r>
              <a:rPr lang="en-US" sz="2600" b="1" dirty="0">
                <a:solidFill>
                  <a:srgbClr val="FF0000"/>
                </a:solidFill>
              </a:rPr>
              <a:t>new </a:t>
            </a:r>
          </a:p>
          <a:p>
            <a:pPr marL="0" indent="0">
              <a:buNone/>
            </a:pPr>
            <a:r>
              <a:rPr lang="en-US" sz="2600" b="1" dirty="0"/>
              <a:t>  </a:t>
            </a:r>
            <a:r>
              <a:rPr lang="en-US" sz="2600" b="1" dirty="0">
                <a:solidFill>
                  <a:srgbClr val="FF0000"/>
                </a:solidFill>
              </a:rPr>
              <a:t>subclass</a:t>
            </a:r>
            <a:r>
              <a:rPr lang="en-US" sz="2600" b="1" dirty="0"/>
              <a:t> from your class, declare your class with </a:t>
            </a:r>
            <a:r>
              <a:rPr lang="en-US" sz="2600" b="1" dirty="0">
                <a:solidFill>
                  <a:srgbClr val="00B050"/>
                </a:solidFill>
              </a:rPr>
              <a:t>final</a:t>
            </a:r>
            <a:r>
              <a:rPr lang="en-US" sz="2600" b="1" dirty="0"/>
              <a:t> key word.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FF"/>
                </a:solidFill>
              </a:rPr>
              <a:t> </a:t>
            </a:r>
            <a:r>
              <a:rPr lang="en-US" sz="2600" dirty="0">
                <a:solidFill>
                  <a:srgbClr val="0000FF"/>
                </a:solidFill>
              </a:rPr>
              <a:t>public </a:t>
            </a:r>
            <a:r>
              <a:rPr lang="en-US" sz="2600" b="1" dirty="0">
                <a:solidFill>
                  <a:srgbClr val="00B050"/>
                </a:solidFill>
              </a:rPr>
              <a:t>final</a:t>
            </a:r>
            <a:r>
              <a:rPr lang="en-US" sz="2600" dirty="0"/>
              <a:t> </a:t>
            </a:r>
            <a:r>
              <a:rPr lang="en-US" sz="2600" b="1" dirty="0">
                <a:solidFill>
                  <a:srgbClr val="7030A0"/>
                </a:solidFill>
              </a:rPr>
              <a:t>class</a:t>
            </a:r>
            <a:r>
              <a:rPr lang="en-US" sz="2600" b="1" dirty="0"/>
              <a:t> Executive </a:t>
            </a:r>
            <a:r>
              <a:rPr lang="en-US" sz="2600" b="1" dirty="0">
                <a:solidFill>
                  <a:srgbClr val="FF0000"/>
                </a:solidFill>
              </a:rPr>
              <a:t>extends</a:t>
            </a:r>
            <a:r>
              <a:rPr lang="en-US" sz="2600" dirty="0"/>
              <a:t> </a:t>
            </a:r>
            <a:r>
              <a:rPr lang="en-US" sz="2600" b="1" dirty="0"/>
              <a:t>Manager</a:t>
            </a:r>
          </a:p>
          <a:p>
            <a:pPr marL="0" indent="0">
              <a:buNone/>
            </a:pPr>
            <a:r>
              <a:rPr lang="en-US" sz="2600" dirty="0"/>
              <a:t> { </a:t>
            </a:r>
          </a:p>
          <a:p>
            <a:pPr marL="0" indent="0">
              <a:buNone/>
            </a:pPr>
            <a:r>
              <a:rPr lang="en-US" sz="2600" dirty="0"/>
              <a:t>    . . .</a:t>
            </a:r>
          </a:p>
          <a:p>
            <a:pPr marL="0" indent="0">
              <a:buNone/>
            </a:pPr>
            <a:r>
              <a:rPr lang="en-US" sz="2600" dirty="0"/>
              <a:t> }  </a:t>
            </a:r>
            <a:r>
              <a:rPr lang="en-US" sz="2600" dirty="0">
                <a:solidFill>
                  <a:srgbClr val="00B050"/>
                </a:solidFill>
              </a:rPr>
              <a:t>// If a class is final, there is no dynamic polymorphism(dynamic binding)</a:t>
            </a:r>
            <a:endParaRPr lang="en-US" sz="2600" dirty="0"/>
          </a:p>
          <a:p>
            <a:r>
              <a:rPr lang="en-US" sz="2600" b="1" dirty="0">
                <a:solidFill>
                  <a:srgbClr val="0000FF"/>
                </a:solidFill>
              </a:rPr>
              <a:t>We can also prevent </a:t>
            </a:r>
            <a:r>
              <a:rPr lang="en-US" sz="2600" b="1" dirty="0">
                <a:solidFill>
                  <a:srgbClr val="FF0000"/>
                </a:solidFill>
              </a:rPr>
              <a:t>method overriding </a:t>
            </a:r>
            <a:r>
              <a:rPr lang="en-US" sz="2600" b="1" dirty="0">
                <a:solidFill>
                  <a:srgbClr val="0000FF"/>
                </a:solidFill>
              </a:rPr>
              <a:t>using final key word </a:t>
            </a:r>
          </a:p>
          <a:p>
            <a:pPr marL="0" indent="0">
              <a:buNone/>
            </a:pPr>
            <a:r>
              <a:rPr lang="en-US" sz="2600" b="1" dirty="0"/>
              <a:t>public class Employee</a:t>
            </a:r>
          </a:p>
          <a:p>
            <a:pPr marL="0" indent="0">
              <a:buNone/>
            </a:pPr>
            <a:r>
              <a:rPr lang="en-US" sz="2600" dirty="0"/>
              <a:t>{</a:t>
            </a:r>
          </a:p>
          <a:p>
            <a:pPr marL="0" indent="0">
              <a:buNone/>
            </a:pPr>
            <a:r>
              <a:rPr lang="en-US" sz="2600" dirty="0"/>
              <a:t>   . . .</a:t>
            </a:r>
          </a:p>
          <a:p>
            <a:pPr marL="0" indent="0">
              <a:buNone/>
            </a:pPr>
            <a:r>
              <a:rPr lang="en-US" sz="2600" dirty="0"/>
              <a:t>   public </a:t>
            </a:r>
            <a:r>
              <a:rPr lang="en-US" sz="2600" b="1" dirty="0">
                <a:solidFill>
                  <a:srgbClr val="00B050"/>
                </a:solidFill>
              </a:rPr>
              <a:t>final </a:t>
            </a:r>
            <a:r>
              <a:rPr lang="en-US" sz="2600" dirty="0"/>
              <a:t>String getName() { return name; }</a:t>
            </a:r>
          </a:p>
          <a:p>
            <a:pPr marL="0" indent="0">
              <a:buNone/>
            </a:pPr>
            <a:r>
              <a:rPr lang="en-US" sz="2600" dirty="0"/>
              <a:t>}</a:t>
            </a:r>
          </a:p>
          <a:p>
            <a:r>
              <a:rPr lang="en-US" sz="2600" dirty="0">
                <a:solidFill>
                  <a:srgbClr val="0000FF"/>
                </a:solidFill>
              </a:rPr>
              <a:t> We can also prevent </a:t>
            </a:r>
            <a:r>
              <a:rPr lang="en-US" sz="2600" dirty="0">
                <a:solidFill>
                  <a:srgbClr val="FF0000"/>
                </a:solidFill>
              </a:rPr>
              <a:t>a field </a:t>
            </a:r>
            <a:r>
              <a:rPr lang="en-US" sz="2600" dirty="0">
                <a:solidFill>
                  <a:srgbClr val="0000FF"/>
                </a:solidFill>
              </a:rPr>
              <a:t>from changing its value after the object is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</a:rPr>
              <a:t>   created on heap area</a:t>
            </a:r>
          </a:p>
          <a:p>
            <a:r>
              <a:rPr lang="en-US" sz="2600" dirty="0">
                <a:solidFill>
                  <a:srgbClr val="C00000"/>
                </a:solidFill>
              </a:rPr>
              <a:t>  Note: </a:t>
            </a:r>
            <a:r>
              <a:rPr lang="en-US" sz="2600" b="1" dirty="0"/>
              <a:t>All methods in </a:t>
            </a:r>
            <a:r>
              <a:rPr lang="en-US" sz="2600" b="1" dirty="0">
                <a:solidFill>
                  <a:srgbClr val="FF0000"/>
                </a:solidFill>
              </a:rPr>
              <a:t>final</a:t>
            </a:r>
            <a:r>
              <a:rPr lang="en-US" sz="2600" b="1" dirty="0"/>
              <a:t> class are </a:t>
            </a:r>
            <a:r>
              <a:rPr lang="en-US" sz="2600" b="1" dirty="0">
                <a:solidFill>
                  <a:srgbClr val="FF0000"/>
                </a:solidFill>
              </a:rPr>
              <a:t>final</a:t>
            </a:r>
            <a:r>
              <a:rPr lang="en-US" sz="2600" b="1" dirty="0"/>
              <a:t> automatically, but </a:t>
            </a:r>
            <a:r>
              <a:rPr lang="en-US" sz="2600" b="1" dirty="0">
                <a:solidFill>
                  <a:srgbClr val="FF0000"/>
                </a:solidFill>
              </a:rPr>
              <a:t>not</a:t>
            </a:r>
            <a:r>
              <a:rPr lang="en-US" sz="2600" b="1" dirty="0"/>
              <a:t> its fields.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1037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br>
              <a:rPr lang="en-US" sz="2000" b="0" dirty="0">
                <a:solidFill>
                  <a:srgbClr val="FF0000"/>
                </a:solidFill>
                <a:latin typeface="맑은 고딕" panose="020F0502020204030204"/>
                <a:ea typeface="+mn-ea"/>
                <a:cs typeface="+mn-cs"/>
              </a:rPr>
            </a:br>
            <a:r>
              <a:rPr lang="en-US" sz="2700" dirty="0">
                <a:latin typeface="맑은 고딕" panose="020F0502020204030204"/>
                <a:ea typeface="+mn-ea"/>
                <a:cs typeface="+mn-cs"/>
              </a:rPr>
              <a:t>Example of Inheritance </a:t>
            </a:r>
            <a:r>
              <a:rPr lang="en-US" sz="2700" b="0" dirty="0">
                <a:solidFill>
                  <a:srgbClr val="FF0000"/>
                </a:solidFill>
                <a:latin typeface="맑은 고딕" panose="020F0502020204030204"/>
                <a:ea typeface="+mn-ea"/>
                <a:cs typeface="+mn-cs"/>
              </a:rPr>
              <a:t>: </a:t>
            </a:r>
            <a:r>
              <a:rPr lang="en-US" sz="2700" dirty="0">
                <a:solidFill>
                  <a:srgbClr val="FF0000"/>
                </a:solidFill>
                <a:latin typeface="맑은 고딕" panose="020F0502020204030204"/>
                <a:ea typeface="+mn-ea"/>
                <a:cs typeface="+mn-cs"/>
              </a:rPr>
              <a:t>Listing</a:t>
            </a:r>
            <a:r>
              <a:rPr lang="en-US" sz="2700" b="0" dirty="0">
                <a:solidFill>
                  <a:srgbClr val="0000FF"/>
                </a:solidFill>
                <a:latin typeface="맑은 고딕" panose="020F0502020204030204"/>
                <a:ea typeface="+mn-ea"/>
                <a:cs typeface="+mn-cs"/>
              </a:rPr>
              <a:t> </a:t>
            </a:r>
            <a:r>
              <a:rPr lang="en-US" sz="2700" dirty="0">
                <a:solidFill>
                  <a:srgbClr val="FF0000"/>
                </a:solidFill>
                <a:latin typeface="맑은 고딕" panose="020F0502020204030204"/>
                <a:ea typeface="+mn-ea"/>
                <a:cs typeface="+mn-cs"/>
              </a:rPr>
              <a:t>5.1</a:t>
            </a:r>
            <a:r>
              <a:rPr lang="en-US" sz="2700" b="0" dirty="0">
                <a:solidFill>
                  <a:srgbClr val="0000FF"/>
                </a:solidFill>
                <a:latin typeface="맑은 고딕" panose="020F0502020204030204"/>
                <a:ea typeface="+mn-ea"/>
                <a:cs typeface="+mn-cs"/>
              </a:rPr>
              <a:t> inheritance/ManagerTest.java(</a:t>
            </a:r>
            <a:r>
              <a:rPr lang="en-US" sz="2700" b="0" dirty="0">
                <a:solidFill>
                  <a:srgbClr val="FF0000"/>
                </a:solidFill>
                <a:latin typeface="맑은 고딕" panose="020F0502020204030204"/>
                <a:ea typeface="+mn-ea"/>
                <a:cs typeface="+mn-cs"/>
              </a:rPr>
              <a:t>1/3</a:t>
            </a:r>
            <a:r>
              <a:rPr lang="en-US" sz="2700" b="0" dirty="0">
                <a:solidFill>
                  <a:srgbClr val="0000FF"/>
                </a:solidFill>
                <a:latin typeface="맑은 고딕" panose="020F0502020204030204"/>
                <a:ea typeface="+mn-ea"/>
                <a:cs typeface="+mn-cs"/>
              </a:rPr>
              <a:t>)</a:t>
            </a:r>
            <a:br>
              <a:rPr lang="en-US" sz="2700" b="0" dirty="0">
                <a:solidFill>
                  <a:srgbClr val="0000FF"/>
                </a:solidFill>
                <a:latin typeface="맑은 고딕" panose="020F0502020204030204"/>
                <a:ea typeface="+mn-ea"/>
                <a:cs typeface="+mn-cs"/>
              </a:rPr>
            </a:b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package</a:t>
            </a:r>
            <a:r>
              <a:rPr lang="en-US" b="1" dirty="0"/>
              <a:t> inheritance;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public class </a:t>
            </a:r>
            <a:r>
              <a:rPr lang="en-US" b="1" dirty="0">
                <a:solidFill>
                  <a:srgbClr val="0000FF"/>
                </a:solidFill>
              </a:rPr>
              <a:t>ManagerTest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/>
              <a:t>public static void main(String[] args)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0000FF"/>
                </a:solidFill>
              </a:rPr>
              <a:t> Manager </a:t>
            </a:r>
            <a:r>
              <a:rPr lang="en-US" dirty="0"/>
              <a:t>boss = </a:t>
            </a:r>
            <a:r>
              <a:rPr lang="en-US" b="1" dirty="0">
                <a:solidFill>
                  <a:srgbClr val="FF0000"/>
                </a:solidFill>
              </a:rPr>
              <a:t>new</a:t>
            </a:r>
            <a:r>
              <a:rPr lang="en-US" b="1" dirty="0"/>
              <a:t> </a:t>
            </a:r>
            <a:r>
              <a:rPr lang="en-US" b="1" dirty="0">
                <a:solidFill>
                  <a:srgbClr val="0000FF"/>
                </a:solidFill>
              </a:rPr>
              <a:t>Manager(</a:t>
            </a:r>
            <a:r>
              <a:rPr lang="en-US" b="1" dirty="0"/>
              <a:t>"Carl Cracker", 80000, 1987, 12, 15); </a:t>
            </a:r>
            <a:r>
              <a:rPr lang="en-US" b="1" dirty="0">
                <a:solidFill>
                  <a:srgbClr val="00B050"/>
                </a:solidFill>
              </a:rPr>
              <a:t>// create  object</a:t>
            </a:r>
          </a:p>
          <a:p>
            <a:pPr marL="0" indent="0">
              <a:buNone/>
            </a:pPr>
            <a:r>
              <a:rPr lang="en-US" dirty="0"/>
              <a:t>      boss.setBonus(5000); </a:t>
            </a:r>
          </a:p>
          <a:p>
            <a:pPr marL="0" indent="0">
              <a:buNone/>
            </a:pPr>
            <a:r>
              <a:rPr lang="en-US" dirty="0"/>
              <a:t>      Employee[] staff = </a:t>
            </a:r>
            <a:r>
              <a:rPr lang="en-US" b="1" dirty="0"/>
              <a:t>new Employee[3];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staff[0] = boss; </a:t>
            </a:r>
            <a:r>
              <a:rPr lang="en-US" b="1" dirty="0">
                <a:solidFill>
                  <a:srgbClr val="00B050"/>
                </a:solidFill>
              </a:rPr>
              <a:t>// fill the staff array with Manager and Employee objects</a:t>
            </a:r>
          </a:p>
          <a:p>
            <a:pPr marL="0" indent="0">
              <a:buNone/>
            </a:pPr>
            <a:r>
              <a:rPr lang="en-US" dirty="0"/>
              <a:t>      staff[1] = </a:t>
            </a:r>
            <a:r>
              <a:rPr lang="en-US" b="1" dirty="0"/>
              <a:t>new Employee("Harry Hacker", 50000, 1989, 10, 1);</a:t>
            </a:r>
          </a:p>
          <a:p>
            <a:pPr marL="0" indent="0">
              <a:buNone/>
            </a:pPr>
            <a:r>
              <a:rPr lang="en-US" dirty="0"/>
              <a:t>      staff[2] = </a:t>
            </a:r>
            <a:r>
              <a:rPr lang="en-US" b="1" dirty="0"/>
              <a:t>new Employee("Tommy Tester", 40000, 1990, 3, 15);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/>
              <a:t>for (Employee e : staff) </a:t>
            </a:r>
            <a:r>
              <a:rPr lang="en-US" b="1" dirty="0">
                <a:solidFill>
                  <a:srgbClr val="00B050"/>
                </a:solidFill>
              </a:rPr>
              <a:t>// print out information about all Employee objects</a:t>
            </a:r>
          </a:p>
          <a:p>
            <a:pPr marL="0" indent="0">
              <a:buNone/>
            </a:pPr>
            <a:r>
              <a:rPr lang="en-US" dirty="0"/>
              <a:t>        System.out.println("name=" + e.getName() + ",salary=" + e.getSalary());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1656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5.1.5. Down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581" y="1012163"/>
            <a:ext cx="11058832" cy="5526749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staff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Employee[3];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staff[0] =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r(“Carl Cracker",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80000,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1987, 12, 5,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);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staff[1] =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Employee("Harry Hacker",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50000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1989, 10, 1);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staff[2] =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Employee("Tony Tester",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40000,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1990, 3, 15);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2: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of the following is correct  to call the  </a:t>
            </a:r>
            <a:r>
              <a:rPr lang="en-US" sz="2400" b="1" dirty="0" err="1">
                <a:solidFill>
                  <a:srgbClr val="0000FF"/>
                </a:solidFill>
              </a:rPr>
              <a:t>setBonus</a:t>
            </a:r>
            <a:r>
              <a:rPr lang="en-US" sz="2400" b="1" dirty="0">
                <a:solidFill>
                  <a:srgbClr val="0000FF"/>
                </a:solidFill>
              </a:rPr>
              <a:t>(...) method  </a:t>
            </a:r>
            <a:r>
              <a:rPr lang="en-US" sz="2400" b="1" dirty="0"/>
              <a:t>of </a:t>
            </a:r>
          </a:p>
          <a:p>
            <a:pPr marL="0" indent="0">
              <a:buNone/>
            </a:pPr>
            <a:r>
              <a:rPr lang="en-US" sz="2400" b="1" dirty="0"/>
              <a:t>            a Manager subclass ?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</a:rPr>
              <a:t>a) With down casting( </a:t>
            </a:r>
            <a:r>
              <a:rPr lang="en-US" sz="2400" b="1" dirty="0">
                <a:solidFill>
                  <a:srgbClr val="00B050"/>
                </a:solidFill>
              </a:rPr>
              <a:t>CORRECT)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</a:rPr>
              <a:t>    </a:t>
            </a:r>
            <a:r>
              <a:rPr lang="en-US" sz="2400" b="1" dirty="0"/>
              <a:t>Manager </a:t>
            </a:r>
            <a:r>
              <a:rPr lang="en-US" sz="2400" b="1" dirty="0">
                <a:solidFill>
                  <a:srgbClr val="FF0000"/>
                </a:solidFill>
              </a:rPr>
              <a:t>boss </a:t>
            </a:r>
            <a:r>
              <a:rPr lang="en-US" sz="2400" b="1" dirty="0"/>
              <a:t>= (Manager)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staff[0]</a:t>
            </a:r>
            <a:r>
              <a:rPr lang="en-US" sz="2400" b="1" dirty="0"/>
              <a:t> ; </a:t>
            </a:r>
          </a:p>
          <a:p>
            <a:pPr marL="0" indent="0">
              <a:buNone/>
            </a:pPr>
            <a:r>
              <a:rPr lang="en-US" sz="2400" b="1" dirty="0"/>
              <a:t>    </a:t>
            </a:r>
            <a:r>
              <a:rPr lang="en-US" sz="2400" b="1" dirty="0">
                <a:solidFill>
                  <a:srgbClr val="FF0000"/>
                </a:solidFill>
              </a:rPr>
              <a:t>boss</a:t>
            </a:r>
            <a:r>
              <a:rPr lang="en-US" sz="2400" b="1" dirty="0"/>
              <a:t>.setBonus(...); </a:t>
            </a:r>
            <a:r>
              <a:rPr lang="en-US" sz="2400" b="1" dirty="0">
                <a:solidFill>
                  <a:srgbClr val="00B050"/>
                </a:solidFill>
              </a:rPr>
              <a:t>// </a:t>
            </a:r>
            <a:r>
              <a:rPr lang="en-US" sz="2400" b="1" dirty="0" err="1">
                <a:solidFill>
                  <a:srgbClr val="00B050"/>
                </a:solidFill>
              </a:rPr>
              <a:t>setBonus</a:t>
            </a:r>
            <a:r>
              <a:rPr lang="en-US" sz="2400" b="1" dirty="0">
                <a:solidFill>
                  <a:srgbClr val="00B050"/>
                </a:solidFill>
              </a:rPr>
              <a:t> method is defined only in the  subclass 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</a:rPr>
              <a:t>b) Without  down casting( </a:t>
            </a:r>
            <a:r>
              <a:rPr lang="en-US" sz="2400" b="1" dirty="0" err="1">
                <a:solidFill>
                  <a:srgbClr val="00B050"/>
                </a:solidFill>
              </a:rPr>
              <a:t>ERROr</a:t>
            </a:r>
            <a:r>
              <a:rPr lang="en-US" sz="2400" b="1" dirty="0">
                <a:solidFill>
                  <a:srgbClr val="00B050"/>
                </a:solidFill>
              </a:rPr>
              <a:t>)</a:t>
            </a:r>
            <a:endParaRPr lang="en-US" sz="24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staff[0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400" b="1" dirty="0"/>
              <a:t>. </a:t>
            </a:r>
            <a:r>
              <a:rPr lang="en-US" sz="2400" b="1" dirty="0" err="1"/>
              <a:t>setBonus</a:t>
            </a:r>
            <a:r>
              <a:rPr lang="en-US" sz="2400" b="1" dirty="0"/>
              <a:t>(...); </a:t>
            </a:r>
            <a:r>
              <a:rPr lang="en-US" sz="2400" b="1" dirty="0">
                <a:solidFill>
                  <a:srgbClr val="00B050"/>
                </a:solidFill>
              </a:rPr>
              <a:t>// </a:t>
            </a:r>
            <a:r>
              <a:rPr lang="en-US" sz="2400" b="1" dirty="0" err="1">
                <a:solidFill>
                  <a:srgbClr val="00B050"/>
                </a:solidFill>
              </a:rPr>
              <a:t>setBonus</a:t>
            </a:r>
            <a:r>
              <a:rPr lang="en-US" sz="2400" b="1" dirty="0">
                <a:solidFill>
                  <a:srgbClr val="00B050"/>
                </a:solidFill>
              </a:rPr>
              <a:t> method is defined only in the  subclass </a:t>
            </a:r>
            <a:endParaRPr lang="en-US" sz="2400" b="1" dirty="0"/>
          </a:p>
          <a:p>
            <a:pPr marL="0" indent="0"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907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5.1.5. Down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484" y="992038"/>
            <a:ext cx="11749548" cy="552674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staff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Employee[3];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staff[0] =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r(“Carl Cracker",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80000,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1987, 12, 5,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);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staff[1] =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Employee("Harry Hacker", 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50000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1989, 10, 1);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staff[2] =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Employee("Tony Tester", 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40000,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1990, 3, 15);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Can we  call the  </a:t>
            </a:r>
            <a:r>
              <a:rPr lang="en-US" sz="2800" b="1" dirty="0" err="1">
                <a:solidFill>
                  <a:srgbClr val="0000FF"/>
                </a:solidFill>
              </a:rPr>
              <a:t>getSalary</a:t>
            </a:r>
            <a:r>
              <a:rPr lang="en-US" sz="2800" b="1" dirty="0">
                <a:solidFill>
                  <a:srgbClr val="0000FF"/>
                </a:solidFill>
              </a:rPr>
              <a:t>(...) method  </a:t>
            </a:r>
            <a:r>
              <a:rPr lang="en-US" sz="2800" b="1" dirty="0"/>
              <a:t>of  a Manager</a:t>
            </a:r>
          </a:p>
          <a:p>
            <a:pPr marL="0" indent="0">
              <a:buNone/>
            </a:pPr>
            <a:r>
              <a:rPr lang="en-US" sz="2800" b="1" dirty="0"/>
              <a:t> subclass </a:t>
            </a:r>
            <a:r>
              <a:rPr lang="en-US" sz="2800" b="1" dirty="0">
                <a:solidFill>
                  <a:srgbClr val="0000FF"/>
                </a:solidFill>
              </a:rPr>
              <a:t>without  </a:t>
            </a:r>
            <a:r>
              <a:rPr lang="en-US" sz="2800" b="1" dirty="0"/>
              <a:t>down casting as follows </a:t>
            </a:r>
            <a:r>
              <a:rPr lang="en-US" sz="2800" b="1" dirty="0">
                <a:solidFill>
                  <a:srgbClr val="0000FF"/>
                </a:solidFill>
              </a:rPr>
              <a:t>? (yes)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staff[0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800" b="1" dirty="0"/>
              <a:t>. </a:t>
            </a:r>
            <a:r>
              <a:rPr lang="en-US" sz="2800" b="1" dirty="0" err="1"/>
              <a:t>getSalary</a:t>
            </a:r>
            <a:r>
              <a:rPr lang="en-US" sz="2800" b="1" dirty="0"/>
              <a:t>(...) ;  </a:t>
            </a:r>
            <a:r>
              <a:rPr lang="en-US" sz="2800" b="1" dirty="0">
                <a:solidFill>
                  <a:srgbClr val="00B050"/>
                </a:solidFill>
              </a:rPr>
              <a:t>// </a:t>
            </a:r>
            <a:r>
              <a:rPr lang="en-US" sz="2800" b="1" dirty="0" err="1">
                <a:solidFill>
                  <a:srgbClr val="00B050"/>
                </a:solidFill>
              </a:rPr>
              <a:t>getSalary</a:t>
            </a:r>
            <a:r>
              <a:rPr lang="en-US" sz="2800" b="1" dirty="0">
                <a:solidFill>
                  <a:srgbClr val="00B050"/>
                </a:solidFill>
              </a:rPr>
              <a:t>() is defined in both subclass &amp; 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B050"/>
                </a:solidFill>
              </a:rPr>
              <a:t>                                //  superclass </a:t>
            </a:r>
            <a:endParaRPr lang="en-US" sz="2800" b="1" dirty="0"/>
          </a:p>
          <a:p>
            <a:pPr marL="0" indent="0">
              <a:buNone/>
            </a:pPr>
            <a:endParaRPr lang="en-US" sz="28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FF"/>
                </a:solidFill>
              </a:rPr>
              <a:t> 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376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5.1.5. “</a:t>
            </a:r>
            <a:r>
              <a:rPr lang="en-US" dirty="0">
                <a:solidFill>
                  <a:srgbClr val="FF0000"/>
                </a:solidFill>
              </a:rPr>
              <a:t>Instance of</a:t>
            </a:r>
            <a:r>
              <a:rPr lang="en-US" dirty="0">
                <a:solidFill>
                  <a:srgbClr val="0000FF"/>
                </a:solidFill>
              </a:rPr>
              <a:t>”  Operator before Down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349" y="1011703"/>
            <a:ext cx="11239212" cy="56227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200" dirty="0"/>
              <a:t> Manager boss=(manager) staff[0]; </a:t>
            </a:r>
            <a:r>
              <a:rPr lang="en-US" sz="2200" dirty="0">
                <a:solidFill>
                  <a:srgbClr val="00B050"/>
                </a:solidFill>
              </a:rPr>
              <a:t>//CORRECT</a:t>
            </a:r>
            <a:r>
              <a:rPr lang="en-US" sz="22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/>
              <a:t> Manager boss=(manager) staff[1];  </a:t>
            </a:r>
            <a:r>
              <a:rPr lang="en-US" sz="2200" dirty="0">
                <a:solidFill>
                  <a:srgbClr val="00B050"/>
                </a:solidFill>
              </a:rPr>
              <a:t>// ERROR due to </a:t>
            </a:r>
            <a:r>
              <a:rPr lang="en-US" sz="2200" dirty="0"/>
              <a:t>a </a:t>
            </a:r>
            <a:r>
              <a:rPr lang="en-US" sz="2200" dirty="0" err="1"/>
              <a:t>ClassCastException</a:t>
            </a:r>
            <a:r>
              <a:rPr lang="en-US" sz="2200" dirty="0"/>
              <a:t> 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/>
              <a:t> To avoid this use,  test it using  “ </a:t>
            </a:r>
            <a:r>
              <a:rPr lang="en-US" sz="2200" b="1" dirty="0" err="1">
                <a:solidFill>
                  <a:srgbClr val="FF0000"/>
                </a:solidFill>
              </a:rPr>
              <a:t>instanceOf</a:t>
            </a:r>
            <a:r>
              <a:rPr lang="en-US" sz="2200" b="1" dirty="0">
                <a:solidFill>
                  <a:srgbClr val="FF0000"/>
                </a:solidFill>
              </a:rPr>
              <a:t>”</a:t>
            </a:r>
            <a:r>
              <a:rPr lang="en-US" sz="2200" dirty="0"/>
              <a:t> operator as follows: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</a:rPr>
              <a:t>if (staff[1] </a:t>
            </a:r>
            <a:r>
              <a:rPr lang="en-US" sz="2200" dirty="0" err="1">
                <a:solidFill>
                  <a:srgbClr val="FF0000"/>
                </a:solidFill>
              </a:rPr>
              <a:t>instanceof</a:t>
            </a:r>
            <a:r>
              <a:rPr lang="en-US" sz="2200" dirty="0">
                <a:solidFill>
                  <a:srgbClr val="0000FF"/>
                </a:solidFill>
              </a:rPr>
              <a:t> Manager 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</a:rPr>
              <a:t>   boss = (Manager) staff[1];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</a:rPr>
              <a:t>   . . .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Note 1</a:t>
            </a:r>
            <a:r>
              <a:rPr lang="en-US" sz="2200" dirty="0">
                <a:solidFill>
                  <a:srgbClr val="0000FF"/>
                </a:solidFill>
              </a:rPr>
              <a:t>: </a:t>
            </a:r>
            <a:r>
              <a:rPr lang="en-US" sz="2200" dirty="0"/>
              <a:t> Down casting is possible  from superclass to subclass only.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  </a:t>
            </a:r>
            <a:r>
              <a:rPr lang="en-US" sz="2200" dirty="0">
                <a:solidFill>
                  <a:srgbClr val="0000FF"/>
                </a:solidFill>
              </a:rPr>
              <a:t>String c = (</a:t>
            </a:r>
            <a:r>
              <a:rPr lang="en-US" sz="2200" dirty="0">
                <a:solidFill>
                  <a:srgbClr val="FF0000"/>
                </a:solidFill>
              </a:rPr>
              <a:t>String</a:t>
            </a:r>
            <a:r>
              <a:rPr lang="en-US" sz="2200" dirty="0">
                <a:solidFill>
                  <a:srgbClr val="0000FF"/>
                </a:solidFill>
              </a:rPr>
              <a:t>) staff[</a:t>
            </a:r>
            <a:r>
              <a:rPr lang="en-US" sz="2200" dirty="0">
                <a:solidFill>
                  <a:srgbClr val="FF0000"/>
                </a:solidFill>
              </a:rPr>
              <a:t>1</a:t>
            </a:r>
            <a:r>
              <a:rPr lang="en-US" sz="2200" dirty="0">
                <a:solidFill>
                  <a:srgbClr val="0000FF"/>
                </a:solidFill>
              </a:rPr>
              <a:t>]; </a:t>
            </a:r>
            <a:r>
              <a:rPr lang="en-US" sz="2200" dirty="0">
                <a:solidFill>
                  <a:srgbClr val="00B050"/>
                </a:solidFill>
              </a:rPr>
              <a:t>// Compile-time error  because String class is not subclass    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                of Employee class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Note 2</a:t>
            </a:r>
            <a:r>
              <a:rPr lang="en-US" sz="2200" dirty="0">
                <a:solidFill>
                  <a:srgbClr val="0000FF"/>
                </a:solidFill>
              </a:rPr>
              <a:t>: </a:t>
            </a:r>
            <a:r>
              <a:rPr lang="en-US" sz="2200" dirty="0"/>
              <a:t> There is no down casting between two subclasses .</a:t>
            </a:r>
          </a:p>
          <a:p>
            <a:pPr marL="0" indent="0"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1010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5.1.6. Abstract  </a:t>
            </a:r>
            <a:r>
              <a:rPr lang="en-US" dirty="0"/>
              <a:t>classes</a:t>
            </a:r>
            <a:r>
              <a:rPr lang="en-US" dirty="0">
                <a:solidFill>
                  <a:srgbClr val="0000FF"/>
                </a:solidFill>
              </a:rPr>
              <a:t> and abstract </a:t>
            </a:r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889" y="1025659"/>
            <a:ext cx="10990007" cy="5184925"/>
          </a:xfrm>
        </p:spPr>
        <p:txBody>
          <a:bodyPr>
            <a:normAutofit/>
          </a:bodyPr>
          <a:lstStyle/>
          <a:p>
            <a:r>
              <a:rPr lang="en-US" sz="2400" dirty="0"/>
              <a:t>When we </a:t>
            </a:r>
            <a:r>
              <a:rPr lang="en-US" sz="2400" dirty="0">
                <a:solidFill>
                  <a:srgbClr val="0000FF"/>
                </a:solidFill>
              </a:rPr>
              <a:t>move up </a:t>
            </a:r>
            <a:r>
              <a:rPr lang="en-US" sz="2400" dirty="0"/>
              <a:t>in the </a:t>
            </a:r>
            <a:r>
              <a:rPr lang="en-US" sz="2400" b="1" dirty="0"/>
              <a:t>inheritance hierarchy</a:t>
            </a:r>
            <a:r>
              <a:rPr lang="en-US" sz="2400" dirty="0"/>
              <a:t>, classes become more </a:t>
            </a:r>
          </a:p>
          <a:p>
            <a:pPr marL="0" indent="0">
              <a:buNone/>
            </a:pPr>
            <a:r>
              <a:rPr lang="en-US" sz="2400" dirty="0"/>
              <a:t>  general (abstract)</a:t>
            </a:r>
          </a:p>
          <a:p>
            <a:r>
              <a:rPr lang="en-US" sz="2400" b="1" dirty="0"/>
              <a:t>Example</a:t>
            </a:r>
            <a:r>
              <a:rPr lang="en-US" sz="2400" dirty="0"/>
              <a:t>: we can modify  Employee class hierarchy by adding a </a:t>
            </a:r>
            <a:r>
              <a:rPr lang="en-US" sz="2400" dirty="0">
                <a:solidFill>
                  <a:srgbClr val="FF0000"/>
                </a:solidFill>
              </a:rPr>
              <a:t>Person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    as a </a:t>
            </a:r>
            <a:r>
              <a:rPr lang="en-US" sz="2400" b="1" dirty="0"/>
              <a:t>superclass</a:t>
            </a:r>
            <a:r>
              <a:rPr lang="en-US" sz="2400" dirty="0"/>
              <a:t> of an </a:t>
            </a:r>
            <a:r>
              <a:rPr lang="en-US" sz="2400" b="1" dirty="0">
                <a:solidFill>
                  <a:srgbClr val="FF0000"/>
                </a:solidFill>
              </a:rPr>
              <a:t>Employee</a:t>
            </a:r>
            <a:r>
              <a:rPr lang="en-US" sz="2400" dirty="0"/>
              <a:t> class 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Why we need a  high  level of abstraction</a:t>
            </a:r>
            <a:r>
              <a:rPr lang="en-US" sz="2400" dirty="0"/>
              <a:t>?</a:t>
            </a:r>
          </a:p>
          <a:p>
            <a:r>
              <a:rPr lang="en-US" sz="2400" dirty="0"/>
              <a:t>To factor out common attributes such as </a:t>
            </a:r>
            <a:r>
              <a:rPr lang="en-US" sz="2400" dirty="0">
                <a:solidFill>
                  <a:srgbClr val="FF0000"/>
                </a:solidFill>
              </a:rPr>
              <a:t>name</a:t>
            </a:r>
            <a:r>
              <a:rPr lang="en-US" sz="2400" dirty="0"/>
              <a:t>  and common methods like </a:t>
            </a:r>
            <a:r>
              <a:rPr lang="en-US" sz="2400" b="1" dirty="0">
                <a:solidFill>
                  <a:srgbClr val="FF0000"/>
                </a:solidFill>
              </a:rPr>
              <a:t>getName</a:t>
            </a:r>
            <a:r>
              <a:rPr lang="en-US" sz="2400" dirty="0"/>
              <a:t>().</a:t>
            </a:r>
          </a:p>
          <a:p>
            <a:r>
              <a:rPr lang="en-US" sz="2400" dirty="0"/>
              <a:t>It is also used to </a:t>
            </a:r>
            <a:r>
              <a:rPr lang="en-US" sz="2400" b="1" dirty="0">
                <a:solidFill>
                  <a:srgbClr val="FF0000"/>
                </a:solidFill>
              </a:rPr>
              <a:t>factor out common abstract </a:t>
            </a:r>
            <a:r>
              <a:rPr lang="en-US" sz="2400" dirty="0"/>
              <a:t>methods like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 </a:t>
            </a:r>
            <a:r>
              <a:rPr lang="en-US" sz="2400" b="1" dirty="0">
                <a:solidFill>
                  <a:srgbClr val="0000FF"/>
                </a:solidFill>
              </a:rPr>
              <a:t>getDescription() 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to return a </a:t>
            </a:r>
            <a:r>
              <a:rPr lang="en-US" sz="2400" b="1" dirty="0"/>
              <a:t>brief description </a:t>
            </a:r>
            <a:r>
              <a:rPr lang="en-US" sz="2400" dirty="0"/>
              <a:t>of a person, such as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a)</a:t>
            </a:r>
            <a:r>
              <a:rPr lang="en-US" sz="2400" b="1" dirty="0"/>
              <a:t> an employee with a salary of $50,000.00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b</a:t>
            </a:r>
            <a:r>
              <a:rPr lang="en-US" sz="2400" b="1" dirty="0"/>
              <a:t>)  a student majoring in computer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139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5.1.6. Abstract  </a:t>
            </a:r>
            <a:r>
              <a:rPr lang="en-US" dirty="0"/>
              <a:t>classes</a:t>
            </a:r>
            <a:r>
              <a:rPr lang="en-US" dirty="0">
                <a:solidFill>
                  <a:srgbClr val="0000FF"/>
                </a:solidFill>
              </a:rPr>
              <a:t> and abstract </a:t>
            </a:r>
            <a:r>
              <a:rPr lang="en-US" dirty="0"/>
              <a:t>Methods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09" y="1086390"/>
            <a:ext cx="8649917" cy="53798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389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5.1.6. Abstract  </a:t>
            </a:r>
            <a:r>
              <a:rPr lang="en-US" dirty="0"/>
              <a:t>classes</a:t>
            </a:r>
            <a:r>
              <a:rPr lang="en-US" dirty="0">
                <a:solidFill>
                  <a:srgbClr val="0000FF"/>
                </a:solidFill>
              </a:rPr>
              <a:t> and abstract </a:t>
            </a:r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729" y="904008"/>
            <a:ext cx="10636046" cy="5634904"/>
          </a:xfrm>
        </p:spPr>
        <p:txBody>
          <a:bodyPr/>
          <a:lstStyle/>
          <a:p>
            <a:r>
              <a:rPr lang="en-US" dirty="0"/>
              <a:t>However, when factoring </a:t>
            </a:r>
            <a:r>
              <a:rPr lang="en-US" b="1" dirty="0">
                <a:solidFill>
                  <a:srgbClr val="FF0000"/>
                </a:solidFill>
              </a:rPr>
              <a:t>out a common </a:t>
            </a:r>
            <a:r>
              <a:rPr lang="en-US" dirty="0"/>
              <a:t>class, it is difficult to implement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a common method in the super class ;</a:t>
            </a:r>
          </a:p>
          <a:p>
            <a:r>
              <a:rPr lang="en-US" dirty="0"/>
              <a:t>Example: The </a:t>
            </a:r>
            <a:r>
              <a:rPr lang="en-US" b="1" dirty="0"/>
              <a:t>Person </a:t>
            </a:r>
            <a:r>
              <a:rPr lang="en-US" dirty="0"/>
              <a:t>class knows </a:t>
            </a:r>
            <a:r>
              <a:rPr lang="en-US" b="1" dirty="0"/>
              <a:t>nothing</a:t>
            </a:r>
            <a:r>
              <a:rPr lang="en-US" dirty="0"/>
              <a:t> about the  salary of a person and the major of a person. It only </a:t>
            </a:r>
            <a:r>
              <a:rPr lang="en-US" dirty="0">
                <a:solidFill>
                  <a:srgbClr val="FF0000"/>
                </a:solidFill>
              </a:rPr>
              <a:t>knows the name </a:t>
            </a:r>
            <a:r>
              <a:rPr lang="en-US" dirty="0"/>
              <a:t>of the person.</a:t>
            </a:r>
          </a:p>
          <a:p>
            <a:r>
              <a:rPr lang="en-US" b="1" dirty="0">
                <a:solidFill>
                  <a:srgbClr val="0000FF"/>
                </a:solidFill>
              </a:rPr>
              <a:t>Approach 1:</a:t>
            </a:r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b="1" dirty="0">
                <a:solidFill>
                  <a:srgbClr val="0000FF"/>
                </a:solidFill>
              </a:rPr>
              <a:t>The method returns empty String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 String </a:t>
            </a:r>
            <a:r>
              <a:rPr lang="en-US" dirty="0" err="1"/>
              <a:t>Person.getDescription</a:t>
            </a:r>
            <a:r>
              <a:rPr lang="en-US" dirty="0"/>
              <a:t>(): 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       String s = “ ”;</a:t>
            </a:r>
          </a:p>
          <a:p>
            <a:pPr marL="0" indent="0">
              <a:buNone/>
            </a:pPr>
            <a:r>
              <a:rPr lang="en-US" dirty="0"/>
              <a:t>       return s 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Approach 2: by declaring  abstract class without providing an  implementation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Syntax:</a:t>
            </a:r>
            <a:r>
              <a:rPr lang="en-US" dirty="0">
                <a:solidFill>
                  <a:srgbClr val="00B050"/>
                </a:solidFill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public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abstract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String</a:t>
            </a:r>
            <a:r>
              <a:rPr lang="en-US" dirty="0">
                <a:solidFill>
                  <a:srgbClr val="0000FF"/>
                </a:solidFill>
              </a:rPr>
              <a:t> getDescription();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496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5.1.6. Abstract  </a:t>
            </a:r>
            <a:r>
              <a:rPr lang="en-US" dirty="0"/>
              <a:t>classes</a:t>
            </a:r>
            <a:r>
              <a:rPr lang="en-US" dirty="0">
                <a:solidFill>
                  <a:srgbClr val="0000FF"/>
                </a:solidFill>
              </a:rPr>
              <a:t> and abstract </a:t>
            </a:r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465" y="879894"/>
            <a:ext cx="11700387" cy="55602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Note:  abstract classes to have fields, constructors, and concrete methods: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public </a:t>
            </a:r>
            <a:r>
              <a:rPr lang="en-US" dirty="0">
                <a:solidFill>
                  <a:srgbClr val="FF0000"/>
                </a:solidFill>
              </a:rPr>
              <a:t>abstract</a:t>
            </a:r>
            <a:r>
              <a:rPr lang="en-US" dirty="0">
                <a:solidFill>
                  <a:srgbClr val="0000FF"/>
                </a:solidFill>
              </a:rPr>
              <a:t> class Person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</a:t>
            </a:r>
            <a:r>
              <a:rPr lang="en-US" dirty="0"/>
              <a:t>private 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 name; </a:t>
            </a:r>
            <a:r>
              <a:rPr lang="en-US" dirty="0">
                <a:solidFill>
                  <a:srgbClr val="00B050"/>
                </a:solidFill>
              </a:rPr>
              <a:t>// field </a:t>
            </a:r>
          </a:p>
          <a:p>
            <a:pPr marL="0" indent="0">
              <a:buNone/>
            </a:pPr>
            <a:r>
              <a:rPr lang="en-US" dirty="0"/>
              <a:t>   public </a:t>
            </a:r>
            <a:r>
              <a:rPr lang="en-US" dirty="0">
                <a:solidFill>
                  <a:srgbClr val="0000FF"/>
                </a:solidFill>
              </a:rPr>
              <a:t>Person</a:t>
            </a:r>
            <a:r>
              <a:rPr lang="en-US" dirty="0"/>
              <a:t>(String n</a:t>
            </a:r>
            <a:r>
              <a:rPr lang="en-US" dirty="0">
                <a:solidFill>
                  <a:srgbClr val="00B050"/>
                </a:solidFill>
              </a:rPr>
              <a:t>) // constructor</a:t>
            </a:r>
          </a:p>
          <a:p>
            <a:pPr marL="0" indent="0">
              <a:buNone/>
            </a:pPr>
            <a:r>
              <a:rPr lang="en-US" dirty="0"/>
              <a:t>   { </a:t>
            </a:r>
          </a:p>
          <a:p>
            <a:pPr marL="0" indent="0">
              <a:buNone/>
            </a:pPr>
            <a:r>
              <a:rPr lang="en-US" dirty="0"/>
              <a:t>      name = n;</a:t>
            </a:r>
          </a:p>
          <a:p>
            <a:pPr marL="0" indent="0">
              <a:buNone/>
            </a:pPr>
            <a:r>
              <a:rPr lang="en-US" dirty="0"/>
              <a:t>     }</a:t>
            </a:r>
          </a:p>
          <a:p>
            <a:pPr marL="0" indent="0">
              <a:buNone/>
            </a:pPr>
            <a:r>
              <a:rPr lang="en-US" dirty="0"/>
              <a:t>   public String </a:t>
            </a:r>
            <a:r>
              <a:rPr lang="en-US" dirty="0">
                <a:solidFill>
                  <a:srgbClr val="0000FF"/>
                </a:solidFill>
              </a:rPr>
              <a:t>getName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{ </a:t>
            </a:r>
          </a:p>
          <a:p>
            <a:pPr marL="0" indent="0">
              <a:buNone/>
            </a:pPr>
            <a:r>
              <a:rPr lang="en-US" dirty="0"/>
              <a:t>    return name;  </a:t>
            </a:r>
            <a:r>
              <a:rPr lang="en-US" dirty="0">
                <a:solidFill>
                  <a:srgbClr val="00B050"/>
                </a:solidFill>
              </a:rPr>
              <a:t>// concrete method 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 </a:t>
            </a:r>
            <a:r>
              <a:rPr lang="en-US" dirty="0"/>
              <a:t> public </a:t>
            </a:r>
            <a:r>
              <a:rPr lang="en-US" dirty="0">
                <a:solidFill>
                  <a:srgbClr val="FF0000"/>
                </a:solidFill>
              </a:rPr>
              <a:t>abstract 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 getDescription(); </a:t>
            </a:r>
            <a:r>
              <a:rPr lang="en-US" dirty="0">
                <a:solidFill>
                  <a:srgbClr val="00B050"/>
                </a:solidFill>
              </a:rPr>
              <a:t>//no implementation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}</a:t>
            </a:r>
          </a:p>
          <a:p>
            <a:pPr marL="0" indent="0">
              <a:buNone/>
            </a:pPr>
            <a:endParaRPr lang="fr-FR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61936" y="1288024"/>
            <a:ext cx="6558116" cy="369331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Note 1</a:t>
            </a:r>
            <a:r>
              <a:rPr lang="en-US" b="1" dirty="0"/>
              <a:t>: abstract methods are place holders</a:t>
            </a:r>
          </a:p>
          <a:p>
            <a:r>
              <a:rPr lang="en-US" b="1" dirty="0">
                <a:solidFill>
                  <a:srgbClr val="FF0000"/>
                </a:solidFill>
              </a:rPr>
              <a:t>Note 2</a:t>
            </a:r>
            <a:r>
              <a:rPr lang="en-US" b="1" dirty="0"/>
              <a:t>: In addition to abstract methods,</a:t>
            </a:r>
          </a:p>
          <a:p>
            <a:r>
              <a:rPr lang="en-US" b="1" dirty="0"/>
              <a:t> </a:t>
            </a:r>
            <a:r>
              <a:rPr lang="en-US" dirty="0"/>
              <a:t>abstract classes to have , fields, constructors, and </a:t>
            </a:r>
          </a:p>
          <a:p>
            <a:r>
              <a:rPr lang="en-US" dirty="0"/>
              <a:t> concrete methods </a:t>
            </a:r>
          </a:p>
          <a:p>
            <a:r>
              <a:rPr lang="en-US" b="1" dirty="0">
                <a:solidFill>
                  <a:srgbClr val="FF0000"/>
                </a:solidFill>
              </a:rPr>
              <a:t>Note 3</a:t>
            </a:r>
            <a:r>
              <a:rPr lang="en-US" dirty="0"/>
              <a:t>:  We </a:t>
            </a:r>
            <a:r>
              <a:rPr lang="en-US" b="1" dirty="0">
                <a:solidFill>
                  <a:srgbClr val="0000FF"/>
                </a:solidFill>
              </a:rPr>
              <a:t>cannot</a:t>
            </a:r>
            <a:r>
              <a:rPr lang="en-US" dirty="0"/>
              <a:t> create an instance of an abstract</a:t>
            </a:r>
          </a:p>
          <a:p>
            <a:r>
              <a:rPr lang="en-US" dirty="0"/>
              <a:t>           class in </a:t>
            </a:r>
            <a:r>
              <a:rPr lang="en-US" dirty="0">
                <a:solidFill>
                  <a:srgbClr val="0000FF"/>
                </a:solidFill>
              </a:rPr>
              <a:t>heap area. </a:t>
            </a:r>
          </a:p>
          <a:p>
            <a:r>
              <a:rPr lang="en-US" dirty="0">
                <a:solidFill>
                  <a:srgbClr val="0000FF"/>
                </a:solidFill>
              </a:rPr>
              <a:t>Note 4:</a:t>
            </a:r>
            <a:r>
              <a:rPr lang="en-US" dirty="0"/>
              <a:t> we can create </a:t>
            </a:r>
            <a:r>
              <a:rPr lang="en-US" dirty="0">
                <a:solidFill>
                  <a:srgbClr val="FF0000"/>
                </a:solidFill>
              </a:rPr>
              <a:t>object variable </a:t>
            </a:r>
            <a:r>
              <a:rPr lang="en-US" dirty="0"/>
              <a:t>of abstract class on </a:t>
            </a:r>
          </a:p>
          <a:p>
            <a:r>
              <a:rPr lang="en-US" dirty="0"/>
              <a:t>           </a:t>
            </a:r>
            <a:r>
              <a:rPr lang="en-US" dirty="0">
                <a:solidFill>
                  <a:srgbClr val="0000FF"/>
                </a:solidFill>
              </a:rPr>
              <a:t>stack area </a:t>
            </a:r>
          </a:p>
          <a:p>
            <a:r>
              <a:rPr lang="fr-FR" dirty="0">
                <a:solidFill>
                  <a:srgbClr val="0000FF"/>
                </a:solidFill>
              </a:rPr>
              <a:t> Person </a:t>
            </a:r>
            <a:r>
              <a:rPr lang="fr-FR" b="1" dirty="0"/>
              <a:t>p1</a:t>
            </a:r>
            <a:r>
              <a:rPr lang="fr-FR" dirty="0">
                <a:solidFill>
                  <a:srgbClr val="0000FF"/>
                </a:solidFill>
              </a:rPr>
              <a:t> =</a:t>
            </a:r>
            <a:r>
              <a:rPr lang="fr-FR" dirty="0">
                <a:solidFill>
                  <a:srgbClr val="FF0000"/>
                </a:solidFill>
              </a:rPr>
              <a:t> new</a:t>
            </a:r>
            <a:r>
              <a:rPr lang="fr-FR" dirty="0">
                <a:solidFill>
                  <a:srgbClr val="7030A0"/>
                </a:solidFill>
              </a:rPr>
              <a:t> </a:t>
            </a:r>
            <a:r>
              <a:rPr lang="fr-FR" dirty="0">
                <a:solidFill>
                  <a:srgbClr val="0000FF"/>
                </a:solidFill>
              </a:rPr>
              <a:t>Person(« </a:t>
            </a:r>
            <a:r>
              <a:rPr lang="fr-FR" dirty="0" err="1">
                <a:solidFill>
                  <a:srgbClr val="0000FF"/>
                </a:solidFill>
              </a:rPr>
              <a:t>kim</a:t>
            </a:r>
            <a:r>
              <a:rPr lang="fr-FR" dirty="0">
                <a:solidFill>
                  <a:srgbClr val="0000FF"/>
                </a:solidFill>
              </a:rPr>
              <a:t>"); </a:t>
            </a:r>
            <a:r>
              <a:rPr lang="fr-FR" dirty="0">
                <a:solidFill>
                  <a:srgbClr val="00B050"/>
                </a:solidFill>
              </a:rPr>
              <a:t>// Error( note 3)</a:t>
            </a:r>
            <a:endParaRPr lang="fr-FR" dirty="0">
              <a:solidFill>
                <a:srgbClr val="0000FF"/>
              </a:solidFill>
            </a:endParaRPr>
          </a:p>
          <a:p>
            <a:r>
              <a:rPr lang="fr-FR" dirty="0">
                <a:solidFill>
                  <a:srgbClr val="0000FF"/>
                </a:solidFill>
              </a:rPr>
              <a:t> Person </a:t>
            </a:r>
            <a:r>
              <a:rPr lang="fr-FR" b="1" dirty="0"/>
              <a:t>p2</a:t>
            </a:r>
            <a:r>
              <a:rPr lang="fr-FR" dirty="0">
                <a:solidFill>
                  <a:srgbClr val="0000FF"/>
                </a:solidFill>
              </a:rPr>
              <a:t> = </a:t>
            </a:r>
            <a:r>
              <a:rPr lang="fr-FR" dirty="0">
                <a:solidFill>
                  <a:srgbClr val="FF0000"/>
                </a:solidFill>
              </a:rPr>
              <a:t>new</a:t>
            </a:r>
            <a:r>
              <a:rPr lang="fr-FR" dirty="0">
                <a:solidFill>
                  <a:srgbClr val="7030A0"/>
                </a:solidFill>
              </a:rPr>
              <a:t> </a:t>
            </a:r>
            <a:r>
              <a:rPr lang="fr-FR" dirty="0" err="1">
                <a:solidFill>
                  <a:srgbClr val="0000FF"/>
                </a:solidFill>
              </a:rPr>
              <a:t>Student</a:t>
            </a:r>
            <a:r>
              <a:rPr lang="fr-FR" dirty="0">
                <a:solidFill>
                  <a:srgbClr val="0000FF"/>
                </a:solidFill>
              </a:rPr>
              <a:t>(« </a:t>
            </a:r>
            <a:r>
              <a:rPr lang="fr-FR" dirty="0" err="1">
                <a:solidFill>
                  <a:srgbClr val="0000FF"/>
                </a:solidFill>
              </a:rPr>
              <a:t>kim</a:t>
            </a:r>
            <a:r>
              <a:rPr lang="fr-FR" dirty="0">
                <a:solidFill>
                  <a:srgbClr val="0000FF"/>
                </a:solidFill>
              </a:rPr>
              <a:t>", « maths"); </a:t>
            </a:r>
            <a:r>
              <a:rPr lang="fr-FR" dirty="0">
                <a:solidFill>
                  <a:srgbClr val="00B050"/>
                </a:solidFill>
              </a:rPr>
              <a:t>// Ok(note 4)</a:t>
            </a:r>
          </a:p>
          <a:p>
            <a:endParaRPr lang="fr-FR" dirty="0">
              <a:solidFill>
                <a:srgbClr val="00B050"/>
              </a:solidFill>
            </a:endParaRPr>
          </a:p>
          <a:p>
            <a:r>
              <a:rPr lang="fr-FR" b="1" dirty="0">
                <a:solidFill>
                  <a:srgbClr val="FF0000"/>
                </a:solidFill>
              </a:rPr>
              <a:t>Note: </a:t>
            </a:r>
            <a:r>
              <a:rPr lang="fr-FR" dirty="0"/>
              <a:t>Abstract class must  have direct or indirect concrete </a:t>
            </a:r>
          </a:p>
          <a:p>
            <a:r>
              <a:rPr lang="fr-FR" dirty="0"/>
              <a:t>         subclass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703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solidFill>
                  <a:srgbClr val="FF0000"/>
                </a:solidFill>
              </a:rPr>
              <a:t>Listing 5.4 </a:t>
            </a:r>
            <a:r>
              <a:rPr lang="en-US" dirty="0">
                <a:solidFill>
                  <a:srgbClr val="0000FF"/>
                </a:solidFill>
              </a:rPr>
              <a:t>AbstractClasses/</a:t>
            </a:r>
            <a:r>
              <a:rPr lang="en-US" dirty="0">
                <a:solidFill>
                  <a:srgbClr val="FF0000"/>
                </a:solidFill>
              </a:rPr>
              <a:t>PersonTest</a:t>
            </a:r>
            <a:r>
              <a:rPr lang="en-US" dirty="0">
                <a:solidFill>
                  <a:srgbClr val="0000FF"/>
                </a:solidFill>
              </a:rPr>
              <a:t>.java(1/4)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abstractClasses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PersonTest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main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(String[]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Person[] people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Person[2];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// fill the people array with Student and Employee objects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people[0]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"Harry Hacker"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50000, 1989, 10, 1);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people[1]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"Maria Morris"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"computer science"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// print out names and descriptions of all Person objects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(Person p : people)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System.out.println(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p.getName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",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p.getDescription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492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Example: </a:t>
            </a:r>
            <a:r>
              <a:rPr lang="en-US" dirty="0">
                <a:solidFill>
                  <a:srgbClr val="FF0000"/>
                </a:solidFill>
              </a:rPr>
              <a:t>Listing 5.5 </a:t>
            </a:r>
            <a:r>
              <a:rPr lang="en-US" dirty="0">
                <a:solidFill>
                  <a:srgbClr val="0000FF"/>
                </a:solidFill>
              </a:rPr>
              <a:t>AbstractClasses/</a:t>
            </a:r>
            <a:r>
              <a:rPr lang="en-US" dirty="0">
                <a:solidFill>
                  <a:srgbClr val="FF0000"/>
                </a:solidFill>
              </a:rPr>
              <a:t>Person</a:t>
            </a:r>
            <a:r>
              <a:rPr lang="en-US" dirty="0">
                <a:solidFill>
                  <a:srgbClr val="0000FF"/>
                </a:solidFill>
              </a:rPr>
              <a:t>.java(2/4)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abstractClasses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getDescription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name;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Person(String name)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.name = name;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915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Example: </a:t>
            </a:r>
            <a:r>
              <a:rPr lang="en-US" dirty="0">
                <a:solidFill>
                  <a:srgbClr val="FF0000"/>
                </a:solidFill>
              </a:rPr>
              <a:t>Listing 5.6 </a:t>
            </a:r>
            <a:r>
              <a:rPr lang="en-US" dirty="0">
                <a:solidFill>
                  <a:srgbClr val="0000FF"/>
                </a:solidFill>
              </a:rPr>
              <a:t>AbstractClasses/</a:t>
            </a:r>
            <a:r>
              <a:rPr lang="en-US" dirty="0">
                <a:solidFill>
                  <a:srgbClr val="FF0000"/>
                </a:solidFill>
              </a:rPr>
              <a:t>Employee</a:t>
            </a:r>
            <a:r>
              <a:rPr lang="en-US" dirty="0">
                <a:solidFill>
                  <a:srgbClr val="0000FF"/>
                </a:solidFill>
              </a:rPr>
              <a:t>.java(3/4)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57" y="1022067"/>
            <a:ext cx="5483943" cy="5526749"/>
          </a:xfrm>
          <a:ln w="19050"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abstractClasses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3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java.time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  <a:endParaRPr lang="en-US" sz="23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Employee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salary;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LocalDate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hireDay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3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Employee(String name, </a:t>
            </a:r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salary,</a:t>
            </a:r>
          </a:p>
          <a:p>
            <a:pPr marL="0" indent="0">
              <a:buNone/>
            </a:pP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year, </a:t>
            </a:r>
            <a:r>
              <a:rPr lang="en-US" sz="2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month, </a:t>
            </a:r>
            <a:r>
              <a:rPr lang="en-US" sz="2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day)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(name);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2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.salary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= salary;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hireDay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LocalDate.of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(year, month, day);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getSalary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salary;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94324" y="1022067"/>
            <a:ext cx="5643716" cy="40318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LocalDate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getHireDay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hireDay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600" b="1" dirty="0" err="1">
                <a:latin typeface="Consolas" panose="020B0609020204030204" pitchFamily="49" charset="0"/>
              </a:rPr>
              <a:t>getDescription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String.format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(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"an employee with a salary of $%.2f"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salary);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raiseSalary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byPercent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raise = salary *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byPercent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/ 100;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salary += raise;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// End of employee </a:t>
            </a:r>
          </a:p>
        </p:txBody>
      </p:sp>
    </p:spTree>
    <p:extLst>
      <p:ext uri="{BB962C8B-B14F-4D97-AF65-F5344CB8AC3E}">
        <p14:creationId xmlns:p14="http://schemas.microsoft.com/office/powerpoint/2010/main" val="197175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2400" dirty="0">
                <a:latin typeface="맑은 고딕" panose="020F0502020204030204"/>
              </a:rPr>
            </a:br>
            <a:r>
              <a:rPr lang="en-US" sz="2400" dirty="0">
                <a:latin typeface="맑은 고딕" panose="020F0502020204030204"/>
              </a:rPr>
              <a:t>Example of Inheritance </a:t>
            </a:r>
            <a:r>
              <a:rPr lang="en-US" sz="2400" b="0" dirty="0">
                <a:solidFill>
                  <a:srgbClr val="FF0000"/>
                </a:solidFill>
                <a:latin typeface="맑은 고딕" panose="020F0502020204030204"/>
              </a:rPr>
              <a:t>: </a:t>
            </a:r>
            <a:r>
              <a:rPr lang="en-US" sz="2400" dirty="0">
                <a:solidFill>
                  <a:srgbClr val="FF0000"/>
                </a:solidFill>
                <a:latin typeface="맑은 고딕" panose="020F0502020204030204"/>
              </a:rPr>
              <a:t>Listing 5.2 </a:t>
            </a:r>
            <a:r>
              <a:rPr lang="en-US" sz="2400" b="0" dirty="0">
                <a:solidFill>
                  <a:srgbClr val="0000FF"/>
                </a:solidFill>
                <a:latin typeface="맑은 고딕" panose="020F0502020204030204"/>
              </a:rPr>
              <a:t>inheritance/EmployeeTest.java(</a:t>
            </a:r>
            <a:r>
              <a:rPr lang="en-US" sz="2400" b="0" dirty="0">
                <a:solidFill>
                  <a:srgbClr val="FF0000"/>
                </a:solidFill>
                <a:latin typeface="맑은 고딕" panose="020F0502020204030204"/>
              </a:rPr>
              <a:t>2/3</a:t>
            </a:r>
            <a:r>
              <a:rPr lang="en-US" sz="2400" b="0" dirty="0">
                <a:solidFill>
                  <a:srgbClr val="0000FF"/>
                </a:solidFill>
                <a:latin typeface="맑은 고딕" panose="020F0502020204030204"/>
              </a:rPr>
              <a:t>)</a:t>
            </a:r>
            <a:br>
              <a:rPr lang="en-US" sz="2400" b="0" dirty="0">
                <a:solidFill>
                  <a:srgbClr val="0000FF"/>
                </a:solidFill>
                <a:latin typeface="맑은 고딕" panose="020F0502020204030204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15" y="1045343"/>
            <a:ext cx="5670665" cy="5184925"/>
          </a:xfrm>
          <a:ln w="25400"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 inheritance;</a:t>
            </a:r>
            <a:endParaRPr lang="en-US" sz="2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java.time.*;</a:t>
            </a:r>
            <a:endParaRPr lang="en-US" sz="2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name;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 salary;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 LocalDate hireDay;</a:t>
            </a:r>
            <a:endParaRPr lang="en-US" sz="2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</a:rPr>
              <a:t>Employee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name, </a:t>
            </a:r>
            <a:r>
              <a:rPr lang="en-US" sz="2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 salary,  </a:t>
            </a:r>
            <a:r>
              <a:rPr lang="en-US" sz="2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 year, </a:t>
            </a:r>
            <a:r>
              <a:rPr lang="en-US" sz="2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 month, </a:t>
            </a:r>
            <a:r>
              <a:rPr lang="en-US" sz="2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 day)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6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.name = name;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6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.salary = salary;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 hireDay = LocalDate.of(year, month, day);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}// end of constructor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endParaRPr 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14880" y="1045343"/>
            <a:ext cx="5737123" cy="4801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getName()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getSalary()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salary;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LocalDate getHireDay()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hireDay;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raiseSalary(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byPercent)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raise = salary * byPercent / 100;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salary += raise;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997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Example: </a:t>
            </a:r>
            <a:r>
              <a:rPr lang="en-US" dirty="0">
                <a:solidFill>
                  <a:srgbClr val="FF0000"/>
                </a:solidFill>
              </a:rPr>
              <a:t>Listing 5.7 </a:t>
            </a:r>
            <a:r>
              <a:rPr lang="en-US" dirty="0">
                <a:solidFill>
                  <a:srgbClr val="0000FF"/>
                </a:solidFill>
              </a:rPr>
              <a:t>AbstractClasses/</a:t>
            </a:r>
            <a:r>
              <a:rPr lang="en-US" dirty="0">
                <a:solidFill>
                  <a:srgbClr val="FF0000"/>
                </a:solidFill>
              </a:rPr>
              <a:t>student</a:t>
            </a:r>
            <a:r>
              <a:rPr lang="en-US" dirty="0">
                <a:solidFill>
                  <a:srgbClr val="0000FF"/>
                </a:solidFill>
              </a:rPr>
              <a:t>.java(4/4)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abstractClasses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Person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major;</a:t>
            </a:r>
            <a:endParaRPr lang="en-US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Student(String name, String major)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pass n to superclass constructor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(name);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.major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major;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getDescription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"a student majoring in 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+ major;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258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5.1.7. Protected Access Modifier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251" y="1025659"/>
            <a:ext cx="11491451" cy="5184925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Note 1</a:t>
            </a:r>
            <a:r>
              <a:rPr lang="en-US" sz="2400" b="1" dirty="0"/>
              <a:t>:  fields in a class are best tagged as private 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Note 2</a:t>
            </a:r>
            <a:r>
              <a:rPr lang="en-US" sz="2400" dirty="0"/>
              <a:t>:  Methods  in a class  are usually tagged as public. 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Note 3</a:t>
            </a:r>
            <a:r>
              <a:rPr lang="en-US" sz="2400" dirty="0">
                <a:solidFill>
                  <a:srgbClr val="0000FF"/>
                </a:solidFill>
              </a:rPr>
              <a:t>: </a:t>
            </a:r>
            <a:r>
              <a:rPr lang="en-US" sz="2400" dirty="0"/>
              <a:t>Any </a:t>
            </a:r>
            <a:r>
              <a:rPr lang="en-US" sz="2400" b="1" dirty="0"/>
              <a:t>field or method  </a:t>
            </a:r>
            <a:r>
              <a:rPr lang="en-US" sz="2400" dirty="0"/>
              <a:t>declared private </a:t>
            </a:r>
            <a:r>
              <a:rPr lang="en-US" sz="2400" b="1" dirty="0">
                <a:solidFill>
                  <a:srgbClr val="FF0000"/>
                </a:solidFill>
              </a:rPr>
              <a:t>will not  be visible </a:t>
            </a:r>
            <a:r>
              <a:rPr lang="en-US" sz="2400" dirty="0"/>
              <a:t>to </a:t>
            </a:r>
          </a:p>
          <a:p>
            <a:pPr marL="0" indent="0">
              <a:buNone/>
            </a:pPr>
            <a:r>
              <a:rPr lang="en-US" sz="2400" dirty="0"/>
              <a:t>            other classes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Note 4</a:t>
            </a:r>
            <a:r>
              <a:rPr lang="en-US" sz="2400" dirty="0"/>
              <a:t>:  A subclass cannot access the </a:t>
            </a:r>
            <a:r>
              <a:rPr lang="en-US" sz="2400" b="1" dirty="0">
                <a:solidFill>
                  <a:srgbClr val="FF0000"/>
                </a:solidFill>
              </a:rPr>
              <a:t>private fields </a:t>
            </a:r>
            <a:r>
              <a:rPr lang="en-US" sz="2400" dirty="0"/>
              <a:t>of its superclass.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Note 5 </a:t>
            </a:r>
            <a:r>
              <a:rPr lang="en-US" sz="2400" dirty="0"/>
              <a:t>: If we use </a:t>
            </a:r>
            <a:r>
              <a:rPr lang="en-US" sz="2400" b="1" dirty="0">
                <a:solidFill>
                  <a:srgbClr val="FF0000"/>
                </a:solidFill>
              </a:rPr>
              <a:t>protected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modifier, subclass methods  access a superclass   </a:t>
            </a:r>
          </a:p>
          <a:p>
            <a:pPr marL="0" indent="0">
              <a:buNone/>
            </a:pPr>
            <a:r>
              <a:rPr lang="en-US" sz="2400" dirty="0"/>
              <a:t>               field.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For example</a:t>
            </a:r>
            <a:r>
              <a:rPr lang="en-US" sz="2400" dirty="0"/>
              <a:t>, if the </a:t>
            </a:r>
            <a:r>
              <a:rPr lang="en-US" sz="2400" b="1" dirty="0">
                <a:solidFill>
                  <a:srgbClr val="0000FF"/>
                </a:solidFill>
              </a:rPr>
              <a:t>superclass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Employee</a:t>
            </a:r>
            <a:r>
              <a:rPr lang="en-US" sz="2400" dirty="0"/>
              <a:t> declares the </a:t>
            </a:r>
            <a:r>
              <a:rPr lang="en-US" sz="2400" b="1" dirty="0" err="1">
                <a:solidFill>
                  <a:srgbClr val="0000FF"/>
                </a:solidFill>
              </a:rPr>
              <a:t>hireDay</a:t>
            </a:r>
            <a:r>
              <a:rPr lang="en-US" sz="2400" dirty="0"/>
              <a:t> field as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b="1" dirty="0"/>
              <a:t>protected</a:t>
            </a:r>
            <a:r>
              <a:rPr lang="en-US" sz="2400" dirty="0"/>
              <a:t> instead of</a:t>
            </a:r>
            <a:r>
              <a:rPr lang="en-US" sz="2400" b="1" dirty="0">
                <a:solidFill>
                  <a:srgbClr val="0000FF"/>
                </a:solidFill>
              </a:rPr>
              <a:t> private</a:t>
            </a:r>
            <a:r>
              <a:rPr lang="en-US" sz="2400" dirty="0"/>
              <a:t>, then the</a:t>
            </a:r>
            <a:r>
              <a:rPr lang="en-US" sz="2400" b="1" dirty="0">
                <a:solidFill>
                  <a:srgbClr val="FF0000"/>
                </a:solidFill>
              </a:rPr>
              <a:t> Manager </a:t>
            </a:r>
            <a:r>
              <a:rPr lang="en-US" sz="2400" dirty="0"/>
              <a:t>methods can access it directly.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0047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5.1.7. Protected Access Modifier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6185" y="879894"/>
            <a:ext cx="11058833" cy="5192452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Example: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public class </a:t>
            </a:r>
            <a:r>
              <a:rPr lang="en-US" sz="2400" dirty="0">
                <a:solidFill>
                  <a:srgbClr val="7030A0"/>
                </a:solidFill>
              </a:rPr>
              <a:t>Employee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  </a:t>
            </a:r>
            <a:r>
              <a:rPr lang="en-US" sz="2400" dirty="0">
                <a:solidFill>
                  <a:srgbClr val="FF0000"/>
                </a:solidFill>
              </a:rPr>
              <a:t>protected</a:t>
            </a:r>
            <a:r>
              <a:rPr lang="en-US" sz="2400" dirty="0">
                <a:solidFill>
                  <a:srgbClr val="0000FF"/>
                </a:solidFill>
              </a:rPr>
              <a:t> double salary;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}</a:t>
            </a:r>
          </a:p>
          <a:p>
            <a:r>
              <a:rPr lang="en-US" sz="2400" dirty="0"/>
              <a:t>A </a:t>
            </a:r>
            <a:r>
              <a:rPr lang="en-US" sz="2400" b="1" dirty="0"/>
              <a:t>Manage</a:t>
            </a:r>
            <a:r>
              <a:rPr lang="en-US" sz="2400" dirty="0"/>
              <a:t>r(subclass) </a:t>
            </a:r>
            <a:r>
              <a:rPr lang="en-US" sz="2400" dirty="0">
                <a:solidFill>
                  <a:srgbClr val="FF0000"/>
                </a:solidFill>
              </a:rPr>
              <a:t>method</a:t>
            </a:r>
            <a:r>
              <a:rPr lang="en-US" sz="2400" dirty="0"/>
              <a:t> can access the </a:t>
            </a:r>
            <a:r>
              <a:rPr lang="en-US" sz="2400" dirty="0">
                <a:solidFill>
                  <a:srgbClr val="FF0000"/>
                </a:solidFill>
              </a:rPr>
              <a:t>salary field </a:t>
            </a:r>
            <a:r>
              <a:rPr lang="en-US" sz="2400" dirty="0">
                <a:solidFill>
                  <a:srgbClr val="7030A0"/>
                </a:solidFill>
              </a:rPr>
              <a:t>of Employee class</a:t>
            </a:r>
          </a:p>
          <a:p>
            <a:r>
              <a:rPr lang="en-US" sz="2400" dirty="0"/>
              <a:t>But only inside the  Manager instances(objects) , and </a:t>
            </a:r>
            <a:r>
              <a:rPr lang="en-US" sz="2400" b="1" dirty="0">
                <a:solidFill>
                  <a:srgbClr val="0000FF"/>
                </a:solidFill>
              </a:rPr>
              <a:t>not inside </a:t>
            </a:r>
            <a:r>
              <a:rPr lang="en-US" sz="2400" dirty="0"/>
              <a:t>other 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b="1" dirty="0"/>
              <a:t>Employee</a:t>
            </a:r>
            <a:r>
              <a:rPr lang="en-US" sz="2400" dirty="0"/>
              <a:t> objects(</a:t>
            </a:r>
            <a:r>
              <a:rPr lang="en-US" sz="2400" dirty="0">
                <a:solidFill>
                  <a:srgbClr val="0000FF"/>
                </a:solidFill>
              </a:rPr>
              <a:t>instances</a:t>
            </a:r>
            <a:r>
              <a:rPr lang="en-US" sz="2400" dirty="0"/>
              <a:t>)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Caution 1</a:t>
            </a:r>
            <a:r>
              <a:rPr lang="en-US" sz="2400" b="1" dirty="0"/>
              <a:t>:</a:t>
            </a:r>
            <a:r>
              <a:rPr lang="en-US" sz="2400" dirty="0"/>
              <a:t>  Protected </a:t>
            </a:r>
            <a:r>
              <a:rPr lang="en-US" sz="2400" b="1" dirty="0"/>
              <a:t>features</a:t>
            </a:r>
            <a:r>
              <a:rPr lang="en-US" sz="2400" dirty="0"/>
              <a:t> are visible to all subclasses and to all other classes in the same package  .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Caution 2</a:t>
            </a:r>
            <a:r>
              <a:rPr lang="en-US" sz="2400" b="1" dirty="0"/>
              <a:t>:</a:t>
            </a:r>
            <a:r>
              <a:rPr lang="en-US" sz="2400" dirty="0"/>
              <a:t>  Anyone can </a:t>
            </a:r>
            <a:r>
              <a:rPr lang="en-US" sz="2400" dirty="0">
                <a:solidFill>
                  <a:srgbClr val="FF0000"/>
                </a:solidFill>
              </a:rPr>
              <a:t>extend</a:t>
            </a:r>
            <a:r>
              <a:rPr lang="en-US" sz="2400" dirty="0"/>
              <a:t> a class with protected modifier.</a:t>
            </a:r>
          </a:p>
          <a:p>
            <a:r>
              <a:rPr lang="en-US" sz="2400" dirty="0"/>
              <a:t>Hence, </a:t>
            </a:r>
            <a:r>
              <a:rPr lang="en-US" sz="2400" b="1" dirty="0"/>
              <a:t>protected modifier </a:t>
            </a:r>
            <a:r>
              <a:rPr lang="en-US" sz="2400" dirty="0"/>
              <a:t>is  against the spirit of data encapsulation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9607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5.1.7. Protected Access Modifier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992038"/>
            <a:ext cx="10724535" cy="5184925"/>
          </a:xfrm>
        </p:spPr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b="1" dirty="0">
                <a:solidFill>
                  <a:srgbClr val="FF0000"/>
                </a:solidFill>
              </a:rPr>
              <a:t>summary</a:t>
            </a:r>
            <a:r>
              <a:rPr lang="en-US" sz="2800" dirty="0"/>
              <a:t> of the four access modifiers in Java that control </a:t>
            </a:r>
          </a:p>
          <a:p>
            <a:pPr marL="0" indent="0">
              <a:buNone/>
            </a:pPr>
            <a:r>
              <a:rPr lang="en-US" sz="2800" dirty="0"/>
              <a:t> visibility :</a:t>
            </a:r>
          </a:p>
          <a:p>
            <a:pPr marL="0" indent="0">
              <a:buNone/>
            </a:pPr>
            <a:r>
              <a:rPr lang="en-US" sz="2800" b="1" dirty="0"/>
              <a:t>1. </a:t>
            </a:r>
            <a:r>
              <a:rPr lang="en-US" sz="2800" dirty="0"/>
              <a:t>Visible to the class only (</a:t>
            </a:r>
            <a:r>
              <a:rPr lang="en-US" sz="2800" dirty="0">
                <a:solidFill>
                  <a:srgbClr val="FF0000"/>
                </a:solidFill>
              </a:rPr>
              <a:t>private</a:t>
            </a:r>
            <a:r>
              <a:rPr lang="en-US" sz="2800" dirty="0"/>
              <a:t>).</a:t>
            </a:r>
          </a:p>
          <a:p>
            <a:pPr marL="0" indent="0">
              <a:buNone/>
            </a:pPr>
            <a:r>
              <a:rPr lang="en-US" sz="2800" b="1" dirty="0"/>
              <a:t>2. </a:t>
            </a:r>
            <a:r>
              <a:rPr lang="en-US" sz="2800" dirty="0"/>
              <a:t>Visible to the world (</a:t>
            </a:r>
            <a:r>
              <a:rPr lang="en-US" sz="2800" dirty="0">
                <a:solidFill>
                  <a:srgbClr val="FF0000"/>
                </a:solidFill>
              </a:rPr>
              <a:t>public</a:t>
            </a:r>
            <a:r>
              <a:rPr lang="en-US" sz="2800" dirty="0"/>
              <a:t>).</a:t>
            </a:r>
          </a:p>
          <a:p>
            <a:pPr marL="0" indent="0">
              <a:buNone/>
            </a:pPr>
            <a:r>
              <a:rPr lang="en-US" sz="2800" b="1" dirty="0"/>
              <a:t>3. </a:t>
            </a:r>
            <a:r>
              <a:rPr lang="en-US" sz="2800" dirty="0"/>
              <a:t>Visible to the package and all subclasses (</a:t>
            </a:r>
            <a:r>
              <a:rPr lang="en-US" sz="2800" dirty="0">
                <a:solidFill>
                  <a:srgbClr val="FF0000"/>
                </a:solidFill>
              </a:rPr>
              <a:t>protected</a:t>
            </a:r>
            <a:r>
              <a:rPr lang="en-US" sz="2800" dirty="0"/>
              <a:t>).</a:t>
            </a:r>
          </a:p>
          <a:p>
            <a:pPr marL="0" indent="0">
              <a:buNone/>
            </a:pPr>
            <a:r>
              <a:rPr lang="en-US" sz="2800" b="1" dirty="0"/>
              <a:t>4. </a:t>
            </a:r>
            <a:r>
              <a:rPr lang="en-US" sz="2800" dirty="0"/>
              <a:t>Visible to the package—the </a:t>
            </a:r>
            <a:r>
              <a:rPr lang="en-US" sz="2800" dirty="0">
                <a:solidFill>
                  <a:srgbClr val="FF0000"/>
                </a:solidFill>
              </a:rPr>
              <a:t>defaul</a:t>
            </a:r>
            <a:r>
              <a:rPr lang="en-US" sz="2800" dirty="0"/>
              <a:t>t(no modifiers are needed).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7687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5.2. “</a:t>
            </a:r>
            <a:r>
              <a:rPr lang="en-US" dirty="0">
                <a:solidFill>
                  <a:srgbClr val="FF0000"/>
                </a:solidFill>
              </a:rPr>
              <a:t>Object” class </a:t>
            </a:r>
            <a:r>
              <a:rPr lang="en-US" dirty="0"/>
              <a:t>: The Root of class hierarchy in Java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03" y="1025659"/>
            <a:ext cx="11353800" cy="5184925"/>
          </a:xfrm>
        </p:spPr>
        <p:txBody>
          <a:bodyPr>
            <a:normAutofit/>
          </a:bodyPr>
          <a:lstStyle/>
          <a:p>
            <a:r>
              <a:rPr lang="en-US" sz="2800" dirty="0"/>
              <a:t>The “</a:t>
            </a:r>
            <a:r>
              <a:rPr lang="en-US" sz="2800" b="1" dirty="0">
                <a:solidFill>
                  <a:srgbClr val="0000FF"/>
                </a:solidFill>
              </a:rPr>
              <a:t>Object</a:t>
            </a:r>
            <a:r>
              <a:rPr lang="en-US" sz="2800" dirty="0"/>
              <a:t>” class  is a superclass of all Java classes</a:t>
            </a:r>
          </a:p>
          <a:p>
            <a:pPr marL="0" indent="0">
              <a:buNone/>
            </a:pPr>
            <a:r>
              <a:rPr lang="en-US" sz="2800" dirty="0"/>
              <a:t>  (</a:t>
            </a:r>
            <a:r>
              <a:rPr lang="en-US" sz="2800" b="1" dirty="0" err="1">
                <a:solidFill>
                  <a:srgbClr val="0000FF"/>
                </a:solidFill>
              </a:rPr>
              <a:t>java.lang.Object</a:t>
            </a:r>
            <a:r>
              <a:rPr lang="en-US" sz="2800" dirty="0"/>
              <a:t> ).</a:t>
            </a:r>
          </a:p>
          <a:p>
            <a:r>
              <a:rPr lang="en-US" sz="2800" dirty="0"/>
              <a:t> </a:t>
            </a:r>
            <a:r>
              <a:rPr lang="en-US" sz="2800" b="1" dirty="0">
                <a:solidFill>
                  <a:srgbClr val="0000FF"/>
                </a:solidFill>
              </a:rPr>
              <a:t>Every class </a:t>
            </a:r>
            <a:r>
              <a:rPr lang="en-US" sz="2800" dirty="0"/>
              <a:t>has </a:t>
            </a:r>
            <a:r>
              <a:rPr lang="en-US" sz="2800" b="1" dirty="0">
                <a:solidFill>
                  <a:srgbClr val="FF0000"/>
                </a:solidFill>
              </a:rPr>
              <a:t>Object</a:t>
            </a:r>
            <a:r>
              <a:rPr lang="en-US" sz="2800" dirty="0"/>
              <a:t> as a </a:t>
            </a:r>
            <a:r>
              <a:rPr lang="en-US" sz="2800" b="1" dirty="0">
                <a:solidFill>
                  <a:srgbClr val="0000FF"/>
                </a:solidFill>
              </a:rPr>
              <a:t>superclass</a:t>
            </a:r>
            <a:r>
              <a:rPr lang="en-US" sz="2800" dirty="0"/>
              <a:t> </a:t>
            </a:r>
            <a:r>
              <a:rPr lang="en-US" sz="2800" b="1" dirty="0"/>
              <a:t>directly or indirectly </a:t>
            </a:r>
          </a:p>
          <a:p>
            <a:pPr marL="0" indent="0">
              <a:buNone/>
            </a:pPr>
            <a:r>
              <a:rPr lang="en-US" sz="2800" b="1" dirty="0"/>
              <a:t>  by default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B050"/>
                </a:solidFill>
              </a:rPr>
              <a:t>// Object is a super class explicitly </a:t>
            </a:r>
            <a:endParaRPr lang="en-US" sz="2800" dirty="0"/>
          </a:p>
          <a:p>
            <a:r>
              <a:rPr lang="en-US" sz="2800" dirty="0"/>
              <a:t>  public </a:t>
            </a:r>
            <a:r>
              <a:rPr lang="en-US" sz="2800" b="1" dirty="0"/>
              <a:t>class</a:t>
            </a:r>
            <a:r>
              <a:rPr lang="en-US" sz="2800" dirty="0"/>
              <a:t> Employee </a:t>
            </a:r>
            <a:r>
              <a:rPr lang="en-US" sz="2800" b="1" dirty="0">
                <a:solidFill>
                  <a:srgbClr val="0000FF"/>
                </a:solidFill>
              </a:rPr>
              <a:t>extends </a:t>
            </a:r>
            <a:r>
              <a:rPr lang="en-US" sz="2800" dirty="0"/>
              <a:t>Object 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B050"/>
                </a:solidFill>
              </a:rPr>
              <a:t>// Object is a super class implicitly </a:t>
            </a:r>
          </a:p>
          <a:p>
            <a:pPr marL="0" indent="0">
              <a:buNone/>
            </a:pPr>
            <a:r>
              <a:rPr lang="en-US" sz="2800" dirty="0"/>
              <a:t>    public </a:t>
            </a:r>
            <a:r>
              <a:rPr lang="en-US" sz="2800" b="1" dirty="0"/>
              <a:t>class</a:t>
            </a:r>
            <a:r>
              <a:rPr lang="en-US" sz="2800" dirty="0"/>
              <a:t> Employee ;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B050"/>
                </a:solidFill>
              </a:rPr>
              <a:t>// Object is a super class indirectly </a:t>
            </a:r>
            <a:endParaRPr lang="en-US" sz="2800" dirty="0"/>
          </a:p>
          <a:p>
            <a:r>
              <a:rPr lang="en-US" sz="2800" dirty="0"/>
              <a:t> public </a:t>
            </a:r>
            <a:r>
              <a:rPr lang="en-US" sz="2800" b="1" dirty="0"/>
              <a:t>class</a:t>
            </a:r>
            <a:r>
              <a:rPr lang="en-US" sz="2800" dirty="0"/>
              <a:t> </a:t>
            </a:r>
            <a:r>
              <a:rPr lang="en-US" sz="2800" b="1" dirty="0"/>
              <a:t>Employe</a:t>
            </a:r>
            <a:r>
              <a:rPr lang="en-US" sz="2800" dirty="0"/>
              <a:t>e</a:t>
            </a:r>
            <a:r>
              <a:rPr lang="en-US" sz="2800" b="1" dirty="0">
                <a:solidFill>
                  <a:srgbClr val="7030A0"/>
                </a:solidFill>
              </a:rPr>
              <a:t>  public class Manger extends</a:t>
            </a:r>
            <a:r>
              <a:rPr lang="en-US" sz="2800" dirty="0"/>
              <a:t> </a:t>
            </a:r>
            <a:r>
              <a:rPr lang="en-US" sz="2800" b="1" dirty="0"/>
              <a:t>Employe</a:t>
            </a:r>
            <a:r>
              <a:rPr lang="en-US" sz="2800" dirty="0"/>
              <a:t>e; 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2330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5.2. “</a:t>
            </a:r>
            <a:r>
              <a:rPr lang="en-US" dirty="0">
                <a:solidFill>
                  <a:srgbClr val="FF0000"/>
                </a:solidFill>
              </a:rPr>
              <a:t>Object” class </a:t>
            </a:r>
            <a:r>
              <a:rPr lang="en-US" dirty="0"/>
              <a:t>: The Root of class hierarchy in Java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439" y="992038"/>
            <a:ext cx="11179277" cy="5585743"/>
          </a:xfrm>
          <a:ln w="254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2400" dirty="0"/>
              <a:t>We can use a variable of type “</a:t>
            </a:r>
            <a:r>
              <a:rPr lang="en-US" sz="2400" b="1" dirty="0">
                <a:solidFill>
                  <a:srgbClr val="FF0000"/>
                </a:solidFill>
              </a:rPr>
              <a:t>Object</a:t>
            </a:r>
            <a:r>
              <a:rPr lang="en-US" sz="2400" dirty="0"/>
              <a:t>” class to refer to objects of</a:t>
            </a:r>
          </a:p>
          <a:p>
            <a:pPr marL="0" indent="0">
              <a:buNone/>
            </a:pPr>
            <a:r>
              <a:rPr lang="en-US" sz="2400" dirty="0"/>
              <a:t>   any class type (</a:t>
            </a:r>
            <a:r>
              <a:rPr lang="en-US" sz="2400" b="1" dirty="0"/>
              <a:t>principle of polymorphism</a:t>
            </a:r>
            <a:r>
              <a:rPr lang="en-US" sz="2400" dirty="0"/>
              <a:t>)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b="1" dirty="0"/>
              <a:t> Example</a:t>
            </a:r>
            <a:r>
              <a:rPr lang="en-US" sz="2400" dirty="0"/>
              <a:t>: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      </a:t>
            </a:r>
            <a:r>
              <a:rPr lang="en-US" sz="2400" dirty="0">
                <a:solidFill>
                  <a:srgbClr val="FF0000"/>
                </a:solidFill>
              </a:rPr>
              <a:t>Object</a:t>
            </a:r>
            <a:r>
              <a:rPr lang="en-US" sz="2400" dirty="0">
                <a:solidFill>
                  <a:srgbClr val="0000FF"/>
                </a:solidFill>
              </a:rPr>
              <a:t> obj1 = </a:t>
            </a:r>
            <a:r>
              <a:rPr lang="en-US" sz="2400" dirty="0">
                <a:solidFill>
                  <a:srgbClr val="FF0000"/>
                </a:solidFill>
              </a:rPr>
              <a:t>new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Employee("Harry Hacker", 35000);</a:t>
            </a:r>
            <a:endParaRPr lang="en-US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     Object </a:t>
            </a:r>
            <a:r>
              <a:rPr lang="en-US" sz="2400" dirty="0">
                <a:solidFill>
                  <a:srgbClr val="0000FF"/>
                </a:solidFill>
              </a:rPr>
              <a:t>obj2 = </a:t>
            </a:r>
            <a:r>
              <a:rPr lang="en-US" sz="2400" dirty="0">
                <a:solidFill>
                  <a:srgbClr val="FF0000"/>
                </a:solidFill>
              </a:rPr>
              <a:t>new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srgbClr val="0000FF"/>
                </a:solidFill>
              </a:rPr>
              <a:t>[10];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</a:rPr>
              <a:t>Note 1</a:t>
            </a:r>
            <a:r>
              <a:rPr lang="en-US" sz="2400" b="1" dirty="0"/>
              <a:t>: in Java, only primitive types( </a:t>
            </a:r>
            <a:r>
              <a:rPr lang="en-US" sz="2400" dirty="0" err="1"/>
              <a:t>int</a:t>
            </a:r>
            <a:r>
              <a:rPr lang="en-US" sz="2400" dirty="0"/>
              <a:t>, double, etc.) </a:t>
            </a:r>
            <a:r>
              <a:rPr lang="en-US" sz="2400" b="1" dirty="0"/>
              <a:t>are not </a:t>
            </a:r>
            <a:r>
              <a:rPr lang="en-US" sz="2400" dirty="0"/>
              <a:t>objects.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</a:rPr>
              <a:t>Note 2</a:t>
            </a:r>
            <a:r>
              <a:rPr lang="en-US" sz="2400" dirty="0"/>
              <a:t>: All array types are class types that extend the “</a:t>
            </a:r>
            <a:r>
              <a:rPr lang="en-US" sz="2400" b="1" dirty="0"/>
              <a:t>Object”</a:t>
            </a:r>
            <a:r>
              <a:rPr lang="en-US" sz="2400" dirty="0"/>
              <a:t> class.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</a:rPr>
              <a:t>Note 3 :  </a:t>
            </a:r>
            <a:r>
              <a:rPr lang="en-US" sz="2400" dirty="0"/>
              <a:t>Since a variable of type </a:t>
            </a:r>
            <a:r>
              <a:rPr lang="en-US" sz="2400" b="1" dirty="0">
                <a:solidFill>
                  <a:srgbClr val="FF0000"/>
                </a:solidFill>
              </a:rPr>
              <a:t>Object</a:t>
            </a:r>
            <a:r>
              <a:rPr lang="en-US" sz="2400" dirty="0"/>
              <a:t> is used as a generic holder, to do </a:t>
            </a:r>
          </a:p>
          <a:p>
            <a:pPr marL="0" indent="0">
              <a:buNone/>
            </a:pPr>
            <a:r>
              <a:rPr lang="en-US" sz="2400" dirty="0"/>
              <a:t> specific operation , we  need to casting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</a:rPr>
              <a:t>Example</a:t>
            </a:r>
            <a:r>
              <a:rPr lang="en-US" sz="2400" dirty="0"/>
              <a:t>:  Employee </a:t>
            </a:r>
            <a:r>
              <a:rPr lang="en-US" sz="2400" b="1" dirty="0"/>
              <a:t>e</a:t>
            </a:r>
            <a:r>
              <a:rPr lang="en-US" sz="2400" dirty="0"/>
              <a:t> = (Employee) </a:t>
            </a:r>
            <a:r>
              <a:rPr lang="en-US" sz="2400" dirty="0">
                <a:solidFill>
                  <a:srgbClr val="0000FF"/>
                </a:solidFill>
              </a:rPr>
              <a:t>obj1</a:t>
            </a:r>
            <a:r>
              <a:rPr lang="en-US" sz="2400" dirty="0"/>
              <a:t> ;</a:t>
            </a: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2477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5.2. “</a:t>
            </a:r>
            <a:r>
              <a:rPr lang="en-US" dirty="0">
                <a:solidFill>
                  <a:srgbClr val="FF0000"/>
                </a:solidFill>
              </a:rPr>
              <a:t>Object” class </a:t>
            </a:r>
            <a:r>
              <a:rPr lang="en-US" dirty="0"/>
              <a:t>: The Root of class hierarchy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“</a:t>
            </a:r>
            <a:r>
              <a:rPr lang="en-US" sz="2400" b="1" dirty="0"/>
              <a:t>Object</a:t>
            </a:r>
            <a:r>
              <a:rPr lang="en-US" sz="2400" dirty="0"/>
              <a:t>” class has </a:t>
            </a:r>
            <a:r>
              <a:rPr lang="en-US" sz="2400" b="1" dirty="0"/>
              <a:t>no</a:t>
            </a:r>
            <a:r>
              <a:rPr lang="en-US" sz="2400" dirty="0"/>
              <a:t> field to be inherited by all other classes</a:t>
            </a:r>
          </a:p>
          <a:p>
            <a:r>
              <a:rPr lang="en-US" sz="2400" dirty="0"/>
              <a:t> However, it has </a:t>
            </a:r>
            <a:r>
              <a:rPr lang="en-US" sz="2400" b="1" dirty="0">
                <a:solidFill>
                  <a:srgbClr val="0000FF"/>
                </a:solidFill>
              </a:rPr>
              <a:t>11 methods </a:t>
            </a:r>
            <a:r>
              <a:rPr lang="en-US" sz="2400" dirty="0"/>
              <a:t>that are </a:t>
            </a:r>
            <a:r>
              <a:rPr lang="en-US" sz="2400" b="1" dirty="0"/>
              <a:t>inherited </a:t>
            </a:r>
            <a:r>
              <a:rPr lang="en-US" sz="2400" dirty="0"/>
              <a:t>or </a:t>
            </a:r>
            <a:r>
              <a:rPr lang="en-US" sz="2400" b="1" dirty="0"/>
              <a:t>overridden </a:t>
            </a:r>
            <a:r>
              <a:rPr lang="en-US" sz="2400" dirty="0"/>
              <a:t>by 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b="1" dirty="0"/>
              <a:t>other classes.</a:t>
            </a:r>
          </a:p>
          <a:p>
            <a:r>
              <a:rPr lang="en-US" sz="2400" dirty="0"/>
              <a:t>Public final </a:t>
            </a:r>
            <a:r>
              <a:rPr lang="en-US" sz="2400" dirty="0">
                <a:solidFill>
                  <a:srgbClr val="0000FF"/>
                </a:solidFill>
              </a:rPr>
              <a:t>Class&lt;?&gt; </a:t>
            </a:r>
            <a:r>
              <a:rPr lang="en-US" sz="2400" dirty="0" err="1">
                <a:solidFill>
                  <a:srgbClr val="FF0000"/>
                </a:solidFill>
              </a:rPr>
              <a:t>getClass</a:t>
            </a:r>
            <a:r>
              <a:rPr lang="en-US" sz="2400" dirty="0"/>
              <a:t>();       </a:t>
            </a:r>
            <a:r>
              <a:rPr lang="en-US" sz="2400" b="1" dirty="0">
                <a:solidFill>
                  <a:srgbClr val="00B050"/>
                </a:solidFill>
              </a:rPr>
              <a:t>//    1</a:t>
            </a:r>
          </a:p>
          <a:p>
            <a:r>
              <a:rPr lang="en-US" sz="2400" dirty="0"/>
              <a:t>public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/>
              <a:t> hashCode();                   </a:t>
            </a:r>
            <a:r>
              <a:rPr lang="en-US" sz="2400" b="1" dirty="0">
                <a:solidFill>
                  <a:srgbClr val="00B050"/>
                </a:solidFill>
              </a:rPr>
              <a:t>//     2</a:t>
            </a:r>
          </a:p>
          <a:p>
            <a:r>
              <a:rPr lang="en-US" sz="2400" dirty="0"/>
              <a:t>public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boolean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equals(Object </a:t>
            </a:r>
            <a:r>
              <a:rPr lang="en-US" sz="2400" dirty="0" err="1"/>
              <a:t>obj</a:t>
            </a:r>
            <a:r>
              <a:rPr lang="en-US" sz="2400" dirty="0"/>
              <a:t>)    </a:t>
            </a:r>
            <a:r>
              <a:rPr lang="en-US" sz="2400" dirty="0">
                <a:solidFill>
                  <a:srgbClr val="00B050"/>
                </a:solidFill>
              </a:rPr>
              <a:t>//     3</a:t>
            </a:r>
          </a:p>
          <a:p>
            <a:r>
              <a:rPr lang="en-US" sz="2400" dirty="0"/>
              <a:t>public </a:t>
            </a:r>
            <a:r>
              <a:rPr lang="en-US" sz="2400" dirty="0">
                <a:solidFill>
                  <a:srgbClr val="0000FF"/>
                </a:solidFill>
              </a:rPr>
              <a:t>String</a:t>
            </a:r>
            <a:r>
              <a:rPr lang="en-US" sz="2400" dirty="0"/>
              <a:t> </a:t>
            </a:r>
            <a:r>
              <a:rPr lang="en-US" sz="2400" dirty="0" err="1"/>
              <a:t>toString</a:t>
            </a:r>
            <a:r>
              <a:rPr lang="en-US" sz="2400" dirty="0"/>
              <a:t>()                   </a:t>
            </a:r>
            <a:r>
              <a:rPr lang="en-US" sz="2400" dirty="0">
                <a:solidFill>
                  <a:srgbClr val="00B050"/>
                </a:solidFill>
              </a:rPr>
              <a:t>//    4 </a:t>
            </a:r>
          </a:p>
          <a:p>
            <a:r>
              <a:rPr lang="en-US" sz="2400" dirty="0"/>
              <a:t>protected </a:t>
            </a:r>
            <a:r>
              <a:rPr lang="en-US" sz="2400" dirty="0">
                <a:solidFill>
                  <a:srgbClr val="0000FF"/>
                </a:solidFill>
              </a:rPr>
              <a:t>Object</a:t>
            </a:r>
            <a:r>
              <a:rPr lang="en-US" sz="2400" dirty="0"/>
              <a:t> clone() throws </a:t>
            </a:r>
            <a:r>
              <a:rPr lang="en-US" sz="2400" dirty="0" err="1"/>
              <a:t>CloneNotSupportedException</a:t>
            </a:r>
            <a:r>
              <a:rPr lang="en-US" sz="2400" dirty="0"/>
              <a:t>  </a:t>
            </a:r>
            <a:r>
              <a:rPr lang="en-US" sz="2400" b="1" dirty="0">
                <a:solidFill>
                  <a:srgbClr val="00B050"/>
                </a:solidFill>
              </a:rPr>
              <a:t>// 5</a:t>
            </a:r>
          </a:p>
          <a:p>
            <a:r>
              <a:rPr lang="en-US" sz="2400" dirty="0"/>
              <a:t>protected v</a:t>
            </a:r>
            <a:r>
              <a:rPr lang="en-US" sz="2400" dirty="0">
                <a:solidFill>
                  <a:srgbClr val="0000FF"/>
                </a:solidFill>
              </a:rPr>
              <a:t>oid</a:t>
            </a:r>
            <a:r>
              <a:rPr lang="en-US" sz="2400" dirty="0"/>
              <a:t> finalize() </a:t>
            </a:r>
            <a:r>
              <a:rPr lang="en-US" sz="2400" dirty="0">
                <a:solidFill>
                  <a:srgbClr val="FF0000"/>
                </a:solidFill>
              </a:rPr>
              <a:t>throws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00FF"/>
                </a:solidFill>
              </a:rPr>
              <a:t>Throwable</a:t>
            </a:r>
            <a:r>
              <a:rPr lang="en-US" sz="2400" dirty="0">
                <a:solidFill>
                  <a:srgbClr val="0000FF"/>
                </a:solidFill>
              </a:rPr>
              <a:t>   </a:t>
            </a:r>
            <a:r>
              <a:rPr lang="en-US" sz="2400" dirty="0">
                <a:solidFill>
                  <a:srgbClr val="00B050"/>
                </a:solidFill>
              </a:rPr>
              <a:t>// 6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5</a:t>
            </a:r>
            <a:r>
              <a:rPr lang="en-US" sz="2400" dirty="0"/>
              <a:t> methods related to </a:t>
            </a:r>
            <a:r>
              <a:rPr lang="en-US" sz="2400" dirty="0" err="1"/>
              <a:t>Mutitreded</a:t>
            </a:r>
            <a:r>
              <a:rPr lang="en-US" sz="2400" dirty="0"/>
              <a:t> programming ();</a:t>
            </a:r>
          </a:p>
          <a:p>
            <a:r>
              <a:rPr lang="en-US" sz="2400" b="1" dirty="0"/>
              <a:t>Totally 11 methods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0518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5.2.1. The equals() Method of “Object”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639" y="1171425"/>
            <a:ext cx="11447730" cy="5278536"/>
          </a:xfrm>
          <a:ln w="25400"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dirty="0"/>
              <a:t>equals() method in “</a:t>
            </a:r>
            <a:r>
              <a:rPr lang="en-US" b="1" dirty="0"/>
              <a:t>Object” </a:t>
            </a:r>
            <a:r>
              <a:rPr lang="en-US" dirty="0"/>
              <a:t>class  tests whether two </a:t>
            </a:r>
            <a:r>
              <a:rPr lang="en-US" b="1" dirty="0">
                <a:solidFill>
                  <a:srgbClr val="FF0000"/>
                </a:solidFill>
              </a:rPr>
              <a:t>object references </a:t>
            </a:r>
            <a:r>
              <a:rPr lang="en-US" dirty="0"/>
              <a:t>are identical.</a:t>
            </a:r>
          </a:p>
          <a:p>
            <a:r>
              <a:rPr lang="en-US" dirty="0"/>
              <a:t>We have to </a:t>
            </a:r>
            <a:r>
              <a:rPr lang="en-US" dirty="0">
                <a:solidFill>
                  <a:srgbClr val="FF0000"/>
                </a:solidFill>
              </a:rPr>
              <a:t>override</a:t>
            </a:r>
            <a:r>
              <a:rPr lang="en-US" dirty="0"/>
              <a:t> equals() method  to compare the same </a:t>
            </a:r>
            <a:r>
              <a:rPr lang="en-US" b="1" dirty="0"/>
              <a:t>state </a:t>
            </a:r>
            <a:r>
              <a:rPr lang="en-US" dirty="0"/>
              <a:t>of two objects.</a:t>
            </a:r>
          </a:p>
          <a:p>
            <a:r>
              <a:rPr lang="en-US" b="1" dirty="0"/>
              <a:t>Example: Consider two Employee objects by comparing their fields as follows.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Class Employee  </a:t>
            </a:r>
            <a:r>
              <a:rPr lang="en-US" b="1" dirty="0">
                <a:solidFill>
                  <a:srgbClr val="00B050"/>
                </a:solidFill>
              </a:rPr>
              <a:t>// this class extends Object class implicitly</a:t>
            </a:r>
          </a:p>
          <a:p>
            <a:pPr marL="0" indent="0">
              <a:buNone/>
            </a:pP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equals</a:t>
            </a:r>
            <a:r>
              <a:rPr lang="en-US" dirty="0">
                <a:solidFill>
                  <a:srgbClr val="0000FF"/>
                </a:solidFill>
              </a:rPr>
              <a:t>(Object </a:t>
            </a:r>
            <a:r>
              <a:rPr lang="en-US" dirty="0" err="1">
                <a:solidFill>
                  <a:srgbClr val="7030A0"/>
                </a:solidFill>
              </a:rPr>
              <a:t>otherObject</a:t>
            </a:r>
            <a:r>
              <a:rPr lang="en-US" dirty="0">
                <a:solidFill>
                  <a:srgbClr val="0000FF"/>
                </a:solidFill>
              </a:rPr>
              <a:t>) </a:t>
            </a:r>
            <a:r>
              <a:rPr lang="en-US" dirty="0">
                <a:solidFill>
                  <a:srgbClr val="00B050"/>
                </a:solidFill>
              </a:rPr>
              <a:t>// overriding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L1.  </a:t>
            </a:r>
            <a:r>
              <a:rPr lang="en-US" dirty="0"/>
              <a:t>if (this == </a:t>
            </a:r>
            <a:r>
              <a:rPr lang="en-US" dirty="0" err="1"/>
              <a:t>otherObject</a:t>
            </a:r>
            <a:r>
              <a:rPr lang="en-US" dirty="0"/>
              <a:t>) </a:t>
            </a:r>
            <a:r>
              <a:rPr lang="en-US" dirty="0">
                <a:solidFill>
                  <a:srgbClr val="FF0000"/>
                </a:solidFill>
              </a:rPr>
              <a:t>return </a:t>
            </a:r>
            <a:r>
              <a:rPr lang="en-US" dirty="0"/>
              <a:t>true;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L2.   if (</a:t>
            </a:r>
            <a:r>
              <a:rPr lang="en-US" dirty="0" err="1"/>
              <a:t>otherObject</a:t>
            </a:r>
            <a:r>
              <a:rPr lang="en-US" dirty="0">
                <a:solidFill>
                  <a:srgbClr val="0000FF"/>
                </a:solidFill>
              </a:rPr>
              <a:t> == null) </a:t>
            </a:r>
            <a:r>
              <a:rPr lang="en-US" dirty="0">
                <a:solidFill>
                  <a:srgbClr val="FF0000"/>
                </a:solidFill>
              </a:rPr>
              <a:t>return </a:t>
            </a:r>
            <a:r>
              <a:rPr lang="en-US" dirty="0"/>
              <a:t>false;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L3:  if (</a:t>
            </a:r>
            <a:r>
              <a:rPr lang="en-US" dirty="0" err="1"/>
              <a:t>this</a:t>
            </a:r>
            <a:r>
              <a:rPr lang="en-US" dirty="0" err="1">
                <a:solidFill>
                  <a:srgbClr val="0000FF"/>
                </a:solidFill>
              </a:rPr>
              <a:t>.getClass</a:t>
            </a:r>
            <a:r>
              <a:rPr lang="en-US" dirty="0">
                <a:solidFill>
                  <a:srgbClr val="0000FF"/>
                </a:solidFill>
              </a:rPr>
              <a:t>() </a:t>
            </a:r>
            <a:r>
              <a:rPr lang="en-US" dirty="0">
                <a:solidFill>
                  <a:srgbClr val="FF0000"/>
                </a:solidFill>
              </a:rPr>
              <a:t>!=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/>
              <a:t>otherObject</a:t>
            </a:r>
            <a:r>
              <a:rPr lang="en-US" dirty="0" err="1">
                <a:solidFill>
                  <a:srgbClr val="0000FF"/>
                </a:solidFill>
              </a:rPr>
              <a:t>.getClass</a:t>
            </a:r>
            <a:r>
              <a:rPr lang="en-US" dirty="0">
                <a:solidFill>
                  <a:srgbClr val="0000FF"/>
                </a:solidFill>
              </a:rPr>
              <a:t>() ) </a:t>
            </a:r>
            <a:r>
              <a:rPr lang="en-US" dirty="0">
                <a:solidFill>
                  <a:srgbClr val="FF0000"/>
                </a:solidFill>
              </a:rPr>
              <a:t>return </a:t>
            </a:r>
            <a:r>
              <a:rPr lang="en-US" dirty="0"/>
              <a:t>false;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L4</a:t>
            </a:r>
            <a:r>
              <a:rPr lang="en-US" dirty="0"/>
              <a:t>:   Employee </a:t>
            </a:r>
            <a:r>
              <a:rPr lang="en-US" dirty="0">
                <a:solidFill>
                  <a:srgbClr val="0000FF"/>
                </a:solidFill>
              </a:rPr>
              <a:t>other = (Employee) </a:t>
            </a:r>
            <a:r>
              <a:rPr lang="en-US" dirty="0" err="1"/>
              <a:t>otherObject</a:t>
            </a:r>
            <a:r>
              <a:rPr lang="en-US" dirty="0"/>
              <a:t>;  </a:t>
            </a: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en-US" dirty="0" err="1">
                <a:solidFill>
                  <a:srgbClr val="00B050"/>
                </a:solidFill>
              </a:rPr>
              <a:t>downcasting</a:t>
            </a:r>
            <a:r>
              <a:rPr lang="en-US" dirty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L5:  </a:t>
            </a:r>
            <a:r>
              <a:rPr lang="en-US" dirty="0">
                <a:solidFill>
                  <a:srgbClr val="FF0000"/>
                </a:solidFill>
              </a:rPr>
              <a:t>return</a:t>
            </a:r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b="1" dirty="0"/>
              <a:t>name</a:t>
            </a:r>
            <a:r>
              <a:rPr lang="en-US" b="1" dirty="0">
                <a:solidFill>
                  <a:srgbClr val="0000FF"/>
                </a:solidFill>
              </a:rPr>
              <a:t>. equals(other.</a:t>
            </a:r>
            <a:r>
              <a:rPr lang="en-US" b="1" dirty="0"/>
              <a:t>name</a:t>
            </a:r>
            <a:r>
              <a:rPr lang="en-US" dirty="0">
                <a:solidFill>
                  <a:srgbClr val="FF0000"/>
                </a:solidFill>
              </a:rPr>
              <a:t>)&amp;&amp; </a:t>
            </a:r>
            <a:r>
              <a:rPr lang="en-US" b="1" dirty="0">
                <a:solidFill>
                  <a:srgbClr val="FF0000"/>
                </a:solidFill>
              </a:rPr>
              <a:t>salary</a:t>
            </a:r>
            <a:r>
              <a:rPr lang="en-US" dirty="0">
                <a:solidFill>
                  <a:srgbClr val="0000FF"/>
                </a:solidFill>
              </a:rPr>
              <a:t> == </a:t>
            </a:r>
            <a:r>
              <a:rPr lang="en-US" dirty="0" err="1">
                <a:solidFill>
                  <a:srgbClr val="0000FF"/>
                </a:solidFill>
              </a:rPr>
              <a:t>other.</a:t>
            </a:r>
            <a:r>
              <a:rPr lang="en-US" b="1" dirty="0" err="1">
                <a:solidFill>
                  <a:srgbClr val="FF0000"/>
                </a:solidFill>
              </a:rPr>
              <a:t>salary</a:t>
            </a:r>
            <a:r>
              <a:rPr lang="en-US" dirty="0">
                <a:solidFill>
                  <a:srgbClr val="0000FF"/>
                </a:solidFill>
              </a:rPr>
              <a:t> &amp;&amp; </a:t>
            </a:r>
            <a:r>
              <a:rPr lang="en-US" dirty="0" err="1"/>
              <a:t>hireDay</a:t>
            </a:r>
            <a:r>
              <a:rPr lang="en-US" dirty="0" err="1">
                <a:solidFill>
                  <a:srgbClr val="0000FF"/>
                </a:solidFill>
              </a:rPr>
              <a:t>.equals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other.</a:t>
            </a:r>
            <a:r>
              <a:rPr lang="en-US" dirty="0" err="1"/>
              <a:t>hireDay</a:t>
            </a:r>
            <a:r>
              <a:rPr lang="en-US" dirty="0">
                <a:solidFill>
                  <a:srgbClr val="0000FF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4234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5.2.1. The equals() Method of “Object” class</a:t>
            </a:r>
            <a:r>
              <a:rPr lang="en-US" dirty="0"/>
              <a:t>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2038"/>
            <a:ext cx="10881852" cy="5184925"/>
          </a:xfrm>
        </p:spPr>
        <p:txBody>
          <a:bodyPr>
            <a:normAutofit/>
          </a:bodyPr>
          <a:lstStyle/>
          <a:p>
            <a:r>
              <a:rPr lang="en-US" sz="2800" dirty="0"/>
              <a:t>If  </a:t>
            </a:r>
            <a:r>
              <a:rPr lang="en-US" sz="2800" b="1" dirty="0">
                <a:solidFill>
                  <a:srgbClr val="7030A0"/>
                </a:solidFill>
              </a:rPr>
              <a:t>name</a:t>
            </a:r>
            <a:r>
              <a:rPr lang="en-US" sz="2800" dirty="0"/>
              <a:t> or </a:t>
            </a:r>
            <a:r>
              <a:rPr lang="en-US" sz="2800" dirty="0" err="1">
                <a:solidFill>
                  <a:srgbClr val="7030A0"/>
                </a:solidFill>
              </a:rPr>
              <a:t>hireDay</a:t>
            </a:r>
            <a:r>
              <a:rPr lang="en-US" sz="2800" dirty="0"/>
              <a:t> are </a:t>
            </a:r>
            <a:r>
              <a:rPr lang="en-US" sz="2800" b="1" dirty="0"/>
              <a:t>null</a:t>
            </a:r>
            <a:r>
              <a:rPr lang="en-US" sz="2800" dirty="0"/>
              <a:t>, How to compare them?</a:t>
            </a:r>
          </a:p>
          <a:p>
            <a:r>
              <a:rPr lang="en-US" sz="2800" dirty="0">
                <a:solidFill>
                  <a:srgbClr val="0000FF"/>
                </a:solidFill>
              </a:rPr>
              <a:t>Solution: </a:t>
            </a:r>
            <a:r>
              <a:rPr lang="en-US" sz="2800" dirty="0"/>
              <a:t>invoke</a:t>
            </a:r>
            <a:r>
              <a:rPr lang="en-US" sz="2800" dirty="0">
                <a:solidFill>
                  <a:srgbClr val="0000FF"/>
                </a:solidFill>
              </a:rPr>
              <a:t> “</a:t>
            </a:r>
            <a:r>
              <a:rPr lang="en-US" sz="2800" dirty="0" err="1">
                <a:solidFill>
                  <a:srgbClr val="0000FF"/>
                </a:solidFill>
              </a:rPr>
              <a:t>Objects.equals</a:t>
            </a:r>
            <a:r>
              <a:rPr lang="en-US" sz="2800" dirty="0">
                <a:solidFill>
                  <a:srgbClr val="0000FF"/>
                </a:solidFill>
              </a:rPr>
              <a:t>(</a:t>
            </a:r>
            <a:r>
              <a:rPr lang="en-US" sz="2800" dirty="0" err="1">
                <a:solidFill>
                  <a:srgbClr val="0000FF"/>
                </a:solidFill>
              </a:rPr>
              <a:t>a,b</a:t>
            </a:r>
            <a:r>
              <a:rPr lang="en-US" sz="2800" dirty="0">
                <a:solidFill>
                  <a:srgbClr val="0000FF"/>
                </a:solidFill>
              </a:rPr>
              <a:t>) “ </a:t>
            </a:r>
            <a:r>
              <a:rPr lang="en-US" sz="2800" dirty="0"/>
              <a:t>method. </a:t>
            </a:r>
          </a:p>
          <a:p>
            <a:r>
              <a:rPr lang="en-US" sz="2800" dirty="0"/>
              <a:t>This method  returns </a:t>
            </a:r>
            <a:r>
              <a:rPr lang="en-US" sz="2800" dirty="0">
                <a:solidFill>
                  <a:srgbClr val="FF0000"/>
                </a:solidFill>
              </a:rPr>
              <a:t>true</a:t>
            </a:r>
            <a:r>
              <a:rPr lang="en-US" sz="2800" dirty="0"/>
              <a:t> if both arguments a and b are </a:t>
            </a:r>
            <a:r>
              <a:rPr lang="en-US" sz="2800" dirty="0">
                <a:solidFill>
                  <a:srgbClr val="FF0000"/>
                </a:solidFill>
              </a:rPr>
              <a:t>null; </a:t>
            </a:r>
          </a:p>
          <a:p>
            <a:r>
              <a:rPr lang="en-US" sz="2800" dirty="0"/>
              <a:t> It </a:t>
            </a:r>
            <a:r>
              <a:rPr lang="en-US" sz="2800" b="1" dirty="0"/>
              <a:t>returns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false</a:t>
            </a:r>
            <a:r>
              <a:rPr lang="en-US" sz="2800" dirty="0"/>
              <a:t> if only one is null.</a:t>
            </a:r>
          </a:p>
          <a:p>
            <a:r>
              <a:rPr lang="en-US" sz="2800" dirty="0"/>
              <a:t>Otherwise,  modify the </a:t>
            </a:r>
            <a:r>
              <a:rPr lang="en-US" sz="2800" b="1" dirty="0"/>
              <a:t>Line 5</a:t>
            </a:r>
            <a:r>
              <a:rPr lang="en-US" sz="2800" dirty="0"/>
              <a:t>  of the previous code as follows: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0000FF"/>
                </a:solidFill>
              </a:rPr>
              <a:t>return </a:t>
            </a:r>
            <a:r>
              <a:rPr lang="en-US" sz="2800" dirty="0" err="1">
                <a:solidFill>
                  <a:srgbClr val="FF0000"/>
                </a:solidFill>
              </a:rPr>
              <a:t>Objects</a:t>
            </a:r>
            <a:r>
              <a:rPr lang="en-US" sz="2800" dirty="0" err="1">
                <a:solidFill>
                  <a:srgbClr val="0000FF"/>
                </a:solidFill>
              </a:rPr>
              <a:t>.equals</a:t>
            </a:r>
            <a:r>
              <a:rPr lang="en-US" sz="2800" dirty="0">
                <a:solidFill>
                  <a:srgbClr val="0000FF"/>
                </a:solidFill>
              </a:rPr>
              <a:t>(name, other.name)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 &amp;&amp; salary == </a:t>
            </a:r>
            <a:r>
              <a:rPr lang="en-US" sz="2800" dirty="0" err="1">
                <a:solidFill>
                  <a:srgbClr val="0000FF"/>
                </a:solidFill>
              </a:rPr>
              <a:t>other.salary</a:t>
            </a:r>
            <a:endParaRPr lang="en-US" sz="28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  &amp;&amp; </a:t>
            </a:r>
            <a:r>
              <a:rPr lang="en-US" sz="2800" dirty="0" err="1">
                <a:solidFill>
                  <a:srgbClr val="FF0000"/>
                </a:solidFill>
              </a:rPr>
              <a:t>Objec</a:t>
            </a:r>
            <a:r>
              <a:rPr lang="en-US" sz="2800" dirty="0" err="1">
                <a:solidFill>
                  <a:srgbClr val="0000FF"/>
                </a:solidFill>
              </a:rPr>
              <a:t>t.equals</a:t>
            </a:r>
            <a:r>
              <a:rPr lang="en-US" sz="2800" dirty="0">
                <a:solidFill>
                  <a:srgbClr val="0000FF"/>
                </a:solidFill>
              </a:rPr>
              <a:t>(</a:t>
            </a:r>
            <a:r>
              <a:rPr lang="en-US" sz="2800" dirty="0" err="1">
                <a:solidFill>
                  <a:srgbClr val="0000FF"/>
                </a:solidFill>
              </a:rPr>
              <a:t>hireDay</a:t>
            </a:r>
            <a:r>
              <a:rPr lang="en-US" sz="2800" dirty="0">
                <a:solidFill>
                  <a:srgbClr val="0000FF"/>
                </a:solidFill>
              </a:rPr>
              <a:t>, </a:t>
            </a:r>
            <a:r>
              <a:rPr lang="en-US" sz="2800" dirty="0" err="1">
                <a:solidFill>
                  <a:srgbClr val="0000FF"/>
                </a:solidFill>
              </a:rPr>
              <a:t>other.hireDay</a:t>
            </a:r>
            <a:r>
              <a:rPr lang="en-US" sz="2800" dirty="0">
                <a:solidFill>
                  <a:srgbClr val="0000FF"/>
                </a:solidFill>
              </a:rPr>
              <a:t>);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5265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How to override equals() method in a Subclass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345" y="879893"/>
            <a:ext cx="11532010" cy="5550403"/>
          </a:xfrm>
        </p:spPr>
        <p:txBody>
          <a:bodyPr>
            <a:noAutofit/>
          </a:bodyPr>
          <a:lstStyle/>
          <a:p>
            <a:r>
              <a:rPr lang="en-US" sz="2400" b="1" dirty="0"/>
              <a:t>First,</a:t>
            </a:r>
            <a:r>
              <a:rPr lang="en-US" sz="2400" dirty="0"/>
              <a:t> invoke </a:t>
            </a:r>
            <a:r>
              <a:rPr lang="en-US" sz="2400" dirty="0">
                <a:solidFill>
                  <a:srgbClr val="0000FF"/>
                </a:solidFill>
              </a:rPr>
              <a:t>equals() </a:t>
            </a:r>
            <a:r>
              <a:rPr lang="en-US" sz="2400" dirty="0"/>
              <a:t>method on supper class: </a:t>
            </a:r>
            <a:r>
              <a:rPr lang="en-US" sz="2400" dirty="0">
                <a:solidFill>
                  <a:srgbClr val="0000FF"/>
                </a:solidFill>
              </a:rPr>
              <a:t>super.equals() </a:t>
            </a:r>
          </a:p>
          <a:p>
            <a:r>
              <a:rPr lang="en-US" sz="2400" dirty="0"/>
              <a:t>If it </a:t>
            </a:r>
            <a:r>
              <a:rPr lang="en-US" sz="2400" b="1" dirty="0"/>
              <a:t>returns</a:t>
            </a:r>
            <a:r>
              <a:rPr lang="en-US" sz="2400" dirty="0"/>
              <a:t> </a:t>
            </a:r>
            <a:r>
              <a:rPr lang="en-US" sz="2400" b="1" dirty="0"/>
              <a:t>true</a:t>
            </a:r>
            <a:r>
              <a:rPr lang="en-US" sz="2400" dirty="0"/>
              <a:t>, then compare instance fields of a subclass.</a:t>
            </a:r>
          </a:p>
          <a:p>
            <a:pPr marL="0" indent="0">
              <a:buNone/>
            </a:pPr>
            <a:r>
              <a:rPr lang="en-US" sz="2400" dirty="0"/>
              <a:t> public class Manager </a:t>
            </a:r>
            <a:r>
              <a:rPr lang="en-US" sz="2400" dirty="0">
                <a:solidFill>
                  <a:srgbClr val="FF0000"/>
                </a:solidFill>
              </a:rPr>
              <a:t>extends</a:t>
            </a:r>
            <a:r>
              <a:rPr lang="en-US" sz="2400" dirty="0"/>
              <a:t> Employee </a:t>
            </a:r>
          </a:p>
          <a:p>
            <a:pPr marL="0" indent="0">
              <a:buNone/>
            </a:pPr>
            <a:r>
              <a:rPr lang="en-US" sz="2400" dirty="0"/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  </a:t>
            </a:r>
            <a:r>
              <a:rPr lang="en-US" sz="2400" dirty="0">
                <a:solidFill>
                  <a:srgbClr val="7030A0"/>
                </a:solidFill>
              </a:rPr>
              <a:t>. . ………………………………………………………….</a:t>
            </a:r>
          </a:p>
          <a:p>
            <a:pPr marL="0" indent="0">
              <a:buNone/>
            </a:pPr>
            <a:r>
              <a:rPr lang="en-US" sz="2400" dirty="0"/>
              <a:t>   public </a:t>
            </a:r>
            <a:r>
              <a:rPr lang="en-US" sz="2400" dirty="0" err="1"/>
              <a:t>boolean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equals(Object </a:t>
            </a:r>
            <a:r>
              <a:rPr lang="en-US" sz="2400" dirty="0" err="1"/>
              <a:t>otherObject</a:t>
            </a:r>
            <a:r>
              <a:rPr lang="en-US" sz="2400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  {   </a:t>
            </a:r>
            <a:r>
              <a:rPr lang="en-US" sz="2400" dirty="0">
                <a:solidFill>
                  <a:srgbClr val="00B050"/>
                </a:solidFill>
              </a:rPr>
              <a:t>// to check  that “this” and other belong to the same class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     if ( ! </a:t>
            </a:r>
            <a:r>
              <a:rPr lang="en-US" sz="2400" dirty="0" err="1">
                <a:solidFill>
                  <a:srgbClr val="0000FF"/>
                </a:solidFill>
              </a:rPr>
              <a:t>super.equals</a:t>
            </a:r>
            <a:r>
              <a:rPr lang="en-US" sz="2400" dirty="0">
                <a:solidFill>
                  <a:srgbClr val="0000FF"/>
                </a:solidFill>
              </a:rPr>
              <a:t>(</a:t>
            </a:r>
            <a:r>
              <a:rPr lang="en-US" sz="2400" dirty="0" err="1"/>
              <a:t>otherObject</a:t>
            </a:r>
            <a:r>
              <a:rPr lang="en-US" sz="2400" dirty="0">
                <a:solidFill>
                  <a:srgbClr val="0000FF"/>
                </a:solidFill>
              </a:rPr>
              <a:t>) ) </a:t>
            </a:r>
            <a:r>
              <a:rPr lang="en-US" sz="2400" dirty="0">
                <a:solidFill>
                  <a:srgbClr val="FF0000"/>
                </a:solidFill>
              </a:rPr>
              <a:t>return</a:t>
            </a:r>
            <a:r>
              <a:rPr lang="en-US" sz="2400" dirty="0">
                <a:solidFill>
                  <a:srgbClr val="0000FF"/>
                </a:solidFill>
              </a:rPr>
              <a:t> false; </a:t>
            </a:r>
            <a:r>
              <a:rPr lang="en-US" dirty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     Manager </a:t>
            </a:r>
            <a:r>
              <a:rPr lang="en-US" sz="2400" dirty="0">
                <a:solidFill>
                  <a:srgbClr val="FF0000"/>
                </a:solidFill>
              </a:rPr>
              <a:t>other</a:t>
            </a:r>
            <a:r>
              <a:rPr lang="en-US" sz="2400" dirty="0">
                <a:solidFill>
                  <a:srgbClr val="0000FF"/>
                </a:solidFill>
              </a:rPr>
              <a:t> = (Manager) </a:t>
            </a:r>
            <a:r>
              <a:rPr lang="en-US" sz="2400" dirty="0" err="1"/>
              <a:t>otherObject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     </a:t>
            </a:r>
            <a:r>
              <a:rPr lang="en-US" sz="2400" dirty="0">
                <a:solidFill>
                  <a:srgbClr val="FF0000"/>
                </a:solidFill>
              </a:rPr>
              <a:t>return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this</a:t>
            </a:r>
            <a:r>
              <a:rPr lang="en-US" sz="2400" dirty="0" err="1">
                <a:solidFill>
                  <a:srgbClr val="0000FF"/>
                </a:solidFill>
              </a:rPr>
              <a:t>.bonus</a:t>
            </a:r>
            <a:r>
              <a:rPr lang="en-US" sz="2400" dirty="0">
                <a:solidFill>
                  <a:srgbClr val="0000FF"/>
                </a:solidFill>
              </a:rPr>
              <a:t> == </a:t>
            </a:r>
            <a:r>
              <a:rPr lang="en-US" sz="2400" dirty="0" err="1">
                <a:solidFill>
                  <a:srgbClr val="0000FF"/>
                </a:solidFill>
              </a:rPr>
              <a:t>other.bonus</a:t>
            </a:r>
            <a:r>
              <a:rPr lang="en-US" sz="2400" dirty="0">
                <a:solidFill>
                  <a:srgbClr val="0000FF"/>
                </a:solidFill>
              </a:rPr>
              <a:t>; </a:t>
            </a:r>
            <a:r>
              <a:rPr lang="en-US" sz="2400" dirty="0">
                <a:solidFill>
                  <a:srgbClr val="00B050"/>
                </a:solidFill>
              </a:rPr>
              <a:t>// compare fields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}</a:t>
            </a:r>
            <a:endParaRPr lang="en-US" sz="2400" dirty="0"/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809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7269"/>
            <a:ext cx="10515600" cy="514769"/>
          </a:xfrm>
        </p:spPr>
        <p:txBody>
          <a:bodyPr>
            <a:normAutofit fontScale="90000"/>
          </a:bodyPr>
          <a:lstStyle/>
          <a:p>
            <a:br>
              <a:rPr lang="en-US" sz="2200" dirty="0">
                <a:latin typeface="맑은 고딕" panose="020F0502020204030204"/>
              </a:rPr>
            </a:br>
            <a:r>
              <a:rPr lang="en-US" sz="2200" dirty="0">
                <a:latin typeface="맑은 고딕" panose="020F0502020204030204"/>
              </a:rPr>
              <a:t>Example of Inheritance </a:t>
            </a:r>
            <a:r>
              <a:rPr lang="en-US" sz="2200" b="0" dirty="0">
                <a:solidFill>
                  <a:srgbClr val="FF0000"/>
                </a:solidFill>
                <a:latin typeface="맑은 고딕" panose="020F0502020204030204"/>
              </a:rPr>
              <a:t>: </a:t>
            </a:r>
            <a:r>
              <a:rPr lang="en-US" sz="2200" dirty="0">
                <a:solidFill>
                  <a:srgbClr val="FF0000"/>
                </a:solidFill>
                <a:latin typeface="맑은 고딕" panose="020F0502020204030204"/>
              </a:rPr>
              <a:t>Listing 5.3</a:t>
            </a:r>
            <a:r>
              <a:rPr lang="en-US" sz="2200" b="0" dirty="0">
                <a:solidFill>
                  <a:srgbClr val="FF0000"/>
                </a:solidFill>
                <a:latin typeface="맑은 고딕" panose="020F0502020204030204"/>
              </a:rPr>
              <a:t> </a:t>
            </a:r>
            <a:r>
              <a:rPr lang="en-US" sz="2200" b="0" dirty="0">
                <a:solidFill>
                  <a:srgbClr val="0000FF"/>
                </a:solidFill>
                <a:latin typeface="맑은 고딕" panose="020F0502020204030204"/>
              </a:rPr>
              <a:t>inheritance/Manager.java(</a:t>
            </a:r>
            <a:r>
              <a:rPr lang="en-US" sz="2200" b="0" dirty="0">
                <a:solidFill>
                  <a:srgbClr val="FF0000"/>
                </a:solidFill>
                <a:latin typeface="맑은 고딕" panose="020F0502020204030204"/>
              </a:rPr>
              <a:t>3/3</a:t>
            </a:r>
            <a:r>
              <a:rPr lang="en-US" sz="2200" b="0" dirty="0">
                <a:solidFill>
                  <a:srgbClr val="0000FF"/>
                </a:solidFill>
                <a:latin typeface="맑은 고딕" panose="020F0502020204030204"/>
              </a:rPr>
              <a:t>)</a:t>
            </a:r>
            <a:br>
              <a:rPr lang="en-US" sz="2200" b="0" dirty="0">
                <a:solidFill>
                  <a:srgbClr val="0000FF"/>
                </a:solidFill>
                <a:latin typeface="맑은 고딕" panose="020F0502020204030204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2038"/>
            <a:ext cx="10891684" cy="56152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inheritance;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Manager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bonus;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Manager(String name,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salary,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year,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month,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day)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(name, salary, year, month, day);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bonus = 0;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getSalary()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baseSalary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.getSalary();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baseSalary + bonus;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setBonus(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b)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bonus = b;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// end of manager</a:t>
            </a:r>
            <a:endParaRPr lang="en-US" sz="1600" b="1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96252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5.2.2 Equality Testing and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62" y="1025659"/>
            <a:ext cx="11175076" cy="5184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Q1. </a:t>
            </a:r>
            <a:r>
              <a:rPr lang="en-US" dirty="0"/>
              <a:t>If </a:t>
            </a:r>
            <a:r>
              <a:rPr lang="en-US" b="1" dirty="0"/>
              <a:t>implicit</a:t>
            </a:r>
            <a:r>
              <a:rPr lang="en-US" dirty="0"/>
              <a:t> and </a:t>
            </a:r>
            <a:r>
              <a:rPr lang="en-US" b="1" dirty="0"/>
              <a:t>explicit </a:t>
            </a:r>
            <a:r>
              <a:rPr lang="en-US" dirty="0"/>
              <a:t>parameters  belong to the subclass and supper class,</a:t>
            </a:r>
          </a:p>
          <a:p>
            <a:pPr marL="0" indent="0">
              <a:buNone/>
            </a:pPr>
            <a:r>
              <a:rPr lang="en-US" dirty="0"/>
              <a:t>      how should the </a:t>
            </a:r>
            <a:r>
              <a:rPr lang="en-US" dirty="0">
                <a:solidFill>
                  <a:srgbClr val="FF0000"/>
                </a:solidFill>
              </a:rPr>
              <a:t>equals() </a:t>
            </a:r>
            <a:r>
              <a:rPr lang="en-US" dirty="0"/>
              <a:t>method behave ?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Q2.   Should an Employee equal to a Manager ?</a:t>
            </a:r>
          </a:p>
          <a:p>
            <a:r>
              <a:rPr lang="en-US" dirty="0"/>
              <a:t> In Java, the </a:t>
            </a:r>
            <a:r>
              <a:rPr lang="en-US" b="1" dirty="0"/>
              <a:t>equals() </a:t>
            </a:r>
            <a:r>
              <a:rPr lang="en-US" dirty="0"/>
              <a:t>method has the following properties </a:t>
            </a:r>
          </a:p>
          <a:p>
            <a:pPr marL="0" indent="0">
              <a:buNone/>
            </a:pPr>
            <a:r>
              <a:rPr lang="en-US" dirty="0"/>
              <a:t> 1) </a:t>
            </a:r>
            <a:r>
              <a:rPr lang="en-US" b="1" dirty="0"/>
              <a:t>It is Reflexive</a:t>
            </a:r>
            <a:r>
              <a:rPr lang="en-US" i="1" dirty="0"/>
              <a:t>:    </a:t>
            </a:r>
            <a:r>
              <a:rPr lang="en-US" b="1" dirty="0" err="1">
                <a:solidFill>
                  <a:srgbClr val="FF0000"/>
                </a:solidFill>
              </a:rPr>
              <a:t>x.equals</a:t>
            </a:r>
            <a:r>
              <a:rPr lang="en-US" b="1" dirty="0">
                <a:solidFill>
                  <a:srgbClr val="FF0000"/>
                </a:solidFill>
              </a:rPr>
              <a:t>(x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i="1" dirty="0"/>
              <a:t> </a:t>
            </a:r>
            <a:r>
              <a:rPr lang="en-US" dirty="0"/>
              <a:t>return true for any </a:t>
            </a:r>
            <a:r>
              <a:rPr lang="en-US" b="1" dirty="0"/>
              <a:t>non-null reference </a:t>
            </a:r>
            <a:r>
              <a:rPr lang="en-US" dirty="0"/>
              <a:t>x;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dirty="0"/>
              <a:t>2) </a:t>
            </a:r>
            <a:r>
              <a:rPr lang="en-US" b="1" dirty="0"/>
              <a:t>It is symmetric </a:t>
            </a:r>
            <a:r>
              <a:rPr lang="en-US" b="1" dirty="0">
                <a:solidFill>
                  <a:srgbClr val="FF0000"/>
                </a:solidFill>
              </a:rPr>
              <a:t>:  </a:t>
            </a:r>
            <a:r>
              <a:rPr lang="en-US" b="1" dirty="0" err="1">
                <a:solidFill>
                  <a:srgbClr val="FF0000"/>
                </a:solidFill>
              </a:rPr>
              <a:t>x.equals</a:t>
            </a:r>
            <a:r>
              <a:rPr lang="en-US" b="1" dirty="0">
                <a:solidFill>
                  <a:srgbClr val="FF0000"/>
                </a:solidFill>
              </a:rPr>
              <a:t>(y) </a:t>
            </a:r>
            <a:r>
              <a:rPr lang="en-US" dirty="0"/>
              <a:t>return true </a:t>
            </a:r>
            <a:r>
              <a:rPr lang="en-US" dirty="0" err="1"/>
              <a:t>iff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y.equals</a:t>
            </a:r>
            <a:r>
              <a:rPr lang="en-US" b="1" dirty="0">
                <a:solidFill>
                  <a:srgbClr val="FF0000"/>
                </a:solidFill>
              </a:rPr>
              <a:t>(x) </a:t>
            </a:r>
            <a:r>
              <a:rPr lang="en-US" dirty="0"/>
              <a:t>return true</a:t>
            </a:r>
          </a:p>
          <a:p>
            <a:pPr marL="0" indent="0">
              <a:buNone/>
            </a:pPr>
            <a:r>
              <a:rPr lang="en-US" dirty="0"/>
              <a:t> 3) </a:t>
            </a:r>
            <a:r>
              <a:rPr lang="en-US" b="1" dirty="0"/>
              <a:t>transitive </a:t>
            </a:r>
            <a:r>
              <a:rPr lang="en-US" dirty="0"/>
              <a:t>: if </a:t>
            </a:r>
            <a:r>
              <a:rPr lang="en-US" b="1" dirty="0" err="1"/>
              <a:t>x.equals</a:t>
            </a:r>
            <a:r>
              <a:rPr lang="en-US" b="1" dirty="0"/>
              <a:t>(y)</a:t>
            </a:r>
            <a:r>
              <a:rPr lang="en-US" dirty="0"/>
              <a:t> return true, </a:t>
            </a:r>
            <a:r>
              <a:rPr lang="en-US" b="1" dirty="0" err="1"/>
              <a:t>y.equals</a:t>
            </a:r>
            <a:r>
              <a:rPr lang="en-US" b="1" dirty="0"/>
              <a:t>(z)</a:t>
            </a:r>
            <a:r>
              <a:rPr lang="en-US" dirty="0"/>
              <a:t> return true, then </a:t>
            </a:r>
            <a:r>
              <a:rPr lang="en-US" b="1" dirty="0" err="1"/>
              <a:t>x.equals</a:t>
            </a:r>
            <a:r>
              <a:rPr lang="en-US" b="1" dirty="0"/>
              <a:t>(z) </a:t>
            </a:r>
            <a:r>
              <a:rPr lang="en-US" dirty="0"/>
              <a:t>return true</a:t>
            </a:r>
          </a:p>
          <a:p>
            <a:r>
              <a:rPr lang="en-US" b="1" dirty="0">
                <a:solidFill>
                  <a:srgbClr val="0000FF"/>
                </a:solidFill>
              </a:rPr>
              <a:t>Note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: It is </a:t>
            </a:r>
            <a:r>
              <a:rPr lang="en-US" b="1" dirty="0"/>
              <a:t>hard</a:t>
            </a:r>
            <a:r>
              <a:rPr lang="en-US" dirty="0"/>
              <a:t> to do with mixed types like </a:t>
            </a:r>
            <a:r>
              <a:rPr lang="en-US" b="1" dirty="0"/>
              <a:t>Manager</a:t>
            </a:r>
            <a:r>
              <a:rPr lang="en-US" dirty="0"/>
              <a:t>(m) and </a:t>
            </a:r>
            <a:r>
              <a:rPr lang="en-US" b="1" dirty="0"/>
              <a:t>Employee</a:t>
            </a:r>
            <a:r>
              <a:rPr lang="en-US" dirty="0"/>
              <a:t>(e)</a:t>
            </a:r>
          </a:p>
          <a:p>
            <a:r>
              <a:rPr lang="en-US" dirty="0"/>
              <a:t> By symmetry,  </a:t>
            </a:r>
            <a:r>
              <a:rPr lang="en-US" b="1" dirty="0" err="1">
                <a:solidFill>
                  <a:srgbClr val="0000FF"/>
                </a:solidFill>
              </a:rPr>
              <a:t>m.equals</a:t>
            </a:r>
            <a:r>
              <a:rPr lang="en-US" b="1" dirty="0">
                <a:solidFill>
                  <a:srgbClr val="0000FF"/>
                </a:solidFill>
              </a:rPr>
              <a:t>(e)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>
                <a:solidFill>
                  <a:srgbClr val="0000FF"/>
                </a:solidFill>
              </a:rPr>
              <a:t>e.equals</a:t>
            </a:r>
            <a:r>
              <a:rPr lang="en-US" b="1" dirty="0">
                <a:solidFill>
                  <a:srgbClr val="0000FF"/>
                </a:solidFill>
              </a:rPr>
              <a:t>(m)</a:t>
            </a:r>
            <a:r>
              <a:rPr lang="en-US" dirty="0"/>
              <a:t> must </a:t>
            </a:r>
            <a:r>
              <a:rPr lang="en-US" b="1" dirty="0">
                <a:solidFill>
                  <a:srgbClr val="FF0000"/>
                </a:solidFill>
              </a:rPr>
              <a:t>return</a:t>
            </a:r>
            <a:r>
              <a:rPr lang="en-US" dirty="0"/>
              <a:t> the same value.</a:t>
            </a:r>
          </a:p>
          <a:p>
            <a:r>
              <a:rPr lang="en-US" dirty="0"/>
              <a:t>Hence, the meaning of </a:t>
            </a:r>
            <a:r>
              <a:rPr lang="en-US" b="1" dirty="0"/>
              <a:t>equals </a:t>
            </a:r>
            <a:r>
              <a:rPr lang="en-US" dirty="0"/>
              <a:t>must be </a:t>
            </a:r>
            <a:r>
              <a:rPr lang="en-US" b="1" dirty="0">
                <a:solidFill>
                  <a:srgbClr val="0000FF"/>
                </a:solidFill>
              </a:rPr>
              <a:t>fixed</a:t>
            </a:r>
            <a:r>
              <a:rPr lang="en-US" dirty="0"/>
              <a:t> in the superclass </a:t>
            </a:r>
            <a:r>
              <a:rPr lang="en-US" dirty="0">
                <a:solidFill>
                  <a:srgbClr val="0000FF"/>
                </a:solidFill>
              </a:rPr>
              <a:t>to avoid this problem </a:t>
            </a:r>
          </a:p>
          <a:p>
            <a:r>
              <a:rPr lang="en-US" dirty="0">
                <a:solidFill>
                  <a:srgbClr val="0000FF"/>
                </a:solidFill>
              </a:rPr>
              <a:t>Note: </a:t>
            </a:r>
            <a:r>
              <a:rPr lang="en-US" b="1" dirty="0"/>
              <a:t>The standard Java library contains over </a:t>
            </a:r>
            <a:r>
              <a:rPr lang="en-US" b="1" dirty="0">
                <a:solidFill>
                  <a:srgbClr val="FF0000"/>
                </a:solidFill>
              </a:rPr>
              <a:t>150 </a:t>
            </a:r>
            <a:r>
              <a:rPr lang="en-US" dirty="0"/>
              <a:t>implementations of equals()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2648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Equality Testing and Inheritance continued…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571" y="992038"/>
            <a:ext cx="11046229" cy="5184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0000FF"/>
                </a:solidFill>
              </a:rPr>
              <a:t>public class Person  </a:t>
            </a:r>
            <a:r>
              <a:rPr lang="en-US" dirty="0">
                <a:solidFill>
                  <a:srgbClr val="00B050"/>
                </a:solidFill>
              </a:rPr>
              <a:t>// Steps  to override  equals() method of “ </a:t>
            </a:r>
            <a:r>
              <a:rPr lang="en-US" dirty="0">
                <a:solidFill>
                  <a:srgbClr val="C00000"/>
                </a:solidFill>
              </a:rPr>
              <a:t>Object”</a:t>
            </a:r>
            <a:r>
              <a:rPr lang="en-US" dirty="0">
                <a:solidFill>
                  <a:srgbClr val="00B050"/>
                </a:solidFill>
              </a:rPr>
              <a:t> root class.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1.   </a:t>
            </a:r>
            <a:r>
              <a:rPr lang="en-US" dirty="0"/>
              <a:t>public final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equals</a:t>
            </a:r>
            <a:r>
              <a:rPr lang="en-US" dirty="0"/>
              <a:t>(</a:t>
            </a:r>
            <a:r>
              <a:rPr lang="en-US" b="1" dirty="0">
                <a:solidFill>
                  <a:srgbClr val="FF0000"/>
                </a:solidFill>
              </a:rPr>
              <a:t>Object</a:t>
            </a:r>
            <a:r>
              <a:rPr lang="en-US" dirty="0"/>
              <a:t> </a:t>
            </a:r>
            <a:r>
              <a:rPr lang="en-US" b="1" dirty="0" err="1">
                <a:solidFill>
                  <a:srgbClr val="0000FF"/>
                </a:solidFill>
              </a:rPr>
              <a:t>otherObject</a:t>
            </a:r>
            <a:r>
              <a:rPr lang="en-US" dirty="0"/>
              <a:t>)  </a:t>
            </a:r>
            <a:r>
              <a:rPr lang="en-US" dirty="0">
                <a:solidFill>
                  <a:srgbClr val="00B050"/>
                </a:solidFill>
              </a:rPr>
              <a:t>// explicit parameter</a:t>
            </a:r>
          </a:p>
          <a:p>
            <a:pPr marL="0" indent="0">
              <a:buNone/>
            </a:pPr>
            <a:r>
              <a:rPr lang="en-US" dirty="0"/>
              <a:t>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2</a:t>
            </a:r>
            <a:r>
              <a:rPr lang="en-US" dirty="0"/>
              <a:t>.      if (</a:t>
            </a:r>
            <a:r>
              <a:rPr lang="en-US" dirty="0">
                <a:solidFill>
                  <a:srgbClr val="7030A0"/>
                </a:solidFill>
              </a:rPr>
              <a:t>this</a:t>
            </a:r>
            <a:r>
              <a:rPr lang="en-US" dirty="0"/>
              <a:t> == </a:t>
            </a:r>
            <a:r>
              <a:rPr lang="en-US" dirty="0" err="1">
                <a:solidFill>
                  <a:srgbClr val="7030A0"/>
                </a:solidFill>
              </a:rPr>
              <a:t>otherObject</a:t>
            </a:r>
            <a:r>
              <a:rPr lang="en-US" dirty="0"/>
              <a:t>) return </a:t>
            </a:r>
            <a:r>
              <a:rPr lang="en-US" b="1" dirty="0"/>
              <a:t>true</a:t>
            </a:r>
            <a:r>
              <a:rPr lang="en-US" dirty="0"/>
              <a:t>; </a:t>
            </a: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en-US" dirty="0" err="1">
                <a:solidFill>
                  <a:srgbClr val="00B050"/>
                </a:solidFill>
              </a:rPr>
              <a:t>fcompare</a:t>
            </a:r>
            <a:r>
              <a:rPr lang="en-US" dirty="0">
                <a:solidFill>
                  <a:srgbClr val="00B050"/>
                </a:solidFill>
              </a:rPr>
              <a:t> implicit and explicit parameters </a:t>
            </a:r>
          </a:p>
          <a:p>
            <a:pPr marL="457200" indent="-398463">
              <a:buAutoNum type="arabicPeriod" startAt="3"/>
            </a:pPr>
            <a:r>
              <a:rPr lang="en-US" dirty="0"/>
              <a:t>    if (</a:t>
            </a:r>
            <a:r>
              <a:rPr lang="en-US" b="1" dirty="0" err="1">
                <a:solidFill>
                  <a:srgbClr val="0000FF"/>
                </a:solidFill>
              </a:rPr>
              <a:t>otherObject</a:t>
            </a:r>
            <a:r>
              <a:rPr lang="en-US" b="1" dirty="0">
                <a:solidFill>
                  <a:srgbClr val="0000FF"/>
                </a:solidFill>
              </a:rPr>
              <a:t> == null </a:t>
            </a:r>
            <a:r>
              <a:rPr lang="en-US" dirty="0"/>
              <a:t>) return </a:t>
            </a:r>
            <a:r>
              <a:rPr lang="en-US" b="1" dirty="0">
                <a:solidFill>
                  <a:srgbClr val="FF0000"/>
                </a:solidFill>
              </a:rPr>
              <a:t>false </a:t>
            </a:r>
            <a:r>
              <a:rPr lang="en-US" dirty="0"/>
              <a:t>; </a:t>
            </a:r>
            <a:r>
              <a:rPr lang="en-US" dirty="0">
                <a:solidFill>
                  <a:srgbClr val="00B050"/>
                </a:solidFill>
              </a:rPr>
              <a:t>// check whether explicit parameter is null </a:t>
            </a:r>
          </a:p>
          <a:p>
            <a:pPr marL="0" indent="0">
              <a:buNone/>
            </a:pPr>
            <a:r>
              <a:rPr lang="en-US" dirty="0"/>
              <a:t> 4.      if ( ! (</a:t>
            </a:r>
            <a:r>
              <a:rPr lang="en-US" dirty="0" err="1">
                <a:solidFill>
                  <a:srgbClr val="7030A0"/>
                </a:solidFill>
              </a:rPr>
              <a:t>otherObject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instanceOf</a:t>
            </a:r>
            <a:r>
              <a:rPr lang="en-US" dirty="0"/>
              <a:t>  </a:t>
            </a:r>
            <a:r>
              <a:rPr lang="en-US" b="1" dirty="0"/>
              <a:t>Person)</a:t>
            </a:r>
            <a:r>
              <a:rPr lang="en-US" dirty="0"/>
              <a:t> ) </a:t>
            </a:r>
            <a:r>
              <a:rPr lang="en-US" b="1" dirty="0">
                <a:solidFill>
                  <a:srgbClr val="FF0000"/>
                </a:solidFill>
              </a:rPr>
              <a:t>return false</a:t>
            </a:r>
            <a:r>
              <a:rPr lang="en-US" dirty="0"/>
              <a:t>; // </a:t>
            </a:r>
            <a:r>
              <a:rPr lang="en-US" dirty="0">
                <a:solidFill>
                  <a:srgbClr val="00B050"/>
                </a:solidFill>
              </a:rPr>
              <a:t> compare  parent and child </a:t>
            </a:r>
            <a:r>
              <a:rPr lang="en-US" dirty="0"/>
              <a:t> 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/>
              <a:t> 5.      Person </a:t>
            </a:r>
            <a:r>
              <a:rPr lang="en-US" dirty="0">
                <a:solidFill>
                  <a:srgbClr val="FF0000"/>
                </a:solidFill>
              </a:rPr>
              <a:t>other</a:t>
            </a:r>
            <a:r>
              <a:rPr lang="en-US" dirty="0"/>
              <a:t> = (</a:t>
            </a:r>
            <a:r>
              <a:rPr lang="en-US" dirty="0">
                <a:solidFill>
                  <a:srgbClr val="FF0000"/>
                </a:solidFill>
              </a:rPr>
              <a:t>Person</a:t>
            </a:r>
            <a:r>
              <a:rPr lang="en-US" dirty="0"/>
              <a:t>) </a:t>
            </a:r>
            <a:r>
              <a:rPr lang="en-US" dirty="0" err="1"/>
              <a:t>otherObject</a:t>
            </a:r>
            <a:r>
              <a:rPr lang="en-US" dirty="0"/>
              <a:t>; </a:t>
            </a:r>
            <a:r>
              <a:rPr lang="en-US" dirty="0">
                <a:solidFill>
                  <a:srgbClr val="00B050"/>
                </a:solidFill>
              </a:rPr>
              <a:t>// cast to  a variable our type</a:t>
            </a:r>
          </a:p>
          <a:p>
            <a:pPr marL="0" indent="0">
              <a:buNone/>
            </a:pPr>
            <a:r>
              <a:rPr lang="en-US" dirty="0"/>
              <a:t> 6.      return t</a:t>
            </a:r>
            <a:r>
              <a:rPr lang="en-US" dirty="0">
                <a:solidFill>
                  <a:srgbClr val="FF0000"/>
                </a:solidFill>
              </a:rPr>
              <a:t>his.id</a:t>
            </a:r>
            <a:r>
              <a:rPr lang="en-US" dirty="0"/>
              <a:t> == </a:t>
            </a:r>
            <a:r>
              <a:rPr lang="en-US" dirty="0">
                <a:solidFill>
                  <a:srgbClr val="FF0000"/>
                </a:solidFill>
              </a:rPr>
              <a:t>other.id</a:t>
            </a:r>
            <a:r>
              <a:rPr lang="en-US" dirty="0"/>
              <a:t>;  </a:t>
            </a:r>
            <a:r>
              <a:rPr lang="en-US" dirty="0">
                <a:solidFill>
                  <a:srgbClr val="00B050"/>
                </a:solidFill>
              </a:rPr>
              <a:t>// compare each filed </a:t>
            </a:r>
          </a:p>
          <a:p>
            <a:pPr marL="0" indent="0">
              <a:buNone/>
            </a:pPr>
            <a:r>
              <a:rPr lang="en-US" dirty="0"/>
              <a:t>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  }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// Note:  if line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00B050"/>
                </a:solidFill>
              </a:rPr>
              <a:t> is replaced by  the </a:t>
            </a:r>
            <a:r>
              <a:rPr lang="en-US" dirty="0" err="1">
                <a:solidFill>
                  <a:srgbClr val="00B050"/>
                </a:solidFill>
              </a:rPr>
              <a:t>foolowing</a:t>
            </a:r>
            <a:r>
              <a:rPr lang="en-US" dirty="0">
                <a:solidFill>
                  <a:srgbClr val="00B050"/>
                </a:solidFill>
              </a:rPr>
              <a:t> line, it is wrong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</a:t>
            </a:r>
            <a:r>
              <a:rPr lang="en-US" dirty="0">
                <a:solidFill>
                  <a:srgbClr val="0000FF"/>
                </a:solidFill>
              </a:rPr>
              <a:t>public </a:t>
            </a:r>
            <a:r>
              <a:rPr lang="en-US" dirty="0" err="1">
                <a:solidFill>
                  <a:srgbClr val="0000FF"/>
                </a:solidFill>
              </a:rPr>
              <a:t>boolean</a:t>
            </a:r>
            <a:r>
              <a:rPr lang="en-US" dirty="0">
                <a:solidFill>
                  <a:srgbClr val="0000FF"/>
                </a:solidFill>
              </a:rPr>
              <a:t> equals (</a:t>
            </a:r>
            <a:r>
              <a:rPr lang="en-US" b="1" dirty="0">
                <a:solidFill>
                  <a:srgbClr val="FF0000"/>
                </a:solidFill>
              </a:rPr>
              <a:t>Employee</a:t>
            </a:r>
            <a:r>
              <a:rPr lang="en-US" dirty="0">
                <a:solidFill>
                  <a:srgbClr val="0000FF"/>
                </a:solidFill>
              </a:rPr>
              <a:t> other</a:t>
            </a:r>
            <a:r>
              <a:rPr lang="en-US" dirty="0">
                <a:solidFill>
                  <a:srgbClr val="00B050"/>
                </a:solidFill>
              </a:rPr>
              <a:t>);  // Error  signature is different from parent class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7014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4.2.3. The hashCode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455" y="992038"/>
            <a:ext cx="11163991" cy="51849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Hash code </a:t>
            </a:r>
            <a:r>
              <a:rPr lang="en-US" dirty="0"/>
              <a:t>is  an integer derived from an </a:t>
            </a:r>
            <a:r>
              <a:rPr lang="en-US" b="1" dirty="0"/>
              <a:t>object</a:t>
            </a:r>
            <a:r>
              <a:rPr lang="en-US" dirty="0"/>
              <a:t>.</a:t>
            </a:r>
          </a:p>
          <a:p>
            <a:r>
              <a:rPr lang="en-US" dirty="0"/>
              <a:t>Hash codes should be scrambled : If x and y </a:t>
            </a:r>
            <a:r>
              <a:rPr lang="en-US" dirty="0">
                <a:solidFill>
                  <a:srgbClr val="FF0000"/>
                </a:solidFill>
              </a:rPr>
              <a:t>are distinct objects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then there is a high probability that </a:t>
            </a:r>
            <a:r>
              <a:rPr lang="en-US" b="1" dirty="0" err="1">
                <a:solidFill>
                  <a:srgbClr val="0000FF"/>
                </a:solidFill>
              </a:rPr>
              <a:t>x.hashCode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dirty="0"/>
              <a:t>() and </a:t>
            </a:r>
            <a:r>
              <a:rPr lang="en-US" b="1" dirty="0">
                <a:solidFill>
                  <a:srgbClr val="0000FF"/>
                </a:solidFill>
              </a:rPr>
              <a:t>y.hashCode</a:t>
            </a:r>
            <a:r>
              <a:rPr lang="en-US" dirty="0"/>
              <a:t>() are different. </a:t>
            </a:r>
          </a:p>
          <a:p>
            <a:r>
              <a:rPr lang="en-US" dirty="0"/>
              <a:t>The </a:t>
            </a:r>
            <a:r>
              <a:rPr lang="en-US" b="1" dirty="0"/>
              <a:t>hashCode() </a:t>
            </a:r>
            <a:r>
              <a:rPr lang="en-US" dirty="0"/>
              <a:t>method is implemented in  the “</a:t>
            </a:r>
            <a:r>
              <a:rPr lang="en-US" b="1" dirty="0"/>
              <a:t>Object”</a:t>
            </a:r>
            <a:r>
              <a:rPr lang="en-US" dirty="0"/>
              <a:t> class using </a:t>
            </a:r>
            <a:r>
              <a:rPr lang="en-US" b="1" dirty="0"/>
              <a:t>object’s memory address</a:t>
            </a:r>
          </a:p>
          <a:p>
            <a:r>
              <a:rPr lang="en-US" b="1" dirty="0"/>
              <a:t>Hence</a:t>
            </a:r>
            <a:r>
              <a:rPr lang="en-US" dirty="0"/>
              <a:t>, every object has a default hash  code </a:t>
            </a:r>
            <a:r>
              <a:rPr lang="en-US" b="1" dirty="0">
                <a:solidFill>
                  <a:srgbClr val="0000FF"/>
                </a:solidFill>
              </a:rPr>
              <a:t>by inheritance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Example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String </a:t>
            </a:r>
            <a:r>
              <a:rPr lang="en-US" dirty="0"/>
              <a:t>class overrides </a:t>
            </a:r>
            <a:r>
              <a:rPr lang="en-US" b="1" dirty="0" err="1"/>
              <a:t>Hashcode</a:t>
            </a:r>
            <a:r>
              <a:rPr lang="en-US" b="1" dirty="0"/>
              <a:t>() </a:t>
            </a:r>
            <a:r>
              <a:rPr lang="en-US" dirty="0"/>
              <a:t>using the following algorithm: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hash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 for (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i = 0; i &lt; length(); i++)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       hash = 31 * hash + </a:t>
            </a:r>
            <a:r>
              <a:rPr lang="en-US" dirty="0" err="1">
                <a:solidFill>
                  <a:srgbClr val="FF0000"/>
                </a:solidFill>
              </a:rPr>
              <a:t>charAt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);  </a:t>
            </a:r>
            <a:r>
              <a:rPr lang="en-US" dirty="0">
                <a:solidFill>
                  <a:srgbClr val="00B050"/>
                </a:solidFill>
              </a:rPr>
              <a:t>// public char </a:t>
            </a:r>
            <a:r>
              <a:rPr lang="en-US" dirty="0" err="1">
                <a:solidFill>
                  <a:srgbClr val="00B050"/>
                </a:solidFill>
              </a:rPr>
              <a:t>charAt</a:t>
            </a:r>
            <a:r>
              <a:rPr lang="en-US" dirty="0">
                <a:solidFill>
                  <a:srgbClr val="00B050"/>
                </a:solidFill>
              </a:rPr>
              <a:t> (</a:t>
            </a:r>
            <a:r>
              <a:rPr lang="en-US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 index);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             // Sample out put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 String                          HashCode(derived from content of the string) 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“</a:t>
            </a:r>
            <a:r>
              <a:rPr lang="en-US" dirty="0" err="1"/>
              <a:t>Hello".hashCode</a:t>
            </a:r>
            <a:r>
              <a:rPr lang="en-US" dirty="0"/>
              <a:t>()          69609650, </a:t>
            </a:r>
          </a:p>
          <a:p>
            <a:pPr marL="0" indent="0">
              <a:buNone/>
            </a:pPr>
            <a:r>
              <a:rPr lang="en-US" dirty="0"/>
              <a:t>   "</a:t>
            </a:r>
            <a:r>
              <a:rPr lang="en-US" dirty="0" err="1"/>
              <a:t>Harry".hashCode</a:t>
            </a:r>
            <a:r>
              <a:rPr lang="en-US" dirty="0"/>
              <a:t>()         69496448.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Note</a:t>
            </a:r>
            <a:r>
              <a:rPr lang="en-US" dirty="0">
                <a:solidFill>
                  <a:srgbClr val="0000FF"/>
                </a:solidFill>
              </a:rPr>
              <a:t>: </a:t>
            </a:r>
            <a:r>
              <a:rPr lang="en-US" dirty="0" err="1">
                <a:solidFill>
                  <a:srgbClr val="0000FF"/>
                </a:solidFill>
              </a:rPr>
              <a:t>StringBuilder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class</a:t>
            </a:r>
            <a:r>
              <a:rPr lang="en-US" dirty="0">
                <a:solidFill>
                  <a:srgbClr val="0000FF"/>
                </a:solidFill>
              </a:rPr>
              <a:t>( </a:t>
            </a:r>
            <a:r>
              <a:rPr lang="en-US" dirty="0" err="1">
                <a:solidFill>
                  <a:srgbClr val="FF0000"/>
                </a:solidFill>
              </a:rPr>
              <a:t>java.lang.StringBuilder</a:t>
            </a:r>
            <a:r>
              <a:rPr lang="en-US" dirty="0">
                <a:solidFill>
                  <a:srgbClr val="0000FF"/>
                </a:solidFill>
              </a:rPr>
              <a:t>) did not override the </a:t>
            </a:r>
            <a:r>
              <a:rPr lang="en-US" dirty="0" err="1">
                <a:solidFill>
                  <a:srgbClr val="FF0000"/>
                </a:solidFill>
              </a:rPr>
              <a:t>hashcode</a:t>
            </a:r>
            <a:r>
              <a:rPr lang="en-US" dirty="0">
                <a:solidFill>
                  <a:srgbClr val="0000FF"/>
                </a:solidFill>
              </a:rPr>
              <a:t>() of </a:t>
            </a:r>
            <a:r>
              <a:rPr lang="en-US" b="1" dirty="0">
                <a:solidFill>
                  <a:srgbClr val="FF0000"/>
                </a:solidFill>
              </a:rPr>
              <a:t>Object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6192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2: The hashCode() Method of Employee class.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L1.  </a:t>
            </a:r>
            <a:r>
              <a:rPr lang="en-US" dirty="0">
                <a:solidFill>
                  <a:srgbClr val="0000FF"/>
                </a:solidFill>
              </a:rPr>
              <a:t>public class Employee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L2</a:t>
            </a:r>
            <a:r>
              <a:rPr lang="en-US" dirty="0">
                <a:solidFill>
                  <a:srgbClr val="0000FF"/>
                </a:solidFill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   </a:t>
            </a:r>
            <a:r>
              <a:rPr lang="en-US" b="1" dirty="0"/>
              <a:t>. . …………………………………………..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L3</a:t>
            </a:r>
            <a:r>
              <a:rPr lang="en-US" dirty="0">
                <a:solidFill>
                  <a:srgbClr val="0000FF"/>
                </a:solidFill>
              </a:rPr>
              <a:t>.  public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hashCode</a:t>
            </a:r>
            <a:r>
              <a:rPr lang="en-US" dirty="0">
                <a:solidFill>
                  <a:srgbClr val="0000FF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/>
              <a:t> L4   </a:t>
            </a:r>
            <a:r>
              <a:rPr lang="en-US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 L5</a:t>
            </a:r>
            <a:r>
              <a:rPr lang="en-US" dirty="0">
                <a:solidFill>
                  <a:srgbClr val="C00000"/>
                </a:solidFill>
              </a:rPr>
              <a:t>.</a:t>
            </a:r>
            <a:r>
              <a:rPr lang="en-US" dirty="0">
                <a:solidFill>
                  <a:srgbClr val="0000FF"/>
                </a:solidFill>
              </a:rPr>
              <a:t>    return </a:t>
            </a:r>
            <a:r>
              <a:rPr lang="en-US" dirty="0" err="1">
                <a:solidFill>
                  <a:srgbClr val="FF0000"/>
                </a:solidFill>
              </a:rPr>
              <a:t>Objects</a:t>
            </a:r>
            <a:r>
              <a:rPr lang="en-US" dirty="0" err="1">
                <a:solidFill>
                  <a:srgbClr val="0000FF"/>
                </a:solidFill>
              </a:rPr>
              <a:t>.hash</a:t>
            </a:r>
            <a:r>
              <a:rPr lang="en-US" dirty="0">
                <a:solidFill>
                  <a:srgbClr val="0000FF"/>
                </a:solidFill>
              </a:rPr>
              <a:t>(name, salary, </a:t>
            </a:r>
            <a:r>
              <a:rPr lang="en-US" dirty="0" err="1">
                <a:solidFill>
                  <a:srgbClr val="0000FF"/>
                </a:solidFill>
              </a:rPr>
              <a:t>hireDay</a:t>
            </a:r>
            <a:r>
              <a:rPr lang="en-US" dirty="0">
                <a:solidFill>
                  <a:srgbClr val="0000FF"/>
                </a:solidFill>
              </a:rPr>
              <a:t>); </a:t>
            </a:r>
            <a:r>
              <a:rPr lang="en-US" sz="1800" dirty="0">
                <a:solidFill>
                  <a:srgbClr val="00B050"/>
                </a:solidFill>
              </a:rPr>
              <a:t>//combine hash codes of the  fields(Java 7)</a:t>
            </a:r>
          </a:p>
          <a:p>
            <a:pPr marL="0" indent="0">
              <a:buNone/>
            </a:pPr>
            <a:r>
              <a:rPr lang="en-US">
                <a:solidFill>
                  <a:srgbClr val="0000FF"/>
                </a:solidFill>
              </a:rPr>
              <a:t>       }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} </a:t>
            </a:r>
            <a:r>
              <a:rPr lang="en-US" b="1" dirty="0">
                <a:solidFill>
                  <a:srgbClr val="00B050"/>
                </a:solidFill>
              </a:rPr>
              <a:t>//Note: </a:t>
            </a:r>
            <a:r>
              <a:rPr lang="en-US" b="1" dirty="0">
                <a:solidFill>
                  <a:srgbClr val="C00000"/>
                </a:solidFill>
              </a:rPr>
              <a:t>line 5 </a:t>
            </a:r>
            <a:r>
              <a:rPr lang="en-US" b="1" dirty="0">
                <a:solidFill>
                  <a:srgbClr val="00B050"/>
                </a:solidFill>
              </a:rPr>
              <a:t>can be replaced by the following codes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public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hashCode()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sz="1900" dirty="0">
                <a:solidFill>
                  <a:srgbClr val="7030A0"/>
                </a:solidFill>
              </a:rPr>
              <a:t>returun</a:t>
            </a:r>
            <a:r>
              <a:rPr lang="en-US" sz="1900" dirty="0">
                <a:solidFill>
                  <a:srgbClr val="0000FF"/>
                </a:solidFill>
              </a:rPr>
              <a:t> </a:t>
            </a:r>
            <a:r>
              <a:rPr lang="en-US" sz="1900" dirty="0" err="1">
                <a:solidFill>
                  <a:srgbClr val="FF0000"/>
                </a:solidFill>
              </a:rPr>
              <a:t>Objects</a:t>
            </a:r>
            <a:r>
              <a:rPr lang="en-US" sz="1900" dirty="0" err="1">
                <a:solidFill>
                  <a:srgbClr val="0000FF"/>
                </a:solidFill>
              </a:rPr>
              <a:t>.hashCode</a:t>
            </a:r>
            <a:r>
              <a:rPr lang="en-US" sz="1900" dirty="0">
                <a:solidFill>
                  <a:srgbClr val="0000FF"/>
                </a:solidFill>
              </a:rPr>
              <a:t>(</a:t>
            </a:r>
            <a:r>
              <a:rPr lang="en-US" sz="1900" dirty="0"/>
              <a:t>name</a:t>
            </a:r>
            <a:r>
              <a:rPr lang="en-US" sz="1900" dirty="0">
                <a:solidFill>
                  <a:srgbClr val="0000FF"/>
                </a:solidFill>
              </a:rPr>
              <a:t>) + n</a:t>
            </a:r>
            <a:r>
              <a:rPr lang="en-US" sz="1900" dirty="0">
                <a:solidFill>
                  <a:srgbClr val="00B050"/>
                </a:solidFill>
              </a:rPr>
              <a:t>ew</a:t>
            </a:r>
            <a:r>
              <a:rPr lang="en-US" sz="1900" dirty="0">
                <a:solidFill>
                  <a:srgbClr val="0000FF"/>
                </a:solidFill>
              </a:rPr>
              <a:t> </a:t>
            </a:r>
            <a:r>
              <a:rPr lang="en-US" sz="1900" dirty="0">
                <a:solidFill>
                  <a:srgbClr val="FF0000"/>
                </a:solidFill>
              </a:rPr>
              <a:t>Double(</a:t>
            </a:r>
            <a:r>
              <a:rPr lang="en-US" sz="1900" dirty="0"/>
              <a:t>salary</a:t>
            </a:r>
            <a:r>
              <a:rPr lang="en-US" sz="1900" dirty="0">
                <a:solidFill>
                  <a:srgbClr val="FF0000"/>
                </a:solidFill>
              </a:rPr>
              <a:t>)</a:t>
            </a:r>
            <a:r>
              <a:rPr lang="en-US" sz="1900" dirty="0">
                <a:solidFill>
                  <a:srgbClr val="0000FF"/>
                </a:solidFill>
              </a:rPr>
              <a:t>.hashCode()+ </a:t>
            </a:r>
            <a:r>
              <a:rPr lang="en-US" sz="1600" dirty="0" err="1">
                <a:solidFill>
                  <a:srgbClr val="FF0000"/>
                </a:solidFill>
              </a:rPr>
              <a:t>Objects.</a:t>
            </a:r>
            <a:r>
              <a:rPr lang="en-US" sz="1600" dirty="0" err="1">
                <a:solidFill>
                  <a:srgbClr val="0000FF"/>
                </a:solidFill>
              </a:rPr>
              <a:t>hashCode</a:t>
            </a:r>
            <a:r>
              <a:rPr lang="en-US" sz="1600" dirty="0">
                <a:solidFill>
                  <a:srgbClr val="0000FF"/>
                </a:solidFill>
              </a:rPr>
              <a:t>(</a:t>
            </a:r>
            <a:r>
              <a:rPr lang="en-US" sz="1600" dirty="0" err="1"/>
              <a:t>hireDay</a:t>
            </a:r>
            <a:r>
              <a:rPr lang="en-US" sz="1600" dirty="0">
                <a:solidFill>
                  <a:srgbClr val="0000FF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</a:rPr>
              <a:t>  //</a:t>
            </a:r>
            <a:r>
              <a:rPr lang="en-US" sz="1600" dirty="0">
                <a:solidFill>
                  <a:srgbClr val="7030A0"/>
                </a:solidFill>
              </a:rPr>
              <a:t> return  </a:t>
            </a:r>
            <a:r>
              <a:rPr lang="en-US" sz="1600" dirty="0" err="1">
                <a:solidFill>
                  <a:srgbClr val="00B050"/>
                </a:solidFill>
              </a:rPr>
              <a:t>name.hashCode</a:t>
            </a:r>
            <a:r>
              <a:rPr lang="en-US" sz="1600" dirty="0">
                <a:solidFill>
                  <a:srgbClr val="00B050"/>
                </a:solidFill>
              </a:rPr>
              <a:t>+ new Double(salary).hashCode()+ </a:t>
            </a:r>
            <a:r>
              <a:rPr lang="en-US" sz="1600" dirty="0" err="1">
                <a:solidFill>
                  <a:srgbClr val="00B050"/>
                </a:solidFill>
              </a:rPr>
              <a:t>hireDay.hashCode</a:t>
            </a:r>
            <a:r>
              <a:rPr lang="en-US" sz="1600" dirty="0">
                <a:solidFill>
                  <a:srgbClr val="00B050"/>
                </a:solidFill>
              </a:rPr>
              <a:t>();  // before java 7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50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4.2.3. The hashCode Method </a:t>
            </a:r>
            <a:r>
              <a:rPr lang="en-US" dirty="0" err="1">
                <a:solidFill>
                  <a:srgbClr val="FF0000"/>
                </a:solidFill>
              </a:rPr>
              <a:t>Con’d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992038"/>
            <a:ext cx="10949247" cy="5184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Rules of hashCode</a:t>
            </a:r>
          </a:p>
          <a:p>
            <a:pPr marL="0" indent="0">
              <a:buNone/>
            </a:pPr>
            <a:r>
              <a:rPr lang="en-US" dirty="0"/>
              <a:t>a) Hash codes must be consistent.  If x and y are equal objects , then their hash codes must   </a:t>
            </a:r>
          </a:p>
          <a:p>
            <a:pPr marL="0" indent="0">
              <a:buNone/>
            </a:pPr>
            <a:r>
              <a:rPr lang="en-US" dirty="0"/>
              <a:t>   be equal. </a:t>
            </a:r>
          </a:p>
          <a:p>
            <a:pPr marL="0" indent="0">
              <a:buNone/>
            </a:pPr>
            <a:r>
              <a:rPr lang="en-US" dirty="0"/>
              <a:t>b) </a:t>
            </a:r>
            <a:r>
              <a:rPr lang="en-US" b="1" dirty="0" err="1"/>
              <a:t>Object.hashCode</a:t>
            </a:r>
            <a:r>
              <a:rPr lang="en-US" b="1" dirty="0"/>
              <a:t>() </a:t>
            </a:r>
            <a:r>
              <a:rPr lang="en-US" dirty="0"/>
              <a:t>is derived from the memory location of the object </a:t>
            </a:r>
            <a:r>
              <a:rPr lang="en-US" dirty="0">
                <a:solidFill>
                  <a:srgbClr val="7030A0"/>
                </a:solidFill>
              </a:rPr>
              <a:t>on heap memory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c) Our  definitions of equality and hashCode must be compatible: </a:t>
            </a:r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b="1" dirty="0" err="1"/>
              <a:t>x.equals</a:t>
            </a:r>
            <a:r>
              <a:rPr lang="en-US" b="1" dirty="0"/>
              <a:t>(y)</a:t>
            </a:r>
            <a:r>
              <a:rPr lang="en-US" dirty="0"/>
              <a:t> is true, then </a:t>
            </a:r>
            <a:r>
              <a:rPr lang="en-US" b="1" dirty="0" err="1"/>
              <a:t>x.hashCode</a:t>
            </a:r>
            <a:r>
              <a:rPr lang="en-US" dirty="0"/>
              <a:t>() must </a:t>
            </a:r>
            <a:r>
              <a:rPr lang="en-US" b="1" dirty="0"/>
              <a:t>return</a:t>
            </a:r>
            <a:r>
              <a:rPr lang="en-US" dirty="0"/>
              <a:t> the same value as </a:t>
            </a:r>
            <a:r>
              <a:rPr lang="en-US" b="1" dirty="0" err="1"/>
              <a:t>y.hashCode</a:t>
            </a:r>
            <a:r>
              <a:rPr lang="en-US" b="1" dirty="0"/>
              <a:t>(). </a:t>
            </a:r>
          </a:p>
          <a:p>
            <a:r>
              <a:rPr lang="en-US" dirty="0"/>
              <a:t>For example, if we define </a:t>
            </a:r>
            <a:r>
              <a:rPr lang="en-US" b="1" dirty="0" err="1">
                <a:solidFill>
                  <a:srgbClr val="0000FF"/>
                </a:solidFill>
              </a:rPr>
              <a:t>Employee.equals</a:t>
            </a:r>
            <a:r>
              <a:rPr lang="en-US" dirty="0"/>
              <a:t> to compare employee </a:t>
            </a:r>
            <a:r>
              <a:rPr lang="en-US" b="1" dirty="0"/>
              <a:t>IDs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then</a:t>
            </a:r>
            <a:r>
              <a:rPr lang="en-US" dirty="0"/>
              <a:t> the hashCode() method needs to hash the IDs, not employee names.</a:t>
            </a:r>
          </a:p>
          <a:p>
            <a:r>
              <a:rPr lang="en-US" dirty="0"/>
              <a:t>Hence, if we </a:t>
            </a:r>
            <a:r>
              <a:rPr lang="en-US" b="1" dirty="0">
                <a:solidFill>
                  <a:srgbClr val="FF0000"/>
                </a:solidFill>
              </a:rPr>
              <a:t>override</a:t>
            </a:r>
            <a:r>
              <a:rPr lang="en-US" b="1" dirty="0">
                <a:solidFill>
                  <a:srgbClr val="0000FF"/>
                </a:solidFill>
              </a:rPr>
              <a:t> equals</a:t>
            </a:r>
            <a:r>
              <a:rPr lang="en-US" dirty="0"/>
              <a:t>() method , we must also </a:t>
            </a:r>
            <a:r>
              <a:rPr lang="en-US" b="1" dirty="0">
                <a:solidFill>
                  <a:srgbClr val="FF0000"/>
                </a:solidFill>
              </a:rPr>
              <a:t>override </a:t>
            </a:r>
            <a:r>
              <a:rPr lang="en-US" b="1" dirty="0">
                <a:solidFill>
                  <a:srgbClr val="0000FF"/>
                </a:solidFill>
              </a:rPr>
              <a:t>hashCode() </a:t>
            </a:r>
            <a:r>
              <a:rPr lang="en-US" dirty="0"/>
              <a:t>method.</a:t>
            </a:r>
          </a:p>
          <a:p>
            <a:pPr marL="0" indent="0">
              <a:buNone/>
            </a:pPr>
            <a:r>
              <a:rPr lang="en-US" dirty="0"/>
              <a:t>d)  Combine the </a:t>
            </a:r>
            <a:r>
              <a:rPr lang="en-US" b="1" dirty="0"/>
              <a:t>hash codes </a:t>
            </a:r>
            <a:r>
              <a:rPr lang="en-US" dirty="0"/>
              <a:t>of the fields that the equals method compares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1360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5.2.4. The </a:t>
            </a:r>
            <a:r>
              <a:rPr lang="en-US" dirty="0" err="1">
                <a:solidFill>
                  <a:srgbClr val="0000FF"/>
                </a:solidFill>
              </a:rPr>
              <a:t>toString</a:t>
            </a:r>
            <a:r>
              <a:rPr lang="en-US" dirty="0">
                <a:solidFill>
                  <a:srgbClr val="0000FF"/>
                </a:solidFill>
              </a:rPr>
              <a:t>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public String </a:t>
            </a:r>
            <a:r>
              <a:rPr lang="en-US" dirty="0" err="1">
                <a:solidFill>
                  <a:srgbClr val="FF0000"/>
                </a:solidFill>
              </a:rPr>
              <a:t>toString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</a:rPr>
              <a:t>The </a:t>
            </a:r>
            <a:r>
              <a:rPr lang="en-US" dirty="0" err="1">
                <a:solidFill>
                  <a:srgbClr val="0000FF"/>
                </a:solidFill>
              </a:rPr>
              <a:t>toString</a:t>
            </a:r>
            <a:r>
              <a:rPr lang="en-US" dirty="0">
                <a:solidFill>
                  <a:srgbClr val="0000FF"/>
                </a:solidFill>
              </a:rPr>
              <a:t>() </a:t>
            </a:r>
            <a:r>
              <a:rPr lang="en-US" b="1" dirty="0">
                <a:solidFill>
                  <a:srgbClr val="0000FF"/>
                </a:solidFill>
              </a:rPr>
              <a:t>method returns  </a:t>
            </a:r>
            <a:r>
              <a:rPr lang="en-US" dirty="0"/>
              <a:t>a string representation of an object in heap memory.</a:t>
            </a:r>
          </a:p>
          <a:p>
            <a:r>
              <a:rPr lang="en-US" dirty="0" err="1"/>
              <a:t>toString</a:t>
            </a:r>
            <a:r>
              <a:rPr lang="en-US" dirty="0"/>
              <a:t> method() is ubiquitous because when we  concatenate a </a:t>
            </a:r>
            <a:r>
              <a:rPr lang="en-US" dirty="0">
                <a:solidFill>
                  <a:srgbClr val="FF0000"/>
                </a:solidFill>
              </a:rPr>
              <a:t>string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an object</a:t>
            </a:r>
            <a:r>
              <a:rPr lang="en-US" dirty="0"/>
              <a:t>, java invoke </a:t>
            </a:r>
            <a:r>
              <a:rPr lang="en-US" dirty="0" err="1"/>
              <a:t>toString</a:t>
            </a:r>
            <a:r>
              <a:rPr lang="en-US" dirty="0"/>
              <a:t>() method on the object automatically  as shown below. </a:t>
            </a:r>
          </a:p>
          <a:p>
            <a:pPr marL="0" indent="0">
              <a:buNone/>
            </a:pPr>
            <a:r>
              <a:rPr lang="en-US" dirty="0"/>
              <a:t>    a)  </a:t>
            </a:r>
            <a:r>
              <a:rPr lang="en-US" dirty="0">
                <a:solidFill>
                  <a:srgbClr val="0000FF"/>
                </a:solidFill>
              </a:rPr>
              <a:t>"Center: "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rgbClr val="0000FF"/>
                </a:solidFill>
              </a:rPr>
              <a:t>  p ;   </a:t>
            </a:r>
            <a:r>
              <a:rPr lang="en-US" dirty="0">
                <a:solidFill>
                  <a:srgbClr val="00B050"/>
                </a:solidFill>
              </a:rPr>
              <a:t>// compiler call  </a:t>
            </a:r>
            <a:r>
              <a:rPr lang="en-US" dirty="0">
                <a:solidFill>
                  <a:srgbClr val="0000FF"/>
                </a:solidFill>
              </a:rPr>
              <a:t>p.toString() </a:t>
            </a:r>
            <a:r>
              <a:rPr lang="en-US" dirty="0">
                <a:solidFill>
                  <a:srgbClr val="00B050"/>
                </a:solidFill>
              </a:rPr>
              <a:t>automatically 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</a:t>
            </a:r>
            <a:r>
              <a:rPr lang="en-US" dirty="0"/>
              <a:t>b)</a:t>
            </a:r>
            <a:r>
              <a:rPr lang="en-US" dirty="0">
                <a:solidFill>
                  <a:srgbClr val="00B050"/>
                </a:solidFill>
              </a:rPr>
              <a:t>   </a:t>
            </a:r>
            <a:r>
              <a:rPr lang="en-US" dirty="0">
                <a:solidFill>
                  <a:srgbClr val="0000FF"/>
                </a:solidFill>
              </a:rPr>
              <a:t>“  ”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rgbClr val="0000FF"/>
                </a:solidFill>
              </a:rPr>
              <a:t>  P ;   </a:t>
            </a:r>
            <a:r>
              <a:rPr lang="en-US" dirty="0">
                <a:solidFill>
                  <a:srgbClr val="00B050"/>
                </a:solidFill>
              </a:rPr>
              <a:t>// this is similar to </a:t>
            </a:r>
            <a:r>
              <a:rPr lang="en-US" dirty="0">
                <a:solidFill>
                  <a:srgbClr val="0000FF"/>
                </a:solidFill>
              </a:rPr>
              <a:t>p.toString() </a:t>
            </a:r>
            <a:r>
              <a:rPr lang="en-US" dirty="0">
                <a:solidFill>
                  <a:srgbClr val="00B050"/>
                </a:solidFill>
              </a:rPr>
              <a:t>; 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</a:t>
            </a:r>
            <a:r>
              <a:rPr lang="en-US" dirty="0"/>
              <a:t>c)  </a:t>
            </a:r>
            <a:r>
              <a:rPr lang="en-US" b="1" dirty="0"/>
              <a:t>System.out.println</a:t>
            </a:r>
            <a:r>
              <a:rPr lang="en-US" dirty="0"/>
              <a:t>(p);</a:t>
            </a:r>
            <a:r>
              <a:rPr lang="en-US" dirty="0">
                <a:solidFill>
                  <a:srgbClr val="00B050"/>
                </a:solidFill>
              </a:rPr>
              <a:t>  // this is similar to </a:t>
            </a:r>
            <a:r>
              <a:rPr lang="en-US" dirty="0">
                <a:solidFill>
                  <a:srgbClr val="FF0000"/>
                </a:solidFill>
              </a:rPr>
              <a:t>System.out.println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p.toString () 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Note</a:t>
            </a:r>
            <a:r>
              <a:rPr lang="en-US" dirty="0"/>
              <a:t>: The “</a:t>
            </a:r>
            <a:r>
              <a:rPr lang="en-US" dirty="0">
                <a:solidFill>
                  <a:srgbClr val="FF0000"/>
                </a:solidFill>
              </a:rPr>
              <a:t>Object</a:t>
            </a:r>
            <a:r>
              <a:rPr lang="en-US" dirty="0"/>
              <a:t>” class defines the </a:t>
            </a:r>
            <a:r>
              <a:rPr lang="en-US" dirty="0" err="1"/>
              <a:t>toString</a:t>
            </a:r>
            <a:r>
              <a:rPr lang="en-US" dirty="0"/>
              <a:t>() to print the </a:t>
            </a:r>
            <a:r>
              <a:rPr lang="en-US" dirty="0">
                <a:solidFill>
                  <a:srgbClr val="FF0000"/>
                </a:solidFill>
              </a:rPr>
              <a:t>class name</a:t>
            </a:r>
            <a:r>
              <a:rPr lang="en-US" dirty="0"/>
              <a:t> and the hash </a:t>
            </a:r>
          </a:p>
          <a:p>
            <a:pPr marL="0" indent="0">
              <a:buNone/>
            </a:pPr>
            <a:r>
              <a:rPr lang="en-US" dirty="0"/>
              <a:t>code of the object ( </a:t>
            </a:r>
            <a:r>
              <a:rPr lang="en-US" b="1" dirty="0" err="1">
                <a:solidFill>
                  <a:srgbClr val="0000FF"/>
                </a:solidFill>
              </a:rPr>
              <a:t>Object.toString</a:t>
            </a:r>
            <a:r>
              <a:rPr lang="en-US" dirty="0"/>
              <a:t>();)</a:t>
            </a:r>
          </a:p>
          <a:p>
            <a:pPr marL="0" indent="0">
              <a:buNone/>
            </a:pPr>
            <a:r>
              <a:rPr lang="en-US" b="1" dirty="0"/>
              <a:t>    For example</a:t>
            </a:r>
            <a:r>
              <a:rPr lang="en-US" dirty="0"/>
              <a:t>, the call System.out.println(</a:t>
            </a:r>
            <a:r>
              <a:rPr lang="en-US" dirty="0" err="1">
                <a:solidFill>
                  <a:srgbClr val="0000FF"/>
                </a:solidFill>
              </a:rPr>
              <a:t>System.out</a:t>
            </a:r>
            <a:r>
              <a:rPr lang="en-US" dirty="0"/>
              <a:t>), display the following: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>
                <a:solidFill>
                  <a:srgbClr val="FF0000"/>
                </a:solidFill>
              </a:rPr>
              <a:t>java.io.PrintStream</a:t>
            </a:r>
            <a:r>
              <a:rPr lang="en-US" dirty="0"/>
              <a:t>@</a:t>
            </a:r>
            <a:r>
              <a:rPr lang="en-US" dirty="0">
                <a:solidFill>
                  <a:srgbClr val="0000FF"/>
                </a:solidFill>
              </a:rPr>
              <a:t>2f6684  </a:t>
            </a:r>
            <a:r>
              <a:rPr lang="en-US" b="1" dirty="0"/>
              <a:t>because </a:t>
            </a:r>
            <a:r>
              <a:rPr lang="en-US" b="1" dirty="0" err="1">
                <a:solidFill>
                  <a:srgbClr val="FF0000"/>
                </a:solidFill>
              </a:rPr>
              <a:t>PrintStream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class  did not override it.</a:t>
            </a:r>
          </a:p>
          <a:p>
            <a:pPr marL="0" indent="0">
              <a:buNone/>
            </a:pPr>
            <a:r>
              <a:rPr lang="en-US" b="1" dirty="0"/>
              <a:t>   Note</a:t>
            </a:r>
            <a:r>
              <a:rPr lang="en-US" dirty="0"/>
              <a:t>: we must Override </a:t>
            </a:r>
            <a:r>
              <a:rPr lang="en-US" dirty="0" err="1"/>
              <a:t>toString</a:t>
            </a:r>
            <a:r>
              <a:rPr lang="en-US" dirty="0"/>
              <a:t>() to get meaningful meaning for our own class like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6542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Example 1</a:t>
            </a:r>
            <a:r>
              <a:rPr lang="en-US" dirty="0"/>
              <a:t>: The toString Method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992038"/>
            <a:ext cx="10515601" cy="518492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Note</a:t>
            </a:r>
            <a:r>
              <a:rPr lang="en-US" dirty="0"/>
              <a:t>: we must </a:t>
            </a:r>
            <a:r>
              <a:rPr lang="en-US" b="1" dirty="0">
                <a:solidFill>
                  <a:srgbClr val="FF0000"/>
                </a:solidFill>
              </a:rPr>
              <a:t>override</a:t>
            </a:r>
            <a:r>
              <a:rPr lang="en-US" dirty="0"/>
              <a:t> </a:t>
            </a:r>
            <a:r>
              <a:rPr lang="en-US" b="1" dirty="0" err="1"/>
              <a:t>toString</a:t>
            </a:r>
            <a:r>
              <a:rPr lang="en-US" b="1" dirty="0"/>
              <a:t>() </a:t>
            </a:r>
            <a:r>
              <a:rPr lang="en-US" dirty="0"/>
              <a:t>to get meaningful display for our own class like </a:t>
            </a:r>
          </a:p>
          <a:p>
            <a:r>
              <a:rPr lang="en-US" b="1" dirty="0"/>
              <a:t>Example</a:t>
            </a:r>
            <a:r>
              <a:rPr lang="en-US" dirty="0"/>
              <a:t>:  to display the out:  </a:t>
            </a:r>
            <a:r>
              <a:rPr lang="en-US" b="1" dirty="0" err="1">
                <a:solidFill>
                  <a:srgbClr val="0000FF"/>
                </a:solidFill>
              </a:rPr>
              <a:t>java.awt.Point</a:t>
            </a:r>
            <a:r>
              <a:rPr lang="en-US" b="1" dirty="0">
                <a:solidFill>
                  <a:srgbClr val="0000FF"/>
                </a:solidFill>
              </a:rPr>
              <a:t>[x=10,y=20]</a:t>
            </a:r>
            <a:r>
              <a:rPr lang="en-US" dirty="0"/>
              <a:t> , write the following code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public class </a:t>
            </a:r>
            <a:r>
              <a:rPr lang="en-US" dirty="0">
                <a:solidFill>
                  <a:srgbClr val="FF0000"/>
                </a:solidFill>
              </a:rPr>
              <a:t>Point </a:t>
            </a:r>
            <a:r>
              <a:rPr lang="en-US" dirty="0">
                <a:solidFill>
                  <a:srgbClr val="00B050"/>
                </a:solidFill>
              </a:rPr>
              <a:t>// write the </a:t>
            </a:r>
            <a:r>
              <a:rPr lang="en-US" dirty="0" err="1">
                <a:solidFill>
                  <a:srgbClr val="FF0000"/>
                </a:solidFill>
              </a:rPr>
              <a:t>toString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>
                <a:solidFill>
                  <a:srgbClr val="00B050"/>
                </a:solidFill>
              </a:rPr>
              <a:t>method of Point class.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…………………………………………………………………………………….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 public String </a:t>
            </a:r>
            <a:r>
              <a:rPr lang="en-US" dirty="0" err="1">
                <a:solidFill>
                  <a:srgbClr val="0000FF"/>
                </a:solidFill>
              </a:rPr>
              <a:t>t</a:t>
            </a:r>
            <a:r>
              <a:rPr lang="en-US" dirty="0" err="1">
                <a:solidFill>
                  <a:srgbClr val="FF0000"/>
                </a:solidFill>
              </a:rPr>
              <a:t>oString</a:t>
            </a:r>
            <a:r>
              <a:rPr lang="en-US" dirty="0">
                <a:solidFill>
                  <a:srgbClr val="0000FF"/>
                </a:solidFill>
              </a:rPr>
              <a:t>()  </a:t>
            </a:r>
            <a:r>
              <a:rPr lang="en-US" dirty="0">
                <a:solidFill>
                  <a:srgbClr val="FF0000"/>
                </a:solidFill>
              </a:rPr>
              <a:t>// override it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    </a:t>
            </a:r>
            <a:r>
              <a:rPr lang="en-US" dirty="0">
                <a:solidFill>
                  <a:srgbClr val="FF0000"/>
                </a:solidFill>
              </a:rPr>
              <a:t>return</a:t>
            </a:r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java.awt.Point</a:t>
            </a:r>
            <a:r>
              <a:rPr lang="en-US" dirty="0">
                <a:solidFill>
                  <a:srgbClr val="0000FF"/>
                </a:solidFill>
              </a:rPr>
              <a:t>[x =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"</a:t>
            </a:r>
            <a:r>
              <a:rPr lang="en-US" dirty="0">
                <a:solidFill>
                  <a:srgbClr val="0000FF"/>
                </a:solidFill>
              </a:rPr>
              <a:t>, y= </a:t>
            </a:r>
            <a:r>
              <a:rPr lang="en-US" dirty="0">
                <a:solidFill>
                  <a:srgbClr val="0070C0"/>
                </a:solidFill>
              </a:rPr>
              <a:t>"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rgbClr val="0000FF"/>
                </a:solidFill>
              </a:rPr>
              <a:t> y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"</a:t>
            </a:r>
            <a:r>
              <a:rPr lang="en-US" dirty="0">
                <a:solidFill>
                  <a:srgbClr val="0000FF"/>
                </a:solidFill>
              </a:rPr>
              <a:t>] </a:t>
            </a:r>
            <a:r>
              <a:rPr lang="en-US" dirty="0">
                <a:solidFill>
                  <a:srgbClr val="7030A0"/>
                </a:solidFill>
              </a:rPr>
              <a:t>"</a:t>
            </a:r>
            <a:r>
              <a:rPr lang="en-US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}   </a:t>
            </a:r>
            <a:r>
              <a:rPr lang="en-US" dirty="0">
                <a:solidFill>
                  <a:srgbClr val="00B050"/>
                </a:solidFill>
              </a:rPr>
              <a:t>output : </a:t>
            </a:r>
            <a:r>
              <a:rPr lang="en-US" dirty="0" err="1">
                <a:solidFill>
                  <a:srgbClr val="00B050"/>
                </a:solidFill>
              </a:rPr>
              <a:t>java.awt.Point</a:t>
            </a:r>
            <a:r>
              <a:rPr lang="en-US" dirty="0">
                <a:solidFill>
                  <a:srgbClr val="00B050"/>
                </a:solidFill>
              </a:rPr>
              <a:t>[x=10,y=20]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0468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Inheritance and the </a:t>
            </a:r>
            <a:r>
              <a:rPr lang="en-US" dirty="0" err="1"/>
              <a:t>toString</a:t>
            </a:r>
            <a:r>
              <a:rPr lang="en-US" dirty="0"/>
              <a:t>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a) In Employee class, we can override </a:t>
            </a:r>
            <a:r>
              <a:rPr lang="en-US" b="1" dirty="0" err="1"/>
              <a:t>toString</a:t>
            </a:r>
            <a:r>
              <a:rPr lang="en-US" b="1" dirty="0"/>
              <a:t>() as follows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public String </a:t>
            </a:r>
            <a:r>
              <a:rPr lang="en-US" dirty="0">
                <a:solidFill>
                  <a:srgbClr val="FF0000"/>
                </a:solidFill>
              </a:rPr>
              <a:t>toString</a:t>
            </a:r>
            <a:r>
              <a:rPr lang="en-US" dirty="0">
                <a:solidFill>
                  <a:srgbClr val="0000FF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</a:t>
            </a:r>
            <a:r>
              <a:rPr lang="en-US" dirty="0">
                <a:solidFill>
                  <a:srgbClr val="FF0000"/>
                </a:solidFill>
              </a:rPr>
              <a:t>return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getClass</a:t>
            </a:r>
            <a:r>
              <a:rPr lang="en-US" dirty="0">
                <a:solidFill>
                  <a:srgbClr val="0000FF"/>
                </a:solidFill>
              </a:rPr>
              <a:t>().getName()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  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"[name="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rgbClr val="0000FF"/>
                </a:solidFill>
              </a:rPr>
              <a:t> name </a:t>
            </a:r>
            <a:r>
              <a:rPr lang="en-US" dirty="0">
                <a:solidFill>
                  <a:srgbClr val="7030A0"/>
                </a:solidFill>
              </a:rPr>
              <a:t>+ ",salary="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rgbClr val="0000FF"/>
                </a:solidFill>
              </a:rPr>
              <a:t> salary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",</a:t>
            </a:r>
            <a:r>
              <a:rPr lang="en-US" dirty="0" err="1">
                <a:solidFill>
                  <a:srgbClr val="7030A0"/>
                </a:solidFill>
              </a:rPr>
              <a:t>hireDay</a:t>
            </a:r>
            <a:r>
              <a:rPr lang="en-US" dirty="0">
                <a:solidFill>
                  <a:srgbClr val="7030A0"/>
                </a:solidFill>
              </a:rPr>
              <a:t>="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hireDay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"]"</a:t>
            </a:r>
            <a:r>
              <a:rPr lang="en-US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/>
              <a:t>b) In Manager subclass: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public String </a:t>
            </a:r>
            <a:r>
              <a:rPr lang="en-US" dirty="0">
                <a:solidFill>
                  <a:srgbClr val="FF0000"/>
                </a:solidFill>
              </a:rPr>
              <a:t>toString</a:t>
            </a:r>
            <a:r>
              <a:rPr lang="en-US" dirty="0">
                <a:solidFill>
                  <a:srgbClr val="0000FF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return </a:t>
            </a:r>
            <a:r>
              <a:rPr lang="en-US" dirty="0" err="1">
                <a:solidFill>
                  <a:srgbClr val="FF0000"/>
                </a:solidFill>
              </a:rPr>
              <a:t>super</a:t>
            </a:r>
            <a:r>
              <a:rPr lang="en-US" dirty="0" err="1">
                <a:solidFill>
                  <a:srgbClr val="0000FF"/>
                </a:solidFill>
              </a:rPr>
              <a:t>.toString</a:t>
            </a:r>
            <a:r>
              <a:rPr lang="en-US" dirty="0">
                <a:solidFill>
                  <a:srgbClr val="0000FF"/>
                </a:solidFill>
              </a:rPr>
              <a:t>()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"[bonus="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rgbClr val="0000FF"/>
                </a:solidFill>
              </a:rPr>
              <a:t> bonus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"]"</a:t>
            </a:r>
            <a:r>
              <a:rPr lang="en-US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/>
              <a:t>c) Output format of manager class</a:t>
            </a:r>
            <a:r>
              <a:rPr lang="en-US" dirty="0">
                <a:solidFill>
                  <a:srgbClr val="7030A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0000FF"/>
                </a:solidFill>
              </a:rPr>
              <a:t>Manager[name=...,salary=...,</a:t>
            </a:r>
            <a:r>
              <a:rPr lang="en-US" dirty="0" err="1">
                <a:solidFill>
                  <a:srgbClr val="0000FF"/>
                </a:solidFill>
              </a:rPr>
              <a:t>hireDay</a:t>
            </a:r>
            <a:r>
              <a:rPr lang="en-US" dirty="0">
                <a:solidFill>
                  <a:srgbClr val="0000FF"/>
                </a:solidFill>
              </a:rPr>
              <a:t>=...][bonus=...]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4713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Example: </a:t>
            </a:r>
            <a:r>
              <a:rPr lang="en-US" dirty="0">
                <a:solidFill>
                  <a:srgbClr val="FF0000"/>
                </a:solidFill>
              </a:rPr>
              <a:t>Listing 5.8 </a:t>
            </a:r>
            <a:r>
              <a:rPr lang="en-US" dirty="0">
                <a:solidFill>
                  <a:srgbClr val="0000FF"/>
                </a:solidFill>
              </a:rPr>
              <a:t>Equals/</a:t>
            </a:r>
            <a:r>
              <a:rPr lang="en-US" dirty="0">
                <a:solidFill>
                  <a:srgbClr val="FF0000"/>
                </a:solidFill>
              </a:rPr>
              <a:t>EqualsTest</a:t>
            </a:r>
            <a:r>
              <a:rPr lang="en-US" dirty="0">
                <a:solidFill>
                  <a:srgbClr val="0000FF"/>
                </a:solidFill>
              </a:rPr>
              <a:t>.java(1)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239" y="972373"/>
            <a:ext cx="4628535" cy="5184925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equals;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EqualsTest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main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(String[]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Employee alice1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Employee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"Alice Adams"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75000, 1987, 12, 15);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030A0"/>
                </a:solidFill>
                <a:latin typeface="Consolas" panose="020B0609020204030204" pitchFamily="49" charset="0"/>
              </a:rPr>
              <a:t>Employee alice2 = alice1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Employee alice3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Employee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"Alice Adams"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75000, 1987, 12, 15);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Employee bob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Employee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(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"Bob </a:t>
            </a:r>
            <a:r>
              <a:rPr lang="en-US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Brandson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50000, 1989, 10, 1);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74658" y="1171425"/>
            <a:ext cx="5179142" cy="5184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201265" y="977196"/>
            <a:ext cx="5600086" cy="51849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System.out.println(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"alice1 == alice2:”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(alice1 == alice2));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System.out.println(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"alice1 == alice3:”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(alice1 == alice3));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System.out.println(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"alice1.equals(alice3):”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alice1.equals(alice3));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System.out.println(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"alice1.equals(bob):”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alice1.equals(bob));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System.out.println(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bob.toString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():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bob);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0574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Example: </a:t>
            </a:r>
            <a:r>
              <a:rPr lang="en-US" dirty="0">
                <a:solidFill>
                  <a:srgbClr val="FF0000"/>
                </a:solidFill>
              </a:rPr>
              <a:t>Listing 5.8 </a:t>
            </a:r>
            <a:r>
              <a:rPr lang="en-US" dirty="0">
                <a:solidFill>
                  <a:srgbClr val="0000FF"/>
                </a:solidFill>
              </a:rPr>
              <a:t>Equals/</a:t>
            </a:r>
            <a:r>
              <a:rPr lang="en-US" dirty="0">
                <a:solidFill>
                  <a:srgbClr val="FF0000"/>
                </a:solidFill>
              </a:rPr>
              <a:t>EqualsTest</a:t>
            </a:r>
            <a:r>
              <a:rPr lang="en-US" dirty="0">
                <a:solidFill>
                  <a:srgbClr val="0000FF"/>
                </a:solidFill>
              </a:rPr>
              <a:t>.java(2)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239" y="972373"/>
            <a:ext cx="9574161" cy="5184925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Manager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carl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Manager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"Carl Cracker"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80000, 1987, 12, 15);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Manager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boss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Manager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"Carl Cracker"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80000, 1987, 12, 15);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boss.setBonus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(5000);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System.out.println(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boss.toString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():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boss);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System.out.println(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carl.equals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(boss):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carl.equals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(boss));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System.out.println(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"alice1.hashCode():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alice1.hashCode());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System.out.println(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"alice3.hashCode():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alice3.hashCode());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System.out.println(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bob.hashCode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():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bob.hashCode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System.out.println(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carl.hashCode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():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carl.hashCode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// end of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}//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end of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EqualsTest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class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74658" y="1171425"/>
            <a:ext cx="5179142" cy="5184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4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Subclasses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992038"/>
            <a:ext cx="11204644" cy="5729437"/>
          </a:xfrm>
          <a:ln w="22225"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Use the “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extends”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keyword to define subclasses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extends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en-US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added methods and fields unique to managers class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Add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private double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bonus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. . . …………………….;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public void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setBonus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(double bonus)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this.bonus = bonus;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323827" y="3747444"/>
            <a:ext cx="314113" cy="218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38050" tIns="39675" rIns="0" bIns="396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67725" y="2822403"/>
            <a:ext cx="5722965" cy="310854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from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superclass: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getName,getHireday,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getSalary, raiseSalary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inherits fields  from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Employee superclass: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alary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present in all Manager objects.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7538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Example: </a:t>
            </a:r>
            <a:r>
              <a:rPr lang="en-US" dirty="0">
                <a:solidFill>
                  <a:srgbClr val="FF0000"/>
                </a:solidFill>
              </a:rPr>
              <a:t>Listing 5.9 </a:t>
            </a:r>
            <a:r>
              <a:rPr lang="en-US" dirty="0">
                <a:solidFill>
                  <a:srgbClr val="0000FF"/>
                </a:solidFill>
              </a:rPr>
              <a:t>Equals/</a:t>
            </a:r>
            <a:r>
              <a:rPr lang="en-US" dirty="0">
                <a:solidFill>
                  <a:srgbClr val="FF0000"/>
                </a:solidFill>
              </a:rPr>
              <a:t>Employee</a:t>
            </a:r>
            <a:r>
              <a:rPr lang="en-US" dirty="0">
                <a:solidFill>
                  <a:srgbClr val="0000FF"/>
                </a:solidFill>
              </a:rPr>
              <a:t>.java(1)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406" y="1025658"/>
            <a:ext cx="4789454" cy="5184925"/>
          </a:xfrm>
          <a:ln w="158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equals;</a:t>
            </a:r>
            <a:endParaRPr lang="en-US" sz="15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java.time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java.util.Objects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5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name;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salary;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LocalDate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hireDay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Employee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name, </a:t>
            </a:r>
            <a:r>
              <a:rPr lang="en-US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salary, </a:t>
            </a:r>
            <a:r>
              <a:rPr lang="en-US" sz="15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year, </a:t>
            </a:r>
            <a:r>
              <a:rPr lang="en-US" sz="15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month, </a:t>
            </a:r>
            <a:r>
              <a:rPr lang="en-US" sz="15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day)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.name = name;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.salary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= salary;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hireDay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LocalDate.of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(year, month, day);  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31778" y="1025657"/>
            <a:ext cx="4019266" cy="518492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13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getSalary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salary;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3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LocalDate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getHireDay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hireDay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3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raiseSalary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byPercent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raise = salary * </a:t>
            </a:r>
            <a:r>
              <a:rPr lang="en-US" sz="1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byPercent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/ 100;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salary += raise;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</a:rPr>
              <a:t>// end of Employee</a:t>
            </a:r>
          </a:p>
          <a:p>
            <a:pPr marL="0" indent="0">
              <a:buNone/>
            </a:pPr>
            <a:endParaRPr lang="en-US" sz="13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4098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Example: </a:t>
            </a:r>
            <a:r>
              <a:rPr lang="en-US" dirty="0">
                <a:solidFill>
                  <a:srgbClr val="FF0000"/>
                </a:solidFill>
              </a:rPr>
              <a:t>Listing 5.9 </a:t>
            </a:r>
            <a:r>
              <a:rPr lang="en-US" dirty="0">
                <a:solidFill>
                  <a:srgbClr val="0000FF"/>
                </a:solidFill>
              </a:rPr>
              <a:t>Equals/</a:t>
            </a:r>
            <a:r>
              <a:rPr lang="en-US" dirty="0">
                <a:solidFill>
                  <a:srgbClr val="FF0000"/>
                </a:solidFill>
              </a:rPr>
              <a:t>Employee</a:t>
            </a:r>
            <a:r>
              <a:rPr lang="en-US" dirty="0">
                <a:solidFill>
                  <a:srgbClr val="0000FF"/>
                </a:solidFill>
              </a:rPr>
              <a:t>.java(2)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879894"/>
            <a:ext cx="5753519" cy="5571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equals(Object </a:t>
            </a:r>
            <a:r>
              <a:rPr lang="en-US" sz="1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otherObject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700" dirty="0">
                <a:solidFill>
                  <a:srgbClr val="3F7F5F"/>
                </a:solidFill>
                <a:latin typeface="Consolas" panose="020B0609020204030204" pitchFamily="49" charset="0"/>
              </a:rPr>
              <a:t>// a quick test to 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7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otherObject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7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otherObject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7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7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700" dirty="0">
                <a:solidFill>
                  <a:srgbClr val="3F7F5F"/>
                </a:solidFill>
                <a:latin typeface="Consolas" panose="020B0609020204030204" pitchFamily="49" charset="0"/>
              </a:rPr>
              <a:t>// to test class match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7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getClass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() != </a:t>
            </a:r>
            <a:r>
              <a:rPr lang="en-US" sz="1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otherObject.getClass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7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700" dirty="0">
                <a:solidFill>
                  <a:srgbClr val="3F7F5F"/>
                </a:solidFill>
                <a:latin typeface="Consolas" panose="020B0609020204030204" pitchFamily="49" charset="0"/>
              </a:rPr>
              <a:t>// now </a:t>
            </a:r>
            <a:r>
              <a:rPr lang="en-US" sz="1700" dirty="0" err="1">
                <a:solidFill>
                  <a:srgbClr val="3F7F5F"/>
                </a:solidFill>
                <a:latin typeface="Consolas" panose="020B0609020204030204" pitchFamily="49" charset="0"/>
              </a:rPr>
              <a:t>otherObject</a:t>
            </a:r>
            <a:r>
              <a:rPr lang="en-US" sz="1700" dirty="0">
                <a:solidFill>
                  <a:srgbClr val="3F7F5F"/>
                </a:solidFill>
                <a:latin typeface="Consolas" panose="020B0609020204030204" pitchFamily="49" charset="0"/>
              </a:rPr>
              <a:t> is a non-null Employee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Employee other = (Employee)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otherObject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;      </a:t>
            </a:r>
            <a:r>
              <a:rPr lang="en-US" sz="1700" dirty="0">
                <a:solidFill>
                  <a:srgbClr val="3F7F5F"/>
                </a:solidFill>
                <a:latin typeface="Consolas" panose="020B0609020204030204" pitchFamily="49" charset="0"/>
              </a:rPr>
              <a:t>// test  field by field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Objects.equals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(name, other.name)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  &amp;&amp; salary == </a:t>
            </a:r>
            <a:r>
              <a:rPr lang="en-US" sz="1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other.salary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  &amp;&amp; </a:t>
            </a:r>
            <a:r>
              <a:rPr lang="en-US" sz="1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Objects.equals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hireDay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other.hireDay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700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911591" y="1025659"/>
            <a:ext cx="4923503" cy="51849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hashCode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Objects.hash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(name, salary,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hireDay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toString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+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"[name=“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+ name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+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",salary="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+ salary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+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",</a:t>
            </a:r>
            <a:r>
              <a:rPr lang="en-US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hireDay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=“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+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hireDay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+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"]"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// end of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ToString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 End of Employee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2994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Example: </a:t>
            </a:r>
            <a:r>
              <a:rPr lang="en-US" dirty="0">
                <a:solidFill>
                  <a:srgbClr val="FF0000"/>
                </a:solidFill>
              </a:rPr>
              <a:t>Listing 5.10 </a:t>
            </a:r>
            <a:r>
              <a:rPr lang="en-US" dirty="0">
                <a:solidFill>
                  <a:srgbClr val="0000FF"/>
                </a:solidFill>
              </a:rPr>
              <a:t>Equals/</a:t>
            </a:r>
            <a:r>
              <a:rPr lang="en-US" dirty="0">
                <a:solidFill>
                  <a:srgbClr val="FF0000"/>
                </a:solidFill>
              </a:rPr>
              <a:t>Manager</a:t>
            </a:r>
            <a:r>
              <a:rPr lang="en-US" dirty="0">
                <a:solidFill>
                  <a:srgbClr val="0000FF"/>
                </a:solidFill>
              </a:rPr>
              <a:t>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936" y="992038"/>
            <a:ext cx="5434641" cy="5497251"/>
          </a:xfrm>
          <a:ln w="19050">
            <a:solidFill>
              <a:schemeClr val="tx1"/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9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 equals;</a:t>
            </a:r>
            <a:endParaRPr lang="en-US" sz="2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 Manager </a:t>
            </a:r>
            <a:r>
              <a:rPr lang="en-US" sz="29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 bonus;</a:t>
            </a:r>
          </a:p>
          <a:p>
            <a:pPr marL="58738" indent="53975">
              <a:buNone/>
            </a:pPr>
            <a:r>
              <a:rPr lang="en-US" sz="2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b="1" dirty="0">
                <a:solidFill>
                  <a:srgbClr val="0000FF"/>
                </a:solidFill>
                <a:latin typeface="Consolas" panose="020B0609020204030204" pitchFamily="49" charset="0"/>
              </a:rPr>
              <a:t>Manager</a:t>
            </a: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name, </a:t>
            </a:r>
            <a:r>
              <a:rPr lang="en-US" sz="29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 salary, </a:t>
            </a:r>
            <a:r>
              <a:rPr lang="en-US" sz="29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 year,   </a:t>
            </a:r>
            <a:r>
              <a:rPr lang="en-US" sz="29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 month, </a:t>
            </a:r>
            <a:r>
              <a:rPr lang="en-US" sz="29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 day)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9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(name, salary, year, month, day);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     bonus = 0;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2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getSalary</a:t>
            </a: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9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baseSalary</a:t>
            </a: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9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sz="2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.getSalary</a:t>
            </a: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9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baseSalary</a:t>
            </a: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 + bonus;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2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setBonus</a:t>
            </a: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9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 bonus)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9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2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.bonus</a:t>
            </a: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 = bonus;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02547" y="1025659"/>
            <a:ext cx="5776498" cy="533069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equals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(Object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otherObject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otherObject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Manager other = (Manager)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otherObject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super.equals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compare class of  this and other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bonus ==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other.bonus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hashCod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.hashCode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+ 17 *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Double(bonus).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hashCode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toString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+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"[bonus="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+ bonus +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"]"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}// End of manger class </a:t>
            </a:r>
          </a:p>
          <a:p>
            <a:endParaRPr lang="en-US" sz="2300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34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Override methods and provide constructors in subclasses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902" y="879894"/>
            <a:ext cx="11807758" cy="5841581"/>
          </a:xfr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an inherited method is not appropriate, we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override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in the subclass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//First attempt to override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. . .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public double 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getSalary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overriding getSalary() method of Employee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{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return 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bonus;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won't work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  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800" dirty="0"/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Subclass methods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cannot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access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superclass fields</a:t>
            </a:r>
            <a:r>
              <a:rPr lang="en-US" sz="2800" dirty="0"/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5253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Override methods and provide constructors in subclasses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902" y="879894"/>
            <a:ext cx="11807758" cy="5841581"/>
          </a:xfr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Second  attempt to override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double 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getSalary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{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return 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getSalary()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bonus;  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still won't work due to recursive call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third  attempt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Use “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super”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 to avoid recursive call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double 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getSalary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getSalary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+ bonus;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461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Constructor of Subclass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902" y="879894"/>
            <a:ext cx="11729936" cy="5608455"/>
          </a:xfrm>
          <a:ln w="254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Subclass constructor can invoke superclass constructor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double 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bonus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salary, year, month, day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call constructor of Employee Class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this.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bonus  = bonus; 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 name, salary, year, month, day are private to Employee class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subclass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constructor, call using super must be the 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statement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is 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explicit call to superclass constructor,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no-argument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constructor of superclass is invoked using 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superclass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does not have a 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no-arg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constructor, the compiler reports an error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2694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5.1.1</a:t>
            </a:r>
            <a:r>
              <a:rPr lang="en-US" dirty="0"/>
              <a:t> Inheritance Hierarchies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226" y="908293"/>
            <a:ext cx="10515600" cy="51849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9</a:t>
            </a:fld>
            <a:endParaRPr lang="ko-KR" alt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340331" y="938524"/>
            <a:ext cx="6722349" cy="2655894"/>
            <a:chOff x="1216474" y="1266469"/>
            <a:chExt cx="6722349" cy="2655894"/>
          </a:xfrm>
        </p:grpSpPr>
        <p:sp>
          <p:nvSpPr>
            <p:cNvPr id="6" name="TextBox 5"/>
            <p:cNvSpPr txBox="1"/>
            <p:nvPr/>
          </p:nvSpPr>
          <p:spPr>
            <a:xfrm>
              <a:off x="3280980" y="1266469"/>
              <a:ext cx="1828800" cy="523220"/>
            </a:xfrm>
            <a:prstGeom prst="rect">
              <a:avLst/>
            </a:prstGeom>
            <a:noFill/>
            <a:ln w="476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Employee</a:t>
              </a:r>
              <a:r>
                <a:rPr lang="en-US" sz="2800" dirty="0"/>
                <a:t>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86843" y="2458782"/>
              <a:ext cx="1828800" cy="523220"/>
            </a:xfrm>
            <a:prstGeom prst="rect">
              <a:avLst/>
            </a:prstGeom>
            <a:noFill/>
            <a:ln w="476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Secretary</a:t>
              </a:r>
              <a:r>
                <a:rPr lang="en-US" sz="2800" b="1" dirty="0"/>
                <a:t> 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33052" y="2460513"/>
              <a:ext cx="1828800" cy="523220"/>
            </a:xfrm>
            <a:prstGeom prst="rect">
              <a:avLst/>
            </a:prstGeom>
            <a:noFill/>
            <a:ln w="476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7030A0"/>
                  </a:solidFill>
                </a:rPr>
                <a:t>Manager</a:t>
              </a:r>
              <a:r>
                <a:rPr lang="en-US" sz="2800" dirty="0"/>
                <a:t>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59417" y="2488912"/>
              <a:ext cx="2379406" cy="523220"/>
            </a:xfrm>
            <a:prstGeom prst="rect">
              <a:avLst/>
            </a:prstGeom>
            <a:noFill/>
            <a:ln w="476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0000FF"/>
                  </a:solidFill>
                </a:rPr>
                <a:t>Programmer</a:t>
              </a:r>
              <a:r>
                <a:rPr lang="en-US" sz="2800" dirty="0">
                  <a:solidFill>
                    <a:srgbClr val="0000FF"/>
                  </a:solidFill>
                </a:rPr>
                <a:t>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16474" y="3399143"/>
              <a:ext cx="1828800" cy="523220"/>
            </a:xfrm>
            <a:prstGeom prst="rect">
              <a:avLst/>
            </a:prstGeom>
            <a:noFill/>
            <a:ln w="476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Executive 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4195380" y="1818088"/>
              <a:ext cx="0" cy="555317"/>
            </a:xfrm>
            <a:prstGeom prst="line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2123768" y="3012132"/>
              <a:ext cx="14212" cy="358612"/>
            </a:xfrm>
            <a:prstGeom prst="line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3211887" y="1818088"/>
              <a:ext cx="954801" cy="601296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258408" y="1855111"/>
              <a:ext cx="1349209" cy="605402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432619" y="3787522"/>
            <a:ext cx="11759381" cy="23083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Note 1</a:t>
            </a:r>
            <a:r>
              <a:rPr lang="en-US" sz="2400" dirty="0"/>
              <a:t>: Inheritance is </a:t>
            </a:r>
            <a:r>
              <a:rPr lang="en-US" sz="2400" b="1" dirty="0">
                <a:solidFill>
                  <a:srgbClr val="0000FF"/>
                </a:solidFill>
              </a:rPr>
              <a:t>“IS-A</a:t>
            </a:r>
            <a:r>
              <a:rPr lang="en-US" sz="2400" dirty="0"/>
              <a:t>” relationship between two classes. This relation is true </a:t>
            </a:r>
          </a:p>
          <a:p>
            <a:r>
              <a:rPr lang="en-US" sz="2400" dirty="0"/>
              <a:t>            from </a:t>
            </a:r>
            <a:r>
              <a:rPr lang="en-US" sz="2400" b="1" dirty="0"/>
              <a:t>bottom</a:t>
            </a:r>
            <a:r>
              <a:rPr lang="en-US" sz="2400" dirty="0"/>
              <a:t> to </a:t>
            </a:r>
            <a:r>
              <a:rPr lang="en-US" sz="2400" b="1" dirty="0"/>
              <a:t>top</a:t>
            </a:r>
            <a:r>
              <a:rPr lang="en-US" sz="2400" dirty="0"/>
              <a:t>, but </a:t>
            </a:r>
            <a:r>
              <a:rPr lang="en-US" sz="2400" dirty="0">
                <a:solidFill>
                  <a:srgbClr val="0000FF"/>
                </a:solidFill>
              </a:rPr>
              <a:t>not</a:t>
            </a:r>
            <a:r>
              <a:rPr lang="en-US" sz="2400" dirty="0"/>
              <a:t> from </a:t>
            </a:r>
            <a:r>
              <a:rPr lang="en-US" sz="2400" b="1" dirty="0"/>
              <a:t>Top</a:t>
            </a:r>
            <a:r>
              <a:rPr lang="en-US" sz="2400" dirty="0"/>
              <a:t> to </a:t>
            </a:r>
            <a:r>
              <a:rPr lang="en-US" sz="2400" b="1" dirty="0"/>
              <a:t>bottom</a:t>
            </a:r>
          </a:p>
          <a:p>
            <a:r>
              <a:rPr lang="en-US" sz="2400" b="1" dirty="0"/>
              <a:t>Note 2</a:t>
            </a:r>
            <a:r>
              <a:rPr lang="en-US" sz="2400" dirty="0"/>
              <a:t>: Inheritance hierarchy  has one or more  layers</a:t>
            </a:r>
          </a:p>
          <a:p>
            <a:r>
              <a:rPr lang="en-US" sz="2400" b="1" dirty="0"/>
              <a:t>Note 3</a:t>
            </a:r>
            <a:r>
              <a:rPr lang="en-US" sz="2400" dirty="0"/>
              <a:t>: The path from a subclass to its root superclass is called the </a:t>
            </a:r>
          </a:p>
          <a:p>
            <a:r>
              <a:rPr lang="en-US" sz="2400" dirty="0"/>
              <a:t>             </a:t>
            </a:r>
            <a:r>
              <a:rPr lang="en-US" sz="2400" b="1" dirty="0"/>
              <a:t>inheritance chain </a:t>
            </a:r>
            <a:r>
              <a:rPr lang="en-US" sz="2400" dirty="0"/>
              <a:t>of the subclass </a:t>
            </a:r>
          </a:p>
          <a:p>
            <a:r>
              <a:rPr lang="en-US" sz="2400" b="1" dirty="0"/>
              <a:t>Note 3:</a:t>
            </a:r>
            <a:r>
              <a:rPr lang="en-US" sz="2400" dirty="0"/>
              <a:t>  </a:t>
            </a:r>
            <a:r>
              <a:rPr lang="en-US" sz="2400" b="1" dirty="0">
                <a:solidFill>
                  <a:srgbClr val="FF0000"/>
                </a:solidFill>
              </a:rPr>
              <a:t>Secretary</a:t>
            </a:r>
            <a:r>
              <a:rPr lang="en-US" sz="2400" dirty="0"/>
              <a:t> class has nothing to do with </a:t>
            </a:r>
            <a:r>
              <a:rPr lang="en-US" sz="2400" b="1" dirty="0">
                <a:solidFill>
                  <a:srgbClr val="7030A0"/>
                </a:solidFill>
              </a:rPr>
              <a:t>Manager</a:t>
            </a:r>
            <a:r>
              <a:rPr lang="en-US" sz="2400" dirty="0"/>
              <a:t> </a:t>
            </a:r>
            <a:r>
              <a:rPr lang="en-US" sz="2400" b="1" dirty="0"/>
              <a:t>or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00FF"/>
                </a:solidFill>
              </a:rPr>
              <a:t>Programmer</a:t>
            </a:r>
            <a:r>
              <a:rPr lang="en-US" sz="2400" dirty="0"/>
              <a:t> class </a:t>
            </a:r>
          </a:p>
        </p:txBody>
      </p:sp>
    </p:spTree>
    <p:extLst>
      <p:ext uri="{BB962C8B-B14F-4D97-AF65-F5344CB8AC3E}">
        <p14:creationId xmlns:p14="http://schemas.microsoft.com/office/powerpoint/2010/main" val="1145877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11178</TotalTime>
  <Words>6731</Words>
  <Application>Microsoft Office PowerPoint</Application>
  <PresentationFormat>와이드스크린</PresentationFormat>
  <Paragraphs>894</Paragraphs>
  <Slides>52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8" baseType="lpstr">
      <vt:lpstr>맑은 고딕</vt:lpstr>
      <vt:lpstr>Arial</vt:lpstr>
      <vt:lpstr>Consolas</vt:lpstr>
      <vt:lpstr>Times New Roman</vt:lpstr>
      <vt:lpstr>Wingdings</vt:lpstr>
      <vt:lpstr>Office 테마</vt:lpstr>
      <vt:lpstr>Ch 05: Principle of Inheritance in OOP</vt:lpstr>
      <vt:lpstr> Example of Inheritance : Listing 5.1 inheritance/ManagerTest.java(1/3) </vt:lpstr>
      <vt:lpstr> Example of Inheritance : Listing 5.2 inheritance/EmployeeTest.java(2/3) </vt:lpstr>
      <vt:lpstr> Example of Inheritance : Listing 5.3 inheritance/Manager.java(3/3) </vt:lpstr>
      <vt:lpstr>Defining Subclasses</vt:lpstr>
      <vt:lpstr>Override methods and provide constructors in subclasses</vt:lpstr>
      <vt:lpstr>Override methods and provide constructors in subclasses</vt:lpstr>
      <vt:lpstr>Constructor of Subclass</vt:lpstr>
      <vt:lpstr>5.1.1 Inheritance Hierarchies </vt:lpstr>
      <vt:lpstr>5.1.2 Polymorphism</vt:lpstr>
      <vt:lpstr> 5.1.2 Polymorphism</vt:lpstr>
      <vt:lpstr> 5.1.2 Polymorphism </vt:lpstr>
      <vt:lpstr> Comparison</vt:lpstr>
      <vt:lpstr>Example of  Dynamic Binding </vt:lpstr>
      <vt:lpstr> Example of Dymanic Polymorphism</vt:lpstr>
      <vt:lpstr>5.1.2 Dynamic Polymorphism: JVM generates Tables of methods for class Hierarchy </vt:lpstr>
      <vt:lpstr>Example: Signature of  Overriding method </vt:lpstr>
      <vt:lpstr>Example: return type of Overriding</vt:lpstr>
      <vt:lpstr>5.1.4. Preventing Inheritance: Final Classes and Methods</vt:lpstr>
      <vt:lpstr>5.1.5. Down Casting</vt:lpstr>
      <vt:lpstr>5.1.5. Down Casting</vt:lpstr>
      <vt:lpstr>5.1.5. “Instance of”  Operator before Down Casting</vt:lpstr>
      <vt:lpstr>5.1.6. Abstract  classes and abstract Methods</vt:lpstr>
      <vt:lpstr>5.1.6. Abstract  classes and abstract Methods</vt:lpstr>
      <vt:lpstr>5.1.6. Abstract  classes and abstract Methods</vt:lpstr>
      <vt:lpstr>5.1.6. Abstract  classes and abstract Methods</vt:lpstr>
      <vt:lpstr>Example: Listing 5.4 AbstractClasses/PersonTest.java(1/4)</vt:lpstr>
      <vt:lpstr>Example: Listing 5.5 AbstractClasses/Person.java(2/4)</vt:lpstr>
      <vt:lpstr>Example: Listing 5.6 AbstractClasses/Employee.java(3/4)</vt:lpstr>
      <vt:lpstr>Example: Listing 5.7 AbstractClasses/student.java(4/4)</vt:lpstr>
      <vt:lpstr>5.1.7. Protected Access Modifier </vt:lpstr>
      <vt:lpstr>5.1.7. Protected Access Modifier </vt:lpstr>
      <vt:lpstr>5.1.7. Protected Access Modifier </vt:lpstr>
      <vt:lpstr>5.2. “Object” class : The Root of class hierarchy in Java</vt:lpstr>
      <vt:lpstr>5.2. “Object” class : The Root of class hierarchy in Java</vt:lpstr>
      <vt:lpstr>5.2. “Object” class : The Root of class hierarchy in Java</vt:lpstr>
      <vt:lpstr>5.2.1. The equals() Method of “Object” class</vt:lpstr>
      <vt:lpstr>5.2.1. The equals() Method of “Object” class..</vt:lpstr>
      <vt:lpstr>How to override equals() method in a Subclass</vt:lpstr>
      <vt:lpstr>5.2.2 Equality Testing and Inheritance</vt:lpstr>
      <vt:lpstr>Example: Equality Testing and Inheritance continued…</vt:lpstr>
      <vt:lpstr>4.2.3. The hashCode Method</vt:lpstr>
      <vt:lpstr>Example 2: The hashCode() Method of Employee class.</vt:lpstr>
      <vt:lpstr>4.2.3. The hashCode Method Con’d </vt:lpstr>
      <vt:lpstr>5.2.4. The toString() Method</vt:lpstr>
      <vt:lpstr>Example 1: The toString Method </vt:lpstr>
      <vt:lpstr>Example 2: Inheritance and the toString() Method</vt:lpstr>
      <vt:lpstr>Example: Listing 5.8 Equals/EqualsTest.java(1)</vt:lpstr>
      <vt:lpstr>Example: Listing 5.8 Equals/EqualsTest.java(2)</vt:lpstr>
      <vt:lpstr>Example: Listing 5.9 Equals/Employee.java(1)</vt:lpstr>
      <vt:lpstr>Example: Listing 5.9 Equals/Employee.java(2)</vt:lpstr>
      <vt:lpstr>Example: Listing 5.10 Equals/Manager.java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류기열</dc:creator>
  <cp:lastModifiedBy>신 민선</cp:lastModifiedBy>
  <cp:revision>474</cp:revision>
  <dcterms:created xsi:type="dcterms:W3CDTF">2018-08-13T01:39:17Z</dcterms:created>
  <dcterms:modified xsi:type="dcterms:W3CDTF">2019-03-26T08:43:07Z</dcterms:modified>
</cp:coreProperties>
</file>