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05" r:id="rId2"/>
    <p:sldId id="319" r:id="rId3"/>
    <p:sldId id="407" r:id="rId4"/>
    <p:sldId id="320" r:id="rId5"/>
    <p:sldId id="408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409" r:id="rId14"/>
    <p:sldId id="329" r:id="rId15"/>
    <p:sldId id="410" r:id="rId16"/>
    <p:sldId id="330" r:id="rId17"/>
    <p:sldId id="412" r:id="rId18"/>
    <p:sldId id="332" r:id="rId19"/>
    <p:sldId id="333" r:id="rId20"/>
    <p:sldId id="422" r:id="rId21"/>
    <p:sldId id="423" r:id="rId22"/>
    <p:sldId id="413" r:id="rId23"/>
    <p:sldId id="414" r:id="rId24"/>
    <p:sldId id="416" r:id="rId25"/>
    <p:sldId id="417" r:id="rId26"/>
    <p:sldId id="334" r:id="rId27"/>
    <p:sldId id="420" r:id="rId28"/>
    <p:sldId id="421" r:id="rId29"/>
    <p:sldId id="424" r:id="rId30"/>
    <p:sldId id="347" r:id="rId31"/>
    <p:sldId id="419" r:id="rId32"/>
    <p:sldId id="34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94714" autoAdjust="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5.3. Generic ArrayList class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NewRomanPSMT"/>
              </a:rPr>
              <a:t>Example, a  programmer assumes that  number of employees </a:t>
            </a:r>
            <a:r>
              <a:rPr lang="en-US" dirty="0">
                <a:latin typeface="TimesNewRomanPSMT"/>
              </a:rPr>
              <a:t>will </a:t>
            </a:r>
            <a:r>
              <a:rPr lang="en-US" dirty="0" smtClean="0">
                <a:latin typeface="TimesNewRomanPSMT"/>
              </a:rPr>
              <a:t>be no </a:t>
            </a:r>
            <a:r>
              <a:rPr lang="en-US" dirty="0">
                <a:latin typeface="TimesNewRomanPSMT"/>
              </a:rPr>
              <a:t>more than 100. </a:t>
            </a:r>
            <a:endParaRPr lang="en-US" dirty="0" smtClean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However, in a particular organization, </a:t>
            </a:r>
            <a:r>
              <a:rPr lang="en-US" dirty="0">
                <a:latin typeface="TimesNewRomanPSMT"/>
              </a:rPr>
              <a:t>number employees are </a:t>
            </a:r>
            <a:r>
              <a:rPr lang="en-US" dirty="0" smtClean="0">
                <a:latin typeface="TimesNewRomanPSMT"/>
              </a:rPr>
              <a:t>10 </a:t>
            </a:r>
          </a:p>
          <a:p>
            <a:r>
              <a:rPr lang="en-US" dirty="0" smtClean="0">
                <a:latin typeface="TimesNewRomanPSMT"/>
              </a:rPr>
              <a:t>Hence, we waste </a:t>
            </a:r>
            <a:r>
              <a:rPr lang="en-US" dirty="0">
                <a:latin typeface="TimesNewRomanPSMT"/>
              </a:rPr>
              <a:t>90 </a:t>
            </a:r>
            <a:r>
              <a:rPr lang="en-US" dirty="0" smtClean="0">
                <a:latin typeface="TimesNewRomanPSMT"/>
              </a:rPr>
              <a:t>entries employees</a:t>
            </a:r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In </a:t>
            </a:r>
            <a:r>
              <a:rPr lang="en-US" dirty="0" smtClean="0">
                <a:latin typeface="TimesNewRomanPSMT"/>
              </a:rPr>
              <a:t>the following code,  we can set  </a:t>
            </a:r>
            <a:r>
              <a:rPr lang="en-US" dirty="0">
                <a:latin typeface="TimesNewRomanPSMT"/>
              </a:rPr>
              <a:t>size of an array at </a:t>
            </a:r>
            <a:r>
              <a:rPr lang="en-US" dirty="0" smtClean="0">
                <a:latin typeface="TimesNewRomanPSMT"/>
              </a:rPr>
              <a:t>runtime, but it cannot re-size </a:t>
            </a:r>
            <a:endParaRPr lang="en-US" dirty="0">
              <a:latin typeface="TimesNewRomanPSMT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NewPSMT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NewPSMT"/>
              </a:rPr>
              <a:t>actualSize</a:t>
            </a:r>
            <a:r>
              <a:rPr lang="en-US" dirty="0">
                <a:solidFill>
                  <a:srgbClr val="0000FF"/>
                </a:solidFill>
                <a:latin typeface="CourierNewPSMT"/>
              </a:rPr>
              <a:t> = . . 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.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      Employee</a:t>
            </a:r>
            <a:r>
              <a:rPr lang="en-US" dirty="0">
                <a:solidFill>
                  <a:srgbClr val="0000FF"/>
                </a:solidFill>
                <a:latin typeface="CourierNewPSMT"/>
              </a:rPr>
              <a:t>[] staff = new Employee[</a:t>
            </a:r>
            <a:r>
              <a:rPr lang="en-US" dirty="0" err="1">
                <a:solidFill>
                  <a:srgbClr val="0000FF"/>
                </a:solidFill>
                <a:latin typeface="CourierNewPSMT"/>
              </a:rPr>
              <a:t>actualSize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]; </a:t>
            </a:r>
            <a:endParaRPr lang="en-US" dirty="0" smtClean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Hence, we can use “ </a:t>
            </a:r>
            <a:r>
              <a:rPr lang="en-US" dirty="0" smtClean="0">
                <a:solidFill>
                  <a:srgbClr val="0000FF"/>
                </a:solidFill>
                <a:latin typeface="TimesNewRomanPSMT"/>
              </a:rPr>
              <a:t>ArrayList</a:t>
            </a:r>
            <a:r>
              <a:rPr lang="en-US" dirty="0" smtClean="0">
                <a:latin typeface="TimesNewRomanPSMT"/>
              </a:rPr>
              <a:t>” class to increase or decrease the size of the array without any additional code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b="1" dirty="0">
                <a:solidFill>
                  <a:srgbClr val="0000FF"/>
                </a:solidFill>
              </a:rPr>
              <a:t>ArrayList</a:t>
            </a:r>
            <a:r>
              <a:rPr lang="en-US" dirty="0"/>
              <a:t>&lt;E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00B050"/>
                </a:solidFill>
              </a:rPr>
              <a:t>//  the suffix E represent the parameter type .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………………………………….. ; </a:t>
            </a:r>
            <a:r>
              <a:rPr lang="en-US" dirty="0">
                <a:solidFill>
                  <a:srgbClr val="00B050"/>
                </a:solidFill>
              </a:rPr>
              <a:t>// a generic class with a type </a:t>
            </a:r>
            <a:r>
              <a:rPr lang="en-US" dirty="0" smtClean="0">
                <a:solidFill>
                  <a:srgbClr val="00B050"/>
                </a:solidFill>
              </a:rPr>
              <a:t>parameter </a:t>
            </a:r>
            <a:r>
              <a:rPr lang="en-US" b="1" dirty="0" smtClean="0">
                <a:solidFill>
                  <a:srgbClr val="0000FF"/>
                </a:solidFill>
              </a:rPr>
              <a:t>E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b="1" dirty="0" smtClean="0">
                <a:solidFill>
                  <a:srgbClr val="0000FF"/>
                </a:solidFill>
              </a:rPr>
              <a:t>// We will study such type of Generic classes in chap 13( Collections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5.6. Enumeration </a:t>
            </a:r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chapter 3, we define enumerate </a:t>
            </a:r>
            <a:r>
              <a:rPr lang="en-US" dirty="0" err="1" smtClean="0"/>
              <a:t>dtypes</a:t>
            </a:r>
            <a:r>
              <a:rPr lang="en-US" dirty="0" smtClean="0"/>
              <a:t> as follows: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 err="1">
                <a:solidFill>
                  <a:srgbClr val="0000FF"/>
                </a:solidFill>
              </a:rPr>
              <a:t>enum</a:t>
            </a:r>
            <a:r>
              <a:rPr lang="en-US" dirty="0">
                <a:solidFill>
                  <a:srgbClr val="0000FF"/>
                </a:solidFill>
              </a:rPr>
              <a:t> Size { SMALL, MEDIUM, LARGE, EXTRA_LARGE </a:t>
            </a:r>
            <a:r>
              <a:rPr lang="en-US" dirty="0" smtClean="0">
                <a:solidFill>
                  <a:srgbClr val="0000FF"/>
                </a:solidFill>
              </a:rPr>
              <a:t>};</a:t>
            </a:r>
          </a:p>
          <a:p>
            <a:r>
              <a:rPr lang="en-US" dirty="0" smtClean="0"/>
              <a:t>Actually, the above declaration is a class which has exactly 4 instances.</a:t>
            </a:r>
          </a:p>
          <a:p>
            <a:r>
              <a:rPr lang="en-US" dirty="0" smtClean="0"/>
              <a:t>Hence, we </a:t>
            </a:r>
            <a:r>
              <a:rPr lang="en-US" dirty="0"/>
              <a:t>cannot construct new objects using “new” operator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apply  equals() method </a:t>
            </a:r>
            <a:r>
              <a:rPr lang="en-US" dirty="0" smtClean="0"/>
              <a:t>for values </a:t>
            </a:r>
            <a:r>
              <a:rPr lang="en-US" dirty="0"/>
              <a:t>of enumerated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Hence, we have  use == operator  to compare them., </a:t>
            </a:r>
            <a:endParaRPr lang="en-US" dirty="0"/>
          </a:p>
          <a:p>
            <a:r>
              <a:rPr lang="en-US" dirty="0" smtClean="0"/>
              <a:t>We can also  </a:t>
            </a:r>
            <a:r>
              <a:rPr lang="en-US" dirty="0"/>
              <a:t>add constructors, methods, and </a:t>
            </a:r>
            <a:r>
              <a:rPr lang="en-US" dirty="0" smtClean="0"/>
              <a:t>fields to </a:t>
            </a:r>
            <a:r>
              <a:rPr lang="en-US" dirty="0"/>
              <a:t>an enumerated </a:t>
            </a:r>
            <a:r>
              <a:rPr lang="en-US" dirty="0" smtClean="0"/>
              <a:t>type as follows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 err="1">
                <a:solidFill>
                  <a:srgbClr val="0000FF"/>
                </a:solidFill>
              </a:rPr>
              <a:t>enum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Size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SMAL</a:t>
            </a:r>
            <a:r>
              <a:rPr lang="en-US" dirty="0"/>
              <a:t>L</a:t>
            </a:r>
            <a:r>
              <a:rPr lang="en-US" dirty="0" smtClean="0">
                <a:solidFill>
                  <a:srgbClr val="0000FF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"S“</a:t>
            </a:r>
            <a:r>
              <a:rPr lang="en-US" dirty="0" smtClean="0">
                <a:solidFill>
                  <a:srgbClr val="0000FF"/>
                </a:solidFill>
              </a:rPr>
              <a:t> ), </a:t>
            </a:r>
            <a:r>
              <a:rPr lang="en-US" b="1" dirty="0"/>
              <a:t>MEDIUM</a:t>
            </a:r>
            <a:r>
              <a:rPr lang="en-US" dirty="0" smtClean="0">
                <a:solidFill>
                  <a:srgbClr val="0000FF"/>
                </a:solidFill>
              </a:rPr>
              <a:t>( "</a:t>
            </a:r>
            <a:r>
              <a:rPr lang="en-US" dirty="0" smtClean="0">
                <a:solidFill>
                  <a:srgbClr val="FF0000"/>
                </a:solidFill>
              </a:rPr>
              <a:t>M“</a:t>
            </a:r>
            <a:r>
              <a:rPr lang="en-US" dirty="0" smtClean="0">
                <a:solidFill>
                  <a:srgbClr val="0000FF"/>
                </a:solidFill>
              </a:rPr>
              <a:t> ), </a:t>
            </a:r>
            <a:r>
              <a:rPr lang="en-US" b="1" dirty="0"/>
              <a:t>LARGE</a:t>
            </a:r>
            <a:r>
              <a:rPr lang="en-US" dirty="0" smtClean="0">
                <a:solidFill>
                  <a:srgbClr val="0000FF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"L“</a:t>
            </a:r>
            <a:r>
              <a:rPr lang="en-US" dirty="0" smtClean="0">
                <a:solidFill>
                  <a:srgbClr val="0000FF"/>
                </a:solidFill>
              </a:rPr>
              <a:t> ), </a:t>
            </a:r>
            <a:r>
              <a:rPr lang="en-US" b="1" dirty="0"/>
              <a:t>EXTRA_LARGE</a:t>
            </a:r>
            <a:r>
              <a:rPr lang="en-US" dirty="0" smtClean="0">
                <a:solidFill>
                  <a:srgbClr val="0000FF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"XL“ 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private </a:t>
            </a:r>
            <a:r>
              <a:rPr lang="en-US" dirty="0">
                <a:solidFill>
                  <a:srgbClr val="7030A0"/>
                </a:solidFill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abbreviation</a:t>
            </a:r>
            <a:r>
              <a:rPr lang="en-US" dirty="0" smtClean="0">
                <a:solidFill>
                  <a:srgbClr val="0000FF"/>
                </a:solidFill>
              </a:rPr>
              <a:t>; </a:t>
            </a:r>
            <a:r>
              <a:rPr lang="en-US" dirty="0" smtClean="0">
                <a:solidFill>
                  <a:srgbClr val="00B050"/>
                </a:solidFill>
              </a:rPr>
              <a:t>// field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private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>
                <a:solidFill>
                  <a:srgbClr val="0000FF"/>
                </a:solidFill>
              </a:rPr>
              <a:t>(String abbreviation) { </a:t>
            </a:r>
            <a:r>
              <a:rPr lang="en-US" dirty="0" err="1">
                <a:solidFill>
                  <a:srgbClr val="0000FF"/>
                </a:solidFill>
              </a:rPr>
              <a:t>this.abbreviation</a:t>
            </a:r>
            <a:r>
              <a:rPr lang="en-US" dirty="0">
                <a:solidFill>
                  <a:srgbClr val="0000FF"/>
                </a:solidFill>
              </a:rPr>
              <a:t> = abbreviation; </a:t>
            </a:r>
            <a:r>
              <a:rPr lang="en-US" dirty="0" smtClean="0">
                <a:solidFill>
                  <a:srgbClr val="0000FF"/>
                </a:solidFill>
              </a:rPr>
              <a:t>} </a:t>
            </a:r>
            <a:r>
              <a:rPr lang="en-US" dirty="0" smtClean="0">
                <a:solidFill>
                  <a:srgbClr val="00B050"/>
                </a:solidFill>
              </a:rPr>
              <a:t>// constructor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public String </a:t>
            </a:r>
            <a:r>
              <a:rPr lang="en-US" dirty="0" err="1">
                <a:solidFill>
                  <a:srgbClr val="0000FF"/>
                </a:solidFill>
              </a:rPr>
              <a:t>getAbbreviation</a:t>
            </a:r>
            <a:r>
              <a:rPr lang="en-US" dirty="0">
                <a:solidFill>
                  <a:srgbClr val="0000FF"/>
                </a:solidFill>
              </a:rPr>
              <a:t>() { return abbreviation; </a:t>
            </a:r>
            <a:r>
              <a:rPr lang="en-US" dirty="0" smtClean="0">
                <a:solidFill>
                  <a:srgbClr val="0000FF"/>
                </a:solidFill>
              </a:rPr>
              <a:t>} </a:t>
            </a:r>
            <a:r>
              <a:rPr lang="en-US" dirty="0" smtClean="0">
                <a:solidFill>
                  <a:srgbClr val="00B050"/>
                </a:solidFill>
              </a:rPr>
              <a:t>// accessor method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constructors are only invoked when the </a:t>
            </a:r>
            <a:r>
              <a:rPr lang="en-US" b="1" dirty="0" smtClean="0">
                <a:solidFill>
                  <a:srgbClr val="FF0000"/>
                </a:solidFill>
              </a:rPr>
              <a:t>enumerated constants </a:t>
            </a:r>
            <a:r>
              <a:rPr lang="en-US" dirty="0" smtClean="0"/>
              <a:t>are constructed.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5.6. Enumeration Classes </a:t>
            </a:r>
            <a:r>
              <a:rPr lang="en-US" dirty="0" smtClean="0">
                <a:solidFill>
                  <a:srgbClr val="FF0000"/>
                </a:solidFill>
              </a:rPr>
              <a:t>continued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1025659"/>
            <a:ext cx="10855036" cy="5184925"/>
          </a:xfrm>
        </p:spPr>
        <p:txBody>
          <a:bodyPr/>
          <a:lstStyle/>
          <a:p>
            <a:r>
              <a:rPr lang="en-US" b="1" dirty="0" smtClean="0"/>
              <a:t>All </a:t>
            </a:r>
            <a:r>
              <a:rPr lang="en-US" b="1" dirty="0"/>
              <a:t>enumeration classes are subclasses </a:t>
            </a:r>
            <a:r>
              <a:rPr lang="en-US" dirty="0"/>
              <a:t>of </a:t>
            </a:r>
            <a:r>
              <a:rPr lang="en-US" b="1" dirty="0" err="1" smtClean="0">
                <a:solidFill>
                  <a:srgbClr val="0000FF"/>
                </a:solidFill>
              </a:rPr>
              <a:t>Enum</a:t>
            </a:r>
            <a:r>
              <a:rPr lang="en-US" b="1" dirty="0" smtClean="0">
                <a:solidFill>
                  <a:srgbClr val="0000FF"/>
                </a:solidFill>
              </a:rPr>
              <a:t> class  </a:t>
            </a:r>
            <a:r>
              <a:rPr lang="en-US" dirty="0"/>
              <a:t>and inherit </a:t>
            </a:r>
            <a:r>
              <a:rPr lang="en-US" dirty="0" smtClean="0"/>
              <a:t>following  methods.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 smtClean="0">
                <a:solidFill>
                  <a:srgbClr val="0000FF"/>
                </a:solidFill>
              </a:rPr>
              <a:t>a) </a:t>
            </a:r>
            <a:r>
              <a:rPr lang="en-US" b="1" dirty="0" err="1" smtClean="0">
                <a:solidFill>
                  <a:srgbClr val="0000FF"/>
                </a:solidFill>
              </a:rPr>
              <a:t>toString</a:t>
            </a:r>
            <a:r>
              <a:rPr lang="en-US" b="1" dirty="0" smtClean="0">
                <a:solidFill>
                  <a:srgbClr val="0000FF"/>
                </a:solidFill>
              </a:rPr>
              <a:t>() </a:t>
            </a:r>
            <a:r>
              <a:rPr lang="en-US" dirty="0" smtClean="0"/>
              <a:t>returns  </a:t>
            </a:r>
            <a:r>
              <a:rPr lang="en-US" dirty="0"/>
              <a:t>the </a:t>
            </a:r>
            <a:r>
              <a:rPr lang="en-US" dirty="0" smtClean="0"/>
              <a:t>name of the  </a:t>
            </a:r>
            <a:r>
              <a:rPr lang="en-US" dirty="0"/>
              <a:t>enumerated </a:t>
            </a:r>
            <a:r>
              <a:rPr lang="en-US" dirty="0" smtClean="0"/>
              <a:t>constants: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</a:t>
            </a:r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err="1" smtClean="0"/>
              <a:t>Size.SMALL.toString</a:t>
            </a:r>
            <a:r>
              <a:rPr lang="en-US" dirty="0"/>
              <a:t>() returns the string "SMALL".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b="1" dirty="0" smtClean="0">
                <a:solidFill>
                  <a:srgbClr val="0000FF"/>
                </a:solidFill>
              </a:rPr>
              <a:t>b) </a:t>
            </a:r>
            <a:r>
              <a:rPr lang="en-US" b="1" dirty="0" err="1" smtClean="0">
                <a:solidFill>
                  <a:srgbClr val="0000FF"/>
                </a:solidFill>
              </a:rPr>
              <a:t>valueOf</a:t>
            </a:r>
            <a:r>
              <a:rPr lang="en-US" b="1" dirty="0" smtClean="0">
                <a:solidFill>
                  <a:srgbClr val="0000FF"/>
                </a:solidFill>
              </a:rPr>
              <a:t>():  </a:t>
            </a:r>
            <a:r>
              <a:rPr lang="en-US" dirty="0" smtClean="0"/>
              <a:t>this is converse of </a:t>
            </a:r>
            <a:r>
              <a:rPr lang="en-US" dirty="0" err="1" smtClean="0">
                <a:solidFill>
                  <a:srgbClr val="FF0000"/>
                </a:solidFill>
              </a:rPr>
              <a:t>toString</a:t>
            </a:r>
            <a:r>
              <a:rPr lang="en-US" dirty="0" smtClean="0"/>
              <a:t>() method as shown below.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 Size </a:t>
            </a:r>
            <a:r>
              <a:rPr lang="en-US" dirty="0">
                <a:solidFill>
                  <a:srgbClr val="0000FF"/>
                </a:solidFill>
              </a:rPr>
              <a:t>s = Enum.valueOf(</a:t>
            </a:r>
            <a:r>
              <a:rPr lang="en-US" dirty="0" err="1"/>
              <a:t>Size.class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b="1" dirty="0"/>
              <a:t>"SMALL</a:t>
            </a:r>
            <a:r>
              <a:rPr lang="en-US" dirty="0">
                <a:solidFill>
                  <a:srgbClr val="0000FF"/>
                </a:solidFill>
              </a:rPr>
              <a:t>");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// s = </a:t>
            </a:r>
            <a:r>
              <a:rPr lang="en-US" dirty="0" err="1" smtClean="0">
                <a:solidFill>
                  <a:srgbClr val="FF0000"/>
                </a:solidFill>
              </a:rPr>
              <a:t>Size.Small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c) values(): </a:t>
            </a:r>
            <a:r>
              <a:rPr lang="en-US" dirty="0" smtClean="0"/>
              <a:t>Each </a:t>
            </a:r>
            <a:r>
              <a:rPr lang="en-US" dirty="0"/>
              <a:t>enumerated </a:t>
            </a:r>
            <a:r>
              <a:rPr lang="en-US" dirty="0" smtClean="0"/>
              <a:t>type has values() </a:t>
            </a:r>
            <a:r>
              <a:rPr lang="en-US" dirty="0"/>
              <a:t>method that returns an array of all values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of the </a:t>
            </a:r>
            <a:r>
              <a:rPr lang="en-US" dirty="0" smtClean="0">
                <a:solidFill>
                  <a:srgbClr val="0000FF"/>
                </a:solidFill>
              </a:rPr>
              <a:t>enumeration </a:t>
            </a:r>
            <a:r>
              <a:rPr lang="en-US" dirty="0" smtClean="0"/>
              <a:t>as shown below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Size[] </a:t>
            </a:r>
            <a:r>
              <a:rPr lang="en-US" dirty="0" smtClean="0">
                <a:solidFill>
                  <a:srgbClr val="0000FF"/>
                </a:solidFill>
              </a:rPr>
              <a:t>Values=</a:t>
            </a:r>
            <a:r>
              <a:rPr lang="en-US" dirty="0" err="1" smtClean="0">
                <a:solidFill>
                  <a:srgbClr val="0000FF"/>
                </a:solidFill>
              </a:rPr>
              <a:t>Size</a:t>
            </a:r>
            <a:r>
              <a:rPr lang="en-US" dirty="0" err="1" smtClean="0">
                <a:solidFill>
                  <a:srgbClr val="FF0000"/>
                </a:solidFill>
              </a:rPr>
              <a:t>.values</a:t>
            </a:r>
            <a:r>
              <a:rPr lang="en-US" dirty="0" smtClean="0">
                <a:solidFill>
                  <a:srgbClr val="0000FF"/>
                </a:solidFill>
              </a:rPr>
              <a:t>() ; 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actually Size  </a:t>
            </a:r>
            <a:r>
              <a:rPr lang="en-US" dirty="0">
                <a:solidFill>
                  <a:srgbClr val="00B050"/>
                </a:solidFill>
              </a:rPr>
              <a:t>extends </a:t>
            </a:r>
            <a:r>
              <a:rPr lang="en-US" dirty="0" err="1">
                <a:solidFill>
                  <a:srgbClr val="00B050"/>
                </a:solidFill>
              </a:rPr>
              <a:t>Enum</a:t>
            </a:r>
            <a:r>
              <a:rPr lang="en-US" dirty="0">
                <a:solidFill>
                  <a:srgbClr val="00B050"/>
                </a:solidFill>
              </a:rPr>
              <a:t>&lt;Size&gt;.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Note: </a:t>
            </a:r>
            <a:r>
              <a:rPr lang="en-US" b="1" dirty="0" smtClean="0">
                <a:solidFill>
                  <a:srgbClr val="FF0000"/>
                </a:solidFill>
              </a:rPr>
              <a:t>values()  </a:t>
            </a:r>
            <a:r>
              <a:rPr lang="en-US" b="1" dirty="0" smtClean="0"/>
              <a:t>returns array </a:t>
            </a:r>
            <a:r>
              <a:rPr lang="en-US" b="1" dirty="0"/>
              <a:t>with </a:t>
            </a:r>
            <a:r>
              <a:rPr lang="en-US" b="1" dirty="0" smtClean="0"/>
              <a:t>elements 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sz="1800" b="1" dirty="0" err="1" smtClean="0"/>
              <a:t>Size.SMALL</a:t>
            </a:r>
            <a:r>
              <a:rPr lang="en-US" sz="1800" b="1" dirty="0"/>
              <a:t>, </a:t>
            </a:r>
            <a:r>
              <a:rPr lang="en-US" sz="1800" b="1" dirty="0" err="1"/>
              <a:t>Size.MEDIUM</a:t>
            </a:r>
            <a:r>
              <a:rPr lang="en-US" sz="1800" b="1" dirty="0"/>
              <a:t>, </a:t>
            </a:r>
            <a:r>
              <a:rPr lang="en-US" sz="1800" b="1" dirty="0" err="1"/>
              <a:t>Size.LARGE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Size.EXTRA_LARGE</a:t>
            </a:r>
            <a:r>
              <a:rPr lang="en-US" sz="1800" b="1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b="1" dirty="0" smtClean="0">
                <a:solidFill>
                  <a:srgbClr val="0000FF"/>
                </a:solidFill>
              </a:rPr>
              <a:t>d) ordinal(): </a:t>
            </a:r>
            <a:r>
              <a:rPr lang="en-US" dirty="0" smtClean="0"/>
              <a:t>position </a:t>
            </a:r>
            <a:r>
              <a:rPr lang="en-US" dirty="0"/>
              <a:t>of an enumerated constant </a:t>
            </a:r>
            <a:r>
              <a:rPr lang="en-US" dirty="0" smtClean="0"/>
              <a:t> </a:t>
            </a:r>
            <a:r>
              <a:rPr lang="en-US" b="1" dirty="0" smtClean="0"/>
              <a:t>starting</a:t>
            </a:r>
            <a:r>
              <a:rPr lang="en-US" dirty="0" smtClean="0"/>
              <a:t> from zero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Example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err="1"/>
              <a:t>Size.</a:t>
            </a:r>
            <a:r>
              <a:rPr lang="en-US" b="1" dirty="0" err="1"/>
              <a:t>MEDIUM.</a:t>
            </a:r>
            <a:r>
              <a:rPr lang="en-US" dirty="0" err="1">
                <a:solidFill>
                  <a:srgbClr val="0000FF"/>
                </a:solidFill>
              </a:rPr>
              <a:t>ordinal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returns</a:t>
            </a:r>
            <a:r>
              <a:rPr lang="en-US" dirty="0"/>
              <a:t>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Listing 5.12</a:t>
            </a:r>
            <a:r>
              <a:rPr lang="en-US" dirty="0" smtClean="0"/>
              <a:t>: </a:t>
            </a:r>
            <a:r>
              <a:rPr lang="en-US" dirty="0" err="1" smtClean="0"/>
              <a:t>enums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</a:rPr>
              <a:t>EnumTest</a:t>
            </a:r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418287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enums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// this program demonstrate Enumerated types</a:t>
            </a:r>
            <a:endParaRPr lang="en-US" sz="16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EnumTest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Scanner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System.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"Enter a size: (SMALL, MEDIUM, LARGE, EXTRA_LARGE) 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String </a:t>
            </a:r>
            <a:r>
              <a:rPr lang="en-US" sz="1600" dirty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in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toUpperCase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Size </a:t>
            </a:r>
            <a:r>
              <a:rPr lang="en-US" sz="16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Enum.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valueOf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Size.</a:t>
            </a:r>
            <a:r>
              <a:rPr lang="en-US" sz="1600" b="1" i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i="1" dirty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"size="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/>
              </a:rPr>
              <a:t>size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"abbreviation="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b="1" i="1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.getAbbreviation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size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Size.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EXTRA_LARGE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"Good job--you paid attention to the _."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);  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}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// end of main()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}//end of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EnumTest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Size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SMALL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"S"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MEDIUM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"M"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LARGE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"L"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EXTRA_LARGE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"XL</a:t>
            </a:r>
            <a:r>
              <a:rPr lang="en-US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   private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abbreviation;</a:t>
            </a:r>
            <a:endParaRPr lang="en-US" sz="1600" dirty="0"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abbreviation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abbreviation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/>
              </a:rPr>
              <a:t>abbreviation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>
                <a:solidFill>
                  <a:srgbClr val="FF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getAbbreviation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abbreviation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//end of Size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5.7.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 reflective is </a:t>
            </a:r>
            <a:r>
              <a:rPr lang="en-US" sz="2400" dirty="0" smtClean="0"/>
              <a:t>a </a:t>
            </a:r>
            <a:r>
              <a:rPr lang="en-US" sz="2400" dirty="0"/>
              <a:t>program that can analyze the capabilities of </a:t>
            </a:r>
            <a:r>
              <a:rPr lang="en-US" sz="2400" dirty="0" smtClean="0"/>
              <a:t>classes.</a:t>
            </a:r>
          </a:p>
          <a:p>
            <a:r>
              <a:rPr lang="en-US" sz="2400" dirty="0" smtClean="0"/>
              <a:t> It is used to </a:t>
            </a:r>
            <a:r>
              <a:rPr lang="en-US" sz="2400" b="1" dirty="0"/>
              <a:t>get  reflective </a:t>
            </a:r>
            <a:r>
              <a:rPr lang="en-US" sz="2400" dirty="0"/>
              <a:t>information about </a:t>
            </a:r>
            <a:r>
              <a:rPr lang="en-US" sz="2400" b="1" dirty="0"/>
              <a:t>classes and objects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 We can use the reflection mechanism</a:t>
            </a:r>
          </a:p>
          <a:p>
            <a:pPr marL="0" indent="0">
              <a:buNone/>
            </a:pPr>
            <a:r>
              <a:rPr lang="en-US" sz="2400" dirty="0" smtClean="0"/>
              <a:t>a) analyze </a:t>
            </a:r>
            <a:r>
              <a:rPr lang="en-US" sz="2400" dirty="0"/>
              <a:t>the capabilities of classes at runtime;</a:t>
            </a:r>
          </a:p>
          <a:p>
            <a:pPr marL="0" indent="0">
              <a:buNone/>
            </a:pPr>
            <a:r>
              <a:rPr lang="en-US" sz="2400" dirty="0" smtClean="0"/>
              <a:t>b) To inspect </a:t>
            </a:r>
            <a:r>
              <a:rPr lang="en-US" sz="2400" dirty="0"/>
              <a:t>objects at </a:t>
            </a:r>
            <a:r>
              <a:rPr lang="en-US" sz="2400" dirty="0" smtClean="0"/>
              <a:t>runtime</a:t>
            </a:r>
          </a:p>
          <a:p>
            <a:pPr marL="0" indent="0">
              <a:buNone/>
            </a:pPr>
            <a:r>
              <a:rPr lang="en-US" sz="2400" dirty="0" smtClean="0"/>
              <a:t>c) To implement </a:t>
            </a:r>
            <a:r>
              <a:rPr lang="en-US" sz="2400" b="1" dirty="0"/>
              <a:t>generic array </a:t>
            </a:r>
            <a:r>
              <a:rPr lang="en-US" sz="2400" dirty="0"/>
              <a:t>manipulation code;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d) To use objects of “</a:t>
            </a:r>
            <a:r>
              <a:rPr lang="en-US" sz="2400" dirty="0" smtClean="0">
                <a:solidFill>
                  <a:srgbClr val="0000FF"/>
                </a:solidFill>
              </a:rPr>
              <a:t>Method” </a:t>
            </a:r>
            <a:r>
              <a:rPr lang="en-US" sz="2400" dirty="0" smtClean="0"/>
              <a:t>class </a:t>
            </a:r>
          </a:p>
          <a:p>
            <a:pPr marL="0" indent="0">
              <a:buNone/>
            </a:pPr>
            <a:r>
              <a:rPr lang="en-US" sz="2400" b="1" dirty="0" smtClean="0"/>
              <a:t>Note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00FF"/>
                </a:solidFill>
              </a:rPr>
              <a:t>Reflection</a:t>
            </a:r>
            <a:r>
              <a:rPr lang="en-US" sz="2400" dirty="0" smtClean="0"/>
              <a:t> is useful for </a:t>
            </a:r>
            <a:r>
              <a:rPr lang="en-US" sz="2400" b="1" dirty="0" smtClean="0"/>
              <a:t>tool builders for other java </a:t>
            </a:r>
          </a:p>
          <a:p>
            <a:pPr marL="0" indent="0">
              <a:buNone/>
            </a:pPr>
            <a:r>
              <a:rPr lang="en-US" sz="2400" b="1" dirty="0" smtClean="0"/>
              <a:t>programmers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not for application </a:t>
            </a:r>
            <a:r>
              <a:rPr lang="en-US" sz="2400" dirty="0">
                <a:solidFill>
                  <a:srgbClr val="FF0000"/>
                </a:solidFill>
              </a:rPr>
              <a:t>programmers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5.7.1</a:t>
            </a:r>
            <a:r>
              <a:rPr lang="en-US" dirty="0"/>
              <a:t>. The </a:t>
            </a:r>
            <a:r>
              <a:rPr lang="en-US" dirty="0" smtClean="0"/>
              <a:t>“ </a:t>
            </a:r>
            <a:r>
              <a:rPr lang="en-US" dirty="0" smtClean="0">
                <a:solidFill>
                  <a:srgbClr val="FF0000"/>
                </a:solidFill>
              </a:rPr>
              <a:t>Class ”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13" y="992038"/>
            <a:ext cx="10888287" cy="5184925"/>
          </a:xfrm>
        </p:spPr>
        <p:txBody>
          <a:bodyPr>
            <a:normAutofit/>
          </a:bodyPr>
          <a:lstStyle/>
          <a:p>
            <a:r>
              <a:rPr lang="en-US" b="1" dirty="0" smtClean="0"/>
              <a:t>public </a:t>
            </a:r>
            <a:r>
              <a:rPr lang="en-US" b="1" dirty="0"/>
              <a:t>final class </a:t>
            </a:r>
            <a:r>
              <a:rPr lang="en-US" b="1" dirty="0">
                <a:solidFill>
                  <a:srgbClr val="FF0000"/>
                </a:solidFill>
              </a:rPr>
              <a:t>Class&lt;T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b="1" dirty="0" smtClean="0"/>
              <a:t>extends </a:t>
            </a:r>
            <a:r>
              <a:rPr lang="en-US" b="1" dirty="0" smtClean="0">
                <a:solidFill>
                  <a:srgbClr val="FF0000"/>
                </a:solidFill>
              </a:rPr>
              <a:t>Object </a:t>
            </a:r>
            <a:r>
              <a:rPr lang="en-US" b="1" dirty="0" smtClean="0"/>
              <a:t> </a:t>
            </a:r>
            <a:r>
              <a:rPr lang="en-US" dirty="0" smtClean="0"/>
              <a:t>(see package : </a:t>
            </a:r>
            <a:r>
              <a:rPr lang="en-US" b="1" dirty="0" err="1" smtClean="0">
                <a:solidFill>
                  <a:srgbClr val="FF0000"/>
                </a:solidFill>
              </a:rPr>
              <a:t>java.lang.Class</a:t>
            </a:r>
            <a:r>
              <a:rPr lang="en-US" b="1" dirty="0" smtClean="0">
                <a:solidFill>
                  <a:srgbClr val="FF0000"/>
                </a:solidFill>
              </a:rPr>
              <a:t>&lt;T&gt;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Note: T </a:t>
            </a:r>
            <a:r>
              <a:rPr lang="en-US" b="1" dirty="0" smtClean="0"/>
              <a:t>:</a:t>
            </a:r>
            <a:r>
              <a:rPr lang="en-US" dirty="0" smtClean="0"/>
              <a:t>  </a:t>
            </a:r>
            <a:r>
              <a:rPr lang="en-US" dirty="0"/>
              <a:t>type of the class modeled by this </a:t>
            </a:r>
            <a:r>
              <a:rPr lang="en-US" b="1" dirty="0">
                <a:solidFill>
                  <a:srgbClr val="FF0000"/>
                </a:solidFill>
              </a:rPr>
              <a:t>Class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Example</a:t>
            </a:r>
            <a:r>
              <a:rPr lang="en-US" dirty="0" smtClean="0"/>
              <a:t>:  </a:t>
            </a:r>
            <a:r>
              <a:rPr lang="en-US" dirty="0"/>
              <a:t>the type of </a:t>
            </a:r>
            <a:r>
              <a:rPr lang="en-US" b="1" dirty="0" err="1">
                <a:solidFill>
                  <a:srgbClr val="0000FF"/>
                </a:solidFill>
              </a:rPr>
              <a:t>String.class</a:t>
            </a:r>
            <a:r>
              <a:rPr lang="en-US" dirty="0"/>
              <a:t> is </a:t>
            </a:r>
            <a:r>
              <a:rPr lang="en-US" b="1" dirty="0"/>
              <a:t>Class&lt;String&gt;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hile </a:t>
            </a:r>
            <a:r>
              <a:rPr lang="en-US" dirty="0" smtClean="0"/>
              <a:t>our </a:t>
            </a:r>
            <a:r>
              <a:rPr lang="en-US" dirty="0"/>
              <a:t>program is running, </a:t>
            </a:r>
            <a:r>
              <a:rPr lang="en-US" dirty="0" smtClean="0"/>
              <a:t>JRE </a:t>
            </a:r>
            <a:r>
              <a:rPr lang="en-US" b="1" dirty="0">
                <a:solidFill>
                  <a:srgbClr val="FF0000"/>
                </a:solidFill>
              </a:rPr>
              <a:t>maintains</a:t>
            </a:r>
            <a:r>
              <a:rPr lang="en-US" dirty="0"/>
              <a:t> </a:t>
            </a:r>
            <a:r>
              <a:rPr lang="en-US" dirty="0" smtClean="0"/>
              <a:t>runtime type </a:t>
            </a:r>
            <a:r>
              <a:rPr lang="en-US" dirty="0"/>
              <a:t>identification on all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b="1" dirty="0"/>
              <a:t>information </a:t>
            </a:r>
            <a:r>
              <a:rPr lang="en-US" dirty="0"/>
              <a:t>keeps track of the </a:t>
            </a:r>
            <a:r>
              <a:rPr lang="en-US" b="1" dirty="0"/>
              <a:t>class to which each </a:t>
            </a:r>
            <a:r>
              <a:rPr lang="en-US" b="1" dirty="0" smtClean="0"/>
              <a:t>object belongs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 Runtime </a:t>
            </a:r>
            <a:r>
              <a:rPr lang="en-US" dirty="0"/>
              <a:t>type information is used </a:t>
            </a:r>
            <a:r>
              <a:rPr lang="en-US" dirty="0" smtClean="0"/>
              <a:t>by JVM </a:t>
            </a:r>
            <a:r>
              <a:rPr lang="en-US" dirty="0"/>
              <a:t>to select the correct methods </a:t>
            </a:r>
            <a:r>
              <a:rPr lang="en-US" dirty="0" smtClean="0"/>
              <a:t>to execute.</a:t>
            </a:r>
          </a:p>
          <a:p>
            <a:r>
              <a:rPr lang="en-US" dirty="0"/>
              <a:t>However, </a:t>
            </a:r>
            <a:r>
              <a:rPr lang="en-US" dirty="0" smtClean="0"/>
              <a:t> this information is also stored in an object of “</a:t>
            </a:r>
            <a:r>
              <a:rPr lang="en-US" dirty="0" err="1" smtClean="0"/>
              <a:t>Classs</a:t>
            </a:r>
            <a:r>
              <a:rPr lang="en-US" dirty="0" smtClean="0"/>
              <a:t>” class.</a:t>
            </a:r>
          </a:p>
          <a:p>
            <a:pPr marL="0" indent="0">
              <a:buNone/>
            </a:pPr>
            <a:r>
              <a:rPr lang="en-US" b="1" dirty="0" smtClean="0"/>
              <a:t>Note:  </a:t>
            </a:r>
            <a:r>
              <a:rPr lang="en-US" dirty="0" smtClean="0"/>
              <a:t>The </a:t>
            </a:r>
            <a:r>
              <a:rPr lang="en-US" b="1" dirty="0" err="1">
                <a:solidFill>
                  <a:srgbClr val="0000FF"/>
                </a:solidFill>
              </a:rPr>
              <a:t>getClass</a:t>
            </a:r>
            <a:r>
              <a:rPr lang="en-US" b="1" dirty="0">
                <a:solidFill>
                  <a:srgbClr val="0000FF"/>
                </a:solidFill>
              </a:rPr>
              <a:t>() </a:t>
            </a:r>
            <a:r>
              <a:rPr lang="en-US" dirty="0"/>
              <a:t>method </a:t>
            </a:r>
            <a:r>
              <a:rPr lang="en-US" dirty="0" smtClean="0"/>
              <a:t>of “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” </a:t>
            </a:r>
            <a:r>
              <a:rPr lang="en-US" dirty="0"/>
              <a:t>class returns an </a:t>
            </a:r>
            <a:r>
              <a:rPr lang="en-US" dirty="0" smtClean="0"/>
              <a:t>object instance of “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” class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Employee </a:t>
            </a:r>
            <a:r>
              <a:rPr lang="en-US" dirty="0">
                <a:solidFill>
                  <a:srgbClr val="0000FF"/>
                </a:solidFill>
                <a:latin typeface="CourierNewPSMT"/>
              </a:rPr>
              <a:t>e</a:t>
            </a:r>
            <a:r>
              <a:rPr lang="en-US" dirty="0" smtClean="0">
                <a:latin typeface="CourierNewPSMT"/>
              </a:rPr>
              <a:t>;  </a:t>
            </a:r>
            <a:r>
              <a:rPr lang="en-US" dirty="0" smtClean="0">
                <a:solidFill>
                  <a:srgbClr val="00B050"/>
                </a:solidFill>
                <a:latin typeface="CourierNewPSMT"/>
              </a:rPr>
              <a:t>// Employee class inherits </a:t>
            </a:r>
            <a:r>
              <a:rPr lang="en-US" dirty="0" err="1" smtClean="0">
                <a:solidFill>
                  <a:srgbClr val="0000FF"/>
                </a:solidFill>
                <a:latin typeface="CourierNewPSMT"/>
              </a:rPr>
              <a:t>getClass</a:t>
            </a:r>
            <a:r>
              <a:rPr lang="en-US" dirty="0" smtClean="0">
                <a:latin typeface="CourierNewPSMT"/>
              </a:rPr>
              <a:t>() </a:t>
            </a:r>
            <a:r>
              <a:rPr lang="en-US" b="1" dirty="0" smtClean="0">
                <a:latin typeface="CourierNewPSMT"/>
              </a:rPr>
              <a:t>from “Object” class </a:t>
            </a:r>
            <a:endParaRPr lang="en-US" b="1" dirty="0"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NewPSMT"/>
              </a:rPr>
              <a:t>Class</a:t>
            </a:r>
            <a:r>
              <a:rPr lang="en-US" dirty="0" smtClean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cl </a:t>
            </a:r>
            <a:r>
              <a:rPr lang="en-US" dirty="0" smtClean="0">
                <a:latin typeface="CourierNewPSMT"/>
              </a:rPr>
              <a:t> =  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e</a:t>
            </a:r>
            <a:r>
              <a:rPr lang="en-US" dirty="0" smtClean="0">
                <a:latin typeface="CourierNewPSMT"/>
              </a:rPr>
              <a:t>. </a:t>
            </a:r>
            <a:r>
              <a:rPr lang="en-US" dirty="0" err="1" smtClean="0">
                <a:latin typeface="CourierNewPSMT"/>
              </a:rPr>
              <a:t>getClass</a:t>
            </a:r>
            <a:r>
              <a:rPr lang="en-US" dirty="0" smtClean="0">
                <a:latin typeface="CourierNewPSMT"/>
              </a:rPr>
              <a:t>();  </a:t>
            </a:r>
            <a:endParaRPr lang="en-US" dirty="0">
              <a:solidFill>
                <a:srgbClr val="0000FF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NewPSMT"/>
              </a:rPr>
              <a:t>Note : </a:t>
            </a:r>
            <a:r>
              <a:rPr lang="en-US" dirty="0" smtClean="0">
                <a:latin typeface="CourierNewPSMT"/>
              </a:rPr>
              <a:t>An employee object describes the current states of a particular object.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       Similarly, </a:t>
            </a:r>
            <a:r>
              <a:rPr lang="en-US" dirty="0" smtClean="0">
                <a:latin typeface="CourierNewPSMT"/>
              </a:rPr>
              <a:t>an object of “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Class</a:t>
            </a:r>
            <a:r>
              <a:rPr lang="en-US" dirty="0" smtClean="0">
                <a:latin typeface="CourierNewPSMT"/>
              </a:rPr>
              <a:t>” class describes the properties of a particular 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class.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5.7.1. </a:t>
            </a:r>
            <a:r>
              <a:rPr lang="en-US" dirty="0" smtClean="0">
                <a:solidFill>
                  <a:prstClr val="black"/>
                </a:solidFill>
              </a:rPr>
              <a:t>How to get an object of a “ </a:t>
            </a:r>
            <a:r>
              <a:rPr lang="en-US" dirty="0">
                <a:solidFill>
                  <a:srgbClr val="FF0000"/>
                </a:solidFill>
              </a:rPr>
              <a:t>Class ” </a:t>
            </a:r>
            <a:r>
              <a:rPr lang="en-US" dirty="0" smtClean="0">
                <a:solidFill>
                  <a:prstClr val="black"/>
                </a:solidFill>
              </a:rPr>
              <a:t>class?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69" y="987699"/>
            <a:ext cx="11331454" cy="564528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A) 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</a:rPr>
              <a:t>Given an </a:t>
            </a:r>
            <a:r>
              <a:rPr lang="en-US" dirty="0" smtClean="0">
                <a:solidFill>
                  <a:prstClr val="black"/>
                </a:solidFill>
              </a:rPr>
              <a:t>object , we can create an object of the “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>
                <a:solidFill>
                  <a:prstClr val="black"/>
                </a:solidFill>
              </a:rPr>
              <a:t>” class using </a:t>
            </a:r>
            <a:r>
              <a:rPr lang="en-US" b="1" dirty="0" err="1" smtClean="0">
                <a:solidFill>
                  <a:srgbClr val="0000FF"/>
                </a:solidFill>
              </a:rPr>
              <a:t>getClass</a:t>
            </a:r>
            <a:r>
              <a:rPr lang="en-US" b="1" dirty="0" smtClean="0">
                <a:solidFill>
                  <a:srgbClr val="0000FF"/>
                </a:solidFill>
              </a:rPr>
              <a:t>() </a:t>
            </a:r>
            <a:r>
              <a:rPr lang="en-US" dirty="0" smtClean="0">
                <a:solidFill>
                  <a:prstClr val="black"/>
                </a:solidFill>
              </a:rPr>
              <a:t>method  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     Employee </a:t>
            </a:r>
            <a:r>
              <a:rPr lang="en-US" dirty="0" smtClean="0">
                <a:latin typeface="CourierNewPSMT"/>
              </a:rPr>
              <a:t>e </a:t>
            </a:r>
            <a:r>
              <a:rPr lang="en-US" dirty="0" smtClean="0">
                <a:solidFill>
                  <a:srgbClr val="FF0000"/>
                </a:solidFill>
                <a:latin typeface="CourierNewPSMT"/>
              </a:rPr>
              <a:t>= new 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Employee()</a:t>
            </a:r>
            <a:r>
              <a:rPr lang="en-US" dirty="0" smtClean="0">
                <a:solidFill>
                  <a:srgbClr val="FF0000"/>
                </a:solidFill>
                <a:latin typeface="CourierNewPSMT"/>
              </a:rPr>
              <a:t> ; </a:t>
            </a:r>
            <a:r>
              <a:rPr lang="en-US" dirty="0" smtClean="0">
                <a:solidFill>
                  <a:srgbClr val="00B050"/>
                </a:solidFill>
                <a:latin typeface="CourierNewPSMT"/>
              </a:rPr>
              <a:t>// e is </a:t>
            </a:r>
            <a:r>
              <a:rPr lang="en-US" dirty="0" err="1" smtClean="0">
                <a:solidFill>
                  <a:srgbClr val="00B050"/>
                </a:solidFill>
                <a:latin typeface="CourierNewPSMT"/>
              </a:rPr>
              <a:t>obj</a:t>
            </a:r>
            <a:endParaRPr lang="en-US" dirty="0" smtClean="0">
              <a:solidFill>
                <a:srgbClr val="00B05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NewPSMT"/>
              </a:rPr>
              <a:t>     </a:t>
            </a:r>
            <a:r>
              <a:rPr lang="en-US" dirty="0" smtClean="0">
                <a:latin typeface="CourierNewPSMT"/>
              </a:rPr>
              <a:t>Manager</a:t>
            </a:r>
            <a:r>
              <a:rPr lang="en-US" dirty="0" smtClean="0">
                <a:solidFill>
                  <a:srgbClr val="FF0000"/>
                </a:solidFill>
                <a:latin typeface="CourierNewPSMT"/>
              </a:rPr>
              <a:t> m </a:t>
            </a:r>
            <a:r>
              <a:rPr lang="en-US" dirty="0">
                <a:solidFill>
                  <a:srgbClr val="FF0000"/>
                </a:solidFill>
                <a:latin typeface="CourierNewPSMT"/>
              </a:rPr>
              <a:t>= new </a:t>
            </a:r>
            <a:r>
              <a:rPr lang="en-US" dirty="0" smtClean="0">
                <a:latin typeface="CourierNewPSMT"/>
              </a:rPr>
              <a:t>Manager() </a:t>
            </a:r>
            <a:r>
              <a:rPr lang="en-US" dirty="0" smtClean="0">
                <a:solidFill>
                  <a:srgbClr val="00B050"/>
                </a:solidFill>
                <a:latin typeface="CourierNewPSMT"/>
              </a:rPr>
              <a:t>;  // m is </a:t>
            </a:r>
            <a:r>
              <a:rPr lang="en-US" dirty="0" err="1" smtClean="0">
                <a:solidFill>
                  <a:srgbClr val="00B050"/>
                </a:solidFill>
                <a:latin typeface="CourierNewPSMT"/>
              </a:rPr>
              <a:t>obj</a:t>
            </a:r>
            <a:endParaRPr lang="en-US" dirty="0">
              <a:solidFill>
                <a:srgbClr val="00B05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Class </a:t>
            </a:r>
            <a:r>
              <a:rPr lang="en-US" dirty="0" smtClean="0"/>
              <a:t>c1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b="1" dirty="0" err="1" smtClean="0"/>
              <a:t>e</a:t>
            </a:r>
            <a:r>
              <a:rPr lang="en-US" dirty="0" err="1" smtClean="0">
                <a:solidFill>
                  <a:srgbClr val="FF0000"/>
                </a:solidFill>
              </a:rPr>
              <a:t>.getClass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r>
              <a:rPr lang="en-US" dirty="0" smtClean="0">
                <a:solidFill>
                  <a:srgbClr val="00B050"/>
                </a:solidFill>
              </a:rPr>
              <a:t>// we get c1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Class c2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b="1" dirty="0" err="1" smtClean="0"/>
              <a:t>m</a:t>
            </a:r>
            <a:r>
              <a:rPr lang="en-US" dirty="0" err="1" smtClean="0">
                <a:solidFill>
                  <a:srgbClr val="FF0000"/>
                </a:solidFill>
              </a:rPr>
              <a:t>.getClass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r>
              <a:rPr lang="en-US" dirty="0" smtClean="0">
                <a:solidFill>
                  <a:srgbClr val="00B050"/>
                </a:solidFill>
              </a:rPr>
              <a:t>// we get c2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 Now,</a:t>
            </a:r>
            <a:r>
              <a:rPr lang="en-US" b="1" dirty="0" smtClean="0"/>
              <a:t> display class name  of e and m;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using </a:t>
            </a:r>
            <a:r>
              <a:rPr lang="en-US" b="1" dirty="0" smtClean="0">
                <a:solidFill>
                  <a:srgbClr val="0000FF"/>
                </a:solidFill>
              </a:rPr>
              <a:t>getName() </a:t>
            </a:r>
            <a:r>
              <a:rPr lang="en-US" b="1" dirty="0" smtClean="0"/>
              <a:t>method </a:t>
            </a:r>
          </a:p>
          <a:p>
            <a:pPr marL="0" indent="0">
              <a:buNone/>
            </a:pPr>
            <a:r>
              <a:rPr lang="en-US" dirty="0" smtClean="0"/>
              <a:t>   System.out.println ( </a:t>
            </a:r>
            <a:r>
              <a:rPr lang="en-US" b="1" dirty="0" smtClean="0"/>
              <a:t>c1</a:t>
            </a:r>
            <a:r>
              <a:rPr lang="en-US" dirty="0" smtClean="0">
                <a:solidFill>
                  <a:srgbClr val="FF0000"/>
                </a:solidFill>
              </a:rPr>
              <a:t>.getName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System.out.println </a:t>
            </a:r>
            <a:r>
              <a:rPr lang="en-US" dirty="0"/>
              <a:t>( </a:t>
            </a:r>
            <a:r>
              <a:rPr lang="en-US" dirty="0" smtClean="0"/>
              <a:t>c2.getName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//Output: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  Employee</a:t>
            </a:r>
            <a:r>
              <a:rPr lang="en-US" b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   Manager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Note:  </a:t>
            </a:r>
            <a:r>
              <a:rPr lang="en-US" b="1" dirty="0"/>
              <a:t>After creating an object of “ Class” class, </a:t>
            </a:r>
            <a:r>
              <a:rPr lang="en-US" b="1" dirty="0" smtClean="0"/>
              <a:t> </a:t>
            </a:r>
            <a:r>
              <a:rPr lang="en-US" b="1" dirty="0"/>
              <a:t>getName</a:t>
            </a:r>
            <a:r>
              <a:rPr lang="en-US" b="1" dirty="0" smtClean="0"/>
              <a:t>() is common method 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0815" y="2405486"/>
            <a:ext cx="5182985" cy="28623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 If the </a:t>
            </a:r>
            <a:r>
              <a:rPr lang="en-US" sz="2000" b="1" dirty="0"/>
              <a:t>class</a:t>
            </a:r>
            <a:r>
              <a:rPr lang="en-US" sz="2000" dirty="0"/>
              <a:t> is in a package, the 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B050"/>
                </a:solidFill>
              </a:rPr>
              <a:t>package</a:t>
            </a:r>
            <a:r>
              <a:rPr lang="en-US" sz="2000" b="1" dirty="0" smtClean="0"/>
              <a:t> </a:t>
            </a:r>
            <a:r>
              <a:rPr lang="en-US" sz="2000" dirty="0"/>
              <a:t>name is part of the </a:t>
            </a:r>
            <a:r>
              <a:rPr lang="en-US" sz="2000" b="1" dirty="0"/>
              <a:t>class </a:t>
            </a:r>
            <a:r>
              <a:rPr lang="en-US" sz="2000" dirty="0"/>
              <a:t>name</a:t>
            </a:r>
          </a:p>
          <a:p>
            <a:r>
              <a:rPr lang="en-US" sz="2000" b="1" dirty="0"/>
              <a:t>Example </a:t>
            </a:r>
            <a:r>
              <a:rPr lang="en-US" sz="2000" dirty="0" smtClean="0"/>
              <a:t>: </a:t>
            </a:r>
            <a:endParaRPr lang="en-US" sz="2000" dirty="0"/>
          </a:p>
          <a:p>
            <a:r>
              <a:rPr lang="en-US" sz="2000" dirty="0">
                <a:latin typeface="CourierNewPSMT"/>
              </a:rPr>
              <a:t>Date d = new Date();</a:t>
            </a:r>
          </a:p>
          <a:p>
            <a:r>
              <a:rPr lang="en-US" sz="2000" dirty="0">
                <a:solidFill>
                  <a:srgbClr val="FF0000"/>
                </a:solidFill>
                <a:latin typeface="CourierNewPSMT"/>
              </a:rPr>
              <a:t>Class</a:t>
            </a:r>
            <a:r>
              <a:rPr lang="en-US" sz="2000" dirty="0">
                <a:latin typeface="CourierNewPSMT"/>
              </a:rPr>
              <a:t> cl = </a:t>
            </a:r>
            <a:r>
              <a:rPr lang="en-US" sz="2000" dirty="0" err="1">
                <a:latin typeface="CourierNewPSMT"/>
              </a:rPr>
              <a:t>d.getClass</a:t>
            </a:r>
            <a:r>
              <a:rPr lang="en-US" sz="2000" dirty="0">
                <a:latin typeface="CourierNewPSMT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NewPSMT"/>
              </a:rPr>
              <a:t>// object of “ </a:t>
            </a:r>
            <a:r>
              <a:rPr lang="en-US" sz="2000" dirty="0">
                <a:solidFill>
                  <a:srgbClr val="FF0000"/>
                </a:solidFill>
                <a:latin typeface="CourierNewPSMT"/>
              </a:rPr>
              <a:t>Class</a:t>
            </a:r>
            <a:r>
              <a:rPr lang="en-US" sz="2000" dirty="0">
                <a:solidFill>
                  <a:srgbClr val="00B050"/>
                </a:solidFill>
                <a:latin typeface="CourierNewPSMT"/>
              </a:rPr>
              <a:t>” class is created on heap and refereed by </a:t>
            </a:r>
            <a:r>
              <a:rPr lang="en-US" sz="2000" dirty="0">
                <a:solidFill>
                  <a:srgbClr val="FF0000"/>
                </a:solidFill>
                <a:latin typeface="CourierNewPSMT"/>
              </a:rPr>
              <a:t>cl</a:t>
            </a:r>
          </a:p>
          <a:p>
            <a:r>
              <a:rPr lang="en-US" sz="2000" dirty="0">
                <a:latin typeface="CourierNewPSMT"/>
              </a:rPr>
              <a:t>String name = </a:t>
            </a:r>
            <a:r>
              <a:rPr lang="en-US" sz="2000" dirty="0" err="1">
                <a:latin typeface="CourierNewPSMT"/>
              </a:rPr>
              <a:t>cl.getName</a:t>
            </a:r>
            <a:r>
              <a:rPr lang="en-US" sz="2000" dirty="0" smtClean="0">
                <a:latin typeface="CourierNewPSMT"/>
              </a:rPr>
              <a:t>();</a:t>
            </a:r>
          </a:p>
          <a:p>
            <a:r>
              <a:rPr lang="en-US" sz="2000" dirty="0" smtClean="0">
                <a:latin typeface="CourierNewPSMT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NewPSMT"/>
              </a:rPr>
              <a:t>// in this case, </a:t>
            </a:r>
            <a:r>
              <a:rPr lang="en-US" sz="2000" b="1" dirty="0">
                <a:latin typeface="CourierNewPSMT"/>
              </a:rPr>
              <a:t>name </a:t>
            </a:r>
            <a:r>
              <a:rPr lang="en-US" sz="2000" dirty="0">
                <a:latin typeface="CourierNewPSMT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NewPSMT"/>
              </a:rPr>
              <a:t>“ </a:t>
            </a:r>
            <a:r>
              <a:rPr lang="en-US" sz="2000" dirty="0" err="1">
                <a:solidFill>
                  <a:srgbClr val="FF0000"/>
                </a:solidFill>
                <a:latin typeface="CourierNewPSMT"/>
              </a:rPr>
              <a:t>java.util</a:t>
            </a:r>
            <a:r>
              <a:rPr lang="en-US" sz="2000" dirty="0" err="1">
                <a:solidFill>
                  <a:srgbClr val="00B05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urierNewPSMT"/>
              </a:rPr>
              <a:t>Date</a:t>
            </a:r>
            <a:r>
              <a:rPr lang="en-US" sz="2000" dirty="0">
                <a:solidFill>
                  <a:srgbClr val="0000FF"/>
                </a:solidFill>
                <a:latin typeface="CourierNewPSMT"/>
              </a:rPr>
              <a:t> “;</a:t>
            </a:r>
            <a:r>
              <a:rPr lang="en-US" sz="2000" dirty="0">
                <a:solidFill>
                  <a:srgbClr val="00B050"/>
                </a:solidFill>
                <a:latin typeface="CourierNewPSMT"/>
              </a:rPr>
              <a:t> </a:t>
            </a:r>
            <a:endParaRPr lang="en-US" sz="2000" dirty="0" smtClean="0">
              <a:solidFill>
                <a:srgbClr val="00B050"/>
              </a:solidFill>
              <a:latin typeface="CourierNewPSMT"/>
            </a:endParaRPr>
          </a:p>
          <a:p>
            <a:r>
              <a:rPr lang="en-US" sz="2000" dirty="0"/>
              <a:t>System.out.println ( </a:t>
            </a:r>
            <a:r>
              <a:rPr lang="en-US" sz="2000" b="1" dirty="0"/>
              <a:t>n</a:t>
            </a:r>
            <a:r>
              <a:rPr lang="en-US" sz="2000" b="1" dirty="0" smtClean="0"/>
              <a:t>ame() 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2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5.7.1. How to get an object of a “ </a:t>
            </a:r>
            <a:r>
              <a:rPr lang="en-US" dirty="0">
                <a:solidFill>
                  <a:srgbClr val="FF0000"/>
                </a:solidFill>
              </a:rPr>
              <a:t>Class ” </a:t>
            </a:r>
            <a:r>
              <a:rPr lang="en-US" dirty="0">
                <a:solidFill>
                  <a:prstClr val="black"/>
                </a:solidFill>
              </a:rPr>
              <a:t>class?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803194" cy="5241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</a:t>
            </a:r>
            <a:r>
              <a:rPr lang="en-US" sz="2200" b="1" dirty="0" smtClean="0"/>
              <a:t>)  </a:t>
            </a:r>
            <a:r>
              <a:rPr lang="en-US" sz="2200" dirty="0" smtClean="0"/>
              <a:t>from a given </a:t>
            </a:r>
            <a:r>
              <a:rPr lang="en-US" sz="2200" b="1" dirty="0" smtClean="0">
                <a:latin typeface="TimesNewRomanPSMT"/>
              </a:rPr>
              <a:t>class name(</a:t>
            </a:r>
            <a:r>
              <a:rPr lang="en-US" sz="2200" b="1" dirty="0" smtClean="0">
                <a:solidFill>
                  <a:srgbClr val="FF0000"/>
                </a:solidFill>
                <a:latin typeface="TimesNewRomanPSMT"/>
              </a:rPr>
              <a:t>String</a:t>
            </a:r>
            <a:r>
              <a:rPr lang="en-US" sz="2200" b="1" dirty="0" smtClean="0">
                <a:latin typeface="TimesNewRomanPSMT"/>
              </a:rPr>
              <a:t>)</a:t>
            </a:r>
            <a:r>
              <a:rPr lang="en-US" sz="2200" dirty="0" smtClean="0">
                <a:latin typeface="TimesNewRomanPSMT"/>
              </a:rPr>
              <a:t>, we can create an object of  </a:t>
            </a:r>
            <a:r>
              <a:rPr lang="en-US" sz="2200" b="1" dirty="0" smtClean="0">
                <a:solidFill>
                  <a:srgbClr val="FF0000"/>
                </a:solidFill>
                <a:latin typeface="TimesNewRomanPSMT"/>
              </a:rPr>
              <a:t>“Class”  </a:t>
            </a:r>
            <a:r>
              <a:rPr lang="en-US" sz="2200" dirty="0" smtClean="0">
                <a:latin typeface="TimesNewRomanPSMT"/>
              </a:rPr>
              <a:t>class by using  </a:t>
            </a:r>
            <a:r>
              <a:rPr lang="en-US" sz="2200" b="1" dirty="0" err="1" smtClean="0">
                <a:solidFill>
                  <a:srgbClr val="0000FF"/>
                </a:solidFill>
                <a:latin typeface="CourierNewPSMT"/>
              </a:rPr>
              <a:t>forName</a:t>
            </a:r>
            <a:r>
              <a:rPr lang="en-US" sz="2200" dirty="0" smtClean="0">
                <a:latin typeface="CourierNewPSMT"/>
              </a:rPr>
              <a:t>() of the “ </a:t>
            </a:r>
            <a:r>
              <a:rPr lang="en-US" sz="2200" b="1" dirty="0" smtClean="0">
                <a:latin typeface="CourierNewPSMT"/>
              </a:rPr>
              <a:t>Class</a:t>
            </a:r>
            <a:r>
              <a:rPr lang="en-US" sz="2200" dirty="0" smtClean="0">
                <a:latin typeface="CourierNewPSMT"/>
              </a:rPr>
              <a:t>” class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urierNewPSMT"/>
              </a:rPr>
              <a:t>   Syntax</a:t>
            </a:r>
            <a:r>
              <a:rPr lang="en-US" sz="2200" dirty="0" smtClean="0">
                <a:latin typeface="CourierNewPSMT"/>
              </a:rPr>
              <a:t>: static </a:t>
            </a:r>
            <a:r>
              <a:rPr lang="en-US" sz="2200" dirty="0">
                <a:latin typeface="CourierNewPSMT"/>
              </a:rPr>
              <a:t>Class </a:t>
            </a:r>
            <a:r>
              <a:rPr lang="en-US" sz="2200" b="1" dirty="0" err="1">
                <a:solidFill>
                  <a:srgbClr val="0000FF"/>
                </a:solidFill>
                <a:latin typeface="CourierNewPSMT"/>
              </a:rPr>
              <a:t>forName</a:t>
            </a:r>
            <a:r>
              <a:rPr lang="en-US" sz="2200" dirty="0">
                <a:latin typeface="CourierNewPSMT"/>
              </a:rPr>
              <a:t>(String </a:t>
            </a:r>
            <a:r>
              <a:rPr lang="en-US" sz="2200" dirty="0" err="1">
                <a:latin typeface="CourierNewPSMT"/>
              </a:rPr>
              <a:t>className</a:t>
            </a:r>
            <a:r>
              <a:rPr lang="en-US" sz="2200" dirty="0">
                <a:latin typeface="CourierNewPSMT"/>
              </a:rPr>
              <a:t>).</a:t>
            </a: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FF0000"/>
                </a:solidFill>
              </a:rPr>
              <a:t> String </a:t>
            </a:r>
            <a:r>
              <a:rPr lang="en-US" sz="2200" dirty="0" err="1">
                <a:solidFill>
                  <a:srgbClr val="7030A0"/>
                </a:solidFill>
              </a:rPr>
              <a:t>className</a:t>
            </a:r>
            <a:r>
              <a:rPr lang="en-US" sz="2200" dirty="0"/>
              <a:t> = "</a:t>
            </a:r>
            <a:r>
              <a:rPr lang="en-US" sz="2200" b="1" dirty="0" err="1"/>
              <a:t>java.util.Date</a:t>
            </a:r>
            <a:r>
              <a:rPr lang="en-US" sz="2200" b="1" dirty="0" smtClean="0"/>
              <a:t>"</a:t>
            </a:r>
            <a:r>
              <a:rPr lang="en-US" sz="2200" dirty="0" smtClean="0"/>
              <a:t>;  </a:t>
            </a:r>
            <a:r>
              <a:rPr lang="en-US" sz="2200" dirty="0" smtClean="0">
                <a:solidFill>
                  <a:srgbClr val="00B050"/>
                </a:solidFill>
              </a:rPr>
              <a:t>// full name of the Date class is given 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0000FF"/>
                </a:solidFill>
              </a:rPr>
              <a:t> Class </a:t>
            </a:r>
            <a:r>
              <a:rPr lang="en-US" sz="2200" dirty="0"/>
              <a:t>cl = </a:t>
            </a:r>
            <a:r>
              <a:rPr lang="en-US" sz="2200" b="1" dirty="0" err="1"/>
              <a:t>Class</a:t>
            </a:r>
            <a:r>
              <a:rPr lang="en-US" sz="2200" dirty="0" err="1"/>
              <a:t>.</a:t>
            </a:r>
            <a:r>
              <a:rPr lang="en-US" sz="2200" b="1" dirty="0" err="1">
                <a:solidFill>
                  <a:srgbClr val="0000FF"/>
                </a:solidFill>
              </a:rPr>
              <a:t>forName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7030A0"/>
                </a:solidFill>
              </a:rPr>
              <a:t>className</a:t>
            </a:r>
            <a:r>
              <a:rPr lang="en-US" sz="2200" dirty="0" smtClean="0">
                <a:solidFill>
                  <a:srgbClr val="00B050"/>
                </a:solidFill>
              </a:rPr>
              <a:t>);  // object of “Class” class created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b="1" dirty="0" smtClean="0"/>
              <a:t>C</a:t>
            </a:r>
            <a:r>
              <a:rPr lang="en-US" sz="2200" dirty="0"/>
              <a:t>) </a:t>
            </a:r>
            <a:r>
              <a:rPr lang="en-US" sz="2200" dirty="0" smtClean="0"/>
              <a:t> If </a:t>
            </a:r>
            <a:r>
              <a:rPr lang="en-US" sz="2200" dirty="0"/>
              <a:t>T is any </a:t>
            </a:r>
            <a:r>
              <a:rPr lang="en-US" sz="2200" b="1" dirty="0" smtClean="0"/>
              <a:t>Java type</a:t>
            </a:r>
            <a:r>
              <a:rPr lang="en-US" sz="2200" dirty="0"/>
              <a:t>, then </a:t>
            </a:r>
            <a:r>
              <a:rPr lang="en-US" sz="2200" b="1" dirty="0" err="1"/>
              <a:t>T.class</a:t>
            </a:r>
            <a:r>
              <a:rPr lang="en-US" sz="2200" dirty="0"/>
              <a:t>  </a:t>
            </a:r>
            <a:r>
              <a:rPr lang="en-US" sz="2200" dirty="0" smtClean="0"/>
              <a:t>creates a  </a:t>
            </a:r>
            <a:r>
              <a:rPr lang="en-US" sz="2200" dirty="0"/>
              <a:t>matching </a:t>
            </a:r>
            <a:r>
              <a:rPr lang="en-US" sz="2200" dirty="0" smtClean="0"/>
              <a:t> object of “</a:t>
            </a:r>
            <a:r>
              <a:rPr lang="en-US" sz="2200" b="1" dirty="0" smtClean="0"/>
              <a:t>Class</a:t>
            </a:r>
            <a:r>
              <a:rPr lang="en-US" sz="2200" dirty="0" smtClean="0"/>
              <a:t>” class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sz="2200" b="1" dirty="0"/>
              <a:t>For example</a:t>
            </a:r>
            <a:r>
              <a:rPr lang="en-US" sz="2200" b="1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Class cl1 = </a:t>
            </a:r>
            <a:r>
              <a:rPr lang="en-US" sz="2200" b="1" dirty="0" err="1"/>
              <a:t>Date</a:t>
            </a:r>
            <a:r>
              <a:rPr lang="en-US" sz="2200" dirty="0" err="1"/>
              <a:t>.</a:t>
            </a:r>
            <a:r>
              <a:rPr lang="en-US" sz="2200" dirty="0" err="1">
                <a:solidFill>
                  <a:srgbClr val="0000FF"/>
                </a:solidFill>
              </a:rPr>
              <a:t>class</a:t>
            </a:r>
            <a:r>
              <a:rPr lang="en-US" sz="2200" dirty="0" smtClean="0"/>
              <a:t>;  </a:t>
            </a:r>
            <a:r>
              <a:rPr lang="en-US" sz="2200" dirty="0">
                <a:solidFill>
                  <a:srgbClr val="00B050"/>
                </a:solidFill>
              </a:rPr>
              <a:t>// if you import </a:t>
            </a:r>
            <a:r>
              <a:rPr lang="en-US" sz="2200" dirty="0" err="1">
                <a:solidFill>
                  <a:srgbClr val="00B050"/>
                </a:solidFill>
              </a:rPr>
              <a:t>java.util</a:t>
            </a:r>
            <a:r>
              <a:rPr lang="en-US" sz="2200" dirty="0">
                <a:solidFill>
                  <a:srgbClr val="00B050"/>
                </a:solidFill>
              </a:rPr>
              <a:t>.*;</a:t>
            </a:r>
          </a:p>
          <a:p>
            <a:pPr marL="0" indent="0">
              <a:buNone/>
            </a:pPr>
            <a:r>
              <a:rPr lang="en-US" sz="2200" dirty="0"/>
              <a:t>Class cl2 = </a:t>
            </a:r>
            <a:r>
              <a:rPr lang="en-US" sz="2200" b="1" dirty="0" err="1"/>
              <a:t>int</a:t>
            </a:r>
            <a:r>
              <a:rPr lang="en-US" sz="2200" dirty="0" err="1"/>
              <a:t>.</a:t>
            </a:r>
            <a:r>
              <a:rPr lang="en-US" sz="2200" dirty="0" err="1">
                <a:solidFill>
                  <a:srgbClr val="0000FF"/>
                </a:solidFill>
              </a:rPr>
              <a:t>class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Class cl3 </a:t>
            </a:r>
            <a:r>
              <a:rPr lang="en-US" sz="2200" b="1" dirty="0"/>
              <a:t>= Double</a:t>
            </a:r>
            <a:r>
              <a:rPr lang="en-US" sz="2200" dirty="0"/>
              <a:t>[].</a:t>
            </a:r>
            <a:r>
              <a:rPr lang="en-US" sz="2200" dirty="0">
                <a:solidFill>
                  <a:srgbClr val="0000FF"/>
                </a:solidFill>
              </a:rPr>
              <a:t>class</a:t>
            </a:r>
            <a:r>
              <a:rPr lang="en-US" sz="2200" dirty="0"/>
              <a:t>;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Note :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/>
              <a:t>this shows that  an object of a “Class” really </a:t>
            </a:r>
            <a:r>
              <a:rPr lang="en-US" sz="2200" b="1" dirty="0"/>
              <a:t>describes a </a:t>
            </a:r>
            <a:r>
              <a:rPr lang="en-US" sz="2200" b="1" dirty="0" smtClean="0"/>
              <a:t>type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5.7.1. “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>
                <a:solidFill>
                  <a:prstClr val="black"/>
                </a:solidFill>
              </a:rPr>
              <a:t>” class : </a:t>
            </a:r>
            <a:r>
              <a:rPr lang="en-US" dirty="0" smtClean="0">
                <a:solidFill>
                  <a:srgbClr val="0000FF"/>
                </a:solidFill>
              </a:rPr>
              <a:t>The newInstance() method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992038"/>
            <a:ext cx="11149780" cy="5184925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sz="2400" b="1" dirty="0" smtClean="0"/>
              <a:t>After </a:t>
            </a:r>
            <a:r>
              <a:rPr lang="en-US" sz="2400" b="1" dirty="0"/>
              <a:t>creating an object of “ </a:t>
            </a:r>
            <a:r>
              <a:rPr lang="en-US" sz="2400" b="1" dirty="0">
                <a:solidFill>
                  <a:srgbClr val="FF0000"/>
                </a:solidFill>
              </a:rPr>
              <a:t>Class</a:t>
            </a:r>
            <a:r>
              <a:rPr lang="en-US" sz="2400" b="1" dirty="0"/>
              <a:t>” class, </a:t>
            </a:r>
            <a:r>
              <a:rPr lang="en-US" sz="2400" b="1" dirty="0" smtClean="0"/>
              <a:t>the other common </a:t>
            </a:r>
            <a:r>
              <a:rPr lang="en-US" sz="2400" b="1" dirty="0"/>
              <a:t>method </a:t>
            </a:r>
            <a:r>
              <a:rPr lang="en-US" sz="2400" b="1" dirty="0" smtClean="0"/>
              <a:t>is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newInstance</a:t>
            </a:r>
            <a:r>
              <a:rPr lang="en-US" sz="2400" b="1" dirty="0" smtClean="0"/>
              <a:t>(). </a:t>
            </a:r>
          </a:p>
          <a:p>
            <a:r>
              <a:rPr lang="en-US" sz="2400" b="1" dirty="0" smtClean="0"/>
              <a:t>This method  </a:t>
            </a:r>
            <a:r>
              <a:rPr lang="en-US" sz="2400" b="1" dirty="0"/>
              <a:t>lets </a:t>
            </a:r>
            <a:r>
              <a:rPr lang="en-US" sz="2400" b="1" dirty="0" smtClean="0"/>
              <a:t>us </a:t>
            </a:r>
            <a:r>
              <a:rPr lang="en-US" sz="2400" b="1" dirty="0"/>
              <a:t>create an </a:t>
            </a:r>
            <a:r>
              <a:rPr lang="en-US" sz="2400" b="1" dirty="0" smtClean="0"/>
              <a:t>object of  </a:t>
            </a:r>
            <a:r>
              <a:rPr lang="en-US" sz="2400" b="1" dirty="0"/>
              <a:t>of a class on the fly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 Its </a:t>
            </a:r>
            <a:r>
              <a:rPr lang="en-US" sz="2400" b="1" dirty="0">
                <a:solidFill>
                  <a:srgbClr val="00B050"/>
                </a:solidFill>
              </a:rPr>
              <a:t>syntax</a:t>
            </a:r>
            <a:r>
              <a:rPr lang="en-US" sz="2400" b="1" dirty="0"/>
              <a:t>:  Object newInstance() and  returns a new instance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  For 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// creates a new instance of the same class type as e. </a:t>
            </a:r>
          </a:p>
          <a:p>
            <a:pPr marL="0" indent="0">
              <a:buNone/>
            </a:pPr>
            <a:r>
              <a:rPr lang="en-US" sz="2400" b="1" dirty="0" smtClean="0"/>
              <a:t>     </a:t>
            </a:r>
            <a:r>
              <a:rPr lang="en-US" sz="2400" b="1" dirty="0" err="1" smtClean="0">
                <a:solidFill>
                  <a:srgbClr val="0000FF"/>
                </a:solidFill>
              </a:rPr>
              <a:t>e</a:t>
            </a:r>
            <a:r>
              <a:rPr lang="en-US" sz="2400" b="1" dirty="0" err="1" smtClean="0"/>
              <a:t>.getClass</a:t>
            </a:r>
            <a:r>
              <a:rPr lang="en-US" sz="2400" b="1" dirty="0"/>
              <a:t>().</a:t>
            </a:r>
            <a:r>
              <a:rPr lang="en-US" sz="2400" b="1" dirty="0">
                <a:solidFill>
                  <a:srgbClr val="FF0000"/>
                </a:solidFill>
              </a:rPr>
              <a:t>newInstance</a:t>
            </a:r>
            <a:r>
              <a:rPr lang="en-US" sz="2400" b="1" dirty="0" smtClean="0"/>
              <a:t>();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Note: </a:t>
            </a:r>
            <a:r>
              <a:rPr lang="en-US" sz="2400" b="1" dirty="0" smtClean="0">
                <a:solidFill>
                  <a:srgbClr val="0000FF"/>
                </a:solidFill>
              </a:rPr>
              <a:t>newInstance(</a:t>
            </a:r>
            <a:r>
              <a:rPr lang="en-US" sz="2400" b="1" dirty="0" smtClean="0"/>
              <a:t>) </a:t>
            </a:r>
            <a:r>
              <a:rPr lang="en-US" sz="2400" b="1" dirty="0"/>
              <a:t>yields an instance constructed with the </a:t>
            </a:r>
            <a:r>
              <a:rPr lang="en-US" sz="2400" b="1" dirty="0" smtClean="0">
                <a:solidFill>
                  <a:srgbClr val="0000FF"/>
                </a:solidFill>
              </a:rPr>
              <a:t>no-arg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      </a:t>
            </a:r>
            <a:r>
              <a:rPr lang="en-US" sz="2400" b="1" dirty="0" smtClean="0"/>
              <a:t> </a:t>
            </a:r>
            <a:r>
              <a:rPr lang="en-US" sz="2400" b="1" dirty="0"/>
              <a:t>constructor: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5.7.2. A </a:t>
            </a:r>
            <a:r>
              <a:rPr lang="en-US" dirty="0"/>
              <a:t>Primer on Catching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dirty="0"/>
              <a:t>such as </a:t>
            </a:r>
            <a:r>
              <a:rPr lang="en-US" b="1" dirty="0" err="1" smtClean="0">
                <a:solidFill>
                  <a:srgbClr val="FF0000"/>
                </a:solidFill>
              </a:rPr>
              <a:t>forName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newInstance</a:t>
            </a:r>
            <a:r>
              <a:rPr lang="en-US" dirty="0" smtClean="0"/>
              <a:t>() </a:t>
            </a:r>
            <a:r>
              <a:rPr lang="en-US" dirty="0"/>
              <a:t>can </a:t>
            </a:r>
            <a:r>
              <a:rPr lang="en-US" b="1" dirty="0"/>
              <a:t>throw </a:t>
            </a:r>
            <a:r>
              <a:rPr lang="en-US" dirty="0" smtClean="0"/>
              <a:t>exceptions.</a:t>
            </a:r>
          </a:p>
          <a:p>
            <a:r>
              <a:rPr lang="en-US" dirty="0" smtClean="0"/>
              <a:t>These </a:t>
            </a:r>
            <a:r>
              <a:rPr lang="en-US" dirty="0"/>
              <a:t>exceptions are checked: </a:t>
            </a:r>
            <a:r>
              <a:rPr lang="en-US" dirty="0" smtClean="0"/>
              <a:t>we need </a:t>
            </a:r>
            <a:r>
              <a:rPr lang="en-US" dirty="0"/>
              <a:t>to explain how you will handle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We can </a:t>
            </a:r>
            <a:r>
              <a:rPr lang="en-US" dirty="0"/>
              <a:t>declare them with a throws </a:t>
            </a:r>
            <a:r>
              <a:rPr lang="en-US" dirty="0" smtClean="0"/>
              <a:t>statement.</a:t>
            </a:r>
          </a:p>
          <a:p>
            <a:r>
              <a:rPr lang="en-US" dirty="0" smtClean="0"/>
              <a:t>we </a:t>
            </a:r>
            <a:r>
              <a:rPr lang="en-US" dirty="0"/>
              <a:t>can catch them with a try/catch block: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try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statements </a:t>
            </a:r>
            <a:r>
              <a:rPr lang="en-US" dirty="0">
                <a:solidFill>
                  <a:srgbClr val="0000FF"/>
                </a:solidFill>
              </a:rPr>
              <a:t>that might throw exceptions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}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catch </a:t>
            </a:r>
            <a:r>
              <a:rPr lang="en-US" dirty="0">
                <a:solidFill>
                  <a:srgbClr val="0000FF"/>
                </a:solidFill>
              </a:rPr>
              <a:t>(Exception 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handler action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We </a:t>
            </a:r>
            <a:r>
              <a:rPr lang="en-US" b="1" dirty="0">
                <a:solidFill>
                  <a:srgbClr val="FF0000"/>
                </a:solidFill>
              </a:rPr>
              <a:t>will </a:t>
            </a:r>
            <a:r>
              <a:rPr lang="en-US" b="1" dirty="0" smtClean="0">
                <a:solidFill>
                  <a:srgbClr val="FF0000"/>
                </a:solidFill>
              </a:rPr>
              <a:t> study this in detail in 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dirty="0" smtClean="0">
                <a:solidFill>
                  <a:srgbClr val="FF0000"/>
                </a:solidFill>
              </a:rPr>
              <a:t> 11( Exception handling).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 smtClean="0">
                <a:solidFill>
                  <a:srgbClr val="FF0000"/>
                </a:solidFill>
              </a:rPr>
              <a:t>Listing 5.13</a:t>
            </a:r>
            <a:r>
              <a:rPr lang="en-US" dirty="0" smtClean="0"/>
              <a:t>: reflection/</a:t>
            </a:r>
            <a:r>
              <a:rPr lang="en-US" dirty="0" smtClean="0">
                <a:solidFill>
                  <a:srgbClr val="0000FF"/>
                </a:solidFill>
              </a:rPr>
              <a:t>ReflectionTest.</a:t>
            </a:r>
            <a:r>
              <a:rPr lang="en-US" dirty="0" smtClean="0"/>
              <a:t>java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496550" cy="5427812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reflection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this program uses reflection to print all features of a class 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java.lang.reflect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ReflectionTest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read class name from command line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or user input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.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 0)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[0];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"Enter class name (e.g. </a:t>
            </a:r>
            <a:r>
              <a:rPr lang="en-US" sz="1400" b="1" i="1" dirty="0" err="1">
                <a:solidFill>
                  <a:srgbClr val="2A00FF"/>
                </a:solidFill>
                <a:latin typeface="Consolas"/>
              </a:rPr>
              <a:t>java.util.Date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):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in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print class name and superclass name (if != Object)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Class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Class.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forName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Class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supercl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.getSuperclass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Modifier.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.getModifiers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 &gt; 0)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"class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supercl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supercl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Object.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"extends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supercl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());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5.3. Generic ArrayList class Cont’d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829" y="992038"/>
            <a:ext cx="10746971" cy="50097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Using normal array is inconvenient </a:t>
            </a:r>
            <a:r>
              <a:rPr lang="en-US" dirty="0"/>
              <a:t>when </a:t>
            </a:r>
            <a:r>
              <a:rPr lang="en-US" dirty="0" smtClean="0"/>
              <a:t>its size  </a:t>
            </a:r>
            <a:r>
              <a:rPr lang="en-US" dirty="0"/>
              <a:t>is not known in </a:t>
            </a:r>
            <a:r>
              <a:rPr lang="en-US" dirty="0" smtClean="0"/>
              <a:t>advance.</a:t>
            </a:r>
          </a:p>
          <a:p>
            <a:r>
              <a:rPr lang="en-US" b="1" dirty="0" smtClean="0"/>
              <a:t>ArrayList </a:t>
            </a:r>
            <a:r>
              <a:rPr lang="en-US" dirty="0" smtClean="0"/>
              <a:t>class manages an </a:t>
            </a:r>
            <a:r>
              <a:rPr lang="en-US" dirty="0" smtClean="0">
                <a:solidFill>
                  <a:srgbClr val="0000FF"/>
                </a:solidFill>
              </a:rPr>
              <a:t>Object[] array </a:t>
            </a:r>
            <a:r>
              <a:rPr lang="en-US" dirty="0" smtClean="0"/>
              <a:t>that grows and shrinks on demand.</a:t>
            </a:r>
          </a:p>
          <a:p>
            <a:r>
              <a:rPr lang="en-US" b="1" dirty="0" smtClean="0"/>
              <a:t>ArrayList </a:t>
            </a:r>
            <a:r>
              <a:rPr lang="en-US" dirty="0" smtClean="0"/>
              <a:t>class uses </a:t>
            </a:r>
            <a:r>
              <a:rPr lang="en-US" dirty="0"/>
              <a:t>a type parameter such as </a:t>
            </a:r>
            <a:r>
              <a:rPr lang="en-US" dirty="0" smtClean="0"/>
              <a:t>ArrayList&lt;E&gt; </a:t>
            </a:r>
            <a:r>
              <a:rPr lang="en-US" dirty="0"/>
              <a:t>to specify </a:t>
            </a:r>
            <a:r>
              <a:rPr lang="en-US" dirty="0" smtClean="0"/>
              <a:t>an element type.</a:t>
            </a:r>
          </a:p>
          <a:p>
            <a:r>
              <a:rPr lang="en-US" dirty="0" smtClean="0"/>
              <a:t>Example: we can construct an array that holds Employee objects as follows</a:t>
            </a:r>
          </a:p>
          <a:p>
            <a:pPr marL="109537" lvl="0" indent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None/>
            </a:pPr>
            <a:r>
              <a:rPr lang="en-US" dirty="0" smtClean="0">
                <a:solidFill>
                  <a:srgbClr val="FF0000"/>
                </a:solidFill>
                <a:latin typeface="Lucida Sans Unicode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Lucida Sans Unicode"/>
              </a:rPr>
              <a:t>)  </a:t>
            </a:r>
            <a:r>
              <a:rPr lang="en-US" b="1" dirty="0" smtClean="0">
                <a:solidFill>
                  <a:srgbClr val="7030A0"/>
                </a:solidFill>
                <a:latin typeface="Lucida Sans Unicode"/>
              </a:rPr>
              <a:t>before java ,we use non-generic ArrayList( </a:t>
            </a:r>
            <a:r>
              <a:rPr lang="en-US" b="1" dirty="0" smtClean="0">
                <a:solidFill>
                  <a:srgbClr val="FF0000"/>
                </a:solidFill>
                <a:latin typeface="Lucida Sans Unicode"/>
              </a:rPr>
              <a:t>raw ArrayList</a:t>
            </a:r>
            <a:r>
              <a:rPr lang="en-US" b="1" dirty="0" smtClean="0">
                <a:solidFill>
                  <a:srgbClr val="7030A0"/>
                </a:solidFill>
                <a:latin typeface="Lucida Sans Unicode"/>
              </a:rPr>
              <a:t>)</a:t>
            </a:r>
          </a:p>
          <a:p>
            <a:pPr marL="109537" lvl="0" indent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None/>
            </a:pPr>
            <a:r>
              <a:rPr lang="en-US" dirty="0" smtClean="0">
                <a:solidFill>
                  <a:srgbClr val="0000FF"/>
                </a:solidFill>
                <a:latin typeface="Lucida Sans Unicode"/>
              </a:rPr>
              <a:t> Public </a:t>
            </a:r>
            <a:r>
              <a:rPr lang="en-US" dirty="0">
                <a:solidFill>
                  <a:srgbClr val="0000FF"/>
                </a:solidFill>
                <a:latin typeface="Lucida Sans Unicode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Lucida Sans Unicode"/>
              </a:rPr>
              <a:t>ArrayList</a:t>
            </a:r>
          </a:p>
          <a:p>
            <a:pPr marL="109537" lvl="0" indent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None/>
            </a:pPr>
            <a:r>
              <a:rPr lang="en-US" dirty="0" smtClean="0">
                <a:solidFill>
                  <a:srgbClr val="0000FF"/>
                </a:solidFill>
                <a:latin typeface="Lucida Sans Unicod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Unicode"/>
              </a:rPr>
              <a:t>{</a:t>
            </a:r>
          </a:p>
          <a:p>
            <a:pPr marL="109537" lvl="0" indent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None/>
            </a:pPr>
            <a:r>
              <a:rPr lang="en-US" dirty="0">
                <a:solidFill>
                  <a:srgbClr val="0000FF"/>
                </a:solidFill>
                <a:latin typeface="Lucida Sans Unicod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Sans Unicode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Lucida Sans Unicode"/>
              </a:rPr>
              <a:t>public </a:t>
            </a:r>
            <a:r>
              <a:rPr lang="en-US" dirty="0">
                <a:solidFill>
                  <a:prstClr val="black"/>
                </a:solidFill>
                <a:latin typeface="Lucida Sans Unicode"/>
              </a:rPr>
              <a:t>void </a:t>
            </a:r>
            <a:r>
              <a:rPr lang="en-US" dirty="0">
                <a:solidFill>
                  <a:srgbClr val="FF0000"/>
                </a:solidFill>
                <a:latin typeface="Lucida Sans Unicode"/>
              </a:rPr>
              <a:t>add</a:t>
            </a:r>
            <a:r>
              <a:rPr lang="en-US" dirty="0">
                <a:solidFill>
                  <a:srgbClr val="0000FF"/>
                </a:solidFill>
                <a:latin typeface="Lucida Sans Unicode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Sans Unicode"/>
              </a:rPr>
              <a:t>Object</a:t>
            </a:r>
            <a:r>
              <a:rPr lang="en-US" dirty="0">
                <a:solidFill>
                  <a:srgbClr val="0000FF"/>
                </a:solidFill>
                <a:latin typeface="Lucida Sans Unicod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Sans Unicode"/>
              </a:rPr>
              <a:t>obje</a:t>
            </a:r>
            <a:r>
              <a:rPr lang="en-US" dirty="0">
                <a:solidFill>
                  <a:srgbClr val="0000FF"/>
                </a:solidFill>
                <a:latin typeface="Lucida Sans Unicode"/>
              </a:rPr>
              <a:t>) </a:t>
            </a:r>
            <a:r>
              <a:rPr lang="en-US" dirty="0">
                <a:solidFill>
                  <a:srgbClr val="FF0000"/>
                </a:solidFill>
                <a:latin typeface="Lucida Sans Unicode"/>
              </a:rPr>
              <a:t>{………}</a:t>
            </a:r>
          </a:p>
          <a:p>
            <a:pPr marL="109537" lvl="0" indent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None/>
            </a:pPr>
            <a:r>
              <a:rPr lang="en-US" dirty="0" smtClean="0">
                <a:solidFill>
                  <a:srgbClr val="7030A0"/>
                </a:solidFill>
                <a:latin typeface="Lucida Sans Unicode"/>
              </a:rPr>
              <a:t>    ArrayList </a:t>
            </a:r>
            <a:r>
              <a:rPr lang="en-US" dirty="0" smtClean="0">
                <a:solidFill>
                  <a:srgbClr val="0000FF"/>
                </a:solidFill>
                <a:latin typeface="Lucida Sans Unicode"/>
              </a:rPr>
              <a:t>staff</a:t>
            </a:r>
            <a:r>
              <a:rPr lang="en-US" dirty="0" smtClean="0">
                <a:solidFill>
                  <a:srgbClr val="7030A0"/>
                </a:solidFill>
                <a:latin typeface="Lucida Sans Unicode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Lucida Sans Unicode"/>
              </a:rPr>
              <a:t>new</a:t>
            </a:r>
            <a:r>
              <a:rPr lang="en-US" dirty="0" smtClean="0">
                <a:solidFill>
                  <a:srgbClr val="7030A0"/>
                </a:solidFill>
                <a:latin typeface="Lucida Sans Unicode"/>
              </a:rPr>
              <a:t> ArrayList();</a:t>
            </a:r>
          </a:p>
          <a:p>
            <a:pPr marL="109537" lvl="0" indent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None/>
            </a:pPr>
            <a:r>
              <a:rPr lang="en-US" dirty="0">
                <a:solidFill>
                  <a:srgbClr val="7030A0"/>
                </a:solidFill>
                <a:latin typeface="Lucida Sans Unicode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Lucida Sans Unicod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Sans Unicode"/>
              </a:rPr>
              <a:t>staff</a:t>
            </a:r>
            <a:r>
              <a:rPr lang="en-US" dirty="0" smtClean="0">
                <a:solidFill>
                  <a:srgbClr val="7030A0"/>
                </a:solidFill>
                <a:latin typeface="Lucida Sans Unicode"/>
              </a:rPr>
              <a:t>.add ( </a:t>
            </a:r>
            <a:r>
              <a:rPr lang="en-US" dirty="0" smtClean="0">
                <a:solidFill>
                  <a:srgbClr val="FF0000"/>
                </a:solidFill>
                <a:latin typeface="Lucida Sans Unicode"/>
              </a:rPr>
              <a:t>new</a:t>
            </a:r>
            <a:r>
              <a:rPr lang="en-US" dirty="0" smtClean="0">
                <a:solidFill>
                  <a:srgbClr val="7030A0"/>
                </a:solidFill>
                <a:latin typeface="Lucida Sans Unicode"/>
              </a:rPr>
              <a:t> </a:t>
            </a:r>
            <a:r>
              <a:rPr lang="en-US" dirty="0">
                <a:solidFill>
                  <a:srgbClr val="7030A0"/>
                </a:solidFill>
                <a:latin typeface="Lucida Sans Unicode"/>
              </a:rPr>
              <a:t>Employee("Harry Hacker", . . </a:t>
            </a:r>
            <a:r>
              <a:rPr lang="en-US" dirty="0" smtClean="0">
                <a:solidFill>
                  <a:srgbClr val="7030A0"/>
                </a:solidFill>
                <a:latin typeface="Lucida Sans Unicode"/>
              </a:rPr>
              <a:t>.) );</a:t>
            </a:r>
            <a:endParaRPr lang="en-US" dirty="0">
              <a:solidFill>
                <a:srgbClr val="7030A0"/>
              </a:solidFill>
              <a:latin typeface="Lucida Sans Unicode"/>
            </a:endParaRPr>
          </a:p>
          <a:p>
            <a:pPr marL="109537" lvl="0" indent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None/>
            </a:pPr>
            <a:r>
              <a:rPr lang="en-US" dirty="0" smtClean="0">
                <a:solidFill>
                  <a:srgbClr val="7030A0"/>
                </a:solidFill>
                <a:latin typeface="Lucida Sans Unicode"/>
              </a:rPr>
              <a:t> ) </a:t>
            </a:r>
            <a:endParaRPr lang="en-US" dirty="0">
              <a:solidFill>
                <a:srgbClr val="7030A0"/>
              </a:solidFill>
              <a:latin typeface="Lucida Sans Unicode"/>
            </a:endParaRPr>
          </a:p>
          <a:p>
            <a:pPr marL="109537" lvl="0" indent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None/>
            </a:pPr>
            <a:r>
              <a:rPr lang="en-US" dirty="0" smtClean="0">
                <a:solidFill>
                  <a:srgbClr val="0000FF"/>
                </a:solidFill>
                <a:latin typeface="Lucida Sans Unicode"/>
              </a:rPr>
              <a:t>………………………………………….</a:t>
            </a:r>
            <a:endParaRPr lang="en-US" dirty="0">
              <a:solidFill>
                <a:srgbClr val="0000FF"/>
              </a:solidFill>
              <a:latin typeface="Lucida Sans Unicode"/>
            </a:endParaRPr>
          </a:p>
          <a:p>
            <a:pPr marL="109537" lvl="0" indent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None/>
            </a:pPr>
            <a:r>
              <a:rPr lang="en-US" dirty="0" smtClean="0">
                <a:solidFill>
                  <a:srgbClr val="0000FF"/>
                </a:solidFill>
                <a:latin typeface="Lucida Sans Unicode"/>
              </a:rPr>
              <a:t>}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b</a:t>
            </a:r>
            <a:r>
              <a:rPr lang="en-US" b="1" dirty="0">
                <a:solidFill>
                  <a:srgbClr val="7030A0"/>
                </a:solidFill>
              </a:rPr>
              <a:t>) 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after java </a:t>
            </a:r>
            <a:r>
              <a:rPr lang="en-US" b="1" dirty="0" smtClean="0">
                <a:solidFill>
                  <a:srgbClr val="7030A0"/>
                </a:solidFill>
              </a:rPr>
              <a:t>5, we use Generic ArrayList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ArrayList&lt;</a:t>
            </a:r>
            <a:r>
              <a:rPr lang="en-US" dirty="0" smtClean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&gt; staff =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0000FF"/>
                </a:solidFill>
              </a:rPr>
              <a:t>ArrayList&lt;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 smtClean="0">
                <a:solidFill>
                  <a:srgbClr val="0000FF"/>
                </a:solidFill>
              </a:rPr>
              <a:t>&gt;(); </a:t>
            </a:r>
            <a:r>
              <a:rPr lang="en-US" dirty="0" smtClean="0">
                <a:solidFill>
                  <a:srgbClr val="00B050"/>
                </a:solidFill>
              </a:rPr>
              <a:t>// after java 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c)  after </a:t>
            </a:r>
            <a:r>
              <a:rPr lang="en-US" b="1" dirty="0">
                <a:solidFill>
                  <a:srgbClr val="7030A0"/>
                </a:solidFill>
              </a:rPr>
              <a:t>Java 7 </a:t>
            </a:r>
            <a:r>
              <a:rPr lang="en-US" b="1" dirty="0" smtClean="0">
                <a:solidFill>
                  <a:srgbClr val="7030A0"/>
                </a:solidFill>
              </a:rPr>
              <a:t> generic class with diamond </a:t>
            </a:r>
            <a:r>
              <a:rPr lang="en-US" b="1" dirty="0">
                <a:solidFill>
                  <a:srgbClr val="7030A0"/>
                </a:solidFill>
              </a:rPr>
              <a:t>syntax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ArrayList&lt;</a:t>
            </a:r>
            <a:r>
              <a:rPr lang="en-US" dirty="0" smtClean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&gt; staff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ArrayList</a:t>
            </a:r>
            <a:r>
              <a:rPr lang="en-US" dirty="0" smtClean="0">
                <a:solidFill>
                  <a:srgbClr val="0000FF"/>
                </a:solidFill>
              </a:rPr>
              <a:t>&lt;&gt;();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 smtClean="0">
                <a:solidFill>
                  <a:srgbClr val="FF0000"/>
                </a:solidFill>
              </a:rPr>
              <a:t>Listing 5.13</a:t>
            </a:r>
            <a:r>
              <a:rPr lang="en-US" dirty="0" smtClean="0"/>
              <a:t>: reflection/</a:t>
            </a:r>
            <a:r>
              <a:rPr lang="en-US" dirty="0" smtClean="0">
                <a:solidFill>
                  <a:srgbClr val="0000FF"/>
                </a:solidFill>
              </a:rPr>
              <a:t>ReflectionTest.</a:t>
            </a:r>
            <a:r>
              <a:rPr lang="en-US" dirty="0" smtClean="0"/>
              <a:t>java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496550" cy="563736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"\n{\n"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printConstructors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printMethods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printFields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"}"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 // end of try block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ClassNotFoundException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System.exit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main()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printConstructors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(Class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 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print all constructors of a class 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Constructor[]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constructors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.getDeclaredConstructors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(Constructor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constructors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 </a:t>
            </a:r>
            <a:endParaRPr lang="en-US" sz="1400" dirty="0" smtClean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System.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Modifier.toString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.getModifiers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 &gt; 0)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System.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"("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paramTypes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.getParameterTypes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// print parameter types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paramTypes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++)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 0) System.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paramTypes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inner for loop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");"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 // end of outer for loop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end of constructor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 smtClean="0">
                <a:solidFill>
                  <a:srgbClr val="FF0000"/>
                </a:solidFill>
              </a:rPr>
              <a:t>Listing 5.13</a:t>
            </a:r>
            <a:r>
              <a:rPr lang="en-US" dirty="0" smtClean="0"/>
              <a:t>: reflection/</a:t>
            </a:r>
            <a:r>
              <a:rPr lang="en-US" dirty="0" smtClean="0">
                <a:solidFill>
                  <a:srgbClr val="0000FF"/>
                </a:solidFill>
              </a:rPr>
              <a:t>ReflectionTest.</a:t>
            </a:r>
            <a:r>
              <a:rPr lang="en-US" dirty="0" smtClean="0"/>
              <a:t>java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29925" cy="563736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printMethods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(Class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print all methods of a class 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Method[]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methods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.getDeclaredMethods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(Method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methods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Class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retType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.getReturnType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Modifier.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/>
              </a:rPr>
              <a:t>m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.getModifiers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//print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</a:rPr>
              <a:t>modifiers,return</a:t>
            </a: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 type &amp; method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name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 &gt; 0) 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dirty="0" err="1">
                <a:solidFill>
                  <a:srgbClr val="6A3E3E"/>
                </a:solidFill>
                <a:latin typeface="Consolas"/>
              </a:rPr>
              <a:t>retType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"("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paramTypes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.getParameterTypes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print parameter types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paramTypes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++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 0) 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dirty="0" err="1">
                <a:solidFill>
                  <a:srgbClr val="6A3E3E"/>
                </a:solidFill>
                <a:latin typeface="Consolas"/>
              </a:rPr>
              <a:t>paramTypes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inner for loop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");"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end of outer for loop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 //end of </a:t>
            </a:r>
            <a:r>
              <a:rPr lang="en-US" sz="1400" dirty="0" err="1" smtClean="0">
                <a:solidFill>
                  <a:srgbClr val="00B050"/>
                </a:solidFill>
                <a:latin typeface="Consolas"/>
              </a:rPr>
              <a:t>printMethods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printFields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(Class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print all fields of a class 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Field[]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fields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.getDeclaredFields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(Field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fields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Class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.getType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Modifier.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.getModifiers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 &gt; 0) 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modifiers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/>
              </a:rPr>
              <a:t>type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";"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end of for loop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print field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end of </a:t>
            </a:r>
            <a:r>
              <a:rPr lang="en-US" sz="1400" dirty="0" err="1" smtClean="0">
                <a:solidFill>
                  <a:srgbClr val="00B050"/>
                </a:solidFill>
                <a:latin typeface="Consolas"/>
              </a:rPr>
              <a:t>ReflectionTest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5.7.3. </a:t>
            </a:r>
            <a:r>
              <a:rPr lang="en-US" dirty="0" smtClean="0"/>
              <a:t>Overview of Parts </a:t>
            </a:r>
            <a:r>
              <a:rPr lang="en-US" dirty="0"/>
              <a:t>of the reflection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64" y="1026812"/>
            <a:ext cx="11353800" cy="5182620"/>
          </a:xfrm>
        </p:spPr>
        <p:txBody>
          <a:bodyPr>
            <a:no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reflection mechanism </a:t>
            </a:r>
            <a:r>
              <a:rPr lang="en-US" dirty="0" smtClean="0"/>
              <a:t>help us to  examine the  </a:t>
            </a:r>
            <a:r>
              <a:rPr lang="en-US" b="1" dirty="0">
                <a:solidFill>
                  <a:srgbClr val="FF0000"/>
                </a:solidFill>
              </a:rPr>
              <a:t>structure of a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en-US" b="1" dirty="0" smtClean="0"/>
              <a:t>We use methods of in the </a:t>
            </a:r>
            <a:r>
              <a:rPr lang="en-US" b="1" dirty="0" smtClean="0">
                <a:solidFill>
                  <a:srgbClr val="FF0000"/>
                </a:solidFill>
              </a:rPr>
              <a:t>java.lang.Class </a:t>
            </a:r>
            <a:r>
              <a:rPr lang="en-US" b="1" dirty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java.lang.reflect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package to do this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A)  In java.lang.reflect package, there are  4 main classes for this purpose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b="1" dirty="0" smtClean="0"/>
              <a:t>Field </a:t>
            </a:r>
            <a:r>
              <a:rPr lang="en-US" b="1" dirty="0"/>
              <a:t>class </a:t>
            </a:r>
            <a:r>
              <a:rPr lang="en-US" dirty="0" smtClean="0"/>
              <a:t>describe </a:t>
            </a:r>
            <a:r>
              <a:rPr lang="en-US" dirty="0"/>
              <a:t>the </a:t>
            </a:r>
            <a:r>
              <a:rPr lang="en-US" b="1" dirty="0" smtClean="0"/>
              <a:t>fields </a:t>
            </a:r>
            <a:r>
              <a:rPr lang="en-US" dirty="0" smtClean="0"/>
              <a:t>of a given a class(</a:t>
            </a:r>
            <a:r>
              <a:rPr lang="en-US" b="1" dirty="0" err="1" smtClean="0">
                <a:solidFill>
                  <a:srgbClr val="7030A0"/>
                </a:solidFill>
              </a:rPr>
              <a:t>java.lang.reflect.</a:t>
            </a:r>
            <a:r>
              <a:rPr lang="en-US" b="1" dirty="0" err="1" smtClean="0">
                <a:solidFill>
                  <a:srgbClr val="FF0000"/>
                </a:solidFill>
              </a:rPr>
              <a:t>Field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r>
              <a:rPr lang="en-US" dirty="0" smtClean="0"/>
              <a:t>2) </a:t>
            </a:r>
            <a:r>
              <a:rPr lang="en-US" b="1" dirty="0" smtClean="0"/>
              <a:t>Method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class </a:t>
            </a:r>
            <a:r>
              <a:rPr lang="en-US" dirty="0"/>
              <a:t>describe </a:t>
            </a:r>
            <a:r>
              <a:rPr lang="en-US" dirty="0" smtClean="0"/>
              <a:t>the </a:t>
            </a:r>
            <a:r>
              <a:rPr lang="en-US" b="1" dirty="0" smtClean="0"/>
              <a:t>methods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prstClr val="black"/>
                </a:solidFill>
              </a:rPr>
              <a:t>a </a:t>
            </a:r>
            <a:r>
              <a:rPr lang="en-US" dirty="0">
                <a:solidFill>
                  <a:prstClr val="black"/>
                </a:solidFill>
              </a:rPr>
              <a:t>given a </a:t>
            </a:r>
            <a:r>
              <a:rPr lang="en-US" b="1" dirty="0" smtClean="0">
                <a:solidFill>
                  <a:srgbClr val="7030A0"/>
                </a:solidFill>
              </a:rPr>
              <a:t>class (java.lang.reflect.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3) </a:t>
            </a:r>
            <a:r>
              <a:rPr lang="en-US" b="1" dirty="0" smtClean="0"/>
              <a:t>Constructor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class </a:t>
            </a:r>
            <a:r>
              <a:rPr lang="en-US" dirty="0" smtClean="0"/>
              <a:t>describes </a:t>
            </a:r>
            <a:r>
              <a:rPr lang="en-US" b="1" dirty="0" smtClean="0"/>
              <a:t>constructors (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java.lang.reflect.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) </a:t>
            </a:r>
            <a:endParaRPr lang="en-US" dirty="0" smtClean="0"/>
          </a:p>
          <a:p>
            <a:pPr marL="457200" lvl="0" indent="-457200">
              <a:buAutoNum type="arabicParenR" startAt="4"/>
            </a:pPr>
            <a:r>
              <a:rPr lang="en-US" b="1" dirty="0" smtClean="0"/>
              <a:t>Modifier Class  </a:t>
            </a:r>
            <a:r>
              <a:rPr lang="en-US" dirty="0" smtClean="0"/>
              <a:t>to report </a:t>
            </a:r>
            <a:r>
              <a:rPr lang="en-US" dirty="0"/>
              <a:t>modifiers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7030A0"/>
                </a:solidFill>
              </a:rPr>
              <a:t>java.lang.reflect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Modifie</a:t>
            </a:r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) 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// methods of the above Classes</a:t>
            </a:r>
            <a:endParaRPr lang="en-US" b="1" dirty="0">
              <a:solidFill>
                <a:srgbClr val="00B050"/>
              </a:solidFill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String </a:t>
            </a:r>
            <a:r>
              <a:rPr lang="en-US" b="1" dirty="0" smtClean="0">
                <a:solidFill>
                  <a:srgbClr val="0000FF"/>
                </a:solidFill>
              </a:rPr>
              <a:t>getName</a:t>
            </a:r>
            <a:r>
              <a:rPr lang="en-US" b="1" dirty="0" smtClean="0"/>
              <a:t>(</a:t>
            </a:r>
            <a:r>
              <a:rPr lang="en-US" dirty="0" smtClean="0"/>
              <a:t>): belongs to the </a:t>
            </a:r>
            <a:r>
              <a:rPr lang="en-US" b="1" dirty="0" smtClean="0"/>
              <a:t>first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three classes </a:t>
            </a:r>
            <a:r>
              <a:rPr lang="en-US" b="1" dirty="0" smtClean="0"/>
              <a:t>and 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an item</a:t>
            </a:r>
          </a:p>
          <a:p>
            <a:pPr lvl="0"/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getType </a:t>
            </a:r>
            <a:r>
              <a:rPr lang="en-US" dirty="0" smtClean="0"/>
              <a:t>(): </a:t>
            </a:r>
            <a:r>
              <a:rPr lang="en-US" dirty="0" smtClean="0"/>
              <a:t>returns </a:t>
            </a:r>
            <a:r>
              <a:rPr lang="en-US" dirty="0" smtClean="0"/>
              <a:t>an object </a:t>
            </a:r>
            <a:r>
              <a:rPr lang="en-US" dirty="0"/>
              <a:t>of </a:t>
            </a:r>
            <a:r>
              <a:rPr lang="en-US" dirty="0" smtClean="0"/>
              <a:t>type “</a:t>
            </a:r>
            <a:r>
              <a:rPr lang="en-US" b="1" dirty="0" smtClean="0"/>
              <a:t>Class”</a:t>
            </a:r>
            <a:r>
              <a:rPr lang="en-US" dirty="0" smtClean="0"/>
              <a:t> that </a:t>
            </a:r>
            <a:r>
              <a:rPr lang="en-US" dirty="0" smtClean="0"/>
              <a:t>describes </a:t>
            </a: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field</a:t>
            </a:r>
            <a:r>
              <a:rPr lang="en-US" dirty="0"/>
              <a:t> </a:t>
            </a:r>
            <a:r>
              <a:rPr lang="en-US" dirty="0" smtClean="0"/>
              <a:t>type.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Class[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b="1" dirty="0" err="1" smtClean="0">
                <a:solidFill>
                  <a:srgbClr val="0000FF"/>
                </a:solidFill>
              </a:rPr>
              <a:t>getParameterTypes</a:t>
            </a:r>
            <a:r>
              <a:rPr lang="en-US" b="1" dirty="0" smtClean="0"/>
              <a:t>()</a:t>
            </a:r>
            <a:r>
              <a:rPr lang="en-US" dirty="0" smtClean="0"/>
              <a:t>: belongs to </a:t>
            </a:r>
            <a:r>
              <a:rPr lang="en-US" b="1" dirty="0" smtClean="0"/>
              <a:t>Method and Constructor classes 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  <a:latin typeface="CourierNewPSMT"/>
              </a:rPr>
              <a:t>Class</a:t>
            </a:r>
            <a:r>
              <a:rPr lang="en-US" dirty="0" smtClean="0">
                <a:latin typeface="CourierNewPSMT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NewPSMT"/>
              </a:rPr>
              <a:t>getReturnType</a:t>
            </a:r>
            <a:r>
              <a:rPr lang="en-US" dirty="0" smtClean="0">
                <a:solidFill>
                  <a:srgbClr val="0000FF"/>
                </a:solidFill>
                <a:latin typeface="CourierNewPSMT"/>
              </a:rPr>
              <a:t>(</a:t>
            </a:r>
            <a:r>
              <a:rPr lang="en-US" dirty="0" smtClean="0">
                <a:latin typeface="CourierNewPSMT"/>
              </a:rPr>
              <a:t>): belongs to </a:t>
            </a:r>
            <a:r>
              <a:rPr lang="en-US" b="1" dirty="0" smtClean="0">
                <a:latin typeface="CourierNewPSMT"/>
              </a:rPr>
              <a:t>Metho</a:t>
            </a:r>
            <a:r>
              <a:rPr lang="en-US" dirty="0" smtClean="0">
                <a:latin typeface="CourierNewPSMT"/>
              </a:rPr>
              <a:t>d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8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5.7.3. </a:t>
            </a:r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Parts </a:t>
            </a:r>
            <a:r>
              <a:rPr lang="en-US" dirty="0"/>
              <a:t>of the reflection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50" y="879894"/>
            <a:ext cx="11030565" cy="5476456"/>
          </a:xfrm>
        </p:spPr>
        <p:txBody>
          <a:bodyPr>
            <a:noAutofit/>
          </a:bodyPr>
          <a:lstStyle/>
          <a:p>
            <a:pPr lvl="0"/>
            <a:r>
              <a:rPr lang="en-US" sz="2400" b="1" dirty="0" err="1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 getModifiers(</a:t>
            </a:r>
            <a:r>
              <a:rPr lang="en-US" sz="2400" dirty="0" smtClean="0">
                <a:solidFill>
                  <a:prstClr val="black"/>
                </a:solidFill>
              </a:rPr>
              <a:t>): belongs to </a:t>
            </a:r>
            <a:r>
              <a:rPr lang="en-US" sz="2400" b="1" dirty="0" smtClean="0">
                <a:solidFill>
                  <a:srgbClr val="FF0000"/>
                </a:solidFill>
              </a:rPr>
              <a:t>first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three</a:t>
            </a:r>
            <a:r>
              <a:rPr lang="en-US" sz="2400" dirty="0" smtClean="0">
                <a:solidFill>
                  <a:prstClr val="black"/>
                </a:solidFill>
              </a:rPr>
              <a:t> classes and returns an integer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for </a:t>
            </a:r>
            <a:r>
              <a:rPr lang="en-US" sz="2400" b="1" dirty="0" smtClean="0"/>
              <a:t>public, static and other modifiers</a:t>
            </a:r>
            <a:r>
              <a:rPr lang="en-US" sz="2400" dirty="0" smtClean="0">
                <a:solidFill>
                  <a:prstClr val="black"/>
                </a:solidFill>
              </a:rPr>
              <a:t>. Then, </a:t>
            </a:r>
            <a:r>
              <a:rPr lang="en-US" sz="2400" b="1" dirty="0" smtClean="0">
                <a:solidFill>
                  <a:prstClr val="black"/>
                </a:solidFill>
              </a:rPr>
              <a:t>we</a:t>
            </a:r>
            <a:r>
              <a:rPr lang="en-US" sz="2400" dirty="0" smtClean="0">
                <a:solidFill>
                  <a:prstClr val="black"/>
                </a:solidFill>
              </a:rPr>
              <a:t> use static </a:t>
            </a:r>
            <a:r>
              <a:rPr lang="en-US" sz="2400" dirty="0">
                <a:solidFill>
                  <a:prstClr val="black"/>
                </a:solidFill>
              </a:rPr>
              <a:t>methods </a:t>
            </a:r>
            <a:r>
              <a:rPr lang="en-US" sz="2400" dirty="0" smtClean="0">
                <a:solidFill>
                  <a:prstClr val="black"/>
                </a:solidFill>
              </a:rPr>
              <a:t>in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prstClr val="black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Modifier class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prstClr val="black"/>
                </a:solidFill>
              </a:rPr>
              <a:t>to analyze the </a:t>
            </a:r>
            <a:r>
              <a:rPr lang="en-US" sz="2400" dirty="0" smtClean="0">
                <a:solidFill>
                  <a:prstClr val="black"/>
                </a:solidFill>
              </a:rPr>
              <a:t>integer returned by  </a:t>
            </a:r>
            <a:r>
              <a:rPr lang="en-US" sz="2400" b="1" dirty="0">
                <a:solidFill>
                  <a:prstClr val="black"/>
                </a:solidFill>
              </a:rPr>
              <a:t>getModifiers</a:t>
            </a:r>
            <a:r>
              <a:rPr lang="en-US" sz="2400" dirty="0" smtClean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static </a:t>
            </a:r>
            <a:r>
              <a:rPr lang="en-US" sz="2400" b="1" dirty="0">
                <a:solidFill>
                  <a:prstClr val="black"/>
                </a:solidFill>
              </a:rPr>
              <a:t>String </a:t>
            </a:r>
            <a:r>
              <a:rPr lang="en-US" sz="2400" b="1" dirty="0" err="1">
                <a:solidFill>
                  <a:srgbClr val="FF0000"/>
                </a:solidFill>
              </a:rPr>
              <a:t>toString</a:t>
            </a:r>
            <a:r>
              <a:rPr lang="en-US" sz="2400" b="1" dirty="0">
                <a:solidFill>
                  <a:prstClr val="black"/>
                </a:solidFill>
              </a:rPr>
              <a:t>(</a:t>
            </a:r>
            <a:r>
              <a:rPr lang="en-US" sz="2400" b="1" dirty="0" err="1">
                <a:solidFill>
                  <a:prstClr val="black"/>
                </a:solidFill>
              </a:rPr>
              <a:t>int</a:t>
            </a:r>
            <a:r>
              <a:rPr lang="en-US" sz="2400" b="1" dirty="0">
                <a:solidFill>
                  <a:prstClr val="black"/>
                </a:solidFill>
              </a:rPr>
              <a:t> modifiers</a:t>
            </a:r>
            <a:r>
              <a:rPr lang="en-US" sz="2400" dirty="0" smtClean="0">
                <a:solidFill>
                  <a:prstClr val="black"/>
                </a:solidFill>
              </a:rPr>
              <a:t>): we use </a:t>
            </a:r>
            <a:r>
              <a:rPr lang="en-US" sz="2400" dirty="0" err="1" smtClean="0">
                <a:solidFill>
                  <a:srgbClr val="FF0000"/>
                </a:solidFill>
              </a:rPr>
              <a:t>Modifier.toString</a:t>
            </a:r>
            <a:r>
              <a:rPr lang="en-US" sz="2400" dirty="0" smtClean="0">
                <a:solidFill>
                  <a:prstClr val="black"/>
                </a:solidFill>
              </a:rPr>
              <a:t>() to </a:t>
            </a:r>
            <a:r>
              <a:rPr lang="en-US" sz="2400" dirty="0">
                <a:solidFill>
                  <a:prstClr val="black"/>
                </a:solidFill>
              </a:rPr>
              <a:t>print </a:t>
            </a:r>
            <a:r>
              <a:rPr lang="en-US" sz="2400" dirty="0" smtClean="0">
                <a:solidFill>
                  <a:prstClr val="black"/>
                </a:solidFill>
              </a:rPr>
              <a:t>                                      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dirty="0" err="1" smtClean="0">
                <a:solidFill>
                  <a:srgbClr val="7030A0"/>
                </a:solidFill>
              </a:rPr>
              <a:t>isPublic</a:t>
            </a:r>
            <a:r>
              <a:rPr lang="en-US" sz="2400" b="1" dirty="0" smtClean="0">
                <a:solidFill>
                  <a:srgbClr val="7030A0"/>
                </a:solidFill>
              </a:rPr>
              <a:t>(), </a:t>
            </a:r>
            <a:r>
              <a:rPr lang="en-US" sz="2400" b="1" dirty="0" err="1" smtClean="0">
                <a:solidFill>
                  <a:srgbClr val="7030A0"/>
                </a:solidFill>
              </a:rPr>
              <a:t>isPrivate</a:t>
            </a:r>
            <a:r>
              <a:rPr lang="en-US" sz="2400" b="1" dirty="0" smtClean="0">
                <a:solidFill>
                  <a:srgbClr val="7030A0"/>
                </a:solidFill>
              </a:rPr>
              <a:t>(), </a:t>
            </a:r>
            <a:r>
              <a:rPr lang="en-US" sz="2400" b="1" dirty="0">
                <a:solidFill>
                  <a:srgbClr val="7030A0"/>
                </a:solidFill>
              </a:rPr>
              <a:t>or </a:t>
            </a:r>
            <a:r>
              <a:rPr lang="en-US" sz="2400" b="1" dirty="0" err="1" smtClean="0">
                <a:solidFill>
                  <a:srgbClr val="7030A0"/>
                </a:solidFill>
              </a:rPr>
              <a:t>isFinal</a:t>
            </a:r>
            <a:r>
              <a:rPr lang="en-US" sz="2400" dirty="0" smtClean="0">
                <a:solidFill>
                  <a:prstClr val="black"/>
                </a:solidFill>
              </a:rPr>
              <a:t>() belong </a:t>
            </a:r>
            <a:r>
              <a:rPr lang="en-US" sz="2400" b="1" dirty="0" smtClean="0">
                <a:solidFill>
                  <a:prstClr val="black"/>
                </a:solidFill>
              </a:rPr>
              <a:t>to  </a:t>
            </a:r>
            <a:r>
              <a:rPr lang="en-US" sz="2400" b="1" dirty="0">
                <a:solidFill>
                  <a:prstClr val="black"/>
                </a:solidFill>
              </a:rPr>
              <a:t>Modifier </a:t>
            </a:r>
            <a:r>
              <a:rPr lang="en-US" sz="2400" dirty="0">
                <a:solidFill>
                  <a:prstClr val="black"/>
                </a:solidFill>
              </a:rPr>
              <a:t>class </a:t>
            </a:r>
            <a:r>
              <a:rPr lang="en-US" sz="2400" dirty="0" smtClean="0">
                <a:solidFill>
                  <a:prstClr val="black"/>
                </a:solidFill>
              </a:rPr>
              <a:t>and used </a:t>
            </a:r>
          </a:p>
          <a:p>
            <a:pPr marL="461963" lvl="0" indent="-58738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to </a:t>
            </a:r>
            <a:r>
              <a:rPr lang="en-US" sz="2400" dirty="0">
                <a:solidFill>
                  <a:prstClr val="black"/>
                </a:solidFill>
              </a:rPr>
              <a:t>tell whether a method or constructor was </a:t>
            </a:r>
            <a:r>
              <a:rPr lang="en-US" sz="2400" b="1" dirty="0">
                <a:solidFill>
                  <a:prstClr val="black"/>
                </a:solidFill>
              </a:rPr>
              <a:t>public, private, or </a:t>
            </a:r>
            <a:r>
              <a:rPr lang="en-US" sz="2400" b="1" dirty="0" smtClean="0">
                <a:solidFill>
                  <a:prstClr val="black"/>
                </a:solidFill>
              </a:rPr>
              <a:t>final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 We</a:t>
            </a:r>
            <a:r>
              <a:rPr lang="en-US" sz="2400" dirty="0" smtClean="0"/>
              <a:t> use </a:t>
            </a:r>
            <a:r>
              <a:rPr lang="en-US" sz="2400" b="1" dirty="0" err="1" smtClean="0">
                <a:solidFill>
                  <a:srgbClr val="0000FF"/>
                </a:solidFill>
              </a:rPr>
              <a:t>Modifier.toString</a:t>
            </a:r>
            <a:r>
              <a:rPr lang="en-US" sz="2400" dirty="0" smtClean="0"/>
              <a:t>() </a:t>
            </a:r>
            <a:r>
              <a:rPr lang="en-US" sz="2400" dirty="0"/>
              <a:t>method to print the modifiers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TimesNewRomanPSMT"/>
              </a:rPr>
              <a:t>B) </a:t>
            </a:r>
            <a:r>
              <a:rPr lang="en-US" sz="2400" b="1" dirty="0">
                <a:solidFill>
                  <a:srgbClr val="00B050"/>
                </a:solidFill>
                <a:latin typeface="TimesNewRomanPSMT"/>
              </a:rPr>
              <a:t>java.lang.Class  has the following methods  related reflection </a:t>
            </a:r>
          </a:p>
          <a:p>
            <a:r>
              <a:rPr lang="en-US" sz="2400" b="1" dirty="0">
                <a:latin typeface="TimesNewRomanPSMT"/>
              </a:rPr>
              <a:t> Field[]  </a:t>
            </a:r>
            <a:r>
              <a:rPr lang="en-US" sz="2400" dirty="0" err="1">
                <a:solidFill>
                  <a:srgbClr val="0000FF"/>
                </a:solidFill>
                <a:latin typeface="CourierNewPSMT"/>
              </a:rPr>
              <a:t>getFields</a:t>
            </a:r>
            <a:r>
              <a:rPr lang="en-US" sz="2400" dirty="0">
                <a:solidFill>
                  <a:srgbClr val="0000FF"/>
                </a:solidFill>
                <a:latin typeface="CourierNewPSMT"/>
              </a:rPr>
              <a:t>(): </a:t>
            </a:r>
            <a:r>
              <a:rPr lang="en-US" sz="2400" dirty="0">
                <a:latin typeface="CourierNewPSMT"/>
              </a:rPr>
              <a:t>returns an array public fields of this class and </a:t>
            </a:r>
            <a:r>
              <a:rPr lang="en-US" sz="2400" dirty="0">
                <a:solidFill>
                  <a:srgbClr val="FF0000"/>
                </a:solidFill>
                <a:latin typeface="CourierNewPSMT"/>
              </a:rPr>
              <a:t>its parent </a:t>
            </a:r>
          </a:p>
          <a:p>
            <a:r>
              <a:rPr lang="en-US" sz="2400" dirty="0">
                <a:latin typeface="CourierNewPSMT"/>
              </a:rPr>
              <a:t> </a:t>
            </a:r>
            <a:r>
              <a:rPr lang="en-US" sz="2400" b="1" dirty="0">
                <a:latin typeface="CourierNewPSMT"/>
              </a:rPr>
              <a:t>Field</a:t>
            </a:r>
            <a:r>
              <a:rPr lang="en-US" sz="2400" dirty="0">
                <a:latin typeface="CourierNewPSMT"/>
              </a:rPr>
              <a:t>[]  </a:t>
            </a:r>
            <a:r>
              <a:rPr lang="en-US" sz="2400" dirty="0">
                <a:solidFill>
                  <a:srgbClr val="0000FF"/>
                </a:solidFill>
                <a:latin typeface="CourierNewPSMT"/>
              </a:rPr>
              <a:t>getDeclaredFields : </a:t>
            </a:r>
            <a:r>
              <a:rPr lang="en-US" sz="2400" dirty="0">
                <a:latin typeface="CourierNewPSMT"/>
              </a:rPr>
              <a:t>returns arrays of all  fields of this </a:t>
            </a:r>
            <a:r>
              <a:rPr lang="en-US" sz="2400" dirty="0" smtClean="0">
                <a:latin typeface="CourierNewPSMT"/>
              </a:rPr>
              <a:t>class, </a:t>
            </a:r>
            <a:r>
              <a:rPr lang="en-US" sz="2400" dirty="0" smtClean="0">
                <a:solidFill>
                  <a:srgbClr val="FF0000"/>
                </a:solidFill>
                <a:latin typeface="CourierNewPSMT"/>
              </a:rPr>
              <a:t>not </a:t>
            </a:r>
            <a:r>
              <a:rPr lang="en-US" sz="2400" dirty="0" smtClean="0">
                <a:latin typeface="CourierNewPSMT"/>
              </a:rPr>
              <a:t>parent </a:t>
            </a:r>
            <a:endParaRPr lang="en-US" sz="2400" dirty="0">
              <a:latin typeface="CourierNewPSMT"/>
            </a:endParaRPr>
          </a:p>
          <a:p>
            <a:r>
              <a:rPr lang="en-US" sz="2400" b="1" dirty="0">
                <a:latin typeface="CourierNewPSMT"/>
              </a:rPr>
              <a:t>Method</a:t>
            </a:r>
            <a:r>
              <a:rPr lang="en-US" sz="2400" dirty="0">
                <a:latin typeface="CourierNewPSMT"/>
              </a:rPr>
              <a:t>[] </a:t>
            </a:r>
            <a:r>
              <a:rPr lang="en-US" sz="2400" dirty="0" err="1">
                <a:solidFill>
                  <a:srgbClr val="0000FF"/>
                </a:solidFill>
                <a:latin typeface="CourierNewPSMT"/>
              </a:rPr>
              <a:t>getMethods</a:t>
            </a:r>
            <a:r>
              <a:rPr lang="en-US" sz="2400" dirty="0">
                <a:latin typeface="CourierNewPSMT"/>
              </a:rPr>
              <a:t>()</a:t>
            </a:r>
            <a:r>
              <a:rPr lang="en-US" sz="2400" dirty="0">
                <a:latin typeface="TimesNewRomanPSMT"/>
              </a:rPr>
              <a:t>: return array of public methods and </a:t>
            </a:r>
            <a:r>
              <a:rPr lang="en-US" sz="2400" dirty="0">
                <a:solidFill>
                  <a:srgbClr val="FF0000"/>
                </a:solidFill>
                <a:latin typeface="TimesNewRomanPSMT"/>
              </a:rPr>
              <a:t>inherited</a:t>
            </a:r>
            <a:r>
              <a:rPr lang="en-US" sz="2400" dirty="0">
                <a:latin typeface="TimesNewRomanPSMT"/>
              </a:rPr>
              <a:t> methods</a:t>
            </a:r>
          </a:p>
          <a:p>
            <a:r>
              <a:rPr lang="en-US" sz="2400" b="1" dirty="0"/>
              <a:t>Method</a:t>
            </a:r>
            <a:r>
              <a:rPr lang="en-US" sz="2400" dirty="0"/>
              <a:t>[] </a:t>
            </a:r>
            <a:r>
              <a:rPr lang="en-US" sz="2400" dirty="0" err="1" smtClean="0">
                <a:solidFill>
                  <a:srgbClr val="0000FF"/>
                </a:solidFill>
              </a:rPr>
              <a:t>getDeclaredMethod</a:t>
            </a:r>
            <a:r>
              <a:rPr lang="en-US" sz="2400" dirty="0" err="1" smtClean="0"/>
              <a:t>s</a:t>
            </a:r>
            <a:r>
              <a:rPr lang="en-US" sz="2400" dirty="0" smtClean="0"/>
              <a:t>():</a:t>
            </a:r>
            <a:r>
              <a:rPr lang="en-US" sz="2400" dirty="0"/>
              <a:t>returns all methods of this class,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b="1" dirty="0" smtClean="0"/>
              <a:t> parent.</a:t>
            </a:r>
            <a:endParaRPr lang="en-US" b="1" dirty="0">
              <a:latin typeface="TimesNewRomanPS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5.7.3. </a:t>
            </a:r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smtClean="0"/>
              <a:t>Parts </a:t>
            </a:r>
            <a:r>
              <a:rPr lang="en-US" dirty="0"/>
              <a:t>of the reflection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2" y="879894"/>
            <a:ext cx="11464413" cy="5476456"/>
          </a:xfrm>
        </p:spPr>
        <p:txBody>
          <a:bodyPr>
            <a:noAutofit/>
          </a:bodyPr>
          <a:lstStyle/>
          <a:p>
            <a:pPr lvl="0"/>
            <a:r>
              <a:rPr lang="en-US" sz="2400" b="1" dirty="0">
                <a:latin typeface="CourierNewPSMT"/>
              </a:rPr>
              <a:t>Constructor[</a:t>
            </a:r>
            <a:r>
              <a:rPr lang="en-US" sz="2400" dirty="0">
                <a:latin typeface="CourierNewPSMT"/>
              </a:rPr>
              <a:t>]</a:t>
            </a:r>
            <a:r>
              <a:rPr lang="en-US" sz="2400" dirty="0" smtClean="0">
                <a:solidFill>
                  <a:srgbClr val="FF0000"/>
                </a:solidFill>
                <a:latin typeface="CourierNewPSM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NewPSMT"/>
              </a:rPr>
              <a:t>getConstructors</a:t>
            </a:r>
            <a:r>
              <a:rPr lang="en-US" sz="2400" dirty="0" smtClean="0">
                <a:latin typeface="CourierNewPSMT"/>
              </a:rPr>
              <a:t>(): </a:t>
            </a:r>
            <a:r>
              <a:rPr lang="en-US" sz="2400" dirty="0" smtClean="0">
                <a:latin typeface="TimesNewRomanPSMT"/>
              </a:rPr>
              <a:t>return </a:t>
            </a:r>
            <a:r>
              <a:rPr lang="en-US" sz="2400" b="1" dirty="0">
                <a:solidFill>
                  <a:srgbClr val="0000FF"/>
                </a:solidFill>
                <a:latin typeface="TimesNewRomanPSMT"/>
              </a:rPr>
              <a:t>arrays</a:t>
            </a:r>
            <a:r>
              <a:rPr lang="en-US" sz="2400" dirty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of  </a:t>
            </a:r>
            <a:r>
              <a:rPr lang="en-US" sz="2400" b="1" dirty="0">
                <a:solidFill>
                  <a:srgbClr val="00B050"/>
                </a:solidFill>
                <a:latin typeface="TimesNewRomanPS-ItalicMT"/>
              </a:rPr>
              <a:t>public</a:t>
            </a:r>
            <a:r>
              <a:rPr lang="en-US" sz="2400" dirty="0">
                <a:latin typeface="TimesNewRomanPS-ItalicMT"/>
              </a:rPr>
              <a:t> </a:t>
            </a:r>
            <a:r>
              <a:rPr lang="en-US" sz="2400" dirty="0">
                <a:latin typeface="TimesNewRomanPSMT"/>
              </a:rPr>
              <a:t>constructors of the </a:t>
            </a:r>
            <a:r>
              <a:rPr lang="en-US" sz="2400" dirty="0" err="1" smtClean="0">
                <a:latin typeface="TimesNewRomanPSMT"/>
              </a:rPr>
              <a:t>clas</a:t>
            </a:r>
            <a:endParaRPr lang="en-US" sz="2400" dirty="0" smtClean="0">
              <a:latin typeface="TimesNewRomanPSMT"/>
            </a:endParaRPr>
          </a:p>
          <a:p>
            <a:pPr lvl="0"/>
            <a:r>
              <a:rPr lang="en-US" sz="2400" b="1" dirty="0" smtClean="0">
                <a:latin typeface="CourierNewPSMT"/>
              </a:rPr>
              <a:t>Constructor</a:t>
            </a:r>
            <a:r>
              <a:rPr lang="en-US" sz="2400" dirty="0" smtClean="0">
                <a:latin typeface="CourierNewPSMT"/>
              </a:rPr>
              <a:t>[]</a:t>
            </a:r>
            <a:r>
              <a:rPr lang="en-US" sz="2400" dirty="0" smtClean="0">
                <a:latin typeface="TimesNewRomanPSMT"/>
              </a:rPr>
              <a:t> </a:t>
            </a:r>
            <a:r>
              <a:rPr lang="en-US" sz="2400" b="1" dirty="0" err="1">
                <a:solidFill>
                  <a:srgbClr val="0000FF"/>
                </a:solidFill>
              </a:rPr>
              <a:t>getDeclaredConstructors</a:t>
            </a:r>
            <a:r>
              <a:rPr lang="en-US" sz="2400" dirty="0" smtClean="0">
                <a:solidFill>
                  <a:srgbClr val="7030A0"/>
                </a:solidFill>
                <a:latin typeface="CourierNewPSMT"/>
              </a:rPr>
              <a:t>(): return </a:t>
            </a:r>
            <a:r>
              <a:rPr lang="en-US" sz="2400" dirty="0">
                <a:solidFill>
                  <a:srgbClr val="7030A0"/>
                </a:solidFill>
                <a:latin typeface="CourierNewPSMT"/>
              </a:rPr>
              <a:t>arrays of  </a:t>
            </a:r>
            <a:r>
              <a:rPr lang="en-US" sz="2400" dirty="0" smtClean="0">
                <a:solidFill>
                  <a:srgbClr val="FF0000"/>
                </a:solidFill>
                <a:latin typeface="CourierNewPSMT"/>
              </a:rPr>
              <a:t>all</a:t>
            </a:r>
            <a:r>
              <a:rPr lang="en-US" sz="2400" dirty="0" smtClean="0">
                <a:solidFill>
                  <a:srgbClr val="7030A0"/>
                </a:solidFill>
                <a:latin typeface="CourierNewPSMT"/>
              </a:rPr>
              <a:t> constructors </a:t>
            </a:r>
          </a:p>
          <a:p>
            <a:pPr marL="0" lvl="0" indent="0">
              <a:buNone/>
            </a:pPr>
            <a:endParaRPr lang="en-US" sz="2800" b="1" dirty="0" smtClean="0">
              <a:solidFill>
                <a:srgbClr val="FF0000"/>
              </a:solidFill>
              <a:latin typeface="CourierNewPSMT"/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NewPSMT"/>
              </a:rPr>
              <a:t>5.7.4</a:t>
            </a:r>
            <a:r>
              <a:rPr lang="en-US" sz="2800" b="1" dirty="0">
                <a:solidFill>
                  <a:srgbClr val="FF0000"/>
                </a:solidFill>
                <a:latin typeface="CourierNewPSMT"/>
              </a:rPr>
              <a:t>. Using Reflection to Analyze Objects at Runtime</a:t>
            </a:r>
          </a:p>
          <a:p>
            <a:pPr lvl="0"/>
            <a:r>
              <a:rPr lang="en-US" sz="2400" b="1" dirty="0" smtClean="0">
                <a:solidFill>
                  <a:srgbClr val="0000FF"/>
                </a:solidFill>
                <a:latin typeface="CourierNewPSMT"/>
              </a:rPr>
              <a:t>Previous section</a:t>
            </a:r>
            <a:r>
              <a:rPr lang="en-US" sz="2400" b="1" dirty="0" smtClean="0">
                <a:latin typeface="CourierNewPSMT"/>
              </a:rPr>
              <a:t>, we  </a:t>
            </a:r>
            <a:r>
              <a:rPr lang="en-US" sz="2400" b="1" dirty="0">
                <a:latin typeface="CourierNewPSMT"/>
              </a:rPr>
              <a:t>find out the names and types of the data fields of any</a:t>
            </a:r>
          </a:p>
          <a:p>
            <a:pPr marL="0" lvl="0" indent="0">
              <a:buNone/>
            </a:pPr>
            <a:r>
              <a:rPr lang="en-US" sz="2400" b="1" dirty="0" smtClean="0">
                <a:latin typeface="CourierNewPSMT"/>
              </a:rPr>
              <a:t>object by</a:t>
            </a:r>
            <a:endParaRPr lang="en-US" sz="2400" b="1" dirty="0">
              <a:latin typeface="CourierNewPSMT"/>
            </a:endParaRPr>
          </a:p>
          <a:p>
            <a:pPr marL="0" lvl="0" indent="0">
              <a:buNone/>
            </a:pPr>
            <a:r>
              <a:rPr lang="en-US" sz="2400" b="1" dirty="0" smtClean="0">
                <a:latin typeface="CourierNewPSMT"/>
              </a:rPr>
              <a:t>a) </a:t>
            </a:r>
            <a:r>
              <a:rPr lang="en-US" sz="2400" b="1" dirty="0" smtClean="0">
                <a:solidFill>
                  <a:srgbClr val="0000FF"/>
                </a:solidFill>
                <a:latin typeface="CourierNewPSMT"/>
              </a:rPr>
              <a:t>first</a:t>
            </a:r>
            <a:r>
              <a:rPr lang="en-US" sz="2400" b="1" dirty="0" smtClean="0">
                <a:latin typeface="CourierNewPSMT"/>
              </a:rPr>
              <a:t>, by getting  </a:t>
            </a:r>
            <a:r>
              <a:rPr lang="en-US" sz="2400" b="1" dirty="0">
                <a:latin typeface="CourierNewPSMT"/>
              </a:rPr>
              <a:t>the corresponding </a:t>
            </a:r>
            <a:r>
              <a:rPr lang="en-US" sz="2400" b="1" dirty="0" smtClean="0">
                <a:latin typeface="CourierNewPSMT"/>
              </a:rPr>
              <a:t>“Class” </a:t>
            </a:r>
            <a:r>
              <a:rPr lang="en-US" sz="2400" b="1" dirty="0">
                <a:latin typeface="CourierNewPSMT"/>
              </a:rPr>
              <a:t>object.</a:t>
            </a:r>
          </a:p>
          <a:p>
            <a:pPr marL="0" lvl="0" indent="0">
              <a:buNone/>
            </a:pPr>
            <a:r>
              <a:rPr lang="en-US" sz="2400" b="1" dirty="0" smtClean="0">
                <a:latin typeface="CourierNewPSMT"/>
              </a:rPr>
              <a:t>b) </a:t>
            </a:r>
            <a:r>
              <a:rPr lang="en-US" sz="2400" b="1" dirty="0" smtClean="0">
                <a:solidFill>
                  <a:srgbClr val="0000FF"/>
                </a:solidFill>
                <a:latin typeface="CourierNewPSMT"/>
              </a:rPr>
              <a:t>then</a:t>
            </a:r>
            <a:r>
              <a:rPr lang="en-US" sz="2400" b="1" dirty="0" smtClean="0">
                <a:latin typeface="CourierNewPSMT"/>
              </a:rPr>
              <a:t>, by  Calling  </a:t>
            </a:r>
            <a:r>
              <a:rPr lang="en-US" sz="2400" b="1" dirty="0">
                <a:latin typeface="CourierNewPSMT"/>
              </a:rPr>
              <a:t>getDeclaredFields on the Class object.</a:t>
            </a:r>
          </a:p>
          <a:p>
            <a:pPr lvl="0"/>
            <a:r>
              <a:rPr lang="en-US" sz="2400" b="1" dirty="0">
                <a:solidFill>
                  <a:srgbClr val="0000FF"/>
                </a:solidFill>
                <a:latin typeface="CourierNewPSMT"/>
              </a:rPr>
              <a:t>In this section</a:t>
            </a:r>
            <a:r>
              <a:rPr lang="en-US" sz="2400" b="1" dirty="0">
                <a:latin typeface="CourierNewPSMT"/>
              </a:rPr>
              <a:t>, we </a:t>
            </a:r>
            <a:r>
              <a:rPr lang="en-US" sz="2400" b="1" dirty="0" smtClean="0">
                <a:latin typeface="CourierNewPSMT"/>
              </a:rPr>
              <a:t>look </a:t>
            </a:r>
            <a:r>
              <a:rPr lang="en-US" sz="2400" b="1" dirty="0">
                <a:latin typeface="CourierNewPSMT"/>
              </a:rPr>
              <a:t>at the contents of the </a:t>
            </a:r>
            <a:r>
              <a:rPr lang="en-US" sz="2400" b="1" dirty="0" smtClean="0">
                <a:latin typeface="CourierNewPSMT"/>
              </a:rPr>
              <a:t>fields </a:t>
            </a:r>
            <a:r>
              <a:rPr lang="en-US" sz="2400" b="1" dirty="0">
                <a:latin typeface="CourierNewPSMT"/>
              </a:rPr>
              <a:t>that were not known </a:t>
            </a:r>
            <a:endParaRPr lang="en-US" sz="2400" b="1" dirty="0" smtClean="0">
              <a:latin typeface="CourierNewPSMT"/>
            </a:endParaRPr>
          </a:p>
          <a:p>
            <a:pPr marL="0" lvl="0" indent="0">
              <a:buNone/>
            </a:pPr>
            <a:r>
              <a:rPr lang="en-US" sz="2400" b="1" dirty="0" smtClean="0">
                <a:latin typeface="CourierNewPSMT"/>
              </a:rPr>
              <a:t>at compile time</a:t>
            </a:r>
            <a:r>
              <a:rPr lang="en-US" sz="2400" b="1" dirty="0">
                <a:latin typeface="CourierNewPSMT"/>
              </a:rPr>
              <a:t>.</a:t>
            </a:r>
            <a:endParaRPr lang="en-US" sz="2400" b="1" dirty="0" smtClean="0">
              <a:latin typeface="CourierNewPS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5.7.4</a:t>
            </a:r>
            <a:r>
              <a:rPr lang="en-US" dirty="0">
                <a:solidFill>
                  <a:srgbClr val="FF0000"/>
                </a:solidFill>
              </a:rPr>
              <a:t>. Using Reflection to Analyze Objects at </a:t>
            </a:r>
            <a:r>
              <a:rPr lang="en-US" dirty="0" smtClean="0">
                <a:solidFill>
                  <a:srgbClr val="FF0000"/>
                </a:solidFill>
              </a:rPr>
              <a:t>Runtime </a:t>
            </a:r>
            <a:r>
              <a:rPr lang="en-US" dirty="0" smtClean="0">
                <a:solidFill>
                  <a:srgbClr val="0000FF"/>
                </a:solidFill>
              </a:rPr>
              <a:t>cont’d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38" y="1025659"/>
            <a:ext cx="11176819" cy="518492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 Needed methods  in </a:t>
            </a:r>
            <a:r>
              <a:rPr lang="en-US" b="1" dirty="0" smtClean="0">
                <a:solidFill>
                  <a:srgbClr val="0000FF"/>
                </a:solidFill>
              </a:rPr>
              <a:t>java.lang.Class </a:t>
            </a:r>
            <a:endParaRPr lang="en-US" dirty="0" smtClean="0">
              <a:solidFill>
                <a:srgbClr val="0000FF"/>
              </a:solidFill>
            </a:endParaRPr>
          </a:p>
          <a:p>
            <a:pPr lvl="0"/>
            <a:r>
              <a:rPr lang="en-US" b="1" dirty="0" smtClean="0">
                <a:solidFill>
                  <a:srgbClr val="7030A0"/>
                </a:solidFill>
              </a:rPr>
              <a:t>Field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getField</a:t>
            </a:r>
            <a:r>
              <a:rPr lang="en-US" dirty="0" smtClean="0"/>
              <a:t>(</a:t>
            </a:r>
            <a:r>
              <a:rPr lang="en-US" b="1" dirty="0" smtClean="0"/>
              <a:t>String </a:t>
            </a:r>
            <a:r>
              <a:rPr lang="en-US" dirty="0"/>
              <a:t>name</a:t>
            </a:r>
            <a:r>
              <a:rPr lang="en-US" dirty="0" smtClean="0"/>
              <a:t>):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gets the public field with the given </a:t>
            </a:r>
            <a:r>
              <a:rPr lang="en-US" dirty="0" smtClean="0">
                <a:solidFill>
                  <a:prstClr val="black"/>
                </a:solidFill>
              </a:rPr>
              <a:t>name.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</a:rPr>
              <a:t>Field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FF0000"/>
                </a:solidFill>
              </a:rPr>
              <a:t>getFields</a:t>
            </a:r>
            <a:r>
              <a:rPr lang="en-US" dirty="0" smtClean="0"/>
              <a:t>(): gets  </a:t>
            </a:r>
            <a:r>
              <a:rPr lang="en-US" dirty="0"/>
              <a:t>an array of all fields.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Field</a:t>
            </a:r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getDeclaredField</a:t>
            </a:r>
            <a:r>
              <a:rPr lang="en-US" dirty="0" smtClean="0"/>
              <a:t>(</a:t>
            </a:r>
            <a:r>
              <a:rPr lang="en-US" b="1" dirty="0" smtClean="0"/>
              <a:t>String </a:t>
            </a:r>
            <a:r>
              <a:rPr lang="en-US" dirty="0"/>
              <a:t>name</a:t>
            </a:r>
            <a:r>
              <a:rPr lang="en-US" dirty="0" smtClean="0"/>
              <a:t>):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gets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field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in this class with the given </a:t>
            </a:r>
            <a:r>
              <a:rPr lang="en-US" dirty="0" smtClean="0">
                <a:solidFill>
                  <a:prstClr val="black"/>
                </a:solidFill>
              </a:rPr>
              <a:t>name.</a:t>
            </a:r>
            <a:endParaRPr lang="en-US" dirty="0"/>
          </a:p>
          <a:p>
            <a:r>
              <a:rPr lang="en-US" b="1" dirty="0" smtClean="0">
                <a:solidFill>
                  <a:srgbClr val="7030A0"/>
                </a:solidFill>
              </a:rPr>
              <a:t>Field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]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getDeclaredFields</a:t>
            </a:r>
            <a:r>
              <a:rPr lang="en-US" dirty="0" smtClean="0"/>
              <a:t>(): an </a:t>
            </a:r>
            <a:r>
              <a:rPr lang="en-US" dirty="0"/>
              <a:t>array of all fields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Needed </a:t>
            </a:r>
            <a:r>
              <a:rPr lang="en-US" b="1" dirty="0" smtClean="0"/>
              <a:t>methods  </a:t>
            </a:r>
            <a:r>
              <a:rPr lang="en-US" b="1" dirty="0">
                <a:solidFill>
                  <a:srgbClr val="0000FF"/>
                </a:solidFill>
              </a:rPr>
              <a:t>in </a:t>
            </a:r>
            <a:r>
              <a:rPr lang="en-US" b="1" dirty="0" smtClean="0">
                <a:solidFill>
                  <a:srgbClr val="0000FF"/>
                </a:solidFill>
              </a:rPr>
              <a:t>java.lang.reflect.Field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get(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// This gets </a:t>
            </a:r>
            <a:r>
              <a:rPr lang="en-US" b="1" dirty="0">
                <a:solidFill>
                  <a:srgbClr val="00B050"/>
                </a:solidFill>
              </a:rPr>
              <a:t>the value of the field described by this Field object in the </a:t>
            </a:r>
            <a:r>
              <a:rPr lang="en-US" b="1" dirty="0" smtClean="0">
                <a:solidFill>
                  <a:srgbClr val="00B050"/>
                </a:solidFill>
              </a:rPr>
              <a:t>object obj.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(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/>
              <a:t>,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newValu</a:t>
            </a:r>
            <a:r>
              <a:rPr lang="en-US" dirty="0" err="1" smtClean="0"/>
              <a:t>e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// this sets  </a:t>
            </a:r>
            <a:r>
              <a:rPr lang="en-US" b="1" dirty="0">
                <a:solidFill>
                  <a:srgbClr val="00B050"/>
                </a:solidFill>
              </a:rPr>
              <a:t>field described by this Field object in </a:t>
            </a:r>
            <a:r>
              <a:rPr lang="en-US" b="1" dirty="0" smtClean="0">
                <a:solidFill>
                  <a:srgbClr val="00B050"/>
                </a:solidFill>
              </a:rPr>
              <a:t> the </a:t>
            </a:r>
            <a:r>
              <a:rPr lang="en-US" b="1" dirty="0">
                <a:solidFill>
                  <a:srgbClr val="00B050"/>
                </a:solidFill>
              </a:rPr>
              <a:t>object </a:t>
            </a:r>
            <a:r>
              <a:rPr lang="en-US" b="1" dirty="0" err="1">
                <a:solidFill>
                  <a:srgbClr val="00B050"/>
                </a:solidFill>
              </a:rPr>
              <a:t>obj</a:t>
            </a:r>
            <a:r>
              <a:rPr lang="en-US" b="1" dirty="0">
                <a:solidFill>
                  <a:srgbClr val="00B050"/>
                </a:solidFill>
              </a:rPr>
              <a:t> to a new value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/>
              <a:t>Needed methods  in </a:t>
            </a:r>
            <a:r>
              <a:rPr lang="en-US" b="1" dirty="0" err="1" smtClean="0">
                <a:solidFill>
                  <a:srgbClr val="0000FF"/>
                </a:solidFill>
              </a:rPr>
              <a:t>java.reflect.AccessibleObject</a:t>
            </a:r>
            <a:r>
              <a:rPr lang="en-US" b="1" dirty="0" smtClean="0">
                <a:solidFill>
                  <a:srgbClr val="0000FF"/>
                </a:solidFill>
              </a:rPr>
              <a:t>(): </a:t>
            </a:r>
            <a:r>
              <a:rPr lang="en-US" b="1" dirty="0" smtClean="0">
                <a:solidFill>
                  <a:srgbClr val="FF0000"/>
                </a:solidFill>
              </a:rPr>
              <a:t>parent of Field, Method and Constructor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void </a:t>
            </a:r>
            <a:r>
              <a:rPr lang="en-US" b="1" dirty="0" err="1">
                <a:solidFill>
                  <a:srgbClr val="FF0000"/>
                </a:solidFill>
              </a:rPr>
              <a:t>setAccessible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flag</a:t>
            </a:r>
            <a:r>
              <a:rPr lang="en-US" b="1" dirty="0" smtClean="0"/>
              <a:t>): </a:t>
            </a:r>
            <a:r>
              <a:rPr lang="en-US" b="1" dirty="0" smtClean="0">
                <a:solidFill>
                  <a:srgbClr val="00B050"/>
                </a:solidFill>
              </a:rPr>
              <a:t>// if flag is true, we can reset private fields</a:t>
            </a:r>
          </a:p>
          <a:p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isAccessible</a:t>
            </a:r>
            <a:r>
              <a:rPr lang="en-US" b="1" dirty="0" smtClean="0"/>
              <a:t>(); </a:t>
            </a:r>
            <a:r>
              <a:rPr lang="en-US" b="1" dirty="0" smtClean="0">
                <a:solidFill>
                  <a:srgbClr val="00B050"/>
                </a:solidFill>
              </a:rPr>
              <a:t>// returns  accessibility flag</a:t>
            </a:r>
          </a:p>
          <a:p>
            <a:r>
              <a:rPr lang="en-US" b="1" dirty="0"/>
              <a:t>static void </a:t>
            </a:r>
            <a:r>
              <a:rPr lang="en-US" b="1" dirty="0" err="1">
                <a:solidFill>
                  <a:srgbClr val="FF0000"/>
                </a:solidFill>
              </a:rPr>
              <a:t>setAccessibl</a:t>
            </a:r>
            <a:r>
              <a:rPr lang="en-US" b="1" dirty="0" err="1"/>
              <a:t>e</a:t>
            </a:r>
            <a:r>
              <a:rPr lang="en-US" b="1" dirty="0"/>
              <a:t>(</a:t>
            </a:r>
            <a:r>
              <a:rPr lang="en-US" b="1" dirty="0" err="1"/>
              <a:t>AccessibleObject</a:t>
            </a:r>
            <a:r>
              <a:rPr lang="en-US" b="1" dirty="0"/>
              <a:t>[] array, </a:t>
            </a:r>
            <a:r>
              <a:rPr lang="en-US" b="1" dirty="0" err="1"/>
              <a:t>boolean</a:t>
            </a:r>
            <a:r>
              <a:rPr lang="en-US" b="1" dirty="0"/>
              <a:t> flag</a:t>
            </a:r>
            <a:r>
              <a:rPr lang="en-US" b="1" dirty="0" smtClean="0"/>
              <a:t>);  </a:t>
            </a:r>
            <a:r>
              <a:rPr lang="en-US" b="1" dirty="0" smtClean="0">
                <a:solidFill>
                  <a:srgbClr val="00B050"/>
                </a:solidFill>
              </a:rPr>
              <a:t>set array of flags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5.7.4. </a:t>
            </a:r>
            <a:r>
              <a:rPr lang="en-US" dirty="0">
                <a:solidFill>
                  <a:srgbClr val="FF0000"/>
                </a:solidFill>
              </a:rPr>
              <a:t>Using Reflection to Analyze Objects at </a:t>
            </a:r>
            <a:r>
              <a:rPr lang="en-US" dirty="0" smtClean="0">
                <a:solidFill>
                  <a:srgbClr val="FF0000"/>
                </a:solidFill>
              </a:rPr>
              <a:t>Runtime </a:t>
            </a:r>
            <a:r>
              <a:rPr lang="en-US" dirty="0" smtClean="0">
                <a:solidFill>
                  <a:srgbClr val="0000FF"/>
                </a:solidFill>
              </a:rPr>
              <a:t>cont’d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12" y="992038"/>
            <a:ext cx="11307097" cy="523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Q. In Field class, what is the key method to look at fields of an object  </a:t>
            </a:r>
            <a:r>
              <a:rPr lang="en-US" dirty="0"/>
              <a:t>at </a:t>
            </a:r>
            <a:r>
              <a:rPr lang="en-US" dirty="0" smtClean="0"/>
              <a:t>compile time.?</a:t>
            </a:r>
          </a:p>
          <a:p>
            <a:pPr marL="0" indent="0">
              <a:buNone/>
            </a:pPr>
            <a:r>
              <a:rPr lang="en-US" b="1" dirty="0" smtClean="0"/>
              <a:t>Answer: get() method .</a:t>
            </a:r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 : we can </a:t>
            </a:r>
            <a:r>
              <a:rPr lang="en-US" dirty="0"/>
              <a:t>use it to inspect or modify a field value.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L1</a:t>
            </a:r>
            <a:r>
              <a:rPr lang="en-US" dirty="0" smtClean="0">
                <a:solidFill>
                  <a:srgbClr val="7030A0"/>
                </a:solidFill>
              </a:rPr>
              <a:t>. </a:t>
            </a:r>
            <a:r>
              <a:rPr lang="en-US" dirty="0">
                <a:solidFill>
                  <a:srgbClr val="7030A0"/>
                </a:solidFill>
              </a:rPr>
              <a:t>Employee </a:t>
            </a:r>
            <a:r>
              <a:rPr lang="en-US" dirty="0">
                <a:solidFill>
                  <a:srgbClr val="0000FF"/>
                </a:solidFill>
              </a:rPr>
              <a:t>harry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>
                <a:solidFill>
                  <a:srgbClr val="0000FF"/>
                </a:solidFill>
              </a:rPr>
              <a:t>Employee</a:t>
            </a:r>
            <a:r>
              <a:rPr lang="en-US" dirty="0"/>
              <a:t>("Harry Hacker", 35000, 10, 1, 1989);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L2. Class </a:t>
            </a:r>
            <a:r>
              <a:rPr lang="en-US" dirty="0">
                <a:solidFill>
                  <a:srgbClr val="FF0000"/>
                </a:solidFill>
              </a:rPr>
              <a:t>cl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harry.getClass</a:t>
            </a:r>
            <a:r>
              <a:rPr lang="en-US" dirty="0" smtClean="0">
                <a:solidFill>
                  <a:srgbClr val="0000FF"/>
                </a:solidFill>
              </a:rPr>
              <a:t>(); </a:t>
            </a:r>
            <a:r>
              <a:rPr lang="en-US" dirty="0" smtClean="0">
                <a:solidFill>
                  <a:srgbClr val="00B050"/>
                </a:solidFill>
              </a:rPr>
              <a:t>// for Employee  class, get the corresponding object of “</a:t>
            </a:r>
            <a:r>
              <a:rPr lang="en-US" dirty="0" err="1" smtClean="0">
                <a:solidFill>
                  <a:srgbClr val="FF0000"/>
                </a:solidFill>
              </a:rPr>
              <a:t>Classs</a:t>
            </a:r>
            <a:r>
              <a:rPr lang="en-US" dirty="0" smtClean="0">
                <a:solidFill>
                  <a:srgbClr val="00B050"/>
                </a:solidFill>
              </a:rPr>
              <a:t>”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L3. </a:t>
            </a:r>
            <a:r>
              <a:rPr lang="en-US" dirty="0" smtClean="0">
                <a:solidFill>
                  <a:srgbClr val="FF0000"/>
                </a:solidFill>
              </a:rPr>
              <a:t>Field </a:t>
            </a:r>
            <a:r>
              <a:rPr lang="en-US" dirty="0">
                <a:solidFill>
                  <a:srgbClr val="0000FF"/>
                </a:solidFill>
              </a:rPr>
              <a:t>f = </a:t>
            </a:r>
            <a:r>
              <a:rPr lang="en-US" dirty="0" err="1">
                <a:solidFill>
                  <a:srgbClr val="FF0000"/>
                </a:solidFill>
              </a:rPr>
              <a:t>cl</a:t>
            </a:r>
            <a:r>
              <a:rPr lang="en-US" dirty="0" err="1">
                <a:solidFill>
                  <a:srgbClr val="0000FF"/>
                </a:solidFill>
              </a:rPr>
              <a:t>.getDeclaredField</a:t>
            </a:r>
            <a:r>
              <a:rPr lang="en-US" dirty="0">
                <a:solidFill>
                  <a:srgbClr val="0000FF"/>
                </a:solidFill>
              </a:rPr>
              <a:t>("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0000FF"/>
                </a:solidFill>
              </a:rPr>
              <a:t>"); </a:t>
            </a:r>
            <a:r>
              <a:rPr lang="en-US" dirty="0" smtClean="0">
                <a:solidFill>
                  <a:srgbClr val="00B050"/>
                </a:solidFill>
              </a:rPr>
              <a:t>// for name </a:t>
            </a:r>
            <a:r>
              <a:rPr lang="en-US" dirty="0" err="1" smtClean="0">
                <a:solidFill>
                  <a:srgbClr val="00B050"/>
                </a:solidFill>
              </a:rPr>
              <a:t>fieled</a:t>
            </a:r>
            <a:r>
              <a:rPr lang="en-US" dirty="0" smtClean="0">
                <a:solidFill>
                  <a:srgbClr val="00B050"/>
                </a:solidFill>
              </a:rPr>
              <a:t>, get corresponding object of </a:t>
            </a:r>
            <a:r>
              <a:rPr lang="en-US" dirty="0" smtClean="0">
                <a:solidFill>
                  <a:srgbClr val="FF0000"/>
                </a:solidFill>
              </a:rPr>
              <a:t>“Field”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L4.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 = </a:t>
            </a:r>
            <a:r>
              <a:rPr lang="en-US" dirty="0" err="1">
                <a:solidFill>
                  <a:srgbClr val="0000FF"/>
                </a:solidFill>
              </a:rPr>
              <a:t>f.</a:t>
            </a:r>
            <a:r>
              <a:rPr lang="en-US" dirty="0" err="1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rgbClr val="0000FF"/>
                </a:solidFill>
              </a:rPr>
              <a:t>(harry</a:t>
            </a:r>
            <a:r>
              <a:rPr lang="en-US" dirty="0" smtClean="0">
                <a:solidFill>
                  <a:srgbClr val="0000FF"/>
                </a:solidFill>
              </a:rPr>
              <a:t>);  </a:t>
            </a:r>
            <a:r>
              <a:rPr lang="en-US" dirty="0" smtClean="0">
                <a:solidFill>
                  <a:srgbClr val="00B050"/>
                </a:solidFill>
              </a:rPr>
              <a:t>// actual content of the </a:t>
            </a:r>
            <a:r>
              <a:rPr lang="en-US" dirty="0" smtClean="0">
                <a:solidFill>
                  <a:srgbClr val="0000FF"/>
                </a:solidFill>
              </a:rPr>
              <a:t>name</a:t>
            </a:r>
            <a:r>
              <a:rPr lang="en-US" dirty="0" smtClean="0">
                <a:solidFill>
                  <a:srgbClr val="00B050"/>
                </a:solidFill>
              </a:rPr>
              <a:t> field, i.e. </a:t>
            </a:r>
            <a:r>
              <a:rPr lang="en-US" dirty="0" smtClean="0">
                <a:solidFill>
                  <a:srgbClr val="0000FF"/>
                </a:solidFill>
              </a:rPr>
              <a:t>the string “Harry </a:t>
            </a:r>
            <a:r>
              <a:rPr lang="en-US" dirty="0">
                <a:solidFill>
                  <a:srgbClr val="0000FF"/>
                </a:solidFill>
              </a:rPr>
              <a:t>Hacker”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L5. </a:t>
            </a:r>
            <a:r>
              <a:rPr lang="en-US" dirty="0" err="1" smtClean="0"/>
              <a:t>f.</a:t>
            </a:r>
            <a:r>
              <a:rPr lang="en-US" dirty="0" err="1" smtClean="0">
                <a:solidFill>
                  <a:srgbClr val="FF0000"/>
                </a:solidFill>
              </a:rPr>
              <a:t>se</a:t>
            </a:r>
            <a:r>
              <a:rPr lang="en-US" dirty="0" err="1" smtClean="0"/>
              <a:t>t</a:t>
            </a:r>
            <a:r>
              <a:rPr lang="en-US" dirty="0" smtClean="0"/>
              <a:t>(harry</a:t>
            </a:r>
            <a:r>
              <a:rPr lang="en-US" dirty="0"/>
              <a:t>, "Wimpy Whiner</a:t>
            </a:r>
            <a:r>
              <a:rPr lang="en-US" dirty="0" smtClean="0"/>
              <a:t>");  </a:t>
            </a:r>
            <a:r>
              <a:rPr lang="en-US" dirty="0" smtClean="0">
                <a:solidFill>
                  <a:srgbClr val="00B050"/>
                </a:solidFill>
              </a:rPr>
              <a:t>// we can modify the value of the field.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Problem</a:t>
            </a:r>
            <a:r>
              <a:rPr lang="en-US" dirty="0" smtClean="0"/>
              <a:t>: Line 4 has Error because  </a:t>
            </a:r>
            <a:r>
              <a:rPr lang="en-US" dirty="0"/>
              <a:t>name is a private field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Solution</a:t>
            </a:r>
            <a:r>
              <a:rPr lang="en-US" dirty="0" smtClean="0"/>
              <a:t>:  </a:t>
            </a:r>
            <a:r>
              <a:rPr lang="en-US" dirty="0"/>
              <a:t>Make </a:t>
            </a:r>
            <a:r>
              <a:rPr lang="en-US" dirty="0" smtClean="0"/>
              <a:t>the following  </a:t>
            </a:r>
            <a:r>
              <a:rPr lang="en-US" dirty="0"/>
              <a:t>call 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rgbClr val="0000FF"/>
                </a:solidFill>
              </a:rPr>
              <a:t>Line 3 and Line 4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f.</a:t>
            </a:r>
            <a:r>
              <a:rPr lang="en-US" dirty="0" err="1" smtClean="0">
                <a:solidFill>
                  <a:srgbClr val="FF0000"/>
                </a:solidFill>
              </a:rPr>
              <a:t>setAccessible</a:t>
            </a:r>
            <a:r>
              <a:rPr lang="en-US" dirty="0" smtClean="0">
                <a:solidFill>
                  <a:srgbClr val="0000FF"/>
                </a:solidFill>
              </a:rPr>
              <a:t>(true); then, we can </a:t>
            </a:r>
            <a:r>
              <a:rPr lang="en-US" dirty="0">
                <a:solidFill>
                  <a:srgbClr val="0000FF"/>
                </a:solidFill>
              </a:rPr>
              <a:t>call L4. Object v = </a:t>
            </a:r>
            <a:r>
              <a:rPr lang="en-US" dirty="0" err="1">
                <a:solidFill>
                  <a:srgbClr val="0000FF"/>
                </a:solidFill>
              </a:rPr>
              <a:t>f.get</a:t>
            </a:r>
            <a:r>
              <a:rPr lang="en-US" dirty="0">
                <a:solidFill>
                  <a:srgbClr val="0000FF"/>
                </a:solidFill>
              </a:rPr>
              <a:t>(harry);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Application</a:t>
            </a:r>
            <a:r>
              <a:rPr lang="en-US" dirty="0" smtClean="0">
                <a:solidFill>
                  <a:srgbClr val="0000FF"/>
                </a:solidFill>
              </a:rPr>
              <a:t> : </a:t>
            </a:r>
            <a:r>
              <a:rPr lang="en-US" dirty="0" smtClean="0"/>
              <a:t>We can write a generic </a:t>
            </a:r>
            <a:r>
              <a:rPr lang="en-US" b="1" dirty="0" err="1" smtClean="0">
                <a:solidFill>
                  <a:srgbClr val="FF0000"/>
                </a:solidFill>
              </a:rPr>
              <a:t>toString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method  which works for </a:t>
            </a:r>
            <a:r>
              <a:rPr lang="en-US" b="1" dirty="0" smtClean="0">
                <a:solidFill>
                  <a:srgbClr val="FF0000"/>
                </a:solidFill>
              </a:rPr>
              <a:t>any 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</a:t>
            </a:r>
            <a:r>
              <a:rPr lang="en-US" sz="2400" dirty="0" smtClean="0">
                <a:solidFill>
                  <a:srgbClr val="FF0000"/>
                </a:solidFill>
              </a:rPr>
              <a:t>: Listing 5.14</a:t>
            </a:r>
            <a:r>
              <a:rPr lang="en-US" sz="2400" dirty="0" smtClean="0"/>
              <a:t>: </a:t>
            </a:r>
            <a:r>
              <a:rPr lang="en-US" sz="2400" dirty="0" err="1" smtClean="0"/>
              <a:t>ObjectAnalyzer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0000FF"/>
                </a:solidFill>
              </a:rPr>
              <a:t>ObjectAnalyzerTest.</a:t>
            </a:r>
            <a:r>
              <a:rPr lang="en-US" sz="2400" dirty="0" smtClean="0"/>
              <a:t>java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objectAnalyzer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java.util.ArrayList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This program uses reflection to spy on objects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.</a:t>
            </a:r>
            <a:endParaRPr lang="en-US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ObjectAnalyzerTest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&lt;Integer&gt;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squares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&lt;= 5;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squares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ObjectAnalyzer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/>
              </a:rPr>
              <a:t>squares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</a:rPr>
              <a:t>Example</a:t>
            </a:r>
            <a:r>
              <a:rPr lang="en-US" sz="2400" dirty="0">
                <a:solidFill>
                  <a:srgbClr val="FF0000"/>
                </a:solidFill>
              </a:rPr>
              <a:t>: Listing </a:t>
            </a:r>
            <a:r>
              <a:rPr lang="en-US" sz="2400" dirty="0" smtClean="0">
                <a:solidFill>
                  <a:srgbClr val="FF0000"/>
                </a:solidFill>
              </a:rPr>
              <a:t>5.15</a:t>
            </a:r>
            <a:r>
              <a:rPr lang="en-US" sz="2400" dirty="0" smtClean="0">
                <a:solidFill>
                  <a:prstClr val="black"/>
                </a:solidFill>
              </a:rPr>
              <a:t>: </a:t>
            </a:r>
            <a:r>
              <a:rPr lang="en-US" sz="2400" dirty="0" err="1" smtClean="0">
                <a:solidFill>
                  <a:prstClr val="black"/>
                </a:solidFill>
              </a:rPr>
              <a:t>ObjectAnalyzer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 smtClean="0">
                <a:solidFill>
                  <a:srgbClr val="0000FF"/>
                </a:solidFill>
              </a:rPr>
              <a:t>ObjectAnalyzer.</a:t>
            </a:r>
            <a:r>
              <a:rPr lang="en-US" sz="2400" dirty="0" smtClean="0">
                <a:solidFill>
                  <a:prstClr val="black"/>
                </a:solidFill>
              </a:rPr>
              <a:t>java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580212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objectAnalyzer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en-US" sz="1400" b="1" dirty="0" smtClean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java.lang.reflect.AccessibleObject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java.lang.reflect.Array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java.lang.reflect.Field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java.lang.reflect.Modifier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java.util.ArrayList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ObjectAnalyze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&lt;Object&gt;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visited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toString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(Object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</a:rPr>
              <a:t>{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return a string with class name and all fields of an object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"null"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visited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.contains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visited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Class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(String)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.isArray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.getComponentType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"[]{"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Array.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getLength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b="1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++)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{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 0)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","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Object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Array.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.getComponentType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isPrimitive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val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val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for loop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"}"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if 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</a:rPr>
              <a:t>Example</a:t>
            </a:r>
            <a:r>
              <a:rPr lang="en-US" sz="2400" dirty="0">
                <a:solidFill>
                  <a:srgbClr val="FF0000"/>
                </a:solidFill>
              </a:rPr>
              <a:t>: Listing </a:t>
            </a:r>
            <a:r>
              <a:rPr lang="en-US" sz="2400" dirty="0" smtClean="0">
                <a:solidFill>
                  <a:srgbClr val="FF0000"/>
                </a:solidFill>
              </a:rPr>
              <a:t>5.15</a:t>
            </a:r>
            <a:r>
              <a:rPr lang="en-US" sz="2400" dirty="0" smtClean="0">
                <a:solidFill>
                  <a:prstClr val="black"/>
                </a:solidFill>
              </a:rPr>
              <a:t>: </a:t>
            </a:r>
            <a:r>
              <a:rPr lang="en-US" sz="2400" dirty="0" err="1" smtClean="0">
                <a:solidFill>
                  <a:prstClr val="black"/>
                </a:solidFill>
              </a:rPr>
              <a:t>ObjectAnalyzer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 smtClean="0">
                <a:solidFill>
                  <a:srgbClr val="0000FF"/>
                </a:solidFill>
              </a:rPr>
              <a:t>ObjectAnalyzer.</a:t>
            </a:r>
            <a:r>
              <a:rPr lang="en-US" sz="2400" dirty="0" smtClean="0">
                <a:solidFill>
                  <a:prstClr val="black"/>
                </a:solidFill>
              </a:rPr>
              <a:t>java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865962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 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inspect the fields of this class and all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superclasses</a:t>
            </a:r>
            <a:endParaRPr lang="en-US" sz="1400" b="1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"["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Field[]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fields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.getDeclaredFields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AccessibleObject.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setAccessible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6A3E3E"/>
                </a:solidFill>
                <a:latin typeface="Consolas"/>
              </a:rPr>
              <a:t>fields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i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(Field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fields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get the names and values of all fields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Modifier.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/>
              </a:rPr>
              <a:t>isStatic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 err="1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/>
              </a:rPr>
              <a:t>.getModifiers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())) </a:t>
            </a:r>
            <a:r>
              <a:rPr lang="en-US" sz="1400" b="1" i="1" dirty="0" smtClean="0">
                <a:solidFill>
                  <a:srgbClr val="FF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.endsWith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"["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"="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try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Class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.getType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Object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t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.isPrimitive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val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val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(Exception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if 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For loop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"]"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.getSuperclass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cl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 end of </a:t>
            </a:r>
            <a:r>
              <a:rPr lang="en-US" sz="1400" dirty="0" err="1" smtClean="0">
                <a:solidFill>
                  <a:srgbClr val="00B050"/>
                </a:solidFill>
                <a:latin typeface="Consolas"/>
              </a:rPr>
              <a:t>toString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()</a:t>
            </a:r>
            <a:endParaRPr lang="en-US" sz="1400" dirty="0">
              <a:solidFill>
                <a:srgbClr val="00B050"/>
              </a:solidFill>
              <a:latin typeface="Consolas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00B050"/>
                </a:solidFill>
                <a:latin typeface="Consolas"/>
              </a:rPr>
              <a:t>//end of </a:t>
            </a:r>
            <a:r>
              <a:rPr lang="en-US" sz="1400" dirty="0" err="1" smtClean="0">
                <a:solidFill>
                  <a:srgbClr val="00B050"/>
                </a:solidFill>
                <a:latin typeface="Consolas"/>
              </a:rPr>
              <a:t>ObjectAnalyzer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5.3. Generic ArrayList class Cont’d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829" y="992038"/>
            <a:ext cx="10746971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ArrayList&lt;</a:t>
            </a:r>
            <a:r>
              <a:rPr lang="en-US" dirty="0" smtClean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&gt; staff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ArrayList</a:t>
            </a:r>
            <a:r>
              <a:rPr lang="en-US" dirty="0" smtClean="0">
                <a:solidFill>
                  <a:srgbClr val="0000FF"/>
                </a:solidFill>
              </a:rPr>
              <a:t>&lt;&gt;(); </a:t>
            </a:r>
            <a:r>
              <a:rPr lang="en-US" dirty="0" smtClean="0">
                <a:solidFill>
                  <a:srgbClr val="00B050"/>
                </a:solidFill>
              </a:rPr>
              <a:t>//  default size is 10</a:t>
            </a:r>
          </a:p>
          <a:p>
            <a:r>
              <a:rPr lang="en-US" dirty="0" smtClean="0"/>
              <a:t>// now, we can use </a:t>
            </a:r>
            <a:r>
              <a:rPr lang="en-US" dirty="0" smtClean="0">
                <a:solidFill>
                  <a:srgbClr val="0000FF"/>
                </a:solidFill>
              </a:rPr>
              <a:t>add() </a:t>
            </a:r>
            <a:r>
              <a:rPr lang="en-US" dirty="0"/>
              <a:t>method to add object to the end: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staff.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Employee("Harry Hacker", . . </a:t>
            </a:r>
            <a:r>
              <a:rPr lang="en-US" dirty="0" smtClean="0">
                <a:solidFill>
                  <a:srgbClr val="0000FF"/>
                </a:solidFill>
              </a:rPr>
              <a:t>.));</a:t>
            </a:r>
          </a:p>
          <a:p>
            <a:r>
              <a:rPr lang="en-US" dirty="0" smtClean="0"/>
              <a:t>The </a:t>
            </a:r>
            <a:r>
              <a:rPr lang="en-US" dirty="0"/>
              <a:t>call </a:t>
            </a:r>
            <a:r>
              <a:rPr lang="en-US" dirty="0" err="1" smtClean="0"/>
              <a:t>staff.size</a:t>
            </a:r>
            <a:r>
              <a:rPr lang="en-US" dirty="0"/>
              <a:t>() yields the current </a:t>
            </a:r>
            <a:r>
              <a:rPr lang="en-US" dirty="0" smtClean="0"/>
              <a:t>size.</a:t>
            </a:r>
          </a:p>
          <a:p>
            <a:pPr marL="0" indent="0">
              <a:buNone/>
            </a:pPr>
            <a:r>
              <a:rPr lang="en-US" b="1" dirty="0" smtClean="0"/>
              <a:t>Q</a:t>
            </a:r>
            <a:r>
              <a:rPr lang="en-US" dirty="0" smtClean="0"/>
              <a:t>. </a:t>
            </a:r>
            <a:r>
              <a:rPr lang="en-US" b="1" dirty="0" smtClean="0"/>
              <a:t>How to access </a:t>
            </a:r>
            <a:r>
              <a:rPr lang="en-US" b="1" dirty="0"/>
              <a:t>and modify </a:t>
            </a:r>
            <a:r>
              <a:rPr lang="en-US" b="1" dirty="0" smtClean="0"/>
              <a:t>elements? use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smtClean="0"/>
              <a:t>methods instead of </a:t>
            </a:r>
            <a:r>
              <a:rPr lang="en-US" dirty="0" smtClean="0">
                <a:solidFill>
                  <a:srgbClr val="FF0000"/>
                </a:solidFill>
              </a:rPr>
              <a:t>[] syntax.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Employee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staff.</a:t>
            </a:r>
            <a:r>
              <a:rPr lang="en-US" dirty="0" err="1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); </a:t>
            </a:r>
            <a:r>
              <a:rPr lang="en-US" dirty="0" smtClean="0">
                <a:solidFill>
                  <a:srgbClr val="00B050"/>
                </a:solidFill>
              </a:rPr>
              <a:t>// to read the </a:t>
            </a:r>
            <a:r>
              <a:rPr lang="en-US" dirty="0" err="1" smtClean="0">
                <a:solidFill>
                  <a:srgbClr val="00B050"/>
                </a:solidFill>
              </a:rPr>
              <a:t>ith</a:t>
            </a:r>
            <a:r>
              <a:rPr lang="en-US" dirty="0" smtClean="0">
                <a:solidFill>
                  <a:srgbClr val="00B050"/>
                </a:solidFill>
              </a:rPr>
              <a:t> element of the array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dirty="0" err="1" smtClean="0">
                <a:solidFill>
                  <a:srgbClr val="0000FF"/>
                </a:solidFill>
              </a:rPr>
              <a:t>staff.</a:t>
            </a:r>
            <a:r>
              <a:rPr lang="en-US" dirty="0" err="1" smtClean="0">
                <a:solidFill>
                  <a:srgbClr val="FF0000"/>
                </a:solidFill>
              </a:rPr>
              <a:t>set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, tony</a:t>
            </a:r>
            <a:r>
              <a:rPr lang="en-US" dirty="0" smtClean="0">
                <a:solidFill>
                  <a:srgbClr val="0000FF"/>
                </a:solidFill>
              </a:rPr>
              <a:t>); </a:t>
            </a:r>
            <a:r>
              <a:rPr lang="en-US" dirty="0" smtClean="0">
                <a:solidFill>
                  <a:srgbClr val="00B050"/>
                </a:solidFill>
              </a:rPr>
              <a:t>to re-set the </a:t>
            </a:r>
            <a:r>
              <a:rPr lang="en-US" dirty="0" err="1" smtClean="0">
                <a:solidFill>
                  <a:srgbClr val="00B050"/>
                </a:solidFill>
              </a:rPr>
              <a:t>ith</a:t>
            </a:r>
            <a:r>
              <a:rPr lang="en-US" dirty="0" smtClean="0">
                <a:solidFill>
                  <a:srgbClr val="00B050"/>
                </a:solidFill>
              </a:rPr>
              <a:t> element of the array</a:t>
            </a:r>
          </a:p>
          <a:p>
            <a:r>
              <a:rPr lang="en-US" dirty="0" smtClean="0"/>
              <a:t> we Can </a:t>
            </a: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“for each” </a:t>
            </a:r>
            <a:r>
              <a:rPr lang="en-US" dirty="0"/>
              <a:t>loop to visit elements: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for (Employee e : staff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>
                <a:solidFill>
                  <a:srgbClr val="0000FF"/>
                </a:solidFill>
              </a:rPr>
              <a:t>System.out.println(e);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1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>
                <a:solidFill>
                  <a:srgbClr val="7030A0"/>
                </a:solidFill>
              </a:rPr>
              <a:t>we u </a:t>
            </a:r>
            <a:r>
              <a:rPr lang="en-US" dirty="0">
                <a:solidFill>
                  <a:srgbClr val="7030A0"/>
                </a:solidFill>
              </a:rPr>
              <a:t>can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pass an initial capacity to the ArrayList </a:t>
            </a:r>
            <a:r>
              <a:rPr lang="en-US" dirty="0" smtClean="0">
                <a:solidFill>
                  <a:srgbClr val="7030A0"/>
                </a:solidFill>
              </a:rPr>
              <a:t>constructor as follows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ArrayList&lt;</a:t>
            </a:r>
            <a:r>
              <a:rPr lang="en-US" dirty="0" smtClean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&gt; staff = new ArrayList&lt;&gt;(100</a:t>
            </a:r>
            <a:r>
              <a:rPr lang="en-US" dirty="0" smtClean="0">
                <a:solidFill>
                  <a:srgbClr val="0000FF"/>
                </a:solidFill>
              </a:rPr>
              <a:t>); </a:t>
            </a:r>
            <a:r>
              <a:rPr lang="en-US" dirty="0" smtClean="0">
                <a:solidFill>
                  <a:srgbClr val="00B050"/>
                </a:solidFill>
              </a:rPr>
              <a:t>// programmer defined Size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2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/>
              <a:t>We will study this topic in detail in chapter 12 and chapter 13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Summary:</a:t>
            </a:r>
            <a:r>
              <a:rPr lang="en-US" dirty="0" smtClean="0"/>
              <a:t> Design </a:t>
            </a:r>
            <a:r>
              <a:rPr lang="en-US" dirty="0"/>
              <a:t>Hints </a:t>
            </a:r>
            <a:r>
              <a:rPr lang="en-US" dirty="0" smtClean="0"/>
              <a:t>to use Inheritance effectively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992038"/>
            <a:ext cx="11533239" cy="5184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Place </a:t>
            </a:r>
            <a:r>
              <a:rPr lang="en-US" b="1" dirty="0"/>
              <a:t>common operations and fields in the </a:t>
            </a:r>
            <a:r>
              <a:rPr lang="en-US" b="1" dirty="0" smtClean="0"/>
              <a:t>superclass</a:t>
            </a:r>
            <a:r>
              <a:rPr lang="en-US" dirty="0"/>
              <a:t>: </a:t>
            </a:r>
            <a:r>
              <a:rPr lang="en-US" dirty="0" smtClean="0"/>
              <a:t>avoids replication in child classes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Don’t </a:t>
            </a:r>
            <a:r>
              <a:rPr lang="en-US" b="1" dirty="0"/>
              <a:t>use protected </a:t>
            </a:r>
            <a:r>
              <a:rPr lang="en-US" b="1" dirty="0" smtClean="0"/>
              <a:t>fields because of two reasons:</a:t>
            </a:r>
          </a:p>
          <a:p>
            <a:pPr marL="225425" indent="-225425">
              <a:buAutoNum type="alphaLcParenR"/>
            </a:pPr>
            <a:r>
              <a:rPr lang="en-US" dirty="0" smtClean="0"/>
              <a:t> any </a:t>
            </a:r>
            <a:r>
              <a:rPr lang="en-US" dirty="0" smtClean="0"/>
              <a:t>one can write child class and access them</a:t>
            </a:r>
          </a:p>
          <a:p>
            <a:pPr marL="285750" indent="-285750">
              <a:buAutoNum type="alphaLcParenR"/>
            </a:pPr>
            <a:r>
              <a:rPr lang="en-US" dirty="0"/>
              <a:t>all classes in </a:t>
            </a:r>
            <a:r>
              <a:rPr lang="en-US" dirty="0" smtClean="0"/>
              <a:t>the </a:t>
            </a:r>
            <a:r>
              <a:rPr lang="en-US" dirty="0"/>
              <a:t>same package </a:t>
            </a:r>
            <a:r>
              <a:rPr lang="en-US" dirty="0" smtClean="0"/>
              <a:t>can access </a:t>
            </a:r>
            <a:r>
              <a:rPr lang="en-US" dirty="0"/>
              <a:t>protected </a:t>
            </a:r>
            <a:r>
              <a:rPr lang="en-US" dirty="0" smtClean="0"/>
              <a:t>fields although they not a child classes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b="1" dirty="0">
                <a:solidFill>
                  <a:srgbClr val="0000FF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methods which be should </a:t>
            </a:r>
            <a:r>
              <a:rPr lang="en-US" b="1" dirty="0">
                <a:solidFill>
                  <a:srgbClr val="0000FF"/>
                </a:solidFill>
              </a:rPr>
              <a:t>be redefined in </a:t>
            </a:r>
            <a:r>
              <a:rPr lang="en-US" b="1" dirty="0" smtClean="0">
                <a:solidFill>
                  <a:srgbClr val="0000FF"/>
                </a:solidFill>
              </a:rPr>
              <a:t>child calls  can be protected in parent class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dirty="0" smtClean="0"/>
              <a:t>. </a:t>
            </a:r>
            <a:r>
              <a:rPr lang="en-US" b="1" dirty="0" smtClean="0"/>
              <a:t>Use </a:t>
            </a:r>
            <a:r>
              <a:rPr lang="en-US" b="1" dirty="0"/>
              <a:t>inheritance to model the “</a:t>
            </a:r>
            <a:r>
              <a:rPr lang="en-US" b="1" dirty="0">
                <a:solidFill>
                  <a:srgbClr val="FF0000"/>
                </a:solidFill>
              </a:rPr>
              <a:t>is–a” </a:t>
            </a:r>
            <a:r>
              <a:rPr lang="en-US" b="1" dirty="0"/>
              <a:t>relationship: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/>
              <a:t>Assume </a:t>
            </a:r>
            <a:r>
              <a:rPr lang="en-US" b="1" dirty="0" smtClean="0">
                <a:solidFill>
                  <a:srgbClr val="7030A0"/>
                </a:solidFill>
              </a:rPr>
              <a:t>employee</a:t>
            </a:r>
            <a:r>
              <a:rPr lang="en-US" b="1" dirty="0" smtClean="0"/>
              <a:t> </a:t>
            </a:r>
            <a:r>
              <a:rPr lang="en-US" b="1" dirty="0"/>
              <a:t>has name,  </a:t>
            </a:r>
            <a:r>
              <a:rPr lang="en-US" b="1" dirty="0" err="1"/>
              <a:t>hireDate</a:t>
            </a:r>
            <a:r>
              <a:rPr lang="en-US" b="1" dirty="0"/>
              <a:t> and salary.</a:t>
            </a:r>
          </a:p>
          <a:p>
            <a:pPr marL="0" indent="0">
              <a:buNone/>
            </a:pPr>
            <a:r>
              <a:rPr lang="en-US" b="1" dirty="0" smtClean="0"/>
              <a:t>   Assume </a:t>
            </a:r>
            <a:r>
              <a:rPr lang="en-US" b="1" dirty="0" smtClean="0">
                <a:solidFill>
                  <a:srgbClr val="7030A0"/>
                </a:solidFill>
              </a:rPr>
              <a:t>contractor </a:t>
            </a:r>
            <a:r>
              <a:rPr lang="en-US" b="1" dirty="0" smtClean="0"/>
              <a:t>has </a:t>
            </a:r>
            <a:r>
              <a:rPr lang="en-US" b="1" dirty="0"/>
              <a:t>name,  </a:t>
            </a:r>
            <a:r>
              <a:rPr lang="en-US" b="1" dirty="0" err="1"/>
              <a:t>hireDate</a:t>
            </a:r>
            <a:r>
              <a:rPr lang="en-US" b="1" dirty="0"/>
              <a:t> and </a:t>
            </a:r>
            <a:r>
              <a:rPr lang="en-US" b="1" dirty="0" smtClean="0"/>
              <a:t>hourly wage.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public </a:t>
            </a: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Contractor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 smtClean="0">
                <a:solidFill>
                  <a:srgbClr val="0000FF"/>
                </a:solidFill>
              </a:rPr>
              <a:t>Employee  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 private </a:t>
            </a:r>
            <a:r>
              <a:rPr lang="en-US" dirty="0">
                <a:solidFill>
                  <a:srgbClr val="0000FF"/>
                </a:solidFill>
              </a:rPr>
              <a:t>double </a:t>
            </a:r>
            <a:r>
              <a:rPr lang="en-US" dirty="0" err="1" smtClean="0">
                <a:solidFill>
                  <a:srgbClr val="FF0000"/>
                </a:solidFill>
              </a:rPr>
              <a:t>hourlyWage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smtClean="0">
                <a:solidFill>
                  <a:srgbClr val="00B050"/>
                </a:solidFill>
              </a:rPr>
              <a:t>// this is wrong because contractor cannot have both Salary and </a:t>
            </a:r>
            <a:r>
              <a:rPr lang="en-US" dirty="0" err="1" smtClean="0">
                <a:solidFill>
                  <a:srgbClr val="00B050"/>
                </a:solidFill>
              </a:rPr>
              <a:t>hourlywage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……………………………………………………………………………………………………….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Summary:</a:t>
            </a:r>
            <a:r>
              <a:rPr lang="en-US" dirty="0" smtClean="0">
                <a:solidFill>
                  <a:srgbClr val="7030A0"/>
                </a:solidFill>
              </a:rPr>
              <a:t> Design </a:t>
            </a:r>
            <a:r>
              <a:rPr lang="en-US" dirty="0">
                <a:solidFill>
                  <a:srgbClr val="7030A0"/>
                </a:solidFill>
              </a:rPr>
              <a:t>Hints </a:t>
            </a:r>
            <a:r>
              <a:rPr lang="en-US" dirty="0" smtClean="0">
                <a:solidFill>
                  <a:srgbClr val="7030A0"/>
                </a:solidFill>
              </a:rPr>
              <a:t>to use Inheritance effectively </a:t>
            </a:r>
            <a:r>
              <a:rPr lang="en-US" dirty="0" smtClean="0">
                <a:solidFill>
                  <a:srgbClr val="FF0000"/>
                </a:solidFill>
              </a:rPr>
              <a:t>cont’d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7" y="992038"/>
            <a:ext cx="11366090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4. </a:t>
            </a:r>
            <a:r>
              <a:rPr lang="en-US" b="1" dirty="0" smtClean="0"/>
              <a:t>Don’t </a:t>
            </a:r>
            <a:r>
              <a:rPr lang="en-US" b="1" dirty="0"/>
              <a:t>use inheritance unless </a:t>
            </a:r>
            <a:r>
              <a:rPr lang="en-US" b="1" dirty="0">
                <a:solidFill>
                  <a:srgbClr val="FF0000"/>
                </a:solidFill>
              </a:rPr>
              <a:t>all inherited methods make sense</a:t>
            </a:r>
            <a:r>
              <a:rPr lang="en-US" b="1" dirty="0" smtClean="0"/>
              <a:t>:</a:t>
            </a:r>
          </a:p>
          <a:p>
            <a:r>
              <a:rPr lang="en-US" b="1" dirty="0"/>
              <a:t>Suppose we want to write a Holiday class. </a:t>
            </a:r>
            <a:r>
              <a:rPr lang="en-US" b="1" dirty="0" smtClean="0"/>
              <a:t>Since  </a:t>
            </a:r>
            <a:r>
              <a:rPr lang="en-US" b="1" dirty="0"/>
              <a:t>days can </a:t>
            </a:r>
            <a:r>
              <a:rPr lang="en-US" b="1" dirty="0" smtClean="0"/>
              <a:t>be expressed </a:t>
            </a:r>
            <a:r>
              <a:rPr lang="en-US" b="1" dirty="0"/>
              <a:t>as instances of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the </a:t>
            </a:r>
            <a:r>
              <a:rPr lang="en-US" b="1" dirty="0">
                <a:solidFill>
                  <a:srgbClr val="FF0000"/>
                </a:solidFill>
              </a:rPr>
              <a:t>GregorianCalendar </a:t>
            </a:r>
            <a:r>
              <a:rPr lang="en-US" b="1" dirty="0"/>
              <a:t>class, </a:t>
            </a:r>
            <a:r>
              <a:rPr lang="en-US" b="1" dirty="0" smtClean="0"/>
              <a:t>we </a:t>
            </a:r>
            <a:r>
              <a:rPr lang="en-US" b="1" dirty="0"/>
              <a:t>can use </a:t>
            </a:r>
            <a:r>
              <a:rPr lang="en-US" b="1" dirty="0" smtClean="0"/>
              <a:t>inheritance as follows.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Holiday </a:t>
            </a:r>
            <a:r>
              <a:rPr lang="en-US" dirty="0">
                <a:solidFill>
                  <a:srgbClr val="0000FF"/>
                </a:solidFill>
              </a:rPr>
              <a:t>extends </a:t>
            </a:r>
            <a:r>
              <a:rPr lang="en-US" dirty="0" smtClean="0">
                <a:solidFill>
                  <a:srgbClr val="0000FF"/>
                </a:solidFill>
              </a:rPr>
              <a:t>GregorianCalendar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{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……………………………………………………………………………….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}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Holiday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christmas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christmas.</a:t>
            </a:r>
            <a:r>
              <a:rPr lang="en-US" dirty="0" err="1" smtClean="0">
                <a:solidFill>
                  <a:srgbClr val="FF0000"/>
                </a:solidFill>
              </a:rPr>
              <a:t>add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Calendar.DAY_OF_MONTH</a:t>
            </a:r>
            <a:r>
              <a:rPr lang="en-US" dirty="0">
                <a:solidFill>
                  <a:srgbClr val="0000FF"/>
                </a:solidFill>
              </a:rPr>
              <a:t>, 12</a:t>
            </a:r>
            <a:r>
              <a:rPr lang="en-US" dirty="0" smtClean="0">
                <a:solidFill>
                  <a:srgbClr val="0000FF"/>
                </a:solidFill>
              </a:rPr>
              <a:t>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this is </a:t>
            </a:r>
            <a:r>
              <a:rPr lang="en-US" dirty="0" smtClean="0">
                <a:solidFill>
                  <a:srgbClr val="00B050"/>
                </a:solidFill>
              </a:rPr>
              <a:t>not good </a:t>
            </a:r>
            <a:r>
              <a:rPr lang="en-US" dirty="0">
                <a:solidFill>
                  <a:srgbClr val="00B050"/>
                </a:solidFill>
              </a:rPr>
              <a:t>because add()  is a public </a:t>
            </a:r>
            <a:endParaRPr lang="en-US" dirty="0" smtClean="0">
              <a:solidFill>
                <a:srgbClr val="00B050"/>
              </a:solidFill>
            </a:endParaRPr>
          </a:p>
          <a:p>
            <a:pPr marL="5427663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//method </a:t>
            </a:r>
            <a:r>
              <a:rPr lang="en-US" dirty="0">
                <a:solidFill>
                  <a:srgbClr val="00B050"/>
                </a:solidFill>
              </a:rPr>
              <a:t>of GregorianCalendar class </a:t>
            </a:r>
            <a:r>
              <a:rPr lang="en-US" dirty="0" smtClean="0">
                <a:solidFill>
                  <a:srgbClr val="00B050"/>
                </a:solidFill>
              </a:rPr>
              <a:t>turn</a:t>
            </a:r>
          </a:p>
          <a:p>
            <a:pPr marL="5427663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holidays  </a:t>
            </a:r>
            <a:r>
              <a:rPr lang="en-US" dirty="0">
                <a:solidFill>
                  <a:srgbClr val="00B050"/>
                </a:solidFill>
              </a:rPr>
              <a:t>into non-holidays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r>
              <a:rPr lang="en-US" dirty="0" smtClean="0">
                <a:solidFill>
                  <a:srgbClr val="7030A0"/>
                </a:solidFill>
              </a:rPr>
              <a:t>: Design </a:t>
            </a:r>
            <a:r>
              <a:rPr lang="en-US" dirty="0">
                <a:solidFill>
                  <a:srgbClr val="7030A0"/>
                </a:solidFill>
              </a:rPr>
              <a:t>Hints to use Inheritance effectively </a:t>
            </a:r>
            <a:r>
              <a:rPr lang="en-US" dirty="0">
                <a:solidFill>
                  <a:srgbClr val="FF0000"/>
                </a:solidFill>
              </a:rPr>
              <a:t>cont’d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5. Don’t </a:t>
            </a:r>
            <a:r>
              <a:rPr lang="en-US" b="1" dirty="0"/>
              <a:t>change the expected behavior when you override a method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6. Use </a:t>
            </a:r>
            <a:r>
              <a:rPr lang="en-US" b="1" dirty="0"/>
              <a:t>polymorphism, </a:t>
            </a:r>
            <a:r>
              <a:rPr lang="en-US" b="1" dirty="0">
                <a:solidFill>
                  <a:srgbClr val="FF0000"/>
                </a:solidFill>
              </a:rPr>
              <a:t>not type </a:t>
            </a:r>
            <a:r>
              <a:rPr lang="en-US" b="1" dirty="0"/>
              <a:t>information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Note: when we find a code in the following form, think polymorphism     </a:t>
            </a:r>
            <a:endParaRPr lang="en-US" b="1" dirty="0"/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맑은 고딕" panose="020B0503020000020004" pitchFamily="34" charset="-127"/>
              </a:rPr>
              <a:t>if (</a:t>
            </a:r>
            <a:r>
              <a:rPr lang="en-US" sz="2400" dirty="0">
                <a:solidFill>
                  <a:srgbClr val="FF0000"/>
                </a:solidFill>
                <a:latin typeface="맑은 고딕" panose="020B0503020000020004" pitchFamily="34" charset="-127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맑은 고딕" panose="020B0503020000020004" pitchFamily="34" charset="-127"/>
              </a:rPr>
              <a:t> is of type 1) </a:t>
            </a:r>
            <a:endParaRPr lang="en-US" sz="2400" dirty="0" smtClean="0">
              <a:solidFill>
                <a:srgbClr val="0000FF"/>
              </a:solidFill>
              <a:latin typeface="맑은 고딕" panose="020B0503020000020004" pitchFamily="34" charset="-127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맑은 고딕" panose="020B0503020000020004" pitchFamily="34" charset="-127"/>
              </a:rPr>
              <a:t>  </a:t>
            </a:r>
            <a:r>
              <a:rPr lang="en-US" sz="2400" dirty="0" smtClean="0">
                <a:solidFill>
                  <a:srgbClr val="7030A0"/>
                </a:solidFill>
                <a:latin typeface="맑은 고딕" panose="020B0503020000020004" pitchFamily="34" charset="-127"/>
              </a:rPr>
              <a:t>action</a:t>
            </a:r>
            <a:r>
              <a:rPr lang="en-US" sz="2400" baseline="-25000" dirty="0" smtClean="0">
                <a:solidFill>
                  <a:srgbClr val="7030A0"/>
                </a:solidFill>
                <a:latin typeface="맑은 고딕" panose="020B0503020000020004" pitchFamily="34" charset="-127"/>
              </a:rPr>
              <a:t>1</a:t>
            </a:r>
            <a:r>
              <a:rPr lang="en-US" sz="2400" dirty="0" smtClean="0">
                <a:solidFill>
                  <a:srgbClr val="7030A0"/>
                </a:solidFill>
                <a:latin typeface="맑은 고딕" panose="020B0503020000020004" pitchFamily="34" charset="-127"/>
              </a:rPr>
              <a:t>(x</a:t>
            </a:r>
            <a:r>
              <a:rPr lang="en-US" sz="2400" dirty="0">
                <a:solidFill>
                  <a:srgbClr val="7030A0"/>
                </a:solidFill>
                <a:latin typeface="맑은 고딕" panose="020B0503020000020004" pitchFamily="34" charset="-127"/>
              </a:rPr>
              <a:t>); </a:t>
            </a:r>
            <a:endParaRPr lang="en-US" sz="2400" dirty="0" smtClean="0">
              <a:solidFill>
                <a:srgbClr val="7030A0"/>
              </a:solidFill>
              <a:latin typeface="맑은 고딕" panose="020B0503020000020004" pitchFamily="34" charset="-127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맑은 고딕" panose="020B0503020000020004" pitchFamily="34" charset="-127"/>
              </a:rPr>
              <a:t>else </a:t>
            </a:r>
            <a:r>
              <a:rPr lang="en-US" sz="2400" dirty="0">
                <a:solidFill>
                  <a:srgbClr val="0000FF"/>
                </a:solidFill>
                <a:latin typeface="맑은 고딕" panose="020B0503020000020004" pitchFamily="34" charset="-127"/>
              </a:rPr>
              <a:t>if (</a:t>
            </a:r>
            <a:r>
              <a:rPr lang="en-US" sz="2400" dirty="0">
                <a:solidFill>
                  <a:srgbClr val="FF0000"/>
                </a:solidFill>
                <a:latin typeface="맑은 고딕" panose="020B0503020000020004" pitchFamily="34" charset="-127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맑은 고딕" panose="020B0503020000020004" pitchFamily="34" charset="-127"/>
              </a:rPr>
              <a:t> is of type 2) </a:t>
            </a:r>
            <a:endParaRPr lang="en-US" sz="2400" dirty="0" smtClean="0">
              <a:solidFill>
                <a:srgbClr val="0000FF"/>
              </a:solidFill>
              <a:latin typeface="맑은 고딕" panose="020B0503020000020004" pitchFamily="34" charset="-127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맑은 고딕" panose="020B0503020000020004" pitchFamily="34" charset="-127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맑은 고딕" panose="020B0503020000020004" pitchFamily="34" charset="-127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맑은 고딕" panose="020B0503020000020004" pitchFamily="34" charset="-127"/>
              </a:rPr>
              <a:t>action</a:t>
            </a:r>
            <a:r>
              <a:rPr lang="en-US" sz="2400" baseline="-25000" dirty="0" smtClean="0">
                <a:solidFill>
                  <a:srgbClr val="7030A0"/>
                </a:solidFill>
                <a:latin typeface="맑은 고딕" panose="020B0503020000020004" pitchFamily="34" charset="-127"/>
              </a:rPr>
              <a:t>2</a:t>
            </a:r>
            <a:r>
              <a:rPr lang="en-US" sz="2400" dirty="0" smtClean="0">
                <a:solidFill>
                  <a:srgbClr val="7030A0"/>
                </a:solidFill>
                <a:latin typeface="맑은 고딕" panose="020B0503020000020004" pitchFamily="34" charset="-127"/>
              </a:rPr>
              <a:t>(x</a:t>
            </a:r>
            <a:r>
              <a:rPr lang="en-US" sz="2400" dirty="0">
                <a:solidFill>
                  <a:srgbClr val="7030A0"/>
                </a:solidFill>
                <a:latin typeface="맑은 고딕" panose="020B0503020000020004" pitchFamily="34" charset="-127"/>
              </a:rPr>
              <a:t>); </a:t>
            </a:r>
            <a:endParaRPr lang="en-US" sz="24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en-US" sz="2400" dirty="0" smtClean="0"/>
              <a:t>If </a:t>
            </a:r>
            <a:r>
              <a:rPr lang="en-US" sz="2400" b="1" dirty="0" smtClean="0"/>
              <a:t>action1 </a:t>
            </a:r>
            <a:r>
              <a:rPr lang="en-US" sz="2400" b="1" dirty="0"/>
              <a:t>and action2 </a:t>
            </a:r>
            <a:r>
              <a:rPr lang="en-US" sz="2400" dirty="0"/>
              <a:t>represent a common </a:t>
            </a:r>
            <a:r>
              <a:rPr lang="en-US" sz="2400" dirty="0" smtClean="0"/>
              <a:t>concept , then  </a:t>
            </a:r>
            <a:r>
              <a:rPr lang="en-US" sz="2400" dirty="0"/>
              <a:t>make </a:t>
            </a:r>
            <a:r>
              <a:rPr lang="en-US" sz="2400" dirty="0" smtClean="0"/>
              <a:t>a common  method in the superclass </a:t>
            </a:r>
            <a:r>
              <a:rPr lang="en-US" sz="2400" dirty="0"/>
              <a:t>or interface of both </a:t>
            </a:r>
            <a:r>
              <a:rPr lang="en-US" sz="2400" dirty="0" smtClean="0"/>
              <a:t>types, and simply call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맑은 고딕" panose="020B0503020000020004" pitchFamily="34" charset="-127"/>
              </a:rPr>
              <a:t>x.action</a:t>
            </a:r>
            <a:r>
              <a:rPr lang="en-US" sz="2400" b="1" dirty="0">
                <a:solidFill>
                  <a:srgbClr val="FF0000"/>
                </a:solidFill>
                <a:latin typeface="맑은 고딕" panose="020B0503020000020004" pitchFamily="34" charset="-127"/>
              </a:rPr>
              <a:t>(); </a:t>
            </a:r>
            <a:endParaRPr lang="en-US" sz="2400" b="1" dirty="0" smtClean="0">
              <a:solidFill>
                <a:srgbClr val="FF0000"/>
              </a:solidFill>
              <a:latin typeface="맑은 고딕" panose="020B0503020000020004" pitchFamily="34" charset="-127"/>
            </a:endParaRPr>
          </a:p>
          <a:p>
            <a:r>
              <a:rPr lang="en-US" sz="2400" b="1" dirty="0">
                <a:latin typeface="맑은 고딕" panose="020B0503020000020004" pitchFamily="34" charset="-127"/>
              </a:rPr>
              <a:t>Hence, </a:t>
            </a:r>
            <a:r>
              <a:rPr lang="en-US" sz="2400" b="1" dirty="0" smtClean="0">
                <a:latin typeface="맑은 고딕" panose="020B0503020000020004" pitchFamily="34" charset="-127"/>
              </a:rPr>
              <a:t> </a:t>
            </a:r>
            <a:r>
              <a:rPr lang="en-US" sz="2400" b="1" dirty="0">
                <a:latin typeface="맑은 고딕" panose="020B0503020000020004" pitchFamily="34" charset="-127"/>
              </a:rPr>
              <a:t>the correct </a:t>
            </a:r>
            <a:r>
              <a:rPr lang="en-US" sz="2400" b="1" dirty="0" smtClean="0">
                <a:latin typeface="맑은 고딕" panose="020B0503020000020004" pitchFamily="34" charset="-127"/>
              </a:rPr>
              <a:t>action is selected at runtime</a:t>
            </a:r>
            <a:endParaRPr lang="en-US" sz="2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smtClean="0"/>
              <a:t>7. </a:t>
            </a:r>
            <a:r>
              <a:rPr lang="en-US" sz="2400" b="1" dirty="0" smtClean="0">
                <a:solidFill>
                  <a:srgbClr val="0000FF"/>
                </a:solidFill>
              </a:rPr>
              <a:t>Don’t </a:t>
            </a:r>
            <a:r>
              <a:rPr lang="en-US" sz="2400" b="1" dirty="0">
                <a:solidFill>
                  <a:srgbClr val="0000FF"/>
                </a:solidFill>
              </a:rPr>
              <a:t>overuse </a:t>
            </a:r>
            <a:r>
              <a:rPr lang="en-US" sz="2400" b="1" dirty="0" smtClean="0">
                <a:solidFill>
                  <a:srgbClr val="0000FF"/>
                </a:solidFill>
              </a:rPr>
              <a:t>reflection</a:t>
            </a:r>
            <a:r>
              <a:rPr lang="en-US" sz="2400" b="1" dirty="0"/>
              <a:t> </a:t>
            </a:r>
            <a:r>
              <a:rPr lang="en-US" sz="2400" b="1" dirty="0" smtClean="0"/>
              <a:t>because  the reflection mechanisms is </a:t>
            </a:r>
          </a:p>
          <a:p>
            <a:pPr marL="0" indent="0">
              <a:buNone/>
            </a:pPr>
            <a:r>
              <a:rPr lang="en-US" sz="2400" b="1" dirty="0" smtClean="0"/>
              <a:t> good for system </a:t>
            </a:r>
            <a:r>
              <a:rPr lang="en-US" sz="2400" b="1" dirty="0"/>
              <a:t>programming, </a:t>
            </a:r>
            <a:r>
              <a:rPr lang="en-US" sz="2400" b="1" dirty="0" smtClean="0"/>
              <a:t>but not for application programming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Listing </a:t>
            </a:r>
            <a:r>
              <a:rPr lang="en-US" dirty="0" smtClean="0">
                <a:solidFill>
                  <a:srgbClr val="FF0000"/>
                </a:solidFill>
              </a:rPr>
              <a:t>5.11</a:t>
            </a:r>
            <a:r>
              <a:rPr lang="en-US" dirty="0" smtClean="0"/>
              <a:t>: </a:t>
            </a:r>
            <a:r>
              <a:rPr lang="en-US" dirty="0" err="1" smtClean="0"/>
              <a:t>ArraysList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</a:rPr>
              <a:t>ArrayListTest.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764328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this program demonstrates “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java.util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ArrayListTest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staff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fill the staff array list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staff.add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"Carl Cracker"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75000, 1987, 12, 15));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staff.add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"Harry Hacker"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50000, 1989, 10, 1));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staff.add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"Tony Tester"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40000, 1990, 3, 15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for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e : staff)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e.raiseSalary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raise everyone's salary by 5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%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e : staff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printout all information about all Employee objects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",salary="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e.getSalary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hireDay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e.getHireDay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end of </a:t>
            </a:r>
            <a:r>
              <a:rPr lang="en-US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ArrayListTest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5.4. Object Wrappers and </a:t>
            </a:r>
            <a:r>
              <a:rPr lang="en-US" dirty="0" err="1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may need to  convert </a:t>
            </a:r>
            <a:r>
              <a:rPr lang="en-US" dirty="0"/>
              <a:t>a primitive type like </a:t>
            </a:r>
            <a:r>
              <a:rPr lang="en-US" dirty="0" err="1"/>
              <a:t>int</a:t>
            </a:r>
            <a:r>
              <a:rPr lang="en-US" dirty="0"/>
              <a:t> to an </a:t>
            </a:r>
            <a:r>
              <a:rPr lang="en-US" dirty="0" smtClean="0"/>
              <a:t>object type.</a:t>
            </a:r>
          </a:p>
          <a:p>
            <a:r>
              <a:rPr lang="en-US" dirty="0" smtClean="0"/>
              <a:t> </a:t>
            </a:r>
            <a:r>
              <a:rPr lang="en-US" dirty="0"/>
              <a:t>All primitive types </a:t>
            </a:r>
            <a:r>
              <a:rPr lang="en-US" dirty="0" smtClean="0"/>
              <a:t>have “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dirty="0" smtClean="0"/>
              <a:t>” counterparts called </a:t>
            </a:r>
            <a:r>
              <a:rPr lang="en-US" dirty="0" smtClean="0">
                <a:solidFill>
                  <a:srgbClr val="0000FF"/>
                </a:solidFill>
              </a:rPr>
              <a:t>wrapper classes</a:t>
            </a:r>
            <a:r>
              <a:rPr lang="en-US" dirty="0" smtClean="0"/>
              <a:t>, namely:</a:t>
            </a:r>
          </a:p>
          <a:p>
            <a:r>
              <a:rPr lang="en-US" dirty="0" smtClean="0"/>
              <a:t> </a:t>
            </a:r>
            <a:r>
              <a:rPr lang="en-US" b="1" dirty="0"/>
              <a:t>Integer, </a:t>
            </a:r>
            <a:r>
              <a:rPr lang="en-US" b="1" dirty="0" smtClean="0"/>
              <a:t>Long, Float</a:t>
            </a:r>
            <a:r>
              <a:rPr lang="en-US" b="1" dirty="0"/>
              <a:t>, Double, Short, Byte, Character, Void, and Boolean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wrapper classes are </a:t>
            </a:r>
            <a:r>
              <a:rPr lang="en-US" b="1" dirty="0" smtClean="0"/>
              <a:t>immutable</a:t>
            </a:r>
            <a:r>
              <a:rPr lang="en-US" dirty="0"/>
              <a:t> </a:t>
            </a:r>
            <a:r>
              <a:rPr lang="en-US" dirty="0" smtClean="0"/>
              <a:t>so we cannot </a:t>
            </a:r>
            <a:r>
              <a:rPr lang="en-US" dirty="0"/>
              <a:t>change a wrapped value </a:t>
            </a:r>
            <a:r>
              <a:rPr lang="en-US" dirty="0" smtClean="0"/>
              <a:t>after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wrapper has been constructed. </a:t>
            </a:r>
            <a:endParaRPr lang="en-US" dirty="0" smtClean="0"/>
          </a:p>
          <a:p>
            <a:r>
              <a:rPr lang="en-US" dirty="0" smtClean="0"/>
              <a:t>  They </a:t>
            </a:r>
            <a:r>
              <a:rPr lang="en-US" dirty="0"/>
              <a:t>are </a:t>
            </a:r>
            <a:r>
              <a:rPr lang="en-US" dirty="0" smtClean="0"/>
              <a:t> </a:t>
            </a:r>
            <a:r>
              <a:rPr lang="en-US" dirty="0"/>
              <a:t>final, so </a:t>
            </a:r>
            <a:r>
              <a:rPr lang="en-US" dirty="0" smtClean="0"/>
              <a:t>we </a:t>
            </a:r>
            <a:r>
              <a:rPr lang="en-US" dirty="0"/>
              <a:t>cannot subclass them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Java.lange.Object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// root class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java.lang.Character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child classes of </a:t>
            </a:r>
            <a:r>
              <a:rPr lang="en-US" dirty="0" err="1" smtClean="0">
                <a:solidFill>
                  <a:srgbClr val="00B050"/>
                </a:solidFill>
              </a:rPr>
              <a:t>Obect</a:t>
            </a:r>
            <a:r>
              <a:rPr lang="en-US" dirty="0" smtClean="0">
                <a:solidFill>
                  <a:srgbClr val="00B050"/>
                </a:solidFill>
              </a:rPr>
              <a:t> class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java.lang.Boolean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child classes of </a:t>
            </a:r>
            <a:r>
              <a:rPr lang="en-US" dirty="0" err="1">
                <a:solidFill>
                  <a:srgbClr val="00B050"/>
                </a:solidFill>
              </a:rPr>
              <a:t>Obect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clas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</a:t>
            </a:r>
            <a:r>
              <a:rPr lang="en-US" dirty="0"/>
              <a:t>java.lang.</a:t>
            </a:r>
            <a:r>
              <a:rPr lang="en-US" dirty="0">
                <a:solidFill>
                  <a:srgbClr val="0000FF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child classes of </a:t>
            </a:r>
            <a:r>
              <a:rPr lang="en-US" dirty="0" err="1">
                <a:solidFill>
                  <a:srgbClr val="00B050"/>
                </a:solidFill>
              </a:rPr>
              <a:t>Obect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clas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smtClean="0"/>
              <a:t>java.lang.Long 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child classes of </a:t>
            </a:r>
            <a:r>
              <a:rPr lang="en-US" dirty="0" smtClean="0">
                <a:solidFill>
                  <a:srgbClr val="FF0000"/>
                </a:solidFill>
              </a:rPr>
              <a:t>Number  class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                   </a:t>
            </a:r>
            <a:r>
              <a:rPr lang="en-US" dirty="0" err="1" smtClean="0">
                <a:solidFill>
                  <a:prstClr val="black"/>
                </a:solidFill>
              </a:rPr>
              <a:t>java.lang.Integer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java.lang.Short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                   </a:t>
            </a:r>
            <a:r>
              <a:rPr lang="en-US" dirty="0" err="1" smtClean="0">
                <a:solidFill>
                  <a:prstClr val="black"/>
                </a:solidFill>
              </a:rPr>
              <a:t>java.lang.Byte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/>
              <a:t>                   </a:t>
            </a:r>
            <a:r>
              <a:rPr lang="en-US" dirty="0" err="1" smtClean="0">
                <a:solidFill>
                  <a:prstClr val="black"/>
                </a:solidFill>
              </a:rPr>
              <a:t>java.lang.Float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smtClean="0"/>
              <a:t> </a:t>
            </a:r>
            <a:r>
              <a:rPr lang="en-US" dirty="0" err="1" smtClean="0"/>
              <a:t>java.lang.Double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5.4. Object </a:t>
            </a:r>
            <a:r>
              <a:rPr lang="en-US" dirty="0">
                <a:solidFill>
                  <a:srgbClr val="0000FF"/>
                </a:solidFill>
              </a:rPr>
              <a:t>Wrappers and </a:t>
            </a:r>
            <a:r>
              <a:rPr lang="en-US" dirty="0" err="1" smtClean="0">
                <a:solidFill>
                  <a:srgbClr val="0000FF"/>
                </a:solidFill>
              </a:rPr>
              <a:t>Autoboxing</a:t>
            </a:r>
            <a:r>
              <a:rPr lang="en-US" dirty="0" smtClean="0">
                <a:solidFill>
                  <a:srgbClr val="0000FF"/>
                </a:solidFill>
              </a:rPr>
              <a:t> cont’d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965874" cy="56498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 smtClean="0"/>
              <a:t>Example: </a:t>
            </a:r>
            <a:r>
              <a:rPr lang="en-US" sz="2300" dirty="0" smtClean="0"/>
              <a:t>we </a:t>
            </a:r>
            <a:r>
              <a:rPr lang="en-US" sz="2300" dirty="0"/>
              <a:t>want </a:t>
            </a:r>
            <a:r>
              <a:rPr lang="en-US" sz="2300" dirty="0" smtClean="0"/>
              <a:t>to store list of </a:t>
            </a:r>
            <a:r>
              <a:rPr lang="en-US" sz="2300" b="1" dirty="0" err="1" smtClean="0">
                <a:solidFill>
                  <a:srgbClr val="FF0000"/>
                </a:solidFill>
              </a:rPr>
              <a:t>int</a:t>
            </a:r>
            <a:r>
              <a:rPr lang="en-US" sz="2300" dirty="0" smtClean="0"/>
              <a:t> values in “</a:t>
            </a:r>
            <a:r>
              <a:rPr lang="en-US" sz="2300" b="1" dirty="0" smtClean="0">
                <a:solidFill>
                  <a:srgbClr val="FF0000"/>
                </a:solidFill>
              </a:rPr>
              <a:t>ArrayList”</a:t>
            </a:r>
            <a:r>
              <a:rPr lang="en-US" sz="2300" dirty="0" smtClean="0"/>
              <a:t> container class </a:t>
            </a:r>
          </a:p>
          <a:p>
            <a:r>
              <a:rPr lang="en-US" sz="2300" dirty="0"/>
              <a:t>However, the type parameter inside the </a:t>
            </a:r>
            <a:r>
              <a:rPr lang="en-US" sz="2300" dirty="0" smtClean="0"/>
              <a:t>angle of  “ </a:t>
            </a:r>
            <a:r>
              <a:rPr lang="en-US" sz="2300" b="1" dirty="0" smtClean="0"/>
              <a:t>ArrayList”</a:t>
            </a:r>
            <a:r>
              <a:rPr lang="en-US" sz="2300" dirty="0" smtClean="0"/>
              <a:t> container class  can only</a:t>
            </a:r>
          </a:p>
          <a:p>
            <a:pPr marL="0" indent="0">
              <a:buNone/>
            </a:pPr>
            <a:r>
              <a:rPr lang="en-US" sz="2300" dirty="0" smtClean="0"/>
              <a:t> </a:t>
            </a:r>
            <a:r>
              <a:rPr lang="en-US" sz="2300" dirty="0"/>
              <a:t>hold </a:t>
            </a:r>
            <a:r>
              <a:rPr lang="en-US" sz="2300" b="1" dirty="0" smtClean="0"/>
              <a:t>“objects</a:t>
            </a:r>
            <a:r>
              <a:rPr lang="en-US" sz="2300" dirty="0" smtClean="0"/>
              <a:t>”, </a:t>
            </a:r>
            <a:r>
              <a:rPr lang="en-US" sz="2300" b="1" dirty="0"/>
              <a:t>not </a:t>
            </a:r>
            <a:r>
              <a:rPr lang="en-US" sz="2300" b="1" dirty="0" smtClean="0"/>
              <a:t>primitives values</a:t>
            </a:r>
            <a:r>
              <a:rPr lang="en-US" sz="2300" dirty="0" smtClean="0"/>
              <a:t>.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0000FF"/>
                </a:solidFill>
              </a:rPr>
              <a:t>ArrayList</a:t>
            </a:r>
            <a:r>
              <a:rPr lang="en-US" sz="2300" dirty="0" smtClean="0">
                <a:solidFill>
                  <a:srgbClr val="FF0000"/>
                </a:solidFill>
              </a:rPr>
              <a:t>&lt;</a:t>
            </a:r>
            <a:r>
              <a:rPr lang="en-US" sz="2300" b="1" dirty="0" err="1" smtClean="0">
                <a:solidFill>
                  <a:srgbClr val="FF0000"/>
                </a:solidFill>
              </a:rPr>
              <a:t>int</a:t>
            </a:r>
            <a:r>
              <a:rPr lang="en-US" sz="2300" dirty="0" smtClean="0">
                <a:solidFill>
                  <a:srgbClr val="FF0000"/>
                </a:solidFill>
              </a:rPr>
              <a:t>&gt; </a:t>
            </a:r>
            <a:r>
              <a:rPr lang="en-US" sz="2300" dirty="0"/>
              <a:t>list </a:t>
            </a:r>
            <a:r>
              <a:rPr lang="en-US" sz="2300" dirty="0">
                <a:solidFill>
                  <a:srgbClr val="FF0000"/>
                </a:solidFill>
              </a:rPr>
              <a:t>= new </a:t>
            </a:r>
            <a:r>
              <a:rPr lang="en-US" sz="2300" b="1" dirty="0" smtClean="0">
                <a:solidFill>
                  <a:srgbClr val="0000FF"/>
                </a:solidFill>
              </a:rPr>
              <a:t>ArrayList</a:t>
            </a:r>
            <a:r>
              <a:rPr lang="en-US" sz="2300" dirty="0" smtClean="0">
                <a:solidFill>
                  <a:srgbClr val="FF0000"/>
                </a:solidFill>
              </a:rPr>
              <a:t>&lt;</a:t>
            </a:r>
            <a:r>
              <a:rPr lang="en-US" sz="2300" b="1" dirty="0" err="1" smtClean="0">
                <a:solidFill>
                  <a:srgbClr val="FF0000"/>
                </a:solidFill>
              </a:rPr>
              <a:t>int</a:t>
            </a:r>
            <a:r>
              <a:rPr lang="en-US" sz="2300" dirty="0" smtClean="0">
                <a:solidFill>
                  <a:srgbClr val="FF0000"/>
                </a:solidFill>
              </a:rPr>
              <a:t>&gt;( );  </a:t>
            </a:r>
            <a:r>
              <a:rPr lang="en-US" sz="2300" dirty="0" smtClean="0">
                <a:solidFill>
                  <a:srgbClr val="00B050"/>
                </a:solidFill>
              </a:rPr>
              <a:t>// wrong array declaration  </a:t>
            </a:r>
            <a:endParaRPr lang="en-US" sz="2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// correction </a:t>
            </a:r>
            <a:endParaRPr lang="en-US" sz="2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</a:rPr>
              <a:t>   ArrayList&lt;</a:t>
            </a:r>
            <a:r>
              <a:rPr lang="en-US" sz="2300" b="1" dirty="0" smtClean="0">
                <a:solidFill>
                  <a:srgbClr val="FF0000"/>
                </a:solidFill>
              </a:rPr>
              <a:t>Intege</a:t>
            </a:r>
            <a:r>
              <a:rPr lang="en-US" sz="2300" b="1" dirty="0" smtClean="0">
                <a:solidFill>
                  <a:srgbClr val="0000FF"/>
                </a:solidFill>
              </a:rPr>
              <a:t>r</a:t>
            </a:r>
            <a:r>
              <a:rPr lang="en-US" sz="2300" dirty="0">
                <a:solidFill>
                  <a:srgbClr val="0000FF"/>
                </a:solidFill>
              </a:rPr>
              <a:t>&gt; list = new </a:t>
            </a:r>
            <a:r>
              <a:rPr lang="en-US" sz="2300" dirty="0" smtClean="0">
                <a:solidFill>
                  <a:srgbClr val="0000FF"/>
                </a:solidFill>
              </a:rPr>
              <a:t>ArrayList&lt;</a:t>
            </a:r>
            <a:r>
              <a:rPr lang="en-US" sz="2300" b="1" dirty="0" smtClean="0">
                <a:solidFill>
                  <a:srgbClr val="FF0000"/>
                </a:solidFill>
              </a:rPr>
              <a:t>Integer</a:t>
            </a:r>
            <a:r>
              <a:rPr lang="en-US" sz="2300" dirty="0" smtClean="0">
                <a:solidFill>
                  <a:srgbClr val="0000FF"/>
                </a:solidFill>
              </a:rPr>
              <a:t>&gt;(); </a:t>
            </a:r>
            <a:r>
              <a:rPr lang="en-US" sz="2300" dirty="0" smtClean="0">
                <a:solidFill>
                  <a:srgbClr val="00B050"/>
                </a:solidFill>
              </a:rPr>
              <a:t>// correct declaration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 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</a:rPr>
              <a:t>// </a:t>
            </a:r>
            <a:r>
              <a:rPr lang="en-US" sz="2300" b="1" dirty="0" smtClean="0">
                <a:solidFill>
                  <a:srgbClr val="FF0000"/>
                </a:solidFill>
              </a:rPr>
              <a:t>after  java 5 , conversation from primitive type to object type is automatic</a:t>
            </a:r>
            <a:r>
              <a:rPr lang="en-US" sz="2300" b="1" dirty="0" smtClean="0">
                <a:solidFill>
                  <a:srgbClr val="7030A0"/>
                </a:solidFill>
              </a:rPr>
              <a:t> </a:t>
            </a:r>
            <a:endParaRPr lang="en-US" sz="2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</a:rPr>
              <a:t>    list.add (</a:t>
            </a:r>
            <a:r>
              <a:rPr lang="en-US" sz="2300" dirty="0" smtClean="0">
                <a:solidFill>
                  <a:srgbClr val="FF0000"/>
                </a:solidFill>
              </a:rPr>
              <a:t>3</a:t>
            </a:r>
            <a:r>
              <a:rPr lang="en-US" sz="2300" dirty="0" smtClean="0">
                <a:solidFill>
                  <a:srgbClr val="0000FF"/>
                </a:solidFill>
              </a:rPr>
              <a:t>) ;       </a:t>
            </a:r>
            <a:r>
              <a:rPr lang="en-US" sz="2300" dirty="0" smtClean="0">
                <a:solidFill>
                  <a:srgbClr val="7030A0"/>
                </a:solidFill>
              </a:rPr>
              <a:t>//  same as  list.add(</a:t>
            </a:r>
            <a:r>
              <a:rPr lang="en-US" sz="2300" dirty="0" err="1" smtClean="0">
                <a:solidFill>
                  <a:srgbClr val="7030A0"/>
                </a:solidFill>
              </a:rPr>
              <a:t>Integer.valueOf</a:t>
            </a:r>
            <a:r>
              <a:rPr lang="en-US" sz="2300" dirty="0" smtClean="0">
                <a:solidFill>
                  <a:srgbClr val="7030A0"/>
                </a:solidFill>
              </a:rPr>
              <a:t>(3));  </a:t>
            </a:r>
            <a:r>
              <a:rPr lang="en-US" sz="2300" dirty="0" smtClean="0">
                <a:solidFill>
                  <a:srgbClr val="00B050"/>
                </a:solidFill>
              </a:rPr>
              <a:t>// </a:t>
            </a:r>
            <a:r>
              <a:rPr lang="en-US" sz="2300" dirty="0" err="1" smtClean="0">
                <a:solidFill>
                  <a:srgbClr val="00B050"/>
                </a:solidFill>
              </a:rPr>
              <a:t>autoboxing</a:t>
            </a:r>
            <a:r>
              <a:rPr lang="en-US" sz="2300" dirty="0" smtClean="0">
                <a:solidFill>
                  <a:srgbClr val="00B050"/>
                </a:solidFill>
              </a:rPr>
              <a:t>(</a:t>
            </a:r>
            <a:r>
              <a:rPr lang="en-US" sz="2300" dirty="0" err="1" smtClean="0">
                <a:solidFill>
                  <a:srgbClr val="00B050"/>
                </a:solidFill>
              </a:rPr>
              <a:t>autowrapping</a:t>
            </a:r>
            <a:r>
              <a:rPr lang="en-US" sz="23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</a:rPr>
              <a:t>    </a:t>
            </a:r>
            <a:r>
              <a:rPr lang="en-US" sz="2300" dirty="0" err="1" smtClean="0">
                <a:solidFill>
                  <a:srgbClr val="0000FF"/>
                </a:solidFill>
              </a:rPr>
              <a:t>int</a:t>
            </a:r>
            <a:r>
              <a:rPr lang="en-US" sz="2300" dirty="0" smtClean="0">
                <a:solidFill>
                  <a:srgbClr val="0000FF"/>
                </a:solidFill>
              </a:rPr>
              <a:t> </a:t>
            </a:r>
            <a:r>
              <a:rPr lang="en-US" sz="2300" dirty="0">
                <a:solidFill>
                  <a:srgbClr val="0000FF"/>
                </a:solidFill>
              </a:rPr>
              <a:t>n = </a:t>
            </a:r>
            <a:r>
              <a:rPr lang="en-US" sz="2300" dirty="0" err="1">
                <a:solidFill>
                  <a:srgbClr val="0000FF"/>
                </a:solidFill>
              </a:rPr>
              <a:t>list.get</a:t>
            </a:r>
            <a:r>
              <a:rPr lang="en-US" sz="2300" dirty="0">
                <a:solidFill>
                  <a:srgbClr val="0000FF"/>
                </a:solidFill>
              </a:rPr>
              <a:t>(</a:t>
            </a:r>
            <a:r>
              <a:rPr lang="en-US" sz="2300" dirty="0" err="1">
                <a:solidFill>
                  <a:srgbClr val="0000FF"/>
                </a:solidFill>
              </a:rPr>
              <a:t>i</a:t>
            </a:r>
            <a:r>
              <a:rPr lang="en-US" sz="2300" dirty="0">
                <a:solidFill>
                  <a:srgbClr val="0000FF"/>
                </a:solidFill>
              </a:rPr>
              <a:t>); </a:t>
            </a:r>
            <a:r>
              <a:rPr lang="en-US" sz="2300" dirty="0" smtClean="0">
                <a:solidFill>
                  <a:srgbClr val="0000FF"/>
                </a:solidFill>
              </a:rPr>
              <a:t> </a:t>
            </a:r>
            <a:r>
              <a:rPr lang="en-US" sz="2300" dirty="0" smtClean="0">
                <a:solidFill>
                  <a:srgbClr val="7030A0"/>
                </a:solidFill>
              </a:rPr>
              <a:t>// </a:t>
            </a:r>
            <a:r>
              <a:rPr lang="en-US" sz="2300" dirty="0">
                <a:solidFill>
                  <a:srgbClr val="7030A0"/>
                </a:solidFill>
              </a:rPr>
              <a:t>same as </a:t>
            </a:r>
            <a:r>
              <a:rPr lang="en-US" sz="2300" dirty="0" err="1">
                <a:solidFill>
                  <a:srgbClr val="7030A0"/>
                </a:solidFill>
              </a:rPr>
              <a:t>int</a:t>
            </a:r>
            <a:r>
              <a:rPr lang="en-US" sz="2300" dirty="0">
                <a:solidFill>
                  <a:srgbClr val="7030A0"/>
                </a:solidFill>
              </a:rPr>
              <a:t> n = </a:t>
            </a:r>
            <a:r>
              <a:rPr lang="en-US" sz="2300" dirty="0" err="1">
                <a:solidFill>
                  <a:srgbClr val="7030A0"/>
                </a:solidFill>
              </a:rPr>
              <a:t>list.get</a:t>
            </a:r>
            <a:r>
              <a:rPr lang="en-US" sz="2300" dirty="0">
                <a:solidFill>
                  <a:srgbClr val="7030A0"/>
                </a:solidFill>
              </a:rPr>
              <a:t>(</a:t>
            </a:r>
            <a:r>
              <a:rPr lang="en-US" sz="2300" dirty="0" err="1">
                <a:solidFill>
                  <a:srgbClr val="7030A0"/>
                </a:solidFill>
              </a:rPr>
              <a:t>i</a:t>
            </a:r>
            <a:r>
              <a:rPr lang="en-US" sz="2300" dirty="0">
                <a:solidFill>
                  <a:srgbClr val="7030A0"/>
                </a:solidFill>
              </a:rPr>
              <a:t>).</a:t>
            </a:r>
            <a:r>
              <a:rPr lang="en-US" sz="2300" dirty="0" err="1">
                <a:solidFill>
                  <a:srgbClr val="7030A0"/>
                </a:solidFill>
              </a:rPr>
              <a:t>intValue</a:t>
            </a:r>
            <a:r>
              <a:rPr lang="en-US" sz="2300" dirty="0" smtClean="0">
                <a:solidFill>
                  <a:srgbClr val="7030A0"/>
                </a:solidFill>
              </a:rPr>
              <a:t>(); </a:t>
            </a:r>
            <a:r>
              <a:rPr lang="en-US" sz="2300" dirty="0" smtClean="0">
                <a:solidFill>
                  <a:srgbClr val="00B050"/>
                </a:solidFill>
              </a:rPr>
              <a:t>//auto unboxing(auto unwrapping</a:t>
            </a:r>
            <a:r>
              <a:rPr lang="en-US" sz="2300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sz="2300" dirty="0" smtClean="0"/>
              <a:t> </a:t>
            </a:r>
            <a:r>
              <a:rPr lang="en-US" sz="2300" b="1" dirty="0" smtClean="0"/>
              <a:t>automatic </a:t>
            </a:r>
            <a:r>
              <a:rPr lang="en-US" sz="2300" b="1" dirty="0"/>
              <a:t>boxing </a:t>
            </a:r>
            <a:r>
              <a:rPr lang="en-US" sz="2300" b="1" dirty="0" smtClean="0"/>
              <a:t>also </a:t>
            </a:r>
            <a:r>
              <a:rPr lang="en-US" sz="2300" b="1" dirty="0"/>
              <a:t>works </a:t>
            </a:r>
            <a:r>
              <a:rPr lang="en-US" sz="2300" b="1" dirty="0" smtClean="0"/>
              <a:t>for </a:t>
            </a:r>
            <a:r>
              <a:rPr lang="en-US" sz="2300" b="1" dirty="0"/>
              <a:t>arithmetic expressions</a:t>
            </a:r>
            <a:r>
              <a:rPr lang="en-US" sz="2300" b="1" dirty="0" smtClean="0"/>
              <a:t> 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</a:rPr>
              <a:t> </a:t>
            </a:r>
            <a:r>
              <a:rPr lang="en-US" sz="2300" dirty="0" smtClean="0">
                <a:solidFill>
                  <a:srgbClr val="0000FF"/>
                </a:solidFill>
              </a:rPr>
              <a:t>  </a:t>
            </a:r>
            <a:r>
              <a:rPr lang="en-US" sz="2300" dirty="0">
                <a:solidFill>
                  <a:srgbClr val="0000FF"/>
                </a:solidFill>
              </a:rPr>
              <a:t>Integer n = 1000</a:t>
            </a:r>
            <a:r>
              <a:rPr lang="en-US" sz="2300" dirty="0" smtClean="0">
                <a:solidFill>
                  <a:srgbClr val="0000FF"/>
                </a:solidFill>
              </a:rPr>
              <a:t>;  </a:t>
            </a:r>
            <a:r>
              <a:rPr lang="en-US" sz="2300" dirty="0" smtClean="0">
                <a:solidFill>
                  <a:srgbClr val="00B050"/>
                </a:solidFill>
              </a:rPr>
              <a:t>// auto boxing and n is wrapper reference </a:t>
            </a:r>
            <a:endParaRPr lang="en-US" sz="2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</a:rPr>
              <a:t>   n++;   </a:t>
            </a:r>
            <a:r>
              <a:rPr lang="en-US" sz="2300" dirty="0" smtClean="0">
                <a:solidFill>
                  <a:srgbClr val="00B050"/>
                </a:solidFill>
              </a:rPr>
              <a:t>// unboxing the object , incrementing the value  and auto boxing again </a:t>
            </a:r>
          </a:p>
          <a:p>
            <a:r>
              <a:rPr lang="en-US" sz="2300" b="1" dirty="0"/>
              <a:t>Caution</a:t>
            </a:r>
            <a:r>
              <a:rPr lang="en-US" sz="2300" dirty="0"/>
              <a:t>: </a:t>
            </a:r>
            <a:r>
              <a:rPr lang="en-US" sz="2300" dirty="0" smtClean="0"/>
              <a:t>the operator == </a:t>
            </a:r>
            <a:r>
              <a:rPr lang="en-US" sz="2300" dirty="0"/>
              <a:t>doesn't work with </a:t>
            </a:r>
            <a:r>
              <a:rPr lang="en-US" sz="2300" dirty="0" smtClean="0"/>
              <a:t>wrappers</a:t>
            </a:r>
            <a:r>
              <a:rPr lang="en-US" sz="2300" dirty="0"/>
              <a:t> </a:t>
            </a:r>
            <a:r>
              <a:rPr lang="en-US" sz="2300" dirty="0" smtClean="0"/>
              <a:t>as shown below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</a:rPr>
              <a:t> </a:t>
            </a:r>
            <a:r>
              <a:rPr lang="en-US" sz="2300" b="1" dirty="0">
                <a:solidFill>
                  <a:srgbClr val="FF0000"/>
                </a:solidFill>
              </a:rPr>
              <a:t>Integer a = </a:t>
            </a:r>
            <a:r>
              <a:rPr lang="en-US" sz="2300" b="1" dirty="0" smtClean="0">
                <a:solidFill>
                  <a:srgbClr val="FF0000"/>
                </a:solidFill>
              </a:rPr>
              <a:t>100;</a:t>
            </a:r>
            <a:endParaRPr lang="en-US" sz="2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 Integer  b </a:t>
            </a:r>
            <a:r>
              <a:rPr lang="en-US" sz="2300" b="1" dirty="0">
                <a:solidFill>
                  <a:srgbClr val="FF0000"/>
                </a:solidFill>
              </a:rPr>
              <a:t>= </a:t>
            </a:r>
            <a:r>
              <a:rPr lang="en-US" sz="2300" b="1" dirty="0" smtClean="0">
                <a:solidFill>
                  <a:srgbClr val="FF0000"/>
                </a:solidFill>
              </a:rPr>
              <a:t>100;</a:t>
            </a:r>
            <a:endParaRPr lang="en-US" sz="2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</a:rPr>
              <a:t> System.out.println(a </a:t>
            </a:r>
            <a:r>
              <a:rPr lang="en-US" sz="2300" dirty="0">
                <a:solidFill>
                  <a:srgbClr val="0000FF"/>
                </a:solidFill>
              </a:rPr>
              <a:t>== b); </a:t>
            </a:r>
            <a:r>
              <a:rPr lang="en-US" sz="2300" dirty="0">
                <a:solidFill>
                  <a:srgbClr val="00B050"/>
                </a:solidFill>
              </a:rPr>
              <a:t>// </a:t>
            </a:r>
            <a:r>
              <a:rPr lang="en-US" sz="2300" dirty="0" smtClean="0">
                <a:solidFill>
                  <a:srgbClr val="00B050"/>
                </a:solidFill>
              </a:rPr>
              <a:t>the output may be  false and we use  </a:t>
            </a:r>
            <a:r>
              <a:rPr lang="en-US" sz="2300" dirty="0" smtClean="0">
                <a:solidFill>
                  <a:srgbClr val="FF0000"/>
                </a:solidFill>
              </a:rPr>
              <a:t>equals() </a:t>
            </a:r>
            <a:r>
              <a:rPr lang="en-US" sz="2300" dirty="0" smtClean="0">
                <a:solidFill>
                  <a:srgbClr val="00B050"/>
                </a:solidFill>
              </a:rPr>
              <a:t>method.</a:t>
            </a:r>
            <a:endParaRPr lang="en-US" sz="23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5.4. Object </a:t>
            </a:r>
            <a:r>
              <a:rPr lang="en-US" dirty="0">
                <a:solidFill>
                  <a:srgbClr val="0000FF"/>
                </a:solidFill>
              </a:rPr>
              <a:t>Wrappers and </a:t>
            </a:r>
            <a:r>
              <a:rPr lang="en-US" dirty="0" err="1" smtClean="0">
                <a:solidFill>
                  <a:srgbClr val="0000FF"/>
                </a:solidFill>
              </a:rPr>
              <a:t>Autoboxing</a:t>
            </a:r>
            <a:r>
              <a:rPr lang="en-US" dirty="0" smtClean="0">
                <a:solidFill>
                  <a:srgbClr val="0000FF"/>
                </a:solidFill>
              </a:rPr>
              <a:t> continued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666615" cy="51849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NewPSMT"/>
              </a:rPr>
              <a:t>W</a:t>
            </a:r>
            <a:r>
              <a:rPr lang="en-US" dirty="0" smtClean="0"/>
              <a:t>rappers  </a:t>
            </a:r>
            <a:r>
              <a:rPr lang="en-US" dirty="0"/>
              <a:t>classes are also god  to convert strings of digits to </a:t>
            </a:r>
            <a:r>
              <a:rPr lang="en-US" dirty="0" smtClean="0">
                <a:solidFill>
                  <a:srgbClr val="FF0000"/>
                </a:solidFill>
              </a:rPr>
              <a:t>numbers</a:t>
            </a:r>
            <a:r>
              <a:rPr lang="en-US" dirty="0"/>
              <a:t> </a:t>
            </a:r>
            <a:r>
              <a:rPr lang="en-US" dirty="0" smtClean="0"/>
              <a:t>as follows.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FF"/>
                </a:solidFill>
              </a:rPr>
              <a:t> x = </a:t>
            </a:r>
            <a:r>
              <a:rPr lang="en-US" b="1" dirty="0" err="1">
                <a:solidFill>
                  <a:srgbClr val="0000FF"/>
                </a:solidFill>
              </a:rPr>
              <a:t>Integer.parseInt</a:t>
            </a:r>
            <a:r>
              <a:rPr lang="en-US" b="1" dirty="0">
                <a:solidFill>
                  <a:srgbClr val="0000FF"/>
                </a:solidFill>
              </a:rPr>
              <a:t>(s</a:t>
            </a:r>
            <a:r>
              <a:rPr lang="en-US" dirty="0"/>
              <a:t>);  </a:t>
            </a:r>
            <a:r>
              <a:rPr lang="en-US" dirty="0">
                <a:solidFill>
                  <a:srgbClr val="00B050"/>
                </a:solidFill>
              </a:rPr>
              <a:t>// assume S is string of digits.</a:t>
            </a:r>
          </a:p>
          <a:p>
            <a:r>
              <a:rPr lang="en-US" dirty="0"/>
              <a:t>Since </a:t>
            </a:r>
            <a:r>
              <a:rPr lang="en-US" dirty="0" smtClean="0"/>
              <a:t> </a:t>
            </a:r>
            <a:r>
              <a:rPr lang="en-US" b="1" dirty="0" err="1"/>
              <a:t>parseInt</a:t>
            </a:r>
            <a:r>
              <a:rPr lang="en-US" b="1" dirty="0" smtClean="0"/>
              <a:t>(</a:t>
            </a:r>
            <a:r>
              <a:rPr lang="en-US" dirty="0" smtClean="0"/>
              <a:t>) </a:t>
            </a:r>
            <a:r>
              <a:rPr lang="en-US" dirty="0"/>
              <a:t>is a static, this method has nothing to do </a:t>
            </a:r>
            <a:r>
              <a:rPr lang="en-US" dirty="0" smtClean="0"/>
              <a:t>with  </a:t>
            </a:r>
            <a:r>
              <a:rPr lang="en-US" b="1" dirty="0"/>
              <a:t>Integer objects</a:t>
            </a:r>
            <a:endParaRPr lang="en-US" dirty="0"/>
          </a:p>
          <a:p>
            <a:r>
              <a:rPr lang="en-US" dirty="0" smtClean="0">
                <a:latin typeface="CourierNewPSMT"/>
              </a:rPr>
              <a:t>Since </a:t>
            </a:r>
            <a:r>
              <a:rPr lang="en-US" dirty="0">
                <a:latin typeface="CourierNewPSMT"/>
              </a:rPr>
              <a:t>Wrapper  </a:t>
            </a:r>
            <a:r>
              <a:rPr lang="en-US" dirty="0">
                <a:latin typeface="TimesNewRomanPSMT"/>
              </a:rPr>
              <a:t>objects are </a:t>
            </a:r>
            <a:r>
              <a:rPr lang="en-US" i="1" dirty="0">
                <a:latin typeface="TimesNewRomanPS-ItalicMT"/>
              </a:rPr>
              <a:t>immutable, the following code is not correct.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NewPSMT"/>
              </a:rPr>
              <a:t>public static void </a:t>
            </a:r>
            <a:r>
              <a:rPr lang="en-US" dirty="0" smtClean="0">
                <a:latin typeface="CourierNewPSMT"/>
              </a:rPr>
              <a:t>triple(</a:t>
            </a:r>
            <a:r>
              <a:rPr lang="en-US" b="1" dirty="0" smtClean="0">
                <a:solidFill>
                  <a:srgbClr val="0000FF"/>
                </a:solidFill>
                <a:latin typeface="CourierNewPSMT"/>
              </a:rPr>
              <a:t>Integer</a:t>
            </a:r>
            <a:r>
              <a:rPr lang="en-US" dirty="0" smtClean="0">
                <a:latin typeface="CourierNewPSMT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NewPSMT"/>
              </a:rPr>
              <a:t>x) </a:t>
            </a:r>
            <a:r>
              <a:rPr lang="en-US" dirty="0" smtClean="0">
                <a:solidFill>
                  <a:srgbClr val="FF0000"/>
                </a:solidFill>
                <a:latin typeface="CourierNewPSMT"/>
              </a:rPr>
              <a:t> // </a:t>
            </a:r>
            <a:r>
              <a:rPr lang="en-US" dirty="0">
                <a:solidFill>
                  <a:srgbClr val="FF0000"/>
                </a:solidFill>
                <a:latin typeface="CourierNewPSMT"/>
              </a:rPr>
              <a:t>won't work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s-ES" dirty="0" smtClean="0">
                <a:latin typeface="CourierNewPSMT"/>
              </a:rPr>
              <a:t>       x </a:t>
            </a:r>
            <a:r>
              <a:rPr lang="es-ES" dirty="0">
                <a:latin typeface="CourierNewPSMT"/>
              </a:rPr>
              <a:t>= 3 * x; </a:t>
            </a:r>
            <a:r>
              <a:rPr lang="es-ES" dirty="0" smtClean="0">
                <a:latin typeface="CourierNewPSMT"/>
              </a:rPr>
              <a:t> </a:t>
            </a:r>
            <a:r>
              <a:rPr lang="es-ES" b="1" dirty="0" smtClean="0">
                <a:solidFill>
                  <a:srgbClr val="00B050"/>
                </a:solidFill>
                <a:latin typeface="CourierNewPSMT"/>
              </a:rPr>
              <a:t>// </a:t>
            </a:r>
            <a:r>
              <a:rPr lang="es-ES" b="1" dirty="0" err="1" smtClean="0">
                <a:solidFill>
                  <a:srgbClr val="00B050"/>
                </a:solidFill>
                <a:latin typeface="CourierNewPSMT"/>
              </a:rPr>
              <a:t>cannot</a:t>
            </a:r>
            <a:r>
              <a:rPr lang="es-ES" b="1" dirty="0" smtClean="0">
                <a:solidFill>
                  <a:srgbClr val="00B050"/>
                </a:solidFill>
                <a:latin typeface="CourierNewPSMT"/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  <a:latin typeface="CourierNewPSMT"/>
              </a:rPr>
              <a:t>modifay</a:t>
            </a:r>
            <a:r>
              <a:rPr lang="es-ES" b="1" dirty="0" smtClean="0">
                <a:solidFill>
                  <a:srgbClr val="00B050"/>
                </a:solidFill>
                <a:latin typeface="CourierNewPSMT"/>
              </a:rPr>
              <a:t> local variable </a:t>
            </a:r>
            <a:r>
              <a:rPr lang="es-ES" b="1" dirty="0" err="1" smtClean="0">
                <a:solidFill>
                  <a:srgbClr val="00B050"/>
                </a:solidFill>
                <a:latin typeface="CourierNewPSMT"/>
              </a:rPr>
              <a:t>becuse</a:t>
            </a:r>
            <a:r>
              <a:rPr lang="es-ES" b="1" dirty="0" smtClean="0">
                <a:solidFill>
                  <a:srgbClr val="00B050"/>
                </a:solidFill>
                <a:latin typeface="CourierNewPSMT"/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  <a:latin typeface="CourierNewPSMT"/>
              </a:rPr>
              <a:t>it</a:t>
            </a:r>
            <a:r>
              <a:rPr lang="es-ES" b="1" dirty="0" smtClean="0">
                <a:solidFill>
                  <a:srgbClr val="00B050"/>
                </a:solidFill>
                <a:latin typeface="CourierNewPSMT"/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  <a:latin typeface="CourierNewPSMT"/>
              </a:rPr>
              <a:t>is</a:t>
            </a:r>
            <a:r>
              <a:rPr lang="es-ES" b="1" dirty="0" smtClean="0">
                <a:solidFill>
                  <a:srgbClr val="00B050"/>
                </a:solidFill>
                <a:latin typeface="CourierNewPSMT"/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  <a:latin typeface="CourierNewPSMT"/>
              </a:rPr>
              <a:t>immutable</a:t>
            </a:r>
            <a:r>
              <a:rPr lang="es-ES" b="1" dirty="0" smtClean="0">
                <a:solidFill>
                  <a:srgbClr val="00B050"/>
                </a:solidFill>
                <a:latin typeface="CourierNewPSMT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}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Note:</a:t>
            </a:r>
            <a:r>
              <a:rPr lang="en-US" b="1" dirty="0" smtClean="0"/>
              <a:t> </a:t>
            </a:r>
            <a:r>
              <a:rPr lang="en-US" b="1" dirty="0"/>
              <a:t>Wrappers can be </a:t>
            </a:r>
            <a:r>
              <a:rPr lang="en-US" b="1" dirty="0" smtClean="0"/>
              <a:t>null</a:t>
            </a:r>
            <a:r>
              <a:rPr lang="en-US" b="1" dirty="0"/>
              <a:t> </a:t>
            </a:r>
            <a:r>
              <a:rPr lang="en-US" b="1" dirty="0" smtClean="0"/>
              <a:t>and invoking a method() on a null reference is not </a:t>
            </a:r>
            <a:r>
              <a:rPr lang="en-US" b="1" dirty="0" smtClean="0"/>
              <a:t>valid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Integer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smtClean="0">
                <a:solidFill>
                  <a:srgbClr val="0000FF"/>
                </a:solidFill>
              </a:rPr>
              <a:t>null ;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System.out.println(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+ 1);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1900" dirty="0" smtClean="0">
                <a:solidFill>
                  <a:srgbClr val="00B050"/>
                </a:solidFill>
              </a:rPr>
              <a:t>// </a:t>
            </a:r>
            <a:r>
              <a:rPr lang="en-US" sz="1900" dirty="0">
                <a:solidFill>
                  <a:srgbClr val="00B050"/>
                </a:solidFill>
              </a:rPr>
              <a:t>Null pointer </a:t>
            </a:r>
            <a:r>
              <a:rPr lang="en-US" sz="1900" dirty="0" smtClean="0">
                <a:solidFill>
                  <a:srgbClr val="00B050"/>
                </a:solidFill>
              </a:rPr>
              <a:t>exception, </a:t>
            </a:r>
            <a:r>
              <a:rPr lang="en-US" sz="1900" dirty="0" err="1" smtClean="0">
                <a:solidFill>
                  <a:srgbClr val="FF0000"/>
                </a:solidFill>
              </a:rPr>
              <a:t>n.toString</a:t>
            </a:r>
            <a:r>
              <a:rPr lang="en-US" sz="1900" dirty="0" smtClean="0">
                <a:solidFill>
                  <a:srgbClr val="FF0000"/>
                </a:solidFill>
              </a:rPr>
              <a:t>() </a:t>
            </a:r>
            <a:r>
              <a:rPr lang="en-US" sz="1900" dirty="0" smtClean="0">
                <a:solidFill>
                  <a:srgbClr val="00B050"/>
                </a:solidFill>
              </a:rPr>
              <a:t>is invoked automatically</a:t>
            </a:r>
            <a:r>
              <a:rPr lang="en-US" sz="1900" dirty="0" smtClean="0">
                <a:solidFill>
                  <a:srgbClr val="0000FF"/>
                </a:solidFill>
              </a:rPr>
              <a:t>.</a:t>
            </a:r>
            <a:endParaRPr lang="en-US" sz="19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3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5.5. Methods </a:t>
            </a:r>
            <a:r>
              <a:rPr lang="en-US" dirty="0"/>
              <a:t>with a </a:t>
            </a:r>
            <a:r>
              <a:rPr lang="en-US" dirty="0">
                <a:solidFill>
                  <a:srgbClr val="FF0000"/>
                </a:solidFill>
              </a:rPr>
              <a:t>Variable</a:t>
            </a:r>
            <a:r>
              <a:rPr lang="en-US" dirty="0"/>
              <a:t> Number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Before Java SE 5.0, every Java method had a fixed number of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After java SE 5.0, some </a:t>
            </a:r>
            <a:r>
              <a:rPr lang="en-US" dirty="0"/>
              <a:t>methods </a:t>
            </a:r>
            <a:r>
              <a:rPr lang="en-US" dirty="0" smtClean="0"/>
              <a:t>take </a:t>
            </a:r>
            <a:r>
              <a:rPr lang="en-US" dirty="0"/>
              <a:t>a variable number of arguments. </a:t>
            </a:r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b="1" dirty="0" err="1" smtClean="0"/>
              <a:t>printf</a:t>
            </a:r>
            <a:r>
              <a:rPr lang="en-US" b="1" dirty="0" smtClean="0"/>
              <a:t>() </a:t>
            </a:r>
            <a:r>
              <a:rPr lang="en-US" dirty="0" smtClean="0"/>
              <a:t>as shown below.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System.out.printf</a:t>
            </a:r>
            <a:r>
              <a:rPr lang="en-US" dirty="0" smtClean="0">
                <a:solidFill>
                  <a:srgbClr val="0000FF"/>
                </a:solidFill>
              </a:rPr>
              <a:t>( “ %d ", </a:t>
            </a:r>
            <a:r>
              <a:rPr lang="en-US" dirty="0">
                <a:solidFill>
                  <a:srgbClr val="0000FF"/>
                </a:solidFill>
              </a:rPr>
              <a:t>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err="1" smtClean="0">
                <a:solidFill>
                  <a:srgbClr val="0000FF"/>
                </a:solidFill>
              </a:rPr>
              <a:t>System.out.printf</a:t>
            </a:r>
            <a:r>
              <a:rPr lang="en-US" dirty="0" smtClean="0">
                <a:solidFill>
                  <a:srgbClr val="0000FF"/>
                </a:solidFill>
              </a:rPr>
              <a:t>(“ %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 %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",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, "</a:t>
            </a:r>
            <a:r>
              <a:rPr lang="en-US" dirty="0">
                <a:solidFill>
                  <a:srgbClr val="00B050"/>
                </a:solidFill>
              </a:rPr>
              <a:t>widgets</a:t>
            </a:r>
            <a:r>
              <a:rPr lang="en-US" dirty="0" smtClean="0">
                <a:solidFill>
                  <a:srgbClr val="0000FF"/>
                </a:solidFill>
              </a:rPr>
              <a:t>");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compiler </a:t>
            </a:r>
            <a:r>
              <a:rPr lang="en-US" dirty="0" err="1" smtClean="0">
                <a:solidFill>
                  <a:srgbClr val="00B050"/>
                </a:solidFill>
              </a:rPr>
              <a:t>transforsm</a:t>
            </a:r>
            <a:r>
              <a:rPr lang="en-US" dirty="0" smtClean="0">
                <a:solidFill>
                  <a:srgbClr val="00B050"/>
                </a:solidFill>
              </a:rPr>
              <a:t> the above call automatically as follows: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err="1" smtClean="0">
                <a:solidFill>
                  <a:srgbClr val="0000FF"/>
                </a:solidFill>
              </a:rPr>
              <a:t>System.out.printf</a:t>
            </a:r>
            <a:r>
              <a:rPr lang="en-US" dirty="0">
                <a:solidFill>
                  <a:srgbClr val="0000FF"/>
                </a:solidFill>
              </a:rPr>
              <a:t>("%d %s", </a:t>
            </a:r>
            <a:r>
              <a:rPr lang="en-US" dirty="0">
                <a:solidFill>
                  <a:srgbClr val="C00000"/>
                </a:solidFill>
              </a:rPr>
              <a:t>new Object[] </a:t>
            </a:r>
            <a:r>
              <a:rPr lang="en-US" dirty="0">
                <a:solidFill>
                  <a:srgbClr val="0000FF"/>
                </a:solidFill>
              </a:rPr>
              <a:t>{ </a:t>
            </a:r>
            <a:r>
              <a:rPr lang="en-US" dirty="0">
                <a:solidFill>
                  <a:srgbClr val="7030A0"/>
                </a:solidFill>
              </a:rPr>
              <a:t>new Integer(n</a:t>
            </a:r>
            <a:r>
              <a:rPr lang="en-US" dirty="0">
                <a:solidFill>
                  <a:srgbClr val="0000FF"/>
                </a:solidFill>
              </a:rPr>
              <a:t>), "widgets" } );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public </a:t>
            </a:r>
            <a:r>
              <a:rPr lang="en-US" dirty="0">
                <a:solidFill>
                  <a:srgbClr val="C00000"/>
                </a:solidFill>
              </a:rPr>
              <a:t>class </a:t>
            </a:r>
            <a:r>
              <a:rPr lang="en-US" dirty="0" err="1">
                <a:solidFill>
                  <a:srgbClr val="C00000"/>
                </a:solidFill>
              </a:rPr>
              <a:t>PrintStream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smtClean="0">
                <a:solidFill>
                  <a:srgbClr val="00B050"/>
                </a:solidFill>
              </a:rPr>
              <a:t>// the three dots(. . .) indicate </a:t>
            </a:r>
            <a:r>
              <a:rPr lang="en-US" dirty="0" err="1" smtClean="0">
                <a:solidFill>
                  <a:srgbClr val="00B050"/>
                </a:solidFill>
              </a:rPr>
              <a:t>varaible</a:t>
            </a:r>
            <a:r>
              <a:rPr lang="en-US" dirty="0" smtClean="0">
                <a:solidFill>
                  <a:srgbClr val="00B050"/>
                </a:solidFill>
              </a:rPr>
              <a:t> number of parameters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public </a:t>
            </a:r>
            <a:r>
              <a:rPr lang="en-US" dirty="0" err="1" smtClean="0"/>
              <a:t>PrintStream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smtClean="0"/>
              <a:t>String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fmt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b="1" dirty="0" smtClean="0"/>
              <a:t>Object </a:t>
            </a:r>
            <a:r>
              <a:rPr lang="en-US" sz="2400" b="1" dirty="0" smtClean="0">
                <a:solidFill>
                  <a:srgbClr val="0000FF"/>
                </a:solidFill>
              </a:rPr>
              <a:t>. </a:t>
            </a:r>
            <a:r>
              <a:rPr lang="en-US" sz="2400" b="1" dirty="0" smtClean="0">
                <a:solidFill>
                  <a:srgbClr val="FF0000"/>
                </a:solidFill>
              </a:rPr>
              <a:t>. .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args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// this is the same as Objects[]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{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 smtClean="0">
                <a:solidFill>
                  <a:srgbClr val="0000FF"/>
                </a:solidFill>
              </a:rPr>
              <a:t>return  format(</a:t>
            </a:r>
            <a:r>
              <a:rPr lang="en-US" dirty="0" err="1" smtClean="0">
                <a:solidFill>
                  <a:srgbClr val="0000FF"/>
                </a:solidFill>
              </a:rPr>
              <a:t>fmt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args</a:t>
            </a:r>
            <a:r>
              <a:rPr lang="en-US" dirty="0">
                <a:solidFill>
                  <a:srgbClr val="0000FF"/>
                </a:solidFill>
              </a:rPr>
              <a:t>); </a:t>
            </a:r>
            <a:r>
              <a:rPr lang="en-US" dirty="0" smtClean="0">
                <a:solidFill>
                  <a:srgbClr val="00B050"/>
                </a:solidFill>
              </a:rPr>
              <a:t>//  </a:t>
            </a:r>
            <a:r>
              <a:rPr lang="en-US" dirty="0" err="1" smtClean="0">
                <a:solidFill>
                  <a:srgbClr val="00B050"/>
                </a:solidFill>
              </a:rPr>
              <a:t>ith</a:t>
            </a:r>
            <a:r>
              <a:rPr lang="en-US" dirty="0" smtClean="0">
                <a:solidFill>
                  <a:srgbClr val="00B050"/>
                </a:solidFill>
              </a:rPr>
              <a:t> formatter specifier  matches with arg[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];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}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}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/>
              <a:t>receives </a:t>
            </a:r>
            <a:r>
              <a:rPr lang="en-US" dirty="0" smtClean="0"/>
              <a:t>formatting String and an </a:t>
            </a:r>
            <a:r>
              <a:rPr lang="en-US" b="1" dirty="0"/>
              <a:t>Object[]  </a:t>
            </a:r>
            <a:r>
              <a:rPr lang="en-US" dirty="0"/>
              <a:t>array </a:t>
            </a:r>
            <a:r>
              <a:rPr lang="en-US" dirty="0" smtClean="0"/>
              <a:t>to hold all other parameters.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5.5. Methods </a:t>
            </a:r>
            <a:r>
              <a:rPr lang="en-US" dirty="0"/>
              <a:t>with a Variable Number of </a:t>
            </a:r>
            <a:r>
              <a:rPr lang="en-US" dirty="0" smtClean="0"/>
              <a:t>Parameters </a:t>
            </a:r>
            <a:r>
              <a:rPr lang="en-US" dirty="0" err="1" smtClean="0">
                <a:solidFill>
                  <a:srgbClr val="FF0000"/>
                </a:solidFill>
              </a:rPr>
              <a:t>con’d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Similarly ,we </a:t>
            </a:r>
            <a:r>
              <a:rPr lang="en-US" b="1" dirty="0">
                <a:solidFill>
                  <a:srgbClr val="7030A0"/>
                </a:solidFill>
              </a:rPr>
              <a:t>can define </a:t>
            </a:r>
            <a:r>
              <a:rPr lang="en-US" b="1" dirty="0" smtClean="0">
                <a:solidFill>
                  <a:srgbClr val="7030A0"/>
                </a:solidFill>
              </a:rPr>
              <a:t>your </a:t>
            </a:r>
            <a:r>
              <a:rPr lang="en-US" b="1" dirty="0">
                <a:solidFill>
                  <a:srgbClr val="7030A0"/>
                </a:solidFill>
              </a:rPr>
              <a:t>own methods with variable </a:t>
            </a:r>
            <a:r>
              <a:rPr lang="en-US" b="1" dirty="0" smtClean="0">
                <a:solidFill>
                  <a:srgbClr val="7030A0"/>
                </a:solidFill>
              </a:rPr>
              <a:t>parameters as follows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max(double</a:t>
            </a:r>
            <a:r>
              <a:rPr lang="en-US" sz="2800" dirty="0">
                <a:solidFill>
                  <a:srgbClr val="FF0000"/>
                </a:solidFill>
              </a:rPr>
              <a:t>...</a:t>
            </a:r>
            <a:r>
              <a:rPr lang="en-US" dirty="0">
                <a:solidFill>
                  <a:srgbClr val="0000FF"/>
                </a:solidFill>
              </a:rPr>
              <a:t> values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sz="1800" dirty="0" smtClean="0">
                <a:solidFill>
                  <a:srgbClr val="00B050"/>
                </a:solidFill>
              </a:rPr>
              <a:t>// Find maximum of a variable number of values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double </a:t>
            </a:r>
            <a:r>
              <a:rPr lang="en-US" dirty="0"/>
              <a:t>largest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Double.</a:t>
            </a:r>
            <a:r>
              <a:rPr lang="en-US" dirty="0" err="1">
                <a:solidFill>
                  <a:srgbClr val="0000FF"/>
                </a:solidFill>
              </a:rPr>
              <a:t>NEGATIVE_INFINITY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for (</a:t>
            </a:r>
            <a:r>
              <a:rPr lang="en-US" dirty="0"/>
              <a:t>double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 : values) if (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 &gt; largest)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  largest </a:t>
            </a:r>
            <a:r>
              <a:rPr lang="en-US" dirty="0">
                <a:solidFill>
                  <a:srgbClr val="0000FF"/>
                </a:solidFill>
              </a:rPr>
              <a:t>= v;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return </a:t>
            </a:r>
            <a:r>
              <a:rPr lang="en-US" dirty="0">
                <a:solidFill>
                  <a:srgbClr val="0000FF"/>
                </a:solidFill>
              </a:rPr>
              <a:t>largest;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dirty="0" smtClean="0"/>
              <a:t>Now, we can all </a:t>
            </a:r>
            <a:r>
              <a:rPr lang="en-US" dirty="0"/>
              <a:t>the </a:t>
            </a:r>
            <a:r>
              <a:rPr lang="en-US" dirty="0" smtClean="0"/>
              <a:t>max() method as follows: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fr-FR" dirty="0" smtClean="0">
                <a:solidFill>
                  <a:srgbClr val="0000FF"/>
                </a:solidFill>
              </a:rPr>
              <a:t>double </a:t>
            </a:r>
            <a:r>
              <a:rPr lang="fr-FR" dirty="0">
                <a:solidFill>
                  <a:srgbClr val="0000FF"/>
                </a:solidFill>
              </a:rPr>
              <a:t>m = </a:t>
            </a:r>
            <a:r>
              <a:rPr lang="fr-FR" dirty="0" smtClean="0">
                <a:solidFill>
                  <a:srgbClr val="0000FF"/>
                </a:solidFill>
              </a:rPr>
              <a:t>max (</a:t>
            </a:r>
            <a:r>
              <a:rPr lang="fr-FR" dirty="0">
                <a:solidFill>
                  <a:srgbClr val="0000FF"/>
                </a:solidFill>
              </a:rPr>
              <a:t>3.1, 40.4, -5</a:t>
            </a:r>
            <a:r>
              <a:rPr lang="fr-FR" dirty="0" smtClean="0">
                <a:solidFill>
                  <a:srgbClr val="0000FF"/>
                </a:solidFill>
              </a:rPr>
              <a:t>);</a:t>
            </a:r>
          </a:p>
          <a:p>
            <a:r>
              <a:rPr lang="fr-FR" dirty="0" smtClean="0"/>
              <a:t>But, </a:t>
            </a:r>
            <a:r>
              <a:rPr lang="en-US" dirty="0" smtClean="0"/>
              <a:t>compiler </a:t>
            </a:r>
            <a:r>
              <a:rPr lang="en-US" dirty="0"/>
              <a:t>passes 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new double[] { 3.1, 40.4, -5 } to the </a:t>
            </a:r>
            <a:r>
              <a:rPr lang="en-US" b="1" dirty="0" smtClean="0">
                <a:solidFill>
                  <a:srgbClr val="7030A0"/>
                </a:solidFill>
              </a:rPr>
              <a:t>max()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b="1" dirty="0" smtClean="0"/>
              <a:t>We can also declare main() as</a:t>
            </a:r>
            <a:r>
              <a:rPr lang="en-US" dirty="0" smtClean="0">
                <a:solidFill>
                  <a:srgbClr val="7030A0"/>
                </a:solidFill>
              </a:rPr>
              <a:t>:  public static </a:t>
            </a:r>
            <a:r>
              <a:rPr lang="en-US" dirty="0">
                <a:solidFill>
                  <a:srgbClr val="7030A0"/>
                </a:solidFill>
              </a:rPr>
              <a:t>void main(String</a:t>
            </a:r>
            <a:r>
              <a:rPr lang="en-US" sz="2400" dirty="0">
                <a:solidFill>
                  <a:srgbClr val="FF0000"/>
                </a:solidFill>
              </a:rPr>
              <a:t>...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args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10540</TotalTime>
  <Words>4658</Words>
  <Application>Microsoft Office PowerPoint</Application>
  <PresentationFormat>Widescreen</PresentationFormat>
  <Paragraphs>561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CourierNewPSMT</vt:lpstr>
      <vt:lpstr>맑은 고딕</vt:lpstr>
      <vt:lpstr>TimesNewRomanPS-ItalicMT</vt:lpstr>
      <vt:lpstr>TimesNewRomanPSMT</vt:lpstr>
      <vt:lpstr>Arial</vt:lpstr>
      <vt:lpstr>Consolas</vt:lpstr>
      <vt:lpstr>Lucida Sans Unicode</vt:lpstr>
      <vt:lpstr>Wingdings</vt:lpstr>
      <vt:lpstr>Office 테마</vt:lpstr>
      <vt:lpstr>5.3. Generic ArrayList class </vt:lpstr>
      <vt:lpstr>5.3. Generic ArrayList class Cont’d </vt:lpstr>
      <vt:lpstr>5.3. Generic ArrayList class Cont’d </vt:lpstr>
      <vt:lpstr>Example: Listing 5.11: ArraysList/ArrayListTest.java</vt:lpstr>
      <vt:lpstr>5.4. Object Wrappers and Autoboxing</vt:lpstr>
      <vt:lpstr>5.4. Object Wrappers and Autoboxing cont’d</vt:lpstr>
      <vt:lpstr>5.4. Object Wrappers and Autoboxing continued…</vt:lpstr>
      <vt:lpstr>5.5. Methods with a Variable Number of Parameters</vt:lpstr>
      <vt:lpstr>5.5. Methods with a Variable Number of Parameters con’d</vt:lpstr>
      <vt:lpstr>5.6. Enumeration Classes</vt:lpstr>
      <vt:lpstr>5.6. Enumeration Classes continued…</vt:lpstr>
      <vt:lpstr>Example: Listing 5.12: enums/EnumTest.java</vt:lpstr>
      <vt:lpstr>5.7. Reflection</vt:lpstr>
      <vt:lpstr>5.7.1. The “ Class ” class</vt:lpstr>
      <vt:lpstr>5.7.1. How to get an object of a “ Class ” class? </vt:lpstr>
      <vt:lpstr>5.7.1. How to get an object of a “ Class ” class? </vt:lpstr>
      <vt:lpstr>5.7.1. “Class” class : The newInstance() method </vt:lpstr>
      <vt:lpstr>5.7.2. A Primer on Catching Exceptions</vt:lpstr>
      <vt:lpstr>Example : Listing 5.13: reflection/ReflectionTest.java (1)</vt:lpstr>
      <vt:lpstr>Example : Listing 5.13: reflection/ReflectionTest.java (2)</vt:lpstr>
      <vt:lpstr>Example : Listing 5.13: reflection/ReflectionTest.java (3)</vt:lpstr>
      <vt:lpstr>5.7.3. Overview of Parts of the reflection mechanism</vt:lpstr>
      <vt:lpstr>5.7.3. Overview of Parts of the reflection mechanism</vt:lpstr>
      <vt:lpstr>5.7.3. Overview of Parts of the reflection mechanism</vt:lpstr>
      <vt:lpstr> 5.7.4. Using Reflection to Analyze Objects at Runtime cont’d </vt:lpstr>
      <vt:lpstr>5.7.4. Using Reflection to Analyze Objects at Runtime cont’d</vt:lpstr>
      <vt:lpstr>Example: Listing 5.14: ObjectAnalyzer/ObjectAnalyzerTest.java</vt:lpstr>
      <vt:lpstr>Example: Listing 5.15: ObjectAnalyzer/ObjectAnalyzer.java (1)</vt:lpstr>
      <vt:lpstr>Example: Listing 5.15: ObjectAnalyzer/ObjectAnalyzer.java (2)</vt:lpstr>
      <vt:lpstr>Summary: Design Hints to use Inheritance effectively</vt:lpstr>
      <vt:lpstr>Summary: Design Hints to use Inheritance effectively cont’d </vt:lpstr>
      <vt:lpstr>Summary: Design Hints to use Inheritance effectively cont’d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492</cp:revision>
  <dcterms:created xsi:type="dcterms:W3CDTF">2018-08-13T01:39:17Z</dcterms:created>
  <dcterms:modified xsi:type="dcterms:W3CDTF">2018-09-30T00:22:55Z</dcterms:modified>
</cp:coreProperties>
</file>