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85" r:id="rId2"/>
    <p:sldId id="347" r:id="rId3"/>
    <p:sldId id="351" r:id="rId4"/>
    <p:sldId id="286" r:id="rId5"/>
    <p:sldId id="287" r:id="rId6"/>
    <p:sldId id="354" r:id="rId7"/>
    <p:sldId id="352" r:id="rId8"/>
    <p:sldId id="289" r:id="rId9"/>
    <p:sldId id="377" r:id="rId10"/>
    <p:sldId id="291" r:id="rId11"/>
    <p:sldId id="292" r:id="rId12"/>
    <p:sldId id="293" r:id="rId13"/>
    <p:sldId id="294" r:id="rId14"/>
    <p:sldId id="295" r:id="rId15"/>
    <p:sldId id="297" r:id="rId16"/>
    <p:sldId id="298" r:id="rId17"/>
    <p:sldId id="299" r:id="rId18"/>
    <p:sldId id="300" r:id="rId19"/>
    <p:sldId id="301" r:id="rId20"/>
    <p:sldId id="303" r:id="rId21"/>
    <p:sldId id="355" r:id="rId22"/>
    <p:sldId id="359" r:id="rId23"/>
    <p:sldId id="309" r:id="rId24"/>
    <p:sldId id="310" r:id="rId25"/>
    <p:sldId id="311" r:id="rId26"/>
    <p:sldId id="313" r:id="rId27"/>
    <p:sldId id="361" r:id="rId28"/>
    <p:sldId id="362" r:id="rId29"/>
    <p:sldId id="314" r:id="rId30"/>
    <p:sldId id="315" r:id="rId31"/>
    <p:sldId id="316" r:id="rId32"/>
    <p:sldId id="379" r:id="rId33"/>
    <p:sldId id="318" r:id="rId34"/>
    <p:sldId id="319" r:id="rId35"/>
    <p:sldId id="320" r:id="rId36"/>
    <p:sldId id="321" r:id="rId37"/>
    <p:sldId id="322" r:id="rId38"/>
    <p:sldId id="323" r:id="rId39"/>
    <p:sldId id="324" r:id="rId40"/>
    <p:sldId id="325" r:id="rId41"/>
    <p:sldId id="326" r:id="rId42"/>
    <p:sldId id="327" r:id="rId43"/>
    <p:sldId id="328" r:id="rId44"/>
    <p:sldId id="329" r:id="rId45"/>
    <p:sldId id="330" r:id="rId46"/>
    <p:sldId id="364" r:id="rId47"/>
    <p:sldId id="331" r:id="rId48"/>
    <p:sldId id="365" r:id="rId49"/>
    <p:sldId id="334" r:id="rId50"/>
    <p:sldId id="335" r:id="rId51"/>
    <p:sldId id="366" r:id="rId52"/>
    <p:sldId id="367" r:id="rId53"/>
    <p:sldId id="336" r:id="rId54"/>
    <p:sldId id="380" r:id="rId55"/>
    <p:sldId id="337" r:id="rId56"/>
    <p:sldId id="368" r:id="rId57"/>
    <p:sldId id="369" r:id="rId58"/>
    <p:sldId id="370" r:id="rId59"/>
    <p:sldId id="338" r:id="rId60"/>
    <p:sldId id="339" r:id="rId61"/>
    <p:sldId id="371" r:id="rId62"/>
    <p:sldId id="373" r:id="rId63"/>
    <p:sldId id="374" r:id="rId64"/>
    <p:sldId id="340" r:id="rId65"/>
    <p:sldId id="341" r:id="rId66"/>
    <p:sldId id="342" r:id="rId67"/>
    <p:sldId id="343" r:id="rId68"/>
    <p:sldId id="376" r:id="rId69"/>
    <p:sldId id="344" r:id="rId70"/>
    <p:sldId id="381" r:id="rId7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74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C02F0-904C-4324-B550-A5BE00E90C1C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1682C-81BD-4D06-9F37-5FBCDE123F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838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46285E6-285D-4D55-B761-D255E65F2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06637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781C21E6-BEC2-4C89-A180-D040236B1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4B29916-91EA-45E6-ADD4-0AAB9466E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B43D-8A31-463F-A77F-EAE321C8C135}" type="datetime1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08846F7-3E37-4E69-8435-B78E8C8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68FFE60-D833-4B25-B2CB-23792A87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FDCA2458-6F38-4F50-945F-766B228EF314}"/>
              </a:ext>
            </a:extLst>
          </p:cNvPr>
          <p:cNvCxnSpPr>
            <a:cxnSpLocks/>
          </p:cNvCxnSpPr>
          <p:nvPr userDrawn="1"/>
        </p:nvCxnSpPr>
        <p:spPr>
          <a:xfrm>
            <a:off x="1524000" y="3429000"/>
            <a:ext cx="9144000" cy="0"/>
          </a:xfrm>
          <a:prstGeom prst="line">
            <a:avLst/>
          </a:prstGeom>
          <a:ln w="38100">
            <a:gradFill>
              <a:gsLst>
                <a:gs pos="0">
                  <a:schemeClr val="tx1"/>
                </a:gs>
                <a:gs pos="79000">
                  <a:schemeClr val="tx1">
                    <a:lumMod val="50000"/>
                    <a:lumOff val="50000"/>
                  </a:schemeClr>
                </a:gs>
                <a:gs pos="27000">
                  <a:schemeClr val="tx1">
                    <a:lumMod val="50000"/>
                    <a:lumOff val="50000"/>
                  </a:schemeClr>
                </a:gs>
                <a:gs pos="52000">
                  <a:schemeClr val="bg2">
                    <a:lumMod val="90000"/>
                  </a:schemeClr>
                </a:gs>
                <a:gs pos="100000">
                  <a:schemeClr val="tx1"/>
                </a:gs>
              </a:gsLst>
              <a:lin ang="36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36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5C6037F-4F19-49E8-992E-7EA968D68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77410FB-48AF-4ECA-9BC0-813279881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4380B23-BE20-4511-94D3-8236B0C5D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0D0F-2799-4AFE-840A-5F61D384CB76}" type="datetime1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8E68BF0-6E3B-4705-B449-88F48E25E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BE57C46-FF7D-49AA-BA10-040788AE9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30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DEEE0E2C-FB4E-401B-8726-9F037033C1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44BA68E-AF92-4E4D-A91E-E8985DEBB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46F53DF-D071-4E23-81E6-E7D312679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DB67-5C12-42A9-AB4D-B993D2CB147E}" type="datetime1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712262B-DEEC-4515-8267-B1968EA18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DF09A1C-EEEC-4A40-A289-E9EDD41F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637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AC5F211-F8E7-4267-B759-4B741E82B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4769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4A6C31A-FB7E-4294-B000-845D81511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2038"/>
            <a:ext cx="10515600" cy="518492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000"/>
            </a:lvl1pPr>
            <a:lvl2pPr>
              <a:defRPr sz="1800"/>
            </a:lvl2pPr>
            <a:lvl3pPr marL="1143000" indent="-228600">
              <a:buFont typeface="맑은 고딕" panose="020B0503020000020004" pitchFamily="50" charset="-127"/>
              <a:buChar char="-"/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6ABA084-D2BD-4B9F-99C6-7C7009CC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B139-5B6F-4536-B2CE-F7DEE0312A12}" type="datetime1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873C59F-5DDC-4B67-966D-C2BAA7EA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00659E9-E9F0-45DA-BE6E-526E5C56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01DE364E-11ED-4FFF-8EC9-0A402FAE95D9}"/>
              </a:ext>
            </a:extLst>
          </p:cNvPr>
          <p:cNvCxnSpPr>
            <a:cxnSpLocks/>
          </p:cNvCxnSpPr>
          <p:nvPr userDrawn="1"/>
        </p:nvCxnSpPr>
        <p:spPr>
          <a:xfrm>
            <a:off x="838200" y="879894"/>
            <a:ext cx="10515600" cy="0"/>
          </a:xfrm>
          <a:prstGeom prst="line">
            <a:avLst/>
          </a:prstGeom>
          <a:ln w="38100">
            <a:gradFill>
              <a:gsLst>
                <a:gs pos="0">
                  <a:schemeClr val="tx1"/>
                </a:gs>
                <a:gs pos="79000">
                  <a:schemeClr val="tx1">
                    <a:lumMod val="50000"/>
                    <a:lumOff val="50000"/>
                  </a:schemeClr>
                </a:gs>
                <a:gs pos="27000">
                  <a:schemeClr val="tx1">
                    <a:lumMod val="50000"/>
                    <a:lumOff val="50000"/>
                  </a:schemeClr>
                </a:gs>
                <a:gs pos="52000">
                  <a:schemeClr val="bg2">
                    <a:lumMod val="90000"/>
                  </a:schemeClr>
                </a:gs>
                <a:gs pos="100000">
                  <a:schemeClr val="tx1"/>
                </a:gs>
              </a:gsLst>
              <a:lin ang="36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3FF69918-66CD-4CAA-B910-1F450A967C98}"/>
              </a:ext>
            </a:extLst>
          </p:cNvPr>
          <p:cNvCxnSpPr>
            <a:cxnSpLocks/>
          </p:cNvCxnSpPr>
          <p:nvPr userDrawn="1"/>
        </p:nvCxnSpPr>
        <p:spPr>
          <a:xfrm>
            <a:off x="836762" y="327804"/>
            <a:ext cx="1438" cy="553887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/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tx1"/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004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1ED4B1B-C953-464C-9FDA-9B40BFF59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96A6632-EE62-45F2-9B19-C0EBA8DBB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51D8653-5484-4F0E-A987-95ABA0F0F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2E16-C96F-446C-85F0-D7380F56CA7A}" type="datetime1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C5EA5CB-4EFC-498C-8D8C-93CB100E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C4D26B2-4CCE-46B6-A9BA-39CFD4DB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26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CAD9B3B-F437-4667-A014-F16127A68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296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46EB2C3-A855-4583-A7F5-109B9E5A0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92038"/>
            <a:ext cx="5181600" cy="5184925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000" b="1"/>
            </a:lvl1pPr>
            <a:lvl2pPr>
              <a:defRPr sz="1800"/>
            </a:lvl2pPr>
            <a:lvl3pPr marL="1143000" indent="-228600">
              <a:buFont typeface="맑은 고딕" panose="020B0503020000020004" pitchFamily="50" charset="-127"/>
              <a:buChar char="-"/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0B94FC47-17BD-4C89-98F6-257283835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92038"/>
            <a:ext cx="5181600" cy="518492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000" b="1"/>
            </a:lvl1pPr>
            <a:lvl2pPr>
              <a:defRPr sz="1800"/>
            </a:lvl2pPr>
            <a:lvl3pPr marL="1143000" indent="-228600">
              <a:buFont typeface="맑은 고딕" panose="020B0503020000020004" pitchFamily="50" charset="-127"/>
              <a:buChar char="-"/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59BA087-82FB-4691-BF79-261210B63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300E-6FBE-4FCB-9F7C-F38E695036E8}" type="datetime1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4C561DE-85A7-4CA6-A938-69363FD7B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525828B-A8E6-4B84-9012-7FD810010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7AC8462B-3951-4009-87D7-5A3FD7B19F1C}"/>
              </a:ext>
            </a:extLst>
          </p:cNvPr>
          <p:cNvCxnSpPr>
            <a:cxnSpLocks/>
          </p:cNvCxnSpPr>
          <p:nvPr userDrawn="1"/>
        </p:nvCxnSpPr>
        <p:spPr>
          <a:xfrm>
            <a:off x="838200" y="879894"/>
            <a:ext cx="10515600" cy="0"/>
          </a:xfrm>
          <a:prstGeom prst="line">
            <a:avLst/>
          </a:prstGeom>
          <a:ln w="38100">
            <a:gradFill>
              <a:gsLst>
                <a:gs pos="0">
                  <a:schemeClr val="tx1"/>
                </a:gs>
                <a:gs pos="79000">
                  <a:schemeClr val="tx1">
                    <a:lumMod val="50000"/>
                    <a:lumOff val="50000"/>
                  </a:schemeClr>
                </a:gs>
                <a:gs pos="27000">
                  <a:schemeClr val="tx1">
                    <a:lumMod val="50000"/>
                    <a:lumOff val="50000"/>
                  </a:schemeClr>
                </a:gs>
                <a:gs pos="52000">
                  <a:schemeClr val="bg2">
                    <a:lumMod val="90000"/>
                  </a:schemeClr>
                </a:gs>
                <a:gs pos="100000">
                  <a:schemeClr val="tx1"/>
                </a:gs>
              </a:gsLst>
              <a:lin ang="36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DA596603-C86A-45A6-BAD5-92E06C071518}"/>
              </a:ext>
            </a:extLst>
          </p:cNvPr>
          <p:cNvCxnSpPr>
            <a:cxnSpLocks/>
          </p:cNvCxnSpPr>
          <p:nvPr userDrawn="1"/>
        </p:nvCxnSpPr>
        <p:spPr>
          <a:xfrm>
            <a:off x="836762" y="327804"/>
            <a:ext cx="1438" cy="553887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/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tx1"/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39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92DC24F-2CE7-43F5-9290-26A57444C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14769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BD84D28-7A39-4227-8551-DBB0C82E8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263D73D8-40D2-452E-8129-153F28EAB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DB161035-09D3-4785-ABCE-5B28E5B6DB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992A7E42-7328-4C6D-B736-13E244265E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317EE7B1-8F90-4B78-989C-276F3F1B3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1793-2D69-4B2E-8F26-8010D16B91CA}" type="datetime1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2009A171-F504-4C63-8326-4A00ECBB7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8DBB14C7-A032-495E-9A2D-CFD112948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425C7B1F-B69A-432E-BD65-ECDDA89C05B3}"/>
              </a:ext>
            </a:extLst>
          </p:cNvPr>
          <p:cNvCxnSpPr>
            <a:cxnSpLocks/>
          </p:cNvCxnSpPr>
          <p:nvPr userDrawn="1"/>
        </p:nvCxnSpPr>
        <p:spPr>
          <a:xfrm>
            <a:off x="838200" y="879894"/>
            <a:ext cx="10515600" cy="0"/>
          </a:xfrm>
          <a:prstGeom prst="line">
            <a:avLst/>
          </a:prstGeom>
          <a:ln w="38100">
            <a:gradFill>
              <a:gsLst>
                <a:gs pos="0">
                  <a:schemeClr val="tx1"/>
                </a:gs>
                <a:gs pos="79000">
                  <a:schemeClr val="tx1">
                    <a:lumMod val="50000"/>
                    <a:lumOff val="50000"/>
                  </a:schemeClr>
                </a:gs>
                <a:gs pos="27000">
                  <a:schemeClr val="tx1">
                    <a:lumMod val="50000"/>
                    <a:lumOff val="50000"/>
                  </a:schemeClr>
                </a:gs>
                <a:gs pos="52000">
                  <a:schemeClr val="bg2">
                    <a:lumMod val="90000"/>
                  </a:schemeClr>
                </a:gs>
                <a:gs pos="100000">
                  <a:schemeClr val="tx1"/>
                </a:gs>
              </a:gsLst>
              <a:lin ang="36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EAB7BD13-50DA-44B4-AB67-746D6C8C04BB}"/>
              </a:ext>
            </a:extLst>
          </p:cNvPr>
          <p:cNvCxnSpPr>
            <a:cxnSpLocks/>
          </p:cNvCxnSpPr>
          <p:nvPr userDrawn="1"/>
        </p:nvCxnSpPr>
        <p:spPr>
          <a:xfrm>
            <a:off x="836762" y="327804"/>
            <a:ext cx="1438" cy="553887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/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tx1"/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396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AEF372F-000E-45C2-B4FA-E46ED39DE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A3BFB641-5C44-47B7-99F4-524AED30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9DB7-F884-46A9-8A3A-6B167E7BED07}" type="datetime1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8495E3A-189F-42EC-A5F1-928DD6AE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20ADA013-4140-4F4B-B220-4BC09A707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67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88EDCC1F-A263-414C-BB5C-E72E2F60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E51F3-86ED-4232-A7C2-6CF71BAE6995}" type="datetime1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54BA64-410F-4C84-B9A8-C1BBE68A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DA400EB-65CE-46D9-962C-9C09F247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40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1C6AD2C-974E-489B-BFEA-B4318AFD1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AF1E228-3BCA-41EC-8DE0-E4FF3FE7E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C6B9201B-D99F-46AF-94BC-96B7D3CDB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F57ABC81-A88E-43D1-94D5-DC0B1DCC7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ABEC-FF59-4A87-9298-C94758E86225}" type="datetime1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B7F370-54AF-4F51-AD3C-77BD1344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1B3EF92-0EA1-44FD-81CF-6B44146FE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722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D2EB573-6149-4BA8-9B8E-1C370E1C0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97E2BFDE-C0A5-4909-8A5D-64B3D9B55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82ACFCA7-9079-40E9-B0CF-8C593E8A2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5B5759C2-6561-490A-8C02-69C523919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D3460-7802-4794-8969-D6B2685473F4}" type="datetime1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77A4D9F-C992-4F3B-9EB3-585490651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ED1226C-1798-4A7A-9FAF-7EAA93B31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38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8B46EA8-AE64-46C3-A16E-EE15890D4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2051644-0D21-4DD2-8E8F-D479F399D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CD4AE45-68CB-406F-83BF-70CDA4BB2C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0AE87-F329-437E-BD1C-048C10B7130A}" type="datetime1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3052C2B-1AD7-42EC-B4E6-75810DCAE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3B94BD0-E664-4E7C-8625-DF70E06EE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27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00FF"/>
                </a:solidFill>
              </a:rPr>
              <a:t>Ch</a:t>
            </a:r>
            <a:r>
              <a:rPr lang="en-US" dirty="0" smtClean="0">
                <a:solidFill>
                  <a:srgbClr val="0000FF"/>
                </a:solidFill>
              </a:rPr>
              <a:t> 06: Interfaces and Inner Classes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General overview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Interface </a:t>
            </a:r>
            <a:r>
              <a:rPr lang="en-US" sz="2400" dirty="0"/>
              <a:t>is a way of describing </a:t>
            </a:r>
            <a:r>
              <a:rPr lang="en-US" sz="2400" b="1" i="1" dirty="0"/>
              <a:t>what </a:t>
            </a:r>
            <a:r>
              <a:rPr lang="en-US" sz="2400" b="1" dirty="0"/>
              <a:t>classes </a:t>
            </a:r>
            <a:r>
              <a:rPr lang="en-US" sz="2400" dirty="0"/>
              <a:t>should do, </a:t>
            </a:r>
            <a:r>
              <a:rPr lang="en-US" sz="2400" b="1" dirty="0" smtClean="0">
                <a:solidFill>
                  <a:srgbClr val="FF0000"/>
                </a:solidFill>
              </a:rPr>
              <a:t>without 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specifying </a:t>
            </a:r>
            <a:r>
              <a:rPr lang="en-US" sz="2400" i="1" dirty="0"/>
              <a:t>how </a:t>
            </a:r>
            <a:r>
              <a:rPr lang="en-US" sz="2400" b="1" dirty="0"/>
              <a:t>they should </a:t>
            </a:r>
            <a:r>
              <a:rPr lang="en-US" sz="2400" dirty="0"/>
              <a:t>do it. </a:t>
            </a:r>
            <a:endParaRPr lang="en-US" sz="2400" dirty="0" smtClean="0"/>
          </a:p>
          <a:p>
            <a:r>
              <a:rPr lang="en-US" sz="2400" dirty="0" smtClean="0"/>
              <a:t>Hence, first, a </a:t>
            </a:r>
            <a:r>
              <a:rPr lang="en-US" sz="2400" b="1" dirty="0"/>
              <a:t>class</a:t>
            </a:r>
            <a:r>
              <a:rPr lang="en-US" sz="2400" dirty="0"/>
              <a:t> can </a:t>
            </a:r>
            <a:r>
              <a:rPr lang="en-US" sz="2400" b="1" i="1" dirty="0"/>
              <a:t>implement </a:t>
            </a:r>
            <a:r>
              <a:rPr lang="en-US" sz="2400" dirty="0"/>
              <a:t>one or more interfaces. </a:t>
            </a:r>
            <a:endParaRPr lang="en-US" sz="2400" dirty="0" smtClean="0"/>
          </a:p>
          <a:p>
            <a:r>
              <a:rPr lang="en-US" sz="2400" dirty="0" smtClean="0"/>
              <a:t>Then, we use objects </a:t>
            </a:r>
            <a:r>
              <a:rPr lang="en-US" sz="2400" dirty="0"/>
              <a:t>of </a:t>
            </a:r>
            <a:r>
              <a:rPr lang="en-US" sz="2400" dirty="0" smtClean="0"/>
              <a:t>the </a:t>
            </a:r>
            <a:r>
              <a:rPr lang="en-US" sz="2400" dirty="0"/>
              <a:t>implementing </a:t>
            </a:r>
            <a:r>
              <a:rPr lang="en-US" sz="2400" dirty="0" smtClean="0"/>
              <a:t>class</a:t>
            </a:r>
          </a:p>
          <a:p>
            <a:r>
              <a:rPr lang="en-US" sz="2400" dirty="0" smtClean="0"/>
              <a:t> An </a:t>
            </a:r>
            <a:r>
              <a:rPr lang="en-US" sz="2400" b="1" dirty="0" smtClean="0">
                <a:solidFill>
                  <a:srgbClr val="0000FF"/>
                </a:solidFill>
              </a:rPr>
              <a:t>Inner classes </a:t>
            </a:r>
            <a:r>
              <a:rPr lang="en-US" sz="2400" dirty="0" smtClean="0"/>
              <a:t>is defined  </a:t>
            </a:r>
            <a:r>
              <a:rPr lang="en-US" sz="2400" dirty="0"/>
              <a:t>inside other classes, and </a:t>
            </a:r>
            <a:r>
              <a:rPr lang="en-US" sz="2400" dirty="0" smtClean="0"/>
              <a:t>its methods </a:t>
            </a:r>
            <a:r>
              <a:rPr lang="en-US" sz="2400" dirty="0"/>
              <a:t>can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access </a:t>
            </a:r>
            <a:r>
              <a:rPr lang="en-US" sz="2400" dirty="0"/>
              <a:t>the fields of </a:t>
            </a:r>
            <a:r>
              <a:rPr lang="en-US" sz="2400" dirty="0" smtClean="0"/>
              <a:t>the outer </a:t>
            </a:r>
            <a:r>
              <a:rPr lang="en-US" sz="2400" dirty="0"/>
              <a:t>class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We use </a:t>
            </a:r>
            <a:r>
              <a:rPr lang="en-US" sz="2400" b="1" dirty="0" smtClean="0">
                <a:solidFill>
                  <a:srgbClr val="0000FF"/>
                </a:solidFill>
              </a:rPr>
              <a:t>inner </a:t>
            </a:r>
            <a:r>
              <a:rPr lang="en-US" sz="2400" b="1" dirty="0">
                <a:solidFill>
                  <a:srgbClr val="0000FF"/>
                </a:solidFill>
              </a:rPr>
              <a:t>classes </a:t>
            </a:r>
            <a:r>
              <a:rPr lang="en-US" sz="2400" dirty="0"/>
              <a:t>enable </a:t>
            </a:r>
            <a:r>
              <a:rPr lang="en-US" sz="2400" dirty="0" smtClean="0"/>
              <a:t> </a:t>
            </a:r>
            <a:r>
              <a:rPr lang="en-US" sz="2400" dirty="0"/>
              <a:t>to write </a:t>
            </a:r>
            <a:r>
              <a:rPr lang="en-US" sz="2400" dirty="0" smtClean="0"/>
              <a:t>a code that handles </a:t>
            </a:r>
            <a:r>
              <a:rPr lang="en-US" sz="2400" b="1" dirty="0">
                <a:solidFill>
                  <a:srgbClr val="0000FF"/>
                </a:solidFill>
              </a:rPr>
              <a:t>GUI </a:t>
            </a:r>
            <a:r>
              <a:rPr lang="en-US" sz="2400" dirty="0"/>
              <a:t>events.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67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6.1.2. Properties </a:t>
            </a:r>
            <a:r>
              <a:rPr lang="en-US" dirty="0">
                <a:solidFill>
                  <a:srgbClr val="0000FF"/>
                </a:solidFill>
              </a:rPr>
              <a:t>of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025659"/>
            <a:ext cx="10829925" cy="518492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1) </a:t>
            </a:r>
            <a:r>
              <a:rPr lang="en-US" sz="2200" dirty="0" smtClean="0"/>
              <a:t>Since </a:t>
            </a:r>
            <a:r>
              <a:rPr lang="en-US" sz="2200" dirty="0"/>
              <a:t>an interface </a:t>
            </a:r>
            <a:r>
              <a:rPr lang="en-US" sz="2200" dirty="0" smtClean="0"/>
              <a:t>is not a class</a:t>
            </a:r>
            <a:r>
              <a:rPr lang="en-US" sz="2200" dirty="0"/>
              <a:t>, </a:t>
            </a:r>
            <a:r>
              <a:rPr lang="en-US" sz="2200" dirty="0" smtClean="0"/>
              <a:t>we  </a:t>
            </a:r>
            <a:r>
              <a:rPr lang="en-US" sz="2200" dirty="0"/>
              <a:t>can't </a:t>
            </a:r>
            <a:r>
              <a:rPr lang="en-US" sz="2200" dirty="0" smtClean="0"/>
              <a:t> use </a:t>
            </a:r>
            <a:r>
              <a:rPr lang="en-US" sz="2200" b="1" dirty="0" smtClean="0">
                <a:solidFill>
                  <a:srgbClr val="FF0000"/>
                </a:solidFill>
              </a:rPr>
              <a:t>new </a:t>
            </a:r>
            <a:r>
              <a:rPr lang="en-US" sz="2200" dirty="0" smtClean="0"/>
              <a:t>operator to instantiate an interface</a:t>
            </a:r>
          </a:p>
          <a:p>
            <a:pPr marL="0" indent="0">
              <a:buNone/>
            </a:pPr>
            <a:r>
              <a:rPr lang="en-US" sz="2200" dirty="0"/>
              <a:t>  </a:t>
            </a:r>
            <a:r>
              <a:rPr lang="en-US" sz="2200" b="1" dirty="0"/>
              <a:t> </a:t>
            </a:r>
            <a:r>
              <a:rPr lang="en-US" sz="2200" b="1" dirty="0" smtClean="0"/>
              <a:t>   </a:t>
            </a:r>
            <a:r>
              <a:rPr lang="en-US" sz="2200" b="1" dirty="0" err="1" smtClean="0"/>
              <a:t>Comparabale</a:t>
            </a:r>
            <a:r>
              <a:rPr lang="en-US" sz="2200" b="1" dirty="0" smtClean="0"/>
              <a:t> </a:t>
            </a:r>
            <a:r>
              <a:rPr lang="en-US" sz="2200" dirty="0" smtClean="0">
                <a:solidFill>
                  <a:srgbClr val="0000FF"/>
                </a:solidFill>
              </a:rPr>
              <a:t>x </a:t>
            </a:r>
            <a:r>
              <a:rPr lang="en-US" sz="2200" dirty="0">
                <a:solidFill>
                  <a:srgbClr val="0000FF"/>
                </a:solidFill>
              </a:rPr>
              <a:t>= </a:t>
            </a:r>
            <a:r>
              <a:rPr lang="en-US" sz="2200" dirty="0">
                <a:solidFill>
                  <a:srgbClr val="FF0000"/>
                </a:solidFill>
              </a:rPr>
              <a:t>new</a:t>
            </a:r>
            <a:r>
              <a:rPr lang="en-US" sz="2200" dirty="0">
                <a:solidFill>
                  <a:srgbClr val="0000FF"/>
                </a:solidFill>
              </a:rPr>
              <a:t> Comparable(. . .); </a:t>
            </a:r>
            <a:r>
              <a:rPr lang="en-US" sz="2200" dirty="0" smtClean="0">
                <a:solidFill>
                  <a:srgbClr val="0000FF"/>
                </a:solidFill>
              </a:rPr>
              <a:t> </a:t>
            </a:r>
            <a:r>
              <a:rPr lang="en-US" sz="2200" dirty="0" smtClean="0">
                <a:solidFill>
                  <a:srgbClr val="00B050"/>
                </a:solidFill>
              </a:rPr>
              <a:t>// Error</a:t>
            </a:r>
          </a:p>
          <a:p>
            <a:pPr marL="0" indent="0">
              <a:buNone/>
            </a:pP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FF0000"/>
                </a:solidFill>
              </a:rPr>
              <a:t>2</a:t>
            </a:r>
            <a:r>
              <a:rPr lang="en-US" sz="2200" dirty="0" smtClean="0"/>
              <a:t>) We can declare </a:t>
            </a:r>
            <a:r>
              <a:rPr lang="en-US" sz="2200" b="1" dirty="0" smtClean="0"/>
              <a:t>interface variables , but not</a:t>
            </a:r>
            <a:r>
              <a:rPr lang="en-US" sz="2200" dirty="0" smtClean="0"/>
              <a:t> object of interface type: </a:t>
            </a:r>
          </a:p>
          <a:p>
            <a:pPr marL="0" indent="0">
              <a:buNone/>
            </a:pPr>
            <a:r>
              <a:rPr lang="en-US" sz="2200" dirty="0" smtClean="0"/>
              <a:t>       </a:t>
            </a:r>
            <a:r>
              <a:rPr lang="en-US" sz="2200" dirty="0" smtClean="0">
                <a:solidFill>
                  <a:srgbClr val="0000FF"/>
                </a:solidFill>
              </a:rPr>
              <a:t>Comparable x </a:t>
            </a:r>
            <a:r>
              <a:rPr lang="en-US" sz="2200" dirty="0" smtClean="0">
                <a:solidFill>
                  <a:srgbClr val="FF0000"/>
                </a:solidFill>
              </a:rPr>
              <a:t>; </a:t>
            </a:r>
            <a:r>
              <a:rPr lang="en-US" sz="2200" dirty="0">
                <a:solidFill>
                  <a:srgbClr val="00B050"/>
                </a:solidFill>
              </a:rPr>
              <a:t>// </a:t>
            </a:r>
            <a:r>
              <a:rPr lang="en-US" sz="2200" dirty="0" smtClean="0">
                <a:solidFill>
                  <a:srgbClr val="00B050"/>
                </a:solidFill>
              </a:rPr>
              <a:t>OK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FF0000"/>
                </a:solidFill>
              </a:rPr>
              <a:t>3</a:t>
            </a:r>
            <a:r>
              <a:rPr lang="en-US" sz="2200" dirty="0" smtClean="0"/>
              <a:t>) An interface variable </a:t>
            </a:r>
            <a:r>
              <a:rPr lang="en-US" sz="2200" dirty="0"/>
              <a:t>refer to an object of a </a:t>
            </a:r>
            <a:r>
              <a:rPr lang="en-US" sz="2200" dirty="0" smtClean="0"/>
              <a:t>class </a:t>
            </a:r>
            <a:r>
              <a:rPr lang="en-US" sz="2200" dirty="0"/>
              <a:t>that implements the interface: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</a:rPr>
              <a:t>   Comparable x </a:t>
            </a:r>
            <a:r>
              <a:rPr lang="en-US" sz="2200" dirty="0">
                <a:solidFill>
                  <a:srgbClr val="0000FF"/>
                </a:solidFill>
              </a:rPr>
              <a:t>= </a:t>
            </a:r>
            <a:r>
              <a:rPr lang="en-US" sz="2200" dirty="0">
                <a:solidFill>
                  <a:srgbClr val="FF0000"/>
                </a:solidFill>
              </a:rPr>
              <a:t>new</a:t>
            </a:r>
            <a:r>
              <a:rPr lang="en-US" sz="2200" dirty="0">
                <a:solidFill>
                  <a:srgbClr val="0000FF"/>
                </a:solidFill>
              </a:rPr>
              <a:t> Employee(. . .); </a:t>
            </a:r>
            <a:r>
              <a:rPr lang="en-US" dirty="0">
                <a:solidFill>
                  <a:srgbClr val="00B050"/>
                </a:solidFill>
              </a:rPr>
              <a:t>// </a:t>
            </a:r>
            <a:r>
              <a:rPr lang="en-US" dirty="0" smtClean="0">
                <a:solidFill>
                  <a:srgbClr val="00B050"/>
                </a:solidFill>
              </a:rPr>
              <a:t>OK if </a:t>
            </a:r>
            <a:r>
              <a:rPr lang="en-US" dirty="0">
                <a:solidFill>
                  <a:srgbClr val="00B050"/>
                </a:solidFill>
              </a:rPr>
              <a:t>Employee implements </a:t>
            </a:r>
            <a:r>
              <a:rPr lang="en-US" dirty="0" smtClean="0">
                <a:solidFill>
                  <a:srgbClr val="00B050"/>
                </a:solidFill>
              </a:rPr>
              <a:t>Comparable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FF0000"/>
                </a:solidFill>
              </a:rPr>
              <a:t>4) </a:t>
            </a:r>
            <a:r>
              <a:rPr lang="en-US" sz="2200" dirty="0" smtClean="0"/>
              <a:t>We know that we can use “</a:t>
            </a:r>
            <a:r>
              <a:rPr lang="en-US" sz="2200" b="1" dirty="0" err="1" smtClean="0">
                <a:solidFill>
                  <a:srgbClr val="FF0000"/>
                </a:solidFill>
              </a:rPr>
              <a:t>instanceof</a:t>
            </a:r>
            <a:r>
              <a:rPr lang="en-US" sz="2200" b="1" dirty="0" smtClean="0">
                <a:solidFill>
                  <a:srgbClr val="FF0000"/>
                </a:solidFill>
              </a:rPr>
              <a:t>” </a:t>
            </a:r>
            <a:r>
              <a:rPr lang="en-US" sz="2200" dirty="0" smtClean="0"/>
              <a:t>operator  </a:t>
            </a:r>
            <a:r>
              <a:rPr lang="en-US" sz="2200" dirty="0"/>
              <a:t>to check whether an object is 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an instance of a </a:t>
            </a:r>
            <a:r>
              <a:rPr lang="en-US" sz="2200" dirty="0"/>
              <a:t>specific </a:t>
            </a:r>
            <a:r>
              <a:rPr lang="en-US" sz="2200" dirty="0" smtClean="0"/>
              <a:t>class. </a:t>
            </a:r>
          </a:p>
          <a:p>
            <a:r>
              <a:rPr lang="en-US" sz="2200" b="1" dirty="0" smtClean="0"/>
              <a:t>Similarly,</a:t>
            </a:r>
            <a:r>
              <a:rPr lang="en-US" sz="2200" dirty="0" smtClean="0"/>
              <a:t> we use “</a:t>
            </a:r>
            <a:r>
              <a:rPr lang="en-US" sz="2200" b="1" dirty="0" err="1" smtClean="0">
                <a:solidFill>
                  <a:srgbClr val="FF0000"/>
                </a:solidFill>
              </a:rPr>
              <a:t>instanceOf</a:t>
            </a:r>
            <a:r>
              <a:rPr lang="en-US" sz="2200" b="1" dirty="0" smtClean="0">
                <a:solidFill>
                  <a:srgbClr val="FF0000"/>
                </a:solidFill>
              </a:rPr>
              <a:t>” </a:t>
            </a:r>
            <a:r>
              <a:rPr lang="en-US" sz="2200" b="1" dirty="0"/>
              <a:t>to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check whether an object </a:t>
            </a:r>
            <a:r>
              <a:rPr lang="en-US" sz="2200" dirty="0" smtClean="0"/>
              <a:t>implements </a:t>
            </a:r>
            <a:r>
              <a:rPr lang="en-US" sz="2200" dirty="0"/>
              <a:t>an interface</a:t>
            </a:r>
            <a:r>
              <a:rPr lang="en-US" sz="2200" dirty="0" smtClean="0"/>
              <a:t>: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</a:rPr>
              <a:t>      if </a:t>
            </a:r>
            <a:r>
              <a:rPr lang="en-US" sz="2200" dirty="0">
                <a:solidFill>
                  <a:srgbClr val="0000FF"/>
                </a:solidFill>
              </a:rPr>
              <a:t>(</a:t>
            </a:r>
            <a:r>
              <a:rPr lang="en-US" sz="2200" dirty="0" err="1">
                <a:solidFill>
                  <a:srgbClr val="0000FF"/>
                </a:solidFill>
              </a:rPr>
              <a:t>anObject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instanceof</a:t>
            </a:r>
            <a:r>
              <a:rPr lang="en-US" sz="2200" dirty="0">
                <a:solidFill>
                  <a:srgbClr val="0000FF"/>
                </a:solidFill>
              </a:rPr>
              <a:t> Comparable</a:t>
            </a:r>
            <a:r>
              <a:rPr lang="en-US" sz="2200" dirty="0" smtClean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</a:rPr>
              <a:t>      {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en-US" sz="2200" dirty="0" smtClean="0">
                <a:solidFill>
                  <a:srgbClr val="0000FF"/>
                </a:solidFill>
              </a:rPr>
              <a:t>         ……………………………………..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</a:rPr>
              <a:t>      }</a:t>
            </a:r>
            <a:endParaRPr lang="en-US" sz="22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65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6.1.2. Properties of </a:t>
            </a:r>
            <a:r>
              <a:rPr lang="en-US" dirty="0" smtClean="0">
                <a:solidFill>
                  <a:srgbClr val="0000FF"/>
                </a:solidFill>
              </a:rPr>
              <a:t>Interfaces </a:t>
            </a:r>
            <a:r>
              <a:rPr lang="en-US" dirty="0" err="1" smtClean="0">
                <a:solidFill>
                  <a:srgbClr val="FF0000"/>
                </a:solidFill>
              </a:rPr>
              <a:t>Con’d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5)</a:t>
            </a:r>
            <a:r>
              <a:rPr lang="en-US" dirty="0" smtClean="0"/>
              <a:t> As we know, we can </a:t>
            </a:r>
            <a:r>
              <a:rPr lang="en-US" dirty="0"/>
              <a:t>build hierarchies of </a:t>
            </a:r>
            <a:r>
              <a:rPr lang="en-US" dirty="0" smtClean="0"/>
              <a:t>classes. Similarly, we can </a:t>
            </a:r>
            <a:r>
              <a:rPr lang="en-US" dirty="0"/>
              <a:t>extend interfaces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rgbClr val="0000FF"/>
                </a:solidFill>
              </a:rPr>
              <a:t>public </a:t>
            </a:r>
            <a:r>
              <a:rPr lang="en-US" dirty="0">
                <a:solidFill>
                  <a:srgbClr val="0000FF"/>
                </a:solidFill>
              </a:rPr>
              <a:t>interface </a:t>
            </a:r>
            <a:r>
              <a:rPr lang="en-US" dirty="0">
                <a:solidFill>
                  <a:srgbClr val="FF0000"/>
                </a:solidFill>
              </a:rPr>
              <a:t>Moveable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  {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</a:t>
            </a:r>
            <a:r>
              <a:rPr lang="en-US" dirty="0" smtClean="0">
                <a:solidFill>
                  <a:srgbClr val="0000FF"/>
                </a:solidFill>
              </a:rPr>
              <a:t>   void </a:t>
            </a:r>
            <a:r>
              <a:rPr lang="en-US" dirty="0">
                <a:solidFill>
                  <a:srgbClr val="FF0000"/>
                </a:solidFill>
              </a:rPr>
              <a:t>move</a:t>
            </a:r>
            <a:r>
              <a:rPr lang="en-US" dirty="0">
                <a:solidFill>
                  <a:srgbClr val="0000FF"/>
                </a:solidFill>
              </a:rPr>
              <a:t>(double x, double y</a:t>
            </a:r>
            <a:r>
              <a:rPr lang="en-US" dirty="0" smtClean="0">
                <a:solidFill>
                  <a:srgbClr val="0000FF"/>
                </a:solidFill>
              </a:rPr>
              <a:t>);  </a:t>
            </a:r>
            <a:r>
              <a:rPr lang="en-US" dirty="0" smtClean="0">
                <a:solidFill>
                  <a:srgbClr val="00B050"/>
                </a:solidFill>
              </a:rPr>
              <a:t>// no code, but automatically public  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   }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   public </a:t>
            </a:r>
            <a:r>
              <a:rPr lang="en-US" dirty="0">
                <a:solidFill>
                  <a:srgbClr val="0000FF"/>
                </a:solidFill>
              </a:rPr>
              <a:t>interface </a:t>
            </a:r>
            <a:r>
              <a:rPr lang="en-US" dirty="0">
                <a:solidFill>
                  <a:srgbClr val="FF0000"/>
                </a:solidFill>
              </a:rPr>
              <a:t>Powered</a:t>
            </a:r>
            <a:r>
              <a:rPr lang="en-US" dirty="0">
                <a:solidFill>
                  <a:srgbClr val="0000FF"/>
                </a:solidFill>
              </a:rPr>
              <a:t> extends </a:t>
            </a:r>
            <a:r>
              <a:rPr lang="en-US" dirty="0">
                <a:solidFill>
                  <a:srgbClr val="FF0000"/>
                </a:solidFill>
              </a:rPr>
              <a:t>Moveable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   {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</a:t>
            </a:r>
            <a:r>
              <a:rPr lang="en-US" dirty="0" smtClean="0">
                <a:solidFill>
                  <a:srgbClr val="0000FF"/>
                </a:solidFill>
              </a:rPr>
              <a:t>   double </a:t>
            </a:r>
            <a:r>
              <a:rPr lang="en-US" b="1" dirty="0" err="1">
                <a:solidFill>
                  <a:srgbClr val="FF0000"/>
                </a:solidFill>
              </a:rPr>
              <a:t>milesPerGallon</a:t>
            </a:r>
            <a:r>
              <a:rPr lang="en-US" b="1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);  </a:t>
            </a:r>
            <a:r>
              <a:rPr lang="en-US" dirty="0" smtClean="0">
                <a:solidFill>
                  <a:srgbClr val="00B050"/>
                </a:solidFill>
              </a:rPr>
              <a:t>// no code, but automatically public  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 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88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6.1.2. Properties of Interfaces </a:t>
            </a:r>
            <a:r>
              <a:rPr lang="en-US" dirty="0" err="1" smtClean="0">
                <a:solidFill>
                  <a:srgbClr val="FF0000"/>
                </a:solidFill>
              </a:rPr>
              <a:t>Con’d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992038"/>
            <a:ext cx="10658475" cy="5364312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6</a:t>
            </a:r>
            <a:r>
              <a:rPr lang="en-US" sz="2200" dirty="0" smtClean="0">
                <a:solidFill>
                  <a:prstClr val="black"/>
                </a:solidFill>
              </a:rPr>
              <a:t>)  </a:t>
            </a:r>
            <a:r>
              <a:rPr lang="en-US" sz="2200" b="1" dirty="0" smtClean="0">
                <a:solidFill>
                  <a:prstClr val="black"/>
                </a:solidFill>
              </a:rPr>
              <a:t>We cannot </a:t>
            </a:r>
            <a:r>
              <a:rPr lang="en-US" sz="2200" b="1" dirty="0">
                <a:solidFill>
                  <a:prstClr val="black"/>
                </a:solidFill>
              </a:rPr>
              <a:t>put instance </a:t>
            </a:r>
            <a:r>
              <a:rPr lang="en-US" sz="2200" b="1" dirty="0" smtClean="0">
                <a:solidFill>
                  <a:prstClr val="black"/>
                </a:solidFill>
              </a:rPr>
              <a:t>fields, but we can add constant fields in </a:t>
            </a:r>
            <a:r>
              <a:rPr lang="en-US" sz="2200" b="1" dirty="0">
                <a:solidFill>
                  <a:prstClr val="black"/>
                </a:solidFill>
              </a:rPr>
              <a:t>them. </a:t>
            </a:r>
            <a:endParaRPr lang="en-US" sz="2200" b="1" dirty="0" smtClean="0"/>
          </a:p>
          <a:p>
            <a:pPr marL="0" indent="0">
              <a:buNone/>
            </a:pPr>
            <a:r>
              <a:rPr lang="en-US" sz="2200" dirty="0" smtClean="0"/>
              <a:t>       </a:t>
            </a:r>
            <a:r>
              <a:rPr lang="en-US" sz="2200" dirty="0" smtClean="0">
                <a:solidFill>
                  <a:srgbClr val="0000FF"/>
                </a:solidFill>
              </a:rPr>
              <a:t>public </a:t>
            </a:r>
            <a:r>
              <a:rPr lang="en-US" sz="2200" dirty="0">
                <a:solidFill>
                  <a:srgbClr val="0000FF"/>
                </a:solidFill>
              </a:rPr>
              <a:t>interface Moveable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</a:rPr>
              <a:t>       {</a:t>
            </a:r>
            <a:endParaRPr lang="en-US" sz="22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</a:rPr>
              <a:t>  </a:t>
            </a:r>
            <a:r>
              <a:rPr lang="en-US" sz="2200" dirty="0" smtClean="0">
                <a:solidFill>
                  <a:srgbClr val="0000FF"/>
                </a:solidFill>
              </a:rPr>
              <a:t>       double </a:t>
            </a:r>
            <a:r>
              <a:rPr lang="en-US" sz="2200" dirty="0">
                <a:solidFill>
                  <a:srgbClr val="FF0000"/>
                </a:solidFill>
              </a:rPr>
              <a:t>SPEED_LIMIT = 95; </a:t>
            </a:r>
            <a:r>
              <a:rPr lang="en-US" sz="2200" dirty="0">
                <a:solidFill>
                  <a:srgbClr val="00B050"/>
                </a:solidFill>
              </a:rPr>
              <a:t>// automatically public static final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</a:rPr>
              <a:t>         double </a:t>
            </a:r>
            <a:r>
              <a:rPr lang="en-US" sz="2200" dirty="0" err="1">
                <a:solidFill>
                  <a:srgbClr val="0000FF"/>
                </a:solidFill>
              </a:rPr>
              <a:t>milesPerGallon</a:t>
            </a:r>
            <a:r>
              <a:rPr lang="en-US" sz="2200" dirty="0">
                <a:solidFill>
                  <a:srgbClr val="0000FF"/>
                </a:solidFill>
              </a:rPr>
              <a:t>();  </a:t>
            </a:r>
            <a:r>
              <a:rPr lang="en-US" sz="2200" dirty="0" smtClean="0">
                <a:solidFill>
                  <a:srgbClr val="00B050"/>
                </a:solidFill>
              </a:rPr>
              <a:t>// automatically, public 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</a:rPr>
              <a:t>       }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FF0000"/>
                </a:solidFill>
              </a:rPr>
              <a:t>7</a:t>
            </a:r>
            <a:r>
              <a:rPr lang="en-US" sz="2200" b="1" dirty="0" smtClean="0"/>
              <a:t>)  An  interface can define only  </a:t>
            </a:r>
            <a:r>
              <a:rPr lang="en-US" sz="2200" b="1" dirty="0"/>
              <a:t>constants and no methods</a:t>
            </a:r>
            <a:r>
              <a:rPr lang="en-US" sz="2200" dirty="0"/>
              <a:t>. </a:t>
            </a:r>
            <a:endParaRPr lang="en-US" sz="2200" dirty="0" smtClean="0"/>
          </a:p>
          <a:p>
            <a:pPr indent="171450"/>
            <a:r>
              <a:rPr lang="en-US" sz="2200" dirty="0" smtClean="0"/>
              <a:t>  Example: “ </a:t>
            </a:r>
            <a:r>
              <a:rPr lang="en-US" sz="2200" b="1" dirty="0" err="1" smtClean="0">
                <a:solidFill>
                  <a:srgbClr val="0000FF"/>
                </a:solidFill>
              </a:rPr>
              <a:t>SwingConstants</a:t>
            </a:r>
            <a:r>
              <a:rPr lang="en-US" sz="2200" dirty="0" smtClean="0"/>
              <a:t>” interface  defines </a:t>
            </a:r>
            <a:r>
              <a:rPr lang="en-US" sz="2200" dirty="0"/>
              <a:t>constants NORTH, </a:t>
            </a:r>
            <a:r>
              <a:rPr lang="en-US" sz="2200" dirty="0" smtClean="0"/>
              <a:t>SOUTH </a:t>
            </a:r>
            <a:r>
              <a:rPr lang="en-US" sz="2200" dirty="0" err="1" smtClean="0">
                <a:solidFill>
                  <a:srgbClr val="0000FF"/>
                </a:solidFill>
              </a:rPr>
              <a:t>etc</a:t>
            </a:r>
            <a:r>
              <a:rPr lang="en-US" sz="2200" dirty="0" smtClean="0">
                <a:solidFill>
                  <a:srgbClr val="0000FF"/>
                </a:solidFill>
              </a:rPr>
              <a:t> </a:t>
            </a:r>
          </a:p>
          <a:p>
            <a:pPr indent="171450"/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en-US" sz="2200" dirty="0" smtClean="0">
                <a:solidFill>
                  <a:srgbClr val="0000FF"/>
                </a:solidFill>
              </a:rPr>
              <a:t> </a:t>
            </a:r>
            <a:r>
              <a:rPr lang="en-US" sz="2200" dirty="0" smtClean="0"/>
              <a:t>Any class that </a:t>
            </a:r>
            <a:r>
              <a:rPr lang="en-US" sz="2200" dirty="0"/>
              <a:t>chooses to implement the </a:t>
            </a:r>
            <a:r>
              <a:rPr lang="en-US" sz="2200" b="1" dirty="0" err="1">
                <a:solidFill>
                  <a:srgbClr val="0000FF"/>
                </a:solidFill>
              </a:rPr>
              <a:t>SwingConstants</a:t>
            </a:r>
            <a:r>
              <a:rPr lang="en-US" sz="2200" b="1" dirty="0">
                <a:solidFill>
                  <a:srgbClr val="0000FF"/>
                </a:solidFill>
              </a:rPr>
              <a:t> </a:t>
            </a:r>
            <a:r>
              <a:rPr lang="en-US" sz="2200" dirty="0"/>
              <a:t>interface </a:t>
            </a:r>
            <a:r>
              <a:rPr lang="en-US" sz="2200" dirty="0" smtClean="0"/>
              <a:t>inherits them</a:t>
            </a:r>
            <a:endParaRPr lang="en-US" sz="2200" dirty="0"/>
          </a:p>
          <a:p>
            <a:pPr marL="0" indent="0">
              <a:buNone/>
            </a:pPr>
            <a:r>
              <a:rPr lang="en-US" sz="2200" b="1" dirty="0" smtClean="0">
                <a:solidFill>
                  <a:srgbClr val="FF0000"/>
                </a:solidFill>
              </a:rPr>
              <a:t>8</a:t>
            </a:r>
            <a:r>
              <a:rPr lang="en-US" sz="2200" b="1" dirty="0" smtClean="0"/>
              <a:t>)  A class has </a:t>
            </a:r>
            <a:r>
              <a:rPr lang="en-US" sz="2200" b="1" dirty="0" smtClean="0">
                <a:solidFill>
                  <a:srgbClr val="00B050"/>
                </a:solidFill>
              </a:rPr>
              <a:t>only one </a:t>
            </a:r>
            <a:r>
              <a:rPr lang="en-US" sz="2200" b="1" dirty="0" smtClean="0"/>
              <a:t>parent, but a </a:t>
            </a:r>
            <a:r>
              <a:rPr lang="en-US" sz="2200" b="1" dirty="0"/>
              <a:t>class can implement </a:t>
            </a:r>
            <a:r>
              <a:rPr lang="en-US" sz="2200" b="1" dirty="0">
                <a:solidFill>
                  <a:srgbClr val="FF0000"/>
                </a:solidFill>
              </a:rPr>
              <a:t>multiple interfaces:</a:t>
            </a:r>
            <a:r>
              <a:rPr lang="en-US" sz="2200" b="1" dirty="0"/>
              <a:t> </a:t>
            </a:r>
            <a:endParaRPr lang="en-US" sz="2200" b="1" dirty="0" smtClean="0"/>
          </a:p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</a:rPr>
              <a:t>       public </a:t>
            </a:r>
            <a:r>
              <a:rPr lang="en-US" sz="2200" dirty="0">
                <a:solidFill>
                  <a:srgbClr val="0000FF"/>
                </a:solidFill>
              </a:rPr>
              <a:t>class </a:t>
            </a:r>
            <a:r>
              <a:rPr lang="en-US" sz="2200" dirty="0">
                <a:solidFill>
                  <a:srgbClr val="FF0000"/>
                </a:solidFill>
              </a:rPr>
              <a:t>Employee</a:t>
            </a:r>
            <a:r>
              <a:rPr lang="en-US" sz="2200" dirty="0">
                <a:solidFill>
                  <a:srgbClr val="0000FF"/>
                </a:solidFill>
              </a:rPr>
              <a:t> implements </a:t>
            </a:r>
            <a:r>
              <a:rPr lang="en-US" sz="2200" b="1" dirty="0" smtClean="0">
                <a:solidFill>
                  <a:srgbClr val="00B0F0"/>
                </a:solidFill>
              </a:rPr>
              <a:t>Cloneable</a:t>
            </a:r>
            <a:r>
              <a:rPr lang="en-US" sz="2200" b="1" dirty="0" smtClean="0">
                <a:solidFill>
                  <a:srgbClr val="FF0000"/>
                </a:solidFill>
              </a:rPr>
              <a:t> , </a:t>
            </a:r>
            <a:r>
              <a:rPr lang="en-US" sz="2200" b="1" dirty="0" smtClean="0">
                <a:solidFill>
                  <a:srgbClr val="00B0F0"/>
                </a:solidFill>
              </a:rPr>
              <a:t>Comparable</a:t>
            </a:r>
            <a:r>
              <a:rPr lang="en-US" sz="2200" dirty="0" smtClean="0">
                <a:solidFill>
                  <a:srgbClr val="00B0F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B0F0"/>
                </a:solidFill>
              </a:rPr>
              <a:t>  </a:t>
            </a:r>
            <a:r>
              <a:rPr lang="en-US" sz="2200" dirty="0" smtClean="0">
                <a:solidFill>
                  <a:srgbClr val="FF0000"/>
                </a:solidFill>
              </a:rPr>
              <a:t>      { 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</a:rPr>
              <a:t>          ...........................// </a:t>
            </a:r>
            <a:r>
              <a:rPr lang="en-US" sz="2200" dirty="0" smtClean="0">
                <a:solidFill>
                  <a:srgbClr val="00B050"/>
                </a:solidFill>
              </a:rPr>
              <a:t>Employee class provides </a:t>
            </a:r>
            <a:r>
              <a:rPr lang="en-US" sz="2200" dirty="0" smtClean="0">
                <a:solidFill>
                  <a:srgbClr val="0000FF"/>
                </a:solidFill>
              </a:rPr>
              <a:t>cloneability</a:t>
            </a:r>
            <a:r>
              <a:rPr lang="en-US" sz="2200" dirty="0" smtClean="0">
                <a:solidFill>
                  <a:srgbClr val="00B050"/>
                </a:solidFill>
              </a:rPr>
              <a:t> and </a:t>
            </a:r>
            <a:r>
              <a:rPr lang="en-US" sz="2200" dirty="0" smtClean="0">
                <a:solidFill>
                  <a:srgbClr val="0000FF"/>
                </a:solidFill>
              </a:rPr>
              <a:t>comparability </a:t>
            </a:r>
            <a:r>
              <a:rPr lang="en-US" sz="2200" dirty="0" smtClean="0">
                <a:solidFill>
                  <a:srgbClr val="00B050"/>
                </a:solidFill>
              </a:rPr>
              <a:t>services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FF0000"/>
                </a:solidFill>
              </a:rPr>
              <a:t>        }</a:t>
            </a:r>
            <a:endParaRPr lang="en-US" sz="2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57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6.1.3.Interfaces </a:t>
            </a:r>
            <a:r>
              <a:rPr lang="en-US" dirty="0">
                <a:solidFill>
                  <a:srgbClr val="FF0000"/>
                </a:solidFill>
              </a:rPr>
              <a:t>and Abstract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Question</a:t>
            </a:r>
            <a:r>
              <a:rPr lang="en-US" b="1" dirty="0" smtClean="0"/>
              <a:t>: Why designer of java API cannot declare </a:t>
            </a:r>
            <a:r>
              <a:rPr lang="en-US" b="1" dirty="0" smtClean="0">
                <a:solidFill>
                  <a:srgbClr val="FF0000"/>
                </a:solidFill>
              </a:rPr>
              <a:t>Comparable </a:t>
            </a:r>
            <a:r>
              <a:rPr lang="en-US" b="1" dirty="0" smtClean="0"/>
              <a:t>as an </a:t>
            </a:r>
            <a:r>
              <a:rPr lang="en-US" b="1" dirty="0" smtClean="0">
                <a:solidFill>
                  <a:srgbClr val="FF0000"/>
                </a:solidFill>
              </a:rPr>
              <a:t>abstract </a:t>
            </a:r>
            <a:r>
              <a:rPr lang="en-US" b="1" dirty="0">
                <a:solidFill>
                  <a:srgbClr val="FF0000"/>
                </a:solidFill>
              </a:rPr>
              <a:t>class</a:t>
            </a:r>
            <a:r>
              <a:rPr lang="en-US" b="1" dirty="0" smtClean="0"/>
              <a:t>?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 smtClean="0">
                <a:solidFill>
                  <a:srgbClr val="FF0000"/>
                </a:solidFill>
              </a:rPr>
              <a:t>abstract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class Comparable </a:t>
            </a:r>
            <a:r>
              <a:rPr lang="en-US" dirty="0">
                <a:solidFill>
                  <a:srgbClr val="00B050"/>
                </a:solidFill>
              </a:rPr>
              <a:t>// why not?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         {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</a:t>
            </a:r>
            <a:r>
              <a:rPr lang="en-US" dirty="0" smtClean="0">
                <a:solidFill>
                  <a:srgbClr val="0000FF"/>
                </a:solidFill>
              </a:rPr>
              <a:t>             public </a:t>
            </a:r>
            <a:r>
              <a:rPr lang="en-US" dirty="0">
                <a:solidFill>
                  <a:srgbClr val="FF0000"/>
                </a:solidFill>
              </a:rPr>
              <a:t>abstract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compareTo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Object</a:t>
            </a:r>
            <a:r>
              <a:rPr lang="en-US" dirty="0">
                <a:solidFill>
                  <a:srgbClr val="0000FF"/>
                </a:solidFill>
              </a:rPr>
              <a:t> other);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        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        class </a:t>
            </a:r>
            <a:r>
              <a:rPr lang="en-US" dirty="0">
                <a:solidFill>
                  <a:srgbClr val="FF0000"/>
                </a:solidFill>
              </a:rPr>
              <a:t>Employee</a:t>
            </a:r>
            <a:r>
              <a:rPr lang="en-US" dirty="0">
                <a:solidFill>
                  <a:srgbClr val="0000FF"/>
                </a:solidFill>
              </a:rPr>
              <a:t> extends </a:t>
            </a:r>
            <a:r>
              <a:rPr lang="en-US" dirty="0">
                <a:solidFill>
                  <a:srgbClr val="FF0000"/>
                </a:solidFill>
              </a:rPr>
              <a:t>Comparable </a:t>
            </a:r>
            <a:r>
              <a:rPr lang="en-US" dirty="0">
                <a:solidFill>
                  <a:srgbClr val="00B050"/>
                </a:solidFill>
              </a:rPr>
              <a:t>// why not?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        {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</a:t>
            </a:r>
            <a:r>
              <a:rPr lang="en-US" dirty="0" smtClean="0">
                <a:solidFill>
                  <a:srgbClr val="0000FF"/>
                </a:solidFill>
              </a:rPr>
              <a:t>           public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compareTo</a:t>
            </a:r>
            <a:r>
              <a:rPr lang="en-US" dirty="0">
                <a:solidFill>
                  <a:srgbClr val="0000FF"/>
                </a:solidFill>
              </a:rPr>
              <a:t>(Object other) { . . .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        }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 smtClean="0"/>
              <a:t>Assume  </a:t>
            </a:r>
            <a:r>
              <a:rPr lang="en-US" b="1" dirty="0" smtClean="0">
                <a:solidFill>
                  <a:srgbClr val="FF0000"/>
                </a:solidFill>
              </a:rPr>
              <a:t>Employee</a:t>
            </a:r>
            <a:r>
              <a:rPr lang="en-US" b="1" dirty="0" smtClean="0"/>
              <a:t> </a:t>
            </a:r>
            <a:r>
              <a:rPr lang="en-US" b="1" dirty="0"/>
              <a:t>class  </a:t>
            </a:r>
            <a:r>
              <a:rPr lang="en-US" dirty="0"/>
              <a:t>already </a:t>
            </a:r>
            <a:r>
              <a:rPr lang="en-US" b="1" dirty="0">
                <a:solidFill>
                  <a:srgbClr val="0000FF"/>
                </a:solidFill>
              </a:rPr>
              <a:t>extends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Person class</a:t>
            </a:r>
            <a:r>
              <a:rPr lang="en-US" dirty="0" smtClean="0"/>
              <a:t>. Then the following class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declaration is error </a:t>
            </a:r>
            <a:r>
              <a:rPr lang="en-US" b="1" dirty="0"/>
              <a:t>because</a:t>
            </a:r>
            <a:r>
              <a:rPr lang="en-US" dirty="0"/>
              <a:t> Java does not support </a:t>
            </a:r>
            <a:r>
              <a:rPr lang="en-US" b="1" dirty="0"/>
              <a:t>multiple inheritance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class </a:t>
            </a:r>
            <a:r>
              <a:rPr lang="en-US" dirty="0">
                <a:solidFill>
                  <a:srgbClr val="FF0000"/>
                </a:solidFill>
              </a:rPr>
              <a:t>Employee </a:t>
            </a:r>
            <a:r>
              <a:rPr lang="en-US" dirty="0">
                <a:solidFill>
                  <a:srgbClr val="0000FF"/>
                </a:solidFill>
              </a:rPr>
              <a:t>extends </a:t>
            </a:r>
            <a:r>
              <a:rPr lang="en-US" dirty="0">
                <a:solidFill>
                  <a:srgbClr val="FF0000"/>
                </a:solidFill>
              </a:rPr>
              <a:t>Person</a:t>
            </a:r>
            <a:r>
              <a:rPr lang="en-US" dirty="0">
                <a:solidFill>
                  <a:srgbClr val="0000FF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Comparable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// </a:t>
            </a:r>
            <a:r>
              <a:rPr lang="en-US" dirty="0" smtClean="0">
                <a:solidFill>
                  <a:srgbClr val="00B050"/>
                </a:solidFill>
              </a:rPr>
              <a:t>Error in Java( but correct in C++)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   </a:t>
            </a:r>
            <a:r>
              <a:rPr lang="en-US" dirty="0" smtClean="0">
                <a:solidFill>
                  <a:srgbClr val="FF0000"/>
                </a:solidFill>
              </a:rPr>
              <a:t>class </a:t>
            </a:r>
            <a:r>
              <a:rPr lang="en-US" dirty="0">
                <a:solidFill>
                  <a:srgbClr val="FF0000"/>
                </a:solidFill>
              </a:rPr>
              <a:t>Employee </a:t>
            </a:r>
            <a:r>
              <a:rPr lang="en-US" dirty="0">
                <a:solidFill>
                  <a:srgbClr val="0000FF"/>
                </a:solidFill>
              </a:rPr>
              <a:t>extends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Person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implements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Comparable</a:t>
            </a:r>
            <a:r>
              <a:rPr lang="en-US" dirty="0">
                <a:solidFill>
                  <a:srgbClr val="00B050"/>
                </a:solidFill>
              </a:rPr>
              <a:t> // </a:t>
            </a:r>
            <a:r>
              <a:rPr lang="en-US" dirty="0" smtClean="0">
                <a:solidFill>
                  <a:srgbClr val="00B050"/>
                </a:solidFill>
              </a:rPr>
              <a:t>OK because  one class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    //  can implement multiple interfaces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1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6.4. Static </a:t>
            </a:r>
            <a:r>
              <a:rPr lang="en-US" dirty="0">
                <a:solidFill>
                  <a:srgbClr val="0000FF"/>
                </a:solidFill>
              </a:rPr>
              <a:t>Methods in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992038"/>
            <a:ext cx="11115675" cy="544958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since </a:t>
            </a:r>
            <a:r>
              <a:rPr lang="en-US" b="1" dirty="0">
                <a:solidFill>
                  <a:srgbClr val="FF0000"/>
                </a:solidFill>
              </a:rPr>
              <a:t>Java </a:t>
            </a:r>
            <a:r>
              <a:rPr lang="en-US" b="1" dirty="0" smtClean="0">
                <a:solidFill>
                  <a:srgbClr val="FF0000"/>
                </a:solidFill>
              </a:rPr>
              <a:t>8,</a:t>
            </a:r>
            <a:r>
              <a:rPr lang="en-US" dirty="0" smtClean="0"/>
              <a:t> we can add static methods to interfaces.</a:t>
            </a:r>
            <a:endParaRPr lang="en-US" dirty="0"/>
          </a:p>
          <a:p>
            <a:r>
              <a:rPr lang="en-US" dirty="0" smtClean="0"/>
              <a:t>Before Java 8, it was not allowed because  </a:t>
            </a:r>
            <a:r>
              <a:rPr lang="en-US" dirty="0"/>
              <a:t>it wasn't in the spirit of </a:t>
            </a:r>
            <a:r>
              <a:rPr lang="en-US" dirty="0" smtClean="0"/>
              <a:t>interfaces.</a:t>
            </a:r>
            <a:endParaRPr lang="en-US" dirty="0"/>
          </a:p>
          <a:p>
            <a:r>
              <a:rPr lang="en-US" dirty="0" smtClean="0"/>
              <a:t>In java API, we </a:t>
            </a:r>
            <a:r>
              <a:rPr lang="en-US" dirty="0"/>
              <a:t>can find many pairs of </a:t>
            </a:r>
            <a:r>
              <a:rPr lang="en-US" dirty="0" smtClean="0"/>
              <a:t>interface/ companion class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/>
              <a:t>Example </a:t>
            </a:r>
            <a:r>
              <a:rPr lang="en-US" b="1" dirty="0" smtClean="0"/>
              <a:t>1: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00FF"/>
                </a:solidFill>
              </a:rPr>
              <a:t>Collection(I</a:t>
            </a:r>
            <a:r>
              <a:rPr lang="en-US" b="1" dirty="0">
                <a:solidFill>
                  <a:srgbClr val="0000FF"/>
                </a:solidFill>
              </a:rPr>
              <a:t>)/ </a:t>
            </a:r>
            <a:r>
              <a:rPr lang="en-US" b="1" dirty="0" smtClean="0">
                <a:solidFill>
                  <a:srgbClr val="0000FF"/>
                </a:solidFill>
              </a:rPr>
              <a:t>Collections(C):   </a:t>
            </a:r>
            <a:r>
              <a:rPr lang="en-US" b="1" dirty="0" smtClean="0">
                <a:solidFill>
                  <a:srgbClr val="00B050"/>
                </a:solidFill>
              </a:rPr>
              <a:t>See java .util.* package</a:t>
            </a:r>
            <a:r>
              <a:rPr lang="en-US" b="1" dirty="0" smtClean="0">
                <a:solidFill>
                  <a:srgbClr val="0000FF"/>
                </a:solidFill>
              </a:rPr>
              <a:t>( </a:t>
            </a:r>
            <a:r>
              <a:rPr lang="en-US" b="1" dirty="0" err="1" smtClean="0">
                <a:solidFill>
                  <a:srgbClr val="FF0000"/>
                </a:solidFill>
              </a:rPr>
              <a:t>Ch</a:t>
            </a:r>
            <a:r>
              <a:rPr lang="en-US" b="1" dirty="0" smtClean="0">
                <a:solidFill>
                  <a:srgbClr val="FF0000"/>
                </a:solidFill>
              </a:rPr>
              <a:t> 10</a:t>
            </a:r>
            <a:r>
              <a:rPr lang="en-US" b="1" dirty="0" smtClean="0">
                <a:solidFill>
                  <a:srgbClr val="0000FF"/>
                </a:solidFill>
              </a:rPr>
              <a:t>) </a:t>
            </a:r>
            <a:endParaRPr lang="en-US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smtClean="0"/>
              <a:t>Example 2</a:t>
            </a:r>
            <a:r>
              <a:rPr lang="en-US" dirty="0" smtClean="0"/>
              <a:t>:  </a:t>
            </a:r>
            <a:r>
              <a:rPr lang="en-US" b="1" dirty="0" smtClean="0">
                <a:solidFill>
                  <a:srgbClr val="0000FF"/>
                </a:solidFill>
              </a:rPr>
              <a:t>Path(I) and Paths(C).  </a:t>
            </a:r>
            <a:r>
              <a:rPr lang="en-US" b="1" dirty="0" smtClean="0">
                <a:solidFill>
                  <a:srgbClr val="00B050"/>
                </a:solidFill>
              </a:rPr>
              <a:t>See java.nio.file.* package (</a:t>
            </a:r>
            <a:r>
              <a:rPr lang="en-US" b="1" dirty="0" smtClean="0">
                <a:solidFill>
                  <a:srgbClr val="FF0000"/>
                </a:solidFill>
              </a:rPr>
              <a:t>Core Java, Volume II</a:t>
            </a:r>
            <a:r>
              <a:rPr lang="en-US" b="1" dirty="0" smtClean="0">
                <a:solidFill>
                  <a:srgbClr val="00B050"/>
                </a:solidFill>
              </a:rPr>
              <a:t>)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dirty="0" smtClean="0"/>
              <a:t>Note: </a:t>
            </a:r>
            <a:r>
              <a:rPr lang="en-US" b="1" dirty="0" smtClean="0"/>
              <a:t>Paths class </a:t>
            </a:r>
            <a:r>
              <a:rPr lang="en-US" dirty="0" smtClean="0"/>
              <a:t> </a:t>
            </a:r>
            <a:r>
              <a:rPr lang="en-US" dirty="0"/>
              <a:t>has </a:t>
            </a:r>
            <a:r>
              <a:rPr lang="en-US" dirty="0" smtClean="0"/>
              <a:t>only factory methods such as  get() </a:t>
            </a:r>
            <a:r>
              <a:rPr lang="en-US" dirty="0"/>
              <a:t>to make a </a:t>
            </a:r>
            <a:r>
              <a:rPr lang="en-US" b="1" dirty="0">
                <a:solidFill>
                  <a:srgbClr val="FF0000"/>
                </a:solidFill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object to a file.</a:t>
            </a:r>
            <a:endParaRPr lang="en-US" dirty="0"/>
          </a:p>
          <a:p>
            <a:r>
              <a:rPr lang="en-US" dirty="0" smtClean="0"/>
              <a:t>In </a:t>
            </a:r>
            <a:r>
              <a:rPr lang="en-US" b="1" dirty="0">
                <a:solidFill>
                  <a:srgbClr val="FF0000"/>
                </a:solidFill>
              </a:rPr>
              <a:t>Java 8</a:t>
            </a:r>
            <a:r>
              <a:rPr lang="en-US" dirty="0"/>
              <a:t>, </a:t>
            </a:r>
            <a:r>
              <a:rPr lang="en-US" dirty="0" smtClean="0"/>
              <a:t>get() method moved a  </a:t>
            </a:r>
            <a:r>
              <a:rPr lang="en-US" b="1" dirty="0"/>
              <a:t>Path</a:t>
            </a:r>
            <a:r>
              <a:rPr lang="en-US" dirty="0"/>
              <a:t> </a:t>
            </a:r>
            <a:r>
              <a:rPr lang="en-US" dirty="0" smtClean="0"/>
              <a:t>interface</a:t>
            </a:r>
            <a:r>
              <a:rPr lang="en-US" dirty="0"/>
              <a:t> </a:t>
            </a:r>
            <a:r>
              <a:rPr lang="en-US" dirty="0" smtClean="0"/>
              <a:t>as a static method as follows.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public </a:t>
            </a:r>
            <a:r>
              <a:rPr lang="en-US" b="1" dirty="0">
                <a:solidFill>
                  <a:srgbClr val="7030A0"/>
                </a:solidFill>
              </a:rPr>
              <a:t>interface Path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    {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</a:t>
            </a:r>
            <a:r>
              <a:rPr lang="en-US" dirty="0" smtClean="0">
                <a:solidFill>
                  <a:srgbClr val="0000FF"/>
                </a:solidFill>
              </a:rPr>
              <a:t>        public </a:t>
            </a:r>
            <a:r>
              <a:rPr lang="en-US" dirty="0">
                <a:solidFill>
                  <a:srgbClr val="FF0000"/>
                </a:solidFill>
              </a:rPr>
              <a:t>static</a:t>
            </a:r>
            <a:r>
              <a:rPr lang="en-US" dirty="0">
                <a:solidFill>
                  <a:srgbClr val="0000FF"/>
                </a:solidFill>
              </a:rPr>
              <a:t> Path </a:t>
            </a:r>
            <a:r>
              <a:rPr lang="en-US" dirty="0">
                <a:solidFill>
                  <a:srgbClr val="FF0000"/>
                </a:solidFill>
              </a:rPr>
              <a:t>ge</a:t>
            </a:r>
            <a:r>
              <a:rPr lang="en-US" dirty="0">
                <a:solidFill>
                  <a:srgbClr val="0000FF"/>
                </a:solidFill>
              </a:rPr>
              <a:t>t(String </a:t>
            </a:r>
            <a:r>
              <a:rPr lang="en-US" dirty="0">
                <a:solidFill>
                  <a:srgbClr val="7030A0"/>
                </a:solidFill>
              </a:rPr>
              <a:t>first</a:t>
            </a:r>
            <a:r>
              <a:rPr lang="en-US" dirty="0">
                <a:solidFill>
                  <a:srgbClr val="0000FF"/>
                </a:solidFill>
              </a:rPr>
              <a:t>, String</a:t>
            </a:r>
            <a:r>
              <a:rPr lang="en-US" sz="2600" dirty="0">
                <a:solidFill>
                  <a:srgbClr val="FF0000"/>
                </a:solidFill>
              </a:rPr>
              <a:t>...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more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</a:t>
            </a:r>
            <a:r>
              <a:rPr lang="en-US" dirty="0" smtClean="0">
                <a:solidFill>
                  <a:srgbClr val="0000FF"/>
                </a:solidFill>
              </a:rPr>
              <a:t>      {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  </a:t>
            </a:r>
            <a:r>
              <a:rPr lang="en-US" dirty="0" smtClean="0">
                <a:solidFill>
                  <a:srgbClr val="0000FF"/>
                </a:solidFill>
              </a:rPr>
              <a:t>     </a:t>
            </a:r>
            <a:r>
              <a:rPr lang="en-US" dirty="0">
                <a:solidFill>
                  <a:srgbClr val="FF0000"/>
                </a:solidFill>
              </a:rPr>
              <a:t>return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FileSystems.getDefault</a:t>
            </a:r>
            <a:r>
              <a:rPr lang="en-US" dirty="0">
                <a:solidFill>
                  <a:srgbClr val="0000FF"/>
                </a:solidFill>
              </a:rPr>
              <a:t>().</a:t>
            </a:r>
            <a:r>
              <a:rPr lang="en-US" dirty="0" err="1">
                <a:solidFill>
                  <a:srgbClr val="FF0000"/>
                </a:solidFill>
              </a:rPr>
              <a:t>getPath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>
                <a:solidFill>
                  <a:srgbClr val="7030A0"/>
                </a:solidFill>
              </a:rPr>
              <a:t>first</a:t>
            </a:r>
            <a:r>
              <a:rPr lang="en-US" dirty="0">
                <a:solidFill>
                  <a:srgbClr val="0000FF"/>
                </a:solidFill>
              </a:rPr>
              <a:t>, </a:t>
            </a:r>
            <a:r>
              <a:rPr lang="en-US" dirty="0">
                <a:solidFill>
                  <a:srgbClr val="7030A0"/>
                </a:solidFill>
              </a:rPr>
              <a:t>more);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</a:t>
            </a:r>
            <a:r>
              <a:rPr lang="en-US" dirty="0" smtClean="0">
                <a:solidFill>
                  <a:srgbClr val="0000FF"/>
                </a:solidFill>
              </a:rPr>
              <a:t>       </a:t>
            </a:r>
            <a:r>
              <a:rPr lang="en-US" dirty="0">
                <a:solidFill>
                  <a:srgbClr val="0000FF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</a:t>
            </a:r>
            <a:r>
              <a:rPr lang="en-US" dirty="0" smtClean="0">
                <a:solidFill>
                  <a:srgbClr val="0000FF"/>
                </a:solidFill>
              </a:rPr>
              <a:t>       </a:t>
            </a:r>
            <a:r>
              <a:rPr lang="en-US" dirty="0">
                <a:solidFill>
                  <a:srgbClr val="0000FF"/>
                </a:solidFill>
              </a:rPr>
              <a:t>. . 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   } </a:t>
            </a:r>
            <a:r>
              <a:rPr lang="en-US" b="1" dirty="0" smtClean="0">
                <a:solidFill>
                  <a:srgbClr val="00B050"/>
                </a:solidFill>
              </a:rPr>
              <a:t>// Hence, Paths class is no longer necessary </a:t>
            </a:r>
            <a:endParaRPr lang="en-US" b="1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28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6.1.5. Default </a:t>
            </a:r>
            <a:r>
              <a:rPr lang="en-US" dirty="0">
                <a:solidFill>
                  <a:srgbClr val="FF0000"/>
                </a:solidFill>
              </a:rPr>
              <a:t>Methods in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992038"/>
            <a:ext cx="10696575" cy="5184925"/>
          </a:xfrm>
        </p:spPr>
        <p:txBody>
          <a:bodyPr>
            <a:normAutofit/>
          </a:bodyPr>
          <a:lstStyle/>
          <a:p>
            <a:r>
              <a:rPr lang="en-US" dirty="0" smtClean="0"/>
              <a:t>We can supply </a:t>
            </a:r>
            <a:r>
              <a:rPr lang="en-US" dirty="0"/>
              <a:t>a </a:t>
            </a:r>
            <a:r>
              <a:rPr lang="en-US" b="1" dirty="0"/>
              <a:t>default implementation </a:t>
            </a:r>
            <a:r>
              <a:rPr lang="en-US" dirty="0"/>
              <a:t>for any interface </a:t>
            </a:r>
            <a:r>
              <a:rPr lang="en-US" dirty="0" smtClean="0"/>
              <a:t>method as shown below 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rgbClr val="0000FF"/>
                </a:solidFill>
              </a:rPr>
              <a:t>public </a:t>
            </a:r>
            <a:r>
              <a:rPr lang="en-US" dirty="0">
                <a:solidFill>
                  <a:srgbClr val="FF0000"/>
                </a:solidFill>
              </a:rPr>
              <a:t>interface </a:t>
            </a:r>
            <a:r>
              <a:rPr lang="en-US" dirty="0">
                <a:solidFill>
                  <a:srgbClr val="7030A0"/>
                </a:solidFill>
              </a:rPr>
              <a:t>Comparable&lt;</a:t>
            </a:r>
            <a:r>
              <a:rPr lang="en-US" dirty="0">
                <a:solidFill>
                  <a:srgbClr val="0000FF"/>
                </a:solidFill>
              </a:rPr>
              <a:t>T&gt;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   {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</a:t>
            </a:r>
            <a:r>
              <a:rPr lang="en-US" dirty="0" smtClean="0">
                <a:solidFill>
                  <a:srgbClr val="FF0000"/>
                </a:solidFill>
              </a:rPr>
              <a:t>      default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compareTo</a:t>
            </a:r>
            <a:r>
              <a:rPr lang="en-US" dirty="0">
                <a:solidFill>
                  <a:srgbClr val="0000FF"/>
                </a:solidFill>
              </a:rPr>
              <a:t>(T other) { return 0; </a:t>
            </a:r>
            <a:r>
              <a:rPr lang="en-US" dirty="0" smtClean="0">
                <a:solidFill>
                  <a:srgbClr val="0000FF"/>
                </a:solidFill>
              </a:rPr>
              <a:t>} </a:t>
            </a:r>
            <a:r>
              <a:rPr lang="en-US" dirty="0" smtClean="0">
                <a:solidFill>
                  <a:srgbClr val="00B0F0"/>
                </a:solidFill>
              </a:rPr>
              <a:t>// we have to add </a:t>
            </a:r>
            <a:r>
              <a:rPr lang="en-US" dirty="0" smtClean="0">
                <a:solidFill>
                  <a:srgbClr val="FF0000"/>
                </a:solidFill>
              </a:rPr>
              <a:t>default </a:t>
            </a:r>
            <a:r>
              <a:rPr lang="en-US" dirty="0" smtClean="0">
                <a:solidFill>
                  <a:srgbClr val="00B0F0"/>
                </a:solidFill>
              </a:rPr>
              <a:t>keyword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</a:t>
            </a:r>
            <a:r>
              <a:rPr lang="en-US" dirty="0" smtClean="0">
                <a:solidFill>
                  <a:srgbClr val="0000FF"/>
                </a:solidFill>
              </a:rPr>
              <a:t>                                                              </a:t>
            </a:r>
            <a:r>
              <a:rPr lang="en-US" dirty="0" smtClean="0">
                <a:solidFill>
                  <a:srgbClr val="00B0F0"/>
                </a:solidFill>
              </a:rPr>
              <a:t>// </a:t>
            </a:r>
            <a:r>
              <a:rPr lang="en-US" dirty="0">
                <a:solidFill>
                  <a:srgbClr val="00B0F0"/>
                </a:solidFill>
              </a:rPr>
              <a:t>By default, all elements are the same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   }</a:t>
            </a:r>
          </a:p>
          <a:p>
            <a:r>
              <a:rPr lang="en-US" b="1" dirty="0" smtClean="0"/>
              <a:t>The following interface is an event handler</a:t>
            </a:r>
            <a:r>
              <a:rPr lang="en-US" b="1" dirty="0"/>
              <a:t> </a:t>
            </a:r>
            <a:r>
              <a:rPr lang="en-US" b="1" dirty="0" smtClean="0"/>
              <a:t>to notify </a:t>
            </a:r>
            <a:r>
              <a:rPr lang="en-US" b="1" dirty="0" smtClean="0"/>
              <a:t>when </a:t>
            </a:r>
            <a:r>
              <a:rPr lang="en-US" b="1" dirty="0" smtClean="0"/>
              <a:t>mouse event occurs.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   public </a:t>
            </a:r>
            <a:r>
              <a:rPr lang="en-US" dirty="0">
                <a:solidFill>
                  <a:srgbClr val="FF0000"/>
                </a:solidFill>
              </a:rPr>
              <a:t>interface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MouseListener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// this interface have 5 methods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   {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</a:t>
            </a:r>
            <a:r>
              <a:rPr lang="en-US" dirty="0" smtClean="0">
                <a:solidFill>
                  <a:srgbClr val="0000FF"/>
                </a:solidFill>
              </a:rPr>
              <a:t>   default </a:t>
            </a:r>
            <a:r>
              <a:rPr lang="en-US" dirty="0">
                <a:solidFill>
                  <a:srgbClr val="0000FF"/>
                </a:solidFill>
              </a:rPr>
              <a:t>void </a:t>
            </a:r>
            <a:r>
              <a:rPr lang="en-US" dirty="0" err="1">
                <a:solidFill>
                  <a:srgbClr val="FF0000"/>
                </a:solidFill>
              </a:rPr>
              <a:t>mouseClicked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MouseEvent</a:t>
            </a:r>
            <a:r>
              <a:rPr lang="en-US" dirty="0">
                <a:solidFill>
                  <a:srgbClr val="0000FF"/>
                </a:solidFill>
              </a:rPr>
              <a:t> event) </a:t>
            </a:r>
            <a:r>
              <a:rPr lang="en-US" dirty="0" smtClean="0">
                <a:solidFill>
                  <a:srgbClr val="0000FF"/>
                </a:solidFill>
              </a:rPr>
              <a:t>{ } </a:t>
            </a:r>
            <a:r>
              <a:rPr lang="en-US" dirty="0" smtClean="0">
                <a:solidFill>
                  <a:srgbClr val="00B050"/>
                </a:solidFill>
              </a:rPr>
              <a:t>// default method that do nothing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</a:t>
            </a:r>
            <a:r>
              <a:rPr lang="en-US" dirty="0" smtClean="0">
                <a:solidFill>
                  <a:srgbClr val="0000FF"/>
                </a:solidFill>
              </a:rPr>
              <a:t>   default </a:t>
            </a:r>
            <a:r>
              <a:rPr lang="en-US" dirty="0">
                <a:solidFill>
                  <a:srgbClr val="0000FF"/>
                </a:solidFill>
              </a:rPr>
              <a:t>void </a:t>
            </a:r>
            <a:r>
              <a:rPr lang="en-US" dirty="0" err="1">
                <a:solidFill>
                  <a:srgbClr val="FF0000"/>
                </a:solidFill>
              </a:rPr>
              <a:t>mousePressed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MouseEvent</a:t>
            </a:r>
            <a:r>
              <a:rPr lang="en-US" dirty="0">
                <a:solidFill>
                  <a:srgbClr val="0000FF"/>
                </a:solidFill>
              </a:rPr>
              <a:t> event) { } </a:t>
            </a:r>
            <a:r>
              <a:rPr lang="en-US" dirty="0">
                <a:solidFill>
                  <a:srgbClr val="00B050"/>
                </a:solidFill>
              </a:rPr>
              <a:t>// default method that do nothing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</a:t>
            </a:r>
            <a:r>
              <a:rPr lang="en-US" dirty="0" smtClean="0">
                <a:solidFill>
                  <a:srgbClr val="0000FF"/>
                </a:solidFill>
              </a:rPr>
              <a:t>  ............................................................................................................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   } </a:t>
            </a:r>
            <a:r>
              <a:rPr lang="en-US" dirty="0" smtClean="0">
                <a:solidFill>
                  <a:srgbClr val="00B050"/>
                </a:solidFill>
              </a:rPr>
              <a:t>// Among 5 methods, programmer can override  only two methods of the interface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47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6.1.5. Default Methods in </a:t>
            </a:r>
            <a:r>
              <a:rPr lang="en-US" dirty="0" smtClean="0">
                <a:solidFill>
                  <a:srgbClr val="FF0000"/>
                </a:solidFill>
              </a:rPr>
              <a:t>Interfaces </a:t>
            </a:r>
            <a:r>
              <a:rPr lang="en-US" dirty="0" smtClean="0"/>
              <a:t>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>
                <a:solidFill>
                  <a:srgbClr val="FF0000"/>
                </a:solidFill>
              </a:rPr>
              <a:t>Note</a:t>
            </a:r>
            <a:r>
              <a:rPr lang="en-US" sz="2200" b="1" dirty="0" smtClean="0"/>
              <a:t>: A </a:t>
            </a:r>
            <a:r>
              <a:rPr lang="en-US" sz="2200" b="1" dirty="0"/>
              <a:t>default method can call an abstract </a:t>
            </a:r>
            <a:r>
              <a:rPr lang="en-US" sz="2200" b="1" dirty="0" smtClean="0"/>
              <a:t>method</a:t>
            </a:r>
            <a:r>
              <a:rPr lang="en-US" sz="2200" b="1" dirty="0"/>
              <a:t> </a:t>
            </a:r>
            <a:r>
              <a:rPr lang="en-US" sz="2200" b="1" dirty="0" smtClean="0"/>
              <a:t>as shown below </a:t>
            </a:r>
          </a:p>
          <a:p>
            <a:pPr marL="0" indent="0">
              <a:buNone/>
            </a:pPr>
            <a:r>
              <a:rPr lang="en-US" sz="2200" dirty="0" smtClean="0"/>
              <a:t>  </a:t>
            </a:r>
            <a:r>
              <a:rPr lang="en-US" sz="2200" dirty="0">
                <a:solidFill>
                  <a:srgbClr val="0000FF"/>
                </a:solidFill>
              </a:rPr>
              <a:t>public </a:t>
            </a:r>
            <a:r>
              <a:rPr lang="en-US" sz="2200" dirty="0">
                <a:solidFill>
                  <a:srgbClr val="FF0000"/>
                </a:solidFill>
              </a:rPr>
              <a:t>interface</a:t>
            </a:r>
            <a:r>
              <a:rPr lang="en-US" sz="2200" dirty="0">
                <a:solidFill>
                  <a:srgbClr val="0000FF"/>
                </a:solidFill>
              </a:rPr>
              <a:t> Collection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</a:rPr>
              <a:t>  </a:t>
            </a:r>
            <a:r>
              <a:rPr lang="en-US" sz="2200" dirty="0" smtClean="0">
                <a:solidFill>
                  <a:srgbClr val="FF0000"/>
                </a:solidFill>
              </a:rPr>
              <a:t>{</a:t>
            </a:r>
            <a:endParaRPr lang="en-US" sz="2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</a:rPr>
              <a:t>  </a:t>
            </a:r>
            <a:r>
              <a:rPr lang="en-US" sz="2200" dirty="0" smtClean="0">
                <a:solidFill>
                  <a:srgbClr val="0000FF"/>
                </a:solidFill>
              </a:rPr>
              <a:t>   </a:t>
            </a:r>
            <a:r>
              <a:rPr lang="en-US" sz="2200" dirty="0" err="1">
                <a:solidFill>
                  <a:srgbClr val="0000FF"/>
                </a:solidFill>
              </a:rPr>
              <a:t>int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en-US" sz="2200" dirty="0">
                <a:solidFill>
                  <a:srgbClr val="FF0000"/>
                </a:solidFill>
              </a:rPr>
              <a:t>size(</a:t>
            </a:r>
            <a:r>
              <a:rPr lang="en-US" sz="2200" dirty="0">
                <a:solidFill>
                  <a:srgbClr val="0000FF"/>
                </a:solidFill>
              </a:rPr>
              <a:t>); </a:t>
            </a:r>
            <a:r>
              <a:rPr lang="en-US" sz="2200" dirty="0">
                <a:solidFill>
                  <a:srgbClr val="00B050"/>
                </a:solidFill>
              </a:rPr>
              <a:t>// An abstract method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</a:rPr>
              <a:t>   </a:t>
            </a:r>
            <a:r>
              <a:rPr lang="en-US" sz="2200" dirty="0" smtClean="0">
                <a:solidFill>
                  <a:srgbClr val="0000FF"/>
                </a:solidFill>
              </a:rPr>
              <a:t>  </a:t>
            </a:r>
            <a:r>
              <a:rPr lang="en-US" sz="2200" dirty="0" smtClean="0">
                <a:solidFill>
                  <a:srgbClr val="FF0000"/>
                </a:solidFill>
              </a:rPr>
              <a:t>default</a:t>
            </a:r>
            <a:r>
              <a:rPr lang="en-US" sz="2200" dirty="0" smtClean="0">
                <a:solidFill>
                  <a:srgbClr val="0000FF"/>
                </a:solidFill>
              </a:rPr>
              <a:t> </a:t>
            </a:r>
            <a:r>
              <a:rPr lang="en-US" sz="2200" dirty="0">
                <a:solidFill>
                  <a:srgbClr val="0000FF"/>
                </a:solidFill>
              </a:rPr>
              <a:t>boolean </a:t>
            </a:r>
            <a:r>
              <a:rPr lang="en-US" sz="2200" dirty="0" err="1">
                <a:solidFill>
                  <a:srgbClr val="0000FF"/>
                </a:solidFill>
              </a:rPr>
              <a:t>isEmpty</a:t>
            </a:r>
            <a:r>
              <a:rPr lang="en-US" sz="2200" dirty="0" smtClean="0">
                <a:solidFill>
                  <a:srgbClr val="0000FF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en-US" sz="2200" dirty="0" smtClean="0">
                <a:solidFill>
                  <a:srgbClr val="0000FF"/>
                </a:solidFill>
              </a:rPr>
              <a:t>     </a:t>
            </a:r>
            <a:r>
              <a:rPr lang="en-US" sz="2200" dirty="0">
                <a:solidFill>
                  <a:srgbClr val="0000FF"/>
                </a:solidFill>
              </a:rPr>
              <a:t>{ </a:t>
            </a:r>
            <a:endParaRPr lang="en-US" sz="22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en-US" sz="2200" dirty="0" smtClean="0">
                <a:solidFill>
                  <a:srgbClr val="0000FF"/>
                </a:solidFill>
              </a:rPr>
              <a:t>      return </a:t>
            </a:r>
            <a:r>
              <a:rPr lang="en-US" sz="2200" dirty="0">
                <a:solidFill>
                  <a:srgbClr val="FF0000"/>
                </a:solidFill>
              </a:rPr>
              <a:t>size() </a:t>
            </a:r>
            <a:r>
              <a:rPr lang="en-US" sz="2200" dirty="0">
                <a:solidFill>
                  <a:srgbClr val="0000FF"/>
                </a:solidFill>
              </a:rPr>
              <a:t>== 0; </a:t>
            </a:r>
            <a:endParaRPr lang="en-US" sz="22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en-US" sz="2200" dirty="0" smtClean="0">
                <a:solidFill>
                  <a:srgbClr val="0000FF"/>
                </a:solidFill>
              </a:rPr>
              <a:t>     }</a:t>
            </a:r>
            <a:endParaRPr lang="en-US" sz="22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</a:rPr>
              <a:t>   . . .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</a:rPr>
              <a:t> </a:t>
            </a:r>
            <a:r>
              <a:rPr lang="en-US" sz="2200" dirty="0" smtClean="0">
                <a:solidFill>
                  <a:srgbClr val="FF0000"/>
                </a:solidFill>
              </a:rPr>
              <a:t>}</a:t>
            </a:r>
          </a:p>
          <a:p>
            <a:r>
              <a:rPr lang="en-US" b="1" dirty="0" smtClean="0"/>
              <a:t>Hence,  a programmer implementing Collection Interface will not worry to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implement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isEmpty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r>
              <a:rPr lang="en-US" dirty="0" smtClean="0">
                <a:solidFill>
                  <a:srgbClr val="0000FF"/>
                </a:solidFill>
              </a:rPr>
              <a:t> method.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71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6.1.5. Default Methods in Interfaces </a:t>
            </a:r>
            <a:r>
              <a:rPr lang="en-US" dirty="0"/>
              <a:t>continued…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5" y="992038"/>
            <a:ext cx="10696575" cy="518492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Interface Evolution</a:t>
            </a:r>
            <a:r>
              <a:rPr lang="en-US" b="1" dirty="0" smtClean="0"/>
              <a:t>: adding default methods in interfaces makes Interface evolution</a:t>
            </a:r>
          </a:p>
          <a:p>
            <a:pPr marL="0" indent="2400300">
              <a:buNone/>
            </a:pPr>
            <a:r>
              <a:rPr lang="en-US" b="1" dirty="0" smtClean="0"/>
              <a:t> smooth as explained below </a:t>
            </a:r>
            <a:endParaRPr lang="en-US" dirty="0" smtClean="0"/>
          </a:p>
          <a:p>
            <a:r>
              <a:rPr lang="en-US" dirty="0" smtClean="0"/>
              <a:t> Consider </a:t>
            </a:r>
            <a:r>
              <a:rPr lang="en-US" dirty="0"/>
              <a:t>the </a:t>
            </a:r>
            <a:r>
              <a:rPr lang="en-US" b="1" dirty="0">
                <a:solidFill>
                  <a:srgbClr val="0000FF"/>
                </a:solidFill>
              </a:rPr>
              <a:t>Collection</a:t>
            </a:r>
            <a:r>
              <a:rPr lang="en-US" dirty="0"/>
              <a:t> interface that has been in </a:t>
            </a:r>
            <a:r>
              <a:rPr lang="en-US" dirty="0">
                <a:solidFill>
                  <a:srgbClr val="0000FF"/>
                </a:solidFill>
              </a:rPr>
              <a:t>the JDK </a:t>
            </a:r>
            <a:r>
              <a:rPr lang="en-US" dirty="0"/>
              <a:t>for many </a:t>
            </a:r>
            <a:r>
              <a:rPr lang="en-US" dirty="0" smtClean="0"/>
              <a:t>years (</a:t>
            </a:r>
            <a:r>
              <a:rPr lang="en-US" b="1" dirty="0" err="1" smtClean="0">
                <a:solidFill>
                  <a:srgbClr val="FF0000"/>
                </a:solidFill>
              </a:rPr>
              <a:t>java.util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  <a:r>
              <a:rPr lang="en-US" dirty="0" smtClean="0"/>
              <a:t>*)</a:t>
            </a:r>
          </a:p>
          <a:p>
            <a:r>
              <a:rPr lang="en-US" dirty="0" smtClean="0"/>
              <a:t>Long time ago, suppose </a:t>
            </a:r>
            <a:r>
              <a:rPr lang="en-US" b="1" dirty="0"/>
              <a:t>someone</a:t>
            </a:r>
            <a:r>
              <a:rPr lang="en-US" dirty="0"/>
              <a:t> provided a</a:t>
            </a:r>
            <a:r>
              <a:rPr lang="en-US" dirty="0" smtClean="0"/>
              <a:t> “</a:t>
            </a:r>
            <a:r>
              <a:rPr lang="en-US" b="1" dirty="0" smtClean="0"/>
              <a:t>Bag” class</a:t>
            </a:r>
            <a:r>
              <a:rPr lang="en-US" dirty="0" smtClean="0"/>
              <a:t> that implemented </a:t>
            </a:r>
            <a:r>
              <a:rPr lang="en-US" b="1" dirty="0" smtClean="0">
                <a:solidFill>
                  <a:srgbClr val="FF0000"/>
                </a:solidFill>
              </a:rPr>
              <a:t>Collection</a:t>
            </a:r>
            <a:endParaRPr lang="en-US" dirty="0"/>
          </a:p>
          <a:p>
            <a:r>
              <a:rPr lang="en-US" b="1" dirty="0" smtClean="0"/>
              <a:t>Later</a:t>
            </a:r>
            <a:r>
              <a:rPr lang="en-US" dirty="0"/>
              <a:t>, </a:t>
            </a:r>
            <a:r>
              <a:rPr lang="en-US" dirty="0" smtClean="0"/>
              <a:t>another </a:t>
            </a:r>
            <a:r>
              <a:rPr lang="en-US" b="1" dirty="0" smtClean="0">
                <a:solidFill>
                  <a:srgbClr val="0000FF"/>
                </a:solidFill>
              </a:rPr>
              <a:t>stream() </a:t>
            </a:r>
            <a:r>
              <a:rPr lang="en-US" dirty="0" smtClean="0"/>
              <a:t>method is added in Collection(I)  </a:t>
            </a:r>
            <a:r>
              <a:rPr lang="en-US" dirty="0"/>
              <a:t>in JDK </a:t>
            </a:r>
            <a:r>
              <a:rPr lang="en-US" dirty="0" smtClean="0"/>
              <a:t>8.</a:t>
            </a:r>
            <a:endParaRPr lang="en-US" dirty="0"/>
          </a:p>
          <a:p>
            <a:r>
              <a:rPr lang="en-US" dirty="0"/>
              <a:t>Suppose </a:t>
            </a:r>
            <a:r>
              <a:rPr lang="en-US" dirty="0" smtClean="0"/>
              <a:t>a </a:t>
            </a:r>
            <a:r>
              <a:rPr lang="en-US" b="1" dirty="0" smtClean="0">
                <a:solidFill>
                  <a:srgbClr val="0000FF"/>
                </a:solidFill>
              </a:rPr>
              <a:t>stream() </a:t>
            </a:r>
            <a:r>
              <a:rPr lang="en-US" b="1" dirty="0" smtClean="0"/>
              <a:t>method is </a:t>
            </a:r>
            <a:r>
              <a:rPr lang="en-US" dirty="0" smtClean="0"/>
              <a:t> </a:t>
            </a:r>
            <a:r>
              <a:rPr lang="en-US" dirty="0"/>
              <a:t>not a default </a:t>
            </a:r>
            <a:r>
              <a:rPr lang="en-US" dirty="0" smtClean="0"/>
              <a:t>method.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Case 1: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Re-compile source code</a:t>
            </a:r>
            <a:r>
              <a:rPr lang="en-US" dirty="0" smtClean="0">
                <a:solidFill>
                  <a:srgbClr val="7030A0"/>
                </a:solidFill>
              </a:rPr>
              <a:t>.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Bag</a:t>
            </a:r>
            <a:r>
              <a:rPr lang="en-US" dirty="0" smtClean="0"/>
              <a:t> class  </a:t>
            </a:r>
            <a:r>
              <a:rPr lang="en-US" dirty="0"/>
              <a:t>no longer </a:t>
            </a:r>
            <a:r>
              <a:rPr lang="en-US" b="1" dirty="0" smtClean="0">
                <a:solidFill>
                  <a:srgbClr val="FF0000"/>
                </a:solidFill>
              </a:rPr>
              <a:t>re-compile</a:t>
            </a:r>
            <a:r>
              <a:rPr lang="en-US" dirty="0" smtClean="0"/>
              <a:t> because it did not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implement the newly added </a:t>
            </a:r>
            <a:r>
              <a:rPr lang="en-US" b="1" dirty="0" smtClean="0">
                <a:solidFill>
                  <a:srgbClr val="0000FF"/>
                </a:solidFill>
              </a:rPr>
              <a:t>stream(</a:t>
            </a:r>
            <a:r>
              <a:rPr lang="en-US" dirty="0" smtClean="0">
                <a:solidFill>
                  <a:srgbClr val="0000FF"/>
                </a:solidFill>
              </a:rPr>
              <a:t>) </a:t>
            </a:r>
            <a:r>
              <a:rPr lang="en-US" dirty="0" smtClean="0"/>
              <a:t>method.</a:t>
            </a: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Case 2: no re-compilation</a:t>
            </a:r>
            <a:r>
              <a:rPr lang="en-US" b="1" dirty="0" smtClean="0"/>
              <a:t>: Still it generates  </a:t>
            </a:r>
            <a:r>
              <a:rPr lang="en-US" dirty="0" smtClean="0"/>
              <a:t>e</a:t>
            </a:r>
            <a:r>
              <a:rPr lang="en-US" b="1" dirty="0" smtClean="0"/>
              <a:t>rror if we invoke the </a:t>
            </a:r>
            <a:r>
              <a:rPr lang="en-US" b="1" dirty="0" smtClean="0">
                <a:solidFill>
                  <a:srgbClr val="FF0000"/>
                </a:solidFill>
              </a:rPr>
              <a:t>stream()</a:t>
            </a:r>
            <a:r>
              <a:rPr lang="en-US" b="1" dirty="0" smtClean="0"/>
              <a:t> method </a:t>
            </a:r>
          </a:p>
          <a:p>
            <a:pPr marL="971550" indent="-97155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               on the instance </a:t>
            </a:r>
            <a:r>
              <a:rPr lang="en-US" b="1" dirty="0" smtClean="0"/>
              <a:t>of </a:t>
            </a:r>
            <a:r>
              <a:rPr lang="en-US" b="1" dirty="0" smtClean="0"/>
              <a:t>Bag Class.</a:t>
            </a:r>
            <a:endParaRPr lang="en-US" dirty="0"/>
          </a:p>
          <a:p>
            <a:r>
              <a:rPr lang="en-US" b="1" dirty="0" smtClean="0"/>
              <a:t>Hence, making </a:t>
            </a:r>
            <a:r>
              <a:rPr lang="en-US" b="1" dirty="0"/>
              <a:t>a </a:t>
            </a:r>
            <a:r>
              <a:rPr lang="en-US" b="1" dirty="0">
                <a:solidFill>
                  <a:srgbClr val="FF0000"/>
                </a:solidFill>
              </a:rPr>
              <a:t>new</a:t>
            </a:r>
            <a:r>
              <a:rPr lang="en-US" b="1" dirty="0"/>
              <a:t> interface method a</a:t>
            </a:r>
            <a:r>
              <a:rPr lang="en-US" b="1" dirty="0">
                <a:solidFill>
                  <a:srgbClr val="FF0000"/>
                </a:solidFill>
              </a:rPr>
              <a:t> default </a:t>
            </a:r>
            <a:r>
              <a:rPr lang="en-US" b="1" dirty="0"/>
              <a:t>method solves both problems.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624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6.1.6. Resolving </a:t>
            </a:r>
            <a:r>
              <a:rPr lang="en-US" dirty="0">
                <a:solidFill>
                  <a:srgbClr val="0000FF"/>
                </a:solidFill>
              </a:rPr>
              <a:t>Default Method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992038"/>
            <a:ext cx="10810875" cy="5184925"/>
          </a:xfrm>
        </p:spPr>
        <p:txBody>
          <a:bodyPr/>
          <a:lstStyle/>
          <a:p>
            <a:r>
              <a:rPr lang="en-US" sz="2400" b="1" dirty="0" smtClean="0"/>
              <a:t>Question: What </a:t>
            </a:r>
            <a:r>
              <a:rPr lang="en-US" sz="2400" b="1" dirty="0"/>
              <a:t>happens when the </a:t>
            </a:r>
            <a:r>
              <a:rPr lang="en-US" sz="2400" b="1" dirty="0">
                <a:solidFill>
                  <a:srgbClr val="FF0000"/>
                </a:solidFill>
              </a:rPr>
              <a:t>exact same method </a:t>
            </a:r>
            <a:r>
              <a:rPr lang="en-US" sz="2400" b="1" dirty="0"/>
              <a:t>is defined as a </a:t>
            </a:r>
            <a:r>
              <a:rPr lang="en-US" sz="2400" b="1" dirty="0">
                <a:solidFill>
                  <a:srgbClr val="FF0000"/>
                </a:solidFill>
              </a:rPr>
              <a:t>default</a:t>
            </a:r>
            <a:r>
              <a:rPr lang="en-US" sz="2400" b="1" dirty="0"/>
              <a:t> method in </a:t>
            </a:r>
            <a:r>
              <a:rPr lang="en-US" sz="2400" b="1" dirty="0">
                <a:solidFill>
                  <a:srgbClr val="FF0000"/>
                </a:solidFill>
              </a:rPr>
              <a:t>one interface </a:t>
            </a:r>
            <a:r>
              <a:rPr lang="en-US" sz="2400" b="1" dirty="0"/>
              <a:t>and again as a method of </a:t>
            </a:r>
            <a:r>
              <a:rPr lang="en-US" sz="2400" b="1" dirty="0" smtClean="0"/>
              <a:t>superclass </a:t>
            </a:r>
            <a:r>
              <a:rPr lang="en-US" sz="2400" b="1" dirty="0"/>
              <a:t>or another interface?</a:t>
            </a:r>
          </a:p>
          <a:p>
            <a:r>
              <a:rPr lang="en-US" sz="2400" b="1" dirty="0" smtClean="0"/>
              <a:t>Two </a:t>
            </a:r>
            <a:r>
              <a:rPr lang="en-US" sz="2400" b="1" dirty="0"/>
              <a:t>simple rules</a:t>
            </a:r>
            <a:r>
              <a:rPr lang="en-US" sz="2400" b="1" dirty="0" smtClean="0"/>
              <a:t>:</a:t>
            </a:r>
          </a:p>
          <a:p>
            <a:pPr marL="457200" indent="-457200">
              <a:buAutoNum type="alphaLcParenR"/>
            </a:pPr>
            <a:r>
              <a:rPr lang="en-US" sz="2400" b="1" dirty="0" smtClean="0">
                <a:solidFill>
                  <a:srgbClr val="FF0000"/>
                </a:solidFill>
              </a:rPr>
              <a:t>Superclasses win rule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b="1" dirty="0"/>
              <a:t>Concrete superclass methods mask default </a:t>
            </a:r>
            <a:r>
              <a:rPr lang="en-US" sz="2400" b="1" dirty="0" smtClean="0"/>
              <a:t>method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FF"/>
                </a:solidFill>
              </a:rPr>
              <a:t>b) Interfaces clash Rule:</a:t>
            </a:r>
          </a:p>
          <a:p>
            <a:pPr marL="0" indent="0">
              <a:buNone/>
            </a:pPr>
            <a:r>
              <a:rPr lang="en-US" sz="2400" dirty="0" smtClean="0"/>
              <a:t>If </a:t>
            </a:r>
            <a:r>
              <a:rPr lang="en-US" sz="2400" dirty="0" smtClean="0"/>
              <a:t>a </a:t>
            </a:r>
            <a:r>
              <a:rPr lang="en-US" sz="2400" b="1" dirty="0" smtClean="0">
                <a:solidFill>
                  <a:srgbClr val="FF0000"/>
                </a:solidFill>
              </a:rPr>
              <a:t>super interface </a:t>
            </a:r>
            <a:r>
              <a:rPr lang="en-US" sz="2400" dirty="0"/>
              <a:t>provides a </a:t>
            </a:r>
            <a:r>
              <a:rPr lang="en-US" sz="2400" b="1" dirty="0"/>
              <a:t>default method </a:t>
            </a:r>
            <a:r>
              <a:rPr lang="en-US" sz="2400" dirty="0"/>
              <a:t>and another </a:t>
            </a:r>
            <a:r>
              <a:rPr lang="en-US" sz="2400" dirty="0" smtClean="0"/>
              <a:t>interface </a:t>
            </a:r>
          </a:p>
          <a:p>
            <a:pPr marL="0" indent="0">
              <a:buNone/>
            </a:pPr>
            <a:r>
              <a:rPr lang="en-US" sz="2400" dirty="0" smtClean="0"/>
              <a:t>provides </a:t>
            </a:r>
            <a:r>
              <a:rPr lang="en-US" sz="2400" dirty="0"/>
              <a:t>the </a:t>
            </a:r>
            <a:r>
              <a:rPr lang="en-US" sz="2400" b="1" dirty="0"/>
              <a:t>same one </a:t>
            </a:r>
            <a:r>
              <a:rPr lang="en-US" sz="2400" dirty="0"/>
              <a:t>(default or not), </a:t>
            </a:r>
            <a:r>
              <a:rPr lang="en-US" sz="2400" dirty="0" smtClean="0"/>
              <a:t>we </a:t>
            </a:r>
            <a:r>
              <a:rPr lang="en-US" sz="2400" dirty="0"/>
              <a:t>must resolve the </a:t>
            </a:r>
            <a:r>
              <a:rPr lang="en-US" sz="2400" dirty="0" smtClean="0"/>
              <a:t>conflict by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overriding </a:t>
            </a:r>
            <a:r>
              <a:rPr lang="en-US" sz="2400" dirty="0" smtClean="0"/>
              <a:t>that method.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</a:t>
            </a:r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76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/>
              <a:t>“</a:t>
            </a:r>
            <a:r>
              <a:rPr lang="en-US" dirty="0">
                <a:solidFill>
                  <a:srgbClr val="FF0000"/>
                </a:solidFill>
              </a:rPr>
              <a:t>Interfaces Clash”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40895" y="1105575"/>
            <a:ext cx="4073979" cy="210435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interface </a:t>
            </a:r>
            <a:r>
              <a:rPr lang="en-US" dirty="0" smtClean="0">
                <a:solidFill>
                  <a:srgbClr val="FF0000"/>
                </a:solidFill>
              </a:rPr>
              <a:t>Person  </a:t>
            </a:r>
            <a:r>
              <a:rPr lang="en-US" dirty="0" smtClean="0">
                <a:solidFill>
                  <a:srgbClr val="00B050"/>
                </a:solidFill>
              </a:rPr>
              <a:t>// first interface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 </a:t>
            </a:r>
            <a:r>
              <a:rPr lang="en-US" dirty="0">
                <a:solidFill>
                  <a:srgbClr val="0000FF"/>
                </a:solidFill>
              </a:rPr>
              <a:t>{ </a:t>
            </a:r>
          </a:p>
          <a:p>
            <a:r>
              <a:rPr lang="en-US" dirty="0">
                <a:solidFill>
                  <a:srgbClr val="0000FF"/>
                </a:solidFill>
              </a:rPr>
              <a:t>       </a:t>
            </a:r>
            <a:r>
              <a:rPr lang="en-US" dirty="0">
                <a:solidFill>
                  <a:srgbClr val="FF0000"/>
                </a:solidFill>
              </a:rPr>
              <a:t>default</a:t>
            </a:r>
            <a:r>
              <a:rPr lang="en-US" dirty="0">
                <a:solidFill>
                  <a:srgbClr val="0000FF"/>
                </a:solidFill>
              </a:rPr>
              <a:t> String </a:t>
            </a:r>
            <a:r>
              <a:rPr lang="en-US" dirty="0" err="1">
                <a:solidFill>
                  <a:srgbClr val="FF0000"/>
                </a:solidFill>
              </a:rPr>
              <a:t>getName</a:t>
            </a:r>
            <a:r>
              <a:rPr lang="en-US" dirty="0">
                <a:solidFill>
                  <a:srgbClr val="0000FF"/>
                </a:solidFill>
              </a:rPr>
              <a:t>()</a:t>
            </a:r>
          </a:p>
          <a:p>
            <a:r>
              <a:rPr lang="en-US" dirty="0">
                <a:solidFill>
                  <a:srgbClr val="0000FF"/>
                </a:solidFill>
              </a:rPr>
              <a:t>       { </a:t>
            </a:r>
          </a:p>
          <a:p>
            <a:r>
              <a:rPr lang="en-US" dirty="0">
                <a:solidFill>
                  <a:srgbClr val="0000FF"/>
                </a:solidFill>
              </a:rPr>
              <a:t>        </a:t>
            </a:r>
            <a:r>
              <a:rPr lang="en-US" dirty="0">
                <a:solidFill>
                  <a:srgbClr val="FF0000"/>
                </a:solidFill>
              </a:rPr>
              <a:t>return</a:t>
            </a:r>
            <a:r>
              <a:rPr lang="en-US" dirty="0">
                <a:solidFill>
                  <a:srgbClr val="0000FF"/>
                </a:solidFill>
              </a:rPr>
              <a:t> "John Q. Public";</a:t>
            </a:r>
          </a:p>
          <a:p>
            <a:r>
              <a:rPr lang="en-US" dirty="0">
                <a:solidFill>
                  <a:srgbClr val="0000FF"/>
                </a:solidFill>
              </a:rPr>
              <a:t>       }</a:t>
            </a:r>
          </a:p>
          <a:p>
            <a:r>
              <a:rPr lang="en-US" dirty="0">
                <a:solidFill>
                  <a:srgbClr val="0000FF"/>
                </a:solidFill>
              </a:rPr>
              <a:t> 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24475" y="953175"/>
            <a:ext cx="5676900" cy="50783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class </a:t>
            </a:r>
            <a:r>
              <a:rPr lang="en-US" dirty="0">
                <a:solidFill>
                  <a:srgbClr val="FF0000"/>
                </a:solidFill>
              </a:rPr>
              <a:t>Student</a:t>
            </a:r>
            <a:r>
              <a:rPr lang="en-US" dirty="0">
                <a:solidFill>
                  <a:srgbClr val="0000FF"/>
                </a:solidFill>
              </a:rPr>
              <a:t> implements </a:t>
            </a:r>
            <a:r>
              <a:rPr lang="en-US" dirty="0">
                <a:solidFill>
                  <a:srgbClr val="FF0000"/>
                </a:solidFill>
              </a:rPr>
              <a:t>Person</a:t>
            </a:r>
            <a:r>
              <a:rPr lang="en-US" dirty="0">
                <a:solidFill>
                  <a:srgbClr val="0000FF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Named</a:t>
            </a:r>
          </a:p>
          <a:p>
            <a:r>
              <a:rPr lang="en-US" dirty="0">
                <a:solidFill>
                  <a:srgbClr val="0000FF"/>
                </a:solidFill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</a:rPr>
              <a:t>   public String </a:t>
            </a:r>
            <a:r>
              <a:rPr lang="en-US" dirty="0" err="1">
                <a:solidFill>
                  <a:srgbClr val="FF0000"/>
                </a:solidFill>
              </a:rPr>
              <a:t>getName</a:t>
            </a:r>
            <a:r>
              <a:rPr lang="en-US" dirty="0" smtClean="0">
                <a:solidFill>
                  <a:srgbClr val="0000FF"/>
                </a:solidFill>
              </a:rPr>
              <a:t>()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{ 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   </a:t>
            </a:r>
            <a:r>
              <a:rPr lang="en-US" dirty="0" smtClean="0">
                <a:solidFill>
                  <a:srgbClr val="7030A0"/>
                </a:solidFill>
              </a:rPr>
              <a:t>return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Person.super</a:t>
            </a:r>
            <a:r>
              <a:rPr lang="en-US" dirty="0" err="1">
                <a:solidFill>
                  <a:srgbClr val="FF0000"/>
                </a:solidFill>
              </a:rPr>
              <a:t>.getNam</a:t>
            </a:r>
            <a:r>
              <a:rPr lang="en-US" dirty="0" err="1">
                <a:solidFill>
                  <a:srgbClr val="0000FF"/>
                </a:solidFill>
              </a:rPr>
              <a:t>e</a:t>
            </a:r>
            <a:r>
              <a:rPr lang="en-US" dirty="0" smtClean="0">
                <a:solidFill>
                  <a:srgbClr val="0000FF"/>
                </a:solidFill>
              </a:rPr>
              <a:t>();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</a:rPr>
              <a:t>   . . 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}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Q</a:t>
            </a:r>
            <a:r>
              <a:rPr lang="en-US" sz="2000" dirty="0" smtClean="0"/>
              <a:t>. What </a:t>
            </a:r>
            <a:r>
              <a:rPr lang="en-US" sz="2000" dirty="0"/>
              <a:t>happens if a class implements both? </a:t>
            </a:r>
            <a:r>
              <a:rPr lang="en-US" sz="2000" dirty="0" smtClean="0">
                <a:solidFill>
                  <a:srgbClr val="FF0000"/>
                </a:solidFill>
              </a:rPr>
              <a:t>A</a:t>
            </a:r>
            <a:r>
              <a:rPr lang="en-US" sz="2000" dirty="0" smtClean="0"/>
              <a:t>: we can provide </a:t>
            </a:r>
            <a:r>
              <a:rPr lang="en-US" sz="2000" dirty="0" err="1">
                <a:solidFill>
                  <a:srgbClr val="FF0000"/>
                </a:solidFill>
              </a:rPr>
              <a:t>getName</a:t>
            </a:r>
            <a:r>
              <a:rPr lang="en-US" sz="2000" dirty="0" smtClean="0"/>
              <a:t>() for student class.</a:t>
            </a:r>
            <a:endParaRPr lang="en-US" sz="2000" dirty="0"/>
          </a:p>
          <a:p>
            <a:r>
              <a:rPr lang="en-US" sz="2000" dirty="0" smtClean="0"/>
              <a:t>In its body, we </a:t>
            </a:r>
            <a:r>
              <a:rPr lang="en-US" sz="2000" dirty="0"/>
              <a:t>can call one </a:t>
            </a:r>
            <a:r>
              <a:rPr lang="en-US" sz="2000" dirty="0" smtClean="0"/>
              <a:t>of them as shown above. </a:t>
            </a:r>
          </a:p>
          <a:p>
            <a:r>
              <a:rPr lang="en-US" sz="2000" b="1" dirty="0" smtClean="0">
                <a:solidFill>
                  <a:srgbClr val="0000FF"/>
                </a:solidFill>
              </a:rPr>
              <a:t>Note 1</a:t>
            </a:r>
            <a:r>
              <a:rPr lang="en-US" sz="2000" dirty="0" smtClean="0">
                <a:solidFill>
                  <a:srgbClr val="0000FF"/>
                </a:solidFill>
              </a:rPr>
              <a:t>:</a:t>
            </a:r>
            <a:r>
              <a:rPr lang="en-US" sz="2000" dirty="0" smtClean="0"/>
              <a:t> Even </a:t>
            </a:r>
            <a:r>
              <a:rPr lang="en-US" sz="2000" dirty="0"/>
              <a:t>if </a:t>
            </a:r>
            <a:r>
              <a:rPr lang="en-US" sz="2000" dirty="0" err="1"/>
              <a:t>Named.getName</a:t>
            </a:r>
            <a:r>
              <a:rPr lang="en-US" sz="2000" dirty="0"/>
              <a:t> is abstract</a:t>
            </a:r>
            <a:r>
              <a:rPr lang="en-US" sz="2000" dirty="0" smtClean="0"/>
              <a:t>,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we </a:t>
            </a:r>
            <a:r>
              <a:rPr lang="en-US" sz="2000" dirty="0"/>
              <a:t>must provide </a:t>
            </a:r>
            <a:r>
              <a:rPr lang="en-US" sz="2000" b="1" dirty="0" err="1"/>
              <a:t>Student.getName</a:t>
            </a:r>
            <a:r>
              <a:rPr lang="en-US" sz="2000" b="1" dirty="0"/>
              <a:t>.</a:t>
            </a:r>
          </a:p>
          <a:p>
            <a:r>
              <a:rPr lang="en-US" sz="2000" b="1" dirty="0" smtClean="0">
                <a:solidFill>
                  <a:srgbClr val="0000FF"/>
                </a:solidFill>
              </a:rPr>
              <a:t>Note 2</a:t>
            </a:r>
            <a:r>
              <a:rPr lang="en-US" sz="2000" b="1" dirty="0" smtClean="0"/>
              <a:t>: </a:t>
            </a:r>
            <a:r>
              <a:rPr lang="en-US" sz="2000" dirty="0" smtClean="0"/>
              <a:t>If </a:t>
            </a:r>
            <a:r>
              <a:rPr lang="en-US" sz="2000" b="1" dirty="0"/>
              <a:t>both methods are abstract</a:t>
            </a:r>
            <a:r>
              <a:rPr lang="en-US" sz="2000" dirty="0"/>
              <a:t>, </a:t>
            </a:r>
            <a:r>
              <a:rPr lang="en-US" sz="2000" dirty="0" smtClean="0"/>
              <a:t>we can </a:t>
            </a:r>
          </a:p>
          <a:p>
            <a:r>
              <a:rPr lang="en-US" sz="2000" dirty="0" smtClean="0"/>
              <a:t>provide </a:t>
            </a:r>
            <a:r>
              <a:rPr lang="en-US" sz="2000" dirty="0"/>
              <a:t>an </a:t>
            </a:r>
            <a:r>
              <a:rPr lang="en-US" sz="2000" b="1" dirty="0">
                <a:solidFill>
                  <a:srgbClr val="FF0000"/>
                </a:solidFill>
              </a:rPr>
              <a:t>implementation</a:t>
            </a:r>
            <a:r>
              <a:rPr lang="en-US" sz="2000" dirty="0"/>
              <a:t> or declare the </a:t>
            </a:r>
            <a:endParaRPr lang="en-US" sz="2000" dirty="0" smtClean="0"/>
          </a:p>
          <a:p>
            <a:r>
              <a:rPr lang="en-US" sz="2000" b="1" dirty="0" smtClean="0"/>
              <a:t>class </a:t>
            </a:r>
            <a:r>
              <a:rPr lang="en-US" sz="2000" b="1" dirty="0"/>
              <a:t>abstract</a:t>
            </a:r>
            <a:r>
              <a:rPr lang="en-US" sz="2000" b="1" dirty="0" smtClean="0"/>
              <a:t>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0894" y="3435606"/>
            <a:ext cx="4073979" cy="23083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interface </a:t>
            </a:r>
            <a:r>
              <a:rPr lang="en-US" dirty="0" smtClean="0">
                <a:solidFill>
                  <a:srgbClr val="FF0000"/>
                </a:solidFill>
              </a:rPr>
              <a:t>Named </a:t>
            </a:r>
            <a:r>
              <a:rPr lang="en-US" dirty="0" smtClean="0">
                <a:solidFill>
                  <a:srgbClr val="00B050"/>
                </a:solidFill>
              </a:rPr>
              <a:t>// second interface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{ 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</a:rPr>
              <a:t>default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String </a:t>
            </a:r>
            <a:r>
              <a:rPr lang="en-US" dirty="0" err="1">
                <a:solidFill>
                  <a:srgbClr val="FF0000"/>
                </a:solidFill>
              </a:rPr>
              <a:t>getName</a:t>
            </a:r>
            <a:r>
              <a:rPr lang="en-US" dirty="0" smtClean="0">
                <a:solidFill>
                  <a:srgbClr val="0000FF"/>
                </a:solidFill>
              </a:rPr>
              <a:t>()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  {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</a:rPr>
              <a:t>return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getClass</a:t>
            </a:r>
            <a:r>
              <a:rPr lang="en-US" dirty="0">
                <a:solidFill>
                  <a:srgbClr val="0000FF"/>
                </a:solidFill>
              </a:rPr>
              <a:t>().</a:t>
            </a:r>
            <a:r>
              <a:rPr lang="en-US" dirty="0" err="1">
                <a:solidFill>
                  <a:srgbClr val="0000FF"/>
                </a:solidFill>
              </a:rPr>
              <a:t>getName</a:t>
            </a:r>
            <a:r>
              <a:rPr lang="en-US" dirty="0">
                <a:solidFill>
                  <a:srgbClr val="0000FF"/>
                </a:solidFill>
              </a:rPr>
              <a:t>()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          "_" </a:t>
            </a:r>
            <a:r>
              <a:rPr lang="en-US" dirty="0">
                <a:solidFill>
                  <a:srgbClr val="0000FF"/>
                </a:solidFill>
              </a:rPr>
              <a:t>+ </a:t>
            </a:r>
            <a:r>
              <a:rPr lang="en-US" dirty="0" err="1">
                <a:solidFill>
                  <a:srgbClr val="0000FF"/>
                </a:solidFill>
              </a:rPr>
              <a:t>hashC</a:t>
            </a:r>
            <a:r>
              <a:rPr lang="en-US" dirty="0">
                <a:solidFill>
                  <a:srgbClr val="0000FF"/>
                </a:solidFill>
              </a:rPr>
              <a:t> ode</a:t>
            </a:r>
            <a:r>
              <a:rPr lang="en-US" dirty="0" smtClean="0">
                <a:solidFill>
                  <a:srgbClr val="0000FF"/>
                </a:solidFill>
              </a:rPr>
              <a:t>();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  </a:t>
            </a:r>
            <a:r>
              <a:rPr lang="en-US" dirty="0">
                <a:solidFill>
                  <a:srgbClr val="0000FF"/>
                </a:solidFill>
              </a:rPr>
              <a:t>} 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} 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32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6.1: The Concept of interface in Java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559" y="992038"/>
            <a:ext cx="10843327" cy="518492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Interface is a </a:t>
            </a:r>
            <a:r>
              <a:rPr lang="en-US" sz="2400" b="1" dirty="0" smtClean="0"/>
              <a:t>set </a:t>
            </a:r>
            <a:r>
              <a:rPr lang="en-US" sz="2400" b="1" dirty="0"/>
              <a:t>of requirements </a:t>
            </a:r>
            <a:r>
              <a:rPr lang="en-US" sz="2400" dirty="0" smtClean="0"/>
              <a:t>that  should be implemented by a class</a:t>
            </a:r>
          </a:p>
          <a:p>
            <a:r>
              <a:rPr lang="en-US" sz="2400" b="1" dirty="0" smtClean="0"/>
              <a:t>Hence, interface is not a class</a:t>
            </a:r>
            <a:r>
              <a:rPr lang="en-US" sz="2400" dirty="0" smtClean="0"/>
              <a:t>.</a:t>
            </a:r>
          </a:p>
          <a:p>
            <a:r>
              <a:rPr lang="en-US" sz="2400" b="1" dirty="0"/>
              <a:t>Typically,</a:t>
            </a:r>
            <a:r>
              <a:rPr lang="en-US" sz="2400" dirty="0"/>
              <a:t> </a:t>
            </a:r>
            <a:r>
              <a:rPr lang="en-US" sz="2400" b="1" dirty="0" smtClean="0"/>
              <a:t>interface is a provider of </a:t>
            </a:r>
            <a:r>
              <a:rPr lang="en-US" sz="2400" b="1" dirty="0"/>
              <a:t>some service states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00FF"/>
                </a:solidFill>
              </a:rPr>
              <a:t>“ If </a:t>
            </a:r>
            <a:r>
              <a:rPr lang="en-US" sz="2400" b="1" dirty="0">
                <a:solidFill>
                  <a:srgbClr val="0000FF"/>
                </a:solidFill>
              </a:rPr>
              <a:t>your class </a:t>
            </a:r>
            <a:r>
              <a:rPr lang="en-US" sz="2400" b="1" dirty="0" smtClean="0">
                <a:solidFill>
                  <a:srgbClr val="0000FF"/>
                </a:solidFill>
              </a:rPr>
              <a:t>implements  </a:t>
            </a:r>
            <a:r>
              <a:rPr lang="en-US" sz="2400" b="1" dirty="0">
                <a:solidFill>
                  <a:srgbClr val="0000FF"/>
                </a:solidFill>
              </a:rPr>
              <a:t>a particular </a:t>
            </a:r>
            <a:r>
              <a:rPr lang="en-US" sz="2400" b="1" dirty="0" smtClean="0">
                <a:solidFill>
                  <a:srgbClr val="0000FF"/>
                </a:solidFill>
              </a:rPr>
              <a:t>interface, then I will  perform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FF"/>
                </a:solidFill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</a:rPr>
              <a:t>  </a:t>
            </a:r>
            <a:r>
              <a:rPr lang="en-US" sz="2400" b="1" dirty="0">
                <a:solidFill>
                  <a:srgbClr val="0000FF"/>
                </a:solidFill>
              </a:rPr>
              <a:t>the service</a:t>
            </a:r>
            <a:r>
              <a:rPr lang="en-US" sz="2400" b="1" dirty="0" smtClean="0">
                <a:solidFill>
                  <a:srgbClr val="0000FF"/>
                </a:solidFill>
              </a:rPr>
              <a:t>.”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Example</a:t>
            </a:r>
            <a:r>
              <a:rPr lang="en-US" sz="2400" dirty="0" smtClean="0"/>
              <a:t>: </a:t>
            </a:r>
          </a:p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FF0000"/>
                </a:solidFill>
              </a:rPr>
              <a:t>sort() </a:t>
            </a:r>
            <a:r>
              <a:rPr lang="en-US" sz="2400" dirty="0"/>
              <a:t>method of the </a:t>
            </a:r>
            <a:r>
              <a:rPr lang="en-US" sz="2400" b="1" dirty="0">
                <a:solidFill>
                  <a:srgbClr val="FF0000"/>
                </a:solidFill>
              </a:rPr>
              <a:t>Arrays</a:t>
            </a:r>
            <a:r>
              <a:rPr lang="en-US" sz="2400" dirty="0"/>
              <a:t> </a:t>
            </a:r>
            <a:r>
              <a:rPr lang="en-US" sz="2400" dirty="0" smtClean="0"/>
              <a:t>class </a:t>
            </a:r>
            <a:r>
              <a:rPr lang="en-US" sz="2400" b="1" dirty="0" smtClean="0"/>
              <a:t>sort </a:t>
            </a:r>
            <a:r>
              <a:rPr lang="en-US" sz="2400" dirty="0" smtClean="0"/>
              <a:t> </a:t>
            </a:r>
            <a:r>
              <a:rPr lang="en-US" sz="2400" dirty="0"/>
              <a:t>an array of </a:t>
            </a:r>
            <a:r>
              <a:rPr lang="en-US" sz="2400" dirty="0" smtClean="0"/>
              <a:t>objects </a:t>
            </a:r>
            <a:r>
              <a:rPr lang="en-US" sz="2400" b="1" dirty="0" smtClean="0"/>
              <a:t>if the 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b="1" dirty="0" smtClean="0"/>
              <a:t>objects</a:t>
            </a:r>
            <a:r>
              <a:rPr lang="en-US" sz="2400" dirty="0" smtClean="0"/>
              <a:t> </a:t>
            </a:r>
            <a:r>
              <a:rPr lang="en-US" sz="2400" dirty="0"/>
              <a:t>belong </a:t>
            </a:r>
            <a:r>
              <a:rPr lang="en-US" sz="2400" dirty="0" smtClean="0"/>
              <a:t>to </a:t>
            </a:r>
            <a:r>
              <a:rPr lang="en-US" sz="2400" dirty="0">
                <a:solidFill>
                  <a:srgbClr val="0000FF"/>
                </a:solidFill>
              </a:rPr>
              <a:t>classes </a:t>
            </a:r>
            <a:r>
              <a:rPr lang="en-US" sz="2400" dirty="0" smtClean="0"/>
              <a:t>that implement </a:t>
            </a:r>
            <a:r>
              <a:rPr lang="en-US" sz="2400" dirty="0"/>
              <a:t>the </a:t>
            </a:r>
            <a:r>
              <a:rPr lang="en-US" sz="2400" dirty="0" smtClean="0"/>
              <a:t>“</a:t>
            </a:r>
            <a:r>
              <a:rPr lang="en-US" sz="2400" b="1" dirty="0" smtClean="0">
                <a:solidFill>
                  <a:srgbClr val="FF0000"/>
                </a:solidFill>
              </a:rPr>
              <a:t>Comparable</a:t>
            </a:r>
            <a:r>
              <a:rPr lang="en-US" sz="2400" dirty="0" smtClean="0"/>
              <a:t>” </a:t>
            </a:r>
            <a:r>
              <a:rPr lang="en-US" sz="2400" dirty="0"/>
              <a:t>interface</a:t>
            </a:r>
            <a:r>
              <a:rPr lang="en-US" sz="2400" dirty="0" smtClean="0"/>
              <a:t>.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See the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85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The “Superclasses Win”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Assume </a:t>
            </a:r>
            <a:r>
              <a:rPr lang="en-US" sz="2400" dirty="0"/>
              <a:t>that </a:t>
            </a:r>
            <a:r>
              <a:rPr lang="en-US" sz="2400" dirty="0">
                <a:solidFill>
                  <a:srgbClr val="FF0000"/>
                </a:solidFill>
              </a:rPr>
              <a:t>Person</a:t>
            </a:r>
            <a:r>
              <a:rPr lang="en-US" sz="2400" dirty="0"/>
              <a:t> is a </a:t>
            </a:r>
            <a:r>
              <a:rPr lang="en-US" sz="2400" b="1" dirty="0">
                <a:solidFill>
                  <a:srgbClr val="FF0000"/>
                </a:solidFill>
              </a:rPr>
              <a:t>superclass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Named </a:t>
            </a:r>
            <a:r>
              <a:rPr lang="en-US" sz="2400" dirty="0"/>
              <a:t>is an </a:t>
            </a:r>
            <a:r>
              <a:rPr lang="en-US" sz="2400" b="1" dirty="0">
                <a:solidFill>
                  <a:srgbClr val="0000FF"/>
                </a:solidFill>
              </a:rPr>
              <a:t>interface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Assume students class inherit the same method from both: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      class </a:t>
            </a:r>
            <a:r>
              <a:rPr lang="en-US" sz="2400" dirty="0">
                <a:solidFill>
                  <a:srgbClr val="FF0000"/>
                </a:solidFill>
              </a:rPr>
              <a:t>Student </a:t>
            </a:r>
            <a:r>
              <a:rPr lang="en-US" sz="2400" dirty="0">
                <a:solidFill>
                  <a:srgbClr val="0000FF"/>
                </a:solidFill>
              </a:rPr>
              <a:t>extends </a:t>
            </a:r>
            <a:r>
              <a:rPr lang="en-US" sz="2400" dirty="0">
                <a:solidFill>
                  <a:srgbClr val="FF0000"/>
                </a:solidFill>
              </a:rPr>
              <a:t>Person</a:t>
            </a:r>
            <a:r>
              <a:rPr lang="en-US" sz="2400" dirty="0">
                <a:solidFill>
                  <a:srgbClr val="0000FF"/>
                </a:solidFill>
              </a:rPr>
              <a:t> implements </a:t>
            </a:r>
            <a:r>
              <a:rPr lang="en-US" sz="2400" dirty="0">
                <a:solidFill>
                  <a:srgbClr val="FF0000"/>
                </a:solidFill>
              </a:rPr>
              <a:t>Named 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      {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       . </a:t>
            </a:r>
            <a:r>
              <a:rPr lang="en-US" sz="2400" dirty="0">
                <a:solidFill>
                  <a:srgbClr val="0000FF"/>
                </a:solidFill>
              </a:rPr>
              <a:t>. . </a:t>
            </a:r>
            <a:endParaRPr lang="en-US" sz="24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      }</a:t>
            </a:r>
          </a:p>
          <a:p>
            <a:r>
              <a:rPr lang="en-US" sz="2400" dirty="0" smtClean="0"/>
              <a:t>Only </a:t>
            </a:r>
            <a:r>
              <a:rPr lang="en-US" sz="2400" dirty="0"/>
              <a:t>the superclass method </a:t>
            </a:r>
            <a:r>
              <a:rPr lang="en-US" sz="2400" dirty="0" smtClean="0"/>
              <a:t>matters.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default method </a:t>
            </a:r>
            <a:r>
              <a:rPr lang="en-US" sz="2400" b="1" dirty="0" err="1" smtClean="0">
                <a:solidFill>
                  <a:srgbClr val="FF0000"/>
                </a:solidFill>
              </a:rPr>
              <a:t>Named.getName</a:t>
            </a:r>
            <a:r>
              <a:rPr lang="en-US" sz="2400" dirty="0" smtClean="0"/>
              <a:t> </a:t>
            </a:r>
            <a:r>
              <a:rPr lang="en-US" sz="2400" dirty="0"/>
              <a:t>is </a:t>
            </a:r>
            <a:r>
              <a:rPr lang="en-US" sz="2400" dirty="0" smtClean="0"/>
              <a:t>ignored.</a:t>
            </a:r>
          </a:p>
          <a:p>
            <a:r>
              <a:rPr lang="en-US" sz="2400" dirty="0" smtClean="0"/>
              <a:t>This ensures </a:t>
            </a:r>
            <a:r>
              <a:rPr lang="en-US" sz="2400" dirty="0"/>
              <a:t>compatibility with Java 7: If you add a </a:t>
            </a:r>
            <a:r>
              <a:rPr lang="en-US" sz="2400" b="1" dirty="0"/>
              <a:t>default method </a:t>
            </a:r>
            <a:r>
              <a:rPr lang="en-US" sz="2400" dirty="0"/>
              <a:t>to an interface, it has </a:t>
            </a:r>
            <a:r>
              <a:rPr lang="en-US" sz="2400" b="1" dirty="0">
                <a:solidFill>
                  <a:srgbClr val="FF0000"/>
                </a:solidFill>
              </a:rPr>
              <a:t>no impact </a:t>
            </a:r>
            <a:r>
              <a:rPr lang="en-US" sz="2400" dirty="0"/>
              <a:t>on existing code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00FF"/>
                </a:solidFill>
              </a:rPr>
              <a:t>In the next slides, we will see uses of  </a:t>
            </a:r>
            <a:r>
              <a:rPr lang="en-US" sz="2400" b="1" dirty="0" smtClean="0">
                <a:solidFill>
                  <a:srgbClr val="FF0000"/>
                </a:solidFill>
              </a:rPr>
              <a:t>interfaces </a:t>
            </a:r>
            <a:r>
              <a:rPr lang="en-US" sz="2400" b="1" dirty="0" smtClean="0">
                <a:solidFill>
                  <a:srgbClr val="0000FF"/>
                </a:solidFill>
              </a:rPr>
              <a:t>in practice.</a:t>
            </a:r>
            <a:endParaRPr lang="en-US" sz="24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91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6.2.1 Interfaces and Callbacks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992038"/>
            <a:ext cx="10715626" cy="5184925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callback </a:t>
            </a:r>
            <a:r>
              <a:rPr lang="en-US" b="1" dirty="0" smtClean="0">
                <a:solidFill>
                  <a:srgbClr val="FF0000"/>
                </a:solidFill>
              </a:rPr>
              <a:t>pattern </a:t>
            </a:r>
            <a:r>
              <a:rPr lang="en-US" dirty="0" smtClean="0"/>
              <a:t>is a </a:t>
            </a:r>
            <a:r>
              <a:rPr lang="en-US" dirty="0"/>
              <a:t>common pattern in </a:t>
            </a:r>
            <a:r>
              <a:rPr lang="en-US" dirty="0" smtClean="0"/>
              <a:t>programming</a:t>
            </a:r>
          </a:p>
          <a:p>
            <a:r>
              <a:rPr lang="en-US" dirty="0"/>
              <a:t> In </a:t>
            </a:r>
            <a:r>
              <a:rPr lang="en-US" dirty="0" smtClean="0"/>
              <a:t>callback  </a:t>
            </a:r>
            <a:r>
              <a:rPr lang="en-US" dirty="0"/>
              <a:t>pattern, </a:t>
            </a:r>
            <a:r>
              <a:rPr lang="en-US" dirty="0" smtClean="0"/>
              <a:t>we specify the action </a:t>
            </a:r>
            <a:r>
              <a:rPr lang="en-US" dirty="0"/>
              <a:t>that should occur whenever a particular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event happens.</a:t>
            </a:r>
          </a:p>
          <a:p>
            <a:r>
              <a:rPr lang="en-US" b="1" dirty="0" smtClean="0"/>
              <a:t>Example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dirty="0" smtClean="0"/>
              <a:t>we  </a:t>
            </a:r>
            <a:r>
              <a:rPr lang="en-US" dirty="0"/>
              <a:t>want a </a:t>
            </a:r>
            <a:r>
              <a:rPr lang="en-US" dirty="0" smtClean="0"/>
              <a:t>particular action </a:t>
            </a:r>
            <a:r>
              <a:rPr lang="en-US" dirty="0"/>
              <a:t>to occur when a button is </a:t>
            </a:r>
            <a:r>
              <a:rPr lang="en-US" dirty="0" smtClean="0"/>
              <a:t>clicked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( </a:t>
            </a:r>
            <a:r>
              <a:rPr lang="en-US" b="1" dirty="0" err="1" smtClean="0">
                <a:solidFill>
                  <a:srgbClr val="FF0000"/>
                </a:solidFill>
              </a:rPr>
              <a:t>Ch</a:t>
            </a:r>
            <a:r>
              <a:rPr lang="en-US" b="1" dirty="0" smtClean="0">
                <a:solidFill>
                  <a:srgbClr val="FF0000"/>
                </a:solidFill>
              </a:rPr>
              <a:t> 11: event handling for GUI programming 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Example</a:t>
            </a:r>
            <a:r>
              <a:rPr lang="en-US" dirty="0" smtClean="0"/>
              <a:t>: </a:t>
            </a:r>
            <a:r>
              <a:rPr lang="en-US" b="1" dirty="0" smtClean="0"/>
              <a:t>we want Timer  to write a program that notify after some time is elapsed,</a:t>
            </a:r>
          </a:p>
          <a:p>
            <a:pPr marL="457200" indent="-457200">
              <a:buAutoNum type="arabicParenR"/>
            </a:pPr>
            <a:r>
              <a:rPr lang="en-US" b="1" dirty="0" smtClean="0"/>
              <a:t>We need class in  </a:t>
            </a:r>
            <a:r>
              <a:rPr lang="en-US" b="1" dirty="0" err="1">
                <a:solidFill>
                  <a:srgbClr val="00B050"/>
                </a:solidFill>
              </a:rPr>
              <a:t>javax.swing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package</a:t>
            </a:r>
            <a:r>
              <a:rPr lang="en-US" dirty="0" smtClean="0"/>
              <a:t>.</a:t>
            </a:r>
          </a:p>
          <a:p>
            <a:pPr marL="457200" indent="-457200">
              <a:buAutoNum type="arabicParenR"/>
            </a:pPr>
            <a:r>
              <a:rPr lang="en-US" b="1" dirty="0" smtClean="0"/>
              <a:t>When we </a:t>
            </a:r>
            <a:r>
              <a:rPr lang="en-US" b="1" dirty="0"/>
              <a:t>construct a timer, </a:t>
            </a:r>
            <a:r>
              <a:rPr lang="en-US" b="1" dirty="0" smtClean="0"/>
              <a:t>we set </a:t>
            </a:r>
            <a:r>
              <a:rPr lang="en-US" b="1" dirty="0"/>
              <a:t>the time interval and </a:t>
            </a:r>
            <a:r>
              <a:rPr lang="en-US" b="1" dirty="0" smtClean="0"/>
              <a:t>we  </a:t>
            </a:r>
            <a:r>
              <a:rPr lang="en-US" b="1" dirty="0"/>
              <a:t>tell it what it should do whenever </a:t>
            </a:r>
            <a:r>
              <a:rPr lang="en-US" b="1" dirty="0" smtClean="0"/>
              <a:t>the time </a:t>
            </a:r>
            <a:r>
              <a:rPr lang="en-US" b="1" dirty="0"/>
              <a:t>interval has </a:t>
            </a:r>
            <a:r>
              <a:rPr lang="en-US" b="1" dirty="0" smtClean="0"/>
              <a:t>elapsed.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  <a:latin typeface="TimesNewRomanPSMT"/>
              </a:rPr>
              <a:t>Question: How </a:t>
            </a:r>
            <a:r>
              <a:rPr lang="en-US" b="1" dirty="0">
                <a:solidFill>
                  <a:srgbClr val="00B050"/>
                </a:solidFill>
                <a:latin typeface="TimesNewRomanPSMT"/>
              </a:rPr>
              <a:t>do you tell the timer what it should do</a:t>
            </a:r>
            <a:r>
              <a:rPr lang="en-US" b="1" dirty="0" smtClean="0">
                <a:solidFill>
                  <a:srgbClr val="00B050"/>
                </a:solidFill>
                <a:latin typeface="TimesNewRomanPSMT"/>
              </a:rPr>
              <a:t>?</a:t>
            </a:r>
          </a:p>
          <a:p>
            <a:r>
              <a:rPr lang="en-US" b="1" dirty="0" smtClean="0">
                <a:latin typeface="TimesNewRomanPSMT"/>
              </a:rPr>
              <a:t>C++: we supply name of a function(function pointer) and Timer will call the  method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TimesNewRomanPSMT"/>
              </a:rPr>
              <a:t>Java,  </a:t>
            </a:r>
            <a:r>
              <a:rPr lang="en-US" b="1" dirty="0" smtClean="0">
                <a:latin typeface="TimesNewRomanPSMT"/>
              </a:rPr>
              <a:t>we pass </a:t>
            </a:r>
            <a:r>
              <a:rPr lang="en-US" b="1" dirty="0" smtClean="0">
                <a:solidFill>
                  <a:srgbClr val="FF0000"/>
                </a:solidFill>
                <a:latin typeface="TimesNewRomanPSMT"/>
              </a:rPr>
              <a:t>an object </a:t>
            </a:r>
            <a:r>
              <a:rPr lang="en-US" b="1" dirty="0" smtClean="0">
                <a:latin typeface="TimesNewRomanPSMT"/>
              </a:rPr>
              <a:t>of some class and then Timer invoke one of the methods of that object. </a:t>
            </a:r>
          </a:p>
          <a:p>
            <a:r>
              <a:rPr lang="en-US" b="1" dirty="0" smtClean="0">
                <a:latin typeface="TimesNewRomanPSMT"/>
              </a:rPr>
              <a:t>The </a:t>
            </a:r>
            <a:r>
              <a:rPr lang="en-US" b="1" dirty="0" smtClean="0">
                <a:solidFill>
                  <a:srgbClr val="FF0000"/>
                </a:solidFill>
                <a:latin typeface="TimesNewRomanPSMT"/>
              </a:rPr>
              <a:t>passed object </a:t>
            </a:r>
            <a:r>
              <a:rPr lang="en-US" b="1" dirty="0" smtClean="0">
                <a:latin typeface="TimesNewRomanPSMT"/>
              </a:rPr>
              <a:t> </a:t>
            </a:r>
            <a:r>
              <a:rPr lang="en-US" b="1" dirty="0" smtClean="0">
                <a:latin typeface="TimesNewRomanPSMT"/>
              </a:rPr>
              <a:t>carry </a:t>
            </a:r>
            <a:r>
              <a:rPr lang="en-US" b="1" dirty="0" smtClean="0">
                <a:solidFill>
                  <a:srgbClr val="FF0000"/>
                </a:solidFill>
                <a:latin typeface="TimesNewRomanPSMT"/>
              </a:rPr>
              <a:t>extra information </a:t>
            </a:r>
            <a:r>
              <a:rPr lang="en-US" b="1" dirty="0" smtClean="0">
                <a:latin typeface="TimesNewRomanPSMT"/>
              </a:rPr>
              <a:t>in addition to method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8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6.2.1 Interfaces and </a:t>
            </a:r>
            <a:r>
              <a:rPr lang="en-US" dirty="0" smtClean="0">
                <a:solidFill>
                  <a:srgbClr val="0000FF"/>
                </a:solidFill>
              </a:rPr>
              <a:t>Callbacks </a:t>
            </a:r>
            <a:r>
              <a:rPr lang="en-US" dirty="0" smtClean="0">
                <a:solidFill>
                  <a:srgbClr val="FF0000"/>
                </a:solidFill>
              </a:rPr>
              <a:t>cont’d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6" y="1058712"/>
            <a:ext cx="4876800" cy="5297637"/>
          </a:xfrm>
          <a:ln w="31750"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en-US" sz="1800" b="1" dirty="0" smtClean="0"/>
              <a:t>How the </a:t>
            </a:r>
            <a:r>
              <a:rPr lang="en-US" sz="1800" b="1" dirty="0"/>
              <a:t>timer needs to know </a:t>
            </a:r>
            <a:r>
              <a:rPr lang="en-US" sz="1800" b="1" dirty="0" smtClean="0"/>
              <a:t>what</a:t>
            </a:r>
          </a:p>
          <a:p>
            <a:pPr marL="0" indent="0">
              <a:buNone/>
            </a:pPr>
            <a:r>
              <a:rPr lang="en-US" sz="1800" b="1" dirty="0" smtClean="0"/>
              <a:t> </a:t>
            </a:r>
            <a:r>
              <a:rPr lang="en-US" sz="1800" b="1" dirty="0"/>
              <a:t>method to </a:t>
            </a:r>
            <a:r>
              <a:rPr lang="en-US" sz="1800" b="1" dirty="0" smtClean="0"/>
              <a:t>call?</a:t>
            </a:r>
          </a:p>
          <a:p>
            <a:r>
              <a:rPr lang="en-US" sz="1800" b="1" dirty="0" smtClean="0"/>
              <a:t>The </a:t>
            </a:r>
            <a:r>
              <a:rPr lang="en-US" sz="1800" b="1" dirty="0">
                <a:solidFill>
                  <a:srgbClr val="0000FF"/>
                </a:solidFill>
              </a:rPr>
              <a:t>timer</a:t>
            </a:r>
            <a:r>
              <a:rPr lang="en-US" sz="1800" b="1" dirty="0"/>
              <a:t> </a:t>
            </a:r>
            <a:r>
              <a:rPr lang="en-US" sz="1800" b="1" dirty="0" smtClean="0"/>
              <a:t>requires an object </a:t>
            </a:r>
            <a:r>
              <a:rPr lang="en-US" sz="1800" b="1" dirty="0"/>
              <a:t>of </a:t>
            </a:r>
            <a:r>
              <a:rPr lang="en-US" sz="1800" b="1" dirty="0" smtClean="0"/>
              <a:t>a class</a:t>
            </a:r>
          </a:p>
          <a:p>
            <a:pPr marL="0" indent="0">
              <a:buNone/>
            </a:pPr>
            <a:r>
              <a:rPr lang="en-US" sz="1800" b="1" dirty="0" smtClean="0"/>
              <a:t> </a:t>
            </a:r>
            <a:r>
              <a:rPr lang="en-US" sz="1800" b="1" dirty="0"/>
              <a:t>that implements </a:t>
            </a:r>
            <a:r>
              <a:rPr lang="en-US" sz="1800" b="1" dirty="0" smtClean="0">
                <a:solidFill>
                  <a:srgbClr val="0000FF"/>
                </a:solidFill>
              </a:rPr>
              <a:t>ActionListener</a:t>
            </a:r>
            <a:r>
              <a:rPr lang="en-US" sz="1800" b="1" dirty="0" smtClean="0"/>
              <a:t> interface </a:t>
            </a:r>
          </a:p>
          <a:p>
            <a:pPr marL="0" indent="0">
              <a:buNone/>
            </a:pPr>
            <a:r>
              <a:rPr lang="en-US" sz="1800" b="1" dirty="0"/>
              <a:t> </a:t>
            </a:r>
            <a:r>
              <a:rPr lang="en-US" sz="1800" b="1" dirty="0" smtClean="0"/>
              <a:t> declared below:</a:t>
            </a:r>
          </a:p>
          <a:p>
            <a:pPr marL="0" indent="0">
              <a:buNone/>
            </a:pPr>
            <a:r>
              <a:rPr lang="en-US" sz="1800" b="1" dirty="0"/>
              <a:t>// </a:t>
            </a:r>
            <a:r>
              <a:rPr lang="en-US" sz="1800" b="1" dirty="0">
                <a:solidFill>
                  <a:srgbClr val="00B050"/>
                </a:solidFill>
              </a:rPr>
              <a:t>(</a:t>
            </a:r>
            <a:r>
              <a:rPr lang="en-US" sz="1800" b="1" dirty="0" err="1">
                <a:solidFill>
                  <a:srgbClr val="00B050"/>
                </a:solidFill>
              </a:rPr>
              <a:t>java.awt.event</a:t>
            </a:r>
            <a:r>
              <a:rPr lang="en-US" sz="1800" b="1" dirty="0">
                <a:solidFill>
                  <a:srgbClr val="00B050"/>
                </a:solidFill>
              </a:rPr>
              <a:t> package).</a:t>
            </a:r>
          </a:p>
          <a:p>
            <a:pPr marL="0" indent="0">
              <a:buNone/>
            </a:pPr>
            <a:r>
              <a:rPr lang="en-US" sz="1800" dirty="0" smtClean="0"/>
              <a:t>public </a:t>
            </a:r>
            <a:r>
              <a:rPr lang="en-US" sz="1800" b="1" dirty="0">
                <a:solidFill>
                  <a:srgbClr val="0000FF"/>
                </a:solidFill>
              </a:rPr>
              <a:t>interface</a:t>
            </a:r>
            <a:r>
              <a:rPr lang="en-US" sz="1800" b="1" dirty="0"/>
              <a:t> </a:t>
            </a:r>
            <a:r>
              <a:rPr lang="en-US" sz="1800" b="1" dirty="0" smtClean="0">
                <a:solidFill>
                  <a:srgbClr val="FF0000"/>
                </a:solidFill>
              </a:rPr>
              <a:t>ActionListener </a:t>
            </a:r>
          </a:p>
          <a:p>
            <a:pPr marL="0" indent="0">
              <a:buNone/>
            </a:pPr>
            <a:r>
              <a:rPr lang="en-US" sz="1800" dirty="0" smtClean="0"/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B050"/>
                </a:solidFill>
              </a:rPr>
              <a:t>// timer calls actionPerformed () when time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B050"/>
                </a:solidFill>
              </a:rPr>
              <a:t>//  interval elapsed.</a:t>
            </a:r>
          </a:p>
          <a:p>
            <a:pPr marL="0" indent="0">
              <a:buNone/>
            </a:pPr>
            <a:r>
              <a:rPr lang="en-US" sz="1800" dirty="0" smtClean="0"/>
              <a:t>  void </a:t>
            </a:r>
            <a:r>
              <a:rPr lang="en-US" sz="1800" b="1" dirty="0" err="1">
                <a:solidFill>
                  <a:srgbClr val="0000FF"/>
                </a:solidFill>
              </a:rPr>
              <a:t>actionPerformed</a:t>
            </a:r>
            <a:r>
              <a:rPr lang="en-US" sz="1800" dirty="0"/>
              <a:t>(</a:t>
            </a:r>
            <a:r>
              <a:rPr lang="en-US" sz="1800" b="1" dirty="0" err="1">
                <a:solidFill>
                  <a:srgbClr val="7030A0"/>
                </a:solidFill>
              </a:rPr>
              <a:t>ActionEvent</a:t>
            </a:r>
            <a:r>
              <a:rPr lang="en-US" sz="1800" dirty="0"/>
              <a:t> event); 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Callback</a:t>
            </a:r>
            <a:r>
              <a:rPr lang="en-US" sz="1800" dirty="0"/>
              <a:t>: Action that should happen </a:t>
            </a:r>
            <a:r>
              <a:rPr lang="en-US" sz="1800" dirty="0" smtClean="0"/>
              <a:t>when</a:t>
            </a:r>
          </a:p>
          <a:p>
            <a:pPr marL="0" indent="0">
              <a:buNone/>
            </a:pPr>
            <a:r>
              <a:rPr lang="en-US" sz="1800" dirty="0" smtClean="0"/>
              <a:t>an event occurs. </a:t>
            </a:r>
            <a:r>
              <a:rPr lang="en-US" sz="1800" dirty="0" smtClean="0">
                <a:solidFill>
                  <a:srgbClr val="FF0000"/>
                </a:solidFill>
              </a:rPr>
              <a:t>e.g</a:t>
            </a:r>
            <a:r>
              <a:rPr lang="en-US" sz="1800" dirty="0"/>
              <a:t>. Timer makes callback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whenever </a:t>
            </a:r>
            <a:r>
              <a:rPr lang="en-US" sz="1800" dirty="0"/>
              <a:t>a time </a:t>
            </a:r>
            <a:r>
              <a:rPr lang="en-US" sz="1800" dirty="0" smtClean="0"/>
              <a:t>interval </a:t>
            </a:r>
            <a:r>
              <a:rPr lang="en-US" sz="1800" dirty="0"/>
              <a:t>has </a:t>
            </a:r>
            <a:r>
              <a:rPr lang="en-US" sz="1800" dirty="0" smtClean="0"/>
              <a:t>elapsed 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29275" y="1038557"/>
            <a:ext cx="5962650" cy="526297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First</a:t>
            </a:r>
            <a:r>
              <a:rPr lang="en-US" sz="1600" b="1" dirty="0"/>
              <a:t>, </a:t>
            </a:r>
            <a:r>
              <a:rPr lang="en-US" sz="1600" dirty="0"/>
              <a:t>we define a class that implements the </a:t>
            </a:r>
            <a:endParaRPr lang="en-US" sz="1600" dirty="0" smtClean="0"/>
          </a:p>
          <a:p>
            <a:r>
              <a:rPr lang="en-US" sz="1600" dirty="0" smtClean="0">
                <a:solidFill>
                  <a:srgbClr val="0000FF"/>
                </a:solidFill>
              </a:rPr>
              <a:t>ActionListener </a:t>
            </a:r>
            <a:r>
              <a:rPr lang="en-US" sz="1600" dirty="0">
                <a:solidFill>
                  <a:srgbClr val="0000FF"/>
                </a:solidFill>
              </a:rPr>
              <a:t>interface. 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Second, </a:t>
            </a:r>
            <a:r>
              <a:rPr lang="en-US" sz="1600" dirty="0" smtClean="0"/>
              <a:t>write any </a:t>
            </a:r>
            <a:r>
              <a:rPr lang="en-US" sz="1600" dirty="0"/>
              <a:t>code that executed inside the </a:t>
            </a:r>
            <a:endParaRPr lang="en-US" sz="1600" dirty="0" smtClean="0"/>
          </a:p>
          <a:p>
            <a:r>
              <a:rPr lang="en-US" sz="1600" dirty="0" smtClean="0">
                <a:solidFill>
                  <a:srgbClr val="0000FF"/>
                </a:solidFill>
              </a:rPr>
              <a:t>actionPerformed</a:t>
            </a:r>
            <a:r>
              <a:rPr lang="en-US" sz="1600" dirty="0">
                <a:solidFill>
                  <a:srgbClr val="0000FF"/>
                </a:solidFill>
              </a:rPr>
              <a:t>() </a:t>
            </a:r>
            <a:r>
              <a:rPr lang="en-US" sz="1600" dirty="0" smtClean="0"/>
              <a:t>method as follows 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 smtClean="0"/>
              <a:t>class </a:t>
            </a:r>
            <a:r>
              <a:rPr lang="en-US" sz="1600" b="1" dirty="0">
                <a:solidFill>
                  <a:srgbClr val="FF0000"/>
                </a:solidFill>
              </a:rPr>
              <a:t>TimePrinter </a:t>
            </a:r>
            <a:r>
              <a:rPr lang="en-US" sz="1600" dirty="0"/>
              <a:t>implements </a:t>
            </a:r>
            <a:r>
              <a:rPr lang="en-US" sz="1600" b="1" dirty="0">
                <a:solidFill>
                  <a:srgbClr val="FF0000"/>
                </a:solidFill>
              </a:rPr>
              <a:t>ActionListener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 smtClean="0"/>
              <a:t> public </a:t>
            </a:r>
            <a:r>
              <a:rPr lang="en-US" sz="1600" dirty="0"/>
              <a:t>void </a:t>
            </a:r>
            <a:r>
              <a:rPr lang="en-US" sz="1600" dirty="0" err="1">
                <a:solidFill>
                  <a:srgbClr val="0000FF"/>
                </a:solidFill>
              </a:rPr>
              <a:t>actionPerformed</a:t>
            </a:r>
            <a:r>
              <a:rPr lang="en-US" sz="1600" dirty="0"/>
              <a:t>(</a:t>
            </a:r>
            <a:r>
              <a:rPr lang="en-US" sz="1600" b="1" dirty="0" err="1">
                <a:solidFill>
                  <a:srgbClr val="FF0000"/>
                </a:solidFill>
              </a:rPr>
              <a:t>ActionEvent</a:t>
            </a:r>
            <a:r>
              <a:rPr lang="en-US" sz="1600" dirty="0"/>
              <a:t> event)</a:t>
            </a:r>
          </a:p>
          <a:p>
            <a:r>
              <a:rPr lang="en-US" sz="1600" dirty="0" smtClean="0"/>
              <a:t> {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00B050"/>
                </a:solidFill>
              </a:rPr>
              <a:t>// the following is a call back </a:t>
            </a:r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 smtClean="0"/>
              <a:t>  </a:t>
            </a:r>
            <a:r>
              <a:rPr lang="en-US" sz="1600" b="1" dirty="0" smtClean="0">
                <a:solidFill>
                  <a:srgbClr val="0000FF"/>
                </a:solidFill>
              </a:rPr>
              <a:t>Date</a:t>
            </a:r>
            <a:r>
              <a:rPr lang="en-US" sz="1600" dirty="0" smtClean="0"/>
              <a:t> </a:t>
            </a:r>
            <a:r>
              <a:rPr lang="en-US" sz="1600" dirty="0"/>
              <a:t>now = </a:t>
            </a:r>
            <a:r>
              <a:rPr lang="en-US" sz="1600" dirty="0">
                <a:solidFill>
                  <a:srgbClr val="FF0000"/>
                </a:solidFill>
              </a:rPr>
              <a:t>new </a:t>
            </a:r>
            <a:r>
              <a:rPr lang="en-US" sz="1600" dirty="0">
                <a:solidFill>
                  <a:srgbClr val="0000FF"/>
                </a:solidFill>
              </a:rPr>
              <a:t>Dat</a:t>
            </a:r>
            <a:r>
              <a:rPr lang="en-US" sz="1600" dirty="0"/>
              <a:t>e();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(" </a:t>
            </a:r>
            <a:r>
              <a:rPr lang="en-US" sz="1600" dirty="0"/>
              <a:t>time is " + now);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Toolkit.getDefaultToolkit</a:t>
            </a:r>
            <a:r>
              <a:rPr lang="en-US" sz="1600" dirty="0"/>
              <a:t>().beep();</a:t>
            </a:r>
          </a:p>
          <a:p>
            <a:r>
              <a:rPr lang="en-US" sz="1600" dirty="0" smtClean="0"/>
              <a:t>  }</a:t>
            </a:r>
            <a:endParaRPr lang="en-US" sz="1600" dirty="0"/>
          </a:p>
          <a:p>
            <a:r>
              <a:rPr lang="en-US" sz="1600" dirty="0"/>
              <a:t>} </a:t>
            </a:r>
            <a:endParaRPr lang="en-US" sz="1600" dirty="0" smtClean="0"/>
          </a:p>
          <a:p>
            <a:r>
              <a:rPr lang="en-US" sz="1600" b="1" dirty="0" smtClean="0">
                <a:solidFill>
                  <a:srgbClr val="FF0000"/>
                </a:solidFill>
              </a:rPr>
              <a:t>Third: </a:t>
            </a:r>
            <a:r>
              <a:rPr lang="en-US" sz="1600" b="1" dirty="0" smtClean="0"/>
              <a:t>create 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dirty="0">
                <a:latin typeface="TimesNewRomanPSMT"/>
              </a:rPr>
              <a:t>an object </a:t>
            </a:r>
            <a:r>
              <a:rPr lang="en-US" sz="1600" dirty="0" smtClean="0">
                <a:latin typeface="TimesNewRomanPSMT"/>
              </a:rPr>
              <a:t>of </a:t>
            </a:r>
            <a:r>
              <a:rPr lang="en-US" sz="1600" dirty="0" smtClean="0">
                <a:solidFill>
                  <a:srgbClr val="0000FF"/>
                </a:solidFill>
                <a:latin typeface="TimesNewRomanPSMT"/>
              </a:rPr>
              <a:t>Timeprinter </a:t>
            </a:r>
            <a:r>
              <a:rPr lang="en-US" sz="1600" dirty="0" smtClean="0">
                <a:latin typeface="TimesNewRomanPSMT"/>
              </a:rPr>
              <a:t>and  </a:t>
            </a:r>
            <a:r>
              <a:rPr lang="en-US" sz="1600" dirty="0">
                <a:latin typeface="TimesNewRomanPSMT"/>
              </a:rPr>
              <a:t>pass it </a:t>
            </a:r>
            <a:r>
              <a:rPr lang="en-US" sz="1600" dirty="0" smtClean="0">
                <a:latin typeface="TimesNewRomanPSMT"/>
              </a:rPr>
              <a:t>to</a:t>
            </a:r>
          </a:p>
          <a:p>
            <a:r>
              <a:rPr lang="en-US" sz="1600" dirty="0" smtClean="0">
                <a:latin typeface="TimesNewRomanPSMT"/>
              </a:rPr>
              <a:t> </a:t>
            </a:r>
            <a:r>
              <a:rPr lang="en-US" sz="1600" dirty="0">
                <a:latin typeface="TimesNewRomanPSMT"/>
              </a:rPr>
              <a:t>the </a:t>
            </a:r>
            <a:r>
              <a:rPr lang="en-US" sz="1600" dirty="0">
                <a:solidFill>
                  <a:srgbClr val="FF0000"/>
                </a:solidFill>
                <a:latin typeface="CourierNewPSMT"/>
              </a:rPr>
              <a:t>Timer </a:t>
            </a:r>
            <a:r>
              <a:rPr lang="en-US" sz="1600" dirty="0" smtClean="0">
                <a:latin typeface="TimesNewRomanPSMT"/>
              </a:rPr>
              <a:t>constructor as follows: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ActionListener </a:t>
            </a:r>
            <a:r>
              <a:rPr lang="en-US" sz="1600" b="1" dirty="0">
                <a:solidFill>
                  <a:srgbClr val="0000FF"/>
                </a:solidFill>
              </a:rPr>
              <a:t>listener</a:t>
            </a:r>
            <a:r>
              <a:rPr lang="en-US" sz="1600" b="1" dirty="0">
                <a:solidFill>
                  <a:srgbClr val="FF0000"/>
                </a:solidFill>
              </a:rPr>
              <a:t> = new </a:t>
            </a:r>
            <a:r>
              <a:rPr lang="en-US" sz="1600" b="1" dirty="0">
                <a:solidFill>
                  <a:srgbClr val="0000FF"/>
                </a:solidFill>
              </a:rPr>
              <a:t>TimePrinter</a:t>
            </a:r>
            <a:r>
              <a:rPr lang="en-US" sz="1600" b="1" dirty="0">
                <a:solidFill>
                  <a:srgbClr val="FF0000"/>
                </a:solidFill>
              </a:rPr>
              <a:t>();</a:t>
            </a:r>
          </a:p>
          <a:p>
            <a:r>
              <a:rPr lang="en-US" sz="1600" b="1" dirty="0"/>
              <a:t>Timer t =</a:t>
            </a:r>
            <a:r>
              <a:rPr lang="en-US" sz="1600" b="1" dirty="0">
                <a:solidFill>
                  <a:srgbClr val="FF0000"/>
                </a:solidFill>
              </a:rPr>
              <a:t> new </a:t>
            </a:r>
            <a:r>
              <a:rPr lang="en-US" sz="1600" b="1" dirty="0"/>
              <a:t>Timer(10000, listener</a:t>
            </a:r>
            <a:r>
              <a:rPr lang="en-US" sz="1600" b="1" dirty="0" smtClean="0"/>
              <a:t>);  </a:t>
            </a:r>
            <a:r>
              <a:rPr lang="en-US" sz="1600" b="1" dirty="0" smtClean="0">
                <a:solidFill>
                  <a:srgbClr val="00B050"/>
                </a:solidFill>
              </a:rPr>
              <a:t>// 10 seconds later</a:t>
            </a:r>
          </a:p>
          <a:p>
            <a:r>
              <a:rPr lang="en-US" sz="1600" b="1" dirty="0" err="1">
                <a:solidFill>
                  <a:srgbClr val="0000FF"/>
                </a:solidFill>
              </a:rPr>
              <a:t>t.start</a:t>
            </a:r>
            <a:r>
              <a:rPr lang="en-US" sz="1600" b="1" dirty="0" smtClean="0">
                <a:solidFill>
                  <a:srgbClr val="0000FF"/>
                </a:solidFill>
              </a:rPr>
              <a:t>(); 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Display format</a:t>
            </a:r>
            <a:r>
              <a:rPr lang="en-US" sz="1600" b="1" dirty="0" smtClean="0">
                <a:solidFill>
                  <a:srgbClr val="0000FF"/>
                </a:solidFill>
              </a:rPr>
              <a:t>:</a:t>
            </a:r>
            <a:r>
              <a:rPr lang="en-US" sz="1600" b="1" dirty="0" smtClean="0">
                <a:solidFill>
                  <a:srgbClr val="00B050"/>
                </a:solidFill>
              </a:rPr>
              <a:t>  </a:t>
            </a:r>
            <a:r>
              <a:rPr lang="en-US" sz="1600" b="1" dirty="0">
                <a:solidFill>
                  <a:srgbClr val="0000FF"/>
                </a:solidFill>
              </a:rPr>
              <a:t>time is Thu Apr 13 23:29:08 PDT 2000</a:t>
            </a:r>
          </a:p>
        </p:txBody>
      </p:sp>
    </p:spTree>
    <p:extLst>
      <p:ext uri="{BB962C8B-B14F-4D97-AF65-F5344CB8AC3E}">
        <p14:creationId xmlns:p14="http://schemas.microsoft.com/office/powerpoint/2010/main" val="226826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Example: </a:t>
            </a:r>
            <a:r>
              <a:rPr lang="en-US" sz="2400" dirty="0" smtClean="0">
                <a:solidFill>
                  <a:srgbClr val="FF0000"/>
                </a:solidFill>
              </a:rPr>
              <a:t>Listing 6.3 </a:t>
            </a:r>
            <a:r>
              <a:rPr lang="en-US" sz="2400" dirty="0" smtClean="0"/>
              <a:t>timer/</a:t>
            </a:r>
            <a:r>
              <a:rPr lang="en-US" sz="2400" dirty="0" smtClean="0">
                <a:solidFill>
                  <a:srgbClr val="0000FF"/>
                </a:solidFill>
              </a:rPr>
              <a:t>TimerTest.java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2038"/>
            <a:ext cx="10591800" cy="5475437"/>
          </a:xfrm>
        </p:spPr>
        <p:txBody>
          <a:bodyPr>
            <a:no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package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timer;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java.awt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.*;  //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java.awt.ToolKit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and beep();</a:t>
            </a:r>
            <a:endParaRPr lang="en-US" sz="1400" b="1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java.awt.event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.*;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java.util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.*;  </a:t>
            </a:r>
            <a:r>
              <a:rPr lang="en-US" sz="1400" b="1" dirty="0" smtClean="0">
                <a:solidFill>
                  <a:srgbClr val="00B050"/>
                </a:solidFill>
                <a:latin typeface="Consolas"/>
              </a:rPr>
              <a:t>//</a:t>
            </a:r>
            <a:r>
              <a:rPr lang="en-US" sz="1400" b="1" dirty="0" err="1" smtClean="0">
                <a:solidFill>
                  <a:srgbClr val="00B050"/>
                </a:solidFill>
                <a:latin typeface="Consolas"/>
              </a:rPr>
              <a:t>java.util.Timer</a:t>
            </a:r>
            <a:endParaRPr lang="en-US" sz="1400" b="1" dirty="0">
              <a:solidFill>
                <a:srgbClr val="00B050"/>
              </a:solidFill>
              <a:latin typeface="Consolas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javax.swing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.*;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javax.swing.Timer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400" b="1" dirty="0">
                <a:solidFill>
                  <a:srgbClr val="00B050"/>
                </a:solidFill>
                <a:latin typeface="Consolas"/>
              </a:rPr>
              <a:t>// to resolve conflict with </a:t>
            </a:r>
            <a:r>
              <a:rPr lang="en-US" sz="1400" b="1" dirty="0" err="1">
                <a:solidFill>
                  <a:srgbClr val="00B050"/>
                </a:solidFill>
                <a:latin typeface="Consolas"/>
              </a:rPr>
              <a:t>java.util.Timer</a:t>
            </a:r>
            <a:endParaRPr lang="en-US" sz="1400" b="1" dirty="0">
              <a:solidFill>
                <a:srgbClr val="00B050"/>
              </a:solidFill>
              <a:latin typeface="Consolas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FF"/>
                </a:solidFill>
                <a:latin typeface="Consolas"/>
              </a:rPr>
              <a:t>TimerTest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{ 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/>
              </a:rPr>
              <a:t>main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(String[] </a:t>
            </a:r>
            <a:r>
              <a:rPr lang="en-US" sz="1400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{  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ActionListener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listener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TimePrinter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();</a:t>
            </a:r>
            <a:endParaRPr lang="en-US" sz="1400" dirty="0">
              <a:latin typeface="Consolas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400" b="1" dirty="0">
                <a:solidFill>
                  <a:srgbClr val="00B050"/>
                </a:solidFill>
                <a:latin typeface="Consolas"/>
              </a:rPr>
              <a:t>      // construct a timer that calls the </a:t>
            </a:r>
            <a:r>
              <a:rPr lang="en-US" sz="1400" b="1" dirty="0" smtClean="0">
                <a:solidFill>
                  <a:srgbClr val="00B050"/>
                </a:solidFill>
                <a:latin typeface="Consolas"/>
              </a:rPr>
              <a:t>listener once </a:t>
            </a:r>
            <a:r>
              <a:rPr lang="en-US" sz="1400" b="1" dirty="0">
                <a:solidFill>
                  <a:srgbClr val="00B050"/>
                </a:solidFill>
                <a:latin typeface="Consolas"/>
              </a:rPr>
              <a:t>every 10 seconds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Timer 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Timer(10000, </a:t>
            </a:r>
            <a:r>
              <a:rPr lang="en-US" sz="1400" b="1" dirty="0">
                <a:solidFill>
                  <a:srgbClr val="6A3E3E"/>
                </a:solidFill>
                <a:latin typeface="Consolas"/>
              </a:rPr>
              <a:t>listener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);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endParaRPr lang="en-US" sz="1400" b="1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dirty="0" err="1">
                <a:solidFill>
                  <a:srgbClr val="6A3E3E"/>
                </a:solidFill>
                <a:latin typeface="Consolas"/>
              </a:rPr>
              <a:t>t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.start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();</a:t>
            </a:r>
            <a:endParaRPr lang="en-US" sz="1400" dirty="0">
              <a:latin typeface="Consolas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JOptionPane.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showMessageDialog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i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b="1" i="1" dirty="0">
                <a:solidFill>
                  <a:srgbClr val="2A00FF"/>
                </a:solidFill>
                <a:latin typeface="Consolas"/>
              </a:rPr>
              <a:t>"Quit program?"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exit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(0);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}// end of main()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1400" dirty="0" smtClean="0">
                <a:solidFill>
                  <a:srgbClr val="00B050"/>
                </a:solidFill>
                <a:latin typeface="Consolas"/>
              </a:rPr>
              <a:t>// end of </a:t>
            </a:r>
            <a:r>
              <a:rPr lang="en-US" sz="1400" dirty="0" err="1" smtClean="0">
                <a:solidFill>
                  <a:srgbClr val="00B050"/>
                </a:solidFill>
                <a:latin typeface="Consolas"/>
              </a:rPr>
              <a:t>TimerTest</a:t>
            </a:r>
            <a:r>
              <a:rPr lang="en-US" sz="1400" dirty="0" smtClean="0">
                <a:solidFill>
                  <a:srgbClr val="00B050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/>
              </a:rPr>
              <a:t>clas</a:t>
            </a:r>
            <a:r>
              <a:rPr lang="en-US" sz="1400" dirty="0" smtClean="0">
                <a:solidFill>
                  <a:srgbClr val="00B050"/>
                </a:solidFill>
                <a:latin typeface="Consolas"/>
              </a:rPr>
              <a:t> </a:t>
            </a:r>
            <a:endParaRPr lang="en-US" sz="1400" dirty="0">
              <a:solidFill>
                <a:srgbClr val="00B050"/>
              </a:solidFill>
              <a:latin typeface="Consolas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Consolas"/>
              </a:rPr>
              <a:t>TimePrinter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implements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FF"/>
                </a:solidFill>
                <a:latin typeface="Consolas"/>
              </a:rPr>
              <a:t>ActionListene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r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{  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actionPerformed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ActionEvent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/>
              </a:rPr>
              <a:t>event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{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i="1" dirty="0">
                <a:solidFill>
                  <a:srgbClr val="2A00FF"/>
                </a:solidFill>
                <a:latin typeface="Consolas"/>
              </a:rPr>
              <a:t>"At the tone, the time is "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400" b="1" i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 Date());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Toolkit.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getDefaultToolkit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().beep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();  </a:t>
            </a:r>
            <a:r>
              <a:rPr lang="en-US" sz="1400" i="1" dirty="0" smtClean="0">
                <a:solidFill>
                  <a:srgbClr val="00B050"/>
                </a:solidFill>
                <a:latin typeface="Consolas"/>
              </a:rPr>
              <a:t>// </a:t>
            </a:r>
            <a:r>
              <a:rPr lang="en-US" sz="1400" i="1" dirty="0" err="1" smtClean="0">
                <a:solidFill>
                  <a:srgbClr val="00B050"/>
                </a:solidFill>
                <a:latin typeface="Consolas"/>
              </a:rPr>
              <a:t>ToolKit</a:t>
            </a:r>
            <a:r>
              <a:rPr lang="en-US" sz="1400" i="1" dirty="0" smtClean="0">
                <a:solidFill>
                  <a:srgbClr val="00B050"/>
                </a:solidFill>
                <a:latin typeface="Consolas"/>
              </a:rPr>
              <a:t> t=</a:t>
            </a:r>
            <a:r>
              <a:rPr lang="en-US" sz="1400" i="1" dirty="0" err="1" smtClean="0">
                <a:solidFill>
                  <a:srgbClr val="00B050"/>
                </a:solidFill>
                <a:latin typeface="Consolas"/>
              </a:rPr>
              <a:t>toolkit.getDefualtToolkit</a:t>
            </a:r>
            <a:r>
              <a:rPr lang="en-US" sz="1400" i="1" dirty="0" smtClean="0">
                <a:solidFill>
                  <a:srgbClr val="00B050"/>
                </a:solidFill>
                <a:latin typeface="Consolas"/>
              </a:rPr>
              <a:t>() and </a:t>
            </a:r>
            <a:r>
              <a:rPr lang="en-US" sz="1400" i="1" dirty="0" err="1" smtClean="0">
                <a:solidFill>
                  <a:srgbClr val="00B050"/>
                </a:solidFill>
                <a:latin typeface="Consolas"/>
              </a:rPr>
              <a:t>t.beep</a:t>
            </a:r>
            <a:r>
              <a:rPr lang="en-US" sz="1400" i="1" dirty="0" smtClean="0">
                <a:solidFill>
                  <a:srgbClr val="00B050"/>
                </a:solidFill>
                <a:latin typeface="Consolas"/>
              </a:rPr>
              <a:t>();</a:t>
            </a:r>
            <a:endParaRPr lang="en-US" sz="1400" i="1" dirty="0">
              <a:solidFill>
                <a:srgbClr val="00B050"/>
              </a:solidFill>
              <a:latin typeface="Consolas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} // emits audio sound.</a:t>
            </a:r>
            <a:endParaRPr lang="en-US" sz="1400" dirty="0">
              <a:solidFill>
                <a:srgbClr val="FF0000"/>
              </a:solidFill>
              <a:latin typeface="Consolas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1400" b="1" dirty="0" smtClean="0">
                <a:solidFill>
                  <a:srgbClr val="00B050"/>
                </a:solidFill>
                <a:latin typeface="Consolas"/>
              </a:rPr>
              <a:t>// end of </a:t>
            </a:r>
            <a:r>
              <a:rPr lang="en-US" sz="1400" b="1" dirty="0" err="1" smtClean="0">
                <a:solidFill>
                  <a:srgbClr val="00B050"/>
                </a:solidFill>
                <a:latin typeface="Consolas"/>
              </a:rPr>
              <a:t>TimePrint</a:t>
            </a:r>
            <a:r>
              <a:rPr lang="en-US" sz="1400" b="1" dirty="0" smtClean="0">
                <a:solidFill>
                  <a:srgbClr val="00B050"/>
                </a:solidFill>
                <a:latin typeface="Consolas"/>
              </a:rPr>
              <a:t> class </a:t>
            </a:r>
            <a:endParaRPr lang="en-US" sz="1400" b="1" dirty="0">
              <a:solidFill>
                <a:srgbClr val="00B050"/>
              </a:solidFill>
              <a:latin typeface="Consolas"/>
            </a:endParaRPr>
          </a:p>
          <a:p>
            <a:pPr marL="0" indent="0">
              <a:spcBef>
                <a:spcPts val="400"/>
              </a:spcBef>
              <a:buNone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81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6.2..2 </a:t>
            </a:r>
            <a:r>
              <a:rPr lang="en-US" dirty="0" smtClean="0">
                <a:solidFill>
                  <a:srgbClr val="FF0000"/>
                </a:solidFill>
              </a:rPr>
              <a:t>Comparator</a:t>
            </a:r>
            <a:r>
              <a:rPr lang="en-US" dirty="0" smtClean="0"/>
              <a:t>  Versus </a:t>
            </a:r>
            <a:r>
              <a:rPr lang="en-US" dirty="0" smtClean="0">
                <a:solidFill>
                  <a:srgbClr val="FF0000"/>
                </a:solidFill>
              </a:rPr>
              <a:t>Comparable </a:t>
            </a:r>
            <a:r>
              <a:rPr lang="en-US" dirty="0" smtClean="0"/>
              <a:t>Interfaces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2038"/>
            <a:ext cx="10896600" cy="5456387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In section 6.1.1, </a:t>
            </a:r>
            <a:r>
              <a:rPr lang="en-US" b="1" dirty="0" smtClean="0"/>
              <a:t>we  saw how </a:t>
            </a:r>
            <a:r>
              <a:rPr lang="en-US" b="1" dirty="0" err="1" smtClean="0">
                <a:solidFill>
                  <a:srgbClr val="0000FF"/>
                </a:solidFill>
              </a:rPr>
              <a:t>Arrays.sort</a:t>
            </a:r>
            <a:r>
              <a:rPr lang="en-US" b="1" dirty="0" smtClean="0">
                <a:solidFill>
                  <a:srgbClr val="0000FF"/>
                </a:solidFill>
              </a:rPr>
              <a:t>() </a:t>
            </a:r>
            <a:r>
              <a:rPr lang="en-US" b="1" dirty="0" smtClean="0"/>
              <a:t>sorts an array of </a:t>
            </a:r>
            <a:r>
              <a:rPr lang="en-US" b="1" dirty="0" smtClean="0">
                <a:solidFill>
                  <a:srgbClr val="FF0000"/>
                </a:solidFill>
              </a:rPr>
              <a:t>Comparable </a:t>
            </a:r>
            <a:r>
              <a:rPr lang="en-US" b="1" dirty="0" smtClean="0"/>
              <a:t>objects. 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String c</a:t>
            </a:r>
            <a:r>
              <a:rPr lang="en-US" dirty="0" smtClean="0">
                <a:solidFill>
                  <a:srgbClr val="0000FF"/>
                </a:solidFill>
              </a:rPr>
              <a:t>lass</a:t>
            </a:r>
            <a:r>
              <a:rPr lang="en-US" dirty="0" smtClean="0"/>
              <a:t>(</a:t>
            </a:r>
            <a:r>
              <a:rPr lang="en-US" dirty="0" err="1" smtClean="0"/>
              <a:t>java.lang.String</a:t>
            </a:r>
            <a:r>
              <a:rPr lang="en-US" dirty="0" smtClean="0"/>
              <a:t>) implements </a:t>
            </a:r>
            <a:r>
              <a:rPr lang="en-US" b="1" dirty="0" smtClean="0"/>
              <a:t>Comparable</a:t>
            </a:r>
            <a:r>
              <a:rPr lang="en-US" dirty="0" smtClean="0"/>
              <a:t>&lt;</a:t>
            </a:r>
            <a:r>
              <a:rPr lang="en-US" b="1" dirty="0" smtClean="0"/>
              <a:t>String</a:t>
            </a:r>
            <a:r>
              <a:rPr lang="en-US" dirty="0" smtClean="0"/>
              <a:t>&gt;.</a:t>
            </a:r>
          </a:p>
          <a:p>
            <a:r>
              <a:rPr lang="en-US" dirty="0" smtClean="0"/>
              <a:t>Hence,   </a:t>
            </a:r>
            <a:r>
              <a:rPr lang="en-US" b="1" dirty="0" err="1" smtClean="0"/>
              <a:t>String.compareTo</a:t>
            </a:r>
            <a:r>
              <a:rPr lang="en-US" dirty="0" smtClean="0"/>
              <a:t>() method compares </a:t>
            </a:r>
            <a:r>
              <a:rPr lang="en-US" b="1" dirty="0" smtClean="0"/>
              <a:t>s</a:t>
            </a:r>
            <a:r>
              <a:rPr lang="en-US" dirty="0" smtClean="0"/>
              <a:t>trings in a </a:t>
            </a:r>
            <a:r>
              <a:rPr lang="en-US" dirty="0" smtClean="0">
                <a:solidFill>
                  <a:srgbClr val="0000FF"/>
                </a:solidFill>
              </a:rPr>
              <a:t>dictionary order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  (</a:t>
            </a:r>
            <a:r>
              <a:rPr lang="en-US" b="1" dirty="0" smtClean="0">
                <a:solidFill>
                  <a:srgbClr val="FF0000"/>
                </a:solidFill>
              </a:rPr>
              <a:t>default order or natural order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b="1" dirty="0" smtClean="0"/>
              <a:t>Q: If we want to sort strings by their  increasing order of  length ( </a:t>
            </a:r>
            <a:r>
              <a:rPr lang="en-US" b="1" dirty="0" smtClean="0">
                <a:solidFill>
                  <a:srgbClr val="FF0000"/>
                </a:solidFill>
              </a:rPr>
              <a:t>customized order</a:t>
            </a:r>
            <a:r>
              <a:rPr lang="en-US" b="1" dirty="0" smtClean="0"/>
              <a:t>),</a:t>
            </a:r>
          </a:p>
          <a:p>
            <a:pPr marL="0" indent="0">
              <a:buNone/>
            </a:pPr>
            <a:r>
              <a:rPr lang="en-US" b="1" dirty="0" smtClean="0"/>
              <a:t>    how can we do this? 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We cannot modify code of String because the string class  is not our class.</a:t>
            </a:r>
            <a:endParaRPr lang="en-US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rgbClr val="7030A0"/>
                </a:solidFill>
              </a:rPr>
              <a:t>Solution</a:t>
            </a:r>
            <a:r>
              <a:rPr lang="en-US" dirty="0" smtClean="0"/>
              <a:t>: </a:t>
            </a:r>
            <a:r>
              <a:rPr lang="en-US" b="1" dirty="0" smtClean="0"/>
              <a:t>Use second version of  </a:t>
            </a:r>
            <a:r>
              <a:rPr lang="en-US" b="1" dirty="0" err="1" smtClean="0"/>
              <a:t>Arrays.sort</a:t>
            </a:r>
            <a:r>
              <a:rPr lang="en-US" b="1" dirty="0" smtClean="0"/>
              <a:t>() as declared below.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4201656"/>
            <a:ext cx="10896600" cy="2246769"/>
          </a:xfrm>
          <a:prstGeom prst="rect">
            <a:avLst/>
          </a:prstGeom>
          <a:noFill/>
          <a:ln w="19050">
            <a:solidFill>
              <a:schemeClr val="accent1">
                <a:alpha val="92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// Arrays. Sort() with two parameters: array and an object that implements  comparator(I) 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public </a:t>
            </a:r>
            <a:r>
              <a:rPr lang="en-US" sz="2000" dirty="0">
                <a:solidFill>
                  <a:srgbClr val="0000FF"/>
                </a:solidFill>
              </a:rPr>
              <a:t>static &lt;T&gt; void </a:t>
            </a:r>
            <a:r>
              <a:rPr lang="en-US" sz="2000" dirty="0">
                <a:solidFill>
                  <a:srgbClr val="FF0000"/>
                </a:solidFill>
              </a:rPr>
              <a:t>sort</a:t>
            </a:r>
            <a:r>
              <a:rPr lang="en-US" sz="2000" dirty="0">
                <a:solidFill>
                  <a:srgbClr val="0000FF"/>
                </a:solidFill>
              </a:rPr>
              <a:t> (</a:t>
            </a:r>
            <a:r>
              <a:rPr lang="en-US" sz="2000" dirty="0">
                <a:solidFill>
                  <a:srgbClr val="FF0000"/>
                </a:solidFill>
              </a:rPr>
              <a:t>T</a:t>
            </a:r>
            <a:r>
              <a:rPr lang="en-US" sz="2000" dirty="0">
                <a:solidFill>
                  <a:srgbClr val="0000FF"/>
                </a:solidFill>
              </a:rPr>
              <a:t>[] a, </a:t>
            </a:r>
            <a:r>
              <a:rPr lang="en-US" sz="2000" dirty="0">
                <a:solidFill>
                  <a:srgbClr val="FF0000"/>
                </a:solidFill>
              </a:rPr>
              <a:t>Comparator</a:t>
            </a:r>
            <a:r>
              <a:rPr lang="en-US" sz="2000" dirty="0">
                <a:solidFill>
                  <a:srgbClr val="0000FF"/>
                </a:solidFill>
              </a:rPr>
              <a:t>&lt;? super T&gt; c) </a:t>
            </a:r>
            <a:r>
              <a:rPr lang="en-US" sz="2000" dirty="0">
                <a:solidFill>
                  <a:srgbClr val="00B050"/>
                </a:solidFill>
              </a:rPr>
              <a:t>// after java </a:t>
            </a:r>
            <a:r>
              <a:rPr lang="en-US" sz="2000" dirty="0" smtClean="0">
                <a:solidFill>
                  <a:srgbClr val="00B050"/>
                </a:solidFill>
              </a:rPr>
              <a:t>5.0</a:t>
            </a:r>
          </a:p>
          <a:p>
            <a:endParaRPr lang="en-US" sz="2000" dirty="0" smtClean="0">
              <a:solidFill>
                <a:srgbClr val="7030A0"/>
              </a:solidFill>
            </a:endParaRPr>
          </a:p>
          <a:p>
            <a:r>
              <a:rPr lang="en-US" sz="2000" dirty="0" smtClean="0">
                <a:solidFill>
                  <a:srgbClr val="7030A0"/>
                </a:solidFill>
              </a:rPr>
              <a:t>public </a:t>
            </a:r>
            <a:r>
              <a:rPr lang="en-US" sz="2000" dirty="0">
                <a:solidFill>
                  <a:srgbClr val="7030A0"/>
                </a:solidFill>
              </a:rPr>
              <a:t>interface </a:t>
            </a:r>
            <a:r>
              <a:rPr lang="en-US" sz="2000" dirty="0" smtClean="0">
                <a:solidFill>
                  <a:srgbClr val="FF0000"/>
                </a:solidFill>
              </a:rPr>
              <a:t>Comparator&lt;T</a:t>
            </a:r>
            <a:r>
              <a:rPr lang="en-US" sz="2000" dirty="0" smtClean="0">
                <a:solidFill>
                  <a:srgbClr val="7030A0"/>
                </a:solidFill>
              </a:rPr>
              <a:t>&gt; </a:t>
            </a:r>
            <a:endParaRPr lang="en-US" sz="2000" dirty="0">
              <a:solidFill>
                <a:srgbClr val="00B050"/>
              </a:solidFill>
            </a:endParaRPr>
          </a:p>
          <a:p>
            <a:r>
              <a:rPr lang="en-US" sz="2000" dirty="0">
                <a:solidFill>
                  <a:srgbClr val="7030A0"/>
                </a:solidFill>
              </a:rPr>
              <a:t>{</a:t>
            </a:r>
          </a:p>
          <a:p>
            <a:r>
              <a:rPr lang="en-US" sz="2000" dirty="0">
                <a:solidFill>
                  <a:srgbClr val="7030A0"/>
                </a:solidFill>
              </a:rPr>
              <a:t>     </a:t>
            </a:r>
            <a:r>
              <a:rPr lang="en-US" sz="2000" dirty="0" err="1">
                <a:solidFill>
                  <a:srgbClr val="7030A0"/>
                </a:solidFill>
              </a:rPr>
              <a:t>int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compare</a:t>
            </a:r>
            <a:r>
              <a:rPr lang="en-US" sz="2000" dirty="0">
                <a:solidFill>
                  <a:srgbClr val="7030A0"/>
                </a:solidFill>
              </a:rPr>
              <a:t>(T o1,  T o2);  </a:t>
            </a:r>
          </a:p>
          <a:p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 smtClean="0">
                <a:solidFill>
                  <a:srgbClr val="7030A0"/>
                </a:solidFill>
              </a:rPr>
              <a:t>} </a:t>
            </a:r>
            <a:r>
              <a:rPr lang="en-US" sz="2000" dirty="0" smtClean="0">
                <a:solidFill>
                  <a:srgbClr val="00B050"/>
                </a:solidFill>
              </a:rPr>
              <a:t>// to compare strings by length, we  define a class that implements this Interface</a:t>
            </a:r>
            <a:endParaRPr 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39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Comparator Interface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class </a:t>
            </a:r>
            <a:r>
              <a:rPr lang="en-US" b="1" dirty="0" err="1"/>
              <a:t>LengthComparator</a:t>
            </a:r>
            <a:r>
              <a:rPr lang="en-US" dirty="0">
                <a:solidFill>
                  <a:srgbClr val="0000FF"/>
                </a:solidFill>
              </a:rPr>
              <a:t> implements </a:t>
            </a:r>
            <a:r>
              <a:rPr lang="en-US" b="1" dirty="0"/>
              <a:t>Comparator</a:t>
            </a:r>
            <a:r>
              <a:rPr lang="en-US" dirty="0">
                <a:solidFill>
                  <a:srgbClr val="FF0000"/>
                </a:solidFill>
              </a:rPr>
              <a:t>&lt;String&gt;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public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compare</a:t>
            </a:r>
            <a:r>
              <a:rPr lang="en-US" dirty="0">
                <a:solidFill>
                  <a:srgbClr val="0000FF"/>
                </a:solidFill>
              </a:rPr>
              <a:t>(String </a:t>
            </a:r>
            <a:r>
              <a:rPr lang="en-US" dirty="0">
                <a:solidFill>
                  <a:srgbClr val="FF0000"/>
                </a:solidFill>
              </a:rPr>
              <a:t>first</a:t>
            </a:r>
            <a:r>
              <a:rPr lang="en-US" dirty="0">
                <a:solidFill>
                  <a:srgbClr val="0000FF"/>
                </a:solidFill>
              </a:rPr>
              <a:t>, String </a:t>
            </a:r>
            <a:r>
              <a:rPr lang="en-US" dirty="0">
                <a:solidFill>
                  <a:srgbClr val="FF0000"/>
                </a:solidFill>
              </a:rPr>
              <a:t>second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   </a:t>
            </a:r>
            <a:r>
              <a:rPr lang="en-US" dirty="0">
                <a:solidFill>
                  <a:srgbClr val="FF0000"/>
                </a:solidFill>
              </a:rPr>
              <a:t>return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first.length</a:t>
            </a:r>
            <a:r>
              <a:rPr lang="en-US" dirty="0">
                <a:solidFill>
                  <a:srgbClr val="0000FF"/>
                </a:solidFill>
              </a:rPr>
              <a:t>() - </a:t>
            </a:r>
            <a:r>
              <a:rPr lang="en-US" dirty="0" err="1">
                <a:solidFill>
                  <a:srgbClr val="0000FF"/>
                </a:solidFill>
              </a:rPr>
              <a:t>second.length</a:t>
            </a:r>
            <a:r>
              <a:rPr lang="en-US" dirty="0">
                <a:solidFill>
                  <a:srgbClr val="0000FF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 smtClean="0"/>
              <a:t>// to sort  an array , pass both the array and </a:t>
            </a:r>
            <a:r>
              <a:rPr lang="en-US" b="1" dirty="0" smtClean="0">
                <a:solidFill>
                  <a:srgbClr val="0000FF"/>
                </a:solidFill>
              </a:rPr>
              <a:t>a </a:t>
            </a:r>
            <a:r>
              <a:rPr lang="en-US" b="1" dirty="0" err="1" smtClean="0">
                <a:solidFill>
                  <a:srgbClr val="0000FF"/>
                </a:solidFill>
              </a:rPr>
              <a:t>lengthComparator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/>
              <a:t>objects :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String[] </a:t>
            </a:r>
            <a:r>
              <a:rPr lang="en-US" b="1" dirty="0"/>
              <a:t>friends</a:t>
            </a:r>
            <a:r>
              <a:rPr lang="en-US" dirty="0">
                <a:solidFill>
                  <a:srgbClr val="0000FF"/>
                </a:solidFill>
              </a:rPr>
              <a:t> = { "Peter", "Paul", "Mary" };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</a:rPr>
              <a:t>Arrays.sort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b="1" dirty="0"/>
              <a:t>friends</a:t>
            </a:r>
            <a:r>
              <a:rPr lang="en-US" dirty="0">
                <a:solidFill>
                  <a:srgbClr val="0000FF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new </a:t>
            </a:r>
            <a:r>
              <a:rPr lang="en-US" b="1" dirty="0" err="1"/>
              <a:t>LengthComparator</a:t>
            </a:r>
            <a:r>
              <a:rPr lang="en-US" dirty="0">
                <a:solidFill>
                  <a:srgbClr val="0000FF"/>
                </a:solidFill>
              </a:rPr>
              <a:t>());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Output format</a:t>
            </a:r>
            <a:r>
              <a:rPr lang="en-US" dirty="0">
                <a:solidFill>
                  <a:srgbClr val="0000FF"/>
                </a:solidFill>
              </a:rPr>
              <a:t>: </a:t>
            </a:r>
            <a:r>
              <a:rPr lang="en-US" dirty="0" smtClean="0"/>
              <a:t>[“Peter</a:t>
            </a:r>
            <a:r>
              <a:rPr lang="en-US" dirty="0"/>
              <a:t>", "Paul", "</a:t>
            </a:r>
            <a:r>
              <a:rPr lang="en-US" dirty="0" smtClean="0"/>
              <a:t>Mary“] </a:t>
            </a:r>
            <a:r>
              <a:rPr lang="en-US" dirty="0" smtClean="0">
                <a:solidFill>
                  <a:srgbClr val="FF0000"/>
                </a:solidFill>
              </a:rPr>
              <a:t>or</a:t>
            </a:r>
            <a:r>
              <a:rPr lang="en-US" dirty="0" smtClean="0"/>
              <a:t> [“Mary ", “Paul, "Peter“];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46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41300"/>
            <a:ext cx="10515600" cy="514769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6.2.3. </a:t>
            </a:r>
            <a:r>
              <a:rPr lang="en-US" dirty="0" smtClean="0">
                <a:solidFill>
                  <a:srgbClr val="FF0000"/>
                </a:solidFill>
              </a:rPr>
              <a:t>Shallow Object </a:t>
            </a:r>
            <a:r>
              <a:rPr lang="en-US" dirty="0">
                <a:solidFill>
                  <a:srgbClr val="FF0000"/>
                </a:solidFill>
              </a:rPr>
              <a:t>Cloning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2086" y="921726"/>
            <a:ext cx="4318914" cy="561718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561974" y="1148566"/>
            <a:ext cx="6930112" cy="470898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/>
              <a:t>Q</a:t>
            </a:r>
            <a:r>
              <a:rPr lang="en-US" sz="2000" b="1" dirty="0" smtClean="0"/>
              <a:t>. What </a:t>
            </a:r>
            <a:r>
              <a:rPr lang="en-US" sz="2000" b="1" dirty="0"/>
              <a:t>happens </a:t>
            </a:r>
            <a:r>
              <a:rPr lang="en-US" sz="2000" b="1" dirty="0" smtClean="0"/>
              <a:t>when we  </a:t>
            </a:r>
            <a:r>
              <a:rPr lang="en-US" sz="2000" b="1" dirty="0"/>
              <a:t>copy of an </a:t>
            </a:r>
            <a:r>
              <a:rPr lang="en-US" sz="2000" b="1" dirty="0" smtClean="0"/>
              <a:t>object variable</a:t>
            </a:r>
            <a:r>
              <a:rPr lang="en-US" sz="2000" dirty="0" smtClean="0"/>
              <a:t>? </a:t>
            </a:r>
            <a:endParaRPr lang="en-US" sz="2000" dirty="0"/>
          </a:p>
          <a:p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Employee</a:t>
            </a:r>
            <a:r>
              <a:rPr lang="en-US" sz="2000" b="1" dirty="0" smtClean="0"/>
              <a:t> </a:t>
            </a:r>
            <a:r>
              <a:rPr lang="en-US" sz="2000" b="1" dirty="0"/>
              <a:t>original </a:t>
            </a:r>
            <a:r>
              <a:rPr lang="en-US" sz="2000" dirty="0">
                <a:solidFill>
                  <a:srgbClr val="0000FF"/>
                </a:solidFill>
              </a:rPr>
              <a:t>= </a:t>
            </a:r>
            <a:r>
              <a:rPr lang="en-US" sz="2000" dirty="0">
                <a:solidFill>
                  <a:srgbClr val="FF0000"/>
                </a:solidFill>
              </a:rPr>
              <a:t>new</a:t>
            </a:r>
            <a:r>
              <a:rPr lang="en-US" sz="2000" dirty="0">
                <a:solidFill>
                  <a:srgbClr val="0000FF"/>
                </a:solidFill>
              </a:rPr>
              <a:t> Employee("</a:t>
            </a:r>
            <a:r>
              <a:rPr lang="en-US" b="1" dirty="0"/>
              <a:t>John Public", 50000</a:t>
            </a:r>
            <a:r>
              <a:rPr lang="en-US" dirty="0">
                <a:solidFill>
                  <a:srgbClr val="0000FF"/>
                </a:solidFill>
              </a:rPr>
              <a:t>);</a:t>
            </a:r>
          </a:p>
          <a:p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b="1" dirty="0" smtClean="0"/>
              <a:t>Employee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copy</a:t>
            </a:r>
            <a:r>
              <a:rPr lang="en-US" sz="2000" dirty="0">
                <a:solidFill>
                  <a:srgbClr val="0000FF"/>
                </a:solidFill>
              </a:rPr>
              <a:t> = </a:t>
            </a:r>
            <a:r>
              <a:rPr lang="en-US" sz="2000" dirty="0"/>
              <a:t>original;</a:t>
            </a:r>
          </a:p>
          <a:p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err="1" smtClean="0"/>
              <a:t>copy</a:t>
            </a:r>
            <a:r>
              <a:rPr lang="en-US" sz="2000" dirty="0" err="1" smtClean="0">
                <a:solidFill>
                  <a:srgbClr val="0000FF"/>
                </a:solidFill>
              </a:rPr>
              <a:t>.raiseSalary</a:t>
            </a:r>
            <a:r>
              <a:rPr lang="en-US" sz="2000" dirty="0" smtClean="0">
                <a:solidFill>
                  <a:srgbClr val="0000FF"/>
                </a:solidFill>
              </a:rPr>
              <a:t>(</a:t>
            </a:r>
            <a:r>
              <a:rPr lang="en-US" sz="2000" dirty="0" smtClean="0"/>
              <a:t>10</a:t>
            </a:r>
            <a:r>
              <a:rPr lang="en-US" sz="2000" dirty="0">
                <a:solidFill>
                  <a:srgbClr val="0000FF"/>
                </a:solidFill>
              </a:rPr>
              <a:t>); </a:t>
            </a:r>
            <a:r>
              <a:rPr lang="en-US" sz="2000" dirty="0">
                <a:solidFill>
                  <a:srgbClr val="00B050"/>
                </a:solidFill>
              </a:rPr>
              <a:t>// </a:t>
            </a:r>
            <a:r>
              <a:rPr lang="en-US" sz="2000" dirty="0" err="1" smtClean="0">
                <a:solidFill>
                  <a:srgbClr val="00B050"/>
                </a:solidFill>
              </a:rPr>
              <a:t>mutator</a:t>
            </a:r>
            <a:r>
              <a:rPr lang="en-US" sz="2000" dirty="0" smtClean="0">
                <a:solidFill>
                  <a:srgbClr val="00B050"/>
                </a:solidFill>
              </a:rPr>
              <a:t> modify the salary. </a:t>
            </a:r>
            <a:endParaRPr lang="en-US" sz="2000" dirty="0">
              <a:solidFill>
                <a:srgbClr val="00B05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Solution 1</a:t>
            </a:r>
            <a:r>
              <a:rPr lang="en-US" sz="2000" b="1" dirty="0" smtClean="0">
                <a:solidFill>
                  <a:srgbClr val="0000FF"/>
                </a:solidFill>
              </a:rPr>
              <a:t>: </a:t>
            </a:r>
            <a:r>
              <a:rPr lang="en-US" sz="2000" b="1" dirty="0" smtClean="0"/>
              <a:t>Invoke  </a:t>
            </a:r>
            <a:r>
              <a:rPr lang="en-US" sz="2000" dirty="0" smtClean="0"/>
              <a:t>clone() method of  “ Object” class 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    </a:t>
            </a:r>
            <a:r>
              <a:rPr lang="en-US" sz="2000" b="1" dirty="0" smtClean="0"/>
              <a:t>Employee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/>
              <a:t>copy </a:t>
            </a:r>
            <a:r>
              <a:rPr lang="en-US" sz="2000" dirty="0">
                <a:solidFill>
                  <a:srgbClr val="0000FF"/>
                </a:solidFill>
              </a:rPr>
              <a:t>= </a:t>
            </a:r>
            <a:r>
              <a:rPr lang="en-US" sz="2000" dirty="0" err="1">
                <a:solidFill>
                  <a:srgbClr val="0000FF"/>
                </a:solidFill>
              </a:rPr>
              <a:t>original.</a:t>
            </a:r>
            <a:r>
              <a:rPr lang="en-US" sz="2000" dirty="0" err="1">
                <a:solidFill>
                  <a:srgbClr val="FF0000"/>
                </a:solidFill>
              </a:rPr>
              <a:t>clone</a:t>
            </a:r>
            <a:r>
              <a:rPr lang="en-US" sz="2000" dirty="0">
                <a:solidFill>
                  <a:srgbClr val="0000FF"/>
                </a:solidFill>
              </a:rPr>
              <a:t>();</a:t>
            </a:r>
          </a:p>
          <a:p>
            <a:r>
              <a:rPr lang="en-US" sz="2000" dirty="0">
                <a:solidFill>
                  <a:srgbClr val="0000FF"/>
                </a:solidFill>
              </a:rPr>
              <a:t>     </a:t>
            </a:r>
            <a:r>
              <a:rPr lang="en-US" sz="2000" dirty="0" err="1"/>
              <a:t>copy.</a:t>
            </a:r>
            <a:r>
              <a:rPr lang="en-US" sz="2000" dirty="0" err="1">
                <a:solidFill>
                  <a:srgbClr val="FF0000"/>
                </a:solidFill>
              </a:rPr>
              <a:t>raiseSalary</a:t>
            </a:r>
            <a:r>
              <a:rPr lang="en-US" sz="2000" dirty="0">
                <a:solidFill>
                  <a:srgbClr val="0000FF"/>
                </a:solidFill>
              </a:rPr>
              <a:t>(10); </a:t>
            </a:r>
            <a:r>
              <a:rPr lang="en-US" sz="2000" b="1" dirty="0">
                <a:solidFill>
                  <a:srgbClr val="00B050"/>
                </a:solidFill>
              </a:rPr>
              <a:t>// </a:t>
            </a:r>
            <a:r>
              <a:rPr lang="en-US" sz="2000" b="1" dirty="0" smtClean="0">
                <a:solidFill>
                  <a:srgbClr val="00B050"/>
                </a:solidFill>
              </a:rPr>
              <a:t>original is not modified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Note </a:t>
            </a:r>
            <a:r>
              <a:rPr lang="en-US" sz="2000" dirty="0" smtClean="0">
                <a:solidFill>
                  <a:srgbClr val="0000FF"/>
                </a:solidFill>
              </a:rPr>
              <a:t>: </a:t>
            </a:r>
            <a:r>
              <a:rPr lang="en-US" sz="2000" dirty="0" smtClean="0"/>
              <a:t>clone() in “</a:t>
            </a:r>
            <a:r>
              <a:rPr lang="en-US" sz="2000" dirty="0" err="1" smtClean="0"/>
              <a:t>Objcet</a:t>
            </a:r>
            <a:r>
              <a:rPr lang="en-US" sz="2000" dirty="0" smtClean="0"/>
              <a:t> ” class copy field-by-field</a:t>
            </a:r>
            <a:r>
              <a:rPr lang="en-US" sz="2000" dirty="0" smtClean="0">
                <a:solidFill>
                  <a:srgbClr val="0000FF"/>
                </a:solidFill>
              </a:rPr>
              <a:t>.</a:t>
            </a:r>
            <a:endParaRPr lang="en-US" sz="2000" dirty="0">
              <a:solidFill>
                <a:srgbClr val="0000FF"/>
              </a:solidFill>
            </a:endParaRPr>
          </a:p>
          <a:p>
            <a:r>
              <a:rPr lang="en-US" sz="2000" dirty="0" smtClean="0">
                <a:solidFill>
                  <a:srgbClr val="0000FF"/>
                </a:solidFill>
              </a:rPr>
              <a:t>Case 1: : </a:t>
            </a:r>
            <a:r>
              <a:rPr lang="en-US" sz="2000" dirty="0" smtClean="0"/>
              <a:t>if the field  is primitive type, it is Ok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Case 2: </a:t>
            </a:r>
            <a:r>
              <a:rPr lang="en-US" sz="2000" dirty="0"/>
              <a:t>I</a:t>
            </a:r>
            <a:r>
              <a:rPr lang="en-US" sz="2000" dirty="0" smtClean="0"/>
              <a:t>f field points to immutable object (like String),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it is </a:t>
            </a:r>
            <a:r>
              <a:rPr lang="en-US" sz="2000" dirty="0" smtClean="0">
                <a:solidFill>
                  <a:srgbClr val="FF0000"/>
                </a:solidFill>
              </a:rPr>
              <a:t>OK.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case 3: </a:t>
            </a:r>
            <a:r>
              <a:rPr lang="en-US" sz="2000" dirty="0"/>
              <a:t>I</a:t>
            </a:r>
            <a:r>
              <a:rPr lang="en-US" sz="2000" dirty="0" smtClean="0"/>
              <a:t>f the filed points to  mutable object( like </a:t>
            </a:r>
            <a:r>
              <a:rPr lang="en-US" sz="2000" b="1" dirty="0" smtClean="0">
                <a:solidFill>
                  <a:srgbClr val="0000FF"/>
                </a:solidFill>
              </a:rPr>
              <a:t>Date</a:t>
            </a:r>
            <a:r>
              <a:rPr lang="en-US" sz="2000" dirty="0" smtClean="0"/>
              <a:t>),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it is  </a:t>
            </a:r>
            <a:r>
              <a:rPr lang="en-US" sz="2000" dirty="0" smtClean="0">
                <a:solidFill>
                  <a:srgbClr val="FF0000"/>
                </a:solidFill>
              </a:rPr>
              <a:t>not OK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FF0000"/>
                </a:solidFill>
              </a:rPr>
              <a:t>Solution 2 </a:t>
            </a:r>
            <a:r>
              <a:rPr lang="en-US" sz="2000" dirty="0"/>
              <a:t>:  </a:t>
            </a:r>
            <a:r>
              <a:rPr lang="en-US" sz="2000" dirty="0" smtClean="0"/>
              <a:t>we must redefine </a:t>
            </a:r>
            <a:r>
              <a:rPr lang="en-US" sz="2000" dirty="0"/>
              <a:t>the </a:t>
            </a:r>
            <a:r>
              <a:rPr lang="en-US" sz="2000" dirty="0" smtClean="0"/>
              <a:t>clone() to do  </a:t>
            </a:r>
            <a:r>
              <a:rPr lang="en-US" sz="2000" dirty="0"/>
              <a:t>deep </a:t>
            </a:r>
            <a:r>
              <a:rPr lang="en-US" sz="2000" dirty="0" smtClean="0"/>
              <a:t>  </a:t>
            </a:r>
          </a:p>
          <a:p>
            <a:r>
              <a:rPr lang="en-US" sz="2000" dirty="0" smtClean="0"/>
              <a:t>                  copy( </a:t>
            </a:r>
            <a:r>
              <a:rPr lang="en-US" sz="2000" dirty="0" smtClean="0">
                <a:solidFill>
                  <a:srgbClr val="0000FF"/>
                </a:solidFill>
              </a:rPr>
              <a:t>see next slide</a:t>
            </a:r>
            <a:r>
              <a:rPr lang="en-US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2259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6.2.3. Shallow Object </a:t>
            </a:r>
            <a:r>
              <a:rPr lang="en-US" dirty="0" smtClean="0">
                <a:solidFill>
                  <a:srgbClr val="FF0000"/>
                </a:solidFill>
              </a:rPr>
              <a:t>Cloning </a:t>
            </a:r>
            <a:r>
              <a:rPr lang="en-US" dirty="0" smtClean="0">
                <a:solidFill>
                  <a:srgbClr val="0000FF"/>
                </a:solidFill>
              </a:rPr>
              <a:t>cont’d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89" y="1008853"/>
            <a:ext cx="8884885" cy="531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42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Clone() </a:t>
            </a:r>
            <a:r>
              <a:rPr lang="en-US" dirty="0" smtClean="0">
                <a:solidFill>
                  <a:prstClr val="black"/>
                </a:solidFill>
              </a:rPr>
              <a:t>method of Object class  Vs </a:t>
            </a:r>
            <a:r>
              <a:rPr lang="en-US" dirty="0" smtClean="0">
                <a:solidFill>
                  <a:srgbClr val="FF0000"/>
                </a:solidFill>
              </a:rPr>
              <a:t>Cloneable</a:t>
            </a:r>
            <a:r>
              <a:rPr lang="en-US" dirty="0" smtClean="0">
                <a:solidFill>
                  <a:prstClr val="black"/>
                </a:solidFill>
              </a:rPr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2038"/>
            <a:ext cx="11087100" cy="53643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 every class, </a:t>
            </a:r>
            <a:r>
              <a:rPr lang="en-US" dirty="0" smtClean="0"/>
              <a:t>we  </a:t>
            </a:r>
            <a:r>
              <a:rPr lang="en-US" dirty="0"/>
              <a:t>need to decide whether</a:t>
            </a:r>
          </a:p>
          <a:p>
            <a:pPr marL="0" indent="0">
              <a:buNone/>
            </a:pPr>
            <a:r>
              <a:rPr lang="en-US" dirty="0"/>
              <a:t>1. The </a:t>
            </a:r>
            <a:r>
              <a:rPr lang="en-US" b="1" dirty="0"/>
              <a:t>default clone </a:t>
            </a:r>
            <a:r>
              <a:rPr lang="en-US" dirty="0"/>
              <a:t>method is good enough;</a:t>
            </a:r>
          </a:p>
          <a:p>
            <a:pPr marL="0" indent="0">
              <a:buNone/>
            </a:pPr>
            <a:r>
              <a:rPr lang="en-US" dirty="0"/>
              <a:t>2. The </a:t>
            </a:r>
            <a:r>
              <a:rPr lang="en-US" b="1" dirty="0"/>
              <a:t>default clone </a:t>
            </a:r>
            <a:r>
              <a:rPr lang="en-US" dirty="0"/>
              <a:t>method can be patched up by </a:t>
            </a:r>
            <a:r>
              <a:rPr lang="en-US" b="1" dirty="0"/>
              <a:t>calling clone </a:t>
            </a:r>
            <a:r>
              <a:rPr lang="en-US" dirty="0"/>
              <a:t>on the </a:t>
            </a:r>
            <a:r>
              <a:rPr lang="en-US" dirty="0" smtClean="0"/>
              <a:t>mutable sub-objects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 clone should not be </a:t>
            </a:r>
            <a:r>
              <a:rPr lang="en-US" dirty="0" smtClean="0"/>
              <a:t>attempted(default)</a:t>
            </a:r>
          </a:p>
          <a:p>
            <a:r>
              <a:rPr lang="en-US" dirty="0" smtClean="0"/>
              <a:t>Hence,  </a:t>
            </a:r>
            <a:r>
              <a:rPr lang="en-US" dirty="0"/>
              <a:t>a class </a:t>
            </a:r>
            <a:r>
              <a:rPr lang="en-US" dirty="0" smtClean="0"/>
              <a:t>must: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1. Implement the </a:t>
            </a:r>
            <a:r>
              <a:rPr lang="en-US" dirty="0" smtClean="0"/>
              <a:t>“</a:t>
            </a:r>
            <a:r>
              <a:rPr lang="en-US" b="1" dirty="0" smtClean="0">
                <a:solidFill>
                  <a:srgbClr val="0000FF"/>
                </a:solidFill>
              </a:rPr>
              <a:t>Cloneable</a:t>
            </a:r>
            <a:r>
              <a:rPr lang="en-US" dirty="0" smtClean="0"/>
              <a:t>” </a:t>
            </a:r>
            <a:r>
              <a:rPr lang="en-US" dirty="0"/>
              <a:t>interface; and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b="1" dirty="0" smtClean="0">
                <a:solidFill>
                  <a:srgbClr val="0000FF"/>
                </a:solidFill>
              </a:rPr>
              <a:t>Re-define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 smtClean="0">
                <a:solidFill>
                  <a:srgbClr val="FF0000"/>
                </a:solidFill>
              </a:rPr>
              <a:t>clone() </a:t>
            </a:r>
            <a:r>
              <a:rPr lang="en-US" dirty="0">
                <a:solidFill>
                  <a:srgbClr val="FF0000"/>
                </a:solidFill>
              </a:rPr>
              <a:t>method </a:t>
            </a:r>
            <a:r>
              <a:rPr lang="en-US" dirty="0" smtClean="0"/>
              <a:t>of “</a:t>
            </a:r>
            <a:r>
              <a:rPr lang="en-US" b="1" dirty="0" smtClean="0"/>
              <a:t>Object</a:t>
            </a:r>
            <a:r>
              <a:rPr lang="en-US" dirty="0" smtClean="0"/>
              <a:t>” class with </a:t>
            </a:r>
            <a:r>
              <a:rPr lang="en-US" dirty="0"/>
              <a:t>the </a:t>
            </a:r>
            <a:r>
              <a:rPr lang="en-US" b="1" dirty="0"/>
              <a:t>public access </a:t>
            </a:r>
            <a:r>
              <a:rPr lang="en-US" b="1" dirty="0" smtClean="0"/>
              <a:t>modifier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because the access modifier is </a:t>
            </a:r>
            <a:r>
              <a:rPr lang="en-US" dirty="0" smtClean="0">
                <a:solidFill>
                  <a:srgbClr val="FF0000"/>
                </a:solidFill>
              </a:rPr>
              <a:t>Protected</a:t>
            </a:r>
            <a:r>
              <a:rPr lang="en-US" dirty="0" smtClean="0"/>
              <a:t> as shown in its declaration below: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public </a:t>
            </a:r>
            <a:r>
              <a:rPr lang="en-US" dirty="0">
                <a:solidFill>
                  <a:srgbClr val="0000FF"/>
                </a:solidFill>
              </a:rPr>
              <a:t>class </a:t>
            </a:r>
            <a:r>
              <a:rPr lang="en-US" b="1" dirty="0" smtClean="0">
                <a:solidFill>
                  <a:srgbClr val="FF0000"/>
                </a:solidFill>
              </a:rPr>
              <a:t>Object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protected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Object </a:t>
            </a:r>
            <a:r>
              <a:rPr lang="en-US" dirty="0"/>
              <a:t>clone</a:t>
            </a:r>
            <a:r>
              <a:rPr lang="en-US" dirty="0" smtClean="0"/>
              <a:t>() </a:t>
            </a:r>
            <a:r>
              <a:rPr lang="en-US" dirty="0" smtClean="0">
                <a:solidFill>
                  <a:srgbClr val="FF0000"/>
                </a:solidFill>
              </a:rPr>
              <a:t>throws</a:t>
            </a:r>
            <a:r>
              <a:rPr lang="en-US" dirty="0" smtClean="0"/>
              <a:t> </a:t>
            </a:r>
            <a:r>
              <a:rPr lang="en-US" dirty="0" err="1" smtClean="0"/>
              <a:t>CloneNotSupportedException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{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smtClean="0">
                <a:solidFill>
                  <a:srgbClr val="00B050"/>
                </a:solidFill>
              </a:rPr>
              <a:t>// we can write our code 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/>
              <a:t>     }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}  </a:t>
            </a:r>
            <a:r>
              <a:rPr lang="en-US" sz="2200" b="1" dirty="0" smtClean="0">
                <a:solidFill>
                  <a:srgbClr val="7030A0"/>
                </a:solidFill>
              </a:rPr>
              <a:t>// See next slide about </a:t>
            </a:r>
            <a:r>
              <a:rPr lang="en-US" sz="2200" b="1" dirty="0" err="1" smtClean="0">
                <a:solidFill>
                  <a:srgbClr val="FF0000"/>
                </a:solidFill>
              </a:rPr>
              <a:t>cloneable</a:t>
            </a:r>
            <a:r>
              <a:rPr lang="en-US" sz="2200" b="1" dirty="0" smtClean="0">
                <a:solidFill>
                  <a:srgbClr val="7030A0"/>
                </a:solidFill>
              </a:rPr>
              <a:t> interface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62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Clone() </a:t>
            </a:r>
            <a:r>
              <a:rPr lang="en-US" dirty="0">
                <a:solidFill>
                  <a:prstClr val="black"/>
                </a:solidFill>
              </a:rPr>
              <a:t>method of Object class  Vs </a:t>
            </a:r>
            <a:r>
              <a:rPr lang="en-US" dirty="0">
                <a:solidFill>
                  <a:srgbClr val="FF0000"/>
                </a:solidFill>
              </a:rPr>
              <a:t>Cloneable</a:t>
            </a:r>
            <a:r>
              <a:rPr lang="en-US" dirty="0">
                <a:solidFill>
                  <a:prstClr val="black"/>
                </a:solidFill>
              </a:rPr>
              <a:t> Interface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</a:t>
            </a:r>
            <a:r>
              <a:rPr lang="en-US" b="1" dirty="0" smtClean="0"/>
              <a:t>Cloneable Interface </a:t>
            </a:r>
            <a:r>
              <a:rPr lang="en-US" dirty="0" smtClean="0"/>
              <a:t>has no methods, It is called </a:t>
            </a:r>
            <a:r>
              <a:rPr lang="en-US" b="1" dirty="0" smtClean="0">
                <a:solidFill>
                  <a:srgbClr val="0000FF"/>
                </a:solidFill>
              </a:rPr>
              <a:t>marker</a:t>
            </a:r>
            <a:r>
              <a:rPr lang="en-US" dirty="0" smtClean="0"/>
              <a:t> interface.</a:t>
            </a:r>
          </a:p>
          <a:p>
            <a:r>
              <a:rPr lang="en-US" dirty="0" smtClean="0"/>
              <a:t>Its definition  is as follows;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>
                <a:solidFill>
                  <a:srgbClr val="FF0000"/>
                </a:solidFill>
              </a:rPr>
              <a:t>public</a:t>
            </a:r>
            <a:r>
              <a:rPr lang="en-US" dirty="0">
                <a:solidFill>
                  <a:srgbClr val="0000FF"/>
                </a:solidFill>
              </a:rPr>
              <a:t> interface </a:t>
            </a:r>
            <a:r>
              <a:rPr lang="en-US" dirty="0" smtClean="0">
                <a:solidFill>
                  <a:srgbClr val="0000FF"/>
                </a:solidFill>
              </a:rPr>
              <a:t>Cloneable  </a:t>
            </a:r>
            <a:r>
              <a:rPr lang="en-US" dirty="0" smtClean="0">
                <a:solidFill>
                  <a:srgbClr val="00B050"/>
                </a:solidFill>
              </a:rPr>
              <a:t>// change protected modifier into public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    </a:t>
            </a:r>
            <a:r>
              <a:rPr lang="en-US" dirty="0" smtClean="0">
                <a:solidFill>
                  <a:srgbClr val="00B050"/>
                </a:solidFill>
              </a:rPr>
              <a:t>// empty body 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 }</a:t>
            </a:r>
          </a:p>
          <a:p>
            <a:r>
              <a:rPr lang="en-US" dirty="0">
                <a:solidFill>
                  <a:srgbClr val="0000FF"/>
                </a:solidFill>
              </a:rPr>
              <a:t>A class </a:t>
            </a:r>
            <a:r>
              <a:rPr lang="en-US" dirty="0">
                <a:solidFill>
                  <a:srgbClr val="FF0000"/>
                </a:solidFill>
              </a:rPr>
              <a:t>implements</a:t>
            </a:r>
            <a:r>
              <a:rPr lang="en-US" dirty="0">
                <a:solidFill>
                  <a:srgbClr val="0000FF"/>
                </a:solidFill>
              </a:rPr>
              <a:t> the </a:t>
            </a:r>
            <a:r>
              <a:rPr lang="en-US" dirty="0">
                <a:solidFill>
                  <a:srgbClr val="7030A0"/>
                </a:solidFill>
              </a:rPr>
              <a:t>Cloneable</a:t>
            </a:r>
            <a:r>
              <a:rPr lang="en-US" dirty="0">
                <a:solidFill>
                  <a:srgbClr val="0000FF"/>
                </a:solidFill>
              </a:rPr>
              <a:t> interface to </a:t>
            </a:r>
            <a:r>
              <a:rPr lang="en-US" dirty="0">
                <a:solidFill>
                  <a:srgbClr val="FF0000"/>
                </a:solidFill>
              </a:rPr>
              <a:t>indicate </a:t>
            </a:r>
            <a:r>
              <a:rPr lang="en-US" dirty="0" smtClean="0">
                <a:solidFill>
                  <a:srgbClr val="FF0000"/>
                </a:solidFill>
              </a:rPr>
              <a:t>that </a:t>
            </a:r>
            <a:r>
              <a:rPr lang="en-US" dirty="0" smtClean="0">
                <a:solidFill>
                  <a:srgbClr val="0000FF"/>
                </a:solidFill>
              </a:rPr>
              <a:t>invoking  </a:t>
            </a:r>
            <a:r>
              <a:rPr lang="en-US" dirty="0">
                <a:solidFill>
                  <a:srgbClr val="FF0000"/>
                </a:solidFill>
              </a:rPr>
              <a:t>Object.clone()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method is  </a:t>
            </a:r>
            <a:r>
              <a:rPr lang="en-US" dirty="0"/>
              <a:t>legal </a:t>
            </a:r>
            <a:r>
              <a:rPr lang="en-US" dirty="0" smtClean="0"/>
              <a:t>to </a:t>
            </a:r>
            <a:r>
              <a:rPr lang="en-US" dirty="0"/>
              <a:t>make </a:t>
            </a:r>
            <a:r>
              <a:rPr lang="en-US" dirty="0">
                <a:solidFill>
                  <a:srgbClr val="0000FF"/>
                </a:solidFill>
              </a:rPr>
              <a:t>a field-for-field copy </a:t>
            </a:r>
            <a:r>
              <a:rPr lang="en-US" dirty="0"/>
              <a:t>of instances of that class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Invoking </a:t>
            </a:r>
            <a:r>
              <a:rPr lang="en-US" b="1" dirty="0">
                <a:solidFill>
                  <a:srgbClr val="0000FF"/>
                </a:solidFill>
              </a:rPr>
              <a:t>Object's </a:t>
            </a:r>
            <a:r>
              <a:rPr lang="en-US" b="1" dirty="0" smtClean="0">
                <a:solidFill>
                  <a:srgbClr val="0000FF"/>
                </a:solidFill>
              </a:rPr>
              <a:t>clone() </a:t>
            </a:r>
            <a:r>
              <a:rPr lang="en-US" dirty="0"/>
              <a:t>on an instance that does not implement the Cloneable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interface generates  “ </a:t>
            </a:r>
            <a:r>
              <a:rPr lang="en-US" b="1" dirty="0" err="1" smtClean="0"/>
              <a:t>CloneNotSupportedException</a:t>
            </a:r>
            <a:r>
              <a:rPr lang="en-US" b="1" dirty="0" smtClean="0"/>
              <a:t>”</a:t>
            </a:r>
          </a:p>
          <a:p>
            <a:r>
              <a:rPr lang="en-US" dirty="0" smtClean="0"/>
              <a:t>Classes </a:t>
            </a:r>
            <a:r>
              <a:rPr lang="en-US" dirty="0"/>
              <a:t>that implement this interface </a:t>
            </a:r>
            <a:r>
              <a:rPr lang="en-US" b="1" dirty="0">
                <a:solidFill>
                  <a:srgbClr val="FF0000"/>
                </a:solidFill>
              </a:rPr>
              <a:t>should override </a:t>
            </a:r>
            <a:r>
              <a:rPr lang="en-US" b="1" dirty="0">
                <a:solidFill>
                  <a:srgbClr val="0000FF"/>
                </a:solidFill>
              </a:rPr>
              <a:t>Object.clone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88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2066"/>
            <a:ext cx="10515600" cy="514769"/>
          </a:xfrm>
        </p:spPr>
        <p:txBody>
          <a:bodyPr>
            <a:normAutofit/>
          </a:bodyPr>
          <a:lstStyle/>
          <a:p>
            <a:r>
              <a:rPr lang="en-US" dirty="0" smtClean="0"/>
              <a:t>Example: “</a:t>
            </a:r>
            <a:r>
              <a:rPr lang="en-US" dirty="0" smtClean="0">
                <a:solidFill>
                  <a:srgbClr val="0000FF"/>
                </a:solidFill>
              </a:rPr>
              <a:t>Comparable</a:t>
            </a:r>
            <a:r>
              <a:rPr lang="en-US" dirty="0" smtClean="0"/>
              <a:t>” </a:t>
            </a:r>
            <a:r>
              <a:rPr lang="en-US" dirty="0"/>
              <a:t>Interface </a:t>
            </a:r>
            <a:r>
              <a:rPr lang="en-US" dirty="0" smtClean="0"/>
              <a:t>And “</a:t>
            </a:r>
            <a:r>
              <a:rPr lang="en-US" dirty="0" smtClean="0">
                <a:solidFill>
                  <a:srgbClr val="0000FF"/>
                </a:solidFill>
              </a:rPr>
              <a:t>Arrays</a:t>
            </a:r>
            <a:r>
              <a:rPr lang="en-US" dirty="0" smtClean="0"/>
              <a:t>” class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067956"/>
            <a:ext cx="11426524" cy="528839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*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3</a:t>
            </a:fld>
            <a:endParaRPr lang="ko-KR" alt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254081" y="841119"/>
            <a:ext cx="11505818" cy="5436183"/>
            <a:chOff x="270558" y="1122583"/>
            <a:chExt cx="11325678" cy="5436183"/>
          </a:xfrm>
        </p:grpSpPr>
        <p:sp>
          <p:nvSpPr>
            <p:cNvPr id="6" name="TextBox 5"/>
            <p:cNvSpPr txBox="1"/>
            <p:nvPr/>
          </p:nvSpPr>
          <p:spPr>
            <a:xfrm>
              <a:off x="5941862" y="4373552"/>
              <a:ext cx="5654374" cy="2185214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700" dirty="0"/>
                <a:t>public class </a:t>
              </a:r>
              <a:r>
                <a:rPr lang="en-US" sz="1700" dirty="0" smtClean="0">
                  <a:solidFill>
                    <a:srgbClr val="0000FF"/>
                  </a:solidFill>
                </a:rPr>
                <a:t>Arrays </a:t>
              </a:r>
              <a:r>
                <a:rPr lang="en-US" sz="1700" dirty="0" smtClean="0"/>
                <a:t>extends </a:t>
              </a:r>
              <a:r>
                <a:rPr lang="en-US" sz="1700" dirty="0">
                  <a:solidFill>
                    <a:srgbClr val="FF0000"/>
                  </a:solidFill>
                </a:rPr>
                <a:t>Object</a:t>
              </a:r>
              <a:r>
                <a:rPr lang="en-US" sz="1700" dirty="0" smtClean="0">
                  <a:solidFill>
                    <a:srgbClr val="FF0000"/>
                  </a:solidFill>
                </a:rPr>
                <a:t>/</a:t>
              </a:r>
              <a:r>
                <a:rPr lang="en-US" sz="1700" dirty="0" smtClean="0">
                  <a:solidFill>
                    <a:srgbClr val="00B050"/>
                  </a:solidFill>
                </a:rPr>
                <a:t>/ </a:t>
              </a:r>
              <a:r>
                <a:rPr lang="en-US" sz="1700" dirty="0" err="1" smtClean="0">
                  <a:solidFill>
                    <a:srgbClr val="00B050"/>
                  </a:solidFill>
                </a:rPr>
                <a:t>java.util</a:t>
              </a:r>
              <a:r>
                <a:rPr lang="en-US" sz="1700" dirty="0" smtClean="0">
                  <a:solidFill>
                    <a:srgbClr val="00B050"/>
                  </a:solidFill>
                </a:rPr>
                <a:t> pack</a:t>
              </a:r>
            </a:p>
            <a:p>
              <a:r>
                <a:rPr lang="en-US" sz="1700" dirty="0" smtClean="0">
                  <a:solidFill>
                    <a:srgbClr val="FF0000"/>
                  </a:solidFill>
                </a:rPr>
                <a:t>{</a:t>
              </a:r>
            </a:p>
            <a:p>
              <a:r>
                <a:rPr lang="en-US" sz="1700" dirty="0" smtClean="0"/>
                <a:t> </a:t>
              </a:r>
              <a:r>
                <a:rPr lang="en-US" sz="1700" b="1" dirty="0"/>
                <a:t>public </a:t>
              </a:r>
              <a:r>
                <a:rPr lang="en-US" sz="1700" b="1" dirty="0" smtClean="0"/>
                <a:t>static  </a:t>
              </a:r>
              <a:r>
                <a:rPr lang="en-US" sz="1700" b="1" dirty="0"/>
                <a:t>void </a:t>
              </a:r>
              <a:r>
                <a:rPr lang="en-US" sz="1700" b="1" dirty="0" smtClean="0">
                  <a:solidFill>
                    <a:srgbClr val="FF0000"/>
                  </a:solidFill>
                </a:rPr>
                <a:t>sort(</a:t>
              </a:r>
              <a:r>
                <a:rPr lang="en-US" sz="1700" b="1" dirty="0" smtClean="0"/>
                <a:t>Employee[] </a:t>
              </a:r>
              <a:r>
                <a:rPr lang="en-US" sz="1700" b="1" dirty="0" smtClean="0">
                  <a:solidFill>
                    <a:srgbClr val="FF0000"/>
                  </a:solidFill>
                </a:rPr>
                <a:t>e2</a:t>
              </a:r>
              <a:r>
                <a:rPr lang="en-US" sz="1700" b="1" dirty="0" smtClean="0"/>
                <a:t> </a:t>
              </a:r>
              <a:r>
                <a:rPr lang="en-US" sz="1700" b="1" dirty="0" smtClean="0">
                  <a:solidFill>
                    <a:srgbClr val="FF0000"/>
                  </a:solidFill>
                </a:rPr>
                <a:t>)</a:t>
              </a:r>
              <a:endParaRPr lang="en-US" sz="1700" dirty="0" smtClean="0">
                <a:solidFill>
                  <a:srgbClr val="FF0000"/>
                </a:solidFill>
              </a:endParaRPr>
            </a:p>
            <a:p>
              <a:r>
                <a:rPr lang="en-US" sz="1700" dirty="0"/>
                <a:t> </a:t>
              </a:r>
              <a:r>
                <a:rPr lang="en-US" sz="1700" dirty="0" smtClean="0"/>
                <a:t> {</a:t>
              </a:r>
            </a:p>
            <a:p>
              <a:r>
                <a:rPr lang="en-US" sz="1700" dirty="0" smtClean="0"/>
                <a:t>    </a:t>
              </a:r>
              <a:r>
                <a:rPr lang="en-US" sz="1700" b="1" dirty="0" smtClean="0"/>
                <a:t>if( </a:t>
              </a:r>
              <a:r>
                <a:rPr lang="en-US" sz="1700" b="1" dirty="0" smtClean="0">
                  <a:solidFill>
                    <a:srgbClr val="FF0000"/>
                  </a:solidFill>
                </a:rPr>
                <a:t>e2[</a:t>
              </a:r>
              <a:r>
                <a:rPr lang="en-US" sz="1700" b="1" dirty="0" err="1" smtClean="0">
                  <a:solidFill>
                    <a:srgbClr val="FF0000"/>
                  </a:solidFill>
                </a:rPr>
                <a:t>i</a:t>
              </a:r>
              <a:r>
                <a:rPr lang="en-US" sz="1700" b="1" dirty="0" smtClean="0">
                  <a:solidFill>
                    <a:srgbClr val="FF0000"/>
                  </a:solidFill>
                </a:rPr>
                <a:t>]</a:t>
              </a:r>
              <a:r>
                <a:rPr lang="en-US" sz="1700" b="1" dirty="0" smtClean="0"/>
                <a:t>.</a:t>
              </a:r>
              <a:r>
                <a:rPr lang="en-US" sz="1700" b="1" dirty="0" smtClean="0">
                  <a:solidFill>
                    <a:srgbClr val="0000FF"/>
                  </a:solidFill>
                </a:rPr>
                <a:t>compareTo</a:t>
              </a:r>
              <a:r>
                <a:rPr lang="en-US" sz="1700" b="1" dirty="0" smtClean="0"/>
                <a:t>( </a:t>
              </a:r>
              <a:r>
                <a:rPr lang="en-US" sz="1700" b="1" dirty="0" smtClean="0">
                  <a:solidFill>
                    <a:srgbClr val="FF0000"/>
                  </a:solidFill>
                </a:rPr>
                <a:t>e2[j]</a:t>
              </a:r>
              <a:r>
                <a:rPr lang="en-US" sz="1700" b="1" dirty="0" smtClean="0"/>
                <a:t> &gt; 0)</a:t>
              </a:r>
            </a:p>
            <a:p>
              <a:r>
                <a:rPr lang="en-US" sz="1700" dirty="0"/>
                <a:t> </a:t>
              </a:r>
              <a:r>
                <a:rPr lang="en-US" sz="1700" dirty="0" smtClean="0"/>
                <a:t>     </a:t>
              </a:r>
              <a:r>
                <a:rPr lang="en-US" sz="1700" b="1" dirty="0" smtClean="0">
                  <a:solidFill>
                    <a:srgbClr val="00B0F0"/>
                  </a:solidFill>
                </a:rPr>
                <a:t>// re-arrange e2[</a:t>
              </a:r>
              <a:r>
                <a:rPr lang="en-US" sz="1700" b="1" dirty="0" err="1" smtClean="0">
                  <a:solidFill>
                    <a:srgbClr val="00B0F0"/>
                  </a:solidFill>
                </a:rPr>
                <a:t>i</a:t>
              </a:r>
              <a:r>
                <a:rPr lang="en-US" sz="1700" b="1" dirty="0" smtClean="0">
                  <a:solidFill>
                    <a:srgbClr val="00B0F0"/>
                  </a:solidFill>
                </a:rPr>
                <a:t>] and e2[j];</a:t>
              </a:r>
              <a:endParaRPr lang="en-US" sz="1700" b="1" dirty="0">
                <a:solidFill>
                  <a:srgbClr val="00B0F0"/>
                </a:solidFill>
              </a:endParaRPr>
            </a:p>
            <a:p>
              <a:r>
                <a:rPr lang="en-US" sz="1700" dirty="0" smtClean="0"/>
                <a:t>    }</a:t>
              </a:r>
            </a:p>
            <a:p>
              <a:r>
                <a:rPr lang="en-US" sz="1700" dirty="0" smtClean="0">
                  <a:solidFill>
                    <a:srgbClr val="FF0000"/>
                  </a:solidFill>
                </a:rPr>
                <a:t>}</a:t>
              </a:r>
              <a:endParaRPr lang="en-US" sz="1700" dirty="0">
                <a:solidFill>
                  <a:srgbClr val="00B05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0363" y="1700476"/>
              <a:ext cx="5433548" cy="233910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 public </a:t>
              </a:r>
              <a:r>
                <a:rPr lang="en-US" b="1" dirty="0" smtClean="0">
                  <a:solidFill>
                    <a:srgbClr val="FF0000"/>
                  </a:solidFill>
                </a:rPr>
                <a:t>class</a:t>
              </a:r>
              <a:r>
                <a:rPr lang="en-US" b="1" dirty="0" smtClean="0"/>
                <a:t> Employee </a:t>
              </a:r>
              <a:r>
                <a:rPr lang="en-US" b="1" dirty="0" smtClean="0">
                  <a:solidFill>
                    <a:srgbClr val="FF0000"/>
                  </a:solidFill>
                </a:rPr>
                <a:t>implements</a:t>
              </a:r>
              <a:r>
                <a:rPr lang="en-US" dirty="0" smtClean="0"/>
                <a:t> </a:t>
              </a:r>
              <a:r>
                <a:rPr lang="en-US" dirty="0" smtClean="0">
                  <a:solidFill>
                    <a:srgbClr val="0000FF"/>
                  </a:solidFill>
                </a:rPr>
                <a:t>Comparable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 </a:t>
              </a:r>
              <a:r>
                <a:rPr lang="en-US" dirty="0" smtClean="0">
                  <a:solidFill>
                    <a:srgbClr val="00B0F0"/>
                  </a:solidFill>
                </a:rPr>
                <a:t>  /</a:t>
              </a:r>
              <a:r>
                <a:rPr lang="en-US" dirty="0" smtClean="0">
                  <a:solidFill>
                    <a:srgbClr val="00B050"/>
                  </a:solidFill>
                </a:rPr>
                <a:t>/ user defined class </a:t>
              </a:r>
            </a:p>
            <a:p>
              <a:r>
                <a:rPr lang="en-US" dirty="0" smtClean="0"/>
                <a:t> {</a:t>
              </a:r>
            </a:p>
            <a:p>
              <a:r>
                <a:rPr lang="en-US" dirty="0" smtClean="0"/>
                <a:t>   </a:t>
              </a:r>
              <a:r>
                <a:rPr lang="en-US" b="1" dirty="0">
                  <a:solidFill>
                    <a:srgbClr val="7030A0"/>
                  </a:solidFill>
                </a:rPr>
                <a:t> public </a:t>
              </a:r>
              <a:r>
                <a:rPr lang="en-US" b="1" dirty="0" err="1">
                  <a:solidFill>
                    <a:srgbClr val="FF0000"/>
                  </a:solidFill>
                </a:rPr>
                <a:t>int</a:t>
              </a:r>
              <a:r>
                <a:rPr lang="en-US" b="1" dirty="0">
                  <a:solidFill>
                    <a:srgbClr val="7030A0"/>
                  </a:solidFill>
                </a:rPr>
                <a:t> </a:t>
              </a:r>
              <a:r>
                <a:rPr lang="en-US" b="1" dirty="0">
                  <a:solidFill>
                    <a:srgbClr val="0000FF"/>
                  </a:solidFill>
                </a:rPr>
                <a:t>compareTo</a:t>
              </a:r>
              <a:r>
                <a:rPr lang="en-US" b="1" dirty="0">
                  <a:solidFill>
                    <a:srgbClr val="7030A0"/>
                  </a:solidFill>
                </a:rPr>
                <a:t>(</a:t>
              </a:r>
              <a:r>
                <a:rPr lang="en-US" b="1" dirty="0">
                  <a:solidFill>
                    <a:srgbClr val="FF0000"/>
                  </a:solidFill>
                </a:rPr>
                <a:t>Object</a:t>
              </a:r>
              <a:r>
                <a:rPr lang="en-US" b="1" dirty="0">
                  <a:solidFill>
                    <a:srgbClr val="7030A0"/>
                  </a:solidFill>
                </a:rPr>
                <a:t> </a:t>
              </a:r>
              <a:r>
                <a:rPr lang="en-US" b="1" dirty="0" err="1">
                  <a:solidFill>
                    <a:srgbClr val="0000FF"/>
                  </a:solidFill>
                </a:rPr>
                <a:t>otherObject</a:t>
              </a:r>
              <a:r>
                <a:rPr lang="en-US" b="1" dirty="0" smtClean="0">
                  <a:solidFill>
                    <a:srgbClr val="7030A0"/>
                  </a:solidFill>
                </a:rPr>
                <a:t>)</a:t>
              </a:r>
            </a:p>
            <a:p>
              <a:r>
                <a:rPr lang="en-US" b="1" dirty="0" smtClean="0">
                  <a:solidFill>
                    <a:srgbClr val="7030A0"/>
                  </a:solidFill>
                </a:rPr>
                <a:t>    {</a:t>
              </a:r>
            </a:p>
            <a:p>
              <a:r>
                <a:rPr lang="en-US" b="1" dirty="0">
                  <a:solidFill>
                    <a:srgbClr val="7030A0"/>
                  </a:solidFill>
                </a:rPr>
                <a:t> </a:t>
              </a:r>
              <a:r>
                <a:rPr lang="en-US" b="1" dirty="0" smtClean="0">
                  <a:solidFill>
                    <a:srgbClr val="7030A0"/>
                  </a:solidFill>
                </a:rPr>
                <a:t>     // here, we can write our  code </a:t>
              </a:r>
            </a:p>
            <a:p>
              <a:r>
                <a:rPr lang="en-US" b="1" dirty="0">
                  <a:solidFill>
                    <a:srgbClr val="7030A0"/>
                  </a:solidFill>
                </a:rPr>
                <a:t> </a:t>
              </a:r>
              <a:r>
                <a:rPr lang="en-US" b="1" dirty="0" smtClean="0">
                  <a:solidFill>
                    <a:srgbClr val="7030A0"/>
                  </a:solidFill>
                </a:rPr>
                <a:t>   }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}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0558" y="4297744"/>
              <a:ext cx="5493353" cy="224676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class Employee Test  </a:t>
              </a:r>
              <a:r>
                <a:rPr lang="en-US" sz="2000" b="1" dirty="0" smtClean="0"/>
                <a:t>// user defined class </a:t>
              </a:r>
            </a:p>
            <a:p>
              <a:r>
                <a:rPr lang="en-US" sz="2000" dirty="0" smtClean="0"/>
                <a:t>{</a:t>
              </a:r>
            </a:p>
            <a:p>
              <a:r>
                <a:rPr lang="en-US" sz="2000" dirty="0" smtClean="0">
                  <a:solidFill>
                    <a:srgbClr val="FF0000"/>
                  </a:solidFill>
                </a:rPr>
                <a:t>  </a:t>
              </a:r>
              <a:r>
                <a:rPr lang="en-US" sz="2000" dirty="0" smtClean="0">
                  <a:solidFill>
                    <a:prstClr val="black"/>
                  </a:solidFill>
                </a:rPr>
                <a:t>Employee </a:t>
              </a:r>
              <a:r>
                <a:rPr lang="en-US" sz="2000" dirty="0" smtClean="0">
                  <a:solidFill>
                    <a:srgbClr val="00B0F0"/>
                  </a:solidFill>
                </a:rPr>
                <a:t>[] </a:t>
              </a:r>
              <a:r>
                <a:rPr lang="en-US" sz="2000" dirty="0" smtClean="0">
                  <a:solidFill>
                    <a:srgbClr val="FF0000"/>
                  </a:solidFill>
                </a:rPr>
                <a:t>e1</a:t>
              </a:r>
              <a:r>
                <a:rPr lang="en-US" sz="2000" dirty="0" smtClean="0">
                  <a:solidFill>
                    <a:srgbClr val="00B0F0"/>
                  </a:solidFill>
                </a:rPr>
                <a:t> = </a:t>
              </a:r>
              <a:r>
                <a:rPr lang="en-US" sz="2000" dirty="0" smtClean="0">
                  <a:solidFill>
                    <a:srgbClr val="FF0000"/>
                  </a:solidFill>
                </a:rPr>
                <a:t>new</a:t>
              </a:r>
              <a:r>
                <a:rPr lang="en-US" sz="2000" dirty="0" smtClean="0">
                  <a:solidFill>
                    <a:srgbClr val="00B0F0"/>
                  </a:solidFill>
                </a:rPr>
                <a:t> </a:t>
              </a:r>
              <a:r>
                <a:rPr lang="en-US" sz="2000" dirty="0" smtClean="0"/>
                <a:t>Employee[]100] ;</a:t>
              </a:r>
            </a:p>
            <a:p>
              <a:r>
                <a:rPr lang="en-US" sz="2000" dirty="0" smtClean="0">
                  <a:solidFill>
                    <a:srgbClr val="FF0000"/>
                  </a:solidFill>
                </a:rPr>
                <a:t>  </a:t>
              </a:r>
              <a:r>
                <a:rPr lang="en-US" sz="2000" dirty="0" err="1" smtClean="0">
                  <a:solidFill>
                    <a:srgbClr val="FF0000"/>
                  </a:solidFill>
                </a:rPr>
                <a:t>Arrays</a:t>
              </a:r>
              <a:r>
                <a:rPr lang="en-US" sz="2000" dirty="0" err="1" smtClean="0"/>
                <a:t>.</a:t>
              </a:r>
              <a:r>
                <a:rPr lang="en-US" sz="2000" b="1" dirty="0" err="1" smtClean="0"/>
                <a:t>Sort</a:t>
              </a:r>
              <a:r>
                <a:rPr lang="en-US" sz="2000" b="1" dirty="0" smtClean="0"/>
                <a:t> (</a:t>
              </a:r>
              <a:r>
                <a:rPr lang="en-US" sz="2000" b="1" dirty="0" smtClean="0">
                  <a:solidFill>
                    <a:srgbClr val="FF0000"/>
                  </a:solidFill>
                </a:rPr>
                <a:t>e1</a:t>
              </a:r>
              <a:r>
                <a:rPr lang="en-US" sz="2000" dirty="0" smtClean="0"/>
                <a:t>) ;  </a:t>
              </a:r>
              <a:r>
                <a:rPr lang="en-US" sz="2000" dirty="0" smtClean="0">
                  <a:solidFill>
                    <a:srgbClr val="00B050"/>
                  </a:solidFill>
                </a:rPr>
                <a:t>// Sort() is static method</a:t>
              </a:r>
            </a:p>
            <a:p>
              <a:r>
                <a:rPr lang="en-US" sz="2000" dirty="0" smtClean="0">
                  <a:solidFill>
                    <a:srgbClr val="00B050"/>
                  </a:solidFill>
                </a:rPr>
                <a:t>}</a:t>
              </a:r>
            </a:p>
            <a:p>
              <a:r>
                <a:rPr lang="en-US" sz="2000" dirty="0" smtClean="0">
                  <a:solidFill>
                    <a:srgbClr val="00B050"/>
                  </a:solidFill>
                </a:rPr>
                <a:t>// declaration of sort(): </a:t>
              </a:r>
            </a:p>
            <a:p>
              <a:r>
                <a:rPr lang="en-US" sz="2000" dirty="0" smtClean="0">
                  <a:solidFill>
                    <a:srgbClr val="00B050"/>
                  </a:solidFill>
                </a:rPr>
                <a:t> </a:t>
              </a:r>
              <a:r>
                <a:rPr lang="en-US" sz="2000" dirty="0">
                  <a:solidFill>
                    <a:srgbClr val="0000FF"/>
                  </a:solidFill>
                </a:rPr>
                <a:t>public static void sort(Comparable[] a) </a:t>
              </a:r>
              <a:r>
                <a:rPr lang="en-US" sz="2000" dirty="0" smtClean="0">
                  <a:solidFill>
                    <a:srgbClr val="0000FF"/>
                  </a:solidFill>
                </a:rPr>
                <a:t>;</a:t>
              </a:r>
            </a:p>
          </p:txBody>
        </p:sp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5941862" y="1122583"/>
              <a:ext cx="5654374" cy="3239867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맑은 고딕" panose="020B0503020000020004" pitchFamily="50" charset="-127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Wingdings" panose="05000000000000000000" pitchFamily="2" charset="2"/>
                <a:buNone/>
              </a:pPr>
              <a:r>
                <a:rPr lang="en-US" dirty="0" smtClean="0">
                  <a:solidFill>
                    <a:srgbClr val="0000FF"/>
                  </a:solidFill>
                </a:rPr>
                <a:t> </a:t>
              </a:r>
              <a:r>
                <a:rPr lang="en-US" sz="2900" dirty="0" smtClean="0">
                  <a:solidFill>
                    <a:srgbClr val="0000FF"/>
                  </a:solidFill>
                </a:rPr>
                <a:t>public interface </a:t>
              </a:r>
              <a:r>
                <a:rPr lang="en-US" sz="2900" dirty="0" smtClean="0">
                  <a:solidFill>
                    <a:srgbClr val="FF0000"/>
                  </a:solidFill>
                </a:rPr>
                <a:t>Comparable </a:t>
              </a:r>
              <a:r>
                <a:rPr lang="en-US" sz="2900" dirty="0" smtClean="0">
                  <a:solidFill>
                    <a:srgbClr val="00B050"/>
                  </a:solidFill>
                </a:rPr>
                <a:t>// </a:t>
              </a:r>
              <a:r>
                <a:rPr lang="en-US" sz="2900" dirty="0" err="1" smtClean="0">
                  <a:solidFill>
                    <a:srgbClr val="00B050"/>
                  </a:solidFill>
                </a:rPr>
                <a:t>j</a:t>
              </a:r>
              <a:r>
                <a:rPr lang="en-US" sz="2900" b="1" dirty="0" err="1" smtClean="0">
                  <a:solidFill>
                    <a:srgbClr val="00B050"/>
                  </a:solidFill>
                </a:rPr>
                <a:t>ava.lang</a:t>
              </a:r>
              <a:r>
                <a:rPr lang="en-US" sz="2900" b="1" dirty="0" smtClean="0">
                  <a:solidFill>
                    <a:srgbClr val="00B050"/>
                  </a:solidFill>
                </a:rPr>
                <a:t> pack </a:t>
              </a:r>
            </a:p>
            <a:p>
              <a:pPr marL="0" indent="0">
                <a:buFont typeface="Wingdings" panose="05000000000000000000" pitchFamily="2" charset="2"/>
                <a:buNone/>
              </a:pPr>
              <a:r>
                <a:rPr lang="en-US" sz="2900" dirty="0" smtClean="0">
                  <a:solidFill>
                    <a:srgbClr val="0000FF"/>
                  </a:solidFill>
                </a:rPr>
                <a:t> </a:t>
              </a:r>
            </a:p>
            <a:p>
              <a:pPr marL="0" indent="0">
                <a:buFont typeface="Wingdings" panose="05000000000000000000" pitchFamily="2" charset="2"/>
                <a:buNone/>
              </a:pPr>
              <a:r>
                <a:rPr lang="en-US" sz="2900" dirty="0" smtClean="0">
                  <a:solidFill>
                    <a:srgbClr val="0000FF"/>
                  </a:solidFill>
                </a:rPr>
                <a:t>   </a:t>
              </a:r>
              <a:r>
                <a:rPr lang="en-US" sz="2900" dirty="0" err="1" smtClean="0">
                  <a:solidFill>
                    <a:srgbClr val="0000FF"/>
                  </a:solidFill>
                </a:rPr>
                <a:t>int</a:t>
              </a:r>
              <a:r>
                <a:rPr lang="en-US" sz="2900" dirty="0" smtClean="0">
                  <a:solidFill>
                    <a:srgbClr val="0000FF"/>
                  </a:solidFill>
                </a:rPr>
                <a:t> </a:t>
              </a:r>
              <a:r>
                <a:rPr lang="en-US" sz="2900" dirty="0" smtClean="0">
                  <a:solidFill>
                    <a:srgbClr val="FF0000"/>
                  </a:solidFill>
                </a:rPr>
                <a:t>compareTo</a:t>
              </a:r>
              <a:r>
                <a:rPr lang="en-US" sz="2900" dirty="0" smtClean="0">
                  <a:solidFill>
                    <a:srgbClr val="0000FF"/>
                  </a:solidFill>
                </a:rPr>
                <a:t>(Object </a:t>
              </a:r>
              <a:r>
                <a:rPr lang="en-US" sz="2900" b="1" dirty="0" smtClean="0"/>
                <a:t>other</a:t>
              </a:r>
              <a:r>
                <a:rPr lang="en-US" sz="2900" dirty="0" smtClean="0">
                  <a:solidFill>
                    <a:srgbClr val="0000FF"/>
                  </a:solidFill>
                </a:rPr>
                <a:t>); </a:t>
              </a:r>
              <a:r>
                <a:rPr lang="en-US" sz="2900" dirty="0" smtClean="0">
                  <a:solidFill>
                    <a:srgbClr val="00B050"/>
                  </a:solidFill>
                </a:rPr>
                <a:t>// no code; </a:t>
              </a:r>
            </a:p>
            <a:p>
              <a:pPr marL="0" indent="0">
                <a:buFont typeface="Wingdings" panose="05000000000000000000" pitchFamily="2" charset="2"/>
                <a:buNone/>
              </a:pPr>
              <a:r>
                <a:rPr lang="en-US" sz="2900" dirty="0" smtClean="0">
                  <a:solidFill>
                    <a:srgbClr val="00B050"/>
                  </a:solidFill>
                </a:rPr>
                <a:t> // methods of Interface are  automatically </a:t>
              </a:r>
              <a:r>
                <a:rPr lang="en-US" sz="2900" dirty="0" smtClean="0">
                  <a:solidFill>
                    <a:srgbClr val="FF0000"/>
                  </a:solidFill>
                </a:rPr>
                <a:t>public</a:t>
              </a:r>
            </a:p>
            <a:p>
              <a:pPr marL="0" indent="0">
                <a:buFont typeface="Wingdings" panose="05000000000000000000" pitchFamily="2" charset="2"/>
                <a:buNone/>
              </a:pPr>
              <a:r>
                <a:rPr lang="en-US" sz="2900" dirty="0" smtClean="0">
                  <a:solidFill>
                    <a:srgbClr val="0000FF"/>
                  </a:solidFill>
                </a:rPr>
                <a:t>}</a:t>
              </a:r>
            </a:p>
            <a:p>
              <a:r>
                <a:rPr lang="en-US" sz="2900" dirty="0" smtClean="0"/>
                <a:t>Any  class such as  Employee must provide </a:t>
              </a:r>
            </a:p>
            <a:p>
              <a:pPr marL="0" indent="0">
                <a:buNone/>
              </a:pPr>
              <a:r>
                <a:rPr lang="en-US" sz="2900" dirty="0">
                  <a:solidFill>
                    <a:srgbClr val="0000FF"/>
                  </a:solidFill>
                </a:rPr>
                <a:t> </a:t>
              </a:r>
              <a:r>
                <a:rPr lang="en-US" sz="2900" dirty="0" smtClean="0">
                  <a:solidFill>
                    <a:srgbClr val="0000FF"/>
                  </a:solidFill>
                </a:rPr>
                <a:t>compareTo(</a:t>
              </a:r>
              <a:r>
                <a:rPr lang="en-US" sz="2900" dirty="0" smtClean="0"/>
                <a:t>) method and the </a:t>
              </a:r>
              <a:r>
                <a:rPr lang="en-US" sz="2900" b="1" dirty="0">
                  <a:latin typeface="TimesNewRomanPSMT"/>
                </a:rPr>
                <a:t>must take </a:t>
              </a:r>
              <a:r>
                <a:rPr lang="en-US" sz="2900" dirty="0">
                  <a:latin typeface="TimesNewRomanPSMT"/>
                </a:rPr>
                <a:t>an </a:t>
              </a:r>
              <a:endParaRPr lang="en-US" sz="2900" dirty="0" smtClean="0">
                <a:latin typeface="TimesNewRomanPSMT"/>
              </a:endParaRPr>
            </a:p>
            <a:p>
              <a:pPr marL="0" indent="0">
                <a:buNone/>
              </a:pPr>
              <a:r>
                <a:rPr lang="en-US" sz="2900" dirty="0" smtClean="0">
                  <a:latin typeface="CourierNewPSMT"/>
                </a:rPr>
                <a:t>“</a:t>
              </a:r>
              <a:r>
                <a:rPr lang="en-US" sz="2900" dirty="0" smtClean="0">
                  <a:solidFill>
                    <a:srgbClr val="0000FF"/>
                  </a:solidFill>
                  <a:latin typeface="CourierNewPSMT"/>
                </a:rPr>
                <a:t>Object”</a:t>
              </a:r>
              <a:r>
                <a:rPr lang="en-US" sz="2900" dirty="0" smtClean="0">
                  <a:latin typeface="CourierNewPSMT"/>
                </a:rPr>
                <a:t> </a:t>
              </a:r>
              <a:r>
                <a:rPr lang="en-US" sz="2900" dirty="0">
                  <a:latin typeface="TimesNewRomanPSMT"/>
                </a:rPr>
                <a:t>parameter and return an </a:t>
              </a:r>
              <a:r>
                <a:rPr lang="en-US" sz="2900" dirty="0" err="1" smtClean="0">
                  <a:solidFill>
                    <a:srgbClr val="FF0000"/>
                  </a:solidFill>
                  <a:latin typeface="TimesNewRomanPSMT"/>
                </a:rPr>
                <a:t>int</a:t>
              </a:r>
              <a:endParaRPr lang="en-US" sz="2900" dirty="0" smtClean="0">
                <a:solidFill>
                  <a:srgbClr val="FF0000"/>
                </a:solidFill>
                <a:latin typeface="TimesNewRomanPSMT"/>
              </a:endParaRPr>
            </a:p>
            <a:p>
              <a:r>
                <a:rPr lang="en-US" sz="2900" dirty="0" smtClean="0">
                  <a:latin typeface="TimesNewRomanPSMT"/>
                </a:rPr>
                <a:t>This interface </a:t>
              </a:r>
              <a:r>
                <a:rPr lang="en-US" sz="2900" dirty="0" smtClean="0">
                  <a:solidFill>
                    <a:srgbClr val="FF0000"/>
                  </a:solidFill>
                  <a:latin typeface="TimesNewRomanPSMT"/>
                </a:rPr>
                <a:t>has only one </a:t>
              </a:r>
              <a:r>
                <a:rPr lang="en-US" sz="2900" dirty="0" smtClean="0">
                  <a:latin typeface="TimesNewRomanPSMT"/>
                </a:rPr>
                <a:t>method and has </a:t>
              </a:r>
              <a:r>
                <a:rPr lang="en-US" sz="2900" dirty="0" smtClean="0">
                  <a:solidFill>
                    <a:srgbClr val="FF0000"/>
                  </a:solidFill>
                  <a:latin typeface="TimesNewRomanPSMT"/>
                </a:rPr>
                <a:t>no Field</a:t>
              </a:r>
              <a:endParaRPr lang="en-US" sz="29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5362262" y="5215414"/>
              <a:ext cx="610161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673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Deep 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b="1" dirty="0" smtClean="0"/>
              <a:t>We  must </a:t>
            </a:r>
            <a:r>
              <a:rPr lang="en-US" sz="2200" b="1" dirty="0"/>
              <a:t>implement a deep copy </a:t>
            </a:r>
            <a:r>
              <a:rPr lang="en-US" sz="2200" b="1" dirty="0" smtClean="0"/>
              <a:t>to clone </a:t>
            </a:r>
            <a:r>
              <a:rPr lang="en-US" sz="2200" b="1" dirty="0">
                <a:solidFill>
                  <a:srgbClr val="FF0000"/>
                </a:solidFill>
              </a:rPr>
              <a:t>any mutable fields</a:t>
            </a:r>
            <a:r>
              <a:rPr lang="en-US" sz="2200" b="1" dirty="0"/>
              <a:t>: </a:t>
            </a:r>
            <a:endParaRPr lang="en-US" sz="2200" b="1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class </a:t>
            </a:r>
            <a:r>
              <a:rPr lang="en-US" dirty="0">
                <a:solidFill>
                  <a:srgbClr val="0000FF"/>
                </a:solidFill>
              </a:rPr>
              <a:t>Employee </a:t>
            </a:r>
            <a:r>
              <a:rPr lang="en-US" dirty="0">
                <a:solidFill>
                  <a:srgbClr val="FF0000"/>
                </a:solidFill>
              </a:rPr>
              <a:t>implements</a:t>
            </a:r>
            <a:r>
              <a:rPr lang="en-US" dirty="0">
                <a:solidFill>
                  <a:srgbClr val="0000FF"/>
                </a:solidFill>
              </a:rPr>
              <a:t> Cloneable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. . </a:t>
            </a:r>
            <a:r>
              <a:rPr lang="en-US" dirty="0" smtClean="0">
                <a:solidFill>
                  <a:srgbClr val="0000FF"/>
                </a:solidFill>
              </a:rPr>
              <a:t>……………………………………………………………………………………….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/>
              <a:t>   public </a:t>
            </a:r>
            <a:r>
              <a:rPr lang="en-US" dirty="0">
                <a:solidFill>
                  <a:srgbClr val="FF0000"/>
                </a:solidFill>
              </a:rPr>
              <a:t>Employee</a:t>
            </a:r>
            <a:r>
              <a:rPr lang="en-US" dirty="0">
                <a:solidFill>
                  <a:srgbClr val="0000FF"/>
                </a:solidFill>
              </a:rPr>
              <a:t> clone() </a:t>
            </a:r>
            <a:r>
              <a:rPr lang="en-US" dirty="0"/>
              <a:t>throws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b="1" dirty="0" err="1"/>
              <a:t>CloneNotSupportedException</a:t>
            </a:r>
            <a:endParaRPr lang="en-US" b="1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{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   // call Object.clone() and </a:t>
            </a:r>
            <a:r>
              <a:rPr lang="en-US" dirty="0" smtClean="0">
                <a:solidFill>
                  <a:srgbClr val="00B050"/>
                </a:solidFill>
              </a:rPr>
              <a:t>shallow </a:t>
            </a:r>
            <a:r>
              <a:rPr lang="en-US" dirty="0" err="1">
                <a:solidFill>
                  <a:srgbClr val="00B050"/>
                </a:solidFill>
              </a:rPr>
              <a:t>downcasting</a:t>
            </a:r>
            <a:r>
              <a:rPr lang="en-US" dirty="0">
                <a:solidFill>
                  <a:srgbClr val="00B050"/>
                </a:solidFill>
              </a:rPr>
              <a:t> from Object </a:t>
            </a:r>
            <a:r>
              <a:rPr lang="en-US" dirty="0" smtClean="0">
                <a:solidFill>
                  <a:srgbClr val="00B050"/>
                </a:solidFill>
              </a:rPr>
              <a:t>superclass  </a:t>
            </a:r>
            <a:r>
              <a:rPr lang="en-US" dirty="0">
                <a:solidFill>
                  <a:srgbClr val="00B050"/>
                </a:solidFill>
              </a:rPr>
              <a:t>to subclass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Employee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cloned = (Employee) </a:t>
            </a:r>
            <a:r>
              <a:rPr lang="en-US" dirty="0" err="1">
                <a:solidFill>
                  <a:srgbClr val="FF0000"/>
                </a:solidFill>
              </a:rPr>
              <a:t>super.clone</a:t>
            </a:r>
            <a:r>
              <a:rPr lang="en-US" dirty="0" smtClean="0">
                <a:solidFill>
                  <a:srgbClr val="0000FF"/>
                </a:solidFill>
              </a:rPr>
              <a:t>();  </a:t>
            </a:r>
            <a:r>
              <a:rPr lang="en-US" dirty="0" smtClean="0">
                <a:solidFill>
                  <a:srgbClr val="00B050"/>
                </a:solidFill>
              </a:rPr>
              <a:t>// shallow copy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en-US" dirty="0" err="1" smtClean="0">
                <a:solidFill>
                  <a:srgbClr val="FF0000"/>
                </a:solidFill>
              </a:rPr>
              <a:t>cloned</a:t>
            </a:r>
            <a:r>
              <a:rPr lang="en-US" dirty="0" err="1" smtClean="0">
                <a:solidFill>
                  <a:srgbClr val="0000FF"/>
                </a:solidFill>
              </a:rPr>
              <a:t>.hireDay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= (Date) </a:t>
            </a:r>
            <a:r>
              <a:rPr lang="en-US" dirty="0" err="1">
                <a:solidFill>
                  <a:srgbClr val="FF0000"/>
                </a:solidFill>
              </a:rPr>
              <a:t>hireDay</a:t>
            </a:r>
            <a:r>
              <a:rPr lang="en-US" dirty="0" err="1">
                <a:solidFill>
                  <a:srgbClr val="0000FF"/>
                </a:solidFill>
              </a:rPr>
              <a:t>.clone</a:t>
            </a:r>
            <a:r>
              <a:rPr lang="en-US" dirty="0" smtClean="0">
                <a:solidFill>
                  <a:srgbClr val="0000FF"/>
                </a:solidFill>
              </a:rPr>
              <a:t>();  </a:t>
            </a:r>
            <a:r>
              <a:rPr lang="en-US" dirty="0" smtClean="0">
                <a:solidFill>
                  <a:srgbClr val="00B050"/>
                </a:solidFill>
              </a:rPr>
              <a:t>// deep-copy( mutable field- by- field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 </a:t>
            </a:r>
            <a:r>
              <a:rPr lang="en-US" dirty="0" smtClean="0">
                <a:solidFill>
                  <a:srgbClr val="FF0000"/>
                </a:solidFill>
              </a:rPr>
              <a:t>return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cloned;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Note</a:t>
            </a:r>
            <a:r>
              <a:rPr lang="en-US" b="1" dirty="0" smtClean="0"/>
              <a:t>: Less </a:t>
            </a:r>
            <a:r>
              <a:rPr lang="en-US" b="1" dirty="0"/>
              <a:t>than 5% of the classes in the Java API  </a:t>
            </a:r>
            <a:r>
              <a:rPr lang="en-US" b="1" dirty="0" smtClean="0"/>
              <a:t>implement  </a:t>
            </a:r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-US" b="1" dirty="0" smtClean="0">
                <a:solidFill>
                  <a:srgbClr val="FF0000"/>
                </a:solidFill>
              </a:rPr>
              <a:t>loneable Interface 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91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Example: </a:t>
            </a:r>
            <a:r>
              <a:rPr lang="en-US" sz="2400" dirty="0" smtClean="0">
                <a:solidFill>
                  <a:srgbClr val="FF0000"/>
                </a:solidFill>
              </a:rPr>
              <a:t>Listing 6.4 </a:t>
            </a:r>
            <a:r>
              <a:rPr lang="en-US" sz="2400" dirty="0" smtClean="0"/>
              <a:t>Clone/</a:t>
            </a:r>
            <a:r>
              <a:rPr lang="en-US" sz="2400" dirty="0" smtClean="0">
                <a:solidFill>
                  <a:srgbClr val="0000FF"/>
                </a:solidFill>
              </a:rPr>
              <a:t>CloneTest.java (1)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2039"/>
            <a:ext cx="10515600" cy="5591642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latin typeface="Consolas"/>
              </a:rPr>
              <a:t>package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clone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;  </a:t>
            </a:r>
            <a:r>
              <a:rPr lang="en-US" sz="1600" b="1" dirty="0" smtClean="0">
                <a:solidFill>
                  <a:srgbClr val="00B050"/>
                </a:solidFill>
                <a:latin typeface="Consolas"/>
              </a:rPr>
              <a:t>// this program demonstrates cloning</a:t>
            </a:r>
            <a:endParaRPr lang="en-US" sz="1600" b="1" dirty="0">
              <a:solidFill>
                <a:srgbClr val="00B050"/>
              </a:solidFill>
              <a:latin typeface="Consola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CloneTest</a:t>
            </a:r>
            <a:endParaRPr lang="en-US" sz="1600" b="1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600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try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   Employee </a:t>
            </a:r>
            <a:r>
              <a:rPr lang="en-US" sz="1600" dirty="0">
                <a:solidFill>
                  <a:srgbClr val="6A3E3E"/>
                </a:solidFill>
                <a:latin typeface="Consolas"/>
              </a:rPr>
              <a:t>original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Employee(</a:t>
            </a:r>
            <a:r>
              <a:rPr lang="en-US" sz="1600" b="1" dirty="0">
                <a:solidFill>
                  <a:srgbClr val="2A00FF"/>
                </a:solidFill>
                <a:latin typeface="Consolas"/>
              </a:rPr>
              <a:t>"John Q. Public"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, 50000);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600" dirty="0" err="1">
                <a:solidFill>
                  <a:srgbClr val="6A3E3E"/>
                </a:solidFill>
                <a:latin typeface="Consolas"/>
              </a:rPr>
              <a:t>original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.setHireDay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(2000, 1, 1);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   Employee </a:t>
            </a:r>
            <a:r>
              <a:rPr lang="en-US" sz="1600" dirty="0">
                <a:solidFill>
                  <a:srgbClr val="6A3E3E"/>
                </a:solidFill>
                <a:latin typeface="Consolas"/>
              </a:rPr>
              <a:t>copy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6A3E3E"/>
                </a:solidFill>
                <a:latin typeface="Consolas"/>
              </a:rPr>
              <a:t>original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.clone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600" dirty="0" err="1">
                <a:solidFill>
                  <a:srgbClr val="6A3E3E"/>
                </a:solidFill>
                <a:latin typeface="Consolas"/>
              </a:rPr>
              <a:t>copy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.raiseSalary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(10);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600" dirty="0" err="1">
                <a:solidFill>
                  <a:srgbClr val="6A3E3E"/>
                </a:solidFill>
                <a:latin typeface="Consolas"/>
              </a:rPr>
              <a:t>copy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.setHireDay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(2002, 12, 31);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i="1" dirty="0">
                <a:solidFill>
                  <a:srgbClr val="2A00FF"/>
                </a:solidFill>
                <a:latin typeface="Consolas"/>
              </a:rPr>
              <a:t>"original="</a:t>
            </a:r>
            <a:r>
              <a:rPr lang="en-US" sz="16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600" b="1" i="1" dirty="0">
                <a:solidFill>
                  <a:srgbClr val="6A3E3E"/>
                </a:solidFill>
                <a:latin typeface="Consolas"/>
              </a:rPr>
              <a:t>original</a:t>
            </a:r>
            <a:r>
              <a:rPr lang="en-US" sz="16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i="1" dirty="0">
                <a:solidFill>
                  <a:srgbClr val="2A00FF"/>
                </a:solidFill>
                <a:latin typeface="Consolas"/>
              </a:rPr>
              <a:t>"copy="</a:t>
            </a:r>
            <a:r>
              <a:rPr lang="en-US" sz="16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600" b="1" i="1" dirty="0">
                <a:solidFill>
                  <a:srgbClr val="6A3E3E"/>
                </a:solidFill>
                <a:latin typeface="Consolas"/>
              </a:rPr>
              <a:t>copy</a:t>
            </a:r>
            <a:r>
              <a:rPr lang="en-US" sz="16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catch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CloneNotSupportedException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Consolas"/>
              </a:rPr>
              <a:t>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600" dirty="0" err="1">
                <a:solidFill>
                  <a:srgbClr val="6A3E3E"/>
                </a:solidFill>
                <a:latin typeface="Consolas"/>
              </a:rPr>
              <a:t>e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.printStackTrace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49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Example: </a:t>
            </a:r>
            <a:r>
              <a:rPr lang="en-US" sz="2400" dirty="0" smtClean="0">
                <a:solidFill>
                  <a:srgbClr val="FF0000"/>
                </a:solidFill>
              </a:rPr>
              <a:t>Listing 6.5 </a:t>
            </a:r>
            <a:r>
              <a:rPr lang="en-US" sz="2400" dirty="0" smtClean="0"/>
              <a:t>Clone/</a:t>
            </a:r>
            <a:r>
              <a:rPr lang="en-US" sz="2400" dirty="0" smtClean="0">
                <a:solidFill>
                  <a:srgbClr val="0000FF"/>
                </a:solidFill>
              </a:rPr>
              <a:t>Employee.java (2)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004" y="919312"/>
            <a:ext cx="4731315" cy="5508658"/>
          </a:xfrm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package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clone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sz="1400" dirty="0">
              <a:latin typeface="Consola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java.util.Date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java.util.GregorianCalendar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sz="1400" dirty="0">
              <a:latin typeface="Consola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nsolas"/>
              </a:rPr>
              <a:t>Employee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implements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Cloneable</a:t>
            </a:r>
            <a:endParaRPr lang="en-US" sz="1400" b="1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sz="1400" b="1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00C0"/>
                </a:solidFill>
                <a:latin typeface="Consolas"/>
              </a:rPr>
              <a:t>salary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Date </a:t>
            </a:r>
            <a:r>
              <a:rPr lang="en-US" sz="1400" b="1" dirty="0" err="1">
                <a:solidFill>
                  <a:srgbClr val="0000C0"/>
                </a:solidFill>
                <a:latin typeface="Consolas"/>
              </a:rPr>
              <a:t>hireDay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sz="1400" dirty="0">
              <a:latin typeface="Consola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nsolas"/>
              </a:rPr>
              <a:t>Employee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(String </a:t>
            </a:r>
            <a:r>
              <a:rPr lang="en-US" sz="1400" b="1" dirty="0">
                <a:solidFill>
                  <a:srgbClr val="6A3E3E"/>
                </a:solidFill>
                <a:latin typeface="Consolas"/>
              </a:rPr>
              <a:t>name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/>
              </a:rPr>
              <a:t>salary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b="1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dirty="0">
                <a:solidFill>
                  <a:srgbClr val="6A3E3E"/>
                </a:solidFill>
                <a:latin typeface="Consolas"/>
              </a:rPr>
              <a:t>name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/>
              </a:rPr>
              <a:t>salary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dirty="0">
                <a:solidFill>
                  <a:srgbClr val="6A3E3E"/>
                </a:solidFill>
                <a:latin typeface="Consolas"/>
              </a:rPr>
              <a:t>salary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hireDay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Date();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}</a:t>
            </a:r>
            <a:endParaRPr lang="en-US" sz="1400" dirty="0">
              <a:latin typeface="Consola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Employee </a:t>
            </a:r>
            <a:r>
              <a:rPr lang="en-US" sz="1400" b="1" dirty="0">
                <a:solidFill>
                  <a:srgbClr val="FF0000"/>
                </a:solidFill>
                <a:latin typeface="Consolas"/>
              </a:rPr>
              <a:t>clone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()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throws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       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CloneNotSupportedException</a:t>
            </a:r>
            <a:endParaRPr lang="en-US" sz="1400" b="1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400" dirty="0" smtClean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1400" dirty="0">
                <a:solidFill>
                  <a:srgbClr val="3F7F5F"/>
                </a:solidFill>
                <a:latin typeface="Consolas"/>
              </a:rPr>
              <a:t>call </a:t>
            </a:r>
            <a:r>
              <a:rPr lang="en-US" sz="1400" dirty="0" err="1">
                <a:solidFill>
                  <a:srgbClr val="3F7F5F"/>
                </a:solidFill>
                <a:latin typeface="Consolas"/>
              </a:rPr>
              <a:t>Object.clone</a:t>
            </a:r>
            <a:r>
              <a:rPr lang="en-US" sz="1400" dirty="0">
                <a:solidFill>
                  <a:srgbClr val="3F7F5F"/>
                </a:solidFill>
                <a:latin typeface="Consolas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Employee 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cloned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(Employee)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super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.clone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();</a:t>
            </a:r>
            <a:endParaRPr lang="en-US" sz="1400" dirty="0">
              <a:latin typeface="Consola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dirty="0">
                <a:solidFill>
                  <a:srgbClr val="3F7F5F"/>
                </a:solidFill>
                <a:latin typeface="Consolas"/>
              </a:rPr>
              <a:t>// clone mutable fields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 err="1" smtClean="0">
                <a:solidFill>
                  <a:srgbClr val="6A3E3E"/>
                </a:solidFill>
                <a:latin typeface="Consolas"/>
              </a:rPr>
              <a:t>cloned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dirty="0" err="1" smtClean="0">
                <a:solidFill>
                  <a:srgbClr val="0000C0"/>
                </a:solidFill>
                <a:latin typeface="Consolas"/>
              </a:rPr>
              <a:t>hireDay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= (Date) 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hireDay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.clone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();</a:t>
            </a:r>
            <a:endParaRPr lang="en-US" sz="1400" dirty="0">
              <a:latin typeface="Consola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/>
              </a:rPr>
              <a:t>cloned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5888600" y="916856"/>
            <a:ext cx="5444000" cy="440120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400" dirty="0" smtClean="0">
                <a:solidFill>
                  <a:srgbClr val="00B050"/>
                </a:solidFill>
                <a:latin typeface="Consolas"/>
              </a:rPr>
              <a:t>// </a:t>
            </a:r>
            <a:r>
              <a:rPr lang="en-US" sz="1400" dirty="0">
                <a:solidFill>
                  <a:srgbClr val="00B050"/>
                </a:solidFill>
                <a:latin typeface="Consolas"/>
              </a:rPr>
              <a:t>Set the hire day to a given date. </a:t>
            </a:r>
          </a:p>
          <a:p>
            <a:r>
              <a:rPr lang="en-US" sz="1400" dirty="0">
                <a:solidFill>
                  <a:srgbClr val="3F5FBF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setHireDay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/>
              </a:rPr>
              <a:t>year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/>
              </a:rPr>
              <a:t>month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/>
              </a:rPr>
              <a:t>day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Date </a:t>
            </a:r>
            <a:r>
              <a:rPr lang="en-US" sz="1400" dirty="0" err="1">
                <a:solidFill>
                  <a:srgbClr val="6A3E3E"/>
                </a:solidFill>
                <a:latin typeface="Consolas"/>
              </a:rPr>
              <a:t>newHireDay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GregorianCalendar</a:t>
            </a:r>
            <a:endParaRPr lang="en-US" sz="14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(</a:t>
            </a:r>
            <a:r>
              <a:rPr lang="en-US" sz="1400" b="1" dirty="0" smtClean="0">
                <a:solidFill>
                  <a:srgbClr val="6A3E3E"/>
                </a:solidFill>
                <a:latin typeface="Consolas"/>
              </a:rPr>
              <a:t>year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b="1" dirty="0">
                <a:solidFill>
                  <a:srgbClr val="6A3E3E"/>
                </a:solidFill>
                <a:latin typeface="Consolas"/>
              </a:rPr>
              <a:t>month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-	1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b="1" dirty="0">
                <a:solidFill>
                  <a:srgbClr val="6A3E3E"/>
                </a:solidFill>
                <a:latin typeface="Consolas"/>
              </a:rPr>
              <a:t>day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getTime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400" dirty="0">
                <a:solidFill>
                  <a:srgbClr val="00B050"/>
                </a:solidFill>
                <a:latin typeface="Consolas"/>
              </a:rPr>
              <a:t>     </a:t>
            </a:r>
            <a:r>
              <a:rPr lang="en-US" sz="1400" dirty="0" smtClean="0">
                <a:solidFill>
                  <a:srgbClr val="00B050"/>
                </a:solidFill>
                <a:latin typeface="Consolas"/>
              </a:rPr>
              <a:t>// </a:t>
            </a:r>
            <a:r>
              <a:rPr lang="en-US" sz="1400" dirty="0">
                <a:solidFill>
                  <a:srgbClr val="00B050"/>
                </a:solidFill>
                <a:latin typeface="Consolas"/>
              </a:rPr>
              <a:t>Example of instance field mutation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hireDay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.setTime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6A3E3E"/>
                </a:solidFill>
                <a:latin typeface="Consolas"/>
              </a:rPr>
              <a:t>newHireDay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.getTime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raiseSalary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6A3E3E"/>
                </a:solidFill>
                <a:latin typeface="Consolas"/>
              </a:rPr>
              <a:t>byPercent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/>
              </a:rPr>
              <a:t>raise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dirty="0">
                <a:solidFill>
                  <a:srgbClr val="0000C0"/>
                </a:solidFill>
                <a:latin typeface="Consolas"/>
              </a:rPr>
              <a:t>salary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* </a:t>
            </a:r>
            <a:r>
              <a:rPr lang="en-US" sz="1400" b="1" dirty="0" err="1">
                <a:solidFill>
                  <a:srgbClr val="6A3E3E"/>
                </a:solidFill>
                <a:latin typeface="Consolas"/>
              </a:rPr>
              <a:t>byPercent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/ 100;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nsolas"/>
              </a:rPr>
              <a:t>salary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+= 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raise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sz="1400" dirty="0"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toString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/>
              </a:rPr>
              <a:t>"Employee[name="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400" b="1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400" b="1" dirty="0">
                <a:solidFill>
                  <a:srgbClr val="2A00FF"/>
                </a:solidFill>
                <a:latin typeface="Consolas"/>
              </a:rPr>
              <a:t>",salary="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endParaRPr lang="en-US" sz="14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+ </a:t>
            </a:r>
            <a:r>
              <a:rPr lang="en-US" sz="1400" b="1" dirty="0">
                <a:solidFill>
                  <a:srgbClr val="0000C0"/>
                </a:solidFill>
                <a:latin typeface="Consolas"/>
              </a:rPr>
              <a:t>salary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400" b="1" dirty="0" smtClean="0">
                <a:solidFill>
                  <a:srgbClr val="2A00FF"/>
                </a:solidFill>
                <a:latin typeface="Consolas"/>
              </a:rPr>
              <a:t>",</a:t>
            </a:r>
            <a:r>
              <a:rPr lang="en-US" sz="1400" b="1" dirty="0" err="1">
                <a:solidFill>
                  <a:srgbClr val="2A00FF"/>
                </a:solidFill>
                <a:latin typeface="Consolas"/>
              </a:rPr>
              <a:t>hireDay</a:t>
            </a:r>
            <a:r>
              <a:rPr lang="en-US" sz="1400" b="1" dirty="0">
                <a:solidFill>
                  <a:srgbClr val="2A00FF"/>
                </a:solidFill>
                <a:latin typeface="Consolas"/>
              </a:rPr>
              <a:t>="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400" b="1" dirty="0" err="1">
                <a:solidFill>
                  <a:srgbClr val="0000C0"/>
                </a:solidFill>
                <a:latin typeface="Consolas"/>
              </a:rPr>
              <a:t>hireDay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400" b="1" dirty="0">
                <a:solidFill>
                  <a:srgbClr val="2A00FF"/>
                </a:solidFill>
                <a:latin typeface="Consolas"/>
              </a:rPr>
              <a:t>"]"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1400" dirty="0" smtClean="0">
                <a:solidFill>
                  <a:srgbClr val="00B050"/>
                </a:solidFill>
                <a:latin typeface="Consolas"/>
              </a:rPr>
              <a:t>//end of Employee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47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6.3. 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39663"/>
            <a:ext cx="10734675" cy="5184925"/>
          </a:xfrm>
        </p:spPr>
        <p:txBody>
          <a:bodyPr>
            <a:normAutofit/>
          </a:bodyPr>
          <a:lstStyle/>
          <a:p>
            <a:r>
              <a:rPr lang="en-US" dirty="0"/>
              <a:t>Lambda </a:t>
            </a:r>
            <a:r>
              <a:rPr lang="en-US" dirty="0" smtClean="0"/>
              <a:t>expression is a new change in Java programming Language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Lambda expression </a:t>
            </a:r>
            <a:r>
              <a:rPr lang="en-US" dirty="0" smtClean="0"/>
              <a:t>is a </a:t>
            </a:r>
            <a:r>
              <a:rPr lang="en-US" b="1" dirty="0" smtClean="0">
                <a:solidFill>
                  <a:srgbClr val="0000FF"/>
                </a:solidFill>
              </a:rPr>
              <a:t>block </a:t>
            </a:r>
            <a:r>
              <a:rPr lang="en-US" b="1" dirty="0">
                <a:solidFill>
                  <a:srgbClr val="0000FF"/>
                </a:solidFill>
              </a:rPr>
              <a:t>of code </a:t>
            </a:r>
            <a:r>
              <a:rPr lang="en-US" dirty="0"/>
              <a:t>that </a:t>
            </a:r>
            <a:r>
              <a:rPr lang="en-US" dirty="0" smtClean="0"/>
              <a:t>we </a:t>
            </a:r>
            <a:r>
              <a:rPr lang="en-US" dirty="0"/>
              <a:t>can pass </a:t>
            </a:r>
            <a:r>
              <a:rPr lang="en-US" dirty="0" smtClean="0"/>
              <a:t>so </a:t>
            </a:r>
            <a:r>
              <a:rPr lang="en-US" dirty="0"/>
              <a:t>it can be executed </a:t>
            </a:r>
            <a:r>
              <a:rPr lang="en-US" dirty="0" smtClean="0"/>
              <a:t>later 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b="1" dirty="0" smtClean="0"/>
              <a:t>one time </a:t>
            </a:r>
            <a:r>
              <a:rPr lang="en-US" dirty="0" smtClean="0"/>
              <a:t>or </a:t>
            </a:r>
            <a:r>
              <a:rPr lang="en-US" b="1" dirty="0" smtClean="0"/>
              <a:t>multiple</a:t>
            </a:r>
            <a:r>
              <a:rPr lang="en-US" dirty="0" smtClean="0"/>
              <a:t> times. </a:t>
            </a:r>
          </a:p>
          <a:p>
            <a:r>
              <a:rPr lang="en-US" dirty="0" smtClean="0"/>
              <a:t>In </a:t>
            </a:r>
            <a:r>
              <a:rPr lang="en-US" b="1" dirty="0" smtClean="0">
                <a:solidFill>
                  <a:srgbClr val="FF0000"/>
                </a:solidFill>
              </a:rPr>
              <a:t>section 6.2.1</a:t>
            </a:r>
            <a:r>
              <a:rPr lang="en-US" dirty="0" smtClean="0"/>
              <a:t>,  a block of code was passed to timer and Sort() and the </a:t>
            </a:r>
            <a:r>
              <a:rPr lang="en-US" b="1" dirty="0" smtClean="0"/>
              <a:t>block of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code </a:t>
            </a:r>
            <a:r>
              <a:rPr lang="en-US" dirty="0" smtClean="0"/>
              <a:t>will be called later. </a:t>
            </a:r>
            <a:r>
              <a:rPr lang="en-US" b="1" dirty="0" smtClean="0">
                <a:solidFill>
                  <a:srgbClr val="0000FF"/>
                </a:solidFill>
              </a:rPr>
              <a:t>This reduces the complexity of callbacks</a:t>
            </a:r>
            <a:r>
              <a:rPr lang="en-US" b="1" dirty="0" smtClean="0">
                <a:solidFill>
                  <a:srgbClr val="7030A0"/>
                </a:solidFill>
              </a:rPr>
              <a:t>.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Until java </a:t>
            </a:r>
            <a:r>
              <a:rPr lang="en-US" b="1" dirty="0" smtClean="0"/>
              <a:t>8,we </a:t>
            </a:r>
            <a:r>
              <a:rPr lang="en-US" b="1" dirty="0" smtClean="0">
                <a:solidFill>
                  <a:srgbClr val="FF0000"/>
                </a:solidFill>
              </a:rPr>
              <a:t>cannot</a:t>
            </a:r>
            <a:r>
              <a:rPr lang="en-US" b="1" dirty="0" smtClean="0"/>
              <a:t> pass </a:t>
            </a:r>
            <a:r>
              <a:rPr lang="en-US" b="1" dirty="0" smtClean="0">
                <a:solidFill>
                  <a:srgbClr val="FF0000"/>
                </a:solidFill>
              </a:rPr>
              <a:t>code blocks </a:t>
            </a:r>
            <a:r>
              <a:rPr lang="en-US" b="1" dirty="0" smtClean="0"/>
              <a:t>because java is object-oriented so we create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and pass an object of a class which has a method with the desired code.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6.3.2. The Syntax of Lambda Expressions </a:t>
            </a:r>
          </a:p>
          <a:p>
            <a:r>
              <a:rPr lang="en-US" b="1" dirty="0"/>
              <a:t>In section </a:t>
            </a:r>
            <a:r>
              <a:rPr lang="en-US" b="1" dirty="0" smtClean="0"/>
              <a:t>6.2.1, when we </a:t>
            </a:r>
            <a:r>
              <a:rPr lang="en-US" dirty="0" smtClean="0"/>
              <a:t>sort </a:t>
            </a:r>
            <a:r>
              <a:rPr lang="en-US" dirty="0"/>
              <a:t>strings by length, the </a:t>
            </a:r>
            <a:r>
              <a:rPr lang="en-US" b="1" dirty="0" smtClean="0">
                <a:solidFill>
                  <a:srgbClr val="FF0000"/>
                </a:solidFill>
              </a:rPr>
              <a:t>compare() </a:t>
            </a:r>
            <a:r>
              <a:rPr lang="en-US" dirty="0"/>
              <a:t>method had to be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called  repeatedly </a:t>
            </a:r>
            <a:r>
              <a:rPr lang="en-US" dirty="0"/>
              <a:t>to </a:t>
            </a:r>
            <a:r>
              <a:rPr lang="en-US" dirty="0" smtClean="0"/>
              <a:t>compute:  </a:t>
            </a:r>
            <a:r>
              <a:rPr lang="en-US" dirty="0" err="1" smtClean="0">
                <a:solidFill>
                  <a:srgbClr val="0000FF"/>
                </a:solidFill>
              </a:rPr>
              <a:t>first.length</a:t>
            </a:r>
            <a:r>
              <a:rPr lang="en-US" dirty="0">
                <a:solidFill>
                  <a:srgbClr val="0000FF"/>
                </a:solidFill>
              </a:rPr>
              <a:t>() - </a:t>
            </a:r>
            <a:r>
              <a:rPr lang="en-US" dirty="0" err="1">
                <a:solidFill>
                  <a:srgbClr val="0000FF"/>
                </a:solidFill>
              </a:rPr>
              <a:t>second.length</a:t>
            </a:r>
            <a:r>
              <a:rPr lang="en-US" dirty="0" smtClean="0">
                <a:solidFill>
                  <a:srgbClr val="0000FF"/>
                </a:solidFill>
              </a:rPr>
              <a:t>();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b="1" dirty="0" smtClean="0"/>
              <a:t>Note</a:t>
            </a:r>
            <a:r>
              <a:rPr lang="en-US" dirty="0" smtClean="0"/>
              <a:t>: This can be expressed as follows by Lambda </a:t>
            </a:r>
            <a:r>
              <a:rPr lang="en-US" dirty="0"/>
              <a:t>expression: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       (</a:t>
            </a:r>
            <a:r>
              <a:rPr lang="en-US" dirty="0">
                <a:solidFill>
                  <a:srgbClr val="0000FF"/>
                </a:solidFill>
              </a:rPr>
              <a:t>String first, </a:t>
            </a:r>
            <a:r>
              <a:rPr lang="en-US" dirty="0" smtClean="0">
                <a:solidFill>
                  <a:srgbClr val="0000FF"/>
                </a:solidFill>
              </a:rPr>
              <a:t>String </a:t>
            </a:r>
            <a:r>
              <a:rPr lang="en-US" dirty="0">
                <a:solidFill>
                  <a:srgbClr val="0000FF"/>
                </a:solidFill>
              </a:rPr>
              <a:t>second) -&gt; </a:t>
            </a:r>
            <a:r>
              <a:rPr lang="en-US" dirty="0" err="1">
                <a:solidFill>
                  <a:srgbClr val="0000FF"/>
                </a:solidFill>
              </a:rPr>
              <a:t>first.length</a:t>
            </a:r>
            <a:r>
              <a:rPr lang="en-US" dirty="0">
                <a:solidFill>
                  <a:srgbClr val="0000FF"/>
                </a:solidFill>
              </a:rPr>
              <a:t>() - </a:t>
            </a:r>
            <a:r>
              <a:rPr lang="en-US" dirty="0" err="1">
                <a:solidFill>
                  <a:srgbClr val="0000FF"/>
                </a:solidFill>
              </a:rPr>
              <a:t>second.length</a:t>
            </a:r>
            <a:r>
              <a:rPr lang="en-US" dirty="0" smtClean="0">
                <a:solidFill>
                  <a:srgbClr val="0000FF"/>
                </a:solidFill>
              </a:rPr>
              <a:t>()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26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6.3. Lambda </a:t>
            </a:r>
            <a:r>
              <a:rPr lang="en-US" dirty="0" smtClean="0">
                <a:solidFill>
                  <a:srgbClr val="FF0000"/>
                </a:solidFill>
              </a:rPr>
              <a:t>expressions cont’d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992038"/>
            <a:ext cx="10829925" cy="51849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 class </a:t>
            </a:r>
            <a:r>
              <a:rPr lang="en-US" b="1" dirty="0" err="1"/>
              <a:t>LengthComparator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implements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Comparato</a:t>
            </a:r>
            <a:r>
              <a:rPr lang="en-US" dirty="0"/>
              <a:t>r&lt;String&gt;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</a:t>
            </a:r>
            <a:r>
              <a:rPr lang="en-US" dirty="0" smtClean="0">
                <a:solidFill>
                  <a:srgbClr val="0000FF"/>
                </a:solidFill>
              </a:rPr>
              <a:t> public </a:t>
            </a:r>
            <a:r>
              <a:rPr lang="en-US" dirty="0">
                <a:solidFill>
                  <a:srgbClr val="0000FF"/>
                </a:solidFill>
              </a:rPr>
              <a:t>int </a:t>
            </a:r>
            <a:r>
              <a:rPr lang="en-US" dirty="0" smtClean="0">
                <a:solidFill>
                  <a:srgbClr val="0000FF"/>
                </a:solidFill>
              </a:rPr>
              <a:t>compare </a:t>
            </a:r>
            <a:r>
              <a:rPr lang="en-US" b="1" dirty="0" smtClean="0">
                <a:solidFill>
                  <a:srgbClr val="0000FF"/>
                </a:solidFill>
              </a:rPr>
              <a:t>(</a:t>
            </a:r>
            <a:r>
              <a:rPr lang="en-US" b="1" dirty="0">
                <a:solidFill>
                  <a:srgbClr val="0000FF"/>
                </a:solidFill>
              </a:rPr>
              <a:t>String first, String second)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</a:t>
            </a:r>
            <a:r>
              <a:rPr lang="en-US" dirty="0" smtClean="0">
                <a:solidFill>
                  <a:srgbClr val="0000FF"/>
                </a:solidFill>
              </a:rPr>
              <a:t> {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   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return </a:t>
            </a:r>
            <a:r>
              <a:rPr lang="en-US" b="1" dirty="0" err="1">
                <a:solidFill>
                  <a:srgbClr val="0000FF"/>
                </a:solidFill>
              </a:rPr>
              <a:t>first.length</a:t>
            </a:r>
            <a:r>
              <a:rPr lang="en-US" b="1" dirty="0">
                <a:solidFill>
                  <a:srgbClr val="0000FF"/>
                </a:solidFill>
              </a:rPr>
              <a:t>() - </a:t>
            </a:r>
            <a:r>
              <a:rPr lang="en-US" b="1" dirty="0" err="1">
                <a:solidFill>
                  <a:srgbClr val="0000FF"/>
                </a:solidFill>
              </a:rPr>
              <a:t>second.length</a:t>
            </a:r>
            <a:r>
              <a:rPr lang="en-US" b="1" dirty="0">
                <a:solidFill>
                  <a:srgbClr val="0000FF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</a:t>
            </a:r>
            <a:r>
              <a:rPr lang="en-US" dirty="0" smtClean="0">
                <a:solidFill>
                  <a:srgbClr val="0000FF"/>
                </a:solidFill>
              </a:rPr>
              <a:t>  </a:t>
            </a:r>
            <a:r>
              <a:rPr lang="en-US" dirty="0">
                <a:solidFill>
                  <a:srgbClr val="0000FF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smtClean="0"/>
              <a:t> }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The above method in (blue) is re-written by Lambda Expression as follows.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(String </a:t>
            </a:r>
            <a:r>
              <a:rPr lang="en-US" b="1" dirty="0">
                <a:solidFill>
                  <a:srgbClr val="0000FF"/>
                </a:solidFill>
              </a:rPr>
              <a:t>first, String second) </a:t>
            </a:r>
            <a:r>
              <a:rPr lang="en-US" b="1" dirty="0">
                <a:solidFill>
                  <a:srgbClr val="FF0000"/>
                </a:solidFill>
              </a:rPr>
              <a:t>-&gt;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first.length</a:t>
            </a:r>
            <a:r>
              <a:rPr lang="en-US" b="1" dirty="0">
                <a:solidFill>
                  <a:srgbClr val="0000FF"/>
                </a:solidFill>
              </a:rPr>
              <a:t>() - </a:t>
            </a:r>
            <a:r>
              <a:rPr lang="en-US" b="1" dirty="0" err="1">
                <a:solidFill>
                  <a:srgbClr val="0000FF"/>
                </a:solidFill>
              </a:rPr>
              <a:t>second.length</a:t>
            </a:r>
            <a:r>
              <a:rPr lang="en-US" b="1" dirty="0" smtClean="0">
                <a:solidFill>
                  <a:srgbClr val="0000FF"/>
                </a:solidFill>
              </a:rPr>
              <a:t>();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Note 1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: The lambda Expression is found by deleting modifier, return type and method</a:t>
            </a:r>
          </a:p>
          <a:p>
            <a:pPr marL="0" indent="0">
              <a:buNone/>
            </a:pPr>
            <a:r>
              <a:rPr lang="en-US" dirty="0" smtClean="0"/>
              <a:t>            name, but keeping the arguments and body of the method.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Note 2</a:t>
            </a:r>
            <a:r>
              <a:rPr lang="en-US" dirty="0" smtClean="0">
                <a:solidFill>
                  <a:srgbClr val="FF0000"/>
                </a:solidFill>
              </a:rPr>
              <a:t> :</a:t>
            </a:r>
            <a:r>
              <a:rPr lang="en-US" dirty="0" smtClean="0"/>
              <a:t> Hence, lambda expression is a function </a:t>
            </a:r>
            <a:r>
              <a:rPr lang="en-US" dirty="0" smtClean="0">
                <a:solidFill>
                  <a:srgbClr val="FF0000"/>
                </a:solidFill>
              </a:rPr>
              <a:t>without</a:t>
            </a:r>
            <a:r>
              <a:rPr lang="en-US" dirty="0" smtClean="0"/>
              <a:t> modifier, </a:t>
            </a:r>
            <a:r>
              <a:rPr lang="en-US" dirty="0" smtClean="0">
                <a:solidFill>
                  <a:srgbClr val="FF0000"/>
                </a:solidFill>
              </a:rPr>
              <a:t>without</a:t>
            </a:r>
            <a:r>
              <a:rPr lang="en-US" dirty="0" smtClean="0"/>
              <a:t> return type and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smtClean="0">
                <a:solidFill>
                  <a:srgbClr val="FF0000"/>
                </a:solidFill>
              </a:rPr>
              <a:t>withou</a:t>
            </a:r>
            <a:r>
              <a:rPr lang="en-US" dirty="0" smtClean="0"/>
              <a:t>t name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Note 3</a:t>
            </a:r>
            <a:r>
              <a:rPr lang="en-US" dirty="0" smtClean="0"/>
              <a:t>:  </a:t>
            </a:r>
            <a:r>
              <a:rPr lang="en-US" b="1" dirty="0" smtClean="0"/>
              <a:t>lambda expression is a block of code and specification of its input variables. 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78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6.3.2. The </a:t>
            </a:r>
            <a:r>
              <a:rPr lang="en-US" dirty="0">
                <a:solidFill>
                  <a:srgbClr val="FF0000"/>
                </a:solidFill>
              </a:rPr>
              <a:t>Syntax of Lambda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4397"/>
            <a:ext cx="10515600" cy="555574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Simplest form : </a:t>
            </a:r>
            <a:r>
              <a:rPr lang="en-US" sz="2400" dirty="0">
                <a:solidFill>
                  <a:srgbClr val="0000FF"/>
                </a:solidFill>
              </a:rPr>
              <a:t>(parameters) </a:t>
            </a:r>
            <a:r>
              <a:rPr lang="en-US" sz="2400" b="1" dirty="0">
                <a:solidFill>
                  <a:srgbClr val="FF0000"/>
                </a:solidFill>
              </a:rPr>
              <a:t>-&gt;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7030A0"/>
                </a:solidFill>
              </a:rPr>
              <a:t>expression</a:t>
            </a:r>
          </a:p>
          <a:p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dirty="0" smtClean="0"/>
              <a:t>code contains a computation that cannot  </a:t>
            </a:r>
            <a:r>
              <a:rPr lang="en-US" dirty="0"/>
              <a:t>fit in a single expression, </a:t>
            </a:r>
            <a:r>
              <a:rPr lang="en-US" dirty="0" smtClean="0"/>
              <a:t>we write it like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a method using enclosing mark  </a:t>
            </a:r>
            <a:r>
              <a:rPr lang="en-US" sz="2400" dirty="0">
                <a:solidFill>
                  <a:srgbClr val="FF0000"/>
                </a:solidFill>
              </a:rPr>
              <a:t>{ }</a:t>
            </a:r>
            <a:r>
              <a:rPr lang="en-US" dirty="0"/>
              <a:t> and </a:t>
            </a:r>
            <a:r>
              <a:rPr lang="en-US" dirty="0" smtClean="0"/>
              <a:t>a </a:t>
            </a:r>
            <a:r>
              <a:rPr lang="en-US" dirty="0">
                <a:solidFill>
                  <a:srgbClr val="FF0000"/>
                </a:solidFill>
              </a:rPr>
              <a:t>return </a:t>
            </a:r>
            <a:r>
              <a:rPr lang="en-US" dirty="0" smtClean="0"/>
              <a:t>statement as follows: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>
                <a:solidFill>
                  <a:srgbClr val="0000FF"/>
                </a:solidFill>
              </a:rPr>
              <a:t>String first, String second) </a:t>
            </a:r>
            <a:r>
              <a:rPr lang="en-US" b="1" dirty="0">
                <a:solidFill>
                  <a:srgbClr val="FF0000"/>
                </a:solidFill>
              </a:rPr>
              <a:t>-&gt;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</a:t>
            </a:r>
            <a:r>
              <a:rPr lang="en-US" dirty="0">
                <a:solidFill>
                  <a:srgbClr val="7030A0"/>
                </a:solidFill>
              </a:rPr>
              <a:t>if (</a:t>
            </a:r>
            <a:r>
              <a:rPr lang="en-US" dirty="0" err="1">
                <a:solidFill>
                  <a:srgbClr val="7030A0"/>
                </a:solidFill>
              </a:rPr>
              <a:t>first.length</a:t>
            </a:r>
            <a:r>
              <a:rPr lang="en-US" dirty="0">
                <a:solidFill>
                  <a:srgbClr val="7030A0"/>
                </a:solidFill>
              </a:rPr>
              <a:t>() &lt; </a:t>
            </a:r>
            <a:r>
              <a:rPr lang="en-US" dirty="0" err="1">
                <a:solidFill>
                  <a:srgbClr val="7030A0"/>
                </a:solidFill>
              </a:rPr>
              <a:t>second.length</a:t>
            </a:r>
            <a:r>
              <a:rPr lang="en-US" dirty="0">
                <a:solidFill>
                  <a:srgbClr val="7030A0"/>
                </a:solidFill>
              </a:rPr>
              <a:t>()) </a:t>
            </a:r>
            <a:r>
              <a:rPr lang="en-US" dirty="0">
                <a:solidFill>
                  <a:srgbClr val="FF0000"/>
                </a:solidFill>
              </a:rPr>
              <a:t>return </a:t>
            </a:r>
            <a:r>
              <a:rPr lang="en-US" dirty="0">
                <a:solidFill>
                  <a:srgbClr val="7030A0"/>
                </a:solidFill>
              </a:rPr>
              <a:t>-1</a:t>
            </a:r>
            <a:r>
              <a:rPr lang="en-US" dirty="0" smtClean="0">
                <a:solidFill>
                  <a:srgbClr val="7030A0"/>
                </a:solidFill>
              </a:rPr>
              <a:t>;   </a:t>
            </a:r>
            <a:r>
              <a:rPr lang="en-US" dirty="0" smtClean="0">
                <a:solidFill>
                  <a:srgbClr val="00B050"/>
                </a:solidFill>
              </a:rPr>
              <a:t>//statement 1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else if (</a:t>
            </a:r>
            <a:r>
              <a:rPr lang="en-US" dirty="0" err="1">
                <a:solidFill>
                  <a:srgbClr val="7030A0"/>
                </a:solidFill>
              </a:rPr>
              <a:t>first.length</a:t>
            </a:r>
            <a:r>
              <a:rPr lang="en-US" dirty="0">
                <a:solidFill>
                  <a:srgbClr val="7030A0"/>
                </a:solidFill>
              </a:rPr>
              <a:t>() &gt; </a:t>
            </a:r>
            <a:r>
              <a:rPr lang="en-US" dirty="0" err="1">
                <a:solidFill>
                  <a:srgbClr val="7030A0"/>
                </a:solidFill>
              </a:rPr>
              <a:t>second.length</a:t>
            </a:r>
            <a:r>
              <a:rPr lang="en-US" dirty="0">
                <a:solidFill>
                  <a:srgbClr val="7030A0"/>
                </a:solidFill>
              </a:rPr>
              <a:t>()) </a:t>
            </a:r>
            <a:r>
              <a:rPr lang="en-US" dirty="0">
                <a:solidFill>
                  <a:srgbClr val="FF0000"/>
                </a:solidFill>
              </a:rPr>
              <a:t>return</a:t>
            </a:r>
            <a:r>
              <a:rPr lang="en-US" dirty="0">
                <a:solidFill>
                  <a:srgbClr val="7030A0"/>
                </a:solidFill>
              </a:rPr>
              <a:t> 1</a:t>
            </a:r>
            <a:r>
              <a:rPr lang="en-US" dirty="0" smtClean="0">
                <a:solidFill>
                  <a:srgbClr val="7030A0"/>
                </a:solidFill>
              </a:rPr>
              <a:t>; </a:t>
            </a:r>
            <a:r>
              <a:rPr lang="en-US" dirty="0" smtClean="0">
                <a:solidFill>
                  <a:srgbClr val="00B050"/>
                </a:solidFill>
              </a:rPr>
              <a:t>// statement 2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else </a:t>
            </a:r>
            <a:r>
              <a:rPr lang="en-US" dirty="0">
                <a:solidFill>
                  <a:srgbClr val="FF0000"/>
                </a:solidFill>
              </a:rPr>
              <a:t>return</a:t>
            </a:r>
            <a:r>
              <a:rPr lang="en-US" dirty="0">
                <a:solidFill>
                  <a:srgbClr val="7030A0"/>
                </a:solidFill>
              </a:rPr>
              <a:t> 0</a:t>
            </a:r>
            <a:r>
              <a:rPr lang="en-US" dirty="0" smtClean="0">
                <a:solidFill>
                  <a:srgbClr val="7030A0"/>
                </a:solidFill>
              </a:rPr>
              <a:t>;   </a:t>
            </a:r>
            <a:r>
              <a:rPr lang="en-US" dirty="0" smtClean="0">
                <a:solidFill>
                  <a:srgbClr val="00B050"/>
                </a:solidFill>
              </a:rPr>
              <a:t>// statement 3;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 </a:t>
            </a:r>
            <a:r>
              <a:rPr lang="en-US" dirty="0" smtClean="0"/>
              <a:t>If </a:t>
            </a:r>
            <a:r>
              <a:rPr lang="en-US" dirty="0"/>
              <a:t>there are no parameters, </a:t>
            </a:r>
            <a:r>
              <a:rPr lang="en-US" dirty="0" smtClean="0"/>
              <a:t>we </a:t>
            </a:r>
            <a:r>
              <a:rPr lang="en-US" dirty="0"/>
              <a:t>still supply </a:t>
            </a:r>
            <a:r>
              <a:rPr lang="en-US" dirty="0" smtClean="0"/>
              <a:t>parentheses</a:t>
            </a:r>
            <a:r>
              <a:rPr lang="en-US" dirty="0"/>
              <a:t> </a:t>
            </a:r>
            <a:r>
              <a:rPr lang="en-US" dirty="0" smtClean="0"/>
              <a:t>as shown below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00FF"/>
                </a:solidFill>
              </a:rPr>
              <a:t>() -&gt; </a:t>
            </a:r>
            <a:r>
              <a:rPr lang="en-US" dirty="0" err="1">
                <a:solidFill>
                  <a:srgbClr val="0000FF"/>
                </a:solidFill>
              </a:rPr>
              <a:t>Toolkit.getDefaultToolkit</a:t>
            </a:r>
            <a:r>
              <a:rPr lang="en-US" dirty="0">
                <a:solidFill>
                  <a:srgbClr val="0000FF"/>
                </a:solidFill>
              </a:rPr>
              <a:t>().beep(); 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/>
              <a:t> </a:t>
            </a:r>
            <a:r>
              <a:rPr lang="en-US" dirty="0" smtClean="0"/>
              <a:t>If </a:t>
            </a:r>
            <a:r>
              <a:rPr lang="en-US" dirty="0"/>
              <a:t>parameter types can be </a:t>
            </a:r>
            <a:r>
              <a:rPr lang="en-US" dirty="0" smtClean="0"/>
              <a:t>inferred</a:t>
            </a:r>
            <a:r>
              <a:rPr lang="en-US" dirty="0"/>
              <a:t>, omit </a:t>
            </a:r>
            <a:r>
              <a:rPr lang="en-US" dirty="0" smtClean="0"/>
              <a:t>the type as shown below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Comparator&lt;String</a:t>
            </a:r>
            <a:r>
              <a:rPr lang="en-US" dirty="0">
                <a:solidFill>
                  <a:srgbClr val="0000FF"/>
                </a:solidFill>
              </a:rPr>
              <a:t>&gt; </a:t>
            </a:r>
            <a:r>
              <a:rPr lang="en-US" dirty="0">
                <a:solidFill>
                  <a:srgbClr val="FF0000"/>
                </a:solidFill>
              </a:rPr>
              <a:t>comp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= (first, second) </a:t>
            </a:r>
            <a:r>
              <a:rPr lang="en-US" b="1" dirty="0" smtClean="0">
                <a:solidFill>
                  <a:srgbClr val="FF0000"/>
                </a:solidFill>
              </a:rPr>
              <a:t>-&gt;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first.length</a:t>
            </a:r>
            <a:r>
              <a:rPr lang="en-US" b="1" dirty="0" smtClean="0">
                <a:solidFill>
                  <a:srgbClr val="7030A0"/>
                </a:solidFill>
              </a:rPr>
              <a:t>() - </a:t>
            </a:r>
            <a:r>
              <a:rPr lang="en-US" b="1" dirty="0" err="1" smtClean="0">
                <a:solidFill>
                  <a:srgbClr val="7030A0"/>
                </a:solidFill>
              </a:rPr>
              <a:t>second.length</a:t>
            </a:r>
            <a:r>
              <a:rPr lang="en-US" b="1" dirty="0" smtClean="0">
                <a:solidFill>
                  <a:srgbClr val="7030A0"/>
                </a:solidFill>
              </a:rPr>
              <a:t>();</a:t>
            </a:r>
            <a:endParaRPr lang="en-US" b="1" dirty="0" smtClean="0">
              <a:solidFill>
                <a:srgbClr val="7030A0"/>
              </a:solidFill>
            </a:endParaRPr>
          </a:p>
          <a:p>
            <a:r>
              <a:rPr lang="en-US" dirty="0" smtClean="0"/>
              <a:t>If </a:t>
            </a:r>
            <a:r>
              <a:rPr lang="en-US" dirty="0"/>
              <a:t>there is </a:t>
            </a:r>
            <a:r>
              <a:rPr lang="en-US" dirty="0" smtClean="0"/>
              <a:t>exactly </a:t>
            </a:r>
            <a:r>
              <a:rPr lang="en-US" dirty="0"/>
              <a:t>one parameter </a:t>
            </a:r>
            <a:r>
              <a:rPr lang="en-US" b="1" dirty="0"/>
              <a:t>with inferred type</a:t>
            </a:r>
            <a:r>
              <a:rPr lang="en-US" dirty="0"/>
              <a:t>, omit </a:t>
            </a:r>
            <a:r>
              <a:rPr lang="en-US" dirty="0" smtClean="0"/>
              <a:t>the parentheses</a:t>
            </a:r>
            <a:r>
              <a:rPr lang="en-US" dirty="0"/>
              <a:t>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rgbClr val="0000FF"/>
                </a:solidFill>
              </a:rPr>
              <a:t>ActionListener </a:t>
            </a:r>
            <a:r>
              <a:rPr lang="en-US" dirty="0">
                <a:solidFill>
                  <a:srgbClr val="FF0000"/>
                </a:solidFill>
              </a:rPr>
              <a:t>listener</a:t>
            </a:r>
            <a:r>
              <a:rPr lang="en-US" dirty="0">
                <a:solidFill>
                  <a:srgbClr val="0000FF"/>
                </a:solidFill>
              </a:rPr>
              <a:t> = event </a:t>
            </a:r>
            <a:r>
              <a:rPr lang="en-US" b="1" dirty="0">
                <a:solidFill>
                  <a:srgbClr val="FF0000"/>
                </a:solidFill>
              </a:rPr>
              <a:t>-&gt;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Toolkit.getDefaultToolkit</a:t>
            </a:r>
            <a:r>
              <a:rPr lang="en-US" b="1" dirty="0">
                <a:solidFill>
                  <a:srgbClr val="7030A0"/>
                </a:solidFill>
              </a:rPr>
              <a:t>().beep();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56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6.3.3. Functional </a:t>
            </a:r>
            <a:r>
              <a:rPr lang="en-US" dirty="0"/>
              <a:t>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 Functional </a:t>
            </a:r>
            <a:r>
              <a:rPr lang="en-US" dirty="0"/>
              <a:t>interface </a:t>
            </a:r>
            <a:r>
              <a:rPr lang="en-US" dirty="0" smtClean="0"/>
              <a:t>is </a:t>
            </a:r>
            <a:r>
              <a:rPr lang="en-US" dirty="0" smtClean="0"/>
              <a:t> </a:t>
            </a:r>
            <a:r>
              <a:rPr lang="en-US" dirty="0" smtClean="0"/>
              <a:t>an </a:t>
            </a:r>
            <a:r>
              <a:rPr lang="en-US" dirty="0"/>
              <a:t>Interface with a single </a:t>
            </a:r>
            <a:r>
              <a:rPr lang="en-US" b="1" dirty="0"/>
              <a:t>abstract method. 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 smtClean="0">
                <a:solidFill>
                  <a:srgbClr val="FF0000"/>
                </a:solidFill>
              </a:rPr>
              <a:t>Example 1</a:t>
            </a:r>
            <a:r>
              <a:rPr lang="en-US" dirty="0" smtClean="0">
                <a:solidFill>
                  <a:srgbClr val="0000FF"/>
                </a:solidFill>
              </a:rPr>
              <a:t>: ActionListener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Interface) </a:t>
            </a:r>
            <a:r>
              <a:rPr lang="en-US" dirty="0" smtClean="0"/>
              <a:t>has only  </a:t>
            </a:r>
            <a:r>
              <a:rPr lang="en-US" b="1" dirty="0" err="1" smtClean="0">
                <a:solidFill>
                  <a:srgbClr val="7030A0"/>
                </a:solidFill>
              </a:rPr>
              <a:t>actionPerfored</a:t>
            </a:r>
            <a:r>
              <a:rPr lang="en-US" dirty="0" smtClean="0"/>
              <a:t>() method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     </a:t>
            </a:r>
            <a:r>
              <a:rPr lang="en-US" b="1" dirty="0" smtClean="0">
                <a:solidFill>
                  <a:srgbClr val="FF0000"/>
                </a:solidFill>
              </a:rPr>
              <a:t>Example 2</a:t>
            </a:r>
            <a:r>
              <a:rPr lang="en-US" dirty="0" smtClean="0">
                <a:solidFill>
                  <a:srgbClr val="0000FF"/>
                </a:solidFill>
              </a:rPr>
              <a:t>: Comparator Interface has </a:t>
            </a:r>
            <a:r>
              <a:rPr lang="en-US" dirty="0" smtClean="0"/>
              <a:t>only  </a:t>
            </a:r>
            <a:r>
              <a:rPr lang="en-US" b="1" dirty="0" smtClean="0">
                <a:solidFill>
                  <a:srgbClr val="7030A0"/>
                </a:solidFill>
              </a:rPr>
              <a:t>compare() </a:t>
            </a:r>
            <a:r>
              <a:rPr lang="en-US" dirty="0" smtClean="0"/>
              <a:t>method</a:t>
            </a:r>
          </a:p>
          <a:p>
            <a:r>
              <a:rPr lang="en-US" dirty="0" smtClean="0"/>
              <a:t>Lambda expression can be used </a:t>
            </a:r>
            <a:r>
              <a:rPr lang="en-US" b="1" dirty="0" smtClean="0"/>
              <a:t>whenever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functional interface value </a:t>
            </a:r>
            <a:r>
              <a:rPr lang="en-US" dirty="0" smtClean="0"/>
              <a:t>is expected: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Arrays.sort</a:t>
            </a:r>
            <a:r>
              <a:rPr lang="en-US" b="1" dirty="0" smtClean="0">
                <a:solidFill>
                  <a:srgbClr val="7030A0"/>
                </a:solidFill>
              </a:rPr>
              <a:t> ( words</a:t>
            </a:r>
            <a:r>
              <a:rPr lang="en-US" dirty="0" smtClean="0">
                <a:solidFill>
                  <a:srgbClr val="0000FF"/>
                </a:solidFill>
              </a:rPr>
              <a:t>, 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0000FF"/>
                </a:solidFill>
              </a:rPr>
              <a:t>first, second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b="1" dirty="0">
                <a:solidFill>
                  <a:srgbClr val="0000FF"/>
                </a:solidFill>
              </a:rPr>
              <a:t> -&gt;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first.length</a:t>
            </a:r>
            <a:r>
              <a:rPr lang="en-US" b="1" dirty="0">
                <a:solidFill>
                  <a:srgbClr val="0000FF"/>
                </a:solidFill>
              </a:rPr>
              <a:t>() - </a:t>
            </a:r>
            <a:r>
              <a:rPr lang="en-US" b="1" dirty="0" err="1">
                <a:solidFill>
                  <a:srgbClr val="0000FF"/>
                </a:solidFill>
              </a:rPr>
              <a:t>second.length</a:t>
            </a:r>
            <a:r>
              <a:rPr lang="en-US" b="1" dirty="0" smtClean="0">
                <a:solidFill>
                  <a:srgbClr val="0000FF"/>
                </a:solidFill>
              </a:rPr>
              <a:t>() 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;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Timer </a:t>
            </a:r>
            <a:r>
              <a:rPr lang="en-US" dirty="0">
                <a:solidFill>
                  <a:srgbClr val="FF0000"/>
                </a:solidFill>
              </a:rPr>
              <a:t>t = new </a:t>
            </a:r>
            <a:r>
              <a:rPr lang="en-US" dirty="0" smtClean="0">
                <a:solidFill>
                  <a:srgbClr val="FF0000"/>
                </a:solidFill>
              </a:rPr>
              <a:t>Timer ( 1000</a:t>
            </a:r>
            <a:r>
              <a:rPr lang="en-US" dirty="0">
                <a:solidFill>
                  <a:srgbClr val="0000FF"/>
                </a:solidFill>
              </a:rPr>
              <a:t>, event -&gt;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   </a:t>
            </a:r>
            <a:r>
              <a:rPr lang="en-US" dirty="0" err="1">
                <a:solidFill>
                  <a:srgbClr val="0000FF"/>
                </a:solidFill>
              </a:rPr>
              <a:t>System.out.println</a:t>
            </a:r>
            <a:r>
              <a:rPr lang="en-US" dirty="0">
                <a:solidFill>
                  <a:srgbClr val="0000FF"/>
                </a:solidFill>
              </a:rPr>
              <a:t>("At the tone, the time is " + new Date());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   </a:t>
            </a:r>
            <a:r>
              <a:rPr lang="en-US" dirty="0" err="1">
                <a:solidFill>
                  <a:srgbClr val="0000FF"/>
                </a:solidFill>
              </a:rPr>
              <a:t>Toolkit.getDefaultToolkit</a:t>
            </a:r>
            <a:r>
              <a:rPr lang="en-US" dirty="0">
                <a:solidFill>
                  <a:srgbClr val="0000FF"/>
                </a:solidFill>
              </a:rPr>
              <a:t>().beep();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</a:t>
            </a:r>
            <a:r>
              <a:rPr lang="en-US" dirty="0" smtClean="0">
                <a:solidFill>
                  <a:srgbClr val="0000FF"/>
                </a:solidFill>
              </a:rPr>
              <a:t>} </a:t>
            </a:r>
            <a:r>
              <a:rPr lang="en-US" b="1" dirty="0" smtClean="0">
                <a:solidFill>
                  <a:srgbClr val="FF0000"/>
                </a:solidFill>
              </a:rPr>
              <a:t>) ;</a:t>
            </a:r>
            <a:r>
              <a:rPr lang="en-US" dirty="0" smtClean="0">
                <a:solidFill>
                  <a:srgbClr val="0000FF"/>
                </a:solidFill>
              </a:rPr>
              <a:t>  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 smtClean="0"/>
              <a:t>Conversion </a:t>
            </a:r>
            <a:r>
              <a:rPr lang="en-US" dirty="0"/>
              <a:t>to a </a:t>
            </a:r>
            <a:r>
              <a:rPr lang="en-US" b="1" dirty="0"/>
              <a:t>functional interface </a:t>
            </a:r>
            <a:r>
              <a:rPr lang="en-US" dirty="0"/>
              <a:t>is the </a:t>
            </a:r>
            <a:r>
              <a:rPr lang="en-US" b="1" dirty="0"/>
              <a:t>only thing </a:t>
            </a:r>
            <a:r>
              <a:rPr lang="en-US" dirty="0"/>
              <a:t>that </a:t>
            </a:r>
            <a:r>
              <a:rPr lang="en-US" dirty="0" smtClean="0"/>
              <a:t>we </a:t>
            </a:r>
            <a:r>
              <a:rPr lang="en-US" dirty="0"/>
              <a:t>can do with a lambda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expression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2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Example: </a:t>
            </a:r>
            <a:r>
              <a:rPr lang="en-US" sz="2400" dirty="0" smtClean="0">
                <a:solidFill>
                  <a:srgbClr val="FF0000"/>
                </a:solidFill>
              </a:rPr>
              <a:t>Listing 6.6 </a:t>
            </a:r>
            <a:r>
              <a:rPr lang="en-US" sz="2400" dirty="0" smtClean="0"/>
              <a:t>lambda/</a:t>
            </a:r>
            <a:r>
              <a:rPr lang="en-US" sz="2400" dirty="0" smtClean="0">
                <a:solidFill>
                  <a:srgbClr val="0000FF"/>
                </a:solidFill>
              </a:rPr>
              <a:t>LambdaTest.java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2038"/>
            <a:ext cx="10706100" cy="5729437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package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lambda;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java.util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.*;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javax.swing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.*;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javax.swing.Timer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sz="1400" dirty="0">
              <a:latin typeface="Consola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FF0000"/>
                </a:solidFill>
                <a:latin typeface="Consolas"/>
              </a:rPr>
              <a:t>LambdaTest</a:t>
            </a:r>
            <a:endParaRPr lang="en-US" sz="1400" b="1" dirty="0">
              <a:solidFill>
                <a:srgbClr val="FF0000"/>
              </a:solidFill>
              <a:latin typeface="Consola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nsolas"/>
              </a:rPr>
              <a:t>main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(String[] </a:t>
            </a:r>
            <a:r>
              <a:rPr lang="en-US" sz="1400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String[] 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planets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String[] </a:t>
            </a:r>
            <a:r>
              <a:rPr lang="en-US" sz="1400" b="1" dirty="0">
                <a:solidFill>
                  <a:srgbClr val="FF0000"/>
                </a:solidFill>
                <a:latin typeface="Consolas"/>
              </a:rPr>
              <a:t>{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/>
              </a:rPr>
              <a:t>"Mercury"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b="1" dirty="0">
                <a:solidFill>
                  <a:srgbClr val="2A00FF"/>
                </a:solidFill>
                <a:latin typeface="Consolas"/>
              </a:rPr>
              <a:t>"Venus"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b="1" dirty="0">
                <a:solidFill>
                  <a:srgbClr val="2A00FF"/>
                </a:solidFill>
                <a:latin typeface="Consolas"/>
              </a:rPr>
              <a:t>"Earth"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b="1" dirty="0">
                <a:solidFill>
                  <a:srgbClr val="2A00FF"/>
                </a:solidFill>
                <a:latin typeface="Consolas"/>
              </a:rPr>
              <a:t>"Mars"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,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"Jupiter"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"Saturn"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"Uranus"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"Neptune"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i="1" dirty="0" err="1">
                <a:solidFill>
                  <a:srgbClr val="000000"/>
                </a:solidFill>
                <a:latin typeface="Consolas"/>
              </a:rPr>
              <a:t>Arrays.toString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i="1" dirty="0">
                <a:solidFill>
                  <a:srgbClr val="6A3E3E"/>
                </a:solidFill>
                <a:latin typeface="Consolas"/>
              </a:rPr>
              <a:t>planets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i="1" dirty="0">
                <a:solidFill>
                  <a:srgbClr val="2A00FF"/>
                </a:solidFill>
                <a:latin typeface="Consolas"/>
              </a:rPr>
              <a:t>"Sorted in dictionary order:"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Arrays.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sort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6A3E3E"/>
                </a:solidFill>
                <a:latin typeface="Consolas"/>
              </a:rPr>
              <a:t>planets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i="1" dirty="0" err="1">
                <a:solidFill>
                  <a:srgbClr val="000000"/>
                </a:solidFill>
                <a:latin typeface="Consolas"/>
              </a:rPr>
              <a:t>Arrays.toString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i="1" dirty="0">
                <a:solidFill>
                  <a:srgbClr val="6A3E3E"/>
                </a:solidFill>
                <a:latin typeface="Consolas"/>
              </a:rPr>
              <a:t>planets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i="1" dirty="0">
                <a:solidFill>
                  <a:srgbClr val="2A00FF"/>
                </a:solidFill>
                <a:latin typeface="Consolas"/>
              </a:rPr>
              <a:t>"Sorted by length:"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Arrays.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sort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6A3E3E"/>
                </a:solidFill>
                <a:latin typeface="Consolas"/>
              </a:rPr>
              <a:t>planets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, (</a:t>
            </a:r>
            <a:r>
              <a:rPr lang="en-US" sz="1400" i="1" dirty="0">
                <a:solidFill>
                  <a:srgbClr val="6A3E3E"/>
                </a:solidFill>
                <a:latin typeface="Consolas"/>
              </a:rPr>
              <a:t>first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i="1" dirty="0">
                <a:solidFill>
                  <a:srgbClr val="6A3E3E"/>
                </a:solidFill>
                <a:latin typeface="Consolas"/>
              </a:rPr>
              <a:t>second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 -&gt; </a:t>
            </a:r>
            <a:r>
              <a:rPr lang="en-US" sz="1400" i="1" dirty="0" err="1">
                <a:solidFill>
                  <a:srgbClr val="6A3E3E"/>
                </a:solidFill>
                <a:latin typeface="Consolas"/>
              </a:rPr>
              <a:t>first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.length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() - </a:t>
            </a:r>
            <a:r>
              <a:rPr lang="en-US" sz="1400" i="1" dirty="0" err="1">
                <a:solidFill>
                  <a:srgbClr val="6A3E3E"/>
                </a:solidFill>
                <a:latin typeface="Consolas"/>
              </a:rPr>
              <a:t>second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.length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i="1" dirty="0" err="1">
                <a:solidFill>
                  <a:srgbClr val="000000"/>
                </a:solidFill>
                <a:latin typeface="Consolas"/>
              </a:rPr>
              <a:t>Arrays.toString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i="1" dirty="0">
                <a:solidFill>
                  <a:srgbClr val="6A3E3E"/>
                </a:solidFill>
                <a:latin typeface="Consolas"/>
              </a:rPr>
              <a:t>planets</a:t>
            </a:r>
            <a:r>
              <a:rPr lang="en-US" sz="1400" b="1" i="1" dirty="0" smtClean="0">
                <a:solidFill>
                  <a:srgbClr val="000000"/>
                </a:solidFill>
                <a:latin typeface="Consolas"/>
              </a:rPr>
              <a:t>));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Timer 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Timer(1000, </a:t>
            </a:r>
            <a:r>
              <a:rPr lang="en-US" sz="1400" b="1" dirty="0">
                <a:solidFill>
                  <a:srgbClr val="6A3E3E"/>
                </a:solidFill>
                <a:latin typeface="Consolas"/>
              </a:rPr>
              <a:t>event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-&gt;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i="1" dirty="0">
                <a:solidFill>
                  <a:srgbClr val="2A00FF"/>
                </a:solidFill>
                <a:latin typeface="Consolas"/>
              </a:rPr>
              <a:t>"The time is "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400" b="1" i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 Date()));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dirty="0" err="1">
                <a:solidFill>
                  <a:srgbClr val="6A3E3E"/>
                </a:solidFill>
                <a:latin typeface="Consolas"/>
              </a:rPr>
              <a:t>t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.start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();  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dirty="0">
                <a:solidFill>
                  <a:srgbClr val="3F7F5F"/>
                </a:solidFill>
                <a:latin typeface="Consolas"/>
              </a:rPr>
              <a:t>// keep program running until user selects "Ok"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JOptionPane.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showMessageDialog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i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b="1" i="1" dirty="0">
                <a:solidFill>
                  <a:srgbClr val="2A00FF"/>
                </a:solidFill>
                <a:latin typeface="Consolas"/>
              </a:rPr>
              <a:t>"Quit program?"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exit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(0);        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1400" dirty="0" smtClean="0">
                <a:solidFill>
                  <a:srgbClr val="00B050"/>
                </a:solidFill>
                <a:latin typeface="Consolas"/>
              </a:rPr>
              <a:t>// end of main()</a:t>
            </a:r>
            <a:endParaRPr lang="en-US" sz="1400" dirty="0">
              <a:solidFill>
                <a:srgbClr val="00B050"/>
              </a:solidFill>
              <a:latin typeface="Consola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1400" dirty="0" smtClean="0">
                <a:solidFill>
                  <a:srgbClr val="00B050"/>
                </a:solidFill>
                <a:latin typeface="Consolas"/>
              </a:rPr>
              <a:t>// end of </a:t>
            </a:r>
            <a:r>
              <a:rPr lang="en-US" sz="1400" dirty="0" err="1" smtClean="0">
                <a:solidFill>
                  <a:srgbClr val="00B050"/>
                </a:solidFill>
                <a:latin typeface="Consolas"/>
              </a:rPr>
              <a:t>LambdaTest</a:t>
            </a:r>
            <a:endParaRPr lang="en-US" sz="1400" dirty="0">
              <a:solidFill>
                <a:srgbClr val="00B050"/>
              </a:solidFill>
              <a:latin typeface="Consolas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62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</a:t>
            </a:r>
            <a:r>
              <a:rPr lang="en-US" dirty="0" smtClean="0">
                <a:solidFill>
                  <a:srgbClr val="0000FF"/>
                </a:solidFill>
              </a:rPr>
              <a:t>pre-defined </a:t>
            </a:r>
            <a:r>
              <a:rPr lang="en-US" dirty="0" smtClean="0"/>
              <a:t>Functional Interfaces in Java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FF0000"/>
                </a:solidFill>
              </a:rPr>
              <a:t>java.util.function </a:t>
            </a:r>
            <a:r>
              <a:rPr lang="en-US" b="1" dirty="0">
                <a:solidFill>
                  <a:srgbClr val="FF0000"/>
                </a:solidFill>
              </a:rPr>
              <a:t>package </a:t>
            </a:r>
            <a:r>
              <a:rPr lang="en-US" dirty="0"/>
              <a:t>defines generic functional </a:t>
            </a:r>
            <a:r>
              <a:rPr lang="en-US" dirty="0" smtClean="0"/>
              <a:t>interfaces</a:t>
            </a:r>
            <a:r>
              <a:rPr lang="en-US" dirty="0"/>
              <a:t> </a:t>
            </a:r>
            <a:r>
              <a:rPr lang="en-US" dirty="0" smtClean="0"/>
              <a:t>as follows:</a:t>
            </a:r>
          </a:p>
          <a:p>
            <a:pPr marL="0" indent="0">
              <a:buNone/>
            </a:pPr>
            <a:r>
              <a:rPr lang="en-US" dirty="0"/>
              <a:t> public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b="1" dirty="0"/>
              <a:t>interface</a:t>
            </a:r>
            <a:r>
              <a:rPr lang="en-US" dirty="0">
                <a:solidFill>
                  <a:srgbClr val="0000FF"/>
                </a:solidFill>
              </a:rPr>
              <a:t> Predicate&lt;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>
                <a:solidFill>
                  <a:srgbClr val="0000FF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boolean </a:t>
            </a:r>
            <a:r>
              <a:rPr lang="en-US" dirty="0">
                <a:solidFill>
                  <a:srgbClr val="FF0000"/>
                </a:solidFill>
              </a:rPr>
              <a:t>test</a:t>
            </a:r>
            <a:r>
              <a:rPr lang="en-US" dirty="0">
                <a:solidFill>
                  <a:srgbClr val="0000FF"/>
                </a:solidFill>
              </a:rPr>
              <a:t>(T t</a:t>
            </a:r>
            <a:r>
              <a:rPr lang="en-US" dirty="0" smtClean="0">
                <a:solidFill>
                  <a:srgbClr val="0000FF"/>
                </a:solidFill>
              </a:rPr>
              <a:t>); </a:t>
            </a:r>
            <a:r>
              <a:rPr lang="en-US" dirty="0" smtClean="0">
                <a:solidFill>
                  <a:srgbClr val="00B050"/>
                </a:solidFill>
              </a:rPr>
              <a:t>//  it has only one abstract method 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. . .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smtClean="0"/>
              <a:t>public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interface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BiFunction</a:t>
            </a:r>
            <a:r>
              <a:rPr lang="en-US" dirty="0">
                <a:solidFill>
                  <a:srgbClr val="0000FF"/>
                </a:solidFill>
              </a:rPr>
              <a:t>&lt;T, U, R&gt;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</a:t>
            </a:r>
            <a:r>
              <a:rPr lang="en-US" dirty="0" smtClean="0">
                <a:solidFill>
                  <a:srgbClr val="0000FF"/>
                </a:solidFill>
              </a:rPr>
              <a:t>  </a:t>
            </a:r>
            <a:r>
              <a:rPr lang="en-US" dirty="0"/>
              <a:t>R</a:t>
            </a:r>
            <a:r>
              <a:rPr lang="en-US" dirty="0">
                <a:solidFill>
                  <a:srgbClr val="0000FF"/>
                </a:solidFill>
              </a:rPr>
              <a:t> apply(T </a:t>
            </a:r>
            <a:r>
              <a:rPr lang="en-US" dirty="0" err="1">
                <a:solidFill>
                  <a:srgbClr val="FF0000"/>
                </a:solidFill>
              </a:rPr>
              <a:t>t</a:t>
            </a:r>
            <a:r>
              <a:rPr lang="en-US" dirty="0">
                <a:solidFill>
                  <a:srgbClr val="0000FF"/>
                </a:solidFill>
              </a:rPr>
              <a:t>, U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 smtClean="0">
                <a:solidFill>
                  <a:srgbClr val="0000FF"/>
                </a:solidFill>
              </a:rPr>
              <a:t>);   </a:t>
            </a:r>
            <a:r>
              <a:rPr lang="en-US" dirty="0" smtClean="0">
                <a:solidFill>
                  <a:srgbClr val="00B050"/>
                </a:solidFill>
              </a:rPr>
              <a:t>// T is type, U is type 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}</a:t>
            </a:r>
          </a:p>
          <a:p>
            <a:r>
              <a:rPr lang="en-US" b="1" dirty="0" smtClean="0"/>
              <a:t> </a:t>
            </a:r>
            <a:r>
              <a:rPr lang="en-US" b="1" dirty="0" err="1" smtClean="0"/>
              <a:t>ArrayList</a:t>
            </a:r>
            <a:r>
              <a:rPr lang="en-US" b="1" dirty="0" smtClean="0"/>
              <a:t> </a:t>
            </a:r>
            <a:r>
              <a:rPr lang="en-US" dirty="0" smtClean="0"/>
              <a:t>class  </a:t>
            </a:r>
            <a:r>
              <a:rPr lang="en-US" dirty="0"/>
              <a:t>has a </a:t>
            </a:r>
            <a:r>
              <a:rPr lang="en-US" dirty="0" err="1"/>
              <a:t>removeIf</a:t>
            </a:r>
            <a:r>
              <a:rPr lang="en-US" dirty="0"/>
              <a:t> </a:t>
            </a:r>
            <a:r>
              <a:rPr lang="en-US" dirty="0" smtClean="0"/>
              <a:t>() method </a:t>
            </a:r>
            <a:r>
              <a:rPr lang="en-US" dirty="0"/>
              <a:t>that takes a </a:t>
            </a:r>
            <a:r>
              <a:rPr lang="en-US" dirty="0" smtClean="0"/>
              <a:t>predicate functional interface 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list.</a:t>
            </a:r>
            <a:r>
              <a:rPr lang="en-US" dirty="0" err="1" smtClean="0">
                <a:solidFill>
                  <a:srgbClr val="FF0000"/>
                </a:solidFill>
              </a:rPr>
              <a:t>removeIf</a:t>
            </a:r>
            <a:r>
              <a:rPr lang="en-US" dirty="0" smtClean="0">
                <a:solidFill>
                  <a:srgbClr val="0000FF"/>
                </a:solidFill>
              </a:rPr>
              <a:t> (e </a:t>
            </a:r>
            <a:r>
              <a:rPr lang="en-US" dirty="0">
                <a:solidFill>
                  <a:srgbClr val="FF0000"/>
                </a:solidFill>
              </a:rPr>
              <a:t>-&gt;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e == </a:t>
            </a:r>
            <a:r>
              <a:rPr lang="en-US" dirty="0" smtClean="0">
                <a:solidFill>
                  <a:srgbClr val="7030A0"/>
                </a:solidFill>
              </a:rPr>
              <a:t>null </a:t>
            </a:r>
            <a:r>
              <a:rPr lang="en-US" dirty="0" smtClean="0">
                <a:solidFill>
                  <a:srgbClr val="0000FF"/>
                </a:solidFill>
              </a:rPr>
              <a:t>);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50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6.3.4. Method </a:t>
            </a:r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</a:t>
            </a:r>
            <a:r>
              <a:rPr lang="en-US" dirty="0"/>
              <a:t>a lambda expression that calls a single method: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0000FF"/>
                </a:solidFill>
              </a:rPr>
              <a:t>Timer </a:t>
            </a:r>
            <a:r>
              <a:rPr lang="en-US" dirty="0">
                <a:solidFill>
                  <a:srgbClr val="0000FF"/>
                </a:solidFill>
              </a:rPr>
              <a:t>t = </a:t>
            </a:r>
            <a:r>
              <a:rPr lang="en-US" dirty="0">
                <a:solidFill>
                  <a:srgbClr val="FF0000"/>
                </a:solidFill>
              </a:rPr>
              <a:t>new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b="1" dirty="0"/>
              <a:t>Timer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/>
              <a:t>1000</a:t>
            </a:r>
            <a:r>
              <a:rPr lang="en-US" dirty="0">
                <a:solidFill>
                  <a:srgbClr val="0000FF"/>
                </a:solidFill>
              </a:rPr>
              <a:t>, </a:t>
            </a:r>
            <a:r>
              <a:rPr lang="en-US" b="1" dirty="0">
                <a:solidFill>
                  <a:srgbClr val="0000FF"/>
                </a:solidFill>
              </a:rPr>
              <a:t>event</a:t>
            </a:r>
            <a:r>
              <a:rPr lang="en-US" dirty="0">
                <a:solidFill>
                  <a:srgbClr val="FF0000"/>
                </a:solidFill>
              </a:rPr>
              <a:t> -&gt; System.out.println(event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>
                <a:solidFill>
                  <a:srgbClr val="0000FF"/>
                </a:solidFill>
              </a:rPr>
              <a:t> );</a:t>
            </a:r>
          </a:p>
          <a:p>
            <a:r>
              <a:rPr lang="en-US" dirty="0" smtClean="0"/>
              <a:t>Instead of the above lambda expression, wee </a:t>
            </a:r>
            <a:r>
              <a:rPr lang="en-US" dirty="0"/>
              <a:t>can use a method </a:t>
            </a:r>
            <a:r>
              <a:rPr lang="en-US" dirty="0" smtClean="0"/>
              <a:t>reference  as follows 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Timer t = new Timer(1000, </a:t>
            </a:r>
            <a:r>
              <a:rPr lang="en-US" dirty="0" smtClean="0">
                <a:solidFill>
                  <a:srgbClr val="FF0000"/>
                </a:solidFill>
              </a:rPr>
              <a:t>System.out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::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println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); 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 err="1" smtClean="0">
                <a:solidFill>
                  <a:srgbClr val="00B050"/>
                </a:solidFill>
              </a:rPr>
              <a:t>ClassName</a:t>
            </a:r>
            <a:r>
              <a:rPr lang="en-US" dirty="0" smtClean="0">
                <a:solidFill>
                  <a:srgbClr val="00B050"/>
                </a:solidFill>
              </a:rPr>
              <a:t> :: </a:t>
            </a:r>
            <a:r>
              <a:rPr lang="en-US" dirty="0" err="1" smtClean="0">
                <a:solidFill>
                  <a:srgbClr val="00B050"/>
                </a:solidFill>
              </a:rPr>
              <a:t>methodname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Another </a:t>
            </a:r>
            <a:r>
              <a:rPr lang="en-US" dirty="0"/>
              <a:t>example: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>
                <a:solidFill>
                  <a:srgbClr val="0000FF"/>
                </a:solidFill>
              </a:rPr>
              <a:t>Arrays.sort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/>
              <a:t>words</a:t>
            </a:r>
            <a:r>
              <a:rPr lang="en-US" dirty="0">
                <a:solidFill>
                  <a:srgbClr val="0000FF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String::</a:t>
            </a:r>
            <a:r>
              <a:rPr lang="en-US" dirty="0" err="1">
                <a:solidFill>
                  <a:srgbClr val="FF0000"/>
                </a:solidFill>
              </a:rPr>
              <a:t>compareToIgnoreCase</a:t>
            </a:r>
            <a:r>
              <a:rPr lang="en-US" dirty="0" smtClean="0">
                <a:solidFill>
                  <a:srgbClr val="0000FF"/>
                </a:solidFill>
              </a:rPr>
              <a:t>) </a:t>
            </a:r>
            <a:r>
              <a:rPr lang="en-US" dirty="0" smtClean="0">
                <a:solidFill>
                  <a:srgbClr val="00B050"/>
                </a:solidFill>
              </a:rPr>
              <a:t>// :: double colon operator </a:t>
            </a:r>
          </a:p>
          <a:p>
            <a:r>
              <a:rPr lang="en-US" dirty="0" smtClean="0"/>
              <a:t>There are three possible combinations;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a) </a:t>
            </a:r>
            <a:r>
              <a:rPr lang="en-US" b="1" dirty="0" smtClean="0">
                <a:solidFill>
                  <a:srgbClr val="0000FF"/>
                </a:solidFill>
              </a:rPr>
              <a:t>object:: </a:t>
            </a:r>
            <a:r>
              <a:rPr lang="en-US" b="1" dirty="0" err="1" smtClean="0">
                <a:solidFill>
                  <a:srgbClr val="0000FF"/>
                </a:solidFill>
              </a:rPr>
              <a:t>instanceMethod</a:t>
            </a:r>
            <a:r>
              <a:rPr lang="en-US" b="1" dirty="0" smtClean="0">
                <a:solidFill>
                  <a:srgbClr val="0000FF"/>
                </a:solidFill>
              </a:rPr>
              <a:t>  </a:t>
            </a:r>
            <a:r>
              <a:rPr lang="en-US" dirty="0" smtClean="0">
                <a:solidFill>
                  <a:srgbClr val="00B050"/>
                </a:solidFill>
              </a:rPr>
              <a:t>// same as lambda expression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/>
              <a:t>    b) </a:t>
            </a:r>
            <a:r>
              <a:rPr lang="en-US" b="1" dirty="0" smtClean="0">
                <a:solidFill>
                  <a:srgbClr val="0000FF"/>
                </a:solidFill>
              </a:rPr>
              <a:t>Class</a:t>
            </a:r>
            <a:r>
              <a:rPr lang="en-US" b="1" dirty="0">
                <a:solidFill>
                  <a:srgbClr val="0000FF"/>
                </a:solidFill>
              </a:rPr>
              <a:t>::</a:t>
            </a:r>
            <a:r>
              <a:rPr lang="en-US" b="1" dirty="0" err="1" smtClean="0">
                <a:solidFill>
                  <a:srgbClr val="0000FF"/>
                </a:solidFill>
              </a:rPr>
              <a:t>staticMethod</a:t>
            </a:r>
            <a:r>
              <a:rPr lang="en-US" b="1" dirty="0" smtClean="0">
                <a:solidFill>
                  <a:srgbClr val="0000FF"/>
                </a:solidFill>
              </a:rPr>
              <a:t>  </a:t>
            </a:r>
            <a:r>
              <a:rPr lang="en-US" dirty="0" smtClean="0">
                <a:solidFill>
                  <a:srgbClr val="00B050"/>
                </a:solidFill>
              </a:rPr>
              <a:t>// same as lambda expression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      </a:t>
            </a:r>
            <a:r>
              <a:rPr lang="en-US" b="1" dirty="0" smtClean="0">
                <a:solidFill>
                  <a:srgbClr val="FF0000"/>
                </a:solidFill>
              </a:rPr>
              <a:t>Example 1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smtClean="0"/>
              <a:t>System.out::</a:t>
            </a:r>
            <a:r>
              <a:rPr lang="en-US" dirty="0" err="1" smtClean="0"/>
              <a:t>println</a:t>
            </a:r>
            <a:r>
              <a:rPr lang="en-US" dirty="0" smtClean="0"/>
              <a:t>(x);  </a:t>
            </a:r>
            <a:r>
              <a:rPr lang="en-US" dirty="0" smtClean="0">
                <a:solidFill>
                  <a:srgbClr val="00B050"/>
                </a:solidFill>
              </a:rPr>
              <a:t>// same as </a:t>
            </a:r>
            <a:r>
              <a:rPr lang="en-US" dirty="0">
                <a:solidFill>
                  <a:srgbClr val="00B050"/>
                </a:solidFill>
              </a:rPr>
              <a:t>x-&gt;System.out::</a:t>
            </a:r>
            <a:r>
              <a:rPr lang="en-US" dirty="0" err="1" smtClean="0">
                <a:solidFill>
                  <a:srgbClr val="00B050"/>
                </a:solidFill>
              </a:rPr>
              <a:t>println</a:t>
            </a:r>
            <a:r>
              <a:rPr lang="en-US" dirty="0" smtClean="0">
                <a:solidFill>
                  <a:srgbClr val="00B050"/>
                </a:solidFill>
              </a:rPr>
              <a:t>(x); 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      </a:t>
            </a:r>
            <a:r>
              <a:rPr lang="en-US" b="1" dirty="0" smtClean="0">
                <a:solidFill>
                  <a:srgbClr val="FF0000"/>
                </a:solidFill>
              </a:rPr>
              <a:t>Example 2</a:t>
            </a:r>
            <a:r>
              <a:rPr lang="en-US" dirty="0" smtClean="0">
                <a:solidFill>
                  <a:srgbClr val="00B050"/>
                </a:solidFill>
              </a:rPr>
              <a:t>: </a:t>
            </a:r>
            <a:r>
              <a:rPr lang="en-US" dirty="0" smtClean="0"/>
              <a:t>Math::pow(</a:t>
            </a:r>
            <a:r>
              <a:rPr lang="en-US" dirty="0" err="1" smtClean="0"/>
              <a:t>x,y</a:t>
            </a:r>
            <a:r>
              <a:rPr lang="en-US" dirty="0" smtClean="0"/>
              <a:t>);    </a:t>
            </a:r>
            <a:r>
              <a:rPr lang="en-US" dirty="0" smtClean="0">
                <a:solidFill>
                  <a:srgbClr val="00B050"/>
                </a:solidFill>
              </a:rPr>
              <a:t>// same as (</a:t>
            </a:r>
            <a:r>
              <a:rPr lang="en-US" dirty="0" err="1" smtClean="0">
                <a:solidFill>
                  <a:srgbClr val="00B050"/>
                </a:solidFill>
              </a:rPr>
              <a:t>x,y</a:t>
            </a:r>
            <a:r>
              <a:rPr lang="en-US" dirty="0" smtClean="0">
                <a:solidFill>
                  <a:srgbClr val="00B050"/>
                </a:solidFill>
              </a:rPr>
              <a:t>)-&gt;</a:t>
            </a:r>
            <a:r>
              <a:rPr lang="en-US" dirty="0" err="1" smtClean="0">
                <a:solidFill>
                  <a:srgbClr val="00B050"/>
                </a:solidFill>
              </a:rPr>
              <a:t>Math.pow</a:t>
            </a:r>
            <a:r>
              <a:rPr lang="en-US" dirty="0" smtClean="0">
                <a:solidFill>
                  <a:srgbClr val="00B050"/>
                </a:solidFill>
              </a:rPr>
              <a:t>(</a:t>
            </a:r>
            <a:r>
              <a:rPr lang="en-US" dirty="0" err="1" smtClean="0">
                <a:solidFill>
                  <a:srgbClr val="00B050"/>
                </a:solidFill>
              </a:rPr>
              <a:t>x,y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/>
              <a:t>    c) </a:t>
            </a:r>
            <a:r>
              <a:rPr lang="en-US" dirty="0" smtClean="0">
                <a:solidFill>
                  <a:srgbClr val="0000FF"/>
                </a:solidFill>
              </a:rPr>
              <a:t>Class:: </a:t>
            </a:r>
            <a:r>
              <a:rPr lang="en-US" dirty="0" err="1" smtClean="0">
                <a:solidFill>
                  <a:srgbClr val="0000FF"/>
                </a:solidFill>
              </a:rPr>
              <a:t>instanceMethod</a:t>
            </a:r>
            <a:r>
              <a:rPr lang="en-US" dirty="0" smtClean="0">
                <a:solidFill>
                  <a:srgbClr val="0000FF"/>
                </a:solidFill>
              </a:rPr>
              <a:t>  </a:t>
            </a:r>
            <a:r>
              <a:rPr lang="en-US" dirty="0" smtClean="0"/>
              <a:t>//  first parameter is  implicit parameter of the method </a:t>
            </a:r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/>
              <a:t> :String::</a:t>
            </a:r>
            <a:r>
              <a:rPr lang="en-US" dirty="0" err="1" smtClean="0"/>
              <a:t>compareTOIngoreCase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 </a:t>
            </a:r>
            <a:r>
              <a:rPr lang="en-US" dirty="0" smtClean="0">
                <a:solidFill>
                  <a:srgbClr val="00B050"/>
                </a:solidFill>
              </a:rPr>
              <a:t>// same as </a:t>
            </a:r>
            <a:r>
              <a:rPr lang="en-US" dirty="0" err="1" smtClean="0">
                <a:solidFill>
                  <a:srgbClr val="00B050"/>
                </a:solidFill>
              </a:rPr>
              <a:t>X.ComaperToIgnoreCase</a:t>
            </a:r>
            <a:r>
              <a:rPr lang="en-US" dirty="0" smtClean="0">
                <a:solidFill>
                  <a:srgbClr val="00B050"/>
                </a:solidFill>
              </a:rPr>
              <a:t>(y)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15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smtClean="0"/>
              <a:t>Implementation of “</a:t>
            </a:r>
            <a:r>
              <a:rPr lang="en-US" dirty="0" smtClean="0">
                <a:solidFill>
                  <a:srgbClr val="0000FF"/>
                </a:solidFill>
              </a:rPr>
              <a:t>Comparable</a:t>
            </a:r>
            <a:r>
              <a:rPr lang="en-US" dirty="0"/>
              <a:t>” Interface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992038"/>
            <a:ext cx="10944225" cy="55802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// before java 5.0, Comparable interface was non-generic type  as follows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public class</a:t>
            </a:r>
            <a:r>
              <a:rPr lang="en-US" sz="2400" dirty="0">
                <a:solidFill>
                  <a:srgbClr val="FF0000"/>
                </a:solidFill>
              </a:rPr>
              <a:t> Employee </a:t>
            </a:r>
            <a:r>
              <a:rPr lang="en-US" sz="2400" dirty="0">
                <a:solidFill>
                  <a:srgbClr val="0000FF"/>
                </a:solidFill>
              </a:rPr>
              <a:t>implements </a:t>
            </a:r>
            <a:r>
              <a:rPr lang="en-US" sz="2400" dirty="0">
                <a:solidFill>
                  <a:srgbClr val="FF0000"/>
                </a:solidFill>
              </a:rPr>
              <a:t>Comparable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   public 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b="1" dirty="0">
                <a:solidFill>
                  <a:srgbClr val="7030A0"/>
                </a:solidFill>
              </a:rPr>
              <a:t>compareTo</a:t>
            </a:r>
            <a:r>
              <a:rPr lang="en-US" sz="2400" b="1" dirty="0">
                <a:solidFill>
                  <a:srgbClr val="0000FF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Object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otherObject</a:t>
            </a:r>
            <a:r>
              <a:rPr lang="en-US" sz="2400" dirty="0" smtClean="0">
                <a:solidFill>
                  <a:srgbClr val="0000FF"/>
                </a:solidFill>
              </a:rPr>
              <a:t>)  </a:t>
            </a:r>
            <a:r>
              <a:rPr lang="en-US" sz="2400" dirty="0" smtClean="0">
                <a:solidFill>
                  <a:srgbClr val="00B050"/>
                </a:solidFill>
              </a:rPr>
              <a:t>// the type is  </a:t>
            </a:r>
            <a:r>
              <a:rPr lang="en-US" sz="2400" dirty="0" smtClean="0">
                <a:solidFill>
                  <a:srgbClr val="0000FF"/>
                </a:solidFill>
              </a:rPr>
              <a:t>“</a:t>
            </a:r>
            <a:r>
              <a:rPr lang="en-US" sz="2400" dirty="0" smtClean="0">
                <a:solidFill>
                  <a:srgbClr val="FF0000"/>
                </a:solidFill>
              </a:rPr>
              <a:t>Object” class 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  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      Employee </a:t>
            </a:r>
            <a:r>
              <a:rPr lang="en-US" sz="2400" dirty="0">
                <a:solidFill>
                  <a:srgbClr val="FF0000"/>
                </a:solidFill>
              </a:rPr>
              <a:t>other</a:t>
            </a:r>
            <a:r>
              <a:rPr lang="en-US" sz="2400" dirty="0">
                <a:solidFill>
                  <a:srgbClr val="0000FF"/>
                </a:solidFill>
              </a:rPr>
              <a:t> = (</a:t>
            </a:r>
            <a:r>
              <a:rPr lang="en-US" sz="2400" dirty="0">
                <a:solidFill>
                  <a:srgbClr val="FF0000"/>
                </a:solidFill>
              </a:rPr>
              <a:t>Employee</a:t>
            </a:r>
            <a:r>
              <a:rPr lang="en-US" sz="2400" dirty="0">
                <a:solidFill>
                  <a:srgbClr val="0000FF"/>
                </a:solidFill>
              </a:rPr>
              <a:t>) </a:t>
            </a:r>
            <a:r>
              <a:rPr lang="en-US" sz="2400" dirty="0" err="1">
                <a:solidFill>
                  <a:srgbClr val="0000FF"/>
                </a:solidFill>
              </a:rPr>
              <a:t>otherObject</a:t>
            </a:r>
            <a:r>
              <a:rPr lang="en-US" sz="2400" dirty="0" smtClean="0">
                <a:solidFill>
                  <a:srgbClr val="0000FF"/>
                </a:solidFill>
              </a:rPr>
              <a:t>;  </a:t>
            </a:r>
            <a:r>
              <a:rPr lang="en-US" sz="2400" dirty="0" smtClean="0">
                <a:solidFill>
                  <a:srgbClr val="00B050"/>
                </a:solidFill>
              </a:rPr>
              <a:t>// </a:t>
            </a:r>
            <a:r>
              <a:rPr lang="en-US" sz="2400" dirty="0" smtClean="0">
                <a:solidFill>
                  <a:srgbClr val="0000FF"/>
                </a:solidFill>
              </a:rPr>
              <a:t>we need explicit down casting</a:t>
            </a:r>
            <a:endParaRPr lang="en-US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     </a:t>
            </a:r>
            <a:r>
              <a:rPr lang="en-US" sz="2400" dirty="0">
                <a:solidFill>
                  <a:srgbClr val="FF0000"/>
                </a:solidFill>
              </a:rPr>
              <a:t> return </a:t>
            </a:r>
            <a:r>
              <a:rPr lang="en-US" sz="2400" b="1" dirty="0" err="1" smtClean="0"/>
              <a:t>Double</a:t>
            </a:r>
            <a:r>
              <a:rPr lang="en-US" sz="2400" dirty="0" err="1" smtClean="0">
                <a:solidFill>
                  <a:srgbClr val="0000FF"/>
                </a:solidFill>
              </a:rPr>
              <a:t>.</a:t>
            </a:r>
            <a:r>
              <a:rPr lang="en-US" sz="2400" b="1" dirty="0" err="1" smtClean="0">
                <a:solidFill>
                  <a:srgbClr val="0000FF"/>
                </a:solidFill>
              </a:rPr>
              <a:t>compare</a:t>
            </a:r>
            <a:r>
              <a:rPr lang="en-US" sz="2400" dirty="0" smtClean="0">
                <a:solidFill>
                  <a:srgbClr val="0000FF"/>
                </a:solidFill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</a:rPr>
              <a:t>this</a:t>
            </a:r>
            <a:r>
              <a:rPr lang="en-US" sz="2400" dirty="0" err="1" smtClean="0">
                <a:solidFill>
                  <a:srgbClr val="00B050"/>
                </a:solidFill>
              </a:rPr>
              <a:t>.</a:t>
            </a:r>
            <a:r>
              <a:rPr lang="en-US" sz="2400" dirty="0" err="1" smtClean="0"/>
              <a:t>salary</a:t>
            </a:r>
            <a:r>
              <a:rPr lang="en-US" sz="2400" dirty="0">
                <a:solidFill>
                  <a:srgbClr val="0000FF"/>
                </a:solidFill>
              </a:rPr>
              <a:t>, </a:t>
            </a:r>
            <a:r>
              <a:rPr lang="en-US" sz="2400" dirty="0" err="1">
                <a:solidFill>
                  <a:srgbClr val="FF0000"/>
                </a:solidFill>
              </a:rPr>
              <a:t>other.</a:t>
            </a:r>
            <a:r>
              <a:rPr lang="en-US" sz="2400" dirty="0" err="1"/>
              <a:t>salary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  <a:r>
              <a:rPr lang="en-US" sz="2400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   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FF"/>
                </a:solidFill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After </a:t>
            </a:r>
            <a:r>
              <a:rPr lang="en-US" sz="2400" b="1" dirty="0">
                <a:solidFill>
                  <a:srgbClr val="00B050"/>
                </a:solidFill>
              </a:rPr>
              <a:t>SE 5.0,  Comparable interface becomes  a generic type as shown below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urierNewPSMT"/>
              </a:rPr>
              <a:t>public interface Comparable&lt;T</a:t>
            </a:r>
            <a:r>
              <a:rPr lang="en-US" sz="2400" dirty="0">
                <a:latin typeface="CourierNewPSMT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latin typeface="CourierNewPSMT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urierNewPSMT"/>
              </a:rPr>
              <a:t>   </a:t>
            </a:r>
            <a:r>
              <a:rPr lang="en-US" sz="2400" dirty="0" err="1">
                <a:latin typeface="CourierNewPSMT"/>
              </a:rPr>
              <a:t>int</a:t>
            </a:r>
            <a:r>
              <a:rPr lang="en-US" sz="2400" dirty="0">
                <a:latin typeface="CourierNewPSMT"/>
              </a:rPr>
              <a:t> compareTo(</a:t>
            </a:r>
            <a:r>
              <a:rPr lang="en-US" sz="2400" dirty="0">
                <a:solidFill>
                  <a:srgbClr val="FF0000"/>
                </a:solidFill>
                <a:latin typeface="CourierNewPSMT"/>
              </a:rPr>
              <a:t>T</a:t>
            </a:r>
            <a:r>
              <a:rPr lang="en-US" sz="2400" dirty="0">
                <a:latin typeface="CourierNewPSMT"/>
              </a:rPr>
              <a:t> other);   </a:t>
            </a:r>
            <a:r>
              <a:rPr lang="en-US" sz="2400" dirty="0">
                <a:solidFill>
                  <a:srgbClr val="00B050"/>
                </a:solidFill>
                <a:latin typeface="CourierNewPSMT"/>
              </a:rPr>
              <a:t>// parameter has type </a:t>
            </a:r>
            <a:r>
              <a:rPr lang="en-US" sz="2400" dirty="0" smtClean="0">
                <a:solidFill>
                  <a:srgbClr val="00B050"/>
                </a:solidFill>
                <a:latin typeface="CourierNewPSMT"/>
              </a:rPr>
              <a:t>T</a:t>
            </a:r>
          </a:p>
          <a:p>
            <a:pPr marL="0" indent="0">
              <a:buNone/>
            </a:pPr>
            <a:r>
              <a:rPr lang="en-US" sz="2400" dirty="0" smtClean="0">
                <a:latin typeface="CourierNewPSMT"/>
              </a:rPr>
              <a:t>} </a:t>
            </a:r>
            <a:r>
              <a:rPr lang="en-US" sz="2400" b="1" dirty="0" smtClean="0">
                <a:solidFill>
                  <a:srgbClr val="00B050"/>
                </a:solidFill>
                <a:latin typeface="CourierNewPSMT"/>
              </a:rPr>
              <a:t>//  See the example  in the next slide about generic Comparable interface</a:t>
            </a:r>
            <a:endParaRPr lang="en-US" sz="24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4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48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6.3.5. Constructor </a:t>
            </a:r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992038"/>
            <a:ext cx="10639425" cy="536431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Constructor reference is similar to method </a:t>
            </a:r>
            <a:r>
              <a:rPr lang="en-US" dirty="0" err="1" smtClean="0"/>
              <a:t>refrence</a:t>
            </a:r>
            <a:r>
              <a:rPr lang="en-US" dirty="0" smtClean="0"/>
              <a:t> except the name of method is “</a:t>
            </a:r>
            <a:r>
              <a:rPr lang="en-US" b="1" dirty="0" smtClean="0">
                <a:solidFill>
                  <a:srgbClr val="FF0000"/>
                </a:solidFill>
              </a:rPr>
              <a:t>new”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/>
              <a:t>: </a:t>
            </a:r>
            <a:r>
              <a:rPr lang="en-US" b="1" dirty="0" smtClean="0"/>
              <a:t>Person</a:t>
            </a:r>
            <a:r>
              <a:rPr lang="en-US" dirty="0"/>
              <a:t>::</a:t>
            </a:r>
            <a:r>
              <a:rPr lang="en-US" b="1" dirty="0"/>
              <a:t>new</a:t>
            </a:r>
            <a:r>
              <a:rPr lang="en-US" dirty="0"/>
              <a:t> is a reference to a </a:t>
            </a:r>
            <a:r>
              <a:rPr lang="en-US" b="1" dirty="0"/>
              <a:t>Person constructor</a:t>
            </a:r>
            <a:r>
              <a:rPr lang="en-US" b="1" dirty="0" smtClean="0"/>
              <a:t>.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b="1" dirty="0" smtClean="0"/>
              <a:t>Same as with lambda expression</a:t>
            </a:r>
            <a:r>
              <a:rPr lang="en-US" dirty="0" smtClean="0"/>
              <a:t>:  </a:t>
            </a:r>
            <a:r>
              <a:rPr lang="en-US" sz="2200" b="1" dirty="0">
                <a:solidFill>
                  <a:srgbClr val="0000FF"/>
                </a:solidFill>
              </a:rPr>
              <a:t>s</a:t>
            </a:r>
            <a:r>
              <a:rPr lang="en-US" dirty="0"/>
              <a:t> </a:t>
            </a:r>
            <a:r>
              <a:rPr lang="en-US" sz="2200" b="1" dirty="0">
                <a:solidFill>
                  <a:srgbClr val="FF0000"/>
                </a:solidFill>
              </a:rPr>
              <a:t>-&gt;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new</a:t>
            </a:r>
            <a:r>
              <a:rPr lang="en-US" dirty="0"/>
              <a:t> </a:t>
            </a:r>
            <a:r>
              <a:rPr lang="en-US" dirty="0" smtClean="0"/>
              <a:t>P</a:t>
            </a:r>
            <a:r>
              <a:rPr lang="en-US" b="1" dirty="0" smtClean="0"/>
              <a:t>erson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s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The </a:t>
            </a:r>
            <a:r>
              <a:rPr lang="en-US" dirty="0"/>
              <a:t>c</a:t>
            </a:r>
            <a:r>
              <a:rPr lang="en-US" b="1" dirty="0"/>
              <a:t>ompiler </a:t>
            </a:r>
            <a:r>
              <a:rPr lang="en-US" dirty="0"/>
              <a:t>uses </a:t>
            </a:r>
            <a:r>
              <a:rPr lang="en-US" b="1" dirty="0"/>
              <a:t>overloading resolution </a:t>
            </a:r>
            <a:r>
              <a:rPr lang="en-US" dirty="0"/>
              <a:t>to </a:t>
            </a:r>
            <a:r>
              <a:rPr lang="en-US" b="1" dirty="0">
                <a:solidFill>
                  <a:srgbClr val="FF0000"/>
                </a:solidFill>
              </a:rPr>
              <a:t>pick the correct </a:t>
            </a:r>
            <a:r>
              <a:rPr lang="en-US" b="1" dirty="0" smtClean="0">
                <a:solidFill>
                  <a:srgbClr val="FF0000"/>
                </a:solidFill>
              </a:rPr>
              <a:t>constructor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e.g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: turn </a:t>
            </a:r>
            <a:r>
              <a:rPr lang="en-US" dirty="0"/>
              <a:t>list of </a:t>
            </a:r>
            <a:r>
              <a:rPr lang="en-US" dirty="0" smtClean="0"/>
              <a:t>names(strings) </a:t>
            </a:r>
            <a:r>
              <a:rPr lang="en-US" dirty="0"/>
              <a:t>into list of Person </a:t>
            </a:r>
            <a:r>
              <a:rPr lang="en-US" dirty="0" smtClean="0"/>
              <a:t>objects</a:t>
            </a:r>
            <a:r>
              <a:rPr lang="en-US" dirty="0"/>
              <a:t> </a:t>
            </a:r>
            <a:r>
              <a:rPr lang="en-US" dirty="0" smtClean="0"/>
              <a:t>by calling constructor on each string 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>
                <a:solidFill>
                  <a:srgbClr val="FF0000"/>
                </a:solidFill>
              </a:rPr>
              <a:t>ArrayList</a:t>
            </a:r>
            <a:r>
              <a:rPr lang="en-US" dirty="0">
                <a:solidFill>
                  <a:srgbClr val="FF0000"/>
                </a:solidFill>
              </a:rPr>
              <a:t>&lt;String&gt; names = . . </a:t>
            </a:r>
            <a:r>
              <a:rPr lang="en-US" dirty="0" smtClean="0">
                <a:solidFill>
                  <a:srgbClr val="FF0000"/>
                </a:solidFill>
              </a:rPr>
              <a:t>.  ; </a:t>
            </a:r>
            <a:r>
              <a:rPr lang="en-US" dirty="0" smtClean="0">
                <a:solidFill>
                  <a:srgbClr val="00B050"/>
                </a:solidFill>
              </a:rPr>
              <a:t>// this is given 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      Stream&lt;Person</a:t>
            </a:r>
            <a:r>
              <a:rPr lang="en-US" dirty="0">
                <a:solidFill>
                  <a:srgbClr val="0000FF"/>
                </a:solidFill>
              </a:rPr>
              <a:t>&gt; </a:t>
            </a:r>
            <a:r>
              <a:rPr lang="en-US" dirty="0">
                <a:solidFill>
                  <a:srgbClr val="FF0000"/>
                </a:solidFill>
              </a:rPr>
              <a:t>stream </a:t>
            </a:r>
            <a:r>
              <a:rPr lang="en-US" dirty="0">
                <a:solidFill>
                  <a:srgbClr val="0000FF"/>
                </a:solidFill>
              </a:rPr>
              <a:t>= </a:t>
            </a:r>
            <a:r>
              <a:rPr lang="en-US" dirty="0" err="1">
                <a:solidFill>
                  <a:srgbClr val="7030A0"/>
                </a:solidFill>
              </a:rPr>
              <a:t>names</a:t>
            </a:r>
            <a:r>
              <a:rPr lang="en-US" dirty="0" err="1">
                <a:solidFill>
                  <a:srgbClr val="0000FF"/>
                </a:solidFill>
              </a:rPr>
              <a:t>.stream</a:t>
            </a:r>
            <a:r>
              <a:rPr lang="en-US" dirty="0">
                <a:solidFill>
                  <a:srgbClr val="0000FF"/>
                </a:solidFill>
              </a:rPr>
              <a:t>().map(Person::new);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      List&lt;Person</a:t>
            </a:r>
            <a:r>
              <a:rPr lang="en-US" dirty="0">
                <a:solidFill>
                  <a:srgbClr val="0000FF"/>
                </a:solidFill>
              </a:rPr>
              <a:t>&gt; people = </a:t>
            </a:r>
            <a:r>
              <a:rPr lang="en-US" dirty="0" err="1">
                <a:solidFill>
                  <a:srgbClr val="FF0000"/>
                </a:solidFill>
              </a:rPr>
              <a:t>stream</a:t>
            </a:r>
            <a:r>
              <a:rPr lang="en-US" dirty="0" err="1">
                <a:solidFill>
                  <a:srgbClr val="0000FF"/>
                </a:solidFill>
              </a:rPr>
              <a:t>.collect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Collectors.toList</a:t>
            </a:r>
            <a:r>
              <a:rPr lang="en-US" dirty="0" smtClean="0">
                <a:solidFill>
                  <a:srgbClr val="0000FF"/>
                </a:solidFill>
              </a:rPr>
              <a:t>());</a:t>
            </a:r>
          </a:p>
          <a:p>
            <a:r>
              <a:rPr lang="en-US" dirty="0" smtClean="0"/>
              <a:t>The </a:t>
            </a:r>
            <a:r>
              <a:rPr lang="en-US" b="1" dirty="0"/>
              <a:t>map</a:t>
            </a:r>
            <a:r>
              <a:rPr lang="en-US" dirty="0"/>
              <a:t> method turns a </a:t>
            </a:r>
            <a:r>
              <a:rPr lang="en-US" b="1" dirty="0"/>
              <a:t>stream of strings </a:t>
            </a:r>
            <a:r>
              <a:rPr lang="en-US" dirty="0"/>
              <a:t>into a stream of </a:t>
            </a:r>
            <a:r>
              <a:rPr lang="en-US" b="1" dirty="0"/>
              <a:t>Person objects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b="1" dirty="0" smtClean="0"/>
              <a:t>Core java Volume II</a:t>
            </a:r>
            <a:r>
              <a:rPr lang="en-US" dirty="0" smtClean="0"/>
              <a:t>, We will study in detail methods of  stream, </a:t>
            </a:r>
            <a:r>
              <a:rPr lang="en-US" dirty="0" err="1" smtClean="0"/>
              <a:t>map,and</a:t>
            </a:r>
            <a:r>
              <a:rPr lang="en-US" dirty="0" smtClean="0"/>
              <a:t> collect </a:t>
            </a:r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onstructor </a:t>
            </a:r>
            <a:r>
              <a:rPr lang="en-US" dirty="0"/>
              <a:t>references also work for arrays</a:t>
            </a:r>
            <a:r>
              <a:rPr lang="en-US" dirty="0" smtClean="0"/>
              <a:t>:</a:t>
            </a:r>
          </a:p>
          <a:p>
            <a:pPr marL="685800" indent="114300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[]</a:t>
            </a:r>
            <a:r>
              <a:rPr lang="en-US" b="1" dirty="0">
                <a:solidFill>
                  <a:srgbClr val="0000FF"/>
                </a:solidFill>
              </a:rPr>
              <a:t>::</a:t>
            </a:r>
            <a:r>
              <a:rPr lang="en-US" b="1" dirty="0">
                <a:solidFill>
                  <a:srgbClr val="FF0000"/>
                </a:solidFill>
              </a:rPr>
              <a:t>new </a:t>
            </a:r>
            <a:r>
              <a:rPr lang="en-US" dirty="0"/>
              <a:t>is the same as the </a:t>
            </a:r>
            <a:r>
              <a:rPr lang="en-US" b="1" dirty="0"/>
              <a:t>lambda expression </a:t>
            </a:r>
            <a:r>
              <a:rPr lang="en-US" dirty="0">
                <a:solidFill>
                  <a:srgbClr val="0000FF"/>
                </a:solidFill>
              </a:rPr>
              <a:t>n </a:t>
            </a:r>
            <a:r>
              <a:rPr lang="en-US" dirty="0">
                <a:solidFill>
                  <a:srgbClr val="FF0000"/>
                </a:solidFill>
              </a:rPr>
              <a:t>-&gt;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new </a:t>
            </a:r>
            <a:r>
              <a:rPr lang="en-US" dirty="0" smtClean="0">
                <a:solidFill>
                  <a:srgbClr val="FF0000"/>
                </a:solidFill>
              </a:rPr>
              <a:t>int[n]</a:t>
            </a:r>
          </a:p>
          <a:p>
            <a:pPr marL="685800" indent="114300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The stream API has </a:t>
            </a:r>
            <a:r>
              <a:rPr lang="en-US" b="1" dirty="0" err="1" smtClean="0">
                <a:solidFill>
                  <a:srgbClr val="FF0000"/>
                </a:solidFill>
              </a:rPr>
              <a:t>toArra</a:t>
            </a:r>
            <a:r>
              <a:rPr lang="en-US" dirty="0" err="1" smtClean="0"/>
              <a:t>y</a:t>
            </a:r>
            <a:r>
              <a:rPr lang="en-US" dirty="0" smtClean="0"/>
              <a:t>() method that convert into an array </a:t>
            </a:r>
            <a:r>
              <a:rPr lang="en-US" dirty="0"/>
              <a:t>of the correct type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           Person</a:t>
            </a:r>
            <a:r>
              <a:rPr lang="en-US" dirty="0">
                <a:solidFill>
                  <a:srgbClr val="0000FF"/>
                </a:solidFill>
              </a:rPr>
              <a:t>[] people = </a:t>
            </a:r>
            <a:r>
              <a:rPr lang="en-US" dirty="0" err="1">
                <a:solidFill>
                  <a:srgbClr val="0000FF"/>
                </a:solidFill>
              </a:rPr>
              <a:t>stream.</a:t>
            </a:r>
            <a:r>
              <a:rPr lang="en-US" b="1" dirty="0" err="1">
                <a:solidFill>
                  <a:srgbClr val="FF0000"/>
                </a:solidFill>
              </a:rPr>
              <a:t>to</a:t>
            </a:r>
            <a:r>
              <a:rPr lang="en-US" dirty="0" err="1">
                <a:solidFill>
                  <a:srgbClr val="FF0000"/>
                </a:solidFill>
              </a:rPr>
              <a:t>Array</a:t>
            </a:r>
            <a:r>
              <a:rPr lang="en-US" dirty="0">
                <a:solidFill>
                  <a:srgbClr val="0000FF"/>
                </a:solidFill>
              </a:rPr>
              <a:t>(Person[]</a:t>
            </a:r>
            <a:r>
              <a:rPr lang="en-US" b="1" dirty="0">
                <a:solidFill>
                  <a:srgbClr val="FF0000"/>
                </a:solidFill>
              </a:rPr>
              <a:t>::</a:t>
            </a:r>
            <a:r>
              <a:rPr lang="en-US" dirty="0">
                <a:solidFill>
                  <a:srgbClr val="0000FF"/>
                </a:solidFill>
              </a:rPr>
              <a:t>new);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84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6.3.6 Variable </a:t>
            </a:r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lambda expression can </a:t>
            </a:r>
            <a:r>
              <a:rPr lang="en-US" b="1" dirty="0"/>
              <a:t>access variables </a:t>
            </a:r>
            <a:r>
              <a:rPr lang="en-US" dirty="0"/>
              <a:t>from </a:t>
            </a:r>
            <a:r>
              <a:rPr lang="en-US" dirty="0" smtClean="0"/>
              <a:t>its enclosing method: </a:t>
            </a:r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static void </a:t>
            </a:r>
            <a:r>
              <a:rPr lang="en-US" b="1" dirty="0">
                <a:solidFill>
                  <a:srgbClr val="7030A0"/>
                </a:solidFill>
              </a:rPr>
              <a:t>repeatMessage</a:t>
            </a:r>
            <a:r>
              <a:rPr lang="en-US" b="1" dirty="0">
                <a:solidFill>
                  <a:srgbClr val="0000FF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text</a:t>
            </a:r>
            <a:r>
              <a:rPr lang="en-US" b="1" dirty="0"/>
              <a:t>,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int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delay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// enclosing method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  </a:t>
            </a:r>
            <a:r>
              <a:rPr lang="en-US" dirty="0">
                <a:solidFill>
                  <a:srgbClr val="0000FF"/>
                </a:solidFill>
              </a:rPr>
              <a:t>ActionListener </a:t>
            </a:r>
            <a:r>
              <a:rPr lang="en-US" b="1" dirty="0"/>
              <a:t>listener</a:t>
            </a:r>
            <a:r>
              <a:rPr lang="en-US" dirty="0">
                <a:solidFill>
                  <a:srgbClr val="0000FF"/>
                </a:solidFill>
              </a:rPr>
              <a:t> = </a:t>
            </a:r>
            <a:r>
              <a:rPr lang="en-US" dirty="0">
                <a:solidFill>
                  <a:srgbClr val="FF0000"/>
                </a:solidFill>
              </a:rPr>
              <a:t>event </a:t>
            </a:r>
            <a:r>
              <a:rPr lang="en-US" dirty="0" smtClean="0">
                <a:solidFill>
                  <a:srgbClr val="FF0000"/>
                </a:solidFill>
              </a:rPr>
              <a:t>-&gt; 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System.out.println(</a:t>
            </a:r>
            <a:r>
              <a:rPr lang="en-US" b="1" dirty="0">
                <a:solidFill>
                  <a:srgbClr val="0000FF"/>
                </a:solidFill>
              </a:rPr>
              <a:t>text</a:t>
            </a:r>
            <a:r>
              <a:rPr lang="en-US" dirty="0" smtClean="0">
                <a:solidFill>
                  <a:srgbClr val="FF0000"/>
                </a:solidFill>
              </a:rPr>
              <a:t>);  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b="1" dirty="0" smtClean="0">
                <a:solidFill>
                  <a:srgbClr val="0000FF"/>
                </a:solidFill>
              </a:rPr>
              <a:t>text</a:t>
            </a:r>
            <a:r>
              <a:rPr lang="en-US" dirty="0" smtClean="0">
                <a:solidFill>
                  <a:srgbClr val="00B050"/>
                </a:solidFill>
              </a:rPr>
              <a:t> (free variable, not parameter, not defined here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 err="1">
                <a:solidFill>
                  <a:srgbClr val="FF0000"/>
                </a:solidFill>
              </a:rPr>
              <a:t>Toolkit.getDefaultToolkit</a:t>
            </a:r>
            <a:r>
              <a:rPr lang="en-US" dirty="0">
                <a:solidFill>
                  <a:srgbClr val="FF0000"/>
                </a:solidFill>
              </a:rPr>
              <a:t>().beep();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</a:t>
            </a:r>
            <a:r>
              <a:rPr lang="en-US" dirty="0" smtClean="0">
                <a:solidFill>
                  <a:srgbClr val="FF0000"/>
                </a:solidFill>
              </a:rPr>
              <a:t>};   </a:t>
            </a: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new </a:t>
            </a:r>
            <a:r>
              <a:rPr lang="en-US" b="1" dirty="0"/>
              <a:t>Timer</a:t>
            </a:r>
            <a:r>
              <a:rPr lang="en-US" dirty="0">
                <a:solidFill>
                  <a:srgbClr val="0000FF"/>
                </a:solidFill>
              </a:rPr>
              <a:t>(delay, </a:t>
            </a:r>
            <a:r>
              <a:rPr lang="en-US" b="1" dirty="0"/>
              <a:t>listener</a:t>
            </a:r>
            <a:r>
              <a:rPr lang="en-US" dirty="0">
                <a:solidFill>
                  <a:srgbClr val="0000FF"/>
                </a:solidFill>
              </a:rPr>
              <a:t>).start();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 smtClean="0"/>
              <a:t>Consider </a:t>
            </a:r>
            <a:r>
              <a:rPr lang="en-US" b="1" dirty="0"/>
              <a:t>a </a:t>
            </a:r>
            <a:r>
              <a:rPr lang="en-US" b="1" dirty="0" smtClean="0"/>
              <a:t>call 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repeatMessage</a:t>
            </a:r>
            <a:r>
              <a:rPr lang="en-US" dirty="0" smtClean="0"/>
              <a:t>("</a:t>
            </a:r>
            <a:r>
              <a:rPr lang="en-US" b="1" dirty="0">
                <a:solidFill>
                  <a:srgbClr val="0000FF"/>
                </a:solidFill>
              </a:rPr>
              <a:t>Hello</a:t>
            </a:r>
            <a:r>
              <a:rPr lang="en-US" dirty="0"/>
              <a:t>", </a:t>
            </a:r>
            <a:r>
              <a:rPr lang="en-US" b="1" dirty="0">
                <a:solidFill>
                  <a:srgbClr val="FF0000"/>
                </a:solidFill>
              </a:rPr>
              <a:t>1000</a:t>
            </a:r>
            <a:r>
              <a:rPr lang="en-US" dirty="0" smtClean="0"/>
              <a:t>) ;  </a:t>
            </a:r>
            <a:r>
              <a:rPr lang="en-US" b="1" dirty="0" smtClean="0">
                <a:solidFill>
                  <a:srgbClr val="00B050"/>
                </a:solidFill>
              </a:rPr>
              <a:t>// </a:t>
            </a:r>
            <a:r>
              <a:rPr lang="en-US" b="1" dirty="0">
                <a:solidFill>
                  <a:srgbClr val="00B050"/>
                </a:solidFill>
              </a:rPr>
              <a:t>Prints </a:t>
            </a:r>
            <a:r>
              <a:rPr lang="en-US" b="1" dirty="0" smtClean="0">
                <a:solidFill>
                  <a:srgbClr val="00B050"/>
                </a:solidFill>
              </a:rPr>
              <a:t>Hello </a:t>
            </a:r>
            <a:r>
              <a:rPr lang="en-US" b="1" dirty="0">
                <a:solidFill>
                  <a:srgbClr val="00B050"/>
                </a:solidFill>
              </a:rPr>
              <a:t>every 1,000 </a:t>
            </a:r>
            <a:r>
              <a:rPr lang="en-US" b="1" dirty="0" smtClean="0">
                <a:solidFill>
                  <a:srgbClr val="00B050"/>
                </a:solidFill>
              </a:rPr>
              <a:t>milliseconds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105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6.3.6 Variable </a:t>
            </a:r>
            <a:r>
              <a:rPr lang="en-US" dirty="0" smtClean="0">
                <a:solidFill>
                  <a:srgbClr val="FF0000"/>
                </a:solidFill>
              </a:rPr>
              <a:t>Scope </a:t>
            </a:r>
            <a:r>
              <a:rPr lang="en-US" dirty="0" smtClean="0"/>
              <a:t>continued..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992038"/>
            <a:ext cx="10639425" cy="5184925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>
                <a:solidFill>
                  <a:srgbClr val="0000FF"/>
                </a:solidFill>
              </a:rPr>
              <a:t>text</a:t>
            </a:r>
            <a:r>
              <a:rPr lang="en-US" b="1" dirty="0"/>
              <a:t> variable </a:t>
            </a:r>
            <a:r>
              <a:rPr lang="en-US" dirty="0"/>
              <a:t>is not defined in the </a:t>
            </a:r>
            <a:r>
              <a:rPr lang="en-US" b="1" dirty="0"/>
              <a:t>lambda </a:t>
            </a:r>
            <a:r>
              <a:rPr lang="en-US" b="1" dirty="0" smtClean="0"/>
              <a:t>expression</a:t>
            </a:r>
            <a:r>
              <a:rPr lang="en-US" dirty="0"/>
              <a:t> </a:t>
            </a:r>
            <a:r>
              <a:rPr lang="en-US" dirty="0" smtClean="0"/>
              <a:t>because it is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a parameter variable of the </a:t>
            </a:r>
            <a:r>
              <a:rPr lang="en-US" dirty="0" smtClean="0">
                <a:solidFill>
                  <a:srgbClr val="0000FF"/>
                </a:solidFill>
              </a:rPr>
              <a:t>repeatMessage</a:t>
            </a:r>
            <a:r>
              <a:rPr lang="en-US" dirty="0" smtClean="0"/>
              <a:t>() </a:t>
            </a:r>
            <a:r>
              <a:rPr lang="en-US" dirty="0" smtClean="0">
                <a:solidFill>
                  <a:srgbClr val="0000FF"/>
                </a:solidFill>
              </a:rPr>
              <a:t>method</a:t>
            </a:r>
            <a:r>
              <a:rPr lang="en-US" dirty="0" smtClean="0"/>
              <a:t> ;</a:t>
            </a:r>
          </a:p>
          <a:p>
            <a:r>
              <a:rPr lang="en-US" dirty="0" smtClean="0"/>
              <a:t>The code of the lambda expression may run longer after control returns from the call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of  r</a:t>
            </a:r>
            <a:r>
              <a:rPr lang="en-US" b="1" dirty="0" smtClean="0"/>
              <a:t>epeatMessage</a:t>
            </a:r>
            <a:r>
              <a:rPr lang="en-US" dirty="0" smtClean="0"/>
              <a:t>() method.</a:t>
            </a:r>
          </a:p>
          <a:p>
            <a:r>
              <a:rPr lang="en-US" dirty="0" smtClean="0"/>
              <a:t>This implies that </a:t>
            </a:r>
            <a:r>
              <a:rPr lang="en-US" b="1" dirty="0" smtClean="0">
                <a:solidFill>
                  <a:srgbClr val="0000FF"/>
                </a:solidFill>
              </a:rPr>
              <a:t>text </a:t>
            </a:r>
            <a:r>
              <a:rPr lang="en-US" dirty="0" smtClean="0"/>
              <a:t>variable is </a:t>
            </a:r>
            <a:r>
              <a:rPr lang="en-US" b="1" dirty="0"/>
              <a:t>gone</a:t>
            </a:r>
            <a:r>
              <a:rPr lang="en-US" dirty="0"/>
              <a:t> when </a:t>
            </a:r>
            <a:r>
              <a:rPr lang="en-US" dirty="0" smtClean="0"/>
              <a:t>repeatMessage() returns!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Hence, the data structure representing the lambda expression </a:t>
            </a:r>
            <a:r>
              <a:rPr lang="en-US" dirty="0" smtClean="0">
                <a:solidFill>
                  <a:srgbClr val="0000FF"/>
                </a:solidFill>
              </a:rPr>
              <a:t>must</a:t>
            </a:r>
            <a:r>
              <a:rPr lang="en-US" dirty="0" smtClean="0">
                <a:solidFill>
                  <a:srgbClr val="FF0000"/>
                </a:solidFill>
              </a:rPr>
              <a:t> store value </a:t>
            </a:r>
            <a:r>
              <a:rPr lang="en-US" dirty="0" smtClean="0">
                <a:solidFill>
                  <a:srgbClr val="0000FF"/>
                </a:solidFill>
              </a:rPr>
              <a:t>“Hello”.</a:t>
            </a:r>
          </a:p>
          <a:p>
            <a:r>
              <a:rPr lang="en-US" dirty="0"/>
              <a:t>A </a:t>
            </a:r>
            <a:r>
              <a:rPr lang="en-US" b="1" dirty="0"/>
              <a:t>lambda expression </a:t>
            </a:r>
            <a:r>
              <a:rPr lang="en-US" b="1" dirty="0" smtClean="0"/>
              <a:t> </a:t>
            </a:r>
            <a:r>
              <a:rPr lang="en-US" dirty="0" smtClean="0"/>
              <a:t>has 3 parts:  </a:t>
            </a:r>
            <a:r>
              <a:rPr lang="en-US" b="1" dirty="0" smtClean="0"/>
              <a:t>a block </a:t>
            </a:r>
            <a:r>
              <a:rPr lang="en-US" b="1" dirty="0"/>
              <a:t>of </a:t>
            </a:r>
            <a:r>
              <a:rPr lang="en-US" b="1" dirty="0" smtClean="0"/>
              <a:t>code, parameters and values </a:t>
            </a:r>
            <a:r>
              <a:rPr lang="en-US" b="1" dirty="0"/>
              <a:t>for the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free variables (</a:t>
            </a:r>
            <a:r>
              <a:rPr lang="en-US" dirty="0" smtClean="0"/>
              <a:t>variables  that are not parameters and not defined inside lambda).</a:t>
            </a:r>
          </a:p>
          <a:p>
            <a:r>
              <a:rPr lang="en-US" b="1" dirty="0" smtClean="0"/>
              <a:t>In this example, the lambda expression has only one free variable called </a:t>
            </a:r>
            <a:r>
              <a:rPr lang="en-US" b="1" dirty="0" smtClean="0">
                <a:solidFill>
                  <a:srgbClr val="0000FF"/>
                </a:solidFill>
              </a:rPr>
              <a:t>text.</a:t>
            </a:r>
            <a:endParaRPr lang="en-US" b="1" dirty="0">
              <a:solidFill>
                <a:srgbClr val="0000FF"/>
              </a:solidFill>
            </a:endParaRPr>
          </a:p>
          <a:p>
            <a:r>
              <a:rPr lang="en-US" b="1" dirty="0" smtClean="0"/>
              <a:t>Generally,</a:t>
            </a:r>
            <a:r>
              <a:rPr lang="en-US" dirty="0" smtClean="0"/>
              <a:t> a block of code together with the values of  free variables is called </a:t>
            </a:r>
            <a:r>
              <a:rPr lang="en-US" b="1" dirty="0" smtClean="0">
                <a:solidFill>
                  <a:srgbClr val="0000FF"/>
                </a:solidFill>
              </a:rPr>
              <a:t>a closure</a:t>
            </a:r>
            <a:endParaRPr lang="en-US" dirty="0" smtClean="0"/>
          </a:p>
          <a:p>
            <a:r>
              <a:rPr lang="en-US" b="1" dirty="0" smtClean="0">
                <a:solidFill>
                  <a:srgbClr val="0000FF"/>
                </a:solidFill>
              </a:rPr>
              <a:t>Hence, in </a:t>
            </a:r>
            <a:r>
              <a:rPr lang="en-US" b="1" dirty="0" smtClean="0">
                <a:solidFill>
                  <a:srgbClr val="FF0000"/>
                </a:solidFill>
              </a:rPr>
              <a:t>Java,</a:t>
            </a:r>
            <a:r>
              <a:rPr lang="en-US" b="1" dirty="0" smtClean="0">
                <a:solidFill>
                  <a:srgbClr val="0000FF"/>
                </a:solidFill>
              </a:rPr>
              <a:t> a </a:t>
            </a:r>
            <a:r>
              <a:rPr lang="en-US" b="1" dirty="0">
                <a:solidFill>
                  <a:srgbClr val="0000FF"/>
                </a:solidFill>
              </a:rPr>
              <a:t>lambda expression is a </a:t>
            </a:r>
            <a:r>
              <a:rPr lang="en-US" b="1" dirty="0" smtClean="0">
                <a:solidFill>
                  <a:srgbClr val="FF0000"/>
                </a:solidFill>
              </a:rPr>
              <a:t>closure.</a:t>
            </a:r>
            <a:r>
              <a:rPr lang="en-US" b="1" dirty="0" smtClean="0">
                <a:solidFill>
                  <a:srgbClr val="0000FF"/>
                </a:solidFill>
              </a:rPr>
              <a:t>  </a:t>
            </a:r>
            <a:endParaRPr lang="en-US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26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6.3.6 Variable Scope </a:t>
            </a:r>
            <a:r>
              <a:rPr lang="en-US" dirty="0">
                <a:solidFill>
                  <a:prstClr val="black"/>
                </a:solidFill>
              </a:rPr>
              <a:t>continued..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812" y="1062456"/>
            <a:ext cx="11382375" cy="5476456"/>
          </a:xfrm>
        </p:spPr>
        <p:txBody>
          <a:bodyPr>
            <a:normAutofit fontScale="92500" lnSpcReduction="20000"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 Restriction about variables in Lambda Expression</a:t>
            </a:r>
            <a:r>
              <a:rPr lang="en-US" sz="2200" b="1" dirty="0" smtClean="0"/>
              <a:t>: They  should be </a:t>
            </a:r>
            <a:r>
              <a:rPr lang="en-US" sz="2200" b="1" dirty="0" smtClean="0">
                <a:solidFill>
                  <a:srgbClr val="0000FF"/>
                </a:solidFill>
              </a:rPr>
              <a:t>effectively final </a:t>
            </a:r>
          </a:p>
          <a:p>
            <a:r>
              <a:rPr lang="en-US" sz="2200" b="1" dirty="0" smtClean="0">
                <a:solidFill>
                  <a:srgbClr val="0000FF"/>
                </a:solidFill>
              </a:rPr>
              <a:t>An effectively final variable is </a:t>
            </a:r>
            <a:r>
              <a:rPr lang="en-US" sz="2200" b="1" dirty="0" smtClean="0"/>
              <a:t>a variable whose value cannot be updated after initialized.</a:t>
            </a:r>
          </a:p>
          <a:p>
            <a:r>
              <a:rPr lang="en-US" sz="2200" dirty="0" smtClean="0"/>
              <a:t>In a lambda expression, we can refer only variables whose value </a:t>
            </a:r>
            <a:r>
              <a:rPr lang="en-US" sz="2200" b="1" dirty="0" smtClean="0">
                <a:solidFill>
                  <a:srgbClr val="FF0000"/>
                </a:solidFill>
              </a:rPr>
              <a:t>does not </a:t>
            </a:r>
            <a:r>
              <a:rPr lang="en-US" sz="2200" dirty="0" smtClean="0"/>
              <a:t>change .</a:t>
            </a:r>
          </a:p>
          <a:p>
            <a:r>
              <a:rPr lang="en-US" sz="2200" dirty="0" smtClean="0"/>
              <a:t>This implies that a </a:t>
            </a:r>
            <a:r>
              <a:rPr lang="en-US" sz="2200" b="1" dirty="0"/>
              <a:t>lambda </a:t>
            </a:r>
            <a:r>
              <a:rPr lang="en-US" sz="2200" b="1" dirty="0" smtClean="0"/>
              <a:t>expression </a:t>
            </a:r>
            <a:r>
              <a:rPr lang="en-US" sz="2200" dirty="0"/>
              <a:t>can only capture a variable </a:t>
            </a:r>
            <a:r>
              <a:rPr lang="en-US" sz="2200" b="1" dirty="0"/>
              <a:t>whose </a:t>
            </a:r>
            <a:r>
              <a:rPr lang="en-US" sz="2200" dirty="0"/>
              <a:t>value </a:t>
            </a:r>
            <a:r>
              <a:rPr lang="en-US" sz="2200" dirty="0" smtClean="0"/>
              <a:t>is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smtClean="0">
                <a:solidFill>
                  <a:srgbClr val="FF0000"/>
                </a:solidFill>
              </a:rPr>
              <a:t>  effectively final. </a:t>
            </a:r>
            <a:r>
              <a:rPr lang="en-US" sz="2200" b="1" dirty="0" smtClean="0"/>
              <a:t>Example, the following code is not correct.</a:t>
            </a:r>
          </a:p>
          <a:p>
            <a:pPr marL="0" indent="0">
              <a:buNone/>
            </a:pPr>
            <a:r>
              <a:rPr lang="en-US" sz="2200" dirty="0" smtClean="0"/>
              <a:t>  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</a:t>
            </a:r>
            <a:r>
              <a:rPr lang="en-US" sz="2200" b="1" dirty="0" smtClean="0">
                <a:solidFill>
                  <a:srgbClr val="0000FF"/>
                </a:solidFill>
              </a:rPr>
              <a:t>public </a:t>
            </a:r>
            <a:r>
              <a:rPr lang="en-US" sz="2200" b="1" dirty="0">
                <a:solidFill>
                  <a:srgbClr val="0000FF"/>
                </a:solidFill>
              </a:rPr>
              <a:t>static </a:t>
            </a:r>
            <a:r>
              <a:rPr lang="en-US" sz="2200" dirty="0">
                <a:solidFill>
                  <a:srgbClr val="0000FF"/>
                </a:solidFill>
              </a:rPr>
              <a:t>void </a:t>
            </a:r>
            <a:r>
              <a:rPr lang="en-US" sz="2200" dirty="0" err="1">
                <a:solidFill>
                  <a:srgbClr val="0000FF"/>
                </a:solidFill>
              </a:rPr>
              <a:t>countDown</a:t>
            </a:r>
            <a:r>
              <a:rPr lang="en-US" sz="2200" dirty="0"/>
              <a:t>(int </a:t>
            </a:r>
            <a:r>
              <a:rPr lang="en-US" sz="2200" b="1" dirty="0"/>
              <a:t>start</a:t>
            </a:r>
            <a:r>
              <a:rPr lang="en-US" sz="2200" dirty="0"/>
              <a:t>, int </a:t>
            </a:r>
            <a:r>
              <a:rPr lang="en-US" sz="2200" dirty="0">
                <a:solidFill>
                  <a:srgbClr val="FF0000"/>
                </a:solidFill>
              </a:rPr>
              <a:t>delay</a:t>
            </a:r>
            <a:r>
              <a:rPr lang="en-US" sz="2200" dirty="0"/>
              <a:t>)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</a:rPr>
              <a:t>   {</a:t>
            </a:r>
            <a:endParaRPr lang="en-US" sz="22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</a:rPr>
              <a:t>   </a:t>
            </a:r>
            <a:r>
              <a:rPr lang="en-US" sz="2200" dirty="0" smtClean="0">
                <a:solidFill>
                  <a:srgbClr val="0000FF"/>
                </a:solidFill>
              </a:rPr>
              <a:t>    </a:t>
            </a:r>
            <a:r>
              <a:rPr lang="en-US" sz="2200" b="1" dirty="0" err="1" smtClean="0">
                <a:solidFill>
                  <a:srgbClr val="7030A0"/>
                </a:solidFill>
              </a:rPr>
              <a:t>ActionListener</a:t>
            </a:r>
            <a:r>
              <a:rPr lang="en-US" sz="2200" dirty="0" smtClean="0"/>
              <a:t> </a:t>
            </a:r>
            <a:r>
              <a:rPr lang="en-US" sz="2200" b="1" dirty="0"/>
              <a:t>listener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00FF"/>
                </a:solidFill>
              </a:rPr>
              <a:t>= event </a:t>
            </a:r>
            <a:r>
              <a:rPr lang="en-US" sz="2200" dirty="0">
                <a:solidFill>
                  <a:srgbClr val="FF0000"/>
                </a:solidFill>
              </a:rPr>
              <a:t>-&gt;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</a:rPr>
              <a:t>   </a:t>
            </a:r>
            <a:r>
              <a:rPr lang="en-US" sz="2200" dirty="0" smtClean="0">
                <a:solidFill>
                  <a:srgbClr val="0000FF"/>
                </a:solidFill>
              </a:rPr>
              <a:t>    {</a:t>
            </a:r>
            <a:endParaRPr lang="en-US" sz="22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      </a:t>
            </a:r>
            <a:r>
              <a:rPr lang="en-US" sz="2200" dirty="0" smtClean="0">
                <a:solidFill>
                  <a:srgbClr val="FF0000"/>
                </a:solidFill>
              </a:rPr>
              <a:t>    </a:t>
            </a:r>
            <a:r>
              <a:rPr lang="en-US" sz="2200" dirty="0" smtClean="0"/>
              <a:t>start-</a:t>
            </a:r>
            <a:r>
              <a:rPr lang="en-US" sz="2200" dirty="0"/>
              <a:t>-; </a:t>
            </a:r>
            <a:r>
              <a:rPr lang="en-US" sz="2200" dirty="0">
                <a:solidFill>
                  <a:srgbClr val="00B050"/>
                </a:solidFill>
              </a:rPr>
              <a:t>// Error: Can't mutate captured </a:t>
            </a:r>
            <a:r>
              <a:rPr lang="en-US" sz="2200" dirty="0" smtClean="0">
                <a:solidFill>
                  <a:srgbClr val="00B050"/>
                </a:solidFill>
              </a:rPr>
              <a:t>variable inside the lambda expression</a:t>
            </a: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</a:rPr>
              <a:t>      </a:t>
            </a:r>
            <a:r>
              <a:rPr lang="en-US" sz="2200" dirty="0" smtClean="0">
                <a:solidFill>
                  <a:srgbClr val="0000FF"/>
                </a:solidFill>
              </a:rPr>
              <a:t>    </a:t>
            </a:r>
            <a:r>
              <a:rPr lang="en-US" sz="2200" dirty="0" err="1" smtClean="0"/>
              <a:t>System.out.println</a:t>
            </a:r>
            <a:r>
              <a:rPr lang="en-US" sz="2200" dirty="0" smtClean="0"/>
              <a:t>(start</a:t>
            </a:r>
            <a:r>
              <a:rPr lang="en-US" sz="2200" dirty="0"/>
              <a:t>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</a:rPr>
              <a:t>  </a:t>
            </a:r>
            <a:r>
              <a:rPr lang="en-US" sz="2200" dirty="0" smtClean="0">
                <a:solidFill>
                  <a:srgbClr val="0000FF"/>
                </a:solidFill>
              </a:rPr>
              <a:t>     </a:t>
            </a:r>
            <a:r>
              <a:rPr lang="en-US" sz="2200" dirty="0">
                <a:solidFill>
                  <a:srgbClr val="0000FF"/>
                </a:solidFill>
              </a:rPr>
              <a:t>};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</a:rPr>
              <a:t>   </a:t>
            </a:r>
            <a:r>
              <a:rPr lang="en-US" sz="2200" dirty="0" smtClean="0">
                <a:solidFill>
                  <a:srgbClr val="0000FF"/>
                </a:solidFill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</a:rPr>
              <a:t>new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rgbClr val="0000FF"/>
                </a:solidFill>
              </a:rPr>
              <a:t>Timer(</a:t>
            </a:r>
            <a:r>
              <a:rPr lang="en-US" sz="2200" dirty="0">
                <a:solidFill>
                  <a:srgbClr val="FF0000"/>
                </a:solidFill>
              </a:rPr>
              <a:t>delay</a:t>
            </a:r>
            <a:r>
              <a:rPr lang="en-US" sz="2200" dirty="0">
                <a:solidFill>
                  <a:srgbClr val="0000FF"/>
                </a:solidFill>
              </a:rPr>
              <a:t>, </a:t>
            </a:r>
            <a:r>
              <a:rPr lang="en-US" sz="2200" b="1" dirty="0"/>
              <a:t>listener</a:t>
            </a:r>
            <a:r>
              <a:rPr lang="en-US" sz="2200" dirty="0">
                <a:solidFill>
                  <a:srgbClr val="0000FF"/>
                </a:solidFill>
              </a:rPr>
              <a:t>).start();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</a:rPr>
              <a:t>  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43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0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6.3.6 Variable Scope </a:t>
            </a:r>
            <a:r>
              <a:rPr lang="en-US" dirty="0">
                <a:solidFill>
                  <a:prstClr val="black"/>
                </a:solidFill>
              </a:rPr>
              <a:t>continued..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992038"/>
            <a:ext cx="10753725" cy="5184925"/>
          </a:xfrm>
        </p:spPr>
        <p:txBody>
          <a:bodyPr/>
          <a:lstStyle/>
          <a:p>
            <a:r>
              <a:rPr lang="en-US" dirty="0" smtClean="0"/>
              <a:t> It is also </a:t>
            </a:r>
            <a:r>
              <a:rPr lang="en-US" dirty="0"/>
              <a:t>illegal if the variable changes </a:t>
            </a:r>
            <a:r>
              <a:rPr lang="en-US" b="1" dirty="0">
                <a:solidFill>
                  <a:srgbClr val="FF0000"/>
                </a:solidFill>
              </a:rPr>
              <a:t>outside</a:t>
            </a:r>
            <a:r>
              <a:rPr lang="en-US" dirty="0"/>
              <a:t> the lambda </a:t>
            </a:r>
            <a:r>
              <a:rPr lang="en-US" dirty="0" smtClean="0"/>
              <a:t>expression</a:t>
            </a:r>
            <a:r>
              <a:rPr lang="en-US" dirty="0"/>
              <a:t> </a:t>
            </a:r>
            <a:r>
              <a:rPr lang="en-US" dirty="0" smtClean="0"/>
              <a:t>as shown below</a:t>
            </a: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public </a:t>
            </a:r>
            <a:r>
              <a:rPr lang="en-US" b="1" dirty="0">
                <a:solidFill>
                  <a:srgbClr val="0000FF"/>
                </a:solidFill>
              </a:rPr>
              <a:t>static void </a:t>
            </a:r>
            <a:r>
              <a:rPr lang="en-US" b="1" dirty="0">
                <a:solidFill>
                  <a:srgbClr val="FF0000"/>
                </a:solidFill>
              </a:rPr>
              <a:t>repeat</a:t>
            </a:r>
            <a:r>
              <a:rPr lang="en-US" dirty="0"/>
              <a:t>(String </a:t>
            </a:r>
            <a:r>
              <a:rPr lang="en-US" dirty="0">
                <a:solidFill>
                  <a:srgbClr val="FF0000"/>
                </a:solidFill>
              </a:rPr>
              <a:t>text,</a:t>
            </a:r>
            <a:r>
              <a:rPr lang="en-US" dirty="0"/>
              <a:t> int count)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{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   </a:t>
            </a:r>
            <a:r>
              <a:rPr lang="en-US" dirty="0"/>
              <a:t>for (int </a:t>
            </a:r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&lt;= count; </a:t>
            </a:r>
            <a:r>
              <a:rPr lang="en-US" dirty="0" err="1"/>
              <a:t>i</a:t>
            </a:r>
            <a:r>
              <a:rPr lang="en-US" dirty="0" smtClean="0"/>
              <a:t>++)   </a:t>
            </a:r>
            <a:r>
              <a:rPr lang="en-US" b="1" dirty="0" smtClean="0">
                <a:solidFill>
                  <a:srgbClr val="00B050"/>
                </a:solidFill>
              </a:rPr>
              <a:t>//  variable </a:t>
            </a:r>
            <a:r>
              <a:rPr lang="en-US" b="1" dirty="0" err="1" smtClean="0">
                <a:solidFill>
                  <a:srgbClr val="00B050"/>
                </a:solidFill>
              </a:rPr>
              <a:t>i</a:t>
            </a:r>
            <a:r>
              <a:rPr lang="en-US" b="1" dirty="0" smtClean="0">
                <a:solidFill>
                  <a:srgbClr val="00B050"/>
                </a:solidFill>
              </a:rPr>
              <a:t> is mutated outside scope of lambda </a:t>
            </a: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   </a:t>
            </a:r>
            <a:r>
              <a:rPr lang="en-US" dirty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      </a:t>
            </a:r>
            <a:r>
              <a:rPr lang="en-US" b="1" dirty="0"/>
              <a:t>ActionListener listener </a:t>
            </a:r>
            <a:r>
              <a:rPr lang="en-US" dirty="0">
                <a:solidFill>
                  <a:srgbClr val="0000FF"/>
                </a:solidFill>
              </a:rPr>
              <a:t>= event -&gt;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         </a:t>
            </a:r>
            <a:r>
              <a:rPr lang="en-US" dirty="0" smtClean="0"/>
              <a:t>System.out.println</a:t>
            </a:r>
            <a:r>
              <a:rPr lang="en-US" dirty="0" smtClean="0">
                <a:solidFill>
                  <a:srgbClr val="0000FF"/>
                </a:solidFill>
              </a:rPr>
              <a:t> (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+ ": " + </a:t>
            </a:r>
            <a:r>
              <a:rPr lang="en-US" dirty="0">
                <a:solidFill>
                  <a:srgbClr val="FF0000"/>
                </a:solidFill>
              </a:rPr>
              <a:t>text</a:t>
            </a:r>
            <a:r>
              <a:rPr lang="en-US" dirty="0">
                <a:solidFill>
                  <a:srgbClr val="0000FF"/>
                </a:solidFill>
              </a:rPr>
              <a:t>); </a:t>
            </a:r>
            <a:r>
              <a:rPr lang="en-US" dirty="0">
                <a:solidFill>
                  <a:srgbClr val="00B050"/>
                </a:solidFill>
              </a:rPr>
              <a:t>// Error: Cannot refer to changing </a:t>
            </a:r>
            <a:r>
              <a:rPr lang="en-US" dirty="0" err="1">
                <a:solidFill>
                  <a:srgbClr val="0000FF"/>
                </a:solidFill>
              </a:rPr>
              <a:t>i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      </a:t>
            </a:r>
            <a:r>
              <a:rPr lang="en-US" dirty="0">
                <a:solidFill>
                  <a:srgbClr val="7030A0"/>
                </a:solidFill>
              </a:rPr>
              <a:t>new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Timer</a:t>
            </a:r>
            <a:r>
              <a:rPr lang="en-US" dirty="0">
                <a:solidFill>
                  <a:srgbClr val="0000FF"/>
                </a:solidFill>
              </a:rPr>
              <a:t>(1000, </a:t>
            </a:r>
            <a:r>
              <a:rPr lang="en-US" b="1" dirty="0"/>
              <a:t>listener)</a:t>
            </a:r>
            <a:r>
              <a:rPr lang="en-US" dirty="0">
                <a:solidFill>
                  <a:srgbClr val="0000FF"/>
                </a:solidFill>
              </a:rPr>
              <a:t>.start();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   </a:t>
            </a:r>
            <a:r>
              <a:rPr lang="en-US" dirty="0">
                <a:solidFill>
                  <a:srgbClr val="0000FF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}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30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6.3.7. Processing </a:t>
            </a:r>
            <a:r>
              <a:rPr lang="en-US" dirty="0"/>
              <a:t>Lambda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480" y="1010488"/>
            <a:ext cx="10561320" cy="5171237"/>
          </a:xfrm>
        </p:spPr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b="1" dirty="0" smtClean="0"/>
              <a:t>previous section</a:t>
            </a:r>
            <a:r>
              <a:rPr lang="en-US" dirty="0" smtClean="0"/>
              <a:t>, we studied how write a </a:t>
            </a:r>
            <a:r>
              <a:rPr lang="en-US" dirty="0" smtClean="0">
                <a:solidFill>
                  <a:srgbClr val="0000FF"/>
                </a:solidFill>
              </a:rPr>
              <a:t>lambda expression </a:t>
            </a:r>
            <a:r>
              <a:rPr lang="en-US" dirty="0" smtClean="0"/>
              <a:t>and how to pass it to a  method that expects </a:t>
            </a:r>
            <a:r>
              <a:rPr lang="en-US" b="1" dirty="0" smtClean="0"/>
              <a:t>a function interface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In this section, we study how to a method that can consume lambda expressions.</a:t>
            </a:r>
          </a:p>
          <a:p>
            <a:r>
              <a:rPr lang="en-US" b="1" dirty="0" smtClean="0"/>
              <a:t>The point of using lambda expression is deferred execution instead of executing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right now.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Why we execute a code later?</a:t>
            </a:r>
          </a:p>
          <a:p>
            <a:pPr marL="457200" indent="-457200">
              <a:buAutoNum type="alphaUcParenR"/>
            </a:pPr>
            <a:r>
              <a:rPr lang="en-US" b="1" dirty="0" smtClean="0"/>
              <a:t>Running the code in a separate thread.</a:t>
            </a:r>
          </a:p>
          <a:p>
            <a:pPr marL="457200" indent="-457200">
              <a:buAutoNum type="alphaUcParenR"/>
            </a:pPr>
            <a:r>
              <a:rPr lang="en-US" b="1" dirty="0" smtClean="0"/>
              <a:t>Running the code multiple times</a:t>
            </a:r>
          </a:p>
          <a:p>
            <a:pPr marL="457200" indent="-457200">
              <a:buAutoNum type="alphaUcParenR"/>
            </a:pPr>
            <a:r>
              <a:rPr lang="en-US" b="1" dirty="0" smtClean="0"/>
              <a:t>Running the code at the right point in an algorithm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b="1" dirty="0" smtClean="0">
                <a:solidFill>
                  <a:srgbClr val="FF0000"/>
                </a:solidFill>
              </a:rPr>
              <a:t>e.g.</a:t>
            </a:r>
            <a:r>
              <a:rPr lang="en-US" dirty="0" smtClean="0"/>
              <a:t> </a:t>
            </a:r>
            <a:r>
              <a:rPr lang="en-US" b="1" dirty="0" smtClean="0"/>
              <a:t>Comparison operation in sorting algorithm </a:t>
            </a:r>
          </a:p>
          <a:p>
            <a:pPr marL="457200" indent="-457200">
              <a:buAutoNum type="alphaUcParenR"/>
            </a:pPr>
            <a:r>
              <a:rPr lang="en-US" b="1" dirty="0" smtClean="0"/>
              <a:t>Running the code when something happen </a:t>
            </a:r>
            <a:r>
              <a:rPr lang="en-US" dirty="0" smtClean="0"/>
              <a:t>.</a:t>
            </a:r>
            <a:r>
              <a:rPr lang="en-US" b="1" dirty="0" smtClean="0"/>
              <a:t>e. g, when  button is  clicked, when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data has arrived  </a:t>
            </a:r>
          </a:p>
          <a:p>
            <a:pPr marL="0" indent="0">
              <a:buNone/>
            </a:pPr>
            <a:r>
              <a:rPr lang="en-US" b="1" dirty="0" smtClean="0"/>
              <a:t>E)  Running the code when it is necessary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69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6.3.7. Processing </a:t>
            </a:r>
            <a:r>
              <a:rPr lang="en-US" dirty="0"/>
              <a:t>Lambda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479" y="1010489"/>
            <a:ext cx="10989945" cy="544746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Example 1:</a:t>
            </a:r>
            <a:r>
              <a:rPr lang="en-US" dirty="0" smtClean="0"/>
              <a:t> Suppose we repeat </a:t>
            </a:r>
            <a:r>
              <a:rPr lang="en-US" dirty="0"/>
              <a:t>an action n </a:t>
            </a:r>
            <a:r>
              <a:rPr lang="en-US" dirty="0" smtClean="0"/>
              <a:t>times.</a:t>
            </a:r>
          </a:p>
          <a:p>
            <a:r>
              <a:rPr lang="en-US" dirty="0" smtClean="0"/>
              <a:t> Then the </a:t>
            </a:r>
            <a:r>
              <a:rPr lang="en-US" b="1" dirty="0" smtClean="0"/>
              <a:t>count</a:t>
            </a:r>
            <a:r>
              <a:rPr lang="en-US" dirty="0" smtClean="0"/>
              <a:t> and the </a:t>
            </a:r>
            <a:r>
              <a:rPr lang="en-US" b="1" dirty="0" smtClean="0"/>
              <a:t>action </a:t>
            </a:r>
            <a:r>
              <a:rPr lang="en-US" dirty="0" smtClean="0"/>
              <a:t>are passed to the a </a:t>
            </a:r>
            <a:r>
              <a:rPr lang="en-US" b="1" dirty="0" smtClean="0">
                <a:solidFill>
                  <a:srgbClr val="FF0000"/>
                </a:solidFill>
              </a:rPr>
              <a:t>repeat() </a:t>
            </a:r>
            <a:r>
              <a:rPr lang="en-US" dirty="0" smtClean="0"/>
              <a:t>method as follows: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repeat(10</a:t>
            </a:r>
            <a:r>
              <a:rPr lang="en-US" dirty="0">
                <a:solidFill>
                  <a:srgbClr val="0000FF"/>
                </a:solidFill>
              </a:rPr>
              <a:t>, () </a:t>
            </a:r>
            <a:r>
              <a:rPr lang="en-US" dirty="0">
                <a:solidFill>
                  <a:srgbClr val="FF0000"/>
                </a:solidFill>
              </a:rPr>
              <a:t>-&gt; </a:t>
            </a:r>
            <a:r>
              <a:rPr lang="en-US" b="1" dirty="0">
                <a:solidFill>
                  <a:srgbClr val="7030A0"/>
                </a:solidFill>
              </a:rPr>
              <a:t>System.out.println("Hello, World</a:t>
            </a:r>
            <a:r>
              <a:rPr lang="en-US" b="1" dirty="0" smtClean="0">
                <a:solidFill>
                  <a:srgbClr val="7030A0"/>
                </a:solidFill>
              </a:rPr>
              <a:t>!") </a:t>
            </a:r>
            <a:r>
              <a:rPr lang="en-US" dirty="0" smtClean="0">
                <a:solidFill>
                  <a:srgbClr val="FF0000"/>
                </a:solidFill>
              </a:rPr>
              <a:t>);  </a:t>
            </a:r>
            <a:r>
              <a:rPr lang="en-US" dirty="0" smtClean="0">
                <a:solidFill>
                  <a:srgbClr val="00B050"/>
                </a:solidFill>
              </a:rPr>
              <a:t>// method call</a:t>
            </a:r>
          </a:p>
          <a:p>
            <a:r>
              <a:rPr lang="en-US" dirty="0" smtClean="0"/>
              <a:t>To accept  lambda, we pick </a:t>
            </a:r>
            <a:r>
              <a:rPr lang="en-US" dirty="0"/>
              <a:t>a </a:t>
            </a:r>
            <a:r>
              <a:rPr lang="en-US" b="1" dirty="0"/>
              <a:t>functional interface </a:t>
            </a:r>
            <a:r>
              <a:rPr lang="en-US" dirty="0"/>
              <a:t>for </a:t>
            </a:r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second </a:t>
            </a:r>
            <a:r>
              <a:rPr lang="en-US" dirty="0" smtClean="0">
                <a:solidFill>
                  <a:srgbClr val="FF0000"/>
                </a:solidFill>
              </a:rPr>
              <a:t>parameter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from Java API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public </a:t>
            </a:r>
            <a:r>
              <a:rPr lang="en-US" b="1" dirty="0">
                <a:solidFill>
                  <a:srgbClr val="0000FF"/>
                </a:solidFill>
              </a:rPr>
              <a:t>static void</a:t>
            </a:r>
            <a:r>
              <a:rPr lang="en-US" dirty="0">
                <a:solidFill>
                  <a:srgbClr val="0000FF"/>
                </a:solidFill>
              </a:rPr>
              <a:t> repeat(int n, </a:t>
            </a:r>
            <a:r>
              <a:rPr lang="en-US" dirty="0">
                <a:solidFill>
                  <a:srgbClr val="FF0000"/>
                </a:solidFill>
              </a:rPr>
              <a:t>Runnable </a:t>
            </a:r>
            <a:r>
              <a:rPr lang="en-US" b="1" dirty="0"/>
              <a:t>action</a:t>
            </a:r>
            <a:r>
              <a:rPr lang="en-US" dirty="0" smtClean="0">
                <a:solidFill>
                  <a:srgbClr val="0000FF"/>
                </a:solidFill>
              </a:rPr>
              <a:t>) </a:t>
            </a:r>
            <a:r>
              <a:rPr lang="en-US" dirty="0" smtClean="0">
                <a:solidFill>
                  <a:srgbClr val="00B050"/>
                </a:solidFill>
              </a:rPr>
              <a:t>// Refer 6.1 </a:t>
            </a:r>
            <a:r>
              <a:rPr lang="en-US" dirty="0">
                <a:solidFill>
                  <a:srgbClr val="00B050"/>
                </a:solidFill>
              </a:rPr>
              <a:t>and java.util.function”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{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</a:t>
            </a:r>
            <a:r>
              <a:rPr lang="en-US" b="1" dirty="0">
                <a:solidFill>
                  <a:srgbClr val="0000FF"/>
                </a:solidFill>
              </a:rPr>
              <a:t>for (int </a:t>
            </a:r>
            <a:r>
              <a:rPr lang="en-US" b="1" dirty="0" err="1">
                <a:solidFill>
                  <a:srgbClr val="0000FF"/>
                </a:solidFill>
              </a:rPr>
              <a:t>i</a:t>
            </a:r>
            <a:r>
              <a:rPr lang="en-US" b="1" dirty="0">
                <a:solidFill>
                  <a:srgbClr val="0000FF"/>
                </a:solidFill>
              </a:rPr>
              <a:t> = 0; </a:t>
            </a:r>
            <a:r>
              <a:rPr lang="en-US" b="1" dirty="0" err="1">
                <a:solidFill>
                  <a:srgbClr val="0000FF"/>
                </a:solidFill>
              </a:rPr>
              <a:t>i</a:t>
            </a:r>
            <a:r>
              <a:rPr lang="en-US" b="1" dirty="0">
                <a:solidFill>
                  <a:srgbClr val="0000FF"/>
                </a:solidFill>
              </a:rPr>
              <a:t> &lt; n; </a:t>
            </a:r>
            <a:r>
              <a:rPr lang="en-US" b="1" dirty="0" err="1">
                <a:solidFill>
                  <a:srgbClr val="0000FF"/>
                </a:solidFill>
              </a:rPr>
              <a:t>i</a:t>
            </a:r>
            <a:r>
              <a:rPr lang="en-US" b="1" dirty="0">
                <a:solidFill>
                  <a:srgbClr val="0000FF"/>
                </a:solidFill>
              </a:rPr>
              <a:t>++) </a:t>
            </a:r>
            <a:r>
              <a:rPr lang="en-US" b="1" dirty="0" err="1"/>
              <a:t>action</a:t>
            </a:r>
            <a:r>
              <a:rPr lang="en-US" dirty="0" err="1">
                <a:solidFill>
                  <a:srgbClr val="0000FF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run</a:t>
            </a:r>
            <a:r>
              <a:rPr lang="en-US" dirty="0" smtClean="0">
                <a:solidFill>
                  <a:srgbClr val="0000FF"/>
                </a:solidFill>
              </a:rPr>
              <a:t>();  </a:t>
            </a:r>
            <a:r>
              <a:rPr lang="en-US" dirty="0" smtClean="0">
                <a:solidFill>
                  <a:srgbClr val="00B050"/>
                </a:solidFill>
              </a:rPr>
              <a:t>// lambda is executed when  </a:t>
            </a:r>
            <a:r>
              <a:rPr lang="en-US" dirty="0" err="1" smtClean="0">
                <a:solidFill>
                  <a:srgbClr val="FF0000"/>
                </a:solidFill>
              </a:rPr>
              <a:t>action.run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smtClean="0">
                <a:solidFill>
                  <a:srgbClr val="00B050"/>
                </a:solidFill>
              </a:rPr>
              <a:t>) is invoked 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Example 2:</a:t>
            </a:r>
            <a:r>
              <a:rPr lang="en-US" dirty="0" smtClean="0"/>
              <a:t> we want to tell the action in which iteration it occurs.</a:t>
            </a:r>
          </a:p>
          <a:p>
            <a:r>
              <a:rPr lang="en-US" dirty="0" smtClean="0"/>
              <a:t>Hence, to </a:t>
            </a:r>
            <a:r>
              <a:rPr lang="en-US" dirty="0"/>
              <a:t>pass the count to the action, pick a functional interface </a:t>
            </a:r>
            <a:r>
              <a:rPr lang="en-US" dirty="0" smtClean="0"/>
              <a:t>from “java.util.function”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public </a:t>
            </a:r>
            <a:r>
              <a:rPr lang="en-US" dirty="0">
                <a:solidFill>
                  <a:srgbClr val="0000FF"/>
                </a:solidFill>
              </a:rPr>
              <a:t>static void </a:t>
            </a:r>
            <a:r>
              <a:rPr lang="en-US" dirty="0">
                <a:solidFill>
                  <a:srgbClr val="FF0000"/>
                </a:solidFill>
              </a:rPr>
              <a:t>repeat</a:t>
            </a:r>
            <a:r>
              <a:rPr lang="en-US" dirty="0">
                <a:solidFill>
                  <a:srgbClr val="0000FF"/>
                </a:solidFill>
              </a:rPr>
              <a:t>(int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>
                <a:solidFill>
                  <a:srgbClr val="0000FF"/>
                </a:solidFill>
              </a:rPr>
              <a:t>, </a:t>
            </a:r>
            <a:r>
              <a:rPr lang="en-US" dirty="0" err="1">
                <a:solidFill>
                  <a:srgbClr val="0000FF"/>
                </a:solidFill>
              </a:rPr>
              <a:t>IntConsumer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b="1" dirty="0"/>
              <a:t>action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for (int </a:t>
            </a:r>
            <a:r>
              <a:rPr lang="en-US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 = 0; </a:t>
            </a:r>
            <a:r>
              <a:rPr lang="en-US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 &lt; n; </a:t>
            </a:r>
            <a:r>
              <a:rPr lang="en-US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++) </a:t>
            </a:r>
            <a:r>
              <a:rPr lang="en-US" b="1" dirty="0" err="1"/>
              <a:t>action</a:t>
            </a:r>
            <a:r>
              <a:rPr lang="en-US" dirty="0" err="1">
                <a:solidFill>
                  <a:srgbClr val="0000FF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accept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);  </a:t>
            </a:r>
            <a:r>
              <a:rPr lang="en-US" dirty="0" smtClean="0">
                <a:solidFill>
                  <a:srgbClr val="00B050"/>
                </a:solidFill>
              </a:rPr>
              <a:t>// refer </a:t>
            </a:r>
            <a:r>
              <a:rPr lang="en-US" dirty="0">
                <a:solidFill>
                  <a:srgbClr val="00B050"/>
                </a:solidFill>
              </a:rPr>
              <a:t>table 6.2java.util.function”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} </a:t>
            </a:r>
          </a:p>
          <a:p>
            <a:r>
              <a:rPr lang="en-US" dirty="0" smtClean="0"/>
              <a:t>Now, call </a:t>
            </a:r>
            <a:r>
              <a:rPr lang="en-US" dirty="0"/>
              <a:t>like </a:t>
            </a:r>
            <a:r>
              <a:rPr lang="en-US" dirty="0" smtClean="0"/>
              <a:t>this:  </a:t>
            </a:r>
            <a:r>
              <a:rPr lang="en-US" dirty="0" smtClean="0">
                <a:solidFill>
                  <a:srgbClr val="FF0000"/>
                </a:solidFill>
              </a:rPr>
              <a:t>repeat(10</a:t>
            </a:r>
            <a:r>
              <a:rPr lang="en-US" dirty="0">
                <a:solidFill>
                  <a:srgbClr val="0000FF"/>
                </a:solidFill>
              </a:rPr>
              <a:t>, </a:t>
            </a:r>
            <a:r>
              <a:rPr lang="en-US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 -&gt; </a:t>
            </a:r>
            <a:r>
              <a:rPr lang="en-US" dirty="0" smtClean="0">
                <a:solidFill>
                  <a:srgbClr val="0000FF"/>
                </a:solidFill>
              </a:rPr>
              <a:t>System.out.println ("</a:t>
            </a:r>
            <a:r>
              <a:rPr lang="en-US" dirty="0">
                <a:solidFill>
                  <a:srgbClr val="0000FF"/>
                </a:solidFill>
              </a:rPr>
              <a:t>Countdown: " + (9 - </a:t>
            </a:r>
            <a:r>
              <a:rPr lang="en-US" dirty="0" err="1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) ) 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46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804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6.3.8. More </a:t>
            </a:r>
            <a:r>
              <a:rPr lang="en-US" dirty="0">
                <a:solidFill>
                  <a:srgbClr val="FF0000"/>
                </a:solidFill>
              </a:rPr>
              <a:t>about Comparators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1025659"/>
            <a:ext cx="11201400" cy="5184925"/>
          </a:xfrm>
        </p:spPr>
        <p:txBody>
          <a:bodyPr/>
          <a:lstStyle/>
          <a:p>
            <a:r>
              <a:rPr lang="en-US" b="1" dirty="0"/>
              <a:t>Comparator</a:t>
            </a:r>
            <a:r>
              <a:rPr lang="en-US" dirty="0"/>
              <a:t> interface has </a:t>
            </a:r>
            <a:r>
              <a:rPr lang="en-US" dirty="0" smtClean="0"/>
              <a:t>many static methods </a:t>
            </a:r>
            <a:r>
              <a:rPr lang="en-US" dirty="0"/>
              <a:t>for </a:t>
            </a:r>
            <a:r>
              <a:rPr lang="en-US" b="1" dirty="0">
                <a:solidFill>
                  <a:srgbClr val="7030A0"/>
                </a:solidFill>
              </a:rPr>
              <a:t>creating </a:t>
            </a:r>
            <a:r>
              <a:rPr lang="en-US" dirty="0"/>
              <a:t>and </a:t>
            </a:r>
            <a:r>
              <a:rPr lang="en-US" b="1" dirty="0">
                <a:solidFill>
                  <a:srgbClr val="7030A0"/>
                </a:solidFill>
              </a:rPr>
              <a:t>composing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b="1" dirty="0" smtClean="0"/>
              <a:t>comparators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comparing</a:t>
            </a:r>
            <a:r>
              <a:rPr lang="en-US" dirty="0" smtClean="0"/>
              <a:t>() static method  </a:t>
            </a:r>
            <a:r>
              <a:rPr lang="en-US" dirty="0"/>
              <a:t>makes a </a:t>
            </a:r>
            <a:r>
              <a:rPr lang="en-US" b="1" dirty="0"/>
              <a:t>comparator</a:t>
            </a:r>
            <a:r>
              <a:rPr lang="en-US" dirty="0"/>
              <a:t> from a </a:t>
            </a:r>
            <a:r>
              <a:rPr lang="en-US" b="1" dirty="0">
                <a:solidFill>
                  <a:srgbClr val="FF0000"/>
                </a:solidFill>
              </a:rPr>
              <a:t>key extractor </a:t>
            </a:r>
            <a:r>
              <a:rPr lang="en-US" dirty="0"/>
              <a:t>function: </a:t>
            </a:r>
          </a:p>
          <a:p>
            <a:r>
              <a:rPr lang="en-US" dirty="0" smtClean="0"/>
              <a:t> </a:t>
            </a:r>
            <a:r>
              <a:rPr lang="en-US" dirty="0" err="1">
                <a:solidFill>
                  <a:srgbClr val="0000FF"/>
                </a:solidFill>
              </a:rPr>
              <a:t>Arrays.sort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b="1" dirty="0">
                <a:solidFill>
                  <a:srgbClr val="7030A0"/>
                </a:solidFill>
              </a:rPr>
              <a:t>people</a:t>
            </a:r>
            <a:r>
              <a:rPr lang="en-US" dirty="0">
                <a:solidFill>
                  <a:srgbClr val="0000FF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Comparator</a:t>
            </a:r>
            <a:r>
              <a:rPr lang="en-US" dirty="0" err="1">
                <a:solidFill>
                  <a:srgbClr val="0000FF"/>
                </a:solidFill>
              </a:rPr>
              <a:t>.comparing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b="1" dirty="0"/>
              <a:t>Person</a:t>
            </a:r>
            <a:r>
              <a:rPr lang="en-US" dirty="0">
                <a:solidFill>
                  <a:srgbClr val="0000FF"/>
                </a:solidFill>
              </a:rPr>
              <a:t>::</a:t>
            </a:r>
            <a:r>
              <a:rPr lang="en-US" dirty="0" err="1">
                <a:solidFill>
                  <a:srgbClr val="FF0000"/>
                </a:solidFill>
              </a:rPr>
              <a:t>getName</a:t>
            </a:r>
            <a:r>
              <a:rPr lang="en-US" sz="1800" dirty="0" smtClean="0"/>
              <a:t>));</a:t>
            </a:r>
            <a:r>
              <a:rPr lang="en-US" sz="1800" dirty="0" smtClean="0">
                <a:solidFill>
                  <a:srgbClr val="00B050"/>
                </a:solidFill>
              </a:rPr>
              <a:t> // sort array of people by name</a:t>
            </a:r>
            <a:endParaRPr lang="en-US" sz="1800" dirty="0">
              <a:solidFill>
                <a:srgbClr val="00B050"/>
              </a:solidFill>
            </a:endParaRPr>
          </a:p>
          <a:p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b="1" dirty="0"/>
              <a:t>key is a primitive type</a:t>
            </a:r>
            <a:r>
              <a:rPr lang="en-US" dirty="0"/>
              <a:t>, use </a:t>
            </a:r>
            <a:r>
              <a:rPr lang="en-US" b="1" dirty="0" err="1"/>
              <a:t>comparingInt</a:t>
            </a:r>
            <a:r>
              <a:rPr lang="en-US" dirty="0"/>
              <a:t> or </a:t>
            </a:r>
            <a:r>
              <a:rPr lang="en-US" b="1" dirty="0" err="1"/>
              <a:t>comparingDouble</a:t>
            </a:r>
            <a:r>
              <a:rPr lang="en-US" b="1" dirty="0"/>
              <a:t> t</a:t>
            </a:r>
            <a:r>
              <a:rPr lang="en-US" dirty="0"/>
              <a:t>o avoid boxing: 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   </a:t>
            </a:r>
            <a:r>
              <a:rPr lang="en-US" dirty="0" err="1" smtClean="0">
                <a:solidFill>
                  <a:srgbClr val="0000FF"/>
                </a:solidFill>
              </a:rPr>
              <a:t>Arrays.sort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b="1" dirty="0" smtClean="0">
                <a:solidFill>
                  <a:srgbClr val="7030A0"/>
                </a:solidFill>
              </a:rPr>
              <a:t>words</a:t>
            </a:r>
            <a:r>
              <a:rPr lang="en-US" dirty="0">
                <a:solidFill>
                  <a:srgbClr val="0000FF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Comparator</a:t>
            </a:r>
            <a:r>
              <a:rPr lang="en-US" dirty="0" err="1">
                <a:solidFill>
                  <a:srgbClr val="0000FF"/>
                </a:solidFill>
              </a:rPr>
              <a:t>.comparingInt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b="1" dirty="0"/>
              <a:t>String</a:t>
            </a:r>
            <a:r>
              <a:rPr lang="en-US" dirty="0">
                <a:solidFill>
                  <a:srgbClr val="0000FF"/>
                </a:solidFill>
              </a:rPr>
              <a:t>::</a:t>
            </a:r>
            <a:r>
              <a:rPr lang="en-US" dirty="0">
                <a:solidFill>
                  <a:srgbClr val="FF0000"/>
                </a:solidFill>
              </a:rPr>
              <a:t>length</a:t>
            </a:r>
            <a:r>
              <a:rPr lang="en-US" dirty="0" smtClean="0">
                <a:solidFill>
                  <a:srgbClr val="0000FF"/>
                </a:solidFill>
              </a:rPr>
              <a:t>)); </a:t>
            </a:r>
            <a:r>
              <a:rPr lang="en-US" b="1" dirty="0" smtClean="0">
                <a:solidFill>
                  <a:srgbClr val="00B050"/>
                </a:solidFill>
              </a:rPr>
              <a:t>//sort string by their length</a:t>
            </a:r>
          </a:p>
          <a:p>
            <a:r>
              <a:rPr lang="en-US" dirty="0" smtClean="0"/>
              <a:t>We can chain </a:t>
            </a:r>
            <a:r>
              <a:rPr lang="en-US" b="1" dirty="0" smtClean="0">
                <a:solidFill>
                  <a:srgbClr val="0000FF"/>
                </a:solidFill>
              </a:rPr>
              <a:t>comparing</a:t>
            </a:r>
            <a:r>
              <a:rPr lang="en-US" dirty="0" smtClean="0"/>
              <a:t>()  with  </a:t>
            </a:r>
            <a:r>
              <a:rPr lang="en-US" b="1" dirty="0" err="1" smtClean="0">
                <a:solidFill>
                  <a:srgbClr val="0000FF"/>
                </a:solidFill>
              </a:rPr>
              <a:t>thenComparing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smtClean="0"/>
              <a:t>) method to break ties as shown below</a:t>
            </a:r>
            <a:r>
              <a:rPr lang="en-US" dirty="0" smtClean="0">
                <a:solidFill>
                  <a:srgbClr val="0000FF"/>
                </a:solidFill>
              </a:rPr>
              <a:t>  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  Arrays. Sort(</a:t>
            </a:r>
            <a:r>
              <a:rPr lang="en-US" dirty="0" smtClean="0">
                <a:solidFill>
                  <a:srgbClr val="7030A0"/>
                </a:solidFill>
              </a:rPr>
              <a:t>people</a:t>
            </a:r>
            <a:r>
              <a:rPr lang="en-US" dirty="0">
                <a:solidFill>
                  <a:srgbClr val="0000FF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</a:t>
            </a:r>
            <a:r>
              <a:rPr lang="en-US" dirty="0" smtClean="0">
                <a:solidFill>
                  <a:srgbClr val="0000FF"/>
                </a:solidFill>
              </a:rPr>
              <a:t>                   Comparator. </a:t>
            </a:r>
            <a:r>
              <a:rPr lang="en-US" dirty="0" smtClean="0">
                <a:solidFill>
                  <a:srgbClr val="FF0000"/>
                </a:solidFill>
              </a:rPr>
              <a:t>Comparing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b="1" dirty="0" smtClean="0">
                <a:solidFill>
                  <a:srgbClr val="7030A0"/>
                </a:solidFill>
              </a:rPr>
              <a:t>Person</a:t>
            </a:r>
            <a:r>
              <a:rPr lang="en-US" dirty="0">
                <a:solidFill>
                  <a:srgbClr val="0000FF"/>
                </a:solidFill>
              </a:rPr>
              <a:t>::getLastName)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   </a:t>
            </a:r>
            <a:r>
              <a:rPr lang="en-US" dirty="0" smtClean="0">
                <a:solidFill>
                  <a:srgbClr val="0000FF"/>
                </a:solidFill>
              </a:rPr>
              <a:t>                </a:t>
            </a:r>
            <a:r>
              <a:rPr lang="en-US" dirty="0" smtClean="0">
                <a:solidFill>
                  <a:srgbClr val="FF0000"/>
                </a:solidFill>
              </a:rPr>
              <a:t>.then Comparing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b="1" dirty="0" smtClean="0">
                <a:solidFill>
                  <a:srgbClr val="7030A0"/>
                </a:solidFill>
              </a:rPr>
              <a:t>Person</a:t>
            </a:r>
            <a:r>
              <a:rPr lang="en-US" dirty="0">
                <a:solidFill>
                  <a:srgbClr val="0000FF"/>
                </a:solidFill>
              </a:rPr>
              <a:t>::getFirstName));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77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6.4. Inner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2038"/>
            <a:ext cx="10706100" cy="518492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An </a:t>
            </a:r>
            <a:r>
              <a:rPr lang="en-US" b="1" dirty="0">
                <a:solidFill>
                  <a:srgbClr val="0000FF"/>
                </a:solidFill>
              </a:rPr>
              <a:t>inner class </a:t>
            </a:r>
            <a:r>
              <a:rPr lang="en-US" b="1" dirty="0"/>
              <a:t>is </a:t>
            </a:r>
            <a:r>
              <a:rPr lang="en-US" b="1" dirty="0" smtClean="0"/>
              <a:t>a </a:t>
            </a:r>
            <a:r>
              <a:rPr lang="en-US" b="1" dirty="0"/>
              <a:t>class that is defined inside </a:t>
            </a:r>
            <a:r>
              <a:rPr lang="en-US" b="1" dirty="0">
                <a:solidFill>
                  <a:srgbClr val="0000FF"/>
                </a:solidFill>
              </a:rPr>
              <a:t>another </a:t>
            </a:r>
            <a:r>
              <a:rPr lang="en-US" b="1" dirty="0"/>
              <a:t>class</a:t>
            </a:r>
            <a:r>
              <a:rPr lang="en-US" b="1" dirty="0" smtClean="0"/>
              <a:t>.</a:t>
            </a:r>
          </a:p>
          <a:p>
            <a:r>
              <a:rPr lang="en-US" b="1" dirty="0">
                <a:solidFill>
                  <a:srgbClr val="FF0000"/>
                </a:solidFill>
              </a:rPr>
              <a:t>Before lambda expressions</a:t>
            </a:r>
            <a:r>
              <a:rPr lang="en-US" b="1" dirty="0"/>
              <a:t>, </a:t>
            </a:r>
            <a:r>
              <a:rPr lang="en-US" b="1" dirty="0">
                <a:solidFill>
                  <a:srgbClr val="FF0000"/>
                </a:solidFill>
              </a:rPr>
              <a:t>inner classes were commonly used for </a:t>
            </a:r>
            <a:r>
              <a:rPr lang="en-US" b="1" dirty="0">
                <a:solidFill>
                  <a:srgbClr val="0000FF"/>
                </a:solidFill>
              </a:rPr>
              <a:t>callbacks</a:t>
            </a:r>
            <a:r>
              <a:rPr lang="en-US" b="1" dirty="0" smtClean="0">
                <a:solidFill>
                  <a:srgbClr val="0000FF"/>
                </a:solidFill>
              </a:rPr>
              <a:t>.</a:t>
            </a:r>
          </a:p>
          <a:p>
            <a:r>
              <a:rPr lang="en-US" b="1" dirty="0"/>
              <a:t>They are still useful for </a:t>
            </a:r>
            <a:r>
              <a:rPr lang="en-US" b="1" dirty="0">
                <a:solidFill>
                  <a:srgbClr val="0000FF"/>
                </a:solidFill>
              </a:rPr>
              <a:t>hiding</a:t>
            </a:r>
            <a:r>
              <a:rPr lang="en-US" b="1" dirty="0"/>
              <a:t> implementation details</a:t>
            </a:r>
            <a:r>
              <a:rPr lang="en-US" b="1" dirty="0" smtClean="0"/>
              <a:t>.</a:t>
            </a:r>
            <a:endParaRPr lang="en-US" b="1" dirty="0"/>
          </a:p>
          <a:p>
            <a:r>
              <a:rPr lang="en-US" b="1" dirty="0" smtClean="0"/>
              <a:t>We use </a:t>
            </a:r>
            <a:r>
              <a:rPr lang="en-US" b="1" dirty="0" smtClean="0">
                <a:solidFill>
                  <a:srgbClr val="0000FF"/>
                </a:solidFill>
              </a:rPr>
              <a:t>inner classes </a:t>
            </a:r>
            <a:r>
              <a:rPr lang="en-US" b="1" dirty="0" smtClean="0"/>
              <a:t>for </a:t>
            </a:r>
            <a:r>
              <a:rPr lang="en-US" b="1" dirty="0" smtClean="0">
                <a:solidFill>
                  <a:srgbClr val="7030A0"/>
                </a:solidFill>
              </a:rPr>
              <a:t>three reasons</a:t>
            </a:r>
          </a:p>
          <a:p>
            <a:pPr marL="457200" indent="-457200">
              <a:buAutoNum type="arabicParenR"/>
            </a:pPr>
            <a:r>
              <a:rPr lang="en-US" b="1" dirty="0" smtClean="0"/>
              <a:t>Inner </a:t>
            </a:r>
            <a:r>
              <a:rPr lang="en-US" b="1" dirty="0"/>
              <a:t>class methods can access the data from the scope in which they are </a:t>
            </a:r>
            <a:r>
              <a:rPr lang="en-US" b="1" dirty="0" smtClean="0"/>
              <a:t>define</a:t>
            </a:r>
          </a:p>
          <a:p>
            <a:pPr marL="457200" indent="-457200">
              <a:buAutoNum type="arabicParenR"/>
            </a:pPr>
            <a:r>
              <a:rPr lang="en-US" b="1" dirty="0" smtClean="0"/>
              <a:t>Inner </a:t>
            </a:r>
            <a:r>
              <a:rPr lang="en-US" b="1" dirty="0"/>
              <a:t>classes can be hidden from other classes in the </a:t>
            </a:r>
            <a:r>
              <a:rPr lang="en-US" b="1" dirty="0">
                <a:solidFill>
                  <a:srgbClr val="0000FF"/>
                </a:solidFill>
              </a:rPr>
              <a:t>same </a:t>
            </a:r>
            <a:r>
              <a:rPr lang="en-US" b="1" dirty="0" smtClean="0">
                <a:solidFill>
                  <a:srgbClr val="0000FF"/>
                </a:solidFill>
              </a:rPr>
              <a:t>package.</a:t>
            </a:r>
          </a:p>
          <a:p>
            <a:pPr marL="457200" indent="-457200">
              <a:buAutoNum type="arabicParenR"/>
            </a:pPr>
            <a:r>
              <a:rPr lang="en-US" b="1" dirty="0" smtClean="0"/>
              <a:t>Anonymous </a:t>
            </a:r>
            <a:r>
              <a:rPr lang="en-US" b="1" dirty="0"/>
              <a:t>inner classes are handy </a:t>
            </a:r>
            <a:r>
              <a:rPr lang="en-US" b="1" dirty="0" smtClean="0"/>
              <a:t>to </a:t>
            </a:r>
            <a:r>
              <a:rPr lang="en-US" b="1" dirty="0"/>
              <a:t>define </a:t>
            </a:r>
            <a:r>
              <a:rPr lang="en-US" b="1" dirty="0" smtClean="0">
                <a:solidFill>
                  <a:srgbClr val="FF0000"/>
                </a:solidFill>
              </a:rPr>
              <a:t>callbacks </a:t>
            </a:r>
            <a:r>
              <a:rPr lang="en-US" b="1" dirty="0" smtClean="0"/>
              <a:t>with </a:t>
            </a:r>
            <a:r>
              <a:rPr lang="en-US" b="1" dirty="0" smtClean="0">
                <a:solidFill>
                  <a:srgbClr val="FF0000"/>
                </a:solidFill>
              </a:rPr>
              <a:t>few lines of  code.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Outline of this topic</a:t>
            </a:r>
          </a:p>
          <a:p>
            <a:pPr marL="457200" indent="-457200">
              <a:buAutoNum type="alphaLcParenR"/>
            </a:pPr>
            <a:r>
              <a:rPr lang="en-US" b="1" dirty="0" smtClean="0"/>
              <a:t>Inner </a:t>
            </a:r>
            <a:r>
              <a:rPr lang="en-US" b="1" dirty="0"/>
              <a:t>class </a:t>
            </a:r>
            <a:r>
              <a:rPr lang="en-US" b="1" dirty="0" smtClean="0"/>
              <a:t>access  </a:t>
            </a:r>
            <a:r>
              <a:rPr lang="en-US" b="1" dirty="0"/>
              <a:t>instance field of </a:t>
            </a:r>
            <a:r>
              <a:rPr lang="en-US" b="1" dirty="0" smtClean="0"/>
              <a:t>its outer </a:t>
            </a:r>
            <a:r>
              <a:rPr lang="en-US" b="1" dirty="0"/>
              <a:t>class</a:t>
            </a:r>
            <a:r>
              <a:rPr lang="en-US" b="1" dirty="0" smtClean="0"/>
              <a:t>.</a:t>
            </a:r>
          </a:p>
          <a:p>
            <a:pPr marL="457200" indent="-457200">
              <a:buAutoNum type="alphaLcParenR"/>
            </a:pPr>
            <a:r>
              <a:rPr lang="en-US" b="1" dirty="0" smtClean="0"/>
              <a:t>Special Syntax rules for inner classes</a:t>
            </a:r>
          </a:p>
          <a:p>
            <a:pPr marL="457200" indent="-457200">
              <a:buAutoNum type="alphaLcParenR"/>
            </a:pPr>
            <a:r>
              <a:rPr lang="en-US" b="1" dirty="0" smtClean="0"/>
              <a:t>How Inner classes  </a:t>
            </a:r>
            <a:r>
              <a:rPr lang="en-US" b="1" dirty="0"/>
              <a:t>are translated into </a:t>
            </a:r>
            <a:r>
              <a:rPr lang="en-US" b="1" dirty="0" smtClean="0"/>
              <a:t>regular classes</a:t>
            </a:r>
          </a:p>
          <a:p>
            <a:pPr marL="457200" indent="-457200">
              <a:buAutoNum type="alphaLcParenR"/>
            </a:pPr>
            <a:r>
              <a:rPr lang="en-US" b="1" dirty="0" smtClean="0"/>
              <a:t>Local inner classes that </a:t>
            </a:r>
            <a:r>
              <a:rPr lang="en-US" b="1" dirty="0"/>
              <a:t>can access local variables of </a:t>
            </a:r>
            <a:r>
              <a:rPr lang="en-US" b="1" dirty="0" smtClean="0"/>
              <a:t>the enclosing </a:t>
            </a:r>
            <a:r>
              <a:rPr lang="en-US" b="1" dirty="0"/>
              <a:t>scope.</a:t>
            </a:r>
          </a:p>
          <a:p>
            <a:pPr marL="457200" indent="-457200">
              <a:buAutoNum type="alphaLcParenR"/>
            </a:pPr>
            <a:r>
              <a:rPr lang="en-US" b="1" dirty="0" smtClean="0"/>
              <a:t>anonymous </a:t>
            </a:r>
            <a:r>
              <a:rPr lang="en-US" b="1" dirty="0"/>
              <a:t>inner classes and </a:t>
            </a:r>
            <a:r>
              <a:rPr lang="en-US" b="1" dirty="0" smtClean="0"/>
              <a:t>their use </a:t>
            </a:r>
            <a:r>
              <a:rPr lang="en-US" b="1" dirty="0"/>
              <a:t>to implement callbacks</a:t>
            </a:r>
            <a:r>
              <a:rPr lang="en-US" b="1" dirty="0" smtClean="0"/>
              <a:t>.</a:t>
            </a:r>
          </a:p>
          <a:p>
            <a:pPr marL="457200" indent="-457200">
              <a:buAutoNum type="alphaLcParenR"/>
            </a:pPr>
            <a:r>
              <a:rPr lang="en-US" b="1" dirty="0"/>
              <a:t>how static inner classes can be used for </a:t>
            </a:r>
            <a:r>
              <a:rPr lang="en-US" b="1" dirty="0" smtClean="0"/>
              <a:t>nested helper classes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057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6.4.1 Use of an Inner Class to Access object state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2038"/>
            <a:ext cx="10515600" cy="52849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class </a:t>
            </a:r>
            <a:r>
              <a:rPr lang="en-US" dirty="0" smtClean="0">
                <a:solidFill>
                  <a:srgbClr val="0000FF"/>
                </a:solidFill>
              </a:rPr>
              <a:t>TalkingClock  </a:t>
            </a:r>
            <a:r>
              <a:rPr lang="en-US" dirty="0" smtClean="0">
                <a:solidFill>
                  <a:srgbClr val="00B050"/>
                </a:solidFill>
              </a:rPr>
              <a:t>// outer class 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</a:t>
            </a:r>
            <a:r>
              <a:rPr lang="en-US" dirty="0"/>
              <a:t>private int interval</a:t>
            </a:r>
            <a:r>
              <a:rPr lang="en-US" dirty="0" smtClean="0"/>
              <a:t>;  </a:t>
            </a:r>
            <a:r>
              <a:rPr lang="en-US" dirty="0" smtClean="0">
                <a:solidFill>
                  <a:srgbClr val="00B050"/>
                </a:solidFill>
              </a:rPr>
              <a:t>// interval between two announcements 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   private boolean beep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00B050"/>
                </a:solidFill>
              </a:rPr>
              <a:t>// flag to turn beeps on or off 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</a:t>
            </a:r>
            <a:r>
              <a:rPr lang="en-US" dirty="0"/>
              <a:t>public</a:t>
            </a:r>
            <a:r>
              <a:rPr lang="en-US" dirty="0">
                <a:solidFill>
                  <a:srgbClr val="0000FF"/>
                </a:solidFill>
              </a:rPr>
              <a:t> TalkingClock</a:t>
            </a:r>
            <a:r>
              <a:rPr lang="en-US" dirty="0"/>
              <a:t>(int interval, boolean beep) { . . . </a:t>
            </a:r>
            <a:r>
              <a:rPr lang="en-US" dirty="0" smtClean="0"/>
              <a:t>} </a:t>
            </a:r>
            <a:r>
              <a:rPr lang="en-US" dirty="0" smtClean="0">
                <a:solidFill>
                  <a:srgbClr val="00B050"/>
                </a:solidFill>
              </a:rPr>
              <a:t>// constructor of outer class 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</a:t>
            </a:r>
            <a:r>
              <a:rPr lang="en-US" dirty="0"/>
              <a:t>public void </a:t>
            </a:r>
            <a:r>
              <a:rPr lang="en-US" dirty="0">
                <a:solidFill>
                  <a:srgbClr val="0000FF"/>
                </a:solidFill>
              </a:rPr>
              <a:t>start() { . . . </a:t>
            </a:r>
            <a:r>
              <a:rPr lang="en-US" dirty="0" smtClean="0">
                <a:solidFill>
                  <a:srgbClr val="0000FF"/>
                </a:solidFill>
              </a:rPr>
              <a:t>}   // 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  </a:t>
            </a:r>
            <a:r>
              <a:rPr lang="en-US" dirty="0">
                <a:solidFill>
                  <a:srgbClr val="0000FF"/>
                </a:solidFill>
              </a:rPr>
              <a:t>public class </a:t>
            </a:r>
            <a:r>
              <a:rPr lang="en-US" dirty="0">
                <a:solidFill>
                  <a:srgbClr val="FF0000"/>
                </a:solidFill>
              </a:rPr>
              <a:t>TimePrinter</a:t>
            </a:r>
            <a:r>
              <a:rPr lang="en-US" dirty="0">
                <a:solidFill>
                  <a:srgbClr val="0000FF"/>
                </a:solidFill>
              </a:rPr>
              <a:t> implements </a:t>
            </a:r>
            <a:r>
              <a:rPr lang="en-US" b="1" dirty="0">
                <a:solidFill>
                  <a:srgbClr val="7030A0"/>
                </a:solidFill>
              </a:rPr>
              <a:t>ActionListener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{</a:t>
            </a:r>
            <a:r>
              <a:rPr lang="en-US" dirty="0" smtClean="0">
                <a:solidFill>
                  <a:srgbClr val="0000FF"/>
                </a:solidFill>
              </a:rPr>
              <a:t>  </a:t>
            </a:r>
            <a:r>
              <a:rPr lang="en-US" dirty="0" smtClean="0">
                <a:solidFill>
                  <a:srgbClr val="00B050"/>
                </a:solidFill>
              </a:rPr>
              <a:t>//  </a:t>
            </a:r>
            <a:r>
              <a:rPr lang="en-US" dirty="0">
                <a:solidFill>
                  <a:srgbClr val="00B050"/>
                </a:solidFill>
              </a:rPr>
              <a:t>inner </a:t>
            </a:r>
            <a:r>
              <a:rPr lang="en-US" dirty="0" smtClean="0">
                <a:solidFill>
                  <a:srgbClr val="00B050"/>
                </a:solidFill>
              </a:rPr>
              <a:t>class inside outer class 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      </a:t>
            </a:r>
            <a:r>
              <a:rPr lang="en-US" dirty="0">
                <a:solidFill>
                  <a:srgbClr val="0000FF"/>
                </a:solidFill>
              </a:rPr>
              <a:t>. . .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</a:t>
            </a:r>
            <a:r>
              <a:rPr lang="en-US" b="1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} </a:t>
            </a:r>
            <a:r>
              <a:rPr lang="en-US" dirty="0" smtClean="0">
                <a:solidFill>
                  <a:srgbClr val="00B050"/>
                </a:solidFill>
              </a:rPr>
              <a:t>// end of class 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Note 1</a:t>
            </a:r>
            <a:r>
              <a:rPr lang="en-US" dirty="0" smtClean="0">
                <a:solidFill>
                  <a:srgbClr val="0000FF"/>
                </a:solidFill>
              </a:rPr>
              <a:t>: a method of Outer class create </a:t>
            </a:r>
            <a:r>
              <a:rPr lang="en-US" dirty="0" smtClean="0">
                <a:solidFill>
                  <a:srgbClr val="FF0000"/>
                </a:solidFill>
              </a:rPr>
              <a:t>instance objects </a:t>
            </a:r>
            <a:r>
              <a:rPr lang="en-US" dirty="0" smtClean="0">
                <a:solidFill>
                  <a:srgbClr val="0000FF"/>
                </a:solidFill>
              </a:rPr>
              <a:t>of inner class( we study this 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Note 2:</a:t>
            </a:r>
            <a:r>
              <a:rPr lang="en-US" dirty="0" smtClean="0"/>
              <a:t> There is </a:t>
            </a:r>
            <a:r>
              <a:rPr lang="en-US" b="1" dirty="0" smtClean="0">
                <a:solidFill>
                  <a:srgbClr val="0000FF"/>
                </a:solidFill>
              </a:rPr>
              <a:t>no</a:t>
            </a:r>
            <a:r>
              <a:rPr lang="en-US" dirty="0" smtClean="0"/>
              <a:t> </a:t>
            </a:r>
            <a:r>
              <a:rPr lang="en-US" b="1" dirty="0" smtClean="0"/>
              <a:t>HAS-A </a:t>
            </a:r>
            <a:r>
              <a:rPr lang="en-US" dirty="0" smtClean="0"/>
              <a:t>relationship between </a:t>
            </a:r>
            <a:r>
              <a:rPr lang="en-US" b="1" dirty="0">
                <a:solidFill>
                  <a:srgbClr val="0000FF"/>
                </a:solidFill>
              </a:rPr>
              <a:t>TimePrinter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0000FF"/>
                </a:solidFill>
              </a:rPr>
              <a:t>TalkingClock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Hence, </a:t>
            </a:r>
            <a:r>
              <a:rPr lang="en-US" b="1" dirty="0" smtClean="0"/>
              <a:t>an object of  </a:t>
            </a:r>
            <a:r>
              <a:rPr lang="en-US" b="1" dirty="0" smtClean="0">
                <a:solidFill>
                  <a:srgbClr val="0000FF"/>
                </a:solidFill>
              </a:rPr>
              <a:t>TalkingClock</a:t>
            </a:r>
            <a:r>
              <a:rPr lang="en-US" dirty="0" smtClean="0"/>
              <a:t> class </a:t>
            </a:r>
            <a:r>
              <a:rPr lang="en-US" dirty="0"/>
              <a:t>does not have </a:t>
            </a:r>
            <a:r>
              <a:rPr lang="en-US" b="1" dirty="0" smtClean="0">
                <a:solidFill>
                  <a:srgbClr val="0000FF"/>
                </a:solidFill>
              </a:rPr>
              <a:t>TimePrinter</a:t>
            </a:r>
            <a:r>
              <a:rPr lang="en-US" dirty="0" smtClean="0"/>
              <a:t> reference inside</a:t>
            </a:r>
            <a:r>
              <a:rPr lang="en-US" dirty="0"/>
              <a:t> </a:t>
            </a:r>
            <a:r>
              <a:rPr lang="en-US" dirty="0" smtClean="0"/>
              <a:t>it.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33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Example</a:t>
            </a:r>
            <a:r>
              <a:rPr lang="en-US" dirty="0"/>
              <a:t>: Implementation of “</a:t>
            </a:r>
            <a:r>
              <a:rPr lang="en-US" dirty="0">
                <a:solidFill>
                  <a:srgbClr val="0000FF"/>
                </a:solidFill>
              </a:rPr>
              <a:t>Comparable</a:t>
            </a:r>
            <a:r>
              <a:rPr lang="en-US" dirty="0"/>
              <a:t>” Interface </a:t>
            </a:r>
            <a:r>
              <a:rPr lang="en-US" dirty="0" err="1" smtClean="0">
                <a:solidFill>
                  <a:srgbClr val="FF0000"/>
                </a:solidFill>
              </a:rPr>
              <a:t>Con’d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2038"/>
            <a:ext cx="11277600" cy="53643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Note</a:t>
            </a:r>
            <a:r>
              <a:rPr lang="en-US" dirty="0" smtClean="0"/>
              <a:t>: Using generic version of Comparable interface, we avoid  casting as shown below.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 smtClean="0"/>
              <a:t>class</a:t>
            </a:r>
            <a:r>
              <a:rPr lang="en-US" dirty="0" smtClean="0">
                <a:solidFill>
                  <a:srgbClr val="0000FF"/>
                </a:solidFill>
              </a:rPr>
              <a:t> Employee </a:t>
            </a:r>
            <a:r>
              <a:rPr lang="en-US" b="1" dirty="0" smtClean="0">
                <a:solidFill>
                  <a:srgbClr val="FF0000"/>
                </a:solidFill>
              </a:rPr>
              <a:t>implements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Comparable</a:t>
            </a:r>
            <a:r>
              <a:rPr lang="en-US" dirty="0" smtClean="0">
                <a:solidFill>
                  <a:srgbClr val="0000FF"/>
                </a:solidFill>
              </a:rPr>
              <a:t>&lt;</a:t>
            </a:r>
            <a:r>
              <a:rPr lang="en-US" dirty="0" smtClean="0">
                <a:solidFill>
                  <a:srgbClr val="FF0000"/>
                </a:solidFill>
              </a:rPr>
              <a:t>Employee</a:t>
            </a:r>
            <a:r>
              <a:rPr lang="en-US" dirty="0" smtClean="0">
                <a:solidFill>
                  <a:srgbClr val="0000FF"/>
                </a:solidFill>
              </a:rPr>
              <a:t>&gt; </a:t>
            </a:r>
            <a:r>
              <a:rPr lang="en-US" dirty="0" smtClean="0">
                <a:solidFill>
                  <a:srgbClr val="00B050"/>
                </a:solidFill>
              </a:rPr>
              <a:t>// T is replaced by Employee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{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 public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compareTo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Employee</a:t>
            </a:r>
            <a:r>
              <a:rPr lang="en-US" dirty="0">
                <a:solidFill>
                  <a:srgbClr val="0000FF"/>
                </a:solidFill>
              </a:rPr>
              <a:t> other</a:t>
            </a:r>
            <a:r>
              <a:rPr lang="en-US" dirty="0" smtClean="0">
                <a:solidFill>
                  <a:srgbClr val="0000FF"/>
                </a:solidFill>
              </a:rPr>
              <a:t>) </a:t>
            </a:r>
            <a:r>
              <a:rPr lang="en-US" dirty="0" smtClean="0">
                <a:solidFill>
                  <a:srgbClr val="00B050"/>
                </a:solidFill>
              </a:rPr>
              <a:t>// T is replaced by Employee, and compare by salary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 </a:t>
            </a:r>
            <a:r>
              <a:rPr lang="en-US" dirty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   </a:t>
            </a:r>
            <a:r>
              <a:rPr lang="en-US" dirty="0" smtClean="0">
                <a:solidFill>
                  <a:srgbClr val="FF0000"/>
                </a:solidFill>
              </a:rPr>
              <a:t>return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dirty="0" err="1" smtClean="0"/>
              <a:t>Double</a:t>
            </a:r>
            <a:r>
              <a:rPr lang="en-US" dirty="0" err="1" smtClean="0">
                <a:solidFill>
                  <a:srgbClr val="0000FF"/>
                </a:solidFill>
              </a:rPr>
              <a:t>.compare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this</a:t>
            </a:r>
            <a:r>
              <a:rPr lang="en-US" dirty="0" err="1" smtClean="0">
                <a:solidFill>
                  <a:srgbClr val="0000FF"/>
                </a:solidFill>
              </a:rPr>
              <a:t>.salary</a:t>
            </a:r>
            <a:r>
              <a:rPr lang="en-US" dirty="0">
                <a:solidFill>
                  <a:srgbClr val="0000FF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other.</a:t>
            </a:r>
            <a:r>
              <a:rPr lang="en-US" dirty="0" err="1">
                <a:solidFill>
                  <a:srgbClr val="0000FF"/>
                </a:solidFill>
              </a:rPr>
              <a:t>salary</a:t>
            </a:r>
            <a:r>
              <a:rPr lang="en-US" dirty="0" smtClean="0">
                <a:solidFill>
                  <a:srgbClr val="0000FF"/>
                </a:solidFill>
              </a:rPr>
              <a:t>); </a:t>
            </a:r>
            <a:r>
              <a:rPr lang="en-US" dirty="0" smtClean="0">
                <a:solidFill>
                  <a:srgbClr val="00B050"/>
                </a:solidFill>
              </a:rPr>
              <a:t>// no down casting operation( </a:t>
            </a:r>
            <a:r>
              <a:rPr lang="en-US" dirty="0" smtClean="0">
                <a:solidFill>
                  <a:srgbClr val="FF0000"/>
                </a:solidFill>
              </a:rPr>
              <a:t>generic, </a:t>
            </a:r>
            <a:r>
              <a:rPr lang="en-US" dirty="0" err="1" smtClean="0">
                <a:solidFill>
                  <a:srgbClr val="FF0000"/>
                </a:solidFill>
              </a:rPr>
              <a:t>ch</a:t>
            </a:r>
            <a:r>
              <a:rPr lang="en-US" dirty="0" smtClean="0">
                <a:solidFill>
                  <a:srgbClr val="FF0000"/>
                </a:solidFill>
              </a:rPr>
              <a:t> 8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  <a:p>
            <a:pPr marL="0" lv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 }  </a:t>
            </a:r>
            <a:r>
              <a:rPr lang="en-US" dirty="0">
                <a:solidFill>
                  <a:srgbClr val="00B050"/>
                </a:solidFill>
              </a:rPr>
              <a:t>// Double class implement compare(): </a:t>
            </a:r>
            <a:r>
              <a:rPr lang="en-US" dirty="0" err="1">
                <a:solidFill>
                  <a:srgbClr val="FF0000"/>
                </a:solidFill>
              </a:rPr>
              <a:t>satic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}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Note 1 </a:t>
            </a:r>
            <a:r>
              <a:rPr lang="en-US" dirty="0" smtClean="0"/>
              <a:t>: When </a:t>
            </a:r>
            <a:r>
              <a:rPr lang="en-US" dirty="0"/>
              <a:t>calling </a:t>
            </a:r>
            <a:r>
              <a:rPr lang="en-US" b="1" dirty="0" err="1"/>
              <a:t>X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0000FF"/>
                </a:solidFill>
              </a:rPr>
              <a:t>compareTo</a:t>
            </a:r>
            <a:r>
              <a:rPr lang="en-US" b="1" dirty="0">
                <a:solidFill>
                  <a:srgbClr val="0000FF"/>
                </a:solidFill>
              </a:rPr>
              <a:t>(</a:t>
            </a:r>
            <a:r>
              <a:rPr lang="en-US" b="1" dirty="0"/>
              <a:t>Y</a:t>
            </a:r>
            <a:r>
              <a:rPr lang="en-US" dirty="0"/>
              <a:t>), the </a:t>
            </a:r>
            <a:r>
              <a:rPr lang="en-US" b="1" dirty="0"/>
              <a:t>compareTo() </a:t>
            </a:r>
            <a:r>
              <a:rPr lang="en-US" dirty="0"/>
              <a:t>method returns: </a:t>
            </a:r>
          </a:p>
          <a:p>
            <a:pPr marL="0" indent="0">
              <a:buNone/>
            </a:pPr>
            <a:r>
              <a:rPr lang="en-US" dirty="0"/>
              <a:t>        a) </a:t>
            </a:r>
            <a:r>
              <a:rPr lang="en-US" dirty="0" smtClean="0"/>
              <a:t>positive </a:t>
            </a:r>
            <a:r>
              <a:rPr lang="en-US" dirty="0"/>
              <a:t>integer if </a:t>
            </a:r>
            <a:r>
              <a:rPr lang="en-US" dirty="0" err="1">
                <a:solidFill>
                  <a:srgbClr val="0000FF"/>
                </a:solidFill>
              </a:rPr>
              <a:t>otherObject</a:t>
            </a:r>
            <a:r>
              <a:rPr lang="en-US" dirty="0"/>
              <a:t>(Y) should come </a:t>
            </a:r>
            <a:r>
              <a:rPr lang="en-US" dirty="0">
                <a:solidFill>
                  <a:srgbClr val="FF0000"/>
                </a:solidFill>
              </a:rPr>
              <a:t>before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this object</a:t>
            </a:r>
            <a:r>
              <a:rPr lang="en-US" dirty="0"/>
              <a:t>(x): </a:t>
            </a:r>
            <a:r>
              <a:rPr lang="en-US" b="1" dirty="0" smtClean="0"/>
              <a:t>X &gt; Y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       b) </a:t>
            </a:r>
            <a:r>
              <a:rPr lang="en-US" dirty="0" smtClean="0"/>
              <a:t>zero </a:t>
            </a:r>
            <a:r>
              <a:rPr lang="en-US" dirty="0"/>
              <a:t>if the two are </a:t>
            </a:r>
            <a:r>
              <a:rPr lang="en-US" dirty="0" smtClean="0"/>
              <a:t>indistinguishable: </a:t>
            </a:r>
            <a:r>
              <a:rPr lang="en-US" b="1" dirty="0" smtClean="0"/>
              <a:t>X</a:t>
            </a:r>
            <a:r>
              <a:rPr lang="en-US" b="1" dirty="0"/>
              <a:t>==</a:t>
            </a:r>
            <a:r>
              <a:rPr lang="en-US" b="1" dirty="0" smtClean="0"/>
              <a:t>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c) </a:t>
            </a:r>
            <a:r>
              <a:rPr lang="en-US" dirty="0" smtClean="0"/>
              <a:t>negative </a:t>
            </a:r>
            <a:r>
              <a:rPr lang="en-US" dirty="0"/>
              <a:t>integer otherwise: </a:t>
            </a:r>
            <a:r>
              <a:rPr lang="en-US" b="1" dirty="0" smtClean="0"/>
              <a:t>X &lt; Y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Note 2</a:t>
            </a:r>
            <a:r>
              <a:rPr lang="en-US" dirty="0" smtClean="0"/>
              <a:t>: Similarly, the  </a:t>
            </a:r>
            <a:r>
              <a:rPr lang="en-US" b="1" dirty="0" smtClean="0">
                <a:solidFill>
                  <a:srgbClr val="0000FF"/>
                </a:solidFill>
              </a:rPr>
              <a:t>compare() </a:t>
            </a:r>
            <a:r>
              <a:rPr lang="en-US" dirty="0" smtClean="0"/>
              <a:t>method of </a:t>
            </a:r>
            <a:r>
              <a:rPr lang="en-US" b="1" dirty="0" smtClean="0"/>
              <a:t>Double class,</a:t>
            </a:r>
            <a:r>
              <a:rPr lang="en-US" dirty="0" smtClean="0"/>
              <a:t> </a:t>
            </a:r>
            <a:r>
              <a:rPr lang="en-US" dirty="0"/>
              <a:t>return negative , zero or </a:t>
            </a:r>
            <a:r>
              <a:rPr lang="en-US" dirty="0" smtClean="0"/>
              <a:t>positive. </a:t>
            </a:r>
          </a:p>
          <a:p>
            <a:pPr marL="0" indent="0">
              <a:buNone/>
            </a:pPr>
            <a:r>
              <a:rPr lang="en-US" b="1" dirty="0" smtClean="0"/>
              <a:t>Q:</a:t>
            </a:r>
            <a:r>
              <a:rPr lang="en-US" dirty="0" smtClean="0"/>
              <a:t> </a:t>
            </a:r>
            <a:r>
              <a:rPr lang="en-US" b="1" dirty="0" smtClean="0"/>
              <a:t>Why,</a:t>
            </a:r>
            <a:r>
              <a:rPr lang="en-US" dirty="0" smtClean="0"/>
              <a:t> in  </a:t>
            </a:r>
            <a:r>
              <a:rPr lang="en-US" b="1" dirty="0" smtClean="0">
                <a:solidFill>
                  <a:srgbClr val="FF0000"/>
                </a:solidFill>
              </a:rPr>
              <a:t>Comparable</a:t>
            </a:r>
            <a:r>
              <a:rPr lang="en-US" dirty="0" smtClean="0"/>
              <a:t> interface, </a:t>
            </a:r>
            <a:r>
              <a:rPr lang="en-US" b="1" dirty="0" err="1" smtClean="0">
                <a:solidFill>
                  <a:srgbClr val="7030A0"/>
                </a:solidFill>
              </a:rPr>
              <a:t>comapreTo</a:t>
            </a:r>
            <a:r>
              <a:rPr lang="en-US" dirty="0" smtClean="0"/>
              <a:t>() has no public modifier </a:t>
            </a:r>
            <a:r>
              <a:rPr lang="en-US" dirty="0" smtClean="0">
                <a:solidFill>
                  <a:srgbClr val="FF0000"/>
                </a:solidFill>
              </a:rPr>
              <a:t>but </a:t>
            </a:r>
            <a:r>
              <a:rPr lang="en-US" dirty="0" smtClean="0"/>
              <a:t>has in </a:t>
            </a:r>
            <a:r>
              <a:rPr lang="en-US" b="1" dirty="0" smtClean="0">
                <a:solidFill>
                  <a:srgbClr val="FF0000"/>
                </a:solidFill>
              </a:rPr>
              <a:t>Employee class </a:t>
            </a:r>
            <a:r>
              <a:rPr lang="en-US" dirty="0" smtClean="0"/>
              <a:t>?  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Q</a:t>
            </a:r>
            <a:r>
              <a:rPr lang="en-US" dirty="0" smtClean="0"/>
              <a:t>:  If we remove </a:t>
            </a:r>
            <a:r>
              <a:rPr lang="en-US" b="1" dirty="0" smtClean="0">
                <a:solidFill>
                  <a:srgbClr val="FF0000"/>
                </a:solidFill>
              </a:rPr>
              <a:t>public</a:t>
            </a:r>
            <a:r>
              <a:rPr lang="en-US" dirty="0" smtClean="0"/>
              <a:t> modifier in the </a:t>
            </a:r>
            <a:r>
              <a:rPr lang="en-US" b="1" dirty="0" smtClean="0">
                <a:solidFill>
                  <a:srgbClr val="0000FF"/>
                </a:solidFill>
              </a:rPr>
              <a:t>Employee</a:t>
            </a:r>
            <a:r>
              <a:rPr lang="en-US" dirty="0" smtClean="0"/>
              <a:t> class, </a:t>
            </a:r>
            <a:r>
              <a:rPr lang="en-US" b="1" dirty="0" smtClean="0"/>
              <a:t>what happens and why </a:t>
            </a:r>
            <a:r>
              <a:rPr lang="en-US" dirty="0" smtClean="0"/>
              <a:t>? </a:t>
            </a:r>
          </a:p>
          <a:p>
            <a:pPr marL="0" lvl="0" indent="0">
              <a:buNone/>
            </a:pPr>
            <a:endParaRPr lang="en-US" sz="21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836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6.4.1 Use of an Inner Class to Access object state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7050" y="972436"/>
            <a:ext cx="4724536" cy="322346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400185" y="1019690"/>
            <a:ext cx="635303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//Inner </a:t>
            </a:r>
            <a:r>
              <a:rPr lang="en-US" dirty="0">
                <a:solidFill>
                  <a:srgbClr val="00B050"/>
                </a:solidFill>
              </a:rPr>
              <a:t>class implementation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b="1" dirty="0" smtClean="0"/>
              <a:t>public </a:t>
            </a:r>
            <a:r>
              <a:rPr lang="en-US" b="1" dirty="0"/>
              <a:t>class </a:t>
            </a:r>
            <a:r>
              <a:rPr lang="en-US" dirty="0">
                <a:solidFill>
                  <a:srgbClr val="FF0000"/>
                </a:solidFill>
              </a:rPr>
              <a:t>TimePrinter</a:t>
            </a:r>
            <a:r>
              <a:rPr lang="en-US" dirty="0">
                <a:solidFill>
                  <a:srgbClr val="0000FF"/>
                </a:solidFill>
              </a:rPr>
              <a:t> implements </a:t>
            </a:r>
            <a:r>
              <a:rPr lang="en-US" b="1" dirty="0"/>
              <a:t>ActionListener</a:t>
            </a:r>
          </a:p>
          <a:p>
            <a:r>
              <a:rPr lang="en-US" dirty="0">
                <a:solidFill>
                  <a:srgbClr val="0000FF"/>
                </a:solidFill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/>
              <a:t>public </a:t>
            </a:r>
            <a:r>
              <a:rPr lang="en-US" dirty="0"/>
              <a:t>void </a:t>
            </a:r>
            <a:r>
              <a:rPr lang="en-US" dirty="0" err="1">
                <a:solidFill>
                  <a:srgbClr val="0000FF"/>
                </a:solidFill>
              </a:rPr>
              <a:t>actionPerformed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ActionEvent</a:t>
            </a:r>
            <a:r>
              <a:rPr lang="en-US" dirty="0">
                <a:solidFill>
                  <a:srgbClr val="0000FF"/>
                </a:solidFill>
              </a:rPr>
              <a:t> event)</a:t>
            </a:r>
          </a:p>
          <a:p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</a:rPr>
              <a:t>  </a:t>
            </a:r>
            <a:r>
              <a:rPr lang="en-US" dirty="0" smtClean="0">
                <a:solidFill>
                  <a:srgbClr val="0000FF"/>
                </a:solidFill>
              </a:rPr>
              <a:t>    </a:t>
            </a:r>
            <a:r>
              <a:rPr lang="en-US" dirty="0"/>
              <a:t>System.out.println("At the tone, </a:t>
            </a:r>
            <a:r>
              <a:rPr lang="en-US" dirty="0" smtClean="0"/>
              <a:t> </a:t>
            </a:r>
            <a:r>
              <a:rPr lang="en-US" dirty="0"/>
              <a:t>time </a:t>
            </a:r>
            <a:r>
              <a:rPr lang="en-US" dirty="0" smtClean="0"/>
              <a:t>is </a:t>
            </a:r>
            <a:r>
              <a:rPr lang="en-US" dirty="0"/>
              <a:t>+ new </a:t>
            </a:r>
            <a:r>
              <a:rPr lang="en-US" dirty="0">
                <a:solidFill>
                  <a:srgbClr val="FF0000"/>
                </a:solidFill>
              </a:rPr>
              <a:t>Date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smtClean="0">
                <a:solidFill>
                  <a:srgbClr val="0000FF"/>
                </a:solidFill>
              </a:rPr>
              <a:t>));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      </a:t>
            </a:r>
            <a:r>
              <a:rPr lang="en-US" dirty="0">
                <a:solidFill>
                  <a:srgbClr val="FF0000"/>
                </a:solidFill>
              </a:rPr>
              <a:t>if</a:t>
            </a:r>
            <a:r>
              <a:rPr lang="en-US" dirty="0">
                <a:solidFill>
                  <a:srgbClr val="0000FF"/>
                </a:solidFill>
              </a:rPr>
              <a:t> (</a:t>
            </a:r>
            <a:r>
              <a:rPr lang="en-US" dirty="0">
                <a:solidFill>
                  <a:srgbClr val="00B050"/>
                </a:solidFill>
              </a:rPr>
              <a:t>beep</a:t>
            </a:r>
            <a:r>
              <a:rPr lang="en-US" dirty="0">
                <a:solidFill>
                  <a:srgbClr val="0000FF"/>
                </a:solidFill>
              </a:rPr>
              <a:t>) </a:t>
            </a:r>
            <a:r>
              <a:rPr lang="en-US" dirty="0" err="1">
                <a:solidFill>
                  <a:srgbClr val="FF0000"/>
                </a:solidFill>
              </a:rPr>
              <a:t>Toolkit.getDefaultToolkit</a:t>
            </a:r>
            <a:r>
              <a:rPr lang="en-US" dirty="0">
                <a:solidFill>
                  <a:srgbClr val="FF0000"/>
                </a:solidFill>
              </a:rPr>
              <a:t>().</a:t>
            </a:r>
            <a:r>
              <a:rPr lang="en-US" dirty="0">
                <a:solidFill>
                  <a:srgbClr val="0000FF"/>
                </a:solidFill>
              </a:rPr>
              <a:t>beep();</a:t>
            </a:r>
          </a:p>
          <a:p>
            <a:r>
              <a:rPr lang="en-US" dirty="0">
                <a:solidFill>
                  <a:srgbClr val="0000FF"/>
                </a:solidFill>
              </a:rPr>
              <a:t>  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400184" y="4191269"/>
            <a:ext cx="1128699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  </a:t>
            </a:r>
            <a:r>
              <a:rPr lang="en-US" sz="2000" b="1" dirty="0" smtClean="0">
                <a:solidFill>
                  <a:srgbClr val="0000FF"/>
                </a:solidFill>
              </a:rPr>
              <a:t>Question: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 smtClean="0"/>
              <a:t>actionPerformed</a:t>
            </a:r>
            <a:r>
              <a:rPr lang="en-US" sz="2000" dirty="0" smtClean="0"/>
              <a:t>() method can access only fields of Timeprinter</a:t>
            </a:r>
            <a:r>
              <a:rPr lang="en-US" sz="2000" dirty="0"/>
              <a:t> class. </a:t>
            </a:r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rgbClr val="00B050"/>
                </a:solidFill>
              </a:rPr>
              <a:t>beep</a:t>
            </a:r>
            <a:r>
              <a:rPr lang="en-US" sz="2000" dirty="0" smtClean="0"/>
              <a:t> </a:t>
            </a:r>
            <a:r>
              <a:rPr lang="en-US" sz="2000" dirty="0"/>
              <a:t>variable  is not an instance field of Timer class.  </a:t>
            </a:r>
            <a:r>
              <a:rPr lang="en-US" sz="2000" dirty="0" smtClean="0"/>
              <a:t>How actionPerformed</a:t>
            </a:r>
            <a:r>
              <a:rPr lang="en-US" sz="2000" dirty="0"/>
              <a:t>() </a:t>
            </a:r>
            <a:r>
              <a:rPr lang="en-US" sz="2000" dirty="0" smtClean="0"/>
              <a:t>beep variable ?</a:t>
            </a:r>
            <a:endParaRPr lang="en-US" sz="2000" dirty="0"/>
          </a:p>
          <a:p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0000FF"/>
                </a:solidFill>
              </a:rPr>
              <a:t>Answer</a:t>
            </a:r>
            <a:r>
              <a:rPr lang="en-US" sz="2000" dirty="0" smtClean="0"/>
              <a:t>: The </a:t>
            </a:r>
            <a:r>
              <a:rPr lang="en-US" sz="2000" b="1" dirty="0">
                <a:solidFill>
                  <a:srgbClr val="0000FF"/>
                </a:solidFill>
              </a:rPr>
              <a:t>inner class object </a:t>
            </a:r>
            <a:r>
              <a:rPr lang="en-US" sz="2000" dirty="0"/>
              <a:t>has </a:t>
            </a:r>
            <a:r>
              <a:rPr lang="en-US" sz="2000" b="1" dirty="0" smtClean="0">
                <a:solidFill>
                  <a:srgbClr val="FF0000"/>
                </a:solidFill>
              </a:rPr>
              <a:t>hidden </a:t>
            </a:r>
            <a:r>
              <a:rPr lang="en-US" sz="2000" b="1" dirty="0">
                <a:solidFill>
                  <a:srgbClr val="FF0000"/>
                </a:solidFill>
              </a:rPr>
              <a:t>reference </a:t>
            </a:r>
            <a:r>
              <a:rPr lang="en-US" sz="2000" dirty="0"/>
              <a:t>to the </a:t>
            </a:r>
            <a:r>
              <a:rPr lang="en-US" sz="2000" dirty="0">
                <a:solidFill>
                  <a:srgbClr val="0000FF"/>
                </a:solidFill>
              </a:rPr>
              <a:t>outer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00FF"/>
                </a:solidFill>
              </a:rPr>
              <a:t>class object </a:t>
            </a:r>
            <a:r>
              <a:rPr lang="en-US" sz="2000" dirty="0"/>
              <a:t>that created it</a:t>
            </a:r>
            <a:r>
              <a:rPr lang="en-US" sz="2000" dirty="0" smtClean="0"/>
              <a:t>.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4994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6.4.1 Use of an Inner Class to Access object state </a:t>
            </a:r>
            <a:r>
              <a:rPr lang="en-US" dirty="0" err="1" smtClean="0">
                <a:solidFill>
                  <a:srgbClr val="FF0000"/>
                </a:solidFill>
              </a:rPr>
              <a:t>con’d</a:t>
            </a:r>
            <a:r>
              <a:rPr lang="en-US" dirty="0" smtClean="0">
                <a:solidFill>
                  <a:srgbClr val="FF0000"/>
                </a:solidFill>
              </a:rPr>
              <a:t>…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2038"/>
            <a:ext cx="10782300" cy="51849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Now, the  </a:t>
            </a:r>
            <a:r>
              <a:rPr lang="en-US" b="1" dirty="0" smtClean="0">
                <a:solidFill>
                  <a:srgbClr val="7030A0"/>
                </a:solidFill>
              </a:rPr>
              <a:t>actionPerformed() </a:t>
            </a:r>
            <a:r>
              <a:rPr lang="en-US" dirty="0"/>
              <a:t>method is equivalent </a:t>
            </a:r>
            <a:r>
              <a:rPr lang="en-US" dirty="0" smtClean="0"/>
              <a:t>to the </a:t>
            </a:r>
            <a:r>
              <a:rPr lang="en-US" dirty="0"/>
              <a:t>following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public </a:t>
            </a:r>
            <a:r>
              <a:rPr lang="en-US" b="1" dirty="0">
                <a:solidFill>
                  <a:srgbClr val="0000FF"/>
                </a:solidFill>
              </a:rPr>
              <a:t>void actionPerformed(</a:t>
            </a:r>
            <a:r>
              <a:rPr lang="en-US" b="1" dirty="0" err="1">
                <a:solidFill>
                  <a:srgbClr val="0000FF"/>
                </a:solidFill>
              </a:rPr>
              <a:t>ActionEvent</a:t>
            </a:r>
            <a:r>
              <a:rPr lang="en-US" b="1" dirty="0">
                <a:solidFill>
                  <a:srgbClr val="0000FF"/>
                </a:solidFill>
              </a:rPr>
              <a:t> event)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     Date </a:t>
            </a:r>
            <a:r>
              <a:rPr lang="en-US" dirty="0"/>
              <a:t>now = new Date();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/>
              <a:t>("At the tone, the time is " + now);</a:t>
            </a:r>
          </a:p>
          <a:p>
            <a:pPr marL="0" indent="0">
              <a:buNone/>
            </a:pPr>
            <a:r>
              <a:rPr lang="en-US" dirty="0" smtClean="0"/>
              <a:t>    if </a:t>
            </a:r>
            <a:r>
              <a:rPr lang="en-US" dirty="0"/>
              <a:t>(</a:t>
            </a:r>
            <a:r>
              <a:rPr lang="en-US" b="1" dirty="0" err="1">
                <a:solidFill>
                  <a:srgbClr val="0000FF"/>
                </a:solidFill>
              </a:rPr>
              <a:t>outer.beep</a:t>
            </a:r>
            <a:r>
              <a:rPr lang="en-US" dirty="0"/>
              <a:t>) </a:t>
            </a:r>
            <a:r>
              <a:rPr lang="en-US" dirty="0" err="1"/>
              <a:t>Toolkit.getDefaultToolkit</a:t>
            </a:r>
            <a:r>
              <a:rPr lang="en-US" dirty="0"/>
              <a:t>().beep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// note: outer is not key word. We use it to  illustrate inner classes.</a:t>
            </a:r>
            <a:endParaRPr lang="en-US" dirty="0" smtClean="0"/>
          </a:p>
          <a:p>
            <a:r>
              <a:rPr lang="en-US" dirty="0"/>
              <a:t>The compiler modifies all inner </a:t>
            </a:r>
            <a:r>
              <a:rPr lang="en-US" dirty="0" smtClean="0"/>
              <a:t>class constructors by  </a:t>
            </a:r>
            <a:r>
              <a:rPr lang="en-US" dirty="0"/>
              <a:t>adding </a:t>
            </a:r>
            <a:r>
              <a:rPr lang="en-US" dirty="0" smtClean="0"/>
              <a:t>outer reference as part of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its parameter as follows:</a:t>
            </a:r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b="1" dirty="0">
                <a:solidFill>
                  <a:srgbClr val="0000FF"/>
                </a:solidFill>
              </a:rPr>
              <a:t>TimePrinter</a:t>
            </a:r>
            <a:r>
              <a:rPr lang="en-US" dirty="0"/>
              <a:t>(</a:t>
            </a:r>
            <a:r>
              <a:rPr lang="en-US" b="1" dirty="0"/>
              <a:t>TalkingClock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clock</a:t>
            </a:r>
            <a:r>
              <a:rPr lang="en-US" dirty="0"/>
              <a:t>) </a:t>
            </a:r>
            <a:r>
              <a:rPr lang="en-US" dirty="0">
                <a:solidFill>
                  <a:srgbClr val="00B050"/>
                </a:solidFill>
              </a:rPr>
              <a:t>// automatically generated code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b="1" dirty="0" smtClean="0">
                <a:solidFill>
                  <a:srgbClr val="FF0000"/>
                </a:solidFill>
              </a:rPr>
              <a:t>outer </a:t>
            </a:r>
            <a:r>
              <a:rPr lang="en-US" b="1" dirty="0">
                <a:solidFill>
                  <a:srgbClr val="FF0000"/>
                </a:solidFill>
              </a:rPr>
              <a:t>= clock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24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6.4.1 Use of an Inner Class to Access object state </a:t>
            </a:r>
            <a:r>
              <a:rPr lang="en-US" dirty="0" err="1">
                <a:solidFill>
                  <a:srgbClr val="FF0000"/>
                </a:solidFill>
              </a:rPr>
              <a:t>con’d</a:t>
            </a:r>
            <a:r>
              <a:rPr lang="en-US" dirty="0">
                <a:solidFill>
                  <a:srgbClr val="FF0000"/>
                </a:solidFill>
              </a:rPr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 Listing 6.7</a:t>
            </a:r>
            <a:r>
              <a:rPr lang="en-US" dirty="0" smtClean="0"/>
              <a:t>, when </a:t>
            </a:r>
            <a:r>
              <a:rPr lang="en-US" dirty="0"/>
              <a:t>a </a:t>
            </a:r>
            <a:r>
              <a:rPr lang="en-US" b="1" dirty="0"/>
              <a:t>TimePrinter object </a:t>
            </a:r>
            <a:r>
              <a:rPr lang="en-US" dirty="0"/>
              <a:t>is constructed in the </a:t>
            </a:r>
            <a:r>
              <a:rPr lang="en-US" dirty="0" smtClean="0">
                <a:solidFill>
                  <a:srgbClr val="FF0000"/>
                </a:solidFill>
              </a:rPr>
              <a:t>start() </a:t>
            </a:r>
            <a:r>
              <a:rPr lang="en-US" dirty="0"/>
              <a:t>method, the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compiler passes  the </a:t>
            </a:r>
            <a:r>
              <a:rPr lang="en-US" b="1" dirty="0" smtClean="0">
                <a:solidFill>
                  <a:srgbClr val="0000FF"/>
                </a:solidFill>
              </a:rPr>
              <a:t>this </a:t>
            </a:r>
            <a:r>
              <a:rPr lang="en-US" dirty="0" smtClean="0"/>
              <a:t>reference </a:t>
            </a:r>
            <a:r>
              <a:rPr lang="en-US" dirty="0"/>
              <a:t>to the current talking clock into the constructor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00FF"/>
                </a:solidFill>
              </a:rPr>
              <a:t>ActionListene</a:t>
            </a:r>
            <a:r>
              <a:rPr lang="en-US" dirty="0" smtClean="0">
                <a:solidFill>
                  <a:srgbClr val="0000FF"/>
                </a:solidFill>
              </a:rPr>
              <a:t>r </a:t>
            </a:r>
            <a:r>
              <a:rPr lang="en-US" b="1" dirty="0">
                <a:solidFill>
                  <a:srgbClr val="0000FF"/>
                </a:solidFill>
              </a:rPr>
              <a:t>listener</a:t>
            </a:r>
            <a:r>
              <a:rPr lang="en-US" dirty="0">
                <a:solidFill>
                  <a:srgbClr val="0000FF"/>
                </a:solidFill>
              </a:rPr>
              <a:t> =</a:t>
            </a:r>
            <a:r>
              <a:rPr lang="en-US" dirty="0">
                <a:solidFill>
                  <a:srgbClr val="FF0000"/>
                </a:solidFill>
              </a:rPr>
              <a:t> new </a:t>
            </a:r>
            <a:r>
              <a:rPr lang="en-US" dirty="0">
                <a:solidFill>
                  <a:srgbClr val="0000FF"/>
                </a:solidFill>
              </a:rPr>
              <a:t>TimePrinter(</a:t>
            </a:r>
            <a:r>
              <a:rPr lang="en-US" dirty="0">
                <a:solidFill>
                  <a:srgbClr val="FF0000"/>
                </a:solidFill>
              </a:rPr>
              <a:t>this</a:t>
            </a:r>
            <a:r>
              <a:rPr lang="en-US" dirty="0">
                <a:solidFill>
                  <a:srgbClr val="0000FF"/>
                </a:solidFill>
              </a:rPr>
              <a:t>);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// parameter </a:t>
            </a:r>
            <a:r>
              <a:rPr lang="en-US" dirty="0" smtClean="0">
                <a:solidFill>
                  <a:srgbClr val="00B050"/>
                </a:solidFill>
              </a:rPr>
              <a:t>automatically added</a:t>
            </a:r>
          </a:p>
          <a:p>
            <a:r>
              <a:rPr lang="en-US" b="1" dirty="0" smtClean="0"/>
              <a:t>Hence, the constructor looks like the following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 public </a:t>
            </a:r>
            <a:r>
              <a:rPr lang="en-US" dirty="0">
                <a:solidFill>
                  <a:srgbClr val="0000FF"/>
                </a:solidFill>
              </a:rPr>
              <a:t>TimePrinter(</a:t>
            </a:r>
            <a:r>
              <a:rPr lang="en-US" dirty="0">
                <a:solidFill>
                  <a:srgbClr val="FF0000"/>
                </a:solidFill>
              </a:rPr>
              <a:t>TalkingClock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this</a:t>
            </a:r>
            <a:r>
              <a:rPr lang="en-US" dirty="0" smtClean="0">
                <a:solidFill>
                  <a:srgbClr val="0000FF"/>
                </a:solidFill>
              </a:rPr>
              <a:t>) </a:t>
            </a:r>
            <a:r>
              <a:rPr lang="en-US" dirty="0">
                <a:solidFill>
                  <a:srgbClr val="0000FF"/>
                </a:solidFill>
              </a:rPr>
              <a:t>// automatically generated code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  {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</a:t>
            </a:r>
            <a:r>
              <a:rPr lang="en-US" dirty="0" smtClean="0">
                <a:solidFill>
                  <a:srgbClr val="0000FF"/>
                </a:solidFill>
              </a:rPr>
              <a:t>    outer </a:t>
            </a:r>
            <a:r>
              <a:rPr lang="en-US" dirty="0">
                <a:solidFill>
                  <a:srgbClr val="0000FF"/>
                </a:solidFill>
              </a:rPr>
              <a:t>= </a:t>
            </a:r>
            <a:r>
              <a:rPr lang="en-US" dirty="0" smtClean="0">
                <a:solidFill>
                  <a:srgbClr val="FF0000"/>
                </a:solidFill>
              </a:rPr>
              <a:t>this </a:t>
            </a:r>
            <a:r>
              <a:rPr lang="en-US" dirty="0" smtClean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  }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Note 1 </a:t>
            </a:r>
            <a:r>
              <a:rPr lang="en-US" b="1" dirty="0" smtClean="0"/>
              <a:t>: If we declare  </a:t>
            </a:r>
            <a:r>
              <a:rPr lang="en-US" b="1" dirty="0">
                <a:solidFill>
                  <a:srgbClr val="0000FF"/>
                </a:solidFill>
              </a:rPr>
              <a:t>TimePrinter</a:t>
            </a:r>
            <a:r>
              <a:rPr lang="en-US" b="1" dirty="0"/>
              <a:t> class as </a:t>
            </a:r>
            <a:r>
              <a:rPr lang="en-US" b="1" dirty="0" smtClean="0">
                <a:solidFill>
                  <a:srgbClr val="0000FF"/>
                </a:solidFill>
              </a:rPr>
              <a:t>private,</a:t>
            </a:r>
            <a:r>
              <a:rPr lang="en-US" b="1" dirty="0" smtClean="0"/>
              <a:t> then only </a:t>
            </a:r>
            <a:r>
              <a:rPr lang="en-US" b="1" dirty="0" smtClean="0">
                <a:solidFill>
                  <a:srgbClr val="0000FF"/>
                </a:solidFill>
              </a:rPr>
              <a:t>TalkingClock</a:t>
            </a:r>
            <a:r>
              <a:rPr lang="en-US" b="1" dirty="0" smtClean="0"/>
              <a:t> methods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construct </a:t>
            </a:r>
            <a:r>
              <a:rPr lang="en-US" b="1" dirty="0">
                <a:solidFill>
                  <a:srgbClr val="0000FF"/>
                </a:solidFill>
              </a:rPr>
              <a:t>TimePrinter </a:t>
            </a:r>
            <a:r>
              <a:rPr lang="en-US" b="1" dirty="0"/>
              <a:t>objects.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Note 2</a:t>
            </a:r>
            <a:r>
              <a:rPr lang="en-US" b="1" dirty="0" smtClean="0"/>
              <a:t>:  Only </a:t>
            </a:r>
            <a:r>
              <a:rPr lang="en-US" b="1" dirty="0"/>
              <a:t>inner classes can </a:t>
            </a:r>
            <a:r>
              <a:rPr lang="en-US" b="1" dirty="0" smtClean="0"/>
              <a:t>be </a:t>
            </a:r>
            <a:r>
              <a:rPr lang="en-US" b="1" dirty="0" smtClean="0">
                <a:solidFill>
                  <a:srgbClr val="0000FF"/>
                </a:solidFill>
              </a:rPr>
              <a:t>private</a:t>
            </a:r>
            <a:r>
              <a:rPr lang="en-US" b="1" dirty="0" smtClean="0"/>
              <a:t> because </a:t>
            </a:r>
            <a:r>
              <a:rPr lang="en-US" b="1" dirty="0" smtClean="0">
                <a:solidFill>
                  <a:srgbClr val="0000FF"/>
                </a:solidFill>
              </a:rPr>
              <a:t>regular</a:t>
            </a:r>
            <a:r>
              <a:rPr lang="en-US" b="1" dirty="0" smtClean="0"/>
              <a:t> </a:t>
            </a:r>
            <a:r>
              <a:rPr lang="en-US" b="1" dirty="0"/>
              <a:t>classes always have either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</a:t>
            </a:r>
            <a:r>
              <a:rPr lang="en-US" b="1" dirty="0" smtClean="0">
                <a:solidFill>
                  <a:srgbClr val="0000FF"/>
                </a:solidFill>
              </a:rPr>
              <a:t>package</a:t>
            </a:r>
            <a:r>
              <a:rPr lang="en-US" b="1" dirty="0" smtClean="0"/>
              <a:t> </a:t>
            </a:r>
            <a:r>
              <a:rPr lang="en-US" b="1" dirty="0"/>
              <a:t>or </a:t>
            </a:r>
            <a:r>
              <a:rPr lang="en-US" b="1" dirty="0">
                <a:solidFill>
                  <a:srgbClr val="0000FF"/>
                </a:solidFill>
              </a:rPr>
              <a:t>public</a:t>
            </a:r>
            <a:r>
              <a:rPr lang="en-US" b="1" dirty="0"/>
              <a:t> visibility.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44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smtClean="0">
                <a:solidFill>
                  <a:srgbClr val="FF0000"/>
                </a:solidFill>
              </a:rPr>
              <a:t>Listing 6.7 </a:t>
            </a:r>
            <a:r>
              <a:rPr lang="en-US" dirty="0" err="1" smtClean="0"/>
              <a:t>innerClass</a:t>
            </a:r>
            <a:r>
              <a:rPr lang="en-US" dirty="0" smtClean="0">
                <a:solidFill>
                  <a:srgbClr val="0000FF"/>
                </a:solidFill>
              </a:rPr>
              <a:t>/InnerclassTest.java (1)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2037"/>
            <a:ext cx="10839450" cy="5729437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latin typeface="Consolas"/>
              </a:rPr>
              <a:t>package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innerClass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;  </a:t>
            </a:r>
            <a:r>
              <a:rPr lang="en-US" sz="1600" b="1" dirty="0" smtClean="0">
                <a:solidFill>
                  <a:srgbClr val="00B050"/>
                </a:solidFill>
                <a:latin typeface="Consolas"/>
              </a:rPr>
              <a:t>// this program demonstrates the use of inner class </a:t>
            </a:r>
            <a:endParaRPr lang="en-US" sz="1600" b="1" dirty="0">
              <a:solidFill>
                <a:srgbClr val="00B050"/>
              </a:solidFill>
              <a:latin typeface="Consola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java.awt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.*;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java.awt.event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.*;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java.util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.*;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javax.swing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.*;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javax.swing.Timer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 smtClean="0">
                <a:solidFill>
                  <a:srgbClr val="0000FF"/>
                </a:solidFill>
                <a:latin typeface="Consolas"/>
              </a:rPr>
              <a:t>InnerClassTest</a:t>
            </a:r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{</a:t>
            </a:r>
            <a:endParaRPr lang="en-US" sz="1600" dirty="0">
              <a:solidFill>
                <a:srgbClr val="FF0000"/>
              </a:solidFill>
              <a:latin typeface="Consola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main(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String[] </a:t>
            </a:r>
            <a:r>
              <a:rPr lang="en-US" sz="1600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600" b="1" dirty="0" smtClean="0">
                <a:solidFill>
                  <a:srgbClr val="0000FF"/>
                </a:solidFill>
                <a:latin typeface="Consolas"/>
              </a:rPr>
              <a:t>{</a:t>
            </a:r>
            <a:endParaRPr lang="en-US" sz="1600" b="1" dirty="0">
              <a:solidFill>
                <a:srgbClr val="0000FF"/>
              </a:solidFill>
              <a:latin typeface="Consola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TalkingClock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Consolas"/>
              </a:rPr>
              <a:t>clock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latin typeface="Consolas"/>
              </a:rPr>
              <a:t>TalkingClock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(1000,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600" dirty="0" err="1">
                <a:solidFill>
                  <a:srgbClr val="6A3E3E"/>
                </a:solidFill>
                <a:latin typeface="Consolas"/>
              </a:rPr>
              <a:t>clock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.start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600" b="1" dirty="0">
                <a:solidFill>
                  <a:srgbClr val="00B050"/>
                </a:solidFill>
                <a:latin typeface="Consolas"/>
              </a:rPr>
              <a:t>// keep program running until user selects "Ok"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JOptionPane.</a:t>
            </a:r>
            <a:r>
              <a:rPr lang="en-US" sz="1600" i="1" dirty="0" err="1">
                <a:solidFill>
                  <a:srgbClr val="000000"/>
                </a:solidFill>
                <a:latin typeface="Consolas"/>
              </a:rPr>
              <a:t>showMessageDialog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i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1600" b="1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b="1" i="1" dirty="0">
                <a:solidFill>
                  <a:srgbClr val="2A00FF"/>
                </a:solidFill>
                <a:latin typeface="Consolas"/>
              </a:rPr>
              <a:t>"Quit program?"</a:t>
            </a:r>
            <a:r>
              <a:rPr lang="en-US" sz="16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i="1" dirty="0" err="1">
                <a:solidFill>
                  <a:srgbClr val="000000"/>
                </a:solidFill>
                <a:latin typeface="Consolas"/>
              </a:rPr>
              <a:t>exit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(0);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600" b="1" dirty="0" smtClean="0">
                <a:solidFill>
                  <a:srgbClr val="0000FF"/>
                </a:solidFill>
                <a:latin typeface="Consolas"/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B050"/>
                </a:solidFill>
                <a:latin typeface="Consolas"/>
              </a:rPr>
              <a:t>// end of main()</a:t>
            </a:r>
            <a:endParaRPr lang="en-US" sz="1600" dirty="0">
              <a:solidFill>
                <a:srgbClr val="00B050"/>
              </a:solidFill>
              <a:latin typeface="Consola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} </a:t>
            </a:r>
            <a:r>
              <a:rPr lang="en-US" sz="1600" dirty="0" smtClean="0">
                <a:solidFill>
                  <a:srgbClr val="00B050"/>
                </a:solidFill>
                <a:latin typeface="Consolas"/>
              </a:rPr>
              <a:t>// end of </a:t>
            </a:r>
            <a:r>
              <a:rPr lang="en-US" sz="1600" dirty="0" err="1" smtClean="0">
                <a:solidFill>
                  <a:srgbClr val="00B050"/>
                </a:solidFill>
                <a:latin typeface="Consolas"/>
              </a:rPr>
              <a:t>innerclassTest</a:t>
            </a:r>
            <a:endParaRPr lang="en-US" sz="1600" dirty="0">
              <a:solidFill>
                <a:srgbClr val="00B050"/>
              </a:solidFill>
              <a:latin typeface="Consola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 smtClean="0">
                <a:solidFill>
                  <a:srgbClr val="0000FF"/>
                </a:solidFill>
                <a:latin typeface="Consolas"/>
              </a:rPr>
              <a:t>TalkingClock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Consolas"/>
              </a:rPr>
              <a:t>{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B050"/>
                </a:solidFill>
                <a:latin typeface="Consolas"/>
              </a:rPr>
              <a:t>//</a:t>
            </a:r>
            <a:r>
              <a:rPr lang="en-US" sz="1600" dirty="0">
                <a:solidFill>
                  <a:srgbClr val="00B050"/>
                </a:solidFill>
                <a:latin typeface="Consolas"/>
              </a:rPr>
              <a:t>A clock that prints the time in regular intervals</a:t>
            </a:r>
            <a:r>
              <a:rPr lang="en-US" sz="1600" dirty="0" smtClean="0">
                <a:solidFill>
                  <a:srgbClr val="00B050"/>
                </a:solidFill>
                <a:latin typeface="Consolas"/>
              </a:rPr>
              <a:t>.</a:t>
            </a: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smtClean="0">
                <a:solidFill>
                  <a:srgbClr val="0000C0"/>
                </a:solidFill>
                <a:latin typeface="Consolas"/>
              </a:rPr>
              <a:t>interval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600" b="1" dirty="0" smtClean="0">
                <a:solidFill>
                  <a:srgbClr val="00B050"/>
                </a:solidFill>
                <a:latin typeface="Consolas"/>
              </a:rPr>
              <a:t>// interval between messages in milliseconds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0000C0"/>
                </a:solidFill>
                <a:latin typeface="Consolas"/>
              </a:rPr>
              <a:t>beep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;  </a:t>
            </a:r>
            <a:r>
              <a:rPr lang="en-US" sz="1600" b="1" dirty="0" smtClean="0">
                <a:solidFill>
                  <a:srgbClr val="00B050"/>
                </a:solidFill>
                <a:latin typeface="Consolas"/>
              </a:rPr>
              <a:t>// it is true if the clock should beeps</a:t>
            </a:r>
            <a:endParaRPr lang="en-US" sz="1600" b="1" dirty="0">
              <a:solidFill>
                <a:srgbClr val="00B050"/>
              </a:solidFill>
              <a:latin typeface="Consola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/>
              </a:rPr>
              <a:t>TalkingClock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Consolas"/>
              </a:rPr>
              <a:t>interval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Consolas"/>
              </a:rPr>
              <a:t>beep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600" dirty="0" smtClean="0">
                <a:solidFill>
                  <a:srgbClr val="C00000"/>
                </a:solidFill>
                <a:latin typeface="Consolas"/>
              </a:rPr>
              <a:t>{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600" b="1" dirty="0" err="1">
                <a:solidFill>
                  <a:srgbClr val="0000C0"/>
                </a:solidFill>
                <a:latin typeface="Consolas"/>
              </a:rPr>
              <a:t>interval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b="1" dirty="0">
                <a:solidFill>
                  <a:srgbClr val="6A3E3E"/>
                </a:solidFill>
                <a:latin typeface="Consolas"/>
              </a:rPr>
              <a:t>interval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600" b="1" dirty="0" err="1">
                <a:solidFill>
                  <a:srgbClr val="0000C0"/>
                </a:solidFill>
                <a:latin typeface="Consolas"/>
              </a:rPr>
              <a:t>beep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b="1" dirty="0">
                <a:solidFill>
                  <a:srgbClr val="6A3E3E"/>
                </a:solidFill>
                <a:latin typeface="Consolas"/>
              </a:rPr>
              <a:t>beep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dirty="0">
                <a:solidFill>
                  <a:srgbClr val="C00000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}</a:t>
            </a:r>
            <a:r>
              <a:rPr lang="en-US" sz="1600" dirty="0" smtClean="0">
                <a:solidFill>
                  <a:srgbClr val="00B050"/>
                </a:solidFill>
                <a:latin typeface="Consolas"/>
              </a:rPr>
              <a:t> // end of constructor ;  Continue next page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52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smtClean="0">
                <a:solidFill>
                  <a:srgbClr val="FF0000"/>
                </a:solidFill>
              </a:rPr>
              <a:t>Listing 6.7 </a:t>
            </a:r>
            <a:r>
              <a:rPr lang="en-US" dirty="0" err="1" smtClean="0"/>
              <a:t>innerClass</a:t>
            </a:r>
            <a:r>
              <a:rPr lang="en-US" dirty="0" smtClean="0">
                <a:solidFill>
                  <a:srgbClr val="0000FF"/>
                </a:solidFill>
              </a:rPr>
              <a:t>/InnerclassTest.java (2)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Consolas"/>
              </a:rPr>
              <a:t>/* </a:t>
            </a:r>
            <a:r>
              <a:rPr lang="en-US" sz="1800" dirty="0">
                <a:solidFill>
                  <a:srgbClr val="00B050"/>
                </a:solidFill>
                <a:latin typeface="Consolas"/>
              </a:rPr>
              <a:t>Starts the clock</a:t>
            </a:r>
            <a:r>
              <a:rPr lang="en-US" sz="1800" dirty="0" smtClean="0">
                <a:solidFill>
                  <a:srgbClr val="00B050"/>
                </a:solidFill>
                <a:latin typeface="Consolas"/>
              </a:rPr>
              <a:t>.*/</a:t>
            </a:r>
            <a:endParaRPr lang="en-US" sz="1800" dirty="0">
              <a:solidFill>
                <a:srgbClr val="00B050"/>
              </a:solidFill>
              <a:latin typeface="Consola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8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 start()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ActionListener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7030A0"/>
                </a:solidFill>
                <a:latin typeface="Consolas"/>
              </a:rPr>
              <a:t>listener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/>
              </a:rPr>
              <a:t>TimePrinter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      Timer </a:t>
            </a:r>
            <a:r>
              <a:rPr lang="en-US" sz="1800" dirty="0">
                <a:solidFill>
                  <a:srgbClr val="6A3E3E"/>
                </a:solidFill>
                <a:latin typeface="Consolas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 Timer(</a:t>
            </a:r>
            <a:r>
              <a:rPr lang="en-US" sz="1800" b="1" dirty="0">
                <a:solidFill>
                  <a:srgbClr val="0000C0"/>
                </a:solidFill>
                <a:latin typeface="Consolas"/>
              </a:rPr>
              <a:t>interval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800" b="1" dirty="0">
                <a:solidFill>
                  <a:srgbClr val="6A3E3E"/>
                </a:solidFill>
                <a:latin typeface="Consolas"/>
              </a:rPr>
              <a:t>listener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800" b="1" dirty="0" err="1">
                <a:solidFill>
                  <a:srgbClr val="0000FF"/>
                </a:solidFill>
                <a:latin typeface="Consolas"/>
              </a:rPr>
              <a:t>t.start</a:t>
            </a:r>
            <a:r>
              <a:rPr lang="en-US" sz="1800" b="1" dirty="0">
                <a:solidFill>
                  <a:srgbClr val="0000FF"/>
                </a:solidFill>
                <a:latin typeface="Consolas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   }</a:t>
            </a:r>
          </a:p>
          <a:p>
            <a:pPr marL="0" indent="0">
              <a:spcBef>
                <a:spcPts val="300"/>
              </a:spcBef>
              <a:buNone/>
            </a:pPr>
            <a:endParaRPr lang="en-US" sz="1800" dirty="0">
              <a:latin typeface="Consola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8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dirty="0" err="1">
                <a:solidFill>
                  <a:srgbClr val="0000FF"/>
                </a:solidFill>
                <a:latin typeface="Consolas"/>
              </a:rPr>
              <a:t>TimePrinter</a:t>
            </a:r>
            <a:r>
              <a:rPr lang="en-US" sz="1800" b="1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/>
              </a:rPr>
              <a:t>implements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/>
              </a:rPr>
              <a:t>ActionListener</a:t>
            </a:r>
            <a:endParaRPr lang="en-US" sz="1800" b="1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8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/>
              </a:rPr>
              <a:t>actionPerformed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/>
              </a:rPr>
              <a:t>ActionEvent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/>
              </a:rPr>
              <a:t>event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  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/>
              </a:rPr>
              <a:t>"At the tone, the time is "</a:t>
            </a:r>
            <a:r>
              <a:rPr lang="en-US" sz="18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800" b="1" i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800" b="1" i="1" dirty="0">
                <a:solidFill>
                  <a:srgbClr val="000000"/>
                </a:solidFill>
                <a:latin typeface="Consolas"/>
              </a:rPr>
              <a:t> Date());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8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800" b="1" dirty="0">
                <a:solidFill>
                  <a:srgbClr val="0000C0"/>
                </a:solidFill>
                <a:latin typeface="Consolas"/>
              </a:rPr>
              <a:t>beep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800" b="1" dirty="0" err="1">
                <a:solidFill>
                  <a:srgbClr val="000000"/>
                </a:solidFill>
                <a:latin typeface="Consolas"/>
              </a:rPr>
              <a:t>Toolkit.</a:t>
            </a:r>
            <a:r>
              <a:rPr lang="en-US" sz="1800" b="1" i="1" dirty="0" err="1">
                <a:solidFill>
                  <a:srgbClr val="000000"/>
                </a:solidFill>
                <a:latin typeface="Consolas"/>
              </a:rPr>
              <a:t>getDefaultToolkit</a:t>
            </a:r>
            <a:r>
              <a:rPr lang="en-US" sz="1800" b="1" i="1" dirty="0">
                <a:solidFill>
                  <a:srgbClr val="000000"/>
                </a:solidFill>
                <a:latin typeface="Consolas"/>
              </a:rPr>
              <a:t>().beep();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  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1800" dirty="0" smtClean="0">
                <a:solidFill>
                  <a:srgbClr val="00B050"/>
                </a:solidFill>
                <a:latin typeface="Consolas"/>
              </a:rPr>
              <a:t>// end of </a:t>
            </a:r>
            <a:r>
              <a:rPr lang="en-US" sz="1800" dirty="0" err="1" smtClean="0">
                <a:solidFill>
                  <a:srgbClr val="00B050"/>
                </a:solidFill>
                <a:latin typeface="Consolas"/>
              </a:rPr>
              <a:t>TimerPrinter</a:t>
            </a:r>
            <a:r>
              <a:rPr lang="en-US" sz="1800" dirty="0" smtClean="0">
                <a:solidFill>
                  <a:srgbClr val="00B050"/>
                </a:solidFill>
                <a:latin typeface="Consolas"/>
              </a:rPr>
              <a:t>(inner class)</a:t>
            </a:r>
            <a:endParaRPr lang="en-US" sz="1800" dirty="0">
              <a:solidFill>
                <a:srgbClr val="00B050"/>
              </a:solidFill>
              <a:latin typeface="Consola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}</a:t>
            </a:r>
            <a:r>
              <a:rPr lang="en-US" sz="1800" dirty="0" smtClean="0">
                <a:solidFill>
                  <a:srgbClr val="00B050"/>
                </a:solidFill>
                <a:latin typeface="Consolas"/>
              </a:rPr>
              <a:t>//end of </a:t>
            </a:r>
            <a:r>
              <a:rPr lang="en-US" sz="1800" dirty="0" err="1" smtClean="0">
                <a:solidFill>
                  <a:srgbClr val="00B050"/>
                </a:solidFill>
                <a:latin typeface="Consolas"/>
              </a:rPr>
              <a:t>TalkingClock</a:t>
            </a:r>
            <a:r>
              <a:rPr lang="en-US" sz="1800" dirty="0" smtClean="0">
                <a:solidFill>
                  <a:srgbClr val="00B050"/>
                </a:solidFill>
                <a:latin typeface="Consolas"/>
              </a:rPr>
              <a:t>( outer class)</a:t>
            </a:r>
            <a:endParaRPr lang="en-US" sz="1800" dirty="0">
              <a:solidFill>
                <a:srgbClr val="00B050"/>
              </a:solidFill>
              <a:latin typeface="Consolas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8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6.4.2. Special Syntax rules for Inner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992038"/>
            <a:ext cx="10810876" cy="51849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</a:t>
            </a:r>
            <a:r>
              <a:rPr lang="en-US" b="1" dirty="0" smtClean="0"/>
              <a:t>section 6.4.1</a:t>
            </a:r>
            <a:r>
              <a:rPr lang="en-US" dirty="0" smtClean="0"/>
              <a:t>, “outer” reference is only for illustration.</a:t>
            </a:r>
          </a:p>
          <a:p>
            <a:r>
              <a:rPr lang="en-US" dirty="0" smtClean="0"/>
              <a:t>Actually, </a:t>
            </a:r>
            <a:r>
              <a:rPr lang="en-US" dirty="0"/>
              <a:t>proper syntax </a:t>
            </a:r>
            <a:r>
              <a:rPr lang="en-US" dirty="0" smtClean="0"/>
              <a:t>of the outer class reference: </a:t>
            </a:r>
            <a:r>
              <a:rPr lang="en-US" b="1" dirty="0" err="1" smtClean="0">
                <a:solidFill>
                  <a:srgbClr val="FF0000"/>
                </a:solidFill>
              </a:rPr>
              <a:t>OuterClassName.this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smtClean="0"/>
              <a:t>TalkingClock.this</a:t>
            </a:r>
            <a:r>
              <a:rPr lang="en-US" b="1" dirty="0"/>
              <a:t>)</a:t>
            </a:r>
            <a:r>
              <a:rPr lang="en-US" b="1" dirty="0" smtClean="0"/>
              <a:t> </a:t>
            </a:r>
          </a:p>
          <a:p>
            <a:r>
              <a:rPr lang="en-US" dirty="0" smtClean="0"/>
              <a:t>Hence, we  write </a:t>
            </a:r>
            <a:r>
              <a:rPr lang="en-US" dirty="0"/>
              <a:t>the </a:t>
            </a:r>
            <a:r>
              <a:rPr lang="en-US" b="1" dirty="0" smtClean="0"/>
              <a:t>actionPerformed</a:t>
            </a:r>
            <a:r>
              <a:rPr lang="en-US" dirty="0" smtClean="0"/>
              <a:t>() </a:t>
            </a:r>
            <a:r>
              <a:rPr lang="en-US" dirty="0"/>
              <a:t>method of </a:t>
            </a:r>
            <a:r>
              <a:rPr lang="en-US" dirty="0" smtClean="0"/>
              <a:t>the </a:t>
            </a:r>
            <a:r>
              <a:rPr lang="en-US" b="1" dirty="0" smtClean="0">
                <a:solidFill>
                  <a:srgbClr val="0000FF"/>
                </a:solidFill>
              </a:rPr>
              <a:t>TimePrinter </a:t>
            </a:r>
            <a:r>
              <a:rPr lang="en-US" dirty="0"/>
              <a:t>inner class </a:t>
            </a:r>
            <a:r>
              <a:rPr lang="en-US" dirty="0" smtClean="0"/>
              <a:t>as:</a:t>
            </a:r>
          </a:p>
          <a:p>
            <a:pPr marL="0" indent="0">
              <a:buNone/>
            </a:pPr>
            <a:r>
              <a:rPr lang="en-US" b="1" dirty="0" smtClean="0"/>
              <a:t>       public </a:t>
            </a:r>
            <a:r>
              <a:rPr lang="en-US" b="1" dirty="0"/>
              <a:t>void </a:t>
            </a:r>
            <a:r>
              <a:rPr lang="en-US" b="1" dirty="0">
                <a:solidFill>
                  <a:srgbClr val="0000FF"/>
                </a:solidFill>
              </a:rPr>
              <a:t>actionPerformed</a:t>
            </a:r>
            <a:r>
              <a:rPr lang="en-US" b="1" dirty="0"/>
              <a:t>(</a:t>
            </a:r>
            <a:r>
              <a:rPr lang="en-US" b="1" dirty="0" err="1"/>
              <a:t>ActionEvent</a:t>
            </a:r>
            <a:r>
              <a:rPr lang="en-US" b="1" dirty="0"/>
              <a:t> event)</a:t>
            </a:r>
          </a:p>
          <a:p>
            <a:pPr marL="0" indent="0">
              <a:buNone/>
            </a:pPr>
            <a:r>
              <a:rPr lang="en-US" dirty="0" smtClean="0"/>
              <a:t>       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if </a:t>
            </a:r>
            <a:r>
              <a:rPr lang="en-US" dirty="0"/>
              <a:t>(</a:t>
            </a:r>
            <a:r>
              <a:rPr lang="en-US" b="1" dirty="0">
                <a:solidFill>
                  <a:srgbClr val="0000FF"/>
                </a:solidFill>
              </a:rPr>
              <a:t>TalkingClock.this</a:t>
            </a:r>
            <a:r>
              <a:rPr lang="en-US" dirty="0"/>
              <a:t>.</a:t>
            </a:r>
            <a:r>
              <a:rPr lang="en-US" b="1" dirty="0">
                <a:solidFill>
                  <a:srgbClr val="FF0000"/>
                </a:solidFill>
              </a:rPr>
              <a:t>beep</a:t>
            </a:r>
            <a:r>
              <a:rPr lang="en-US" dirty="0"/>
              <a:t>) </a:t>
            </a:r>
            <a:r>
              <a:rPr lang="en-US" dirty="0" err="1"/>
              <a:t>Toolkit.getDefaultToolkit</a:t>
            </a:r>
            <a:r>
              <a:rPr lang="en-US" dirty="0"/>
              <a:t>().</a:t>
            </a:r>
            <a:r>
              <a:rPr lang="en-US" b="1" dirty="0"/>
              <a:t>beep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        } </a:t>
            </a:r>
          </a:p>
          <a:p>
            <a:r>
              <a:rPr lang="en-US" dirty="0" smtClean="0"/>
              <a:t>When </a:t>
            </a:r>
            <a:r>
              <a:rPr lang="en-US" b="1" dirty="0" smtClean="0"/>
              <a:t>inner class </a:t>
            </a:r>
            <a:r>
              <a:rPr lang="en-US" dirty="0" smtClean="0"/>
              <a:t>is </a:t>
            </a:r>
            <a:r>
              <a:rPr lang="en-US" b="1" dirty="0" smtClean="0"/>
              <a:t>outside</a:t>
            </a:r>
            <a:r>
              <a:rPr lang="en-US" dirty="0" smtClean="0"/>
              <a:t> its </a:t>
            </a:r>
            <a:r>
              <a:rPr lang="en-US" b="1" dirty="0" smtClean="0"/>
              <a:t>outer clas</a:t>
            </a:r>
            <a:r>
              <a:rPr lang="en-US" dirty="0" smtClean="0"/>
              <a:t>s, we refer it as: </a:t>
            </a:r>
            <a:r>
              <a:rPr lang="en-US" b="1" dirty="0" smtClean="0">
                <a:solidFill>
                  <a:srgbClr val="7030A0"/>
                </a:solidFill>
              </a:rPr>
              <a:t>OuterClassName</a:t>
            </a:r>
            <a:r>
              <a:rPr lang="en-US" dirty="0" smtClean="0">
                <a:solidFill>
                  <a:srgbClr val="7030A0"/>
                </a:solidFill>
              </a:rPr>
              <a:t>.</a:t>
            </a:r>
            <a:r>
              <a:rPr lang="en-US" dirty="0" smtClean="0">
                <a:solidFill>
                  <a:srgbClr val="0000FF"/>
                </a:solidFill>
              </a:rPr>
              <a:t>I</a:t>
            </a:r>
            <a:r>
              <a:rPr lang="en-US" b="1" dirty="0" smtClean="0">
                <a:solidFill>
                  <a:srgbClr val="0000FF"/>
                </a:solidFill>
              </a:rPr>
              <a:t>nnerClassNam</a:t>
            </a:r>
            <a:r>
              <a:rPr lang="en-US" dirty="0" smtClean="0">
                <a:solidFill>
                  <a:srgbClr val="0000FF"/>
                </a:solidFill>
              </a:rPr>
              <a:t>e</a:t>
            </a:r>
            <a:endParaRPr lang="en-US" dirty="0"/>
          </a:p>
          <a:p>
            <a:r>
              <a:rPr lang="en-US" b="1" dirty="0" smtClean="0"/>
              <a:t>Syntax to create object of inner class 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b="1" dirty="0" err="1" smtClean="0">
                <a:solidFill>
                  <a:srgbClr val="7030A0"/>
                </a:solidFill>
              </a:rPr>
              <a:t>OuterClassObject</a:t>
            </a:r>
            <a:r>
              <a:rPr lang="en-US" dirty="0" err="1" smtClean="0">
                <a:solidFill>
                  <a:srgbClr val="7030A0"/>
                </a:solidFill>
              </a:rPr>
              <a:t>.</a:t>
            </a:r>
            <a:r>
              <a:rPr lang="en-US" b="1" dirty="0" err="1" smtClean="0">
                <a:solidFill>
                  <a:srgbClr val="FF0000"/>
                </a:solidFill>
              </a:rPr>
              <a:t>new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InnerClassName</a:t>
            </a:r>
            <a:r>
              <a:rPr lang="en-US" dirty="0" smtClean="0"/>
              <a:t>( p</a:t>
            </a:r>
            <a:r>
              <a:rPr lang="en-US" b="1" dirty="0" smtClean="0"/>
              <a:t>arameters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TalkingClock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jabberer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=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new </a:t>
            </a:r>
            <a:r>
              <a:rPr lang="en-US" b="1" dirty="0" smtClean="0">
                <a:solidFill>
                  <a:srgbClr val="7030A0"/>
                </a:solidFill>
              </a:rPr>
              <a:t>TalkingClock(</a:t>
            </a:r>
            <a:r>
              <a:rPr lang="en-US" b="1" dirty="0" smtClean="0"/>
              <a:t>1000,true</a:t>
            </a:r>
            <a:r>
              <a:rPr lang="en-US" dirty="0" smtClean="0">
                <a:solidFill>
                  <a:srgbClr val="0000FF"/>
                </a:solidFill>
              </a:rPr>
              <a:t>) ; </a:t>
            </a:r>
            <a:r>
              <a:rPr lang="en-US" dirty="0" smtClean="0">
                <a:solidFill>
                  <a:srgbClr val="00B050"/>
                </a:solidFill>
              </a:rPr>
              <a:t>// first create object of </a:t>
            </a:r>
            <a:r>
              <a:rPr lang="en-US" dirty="0" err="1" smtClean="0">
                <a:solidFill>
                  <a:srgbClr val="00B050"/>
                </a:solidFill>
              </a:rPr>
              <a:t>outerclass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</a:rPr>
              <a:t>TalkingClock.</a:t>
            </a:r>
            <a:r>
              <a:rPr lang="en-US" b="1" dirty="0" err="1">
                <a:solidFill>
                  <a:srgbClr val="0000FF"/>
                </a:solidFill>
              </a:rPr>
              <a:t>TimePrinte</a:t>
            </a:r>
            <a:r>
              <a:rPr lang="en-US" b="1" dirty="0" err="1">
                <a:solidFill>
                  <a:srgbClr val="7030A0"/>
                </a:solidFill>
              </a:rPr>
              <a:t>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listener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= </a:t>
            </a:r>
            <a:r>
              <a:rPr lang="en-US" b="1" dirty="0" err="1">
                <a:solidFill>
                  <a:srgbClr val="00B050"/>
                </a:solidFill>
              </a:rPr>
              <a:t>jabberer</a:t>
            </a:r>
            <a:r>
              <a:rPr lang="en-US" dirty="0" err="1">
                <a:solidFill>
                  <a:srgbClr val="00B050"/>
                </a:solidFill>
              </a:rPr>
              <a:t>.</a:t>
            </a:r>
            <a:r>
              <a:rPr lang="en-US" b="1" dirty="0" err="1">
                <a:solidFill>
                  <a:srgbClr val="FF0000"/>
                </a:solidFill>
              </a:rPr>
              <a:t>new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TimePrinter</a:t>
            </a:r>
            <a:r>
              <a:rPr lang="en-US" b="1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); </a:t>
            </a:r>
            <a:r>
              <a:rPr lang="en-US" dirty="0" smtClean="0">
                <a:solidFill>
                  <a:srgbClr val="00B050"/>
                </a:solidFill>
              </a:rPr>
              <a:t>// second:  for </a:t>
            </a:r>
            <a:r>
              <a:rPr lang="en-US" dirty="0" err="1" smtClean="0">
                <a:solidFill>
                  <a:srgbClr val="00B050"/>
                </a:solidFill>
              </a:rPr>
              <a:t>innerclass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b="1" dirty="0" smtClean="0"/>
              <a:t>In Listing 6.7, line </a:t>
            </a:r>
            <a:r>
              <a:rPr lang="en-US" b="1" dirty="0" smtClean="0">
                <a:solidFill>
                  <a:srgbClr val="FF0000"/>
                </a:solidFill>
              </a:rPr>
              <a:t>51</a:t>
            </a:r>
            <a:r>
              <a:rPr lang="en-US" b="1" dirty="0" smtClean="0"/>
              <a:t> can be : </a:t>
            </a:r>
            <a:r>
              <a:rPr lang="en-US" b="1" dirty="0" err="1" smtClean="0"/>
              <a:t>ActionListenere</a:t>
            </a:r>
            <a:r>
              <a:rPr lang="en-US" b="1" dirty="0" smtClean="0"/>
              <a:t> listener=</a:t>
            </a:r>
            <a:r>
              <a:rPr lang="en-US" b="1" dirty="0" err="1" smtClean="0">
                <a:solidFill>
                  <a:srgbClr val="7030A0"/>
                </a:solidFill>
              </a:rPr>
              <a:t>this</a:t>
            </a:r>
            <a:r>
              <a:rPr lang="en-US" b="1" dirty="0" err="1" smtClean="0"/>
              <a:t>.</a:t>
            </a:r>
            <a:r>
              <a:rPr lang="en-US" b="1" dirty="0" err="1" smtClean="0">
                <a:solidFill>
                  <a:srgbClr val="FF0000"/>
                </a:solidFill>
              </a:rPr>
              <a:t>new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TimePrinter();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Hence</a:t>
            </a:r>
            <a:r>
              <a:rPr lang="en-US" b="1" dirty="0" smtClean="0"/>
              <a:t>,  </a:t>
            </a:r>
            <a:r>
              <a:rPr lang="en-US" b="1" dirty="0" smtClean="0">
                <a:solidFill>
                  <a:srgbClr val="0000FF"/>
                </a:solidFill>
              </a:rPr>
              <a:t>outer reference </a:t>
            </a:r>
            <a:r>
              <a:rPr lang="en-US" b="1" dirty="0"/>
              <a:t>of </a:t>
            </a:r>
            <a:r>
              <a:rPr lang="en-US" b="1" dirty="0" smtClean="0"/>
              <a:t>inner class </a:t>
            </a:r>
            <a:r>
              <a:rPr lang="en-US" b="1" dirty="0"/>
              <a:t>object is set to the implicit parameter of </a:t>
            </a:r>
            <a:r>
              <a:rPr lang="en-US" b="1" dirty="0" smtClean="0"/>
              <a:t>the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method (</a:t>
            </a:r>
            <a:r>
              <a:rPr lang="en-US" b="1" dirty="0" smtClean="0">
                <a:solidFill>
                  <a:srgbClr val="0000FF"/>
                </a:solidFill>
              </a:rPr>
              <a:t>this</a:t>
            </a:r>
            <a:r>
              <a:rPr lang="en-US" b="1" dirty="0" smtClean="0"/>
              <a:t>) </a:t>
            </a:r>
            <a:r>
              <a:rPr lang="en-US" b="1" dirty="0"/>
              <a:t>that creates an object of  the inner class.</a:t>
            </a:r>
          </a:p>
          <a:p>
            <a:endParaRPr lang="en-US" b="1" dirty="0" smtClean="0"/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55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539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6.4.3. Are Inner Classes Useful? Actually Necessary? Secure?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992038"/>
            <a:ext cx="11029951" cy="5184925"/>
          </a:xfrm>
        </p:spPr>
        <p:txBody>
          <a:bodyPr/>
          <a:lstStyle/>
          <a:p>
            <a:r>
              <a:rPr lang="en-US" b="1" dirty="0" smtClean="0"/>
              <a:t>Normally,</a:t>
            </a:r>
            <a:r>
              <a:rPr lang="en-US" dirty="0" smtClean="0"/>
              <a:t> the syntax of  </a:t>
            </a:r>
            <a:r>
              <a:rPr lang="en-US" b="1" dirty="0"/>
              <a:t>inner</a:t>
            </a:r>
            <a:r>
              <a:rPr lang="en-US" dirty="0"/>
              <a:t> class </a:t>
            </a:r>
            <a:r>
              <a:rPr lang="en-US" dirty="0" smtClean="0"/>
              <a:t>is  complex (</a:t>
            </a:r>
            <a:r>
              <a:rPr lang="en-US" b="1" dirty="0" smtClean="0">
                <a:solidFill>
                  <a:srgbClr val="FF0000"/>
                </a:solidFill>
              </a:rPr>
              <a:t>java 1.1)</a:t>
            </a:r>
          </a:p>
          <a:p>
            <a:r>
              <a:rPr lang="en-US" b="1" dirty="0" smtClean="0"/>
              <a:t>JVM</a:t>
            </a:r>
            <a:r>
              <a:rPr lang="en-US" dirty="0" smtClean="0"/>
              <a:t> is not aware about </a:t>
            </a:r>
            <a:r>
              <a:rPr lang="en-US" b="1" dirty="0" smtClean="0"/>
              <a:t>inner classes </a:t>
            </a:r>
            <a:r>
              <a:rPr lang="en-US" dirty="0" smtClean="0"/>
              <a:t>because  </a:t>
            </a:r>
            <a:r>
              <a:rPr lang="en-US" b="1" dirty="0" smtClean="0"/>
              <a:t>compiler</a:t>
            </a:r>
            <a:r>
              <a:rPr lang="en-US" b="1" dirty="0"/>
              <a:t> </a:t>
            </a:r>
            <a:r>
              <a:rPr lang="en-US" dirty="0"/>
              <a:t> </a:t>
            </a:r>
            <a:r>
              <a:rPr lang="en-US" dirty="0" smtClean="0"/>
              <a:t>convert </a:t>
            </a:r>
            <a:r>
              <a:rPr lang="en-US" b="1" dirty="0" smtClean="0"/>
              <a:t>inner class </a:t>
            </a:r>
            <a:r>
              <a:rPr lang="en-US" dirty="0" smtClean="0"/>
              <a:t>into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b="1" dirty="0" smtClean="0"/>
              <a:t>regular class f</a:t>
            </a:r>
            <a:r>
              <a:rPr lang="en-US" dirty="0" smtClean="0"/>
              <a:t>iles(.class file with file name : </a:t>
            </a:r>
            <a:r>
              <a:rPr lang="en-US" b="1" dirty="0" err="1" smtClean="0">
                <a:solidFill>
                  <a:srgbClr val="FF0000"/>
                </a:solidFill>
              </a:rPr>
              <a:t>OuterNameClass</a:t>
            </a:r>
            <a:r>
              <a:rPr lang="en-US" b="1" dirty="0" err="1" smtClean="0"/>
              <a:t>$</a:t>
            </a:r>
            <a:r>
              <a:rPr lang="en-US" b="1" dirty="0" err="1" smtClean="0">
                <a:solidFill>
                  <a:srgbClr val="0000FF"/>
                </a:solidFill>
              </a:rPr>
              <a:t>InnerClassName</a:t>
            </a:r>
            <a:r>
              <a:rPr lang="en-US" b="1" dirty="0" err="1" smtClean="0"/>
              <a:t>.</a:t>
            </a:r>
            <a:r>
              <a:rPr lang="en-US" b="1" dirty="0" err="1" smtClean="0">
                <a:solidFill>
                  <a:srgbClr val="7030A0"/>
                </a:solidFill>
              </a:rPr>
              <a:t>class</a:t>
            </a:r>
            <a:endParaRPr lang="en-US" b="1" dirty="0" smtClean="0">
              <a:solidFill>
                <a:srgbClr val="7030A0"/>
              </a:solidFill>
            </a:endParaRPr>
          </a:p>
          <a:p>
            <a:r>
              <a:rPr lang="en-US" b="1" dirty="0" smtClean="0">
                <a:solidFill>
                  <a:srgbClr val="0000FF"/>
                </a:solidFill>
              </a:rPr>
              <a:t>Example</a:t>
            </a:r>
            <a:r>
              <a:rPr lang="en-US" b="1" dirty="0" smtClean="0">
                <a:solidFill>
                  <a:srgbClr val="7030A0"/>
                </a:solidFill>
              </a:rPr>
              <a:t>: </a:t>
            </a:r>
            <a:r>
              <a:rPr lang="en-US" b="1" dirty="0" err="1" smtClean="0">
                <a:solidFill>
                  <a:srgbClr val="7030A0"/>
                </a:solidFill>
              </a:rPr>
              <a:t>TalkingClock$TimePrinter.class</a:t>
            </a:r>
            <a:endParaRPr lang="en-US" b="1" dirty="0" smtClean="0">
              <a:solidFill>
                <a:srgbClr val="7030A0"/>
              </a:solidFill>
            </a:endParaRPr>
          </a:p>
          <a:p>
            <a:r>
              <a:rPr lang="en-US" b="1" dirty="0" smtClean="0">
                <a:solidFill>
                  <a:srgbClr val="0000FF"/>
                </a:solidFill>
              </a:rPr>
              <a:t>Just this running this command</a:t>
            </a:r>
            <a:r>
              <a:rPr lang="en-US" b="1" dirty="0" smtClean="0">
                <a:solidFill>
                  <a:srgbClr val="00B050"/>
                </a:solidFill>
              </a:rPr>
              <a:t>: </a:t>
            </a:r>
            <a:r>
              <a:rPr lang="en-US" b="1" dirty="0" smtClean="0">
                <a:solidFill>
                  <a:srgbClr val="7030A0"/>
                </a:solidFill>
              </a:rPr>
              <a:t>java – private </a:t>
            </a:r>
            <a:r>
              <a:rPr lang="en-US" b="1" dirty="0" err="1" smtClean="0">
                <a:solidFill>
                  <a:srgbClr val="7030A0"/>
                </a:solidFill>
              </a:rPr>
              <a:t>InnerClass.TalkingClock</a:t>
            </a:r>
            <a:r>
              <a:rPr lang="en-US" b="1" dirty="0" smtClean="0">
                <a:solidFill>
                  <a:srgbClr val="7030A0"/>
                </a:solidFill>
              </a:rPr>
              <a:t>\TimePrinter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The Output is given below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  public </a:t>
            </a:r>
            <a:r>
              <a:rPr lang="en-US" b="1" dirty="0">
                <a:solidFill>
                  <a:srgbClr val="0000FF"/>
                </a:solidFill>
              </a:rPr>
              <a:t>class </a:t>
            </a:r>
            <a:r>
              <a:rPr lang="en-US" b="1" dirty="0" err="1">
                <a:solidFill>
                  <a:srgbClr val="0000FF"/>
                </a:solidFill>
              </a:rPr>
              <a:t>TalkingClock$TimePrinter</a:t>
            </a:r>
            <a:endParaRPr lang="en-US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 {</a:t>
            </a:r>
            <a:endParaRPr lang="en-US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b="1" dirty="0" smtClean="0"/>
              <a:t> public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TalkingClock</a:t>
            </a:r>
            <a:r>
              <a:rPr lang="en-US" b="1" dirty="0" err="1">
                <a:solidFill>
                  <a:srgbClr val="0000FF"/>
                </a:solidFill>
              </a:rPr>
              <a:t>$TimePrinter</a:t>
            </a:r>
            <a:r>
              <a:rPr lang="en-US" b="1" dirty="0">
                <a:solidFill>
                  <a:srgbClr val="0000FF"/>
                </a:solidFill>
              </a:rPr>
              <a:t>(</a:t>
            </a:r>
            <a:r>
              <a:rPr lang="en-US" b="1" dirty="0">
                <a:solidFill>
                  <a:srgbClr val="7030A0"/>
                </a:solidFill>
              </a:rPr>
              <a:t>TalkingClock</a:t>
            </a:r>
            <a:r>
              <a:rPr lang="en-US" b="1" dirty="0" smtClean="0">
                <a:solidFill>
                  <a:srgbClr val="0000FF"/>
                </a:solidFill>
              </a:rPr>
              <a:t>); </a:t>
            </a:r>
            <a:r>
              <a:rPr lang="en-US" sz="1800" b="1" dirty="0" smtClean="0">
                <a:solidFill>
                  <a:srgbClr val="00B050"/>
                </a:solidFill>
              </a:rPr>
              <a:t>//  compiler insert parameter for constructor </a:t>
            </a: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 public </a:t>
            </a:r>
            <a:r>
              <a:rPr lang="en-US" b="1" dirty="0">
                <a:solidFill>
                  <a:srgbClr val="0000FF"/>
                </a:solidFill>
              </a:rPr>
              <a:t>void </a:t>
            </a:r>
            <a:r>
              <a:rPr lang="en-US" b="1" dirty="0">
                <a:solidFill>
                  <a:srgbClr val="7030A0"/>
                </a:solidFill>
              </a:rPr>
              <a:t>actionPerformed</a:t>
            </a:r>
            <a:r>
              <a:rPr lang="en-US" b="1" dirty="0">
                <a:solidFill>
                  <a:srgbClr val="0000FF"/>
                </a:solidFill>
              </a:rPr>
              <a:t>(</a:t>
            </a:r>
            <a:r>
              <a:rPr lang="en-US" b="1" dirty="0" err="1"/>
              <a:t>java.awt.event.ActionEvent</a:t>
            </a:r>
            <a:r>
              <a:rPr lang="en-US" b="1" dirty="0">
                <a:solidFill>
                  <a:srgbClr val="0000FF"/>
                </a:solidFill>
              </a:rPr>
              <a:t>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 final </a:t>
            </a:r>
            <a:r>
              <a:rPr lang="en-US" b="1" dirty="0"/>
              <a:t>TalkingClock</a:t>
            </a:r>
            <a:r>
              <a:rPr lang="en-US" b="1" dirty="0">
                <a:solidFill>
                  <a:srgbClr val="0000FF"/>
                </a:solidFill>
              </a:rPr>
              <a:t> this$0; </a:t>
            </a:r>
            <a:r>
              <a:rPr lang="en-US" b="1" dirty="0">
                <a:solidFill>
                  <a:srgbClr val="00B050"/>
                </a:solidFill>
              </a:rPr>
              <a:t>// </a:t>
            </a:r>
            <a:r>
              <a:rPr lang="en-US" b="1" dirty="0" smtClean="0">
                <a:solidFill>
                  <a:srgbClr val="00B050"/>
                </a:solidFill>
              </a:rPr>
              <a:t>compiler insert reference to object of our class  </a:t>
            </a: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</a:rPr>
              <a:t>}</a:t>
            </a:r>
          </a:p>
          <a:p>
            <a:pPr marL="0" indent="0">
              <a:buNone/>
            </a:pPr>
            <a:endParaRPr lang="en-US" b="1" dirty="0" smtClean="0">
              <a:solidFill>
                <a:srgbClr val="0000FF"/>
              </a:solidFill>
            </a:endParaRPr>
          </a:p>
          <a:p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12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6.4.3. Are Inner Classes Useful? Actually Necessary? Secure?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275" y="1171425"/>
            <a:ext cx="5067300" cy="5184925"/>
          </a:xfrm>
          <a:ln w="381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// re-write the above code manually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class </a:t>
            </a:r>
            <a:r>
              <a:rPr lang="en-US" b="1" dirty="0">
                <a:solidFill>
                  <a:srgbClr val="FF0000"/>
                </a:solidFill>
              </a:rPr>
              <a:t>TalkingClock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. . 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rgbClr val="0000FF"/>
                </a:solidFill>
              </a:rPr>
              <a:t>public </a:t>
            </a:r>
            <a:r>
              <a:rPr lang="en-US" b="1" dirty="0">
                <a:solidFill>
                  <a:srgbClr val="0000FF"/>
                </a:solidFill>
              </a:rPr>
              <a:t>void start</a:t>
            </a:r>
            <a:r>
              <a:rPr lang="en-US" b="1" dirty="0" smtClean="0">
                <a:solidFill>
                  <a:srgbClr val="0000FF"/>
                </a:solidFill>
              </a:rPr>
              <a:t>() </a:t>
            </a:r>
            <a:endParaRPr lang="en-US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 smtClean="0"/>
              <a:t> 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ActionListener </a:t>
            </a:r>
            <a:r>
              <a:rPr lang="en-US" dirty="0"/>
              <a:t>listener </a:t>
            </a:r>
            <a:r>
              <a:rPr lang="en-US" dirty="0" smtClean="0">
                <a:solidFill>
                  <a:srgbClr val="FF0000"/>
                </a:solidFill>
              </a:rPr>
              <a:t>=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smtClean="0">
                <a:solidFill>
                  <a:srgbClr val="FF0000"/>
                </a:solidFill>
              </a:rPr>
              <a:t>new</a:t>
            </a:r>
            <a:r>
              <a:rPr lang="en-US" dirty="0" smtClean="0"/>
              <a:t> </a:t>
            </a:r>
            <a:r>
              <a:rPr lang="en-US" dirty="0"/>
              <a:t>TimePrinter(this);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   Timer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dirty="0"/>
              <a:t> = </a:t>
            </a:r>
            <a:r>
              <a:rPr lang="en-US" b="1" dirty="0">
                <a:solidFill>
                  <a:srgbClr val="FF0000"/>
                </a:solidFill>
              </a:rPr>
              <a:t>new </a:t>
            </a:r>
            <a:r>
              <a:rPr lang="en-US" dirty="0"/>
              <a:t>Timer(interval, listener);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</a:t>
            </a:r>
            <a:r>
              <a:rPr lang="en-US" b="1" dirty="0" err="1" smtClean="0">
                <a:solidFill>
                  <a:srgbClr val="FF0000"/>
                </a:solidFill>
              </a:rPr>
              <a:t>t</a:t>
            </a:r>
            <a:r>
              <a:rPr lang="en-US" dirty="0" err="1" smtClean="0"/>
              <a:t>.start</a:t>
            </a:r>
            <a:r>
              <a:rPr lang="en-US" dirty="0" smtClean="0"/>
              <a:t>();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57</a:t>
            </a:fld>
            <a:endParaRPr lang="ko-KR" alt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43599" y="1171275"/>
            <a:ext cx="6019801" cy="5185075"/>
          </a:xfrm>
          <a:prstGeom prst="rect">
            <a:avLst/>
          </a:prstGeom>
          <a:ln w="3175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b="1" dirty="0" smtClean="0">
                <a:solidFill>
                  <a:srgbClr val="00B050"/>
                </a:solidFill>
              </a:rPr>
              <a:t>// inner class becomes a regular class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class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TimePrinte</a:t>
            </a:r>
            <a:r>
              <a:rPr lang="en-US" dirty="0" smtClean="0"/>
              <a:t>r </a:t>
            </a:r>
            <a:r>
              <a:rPr lang="en-US" b="1" dirty="0" smtClean="0">
                <a:solidFill>
                  <a:srgbClr val="FF0000"/>
                </a:solidFill>
              </a:rPr>
              <a:t>implements</a:t>
            </a:r>
            <a:r>
              <a:rPr lang="en-US" dirty="0" smtClean="0"/>
              <a:t> ActionListener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 smtClean="0"/>
              <a:t>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 smtClean="0"/>
              <a:t>   </a:t>
            </a:r>
            <a:r>
              <a:rPr lang="en-US" b="1" dirty="0" smtClean="0"/>
              <a:t>private TalkingClock </a:t>
            </a:r>
            <a:r>
              <a:rPr lang="en-US" b="1" dirty="0" smtClean="0">
                <a:solidFill>
                  <a:srgbClr val="0000FF"/>
                </a:solidFill>
              </a:rPr>
              <a:t>outer;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 smtClean="0"/>
              <a:t>    …………………………………………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 smtClean="0"/>
              <a:t>   public </a:t>
            </a:r>
            <a:r>
              <a:rPr lang="en-US" b="1" dirty="0" smtClean="0">
                <a:solidFill>
                  <a:srgbClr val="0000FF"/>
                </a:solidFill>
              </a:rPr>
              <a:t>TimePrinter</a:t>
            </a:r>
            <a:r>
              <a:rPr lang="en-US" dirty="0" smtClean="0"/>
              <a:t>(TalkingClock </a:t>
            </a:r>
            <a:r>
              <a:rPr lang="en-US" b="1" dirty="0" smtClean="0">
                <a:solidFill>
                  <a:srgbClr val="FF0000"/>
                </a:solidFill>
              </a:rPr>
              <a:t>clock</a:t>
            </a:r>
            <a:r>
              <a:rPr lang="en-US" dirty="0" smtClean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 smtClean="0"/>
              <a:t>  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 smtClean="0"/>
              <a:t>     </a:t>
            </a:r>
            <a:r>
              <a:rPr lang="en-US" b="1" dirty="0" smtClean="0">
                <a:solidFill>
                  <a:srgbClr val="0000FF"/>
                </a:solidFill>
              </a:rPr>
              <a:t>outer</a:t>
            </a:r>
            <a:r>
              <a:rPr lang="en-US" dirty="0" smtClean="0"/>
              <a:t> = </a:t>
            </a:r>
            <a:r>
              <a:rPr lang="en-US" b="1" dirty="0" smtClean="0">
                <a:solidFill>
                  <a:srgbClr val="FF0000"/>
                </a:solidFill>
              </a:rPr>
              <a:t>clock</a:t>
            </a:r>
            <a:r>
              <a:rPr lang="en-US" dirty="0" smtClean="0"/>
              <a:t>;  // clock= this.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 smtClean="0"/>
              <a:t>   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 smtClean="0"/>
              <a:t>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 smtClean="0"/>
              <a:t> </a:t>
            </a:r>
            <a:r>
              <a:rPr lang="en-US" b="1" dirty="0" smtClean="0"/>
              <a:t>// to create </a:t>
            </a:r>
            <a:r>
              <a:rPr lang="en-US" b="1" dirty="0" smtClean="0">
                <a:solidFill>
                  <a:srgbClr val="FF0000"/>
                </a:solidFill>
              </a:rPr>
              <a:t>TimePrinter </a:t>
            </a:r>
            <a:r>
              <a:rPr lang="en-US" b="1" dirty="0"/>
              <a:t>object, we </a:t>
            </a:r>
            <a:r>
              <a:rPr lang="en-US" b="1" dirty="0" smtClean="0"/>
              <a:t>pass “</a:t>
            </a:r>
            <a:r>
              <a:rPr lang="en-US" b="1" dirty="0" smtClean="0">
                <a:solidFill>
                  <a:srgbClr val="FF0000"/>
                </a:solidFill>
              </a:rPr>
              <a:t>this</a:t>
            </a:r>
            <a:r>
              <a:rPr lang="en-US" b="1" dirty="0" smtClean="0"/>
              <a:t>”: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="1" dirty="0" err="1" smtClean="0">
                <a:solidFill>
                  <a:srgbClr val="0000FF"/>
                </a:solidFill>
              </a:rPr>
              <a:t>actionPerformed</a:t>
            </a:r>
            <a:r>
              <a:rPr lang="en-US" dirty="0" smtClean="0"/>
              <a:t>()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if </a:t>
            </a:r>
            <a:r>
              <a:rPr lang="en-US" dirty="0"/>
              <a:t>(</a:t>
            </a:r>
            <a:r>
              <a:rPr lang="en-US" b="1" dirty="0" err="1">
                <a:solidFill>
                  <a:srgbClr val="FF0000"/>
                </a:solidFill>
              </a:rPr>
              <a:t>outer</a:t>
            </a:r>
            <a:r>
              <a:rPr lang="en-US" dirty="0" err="1"/>
              <a:t>.beep</a:t>
            </a:r>
            <a:r>
              <a:rPr lang="en-US" dirty="0"/>
              <a:t>) . . </a:t>
            </a:r>
            <a:r>
              <a:rPr lang="en-US" dirty="0" smtClean="0"/>
              <a:t>. ;  </a:t>
            </a:r>
            <a:r>
              <a:rPr lang="en-US" b="1" dirty="0">
                <a:solidFill>
                  <a:srgbClr val="FF0000"/>
                </a:solidFill>
              </a:rPr>
              <a:t>// </a:t>
            </a:r>
            <a:r>
              <a:rPr lang="en-US" b="1" dirty="0" smtClean="0">
                <a:solidFill>
                  <a:srgbClr val="FF0000"/>
                </a:solidFill>
              </a:rPr>
              <a:t>ERROR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Note</a:t>
            </a:r>
            <a:r>
              <a:rPr lang="en-US" dirty="0" smtClean="0"/>
              <a:t>: </a:t>
            </a:r>
            <a:r>
              <a:rPr lang="en-US" b="1" dirty="0" smtClean="0"/>
              <a:t>inner class access private data of outer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06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6.4.3. Are Inner Classes Useful? Actually Necessary? Secure?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5659"/>
            <a:ext cx="11049000" cy="5184925"/>
          </a:xfrm>
        </p:spPr>
        <p:txBody>
          <a:bodyPr>
            <a:normAutofit/>
          </a:bodyPr>
          <a:lstStyle/>
          <a:p>
            <a:r>
              <a:rPr lang="en-US" b="1" dirty="0" smtClean="0"/>
              <a:t>When we run “</a:t>
            </a:r>
            <a:r>
              <a:rPr lang="en-US" b="1" dirty="0" err="1" smtClean="0">
                <a:solidFill>
                  <a:srgbClr val="FF0000"/>
                </a:solidFill>
              </a:rPr>
              <a:t>javap</a:t>
            </a:r>
            <a:r>
              <a:rPr lang="en-US" b="1" dirty="0" smtClean="0"/>
              <a:t>”  command  on outer class, the following is displayed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</a:rPr>
              <a:t>class TalkingClock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smtClean="0"/>
              <a:t>private </a:t>
            </a:r>
            <a:r>
              <a:rPr lang="en-US" b="1" dirty="0"/>
              <a:t>int interval;</a:t>
            </a:r>
          </a:p>
          <a:p>
            <a:pPr marL="0" indent="0">
              <a:buNone/>
            </a:pPr>
            <a:r>
              <a:rPr lang="en-US" b="1" dirty="0" smtClean="0"/>
              <a:t>    private </a:t>
            </a:r>
            <a:r>
              <a:rPr lang="en-US" b="1" dirty="0"/>
              <a:t>boolean beep;</a:t>
            </a:r>
          </a:p>
          <a:p>
            <a:pPr marL="0" indent="0">
              <a:buNone/>
            </a:pPr>
            <a:r>
              <a:rPr lang="en-US" b="1" dirty="0" smtClean="0"/>
              <a:t>    public </a:t>
            </a:r>
            <a:r>
              <a:rPr lang="en-US" b="1" dirty="0"/>
              <a:t>TalkingClock(int, boolean);</a:t>
            </a:r>
          </a:p>
          <a:p>
            <a:pPr marL="0" indent="0">
              <a:buNone/>
            </a:pPr>
            <a:r>
              <a:rPr lang="en-US" b="1" dirty="0" smtClean="0"/>
              <a:t>    public </a:t>
            </a:r>
            <a:r>
              <a:rPr lang="en-US" b="1" dirty="0"/>
              <a:t>void start</a:t>
            </a:r>
            <a:r>
              <a:rPr lang="en-US" b="1" dirty="0" smtClean="0"/>
              <a:t>();</a:t>
            </a:r>
          </a:p>
          <a:p>
            <a:pPr marL="0" indent="0">
              <a:buNone/>
            </a:pPr>
            <a:r>
              <a:rPr lang="en-US" b="1" dirty="0" smtClean="0"/>
              <a:t>    static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boolean </a:t>
            </a:r>
            <a:r>
              <a:rPr lang="en-US" b="1" dirty="0"/>
              <a:t>access$0(TalkingClock); </a:t>
            </a:r>
            <a:r>
              <a:rPr lang="en-US" b="1" dirty="0" smtClean="0">
                <a:solidFill>
                  <a:srgbClr val="00B050"/>
                </a:solidFill>
              </a:rPr>
              <a:t>// added by compiler automatically</a:t>
            </a: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/>
              <a:t>}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// It returns the beep field of the object that is passed as a parameter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Now, in ActionPerformed() of inner class</a:t>
            </a:r>
            <a:r>
              <a:rPr lang="en-US" dirty="0" smtClean="0"/>
              <a:t>, </a:t>
            </a:r>
          </a:p>
          <a:p>
            <a:pPr marL="0" indent="0">
              <a:buNone/>
            </a:pPr>
            <a:r>
              <a:rPr lang="en-US" dirty="0" smtClean="0"/>
              <a:t>  if </a:t>
            </a:r>
            <a:r>
              <a:rPr lang="en-US" dirty="0"/>
              <a:t>(beep) effectively </a:t>
            </a:r>
            <a:r>
              <a:rPr lang="en-US" dirty="0" smtClean="0"/>
              <a:t>makes the call: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if (access$0(outer));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Question: Is this a security risk ? It needs skill of hacking 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46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6.4.4 Local </a:t>
            </a:r>
            <a:r>
              <a:rPr lang="en-US" dirty="0"/>
              <a:t>Inner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992038"/>
            <a:ext cx="10801351" cy="563736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 </a:t>
            </a:r>
            <a:r>
              <a:rPr lang="en-US" b="1" dirty="0" smtClean="0">
                <a:solidFill>
                  <a:srgbClr val="FF0000"/>
                </a:solidFill>
              </a:rPr>
              <a:t>Listing 6.7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smtClean="0"/>
              <a:t>we </a:t>
            </a:r>
            <a:r>
              <a:rPr lang="en-US" dirty="0"/>
              <a:t>only needed </a:t>
            </a:r>
            <a:r>
              <a:rPr lang="en-US" dirty="0" smtClean="0"/>
              <a:t> name of the type </a:t>
            </a:r>
            <a:r>
              <a:rPr lang="en-US" b="1" dirty="0" smtClean="0">
                <a:solidFill>
                  <a:srgbClr val="FF0000"/>
                </a:solidFill>
              </a:rPr>
              <a:t>TimePrinter</a:t>
            </a:r>
            <a:r>
              <a:rPr lang="en-US" dirty="0" smtClean="0"/>
              <a:t> </a:t>
            </a:r>
            <a:r>
              <a:rPr lang="en-US" dirty="0"/>
              <a:t>class in </a:t>
            </a:r>
            <a:r>
              <a:rPr lang="en-US" b="1" dirty="0"/>
              <a:t>a single </a:t>
            </a:r>
            <a:r>
              <a:rPr lang="en-US" b="1" dirty="0" smtClean="0"/>
              <a:t>method</a:t>
            </a:r>
            <a:r>
              <a:rPr lang="en-US" dirty="0"/>
              <a:t> </a:t>
            </a:r>
            <a:r>
              <a:rPr lang="en-US" dirty="0" smtClean="0"/>
              <a:t>of outer class</a:t>
            </a:r>
          </a:p>
          <a:p>
            <a:r>
              <a:rPr lang="en-US" dirty="0" smtClean="0"/>
              <a:t>In other words, we need it to create an object of this class in the </a:t>
            </a:r>
            <a:r>
              <a:rPr lang="en-US" b="1" dirty="0" smtClean="0">
                <a:solidFill>
                  <a:srgbClr val="0000FF"/>
                </a:solidFill>
              </a:rPr>
              <a:t>start() </a:t>
            </a:r>
            <a:r>
              <a:rPr lang="en-US" dirty="0" smtClean="0"/>
              <a:t>method</a:t>
            </a:r>
            <a:r>
              <a:rPr lang="en-US" dirty="0"/>
              <a:t>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rgbClr val="0000FF"/>
                </a:solidFill>
              </a:rPr>
              <a:t>outer class 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 smtClean="0"/>
              <a:t>In such situations, we can define the class locally in a </a:t>
            </a:r>
            <a:r>
              <a:rPr lang="en-US" b="1" dirty="0" smtClean="0">
                <a:solidFill>
                  <a:srgbClr val="0000FF"/>
                </a:solidFill>
              </a:rPr>
              <a:t>single method of outer class  </a:t>
            </a:r>
            <a:r>
              <a:rPr lang="en-US" dirty="0" smtClean="0"/>
              <a:t>as follows: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public </a:t>
            </a:r>
            <a:r>
              <a:rPr lang="en-US" dirty="0">
                <a:solidFill>
                  <a:srgbClr val="FF0000"/>
                </a:solidFill>
              </a:rPr>
              <a:t>void start</a:t>
            </a:r>
            <a:r>
              <a:rPr lang="en-US" dirty="0" smtClean="0">
                <a:solidFill>
                  <a:srgbClr val="FF0000"/>
                </a:solidFill>
              </a:rPr>
              <a:t>()  </a:t>
            </a:r>
            <a:r>
              <a:rPr lang="en-US" dirty="0" smtClean="0">
                <a:solidFill>
                  <a:srgbClr val="00B050"/>
                </a:solidFill>
              </a:rPr>
              <a:t>// this method belongs to  outer class 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</a:t>
            </a:r>
            <a:r>
              <a:rPr lang="en-US" b="1" dirty="0">
                <a:solidFill>
                  <a:srgbClr val="7030A0"/>
                </a:solidFill>
              </a:rPr>
              <a:t>class </a:t>
            </a:r>
            <a:r>
              <a:rPr lang="en-US" b="1" dirty="0">
                <a:solidFill>
                  <a:srgbClr val="0000FF"/>
                </a:solidFill>
              </a:rPr>
              <a:t>TimePrinter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implements </a:t>
            </a:r>
            <a:r>
              <a:rPr lang="en-US" b="1" dirty="0">
                <a:solidFill>
                  <a:srgbClr val="0000FF"/>
                </a:solidFill>
              </a:rPr>
              <a:t>ActionListener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public void </a:t>
            </a:r>
            <a:r>
              <a:rPr lang="en-US" b="1" dirty="0" err="1">
                <a:solidFill>
                  <a:srgbClr val="7030A0"/>
                </a:solidFill>
              </a:rPr>
              <a:t>actionPerformed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ActionEvent</a:t>
            </a:r>
            <a:r>
              <a:rPr lang="en-US" b="1" dirty="0">
                <a:solidFill>
                  <a:srgbClr val="7030A0"/>
                </a:solidFill>
              </a:rPr>
              <a:t> event)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</a:t>
            </a:r>
            <a:r>
              <a:rPr lang="en-US" b="1" dirty="0" err="1">
                <a:solidFill>
                  <a:srgbClr val="7030A0"/>
                </a:solidFill>
              </a:rPr>
              <a:t>System.out.println</a:t>
            </a:r>
            <a:r>
              <a:rPr lang="en-US" b="1" dirty="0">
                <a:solidFill>
                  <a:srgbClr val="7030A0"/>
                </a:solidFill>
              </a:rPr>
              <a:t>("At the tone, the time is " + new Date());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if (beep) </a:t>
            </a:r>
            <a:r>
              <a:rPr lang="en-US" b="1" dirty="0" err="1">
                <a:solidFill>
                  <a:srgbClr val="7030A0"/>
                </a:solidFill>
              </a:rPr>
              <a:t>Toolkit.getDefaultToolkit</a:t>
            </a:r>
            <a:r>
              <a:rPr lang="en-US" b="1" dirty="0">
                <a:solidFill>
                  <a:srgbClr val="7030A0"/>
                </a:solidFill>
              </a:rPr>
              <a:t>().beep();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ActionListener </a:t>
            </a:r>
            <a:r>
              <a:rPr lang="en-US" dirty="0">
                <a:solidFill>
                  <a:srgbClr val="FF0000"/>
                </a:solidFill>
              </a:rPr>
              <a:t>listener = new </a:t>
            </a:r>
            <a:r>
              <a:rPr lang="en-US" dirty="0">
                <a:solidFill>
                  <a:srgbClr val="0000FF"/>
                </a:solidFill>
              </a:rPr>
              <a:t>TimePrinter</a:t>
            </a:r>
            <a:r>
              <a:rPr lang="en-US" dirty="0" smtClean="0">
                <a:solidFill>
                  <a:srgbClr val="FF0000"/>
                </a:solidFill>
              </a:rPr>
              <a:t>();  </a:t>
            </a:r>
            <a:r>
              <a:rPr lang="en-US" dirty="0" smtClean="0">
                <a:solidFill>
                  <a:srgbClr val="0000FF"/>
                </a:solidFill>
              </a:rPr>
              <a:t>// consider the class as local variable;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Timer t = new Timer(</a:t>
            </a:r>
            <a:r>
              <a:rPr lang="en-US" b="1" dirty="0"/>
              <a:t>interval</a:t>
            </a:r>
            <a:r>
              <a:rPr lang="en-US" dirty="0">
                <a:solidFill>
                  <a:srgbClr val="FF0000"/>
                </a:solidFill>
              </a:rPr>
              <a:t>, listener);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</a:t>
            </a:r>
            <a:r>
              <a:rPr lang="en-US" dirty="0" err="1">
                <a:solidFill>
                  <a:srgbClr val="FF0000"/>
                </a:solidFill>
              </a:rPr>
              <a:t>t.start</a:t>
            </a:r>
            <a:r>
              <a:rPr lang="en-US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64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Example</a:t>
            </a:r>
            <a:r>
              <a:rPr lang="en-US" dirty="0">
                <a:solidFill>
                  <a:prstClr val="black"/>
                </a:solidFill>
              </a:rPr>
              <a:t>: Implementation of “</a:t>
            </a:r>
            <a:r>
              <a:rPr lang="en-US" dirty="0">
                <a:solidFill>
                  <a:srgbClr val="0000FF"/>
                </a:solidFill>
              </a:rPr>
              <a:t>Comparable</a:t>
            </a:r>
            <a:r>
              <a:rPr lang="en-US" dirty="0">
                <a:solidFill>
                  <a:prstClr val="black"/>
                </a:solidFill>
              </a:rPr>
              <a:t>” Interface </a:t>
            </a:r>
            <a:r>
              <a:rPr lang="en-US" dirty="0" err="1">
                <a:solidFill>
                  <a:srgbClr val="FF0000"/>
                </a:solidFill>
              </a:rPr>
              <a:t>Con’d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992038"/>
            <a:ext cx="10734675" cy="5184925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</a:rPr>
              <a:t>As shown in slide 3</a:t>
            </a:r>
            <a:r>
              <a:rPr lang="en-US" sz="1800" dirty="0" smtClean="0"/>
              <a:t>,  somewhere in sort() method, the following code segment exists :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 if </a:t>
            </a:r>
            <a:r>
              <a:rPr lang="en-US" sz="1800" dirty="0">
                <a:solidFill>
                  <a:srgbClr val="0000FF"/>
                </a:solidFill>
              </a:rPr>
              <a:t>(a[</a:t>
            </a:r>
            <a:r>
              <a:rPr lang="en-US" sz="1800" dirty="0" err="1">
                <a:solidFill>
                  <a:srgbClr val="0000FF"/>
                </a:solidFill>
              </a:rPr>
              <a:t>i</a:t>
            </a:r>
            <a:r>
              <a:rPr lang="en-US" sz="1800" dirty="0">
                <a:solidFill>
                  <a:srgbClr val="0000FF"/>
                </a:solidFill>
              </a:rPr>
              <a:t>].compareTo(a[j]) &gt; 0)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  {</a:t>
            </a:r>
            <a:endParaRPr lang="en-US" sz="18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</a:rPr>
              <a:t>  </a:t>
            </a:r>
            <a:r>
              <a:rPr lang="en-US" sz="1800" dirty="0" smtClean="0">
                <a:solidFill>
                  <a:srgbClr val="0000FF"/>
                </a:solidFill>
              </a:rPr>
              <a:t>   </a:t>
            </a:r>
            <a:r>
              <a:rPr lang="en-US" sz="1800" dirty="0">
                <a:solidFill>
                  <a:srgbClr val="00B050"/>
                </a:solidFill>
              </a:rPr>
              <a:t>// rearrange a[</a:t>
            </a:r>
            <a:r>
              <a:rPr lang="en-US" sz="1800" dirty="0" err="1">
                <a:solidFill>
                  <a:srgbClr val="00B050"/>
                </a:solidFill>
              </a:rPr>
              <a:t>i</a:t>
            </a:r>
            <a:r>
              <a:rPr lang="en-US" sz="1800" dirty="0">
                <a:solidFill>
                  <a:srgbClr val="00B050"/>
                </a:solidFill>
              </a:rPr>
              <a:t>] and a[j] </a:t>
            </a:r>
            <a:r>
              <a:rPr lang="en-US" sz="1800" dirty="0" smtClean="0">
                <a:solidFill>
                  <a:srgbClr val="00B050"/>
                </a:solidFill>
              </a:rPr>
              <a:t>if </a:t>
            </a:r>
            <a:r>
              <a:rPr lang="en-US" sz="1800" dirty="0">
                <a:solidFill>
                  <a:srgbClr val="00B050"/>
                </a:solidFill>
              </a:rPr>
              <a:t>they are out of order: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</a:rPr>
              <a:t>   </a:t>
            </a:r>
            <a:r>
              <a:rPr lang="en-US" sz="1800" dirty="0" smtClean="0">
                <a:solidFill>
                  <a:srgbClr val="0000FF"/>
                </a:solidFill>
              </a:rPr>
              <a:t>  . </a:t>
            </a:r>
            <a:r>
              <a:rPr lang="en-US" sz="1800" dirty="0">
                <a:solidFill>
                  <a:srgbClr val="0000FF"/>
                </a:solidFill>
              </a:rPr>
              <a:t>. 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  }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 smtClean="0"/>
              <a:t> </a:t>
            </a:r>
            <a:r>
              <a:rPr lang="en-US" sz="1800" b="1" dirty="0" smtClean="0">
                <a:solidFill>
                  <a:srgbClr val="FF0000"/>
                </a:solidFill>
              </a:rPr>
              <a:t>As </a:t>
            </a:r>
            <a:r>
              <a:rPr lang="en-US" sz="1800" b="1" dirty="0">
                <a:solidFill>
                  <a:srgbClr val="FF0000"/>
                </a:solidFill>
              </a:rPr>
              <a:t>shown in slide 3, 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/>
              <a:t>sort() </a:t>
            </a:r>
            <a:r>
              <a:rPr lang="en-US" sz="1800" b="1" dirty="0" smtClean="0"/>
              <a:t>method</a:t>
            </a:r>
            <a:r>
              <a:rPr lang="en-US" sz="1800" b="1" dirty="0"/>
              <a:t> </a:t>
            </a:r>
            <a:r>
              <a:rPr lang="en-US" sz="1800" b="1" dirty="0" smtClean="0"/>
              <a:t>has the  </a:t>
            </a:r>
            <a:r>
              <a:rPr lang="en-US" sz="1800" b="1" dirty="0"/>
              <a:t>the following </a:t>
            </a:r>
            <a:r>
              <a:rPr lang="en-US" sz="1800" b="1" dirty="0" smtClean="0"/>
              <a:t>declaration</a:t>
            </a:r>
            <a:r>
              <a:rPr lang="en-US" sz="1800" b="1" dirty="0" smtClean="0">
                <a:solidFill>
                  <a:srgbClr val="FF0000"/>
                </a:solidFill>
              </a:rPr>
              <a:t>:</a:t>
            </a: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/>
              <a:t>   </a:t>
            </a:r>
            <a:endParaRPr lang="en-US" sz="18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     public </a:t>
            </a:r>
            <a:r>
              <a:rPr lang="en-US" sz="1800" dirty="0">
                <a:solidFill>
                  <a:srgbClr val="0000FF"/>
                </a:solidFill>
              </a:rPr>
              <a:t>static &lt;T&gt; void </a:t>
            </a:r>
            <a:r>
              <a:rPr lang="en-US" sz="1800" dirty="0" smtClean="0">
                <a:solidFill>
                  <a:srgbClr val="C00000"/>
                </a:solidFill>
              </a:rPr>
              <a:t>sort </a:t>
            </a:r>
            <a:r>
              <a:rPr lang="en-US" sz="1800" dirty="0" smtClean="0">
                <a:solidFill>
                  <a:srgbClr val="0000FF"/>
                </a:solidFill>
              </a:rPr>
              <a:t>(</a:t>
            </a:r>
            <a:r>
              <a:rPr lang="en-US" sz="1800" dirty="0">
                <a:solidFill>
                  <a:srgbClr val="C00000"/>
                </a:solidFill>
              </a:rPr>
              <a:t>T</a:t>
            </a:r>
            <a:r>
              <a:rPr lang="en-US" sz="1800" dirty="0">
                <a:solidFill>
                  <a:srgbClr val="0000FF"/>
                </a:solidFill>
              </a:rPr>
              <a:t>[] a</a:t>
            </a:r>
            <a:r>
              <a:rPr lang="en-US" sz="1800" dirty="0" smtClean="0">
                <a:solidFill>
                  <a:srgbClr val="0000FF"/>
                </a:solidFill>
              </a:rPr>
              <a:t>, </a:t>
            </a:r>
            <a:r>
              <a:rPr lang="en-US" sz="1800" dirty="0">
                <a:solidFill>
                  <a:srgbClr val="C00000"/>
                </a:solidFill>
              </a:rPr>
              <a:t>Comparator</a:t>
            </a:r>
            <a:r>
              <a:rPr lang="en-US" sz="1800" dirty="0">
                <a:solidFill>
                  <a:srgbClr val="0000FF"/>
                </a:solidFill>
              </a:rPr>
              <a:t>&lt;? super </a:t>
            </a:r>
            <a:r>
              <a:rPr lang="en-US" sz="1800" dirty="0">
                <a:solidFill>
                  <a:srgbClr val="C00000"/>
                </a:solidFill>
              </a:rPr>
              <a:t>T</a:t>
            </a:r>
            <a:r>
              <a:rPr lang="en-US" sz="1800" dirty="0">
                <a:solidFill>
                  <a:srgbClr val="0000FF"/>
                </a:solidFill>
              </a:rPr>
              <a:t>&gt; c</a:t>
            </a:r>
            <a:r>
              <a:rPr lang="en-US" sz="1800" dirty="0" smtClean="0">
                <a:solidFill>
                  <a:srgbClr val="0000FF"/>
                </a:solidFill>
              </a:rPr>
              <a:t>) </a:t>
            </a:r>
            <a:r>
              <a:rPr lang="en-US" sz="1800" dirty="0" smtClean="0">
                <a:solidFill>
                  <a:srgbClr val="00B050"/>
                </a:solidFill>
              </a:rPr>
              <a:t>// after java 5.0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B050"/>
                </a:solidFill>
              </a:rPr>
              <a:t>     // </a:t>
            </a:r>
            <a:r>
              <a:rPr lang="en-US" sz="1800" dirty="0">
                <a:solidFill>
                  <a:srgbClr val="00B050"/>
                </a:solidFill>
              </a:rPr>
              <a:t>again </a:t>
            </a:r>
            <a:r>
              <a:rPr lang="en-US" sz="1800" dirty="0" smtClean="0">
                <a:solidFill>
                  <a:srgbClr val="00B050"/>
                </a:solidFill>
              </a:rPr>
              <a:t>Comparator is an interface with compare</a:t>
            </a:r>
            <a:r>
              <a:rPr lang="en-US" sz="1800" dirty="0" smtClean="0">
                <a:solidFill>
                  <a:srgbClr val="00B050"/>
                </a:solidFill>
              </a:rPr>
              <a:t>() </a:t>
            </a:r>
            <a:r>
              <a:rPr lang="en-US" sz="1800" dirty="0" smtClean="0">
                <a:solidFill>
                  <a:srgbClr val="00B050"/>
                </a:solidFill>
              </a:rPr>
              <a:t>method as follows: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577001" y="4922478"/>
            <a:ext cx="5143500" cy="1200329"/>
          </a:xfrm>
          <a:prstGeom prst="rect">
            <a:avLst/>
          </a:prstGeom>
          <a:noFill/>
          <a:ln w="19050">
            <a:solidFill>
              <a:schemeClr val="accent1">
                <a:alpha val="92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public interface </a:t>
            </a:r>
            <a:r>
              <a:rPr lang="en-US" dirty="0" smtClean="0">
                <a:solidFill>
                  <a:srgbClr val="FF0000"/>
                </a:solidFill>
              </a:rPr>
              <a:t>Comparator&lt;&gt;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{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fr-FR" dirty="0" smtClean="0">
                <a:solidFill>
                  <a:srgbClr val="0000FF"/>
                </a:solidFill>
              </a:rPr>
              <a:t>int </a:t>
            </a:r>
            <a:r>
              <a:rPr lang="fr-FR" dirty="0"/>
              <a:t>compare</a:t>
            </a:r>
            <a:r>
              <a:rPr lang="fr-FR" dirty="0">
                <a:solidFill>
                  <a:srgbClr val="0000FF"/>
                </a:solidFill>
              </a:rPr>
              <a:t>(T o1,  T o2);  </a:t>
            </a:r>
            <a:r>
              <a:rPr lang="fr-FR" dirty="0">
                <a:solidFill>
                  <a:srgbClr val="00B050"/>
                </a:solidFill>
              </a:rPr>
              <a:t>// </a:t>
            </a:r>
            <a:r>
              <a:rPr lang="fr-FR" dirty="0" err="1">
                <a:solidFill>
                  <a:srgbClr val="00B050"/>
                </a:solidFill>
              </a:rPr>
              <a:t>after</a:t>
            </a:r>
            <a:r>
              <a:rPr lang="fr-FR" dirty="0">
                <a:solidFill>
                  <a:srgbClr val="00B050"/>
                </a:solidFill>
              </a:rPr>
              <a:t> java 5.0</a:t>
            </a:r>
          </a:p>
          <a:p>
            <a:r>
              <a:rPr lang="fr-FR" dirty="0">
                <a:solidFill>
                  <a:srgbClr val="0000FF"/>
                </a:solidFill>
              </a:rPr>
              <a:t> </a:t>
            </a:r>
            <a:r>
              <a:rPr lang="fr-FR" dirty="0" smtClean="0">
                <a:solidFill>
                  <a:srgbClr val="0000FF"/>
                </a:solidFill>
              </a:rPr>
              <a:t> </a:t>
            </a:r>
            <a:r>
              <a:rPr lang="fr-FR" dirty="0">
                <a:solidFill>
                  <a:srgbClr val="0000FF"/>
                </a:solidFill>
              </a:rPr>
              <a:t>}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9603" y="4922478"/>
            <a:ext cx="5867398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public interface </a:t>
            </a:r>
            <a:r>
              <a:rPr lang="en-US" dirty="0" smtClean="0">
                <a:solidFill>
                  <a:srgbClr val="FF0000"/>
                </a:solidFill>
              </a:rPr>
              <a:t>Comparator 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{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  </a:t>
            </a:r>
            <a:r>
              <a:rPr lang="fr-FR" dirty="0">
                <a:solidFill>
                  <a:srgbClr val="0000FF"/>
                </a:solidFill>
              </a:rPr>
              <a:t>int </a:t>
            </a:r>
            <a:r>
              <a:rPr lang="fr-FR" dirty="0"/>
              <a:t>compare</a:t>
            </a:r>
            <a:r>
              <a:rPr lang="fr-FR" dirty="0" smtClean="0">
                <a:solidFill>
                  <a:srgbClr val="0000FF"/>
                </a:solidFill>
              </a:rPr>
              <a:t>( </a:t>
            </a:r>
            <a:r>
              <a:rPr lang="fr-FR" dirty="0" smtClean="0">
                <a:solidFill>
                  <a:srgbClr val="FF0000"/>
                </a:solidFill>
              </a:rPr>
              <a:t>Objec</a:t>
            </a:r>
            <a:r>
              <a:rPr lang="fr-FR" dirty="0" smtClean="0">
                <a:solidFill>
                  <a:srgbClr val="0000FF"/>
                </a:solidFill>
              </a:rPr>
              <a:t>t o1</a:t>
            </a:r>
            <a:r>
              <a:rPr lang="fr-FR" dirty="0">
                <a:solidFill>
                  <a:srgbClr val="0000FF"/>
                </a:solidFill>
              </a:rPr>
              <a:t>,  </a:t>
            </a:r>
            <a:r>
              <a:rPr lang="fr-FR" dirty="0" smtClean="0">
                <a:solidFill>
                  <a:srgbClr val="0000FF"/>
                </a:solidFill>
              </a:rPr>
              <a:t> Object o2</a:t>
            </a:r>
            <a:r>
              <a:rPr lang="fr-FR" dirty="0">
                <a:solidFill>
                  <a:srgbClr val="0000FF"/>
                </a:solidFill>
              </a:rPr>
              <a:t>);  </a:t>
            </a:r>
            <a:r>
              <a:rPr lang="fr-FR" dirty="0">
                <a:solidFill>
                  <a:srgbClr val="00B050"/>
                </a:solidFill>
              </a:rPr>
              <a:t>// </a:t>
            </a:r>
            <a:r>
              <a:rPr lang="fr-FR" dirty="0" err="1" smtClean="0">
                <a:solidFill>
                  <a:srgbClr val="00B050"/>
                </a:solidFill>
              </a:rPr>
              <a:t>before</a:t>
            </a:r>
            <a:r>
              <a:rPr lang="fr-FR" dirty="0" smtClean="0">
                <a:solidFill>
                  <a:srgbClr val="00B050"/>
                </a:solidFill>
              </a:rPr>
              <a:t> </a:t>
            </a:r>
            <a:r>
              <a:rPr lang="fr-FR" dirty="0">
                <a:solidFill>
                  <a:srgbClr val="00B050"/>
                </a:solidFill>
              </a:rPr>
              <a:t>5.0</a:t>
            </a:r>
          </a:p>
          <a:p>
            <a:r>
              <a:rPr lang="fr-FR" dirty="0" smtClean="0">
                <a:solidFill>
                  <a:srgbClr val="0000FF"/>
                </a:solidFill>
              </a:rPr>
              <a:t>  } </a:t>
            </a:r>
            <a:r>
              <a:rPr lang="fr-FR" dirty="0" smtClean="0">
                <a:solidFill>
                  <a:srgbClr val="00B050"/>
                </a:solidFill>
              </a:rPr>
              <a:t>// </a:t>
            </a:r>
            <a:r>
              <a:rPr lang="fr-FR" dirty="0" err="1" smtClean="0">
                <a:solidFill>
                  <a:srgbClr val="00B050"/>
                </a:solidFill>
              </a:rPr>
              <a:t>refere</a:t>
            </a:r>
            <a:r>
              <a:rPr lang="fr-FR" dirty="0" smtClean="0">
                <a:solidFill>
                  <a:srgbClr val="00B050"/>
                </a:solidFill>
              </a:rPr>
              <a:t> slide 4 for </a:t>
            </a:r>
            <a:r>
              <a:rPr lang="fr-FR" dirty="0" err="1" smtClean="0">
                <a:solidFill>
                  <a:srgbClr val="00B050"/>
                </a:solidFill>
              </a:rPr>
              <a:t>comapre</a:t>
            </a:r>
            <a:r>
              <a:rPr lang="fr-FR" dirty="0" smtClean="0">
                <a:solidFill>
                  <a:srgbClr val="00B050"/>
                </a:solidFill>
              </a:rPr>
              <a:t>() </a:t>
            </a:r>
            <a:r>
              <a:rPr lang="fr-FR" dirty="0" err="1" smtClean="0">
                <a:solidFill>
                  <a:srgbClr val="00B050"/>
                </a:solidFill>
              </a:rPr>
              <a:t>method</a:t>
            </a:r>
            <a:r>
              <a:rPr lang="fr-FR" dirty="0" smtClean="0">
                <a:solidFill>
                  <a:srgbClr val="00B050"/>
                </a:solidFill>
              </a:rPr>
              <a:t>.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19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Facts about local Inner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Local </a:t>
            </a:r>
            <a:r>
              <a:rPr lang="en-US" sz="2400" dirty="0"/>
              <a:t>classes are never public, private, or </a:t>
            </a:r>
            <a:r>
              <a:rPr lang="en-US" sz="2400" dirty="0" smtClean="0"/>
              <a:t>protected ( </a:t>
            </a:r>
            <a:r>
              <a:rPr lang="en-US" sz="2400" b="1" dirty="0" smtClean="0">
                <a:solidFill>
                  <a:srgbClr val="FF0000"/>
                </a:solidFill>
              </a:rPr>
              <a:t>why</a:t>
            </a:r>
            <a:r>
              <a:rPr lang="en-US" sz="2400" dirty="0" smtClean="0"/>
              <a:t>?)</a:t>
            </a:r>
          </a:p>
          <a:p>
            <a:r>
              <a:rPr lang="en-US" sz="2400" dirty="0" smtClean="0"/>
              <a:t>because their scope is restricted </a:t>
            </a:r>
            <a:r>
              <a:rPr lang="en-US" sz="2400" dirty="0"/>
              <a:t>to the block in which they are </a:t>
            </a:r>
            <a:r>
              <a:rPr lang="en-US" sz="2400" dirty="0" smtClean="0"/>
              <a:t>declared</a:t>
            </a:r>
            <a:endParaRPr lang="en-US" sz="2400" dirty="0"/>
          </a:p>
          <a:p>
            <a:r>
              <a:rPr lang="en-US" sz="2400" dirty="0" smtClean="0"/>
              <a:t>Hence, they </a:t>
            </a:r>
            <a:r>
              <a:rPr lang="en-US" sz="2400" dirty="0"/>
              <a:t>are completely hidden from the outside </a:t>
            </a:r>
            <a:r>
              <a:rPr lang="en-US" sz="2400" dirty="0" smtClean="0"/>
              <a:t>world</a:t>
            </a:r>
          </a:p>
          <a:p>
            <a:r>
              <a:rPr lang="en-US" sz="2400" dirty="0" smtClean="0"/>
              <a:t>other of the outer class cannot </a:t>
            </a:r>
            <a:r>
              <a:rPr lang="en-US" sz="2400" dirty="0"/>
              <a:t>access them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In TalkingClock </a:t>
            </a:r>
            <a:r>
              <a:rPr lang="en-US" sz="2400" dirty="0" smtClean="0"/>
              <a:t>class, only start() method  </a:t>
            </a:r>
            <a:r>
              <a:rPr lang="en-US" sz="2400" dirty="0"/>
              <a:t>has </a:t>
            </a:r>
            <a:r>
              <a:rPr lang="en-US" sz="2400" dirty="0" smtClean="0"/>
              <a:t>any knowledge about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b="1" dirty="0"/>
              <a:t>TimePrinter </a:t>
            </a:r>
            <a:r>
              <a:rPr lang="en-US" sz="2400" dirty="0" smtClean="0"/>
              <a:t>class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Local </a:t>
            </a:r>
            <a:r>
              <a:rPr lang="en-US" sz="2400" dirty="0">
                <a:solidFill>
                  <a:srgbClr val="0000FF"/>
                </a:solidFill>
              </a:rPr>
              <a:t>classes can access 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final variables from the </a:t>
            </a:r>
            <a:r>
              <a:rPr lang="en-US" sz="2400" dirty="0" smtClean="0">
                <a:solidFill>
                  <a:srgbClr val="0000FF"/>
                </a:solidFill>
              </a:rPr>
              <a:t>enclosing the scope</a:t>
            </a:r>
            <a:r>
              <a:rPr lang="en-US" sz="2400" dirty="0">
                <a:solidFill>
                  <a:srgbClr val="0000FF"/>
                </a:solidFill>
              </a:rPr>
              <a:t>: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endParaRPr lang="en-US" sz="24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  </a:t>
            </a:r>
            <a:r>
              <a:rPr lang="en-US" sz="2400" b="1" dirty="0">
                <a:solidFill>
                  <a:srgbClr val="7030A0"/>
                </a:solidFill>
              </a:rPr>
              <a:t>public void start(int interval, boolean beep</a:t>
            </a:r>
            <a:r>
              <a:rPr lang="en-US" sz="2400" b="1" dirty="0" smtClean="0">
                <a:solidFill>
                  <a:srgbClr val="7030A0"/>
                </a:solidFill>
              </a:rPr>
              <a:t>);</a:t>
            </a:r>
            <a:endParaRPr lang="en-US" sz="2400" b="1" dirty="0">
              <a:solidFill>
                <a:srgbClr val="7030A0"/>
              </a:solidFill>
            </a:endParaRPr>
          </a:p>
          <a:p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47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6.4.5. Accessing </a:t>
            </a:r>
            <a:r>
              <a:rPr lang="en-US" dirty="0" smtClean="0">
                <a:solidFill>
                  <a:srgbClr val="C00000"/>
                </a:solidFill>
              </a:rPr>
              <a:t>final </a:t>
            </a:r>
            <a:r>
              <a:rPr lang="en-US" dirty="0" smtClean="0">
                <a:solidFill>
                  <a:srgbClr val="0000FF"/>
                </a:solidFill>
              </a:rPr>
              <a:t>Variables </a:t>
            </a:r>
            <a:r>
              <a:rPr lang="en-US" dirty="0">
                <a:solidFill>
                  <a:srgbClr val="0000FF"/>
                </a:solidFill>
              </a:rPr>
              <a:t>from Outer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992038"/>
            <a:ext cx="10896601" cy="546591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Local </a:t>
            </a:r>
            <a:r>
              <a:rPr lang="en-US" b="1" dirty="0" smtClean="0"/>
              <a:t>inner class </a:t>
            </a:r>
            <a:r>
              <a:rPr lang="en-US" dirty="0" smtClean="0"/>
              <a:t> access fields of its outer class and local variables of its enclosing method </a:t>
            </a:r>
          </a:p>
          <a:p>
            <a:r>
              <a:rPr lang="en-US" b="1" dirty="0" smtClean="0"/>
              <a:t>However, the  </a:t>
            </a:r>
            <a:r>
              <a:rPr lang="en-US" b="1" dirty="0"/>
              <a:t>local variables must </a:t>
            </a:r>
            <a:r>
              <a:rPr lang="en-US" b="1" dirty="0" smtClean="0"/>
              <a:t>be declared final</a:t>
            </a:r>
            <a:r>
              <a:rPr lang="en-US" b="1" dirty="0"/>
              <a:t> </a:t>
            </a:r>
            <a:r>
              <a:rPr lang="en-US" b="1" dirty="0" smtClean="0"/>
              <a:t>as explained below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public </a:t>
            </a:r>
            <a:r>
              <a:rPr lang="en-US" b="1" dirty="0">
                <a:solidFill>
                  <a:srgbClr val="FF0000"/>
                </a:solidFill>
              </a:rPr>
              <a:t>void </a:t>
            </a:r>
            <a:r>
              <a:rPr lang="en-US" b="1" dirty="0">
                <a:solidFill>
                  <a:srgbClr val="0000FF"/>
                </a:solidFill>
              </a:rPr>
              <a:t>start</a:t>
            </a:r>
            <a:r>
              <a:rPr lang="en-US" b="1" dirty="0">
                <a:solidFill>
                  <a:srgbClr val="FF0000"/>
                </a:solidFill>
              </a:rPr>
              <a:t>(int </a:t>
            </a:r>
            <a:r>
              <a:rPr lang="en-US" b="1" dirty="0"/>
              <a:t>interval</a:t>
            </a:r>
            <a:r>
              <a:rPr lang="en-US" b="1" dirty="0">
                <a:solidFill>
                  <a:srgbClr val="FF0000"/>
                </a:solidFill>
              </a:rPr>
              <a:t>, final </a:t>
            </a:r>
            <a:r>
              <a:rPr lang="en-US" b="1" dirty="0"/>
              <a:t>boolean </a:t>
            </a:r>
            <a:r>
              <a:rPr lang="en-US" b="1" dirty="0">
                <a:solidFill>
                  <a:srgbClr val="FF0000"/>
                </a:solidFill>
              </a:rPr>
              <a:t>beep</a:t>
            </a:r>
            <a:r>
              <a:rPr lang="en-US" b="1" dirty="0" smtClean="0">
                <a:solidFill>
                  <a:srgbClr val="FF0000"/>
                </a:solidFill>
              </a:rPr>
              <a:t>)  </a:t>
            </a:r>
            <a:r>
              <a:rPr lang="en-US" b="1" dirty="0" smtClean="0">
                <a:solidFill>
                  <a:srgbClr val="00B0F0"/>
                </a:solidFill>
              </a:rPr>
              <a:t>// 1</a:t>
            </a:r>
            <a:endParaRPr lang="en-U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{</a:t>
            </a:r>
            <a:r>
              <a:rPr lang="en-US" b="1" dirty="0" smtClean="0">
                <a:solidFill>
                  <a:srgbClr val="00B050"/>
                </a:solidFill>
              </a:rPr>
              <a:t>  // interval and beep  moved from TalkingClock() constructor  to start() method </a:t>
            </a: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 smtClean="0">
                <a:solidFill>
                  <a:srgbClr val="0000FF"/>
                </a:solidFill>
              </a:rPr>
              <a:t>class </a:t>
            </a:r>
            <a:r>
              <a:rPr lang="en-US" dirty="0">
                <a:solidFill>
                  <a:srgbClr val="0000FF"/>
                </a:solidFill>
              </a:rPr>
              <a:t>TimePrinter implements </a:t>
            </a:r>
            <a:r>
              <a:rPr lang="en-US" dirty="0" smtClean="0">
                <a:solidFill>
                  <a:srgbClr val="0000FF"/>
                </a:solidFill>
              </a:rPr>
              <a:t>ActionListener </a:t>
            </a:r>
            <a:r>
              <a:rPr lang="en-US" dirty="0" smtClean="0">
                <a:solidFill>
                  <a:srgbClr val="FF0000"/>
                </a:solidFill>
              </a:rPr>
              <a:t>{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b="1" dirty="0" smtClean="0"/>
              <a:t>public </a:t>
            </a:r>
            <a:r>
              <a:rPr lang="en-US" b="1" dirty="0"/>
              <a:t>void </a:t>
            </a:r>
            <a:r>
              <a:rPr lang="en-US" b="1" dirty="0">
                <a:solidFill>
                  <a:srgbClr val="FF0000"/>
                </a:solidFill>
              </a:rPr>
              <a:t>actionPerformed</a:t>
            </a:r>
            <a:r>
              <a:rPr lang="en-US" b="1" dirty="0"/>
              <a:t>(</a:t>
            </a:r>
            <a:r>
              <a:rPr lang="en-US" b="1" dirty="0" err="1"/>
              <a:t>ActionEvent</a:t>
            </a:r>
            <a:r>
              <a:rPr lang="en-US" b="1" dirty="0"/>
              <a:t> event</a:t>
            </a:r>
            <a:r>
              <a:rPr lang="en-US" b="1" dirty="0" smtClean="0"/>
              <a:t>) </a:t>
            </a:r>
            <a:r>
              <a:rPr lang="en-US" b="1" dirty="0" smtClean="0">
                <a:solidFill>
                  <a:srgbClr val="0000FF"/>
                </a:solidFill>
              </a:rPr>
              <a:t>{  </a:t>
            </a:r>
            <a:r>
              <a:rPr lang="en-US" b="1" dirty="0" smtClean="0">
                <a:solidFill>
                  <a:srgbClr val="00B0F0"/>
                </a:solidFill>
              </a:rPr>
              <a:t>// 5 </a:t>
            </a:r>
            <a:endParaRPr lang="en-U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b="1" dirty="0" smtClean="0"/>
              <a:t>                      Date </a:t>
            </a:r>
            <a:r>
              <a:rPr lang="en-US" b="1" dirty="0"/>
              <a:t>now = new Date();</a:t>
            </a:r>
          </a:p>
          <a:p>
            <a:pPr marL="0" indent="0">
              <a:buNone/>
            </a:pPr>
            <a:r>
              <a:rPr lang="en-US" b="1" dirty="0" smtClean="0"/>
              <a:t>                       System.out.println</a:t>
            </a:r>
            <a:r>
              <a:rPr lang="en-US" b="1" dirty="0"/>
              <a:t>("At the tone, the time is " + now);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      if </a:t>
            </a:r>
            <a:r>
              <a:rPr lang="en-US" b="1" dirty="0">
                <a:solidFill>
                  <a:srgbClr val="FF0000"/>
                </a:solidFill>
              </a:rPr>
              <a:t>(beep) </a:t>
            </a:r>
            <a:r>
              <a:rPr lang="en-US" b="1" dirty="0" err="1"/>
              <a:t>Toolkit.getDefaultToolkit</a:t>
            </a:r>
            <a:r>
              <a:rPr lang="en-US" b="1" dirty="0"/>
              <a:t>().beep();</a:t>
            </a:r>
          </a:p>
          <a:p>
            <a:pPr marL="0" indent="0">
              <a:buNone/>
            </a:pPr>
            <a:r>
              <a:rPr lang="en-US" b="1" dirty="0"/>
              <a:t>             </a:t>
            </a:r>
            <a:r>
              <a:rPr lang="en-US" b="1" dirty="0" smtClean="0">
                <a:solidFill>
                  <a:srgbClr val="0000FF"/>
                </a:solidFill>
              </a:rPr>
              <a:t>} </a:t>
            </a:r>
            <a:r>
              <a:rPr lang="en-US" b="1" dirty="0" smtClean="0">
                <a:solidFill>
                  <a:srgbClr val="00B050"/>
                </a:solidFill>
              </a:rPr>
              <a:t>// assume TalkingClock does not store beep and it refers to beep in Start() 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b="1" dirty="0">
                <a:solidFill>
                  <a:srgbClr val="FF0000"/>
                </a:solidFill>
              </a:rPr>
              <a:t>}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// assume TalkingClock does not store </a:t>
            </a:r>
            <a:r>
              <a:rPr lang="en-US" b="1" dirty="0" smtClean="0">
                <a:solidFill>
                  <a:srgbClr val="FF0000"/>
                </a:solidFill>
              </a:rPr>
              <a:t>beep filed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and it refers to </a:t>
            </a:r>
            <a:r>
              <a:rPr lang="en-US" b="1" dirty="0">
                <a:solidFill>
                  <a:srgbClr val="FF0000"/>
                </a:solidFill>
              </a:rPr>
              <a:t>beep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para in </a:t>
            </a:r>
            <a:r>
              <a:rPr lang="en-US" b="1" dirty="0">
                <a:solidFill>
                  <a:srgbClr val="00B050"/>
                </a:solidFill>
              </a:rPr>
              <a:t>Start()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  </a:t>
            </a:r>
            <a:r>
              <a:rPr lang="en-US" b="1" dirty="0" smtClean="0">
                <a:solidFill>
                  <a:srgbClr val="7030A0"/>
                </a:solidFill>
              </a:rPr>
              <a:t>ActionListener </a:t>
            </a:r>
            <a:r>
              <a:rPr lang="en-US" b="1" dirty="0">
                <a:solidFill>
                  <a:srgbClr val="0000FF"/>
                </a:solidFill>
              </a:rPr>
              <a:t>listener</a:t>
            </a:r>
            <a:r>
              <a:rPr lang="en-US" b="1" dirty="0">
                <a:solidFill>
                  <a:srgbClr val="7030A0"/>
                </a:solidFill>
              </a:rPr>
              <a:t> = new TimePrinter</a:t>
            </a:r>
            <a:r>
              <a:rPr lang="en-US" b="1" dirty="0" smtClean="0">
                <a:solidFill>
                  <a:srgbClr val="7030A0"/>
                </a:solidFill>
              </a:rPr>
              <a:t>();  </a:t>
            </a:r>
            <a:r>
              <a:rPr lang="en-US" b="1" dirty="0" smtClean="0">
                <a:solidFill>
                  <a:srgbClr val="00B0F0"/>
                </a:solidFill>
              </a:rPr>
              <a:t>// 2</a:t>
            </a:r>
            <a:endParaRPr lang="en-U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Timer </a:t>
            </a: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dirty="0">
                <a:solidFill>
                  <a:srgbClr val="7030A0"/>
                </a:solidFill>
              </a:rPr>
              <a:t> =</a:t>
            </a:r>
            <a:r>
              <a:rPr lang="en-US" b="1" dirty="0">
                <a:solidFill>
                  <a:srgbClr val="FF0000"/>
                </a:solidFill>
              </a:rPr>
              <a:t> new </a:t>
            </a:r>
            <a:r>
              <a:rPr lang="en-US" b="1" dirty="0">
                <a:solidFill>
                  <a:srgbClr val="0000FF"/>
                </a:solidFill>
              </a:rPr>
              <a:t>Timer</a:t>
            </a:r>
            <a:r>
              <a:rPr lang="en-US" b="1" dirty="0">
                <a:solidFill>
                  <a:srgbClr val="7030A0"/>
                </a:solidFill>
              </a:rPr>
              <a:t>(interval, </a:t>
            </a:r>
            <a:r>
              <a:rPr lang="en-US" b="1" dirty="0">
                <a:solidFill>
                  <a:srgbClr val="0000FF"/>
                </a:solidFill>
              </a:rPr>
              <a:t>listener</a:t>
            </a:r>
            <a:r>
              <a:rPr lang="en-US" b="1" dirty="0" smtClean="0">
                <a:solidFill>
                  <a:srgbClr val="7030A0"/>
                </a:solidFill>
              </a:rPr>
              <a:t>);  </a:t>
            </a:r>
            <a:r>
              <a:rPr lang="en-US" b="1" dirty="0" smtClean="0">
                <a:solidFill>
                  <a:srgbClr val="00B0F0"/>
                </a:solidFill>
              </a:rPr>
              <a:t>// 3</a:t>
            </a:r>
            <a:endParaRPr lang="en-U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t.start</a:t>
            </a:r>
            <a:r>
              <a:rPr lang="en-US" b="1" dirty="0" smtClean="0">
                <a:solidFill>
                  <a:srgbClr val="7030A0"/>
                </a:solidFill>
              </a:rPr>
              <a:t>();  </a:t>
            </a:r>
            <a:r>
              <a:rPr lang="en-US" b="1" dirty="0" smtClean="0">
                <a:solidFill>
                  <a:srgbClr val="00B0F0"/>
                </a:solidFill>
              </a:rPr>
              <a:t>// 4</a:t>
            </a:r>
            <a:endParaRPr lang="en-U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}  </a:t>
            </a:r>
            <a:r>
              <a:rPr lang="en-US" b="1" dirty="0" smtClean="0">
                <a:solidFill>
                  <a:srgbClr val="00B050"/>
                </a:solidFill>
              </a:rPr>
              <a:t>// see </a:t>
            </a:r>
            <a:r>
              <a:rPr lang="en-US" b="1" dirty="0" smtClean="0">
                <a:solidFill>
                  <a:srgbClr val="FF0000"/>
                </a:solidFill>
              </a:rPr>
              <a:t>next slide </a:t>
            </a:r>
            <a:r>
              <a:rPr lang="en-US" b="1" dirty="0" smtClean="0">
                <a:solidFill>
                  <a:srgbClr val="00B050"/>
                </a:solidFill>
              </a:rPr>
              <a:t>to know why “ beep parameter” in Strat() method should be </a:t>
            </a:r>
            <a:r>
              <a:rPr lang="en-US" b="1" dirty="0" smtClean="0">
                <a:solidFill>
                  <a:srgbClr val="FF0000"/>
                </a:solidFill>
              </a:rPr>
              <a:t>final.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33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6.4.5. Accessing </a:t>
            </a:r>
            <a:r>
              <a:rPr lang="en-US" dirty="0">
                <a:solidFill>
                  <a:srgbClr val="C00000"/>
                </a:solidFill>
              </a:rPr>
              <a:t>final </a:t>
            </a:r>
            <a:r>
              <a:rPr lang="en-US" dirty="0">
                <a:solidFill>
                  <a:srgbClr val="0000FF"/>
                </a:solidFill>
              </a:rPr>
              <a:t>Variables from Outer </a:t>
            </a:r>
            <a:r>
              <a:rPr lang="en-US" dirty="0" smtClean="0">
                <a:solidFill>
                  <a:srgbClr val="0000FF"/>
                </a:solidFill>
              </a:rPr>
              <a:t>Methods </a:t>
            </a:r>
            <a:r>
              <a:rPr lang="en-US" dirty="0" err="1" smtClean="0">
                <a:solidFill>
                  <a:srgbClr val="FF0000"/>
                </a:solidFill>
              </a:rPr>
              <a:t>cont</a:t>
            </a:r>
            <a:r>
              <a:rPr lang="en-US" dirty="0" smtClean="0">
                <a:solidFill>
                  <a:srgbClr val="FF0000"/>
                </a:solidFill>
              </a:rPr>
              <a:t>…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992038"/>
            <a:ext cx="10515600" cy="5184925"/>
          </a:xfrm>
        </p:spPr>
        <p:txBody>
          <a:bodyPr>
            <a:normAutofit/>
          </a:bodyPr>
          <a:lstStyle/>
          <a:p>
            <a:r>
              <a:rPr lang="en-US" b="1" dirty="0" smtClean="0"/>
              <a:t>Let us  analyze the flow </a:t>
            </a:r>
            <a:r>
              <a:rPr lang="en-US" b="1" dirty="0"/>
              <a:t>of control </a:t>
            </a:r>
            <a:r>
              <a:rPr lang="en-US" b="1" dirty="0" smtClean="0"/>
              <a:t>of the code in previous slide</a:t>
            </a:r>
          </a:p>
          <a:p>
            <a:pPr marL="0" indent="0">
              <a:buNone/>
            </a:pPr>
            <a:r>
              <a:rPr lang="en-US" b="1" dirty="0" smtClean="0"/>
              <a:t>1. The </a:t>
            </a:r>
            <a:r>
              <a:rPr lang="en-US" b="1" dirty="0" smtClean="0">
                <a:solidFill>
                  <a:srgbClr val="0000FF"/>
                </a:solidFill>
              </a:rPr>
              <a:t>start() </a:t>
            </a:r>
            <a:r>
              <a:rPr lang="en-US" b="1" dirty="0" smtClean="0"/>
              <a:t>method  </a:t>
            </a:r>
            <a:r>
              <a:rPr lang="en-US" b="1" dirty="0"/>
              <a:t>is called.</a:t>
            </a:r>
          </a:p>
          <a:p>
            <a:pPr>
              <a:buAutoNum type="arabicPeriod" startAt="2"/>
            </a:pPr>
            <a:r>
              <a:rPr lang="en-US" b="1" dirty="0" smtClean="0"/>
              <a:t> listener variable is </a:t>
            </a:r>
            <a:r>
              <a:rPr lang="en-US" b="1" dirty="0"/>
              <a:t>initialized </a:t>
            </a:r>
            <a:r>
              <a:rPr lang="en-US" b="1" dirty="0" smtClean="0"/>
              <a:t>by constructor of  </a:t>
            </a:r>
            <a:r>
              <a:rPr lang="en-US" b="1" dirty="0" smtClean="0">
                <a:solidFill>
                  <a:srgbClr val="FF0000"/>
                </a:solidFill>
              </a:rPr>
              <a:t>TimePrinter</a:t>
            </a:r>
            <a:r>
              <a:rPr lang="en-US" b="1" dirty="0" smtClean="0"/>
              <a:t> inner class .</a:t>
            </a:r>
            <a:endParaRPr lang="en-US" b="1" dirty="0"/>
          </a:p>
          <a:p>
            <a:pPr>
              <a:buAutoNum type="arabicPeriod" startAt="2"/>
            </a:pPr>
            <a:r>
              <a:rPr lang="en-US" b="1" dirty="0" smtClean="0"/>
              <a:t> listener </a:t>
            </a:r>
            <a:r>
              <a:rPr lang="en-US" b="1" dirty="0"/>
              <a:t>reference is passed to </a:t>
            </a:r>
            <a:r>
              <a:rPr lang="en-US" b="1" dirty="0" smtClean="0">
                <a:solidFill>
                  <a:srgbClr val="FF0000"/>
                </a:solidFill>
              </a:rPr>
              <a:t>Timer</a:t>
            </a:r>
            <a:r>
              <a:rPr lang="en-US" b="1" dirty="0" smtClean="0"/>
              <a:t> </a:t>
            </a:r>
            <a:r>
              <a:rPr lang="en-US" b="1" dirty="0"/>
              <a:t>constructor, </a:t>
            </a:r>
            <a:r>
              <a:rPr lang="en-US" b="1" dirty="0" smtClean="0"/>
              <a:t> </a:t>
            </a:r>
            <a:r>
              <a:rPr lang="en-US" b="1" dirty="0">
                <a:solidFill>
                  <a:srgbClr val="FF0000"/>
                </a:solidFill>
              </a:rPr>
              <a:t>timer is started</a:t>
            </a:r>
            <a:r>
              <a:rPr lang="en-US" b="1" dirty="0"/>
              <a:t>, and the</a:t>
            </a:r>
          </a:p>
          <a:p>
            <a:pPr marL="0" indent="0">
              <a:buNone/>
            </a:pPr>
            <a:r>
              <a:rPr lang="en-US" b="1" dirty="0" smtClean="0"/>
              <a:t>  </a:t>
            </a:r>
            <a:r>
              <a:rPr lang="en-US" b="1" dirty="0"/>
              <a:t> </a:t>
            </a:r>
            <a:r>
              <a:rPr lang="en-US" b="1" dirty="0" smtClean="0">
                <a:solidFill>
                  <a:srgbClr val="0000FF"/>
                </a:solidFill>
              </a:rPr>
              <a:t>start() method exits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 smtClean="0"/>
              <a:t> </a:t>
            </a:r>
            <a:r>
              <a:rPr lang="en-US" b="1" dirty="0"/>
              <a:t>At this point, </a:t>
            </a:r>
            <a:r>
              <a:rPr lang="en-US" b="1" dirty="0" smtClean="0"/>
              <a:t>beep </a:t>
            </a:r>
            <a:r>
              <a:rPr lang="en-US" b="1" dirty="0"/>
              <a:t>parameter </a:t>
            </a:r>
            <a:r>
              <a:rPr lang="en-US" b="1" dirty="0" smtClean="0"/>
              <a:t>in </a:t>
            </a:r>
            <a:r>
              <a:rPr lang="en-US" b="1" dirty="0" smtClean="0">
                <a:solidFill>
                  <a:srgbClr val="0000FF"/>
                </a:solidFill>
              </a:rPr>
              <a:t>start() </a:t>
            </a:r>
            <a:r>
              <a:rPr lang="en-US" b="1" dirty="0" smtClean="0"/>
              <a:t>is no longer exist.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 smtClean="0"/>
              <a:t> After one second , </a:t>
            </a:r>
            <a:r>
              <a:rPr lang="en-US" b="1" dirty="0"/>
              <a:t>the </a:t>
            </a:r>
            <a:r>
              <a:rPr lang="en-US" b="1" dirty="0">
                <a:solidFill>
                  <a:srgbClr val="0000FF"/>
                </a:solidFill>
              </a:rPr>
              <a:t>actionPerformed method </a:t>
            </a:r>
            <a:r>
              <a:rPr lang="en-US" b="1" dirty="0"/>
              <a:t>executes </a:t>
            </a:r>
            <a:r>
              <a:rPr lang="en-US" b="1" dirty="0">
                <a:solidFill>
                  <a:srgbClr val="FF0000"/>
                </a:solidFill>
              </a:rPr>
              <a:t>if (beep) . . 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 smtClean="0"/>
              <a:t> For </a:t>
            </a:r>
            <a:r>
              <a:rPr lang="en-US" b="1" dirty="0"/>
              <a:t>the code in </a:t>
            </a:r>
            <a:r>
              <a:rPr lang="en-US" b="1" dirty="0" smtClean="0"/>
              <a:t>actionPerformed() </a:t>
            </a:r>
            <a:r>
              <a:rPr lang="en-US" b="1" dirty="0"/>
              <a:t>to work, </a:t>
            </a:r>
            <a:r>
              <a:rPr lang="en-US" b="1" dirty="0" smtClean="0"/>
              <a:t>TimePrinter </a:t>
            </a:r>
            <a:r>
              <a:rPr lang="en-US" b="1" dirty="0"/>
              <a:t>class must have copied</a:t>
            </a:r>
          </a:p>
          <a:p>
            <a:pPr marL="0" indent="0">
              <a:buNone/>
            </a:pPr>
            <a:r>
              <a:rPr lang="en-US" b="1" dirty="0" smtClean="0"/>
              <a:t>    </a:t>
            </a:r>
            <a:r>
              <a:rPr lang="en-US" b="1" dirty="0" smtClean="0">
                <a:solidFill>
                  <a:srgbClr val="FF0000"/>
                </a:solidFill>
              </a:rPr>
              <a:t>beep field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/>
              <a:t>before </a:t>
            </a:r>
            <a:r>
              <a:rPr lang="en-US" b="1" dirty="0" smtClean="0"/>
              <a:t>beep </a:t>
            </a:r>
            <a:r>
              <a:rPr lang="en-US" b="1" dirty="0"/>
              <a:t>parameter value went away</a:t>
            </a:r>
            <a:r>
              <a:rPr lang="en-US" b="1" dirty="0" smtClean="0"/>
              <a:t>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 smtClean="0"/>
              <a:t> To do this, the beep parameter must be final.</a:t>
            </a:r>
          </a:p>
          <a:p>
            <a:pPr marL="0" indent="0">
              <a:buNone/>
            </a:pPr>
            <a:r>
              <a:rPr lang="en-US" sz="2400" b="1" dirty="0" smtClean="0"/>
              <a:t>Note:  If we run the </a:t>
            </a:r>
            <a:r>
              <a:rPr lang="en-US" sz="2400" b="1" dirty="0" err="1" smtClean="0">
                <a:solidFill>
                  <a:srgbClr val="FF0000"/>
                </a:solidFill>
              </a:rPr>
              <a:t>javap</a:t>
            </a:r>
            <a:r>
              <a:rPr lang="en-US" sz="2400" b="1" dirty="0" smtClean="0"/>
              <a:t> command, we will get the code shown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  in the </a:t>
            </a:r>
            <a:r>
              <a:rPr lang="en-US" sz="2400" b="1" dirty="0" smtClean="0">
                <a:solidFill>
                  <a:srgbClr val="FF0000"/>
                </a:solidFill>
              </a:rPr>
              <a:t>next slide.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61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6.4.5. Accessing </a:t>
            </a:r>
            <a:r>
              <a:rPr lang="en-US" dirty="0">
                <a:solidFill>
                  <a:srgbClr val="C00000"/>
                </a:solidFill>
              </a:rPr>
              <a:t>final </a:t>
            </a:r>
            <a:r>
              <a:rPr lang="en-US" dirty="0">
                <a:solidFill>
                  <a:srgbClr val="0000FF"/>
                </a:solidFill>
              </a:rPr>
              <a:t>Variables from Outer Methods </a:t>
            </a:r>
            <a:r>
              <a:rPr lang="en-US" dirty="0" err="1">
                <a:solidFill>
                  <a:srgbClr val="FF0000"/>
                </a:solidFill>
              </a:rPr>
              <a:t>cont</a:t>
            </a:r>
            <a:r>
              <a:rPr lang="en-US" dirty="0">
                <a:solidFill>
                  <a:srgbClr val="FF0000"/>
                </a:solidFill>
              </a:rPr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4" y="1025659"/>
            <a:ext cx="11306175" cy="54513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class </a:t>
            </a:r>
            <a:r>
              <a:rPr lang="en-US" sz="2400" dirty="0" smtClean="0"/>
              <a:t>T</a:t>
            </a:r>
            <a:r>
              <a:rPr lang="en-US" sz="2400" b="1" dirty="0" smtClean="0"/>
              <a:t>alkingClock</a:t>
            </a:r>
            <a:r>
              <a:rPr lang="en-US" sz="2400" dirty="0" smtClean="0">
                <a:solidFill>
                  <a:srgbClr val="FF0000"/>
                </a:solidFill>
              </a:rPr>
              <a:t>$</a:t>
            </a:r>
            <a:r>
              <a:rPr lang="en-US" sz="2400" dirty="0" smtClean="0"/>
              <a:t>1</a:t>
            </a:r>
            <a:r>
              <a:rPr lang="en-US" sz="2400" b="1" dirty="0" smtClean="0"/>
              <a:t>TimePrinter</a:t>
            </a:r>
            <a:r>
              <a:rPr lang="en-US" sz="2400" dirty="0" smtClean="0"/>
              <a:t>   </a:t>
            </a:r>
            <a:r>
              <a:rPr lang="en-US" sz="2400" dirty="0" smtClean="0">
                <a:solidFill>
                  <a:srgbClr val="00B050"/>
                </a:solidFill>
              </a:rPr>
              <a:t>// name of .class file for inner class </a:t>
            </a:r>
            <a:endParaRPr 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dirty="0" smtClean="0"/>
              <a:t> TalkingClock</a:t>
            </a:r>
            <a:r>
              <a:rPr lang="en-US" sz="2400" dirty="0" smtClean="0">
                <a:solidFill>
                  <a:srgbClr val="FF0000"/>
                </a:solidFill>
              </a:rPr>
              <a:t>$</a:t>
            </a:r>
            <a:r>
              <a:rPr lang="en-US" sz="2400" dirty="0" smtClean="0"/>
              <a:t>1TimePrinter(</a:t>
            </a:r>
            <a:r>
              <a:rPr lang="en-US" sz="2400" dirty="0" err="1" smtClean="0"/>
              <a:t>TalkingClock</a:t>
            </a:r>
            <a:r>
              <a:rPr lang="en-US" sz="2400" dirty="0"/>
              <a:t>, boolean</a:t>
            </a:r>
            <a:r>
              <a:rPr lang="en-US" sz="2400" dirty="0" smtClean="0"/>
              <a:t>); </a:t>
            </a:r>
            <a:r>
              <a:rPr lang="en-US" sz="2400" dirty="0" smtClean="0">
                <a:solidFill>
                  <a:srgbClr val="00B050"/>
                </a:solidFill>
              </a:rPr>
              <a:t>//compiler insert constructor  </a:t>
            </a:r>
            <a:endParaRPr 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  public </a:t>
            </a:r>
            <a:r>
              <a:rPr lang="en-US" sz="2400" dirty="0"/>
              <a:t>void </a:t>
            </a:r>
            <a:r>
              <a:rPr lang="en-US" sz="2400" b="1" dirty="0"/>
              <a:t>actionPerformed</a:t>
            </a:r>
            <a:r>
              <a:rPr lang="en-US" sz="2400" dirty="0"/>
              <a:t>(</a:t>
            </a:r>
            <a:r>
              <a:rPr lang="en-US" sz="2400" dirty="0" err="1"/>
              <a:t>java.awt.event.ActionEvent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 smtClean="0"/>
              <a:t>  final </a:t>
            </a:r>
            <a:r>
              <a:rPr lang="en-US" sz="2400" dirty="0"/>
              <a:t>boolean </a:t>
            </a:r>
            <a:r>
              <a:rPr lang="en-US" sz="2400" dirty="0" err="1"/>
              <a:t>val$beep</a:t>
            </a:r>
            <a:r>
              <a:rPr lang="en-US" sz="2400" dirty="0" smtClean="0"/>
              <a:t>;  </a:t>
            </a:r>
            <a:r>
              <a:rPr lang="en-US" sz="2400" dirty="0" smtClean="0">
                <a:solidFill>
                  <a:srgbClr val="00B050"/>
                </a:solidFill>
              </a:rPr>
              <a:t>// compiler inserts instance </a:t>
            </a:r>
            <a:r>
              <a:rPr lang="en-US" sz="2400" dirty="0" err="1" smtClean="0">
                <a:solidFill>
                  <a:srgbClr val="00B050"/>
                </a:solidFill>
              </a:rPr>
              <a:t>varaible</a:t>
            </a:r>
            <a:r>
              <a:rPr lang="en-US" sz="2400" dirty="0" smtClean="0">
                <a:solidFill>
                  <a:srgbClr val="00B050"/>
                </a:solidFill>
              </a:rPr>
              <a:t>  for inner class </a:t>
            </a:r>
            <a:endParaRPr 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  final </a:t>
            </a:r>
            <a:r>
              <a:rPr lang="en-US" sz="2400" dirty="0"/>
              <a:t>TalkingClock </a:t>
            </a:r>
            <a:r>
              <a:rPr lang="en-US" sz="2400" dirty="0">
                <a:solidFill>
                  <a:srgbClr val="FF0000"/>
                </a:solidFill>
              </a:rPr>
              <a:t>this$0</a:t>
            </a:r>
            <a:r>
              <a:rPr lang="en-US" sz="2400" dirty="0" smtClean="0"/>
              <a:t>; </a:t>
            </a:r>
            <a:r>
              <a:rPr lang="en-US" sz="2400" b="1" dirty="0" smtClean="0">
                <a:solidFill>
                  <a:srgbClr val="00B050"/>
                </a:solidFill>
              </a:rPr>
              <a:t>// reference to object of outer class </a:t>
            </a:r>
            <a:endParaRPr lang="en-US" sz="24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}</a:t>
            </a:r>
          </a:p>
          <a:p>
            <a:r>
              <a:rPr lang="en-US" sz="2400" dirty="0" smtClean="0"/>
              <a:t> </a:t>
            </a:r>
            <a:r>
              <a:rPr lang="en-US" dirty="0"/>
              <a:t>When an </a:t>
            </a:r>
            <a:r>
              <a:rPr lang="en-US" dirty="0" smtClean="0"/>
              <a:t>object is </a:t>
            </a:r>
            <a:r>
              <a:rPr lang="en-US" dirty="0"/>
              <a:t>created, the value </a:t>
            </a:r>
            <a:r>
              <a:rPr lang="en-US" b="1" dirty="0"/>
              <a:t>beep </a:t>
            </a:r>
            <a:r>
              <a:rPr lang="en-US" dirty="0"/>
              <a:t>is passed </a:t>
            </a:r>
            <a:r>
              <a:rPr lang="en-US" dirty="0" smtClean="0"/>
              <a:t>into constructor and stored </a:t>
            </a:r>
            <a:r>
              <a:rPr lang="en-US" dirty="0"/>
              <a:t>in </a:t>
            </a:r>
            <a:r>
              <a:rPr lang="en-US" dirty="0" smtClean="0"/>
              <a:t>the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  </a:t>
            </a:r>
            <a:r>
              <a:rPr lang="en-US" b="1" dirty="0" err="1" smtClean="0">
                <a:solidFill>
                  <a:srgbClr val="0000FF"/>
                </a:solidFill>
              </a:rPr>
              <a:t>val$beep</a:t>
            </a:r>
            <a:r>
              <a:rPr lang="en-US" b="1" dirty="0" smtClean="0">
                <a:solidFill>
                  <a:srgbClr val="0000FF"/>
                </a:solidFill>
              </a:rPr>
              <a:t> field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 Methods </a:t>
            </a:r>
            <a:r>
              <a:rPr lang="en-US" b="1" dirty="0"/>
              <a:t>of a local </a:t>
            </a:r>
            <a:r>
              <a:rPr lang="en-US" b="1" dirty="0" smtClean="0"/>
              <a:t>class access  only </a:t>
            </a:r>
            <a:r>
              <a:rPr lang="en-US" b="1" dirty="0" smtClean="0">
                <a:solidFill>
                  <a:srgbClr val="0000FF"/>
                </a:solidFill>
              </a:rPr>
              <a:t>final</a:t>
            </a:r>
            <a:r>
              <a:rPr lang="en-US" b="1" dirty="0" smtClean="0"/>
              <a:t> local variables of Enclosing method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0000FF"/>
                </a:solidFill>
              </a:rPr>
              <a:t>actionperformed</a:t>
            </a:r>
            <a:r>
              <a:rPr lang="en-US" dirty="0" smtClean="0"/>
              <a:t>() of Timeprinter inner class access </a:t>
            </a:r>
            <a:r>
              <a:rPr lang="en-US" dirty="0" smtClean="0">
                <a:solidFill>
                  <a:srgbClr val="0000FF"/>
                </a:solidFill>
              </a:rPr>
              <a:t>final </a:t>
            </a:r>
            <a:r>
              <a:rPr lang="en-US" dirty="0" smtClean="0"/>
              <a:t>beep variable of </a:t>
            </a:r>
            <a:r>
              <a:rPr lang="en-US" dirty="0" smtClean="0">
                <a:solidFill>
                  <a:srgbClr val="0000FF"/>
                </a:solidFill>
              </a:rPr>
              <a:t>stat()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            </a:t>
            </a:r>
            <a:r>
              <a:rPr lang="en-US" dirty="0" smtClean="0"/>
              <a:t>method which enclose </a:t>
            </a:r>
            <a:r>
              <a:rPr lang="en-US" dirty="0" smtClean="0">
                <a:solidFill>
                  <a:srgbClr val="0000FF"/>
                </a:solidFill>
              </a:rPr>
              <a:t>TimePrinter </a:t>
            </a:r>
            <a:r>
              <a:rPr lang="en-US" dirty="0" smtClean="0"/>
              <a:t>inner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8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6.4.6. Anonymous </a:t>
            </a:r>
            <a:r>
              <a:rPr lang="en-US" dirty="0"/>
              <a:t>Inner </a:t>
            </a:r>
            <a:r>
              <a:rPr lang="en-US" dirty="0" smtClean="0"/>
              <a:t>Classes: </a:t>
            </a:r>
            <a:r>
              <a:rPr lang="en-US" dirty="0" smtClean="0">
                <a:solidFill>
                  <a:srgbClr val="FF0000"/>
                </a:solidFill>
              </a:rPr>
              <a:t>Nameless </a:t>
            </a:r>
            <a:r>
              <a:rPr lang="en-US" dirty="0" smtClean="0"/>
              <a:t>inner class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174" y="1006610"/>
            <a:ext cx="10982325" cy="5175116"/>
          </a:xfrm>
        </p:spPr>
        <p:txBody>
          <a:bodyPr>
            <a:normAutofit fontScale="85000" lnSpcReduction="20000"/>
          </a:bodyPr>
          <a:lstStyle/>
          <a:p>
            <a:r>
              <a:rPr lang="en-US" sz="2400" b="1" dirty="0" smtClean="0"/>
              <a:t>If we want to create a single of a </a:t>
            </a:r>
            <a:r>
              <a:rPr lang="en-US" sz="2400" b="1" dirty="0"/>
              <a:t>local </a:t>
            </a:r>
            <a:r>
              <a:rPr lang="en-US" sz="2400" b="1" dirty="0" smtClean="0"/>
              <a:t>inner class, we can use  anonymous</a:t>
            </a:r>
            <a:r>
              <a:rPr lang="en-US" sz="2400" b="1" dirty="0"/>
              <a:t> </a:t>
            </a:r>
            <a:r>
              <a:rPr lang="en-US" sz="2400" b="1" dirty="0" smtClean="0"/>
              <a:t>inner class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public </a:t>
            </a:r>
            <a:r>
              <a:rPr lang="en-US" sz="2400" dirty="0">
                <a:solidFill>
                  <a:srgbClr val="0000FF"/>
                </a:solidFill>
              </a:rPr>
              <a:t>void </a:t>
            </a:r>
            <a:r>
              <a:rPr lang="en-US" sz="2400" dirty="0">
                <a:solidFill>
                  <a:srgbClr val="FF0000"/>
                </a:solidFill>
              </a:rPr>
              <a:t>star</a:t>
            </a:r>
            <a:r>
              <a:rPr lang="en-US" sz="2400" dirty="0">
                <a:solidFill>
                  <a:srgbClr val="0000FF"/>
                </a:solidFill>
              </a:rPr>
              <a:t>t(int </a:t>
            </a:r>
            <a:r>
              <a:rPr lang="en-US" sz="2400" dirty="0"/>
              <a:t>interval</a:t>
            </a:r>
            <a:r>
              <a:rPr lang="en-US" sz="2400" dirty="0">
                <a:solidFill>
                  <a:srgbClr val="0000FF"/>
                </a:solidFill>
              </a:rPr>
              <a:t>, boolean </a:t>
            </a:r>
            <a:r>
              <a:rPr lang="en-US" sz="2400" dirty="0">
                <a:solidFill>
                  <a:srgbClr val="FF0000"/>
                </a:solidFill>
              </a:rPr>
              <a:t>beep</a:t>
            </a:r>
            <a:r>
              <a:rPr lang="en-US" sz="2400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   </a:t>
            </a:r>
            <a:r>
              <a:rPr lang="en-US" sz="2400" b="1" dirty="0">
                <a:solidFill>
                  <a:srgbClr val="7030A0"/>
                </a:solidFill>
              </a:rPr>
              <a:t>ActionListener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listener</a:t>
            </a:r>
            <a:r>
              <a:rPr lang="en-US" sz="2400" b="1" dirty="0">
                <a:solidFill>
                  <a:srgbClr val="0000FF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= </a:t>
            </a:r>
            <a:r>
              <a:rPr lang="en-US" sz="2400" dirty="0">
                <a:solidFill>
                  <a:srgbClr val="FF0000"/>
                </a:solidFill>
              </a:rPr>
              <a:t>new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b="1" dirty="0">
                <a:solidFill>
                  <a:srgbClr val="7030A0"/>
                </a:solidFill>
              </a:rPr>
              <a:t>ActionListene</a:t>
            </a:r>
            <a:r>
              <a:rPr lang="en-US" sz="2400" dirty="0">
                <a:solidFill>
                  <a:srgbClr val="7030A0"/>
                </a:solidFill>
              </a:rPr>
              <a:t>r</a:t>
            </a:r>
            <a:r>
              <a:rPr lang="en-US" sz="2400" dirty="0" smtClean="0">
                <a:solidFill>
                  <a:srgbClr val="0000FF"/>
                </a:solidFill>
              </a:rPr>
              <a:t>()   </a:t>
            </a:r>
            <a:r>
              <a:rPr lang="en-US" sz="2400" dirty="0" smtClean="0">
                <a:solidFill>
                  <a:srgbClr val="00B050"/>
                </a:solidFill>
              </a:rPr>
              <a:t>// here, do not insert semicolon.  </a:t>
            </a:r>
            <a:endParaRPr 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   </a:t>
            </a:r>
            <a:r>
              <a:rPr lang="en-US" sz="2400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      </a:t>
            </a:r>
            <a:r>
              <a:rPr lang="en-US" sz="2400" dirty="0"/>
              <a:t>public void </a:t>
            </a:r>
            <a:r>
              <a:rPr lang="en-US" sz="2400" b="1" dirty="0" err="1">
                <a:solidFill>
                  <a:srgbClr val="7030A0"/>
                </a:solidFill>
              </a:rPr>
              <a:t>actionPerformed</a:t>
            </a:r>
            <a:r>
              <a:rPr lang="en-US" sz="2400" dirty="0">
                <a:solidFill>
                  <a:srgbClr val="0000FF"/>
                </a:solidFill>
              </a:rPr>
              <a:t>(</a:t>
            </a:r>
            <a:r>
              <a:rPr lang="en-US" sz="2400" dirty="0" err="1">
                <a:solidFill>
                  <a:srgbClr val="0000FF"/>
                </a:solidFill>
              </a:rPr>
              <a:t>ActionEvent</a:t>
            </a:r>
            <a:r>
              <a:rPr lang="en-US" sz="2400" dirty="0">
                <a:solidFill>
                  <a:srgbClr val="0000FF"/>
                </a:solidFill>
              </a:rPr>
              <a:t> event)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     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         </a:t>
            </a:r>
            <a:r>
              <a:rPr lang="en-US" sz="2400" dirty="0" err="1"/>
              <a:t>System.out.println</a:t>
            </a:r>
            <a:r>
              <a:rPr lang="en-US" sz="2400" dirty="0"/>
              <a:t>("At the tone, the time is " + new Date());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         if (</a:t>
            </a:r>
            <a:r>
              <a:rPr lang="en-US" sz="2400" dirty="0">
                <a:solidFill>
                  <a:srgbClr val="FF0000"/>
                </a:solidFill>
              </a:rPr>
              <a:t>beep</a:t>
            </a:r>
            <a:r>
              <a:rPr lang="en-US" sz="2400" dirty="0">
                <a:solidFill>
                  <a:srgbClr val="0000FF"/>
                </a:solidFill>
              </a:rPr>
              <a:t>) </a:t>
            </a:r>
            <a:r>
              <a:rPr lang="en-US" sz="2400" dirty="0" err="1"/>
              <a:t>Toolkit.getDefaultToolkit</a:t>
            </a:r>
            <a:r>
              <a:rPr lang="en-US" sz="2400" dirty="0"/>
              <a:t>().beep();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   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  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};  </a:t>
            </a:r>
            <a:r>
              <a:rPr lang="en-US" sz="2400" dirty="0" smtClean="0">
                <a:solidFill>
                  <a:srgbClr val="00B050"/>
                </a:solidFill>
              </a:rPr>
              <a:t>// do not forget semi-colon.</a:t>
            </a:r>
            <a:endParaRPr 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dirty="0"/>
              <a:t>   Timer </a:t>
            </a:r>
            <a:r>
              <a:rPr lang="en-US" sz="2400" dirty="0">
                <a:solidFill>
                  <a:srgbClr val="0000FF"/>
                </a:solidFill>
              </a:rPr>
              <a:t>t =</a:t>
            </a:r>
            <a:r>
              <a:rPr lang="en-US" sz="2400" dirty="0">
                <a:solidFill>
                  <a:srgbClr val="FF0000"/>
                </a:solidFill>
              </a:rPr>
              <a:t> new </a:t>
            </a:r>
            <a:r>
              <a:rPr lang="en-US" sz="2400" dirty="0"/>
              <a:t>Timer</a:t>
            </a:r>
            <a:r>
              <a:rPr lang="en-US" sz="2400" dirty="0">
                <a:solidFill>
                  <a:srgbClr val="0000FF"/>
                </a:solidFill>
              </a:rPr>
              <a:t>(interval, </a:t>
            </a:r>
            <a:r>
              <a:rPr lang="en-US" sz="2400" dirty="0">
                <a:solidFill>
                  <a:srgbClr val="FF0000"/>
                </a:solidFill>
              </a:rPr>
              <a:t>listener</a:t>
            </a:r>
            <a:r>
              <a:rPr lang="en-US" sz="2400" dirty="0">
                <a:solidFill>
                  <a:srgbClr val="0000FF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   </a:t>
            </a:r>
            <a:r>
              <a:rPr lang="en-US" sz="2400" dirty="0" err="1"/>
              <a:t>t</a:t>
            </a:r>
            <a:r>
              <a:rPr lang="en-US" sz="2400" dirty="0" err="1">
                <a:solidFill>
                  <a:srgbClr val="0000FF"/>
                </a:solidFill>
              </a:rPr>
              <a:t>.start</a:t>
            </a:r>
            <a:r>
              <a:rPr lang="en-US" sz="2400" dirty="0">
                <a:solidFill>
                  <a:srgbClr val="0000FF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} </a:t>
            </a:r>
            <a:r>
              <a:rPr lang="en-US" sz="2400" b="1" dirty="0" smtClean="0">
                <a:solidFill>
                  <a:srgbClr val="00B050"/>
                </a:solidFill>
              </a:rPr>
              <a:t>// Meaning </a:t>
            </a:r>
            <a:r>
              <a:rPr lang="en-US" sz="2400" b="1" dirty="0">
                <a:solidFill>
                  <a:srgbClr val="00B050"/>
                </a:solidFill>
              </a:rPr>
              <a:t>of </a:t>
            </a:r>
            <a:r>
              <a:rPr lang="en-US" sz="2400" b="1" dirty="0" smtClean="0">
                <a:solidFill>
                  <a:srgbClr val="00B050"/>
                </a:solidFill>
              </a:rPr>
              <a:t>above syntax</a:t>
            </a:r>
            <a:r>
              <a:rPr lang="en-US" sz="2400" b="1" dirty="0" smtClean="0"/>
              <a:t>:  create </a:t>
            </a:r>
            <a:r>
              <a:rPr lang="en-US" sz="2400" b="1" dirty="0"/>
              <a:t>a </a:t>
            </a:r>
            <a:r>
              <a:rPr lang="en-US" sz="2400" b="1" dirty="0">
                <a:solidFill>
                  <a:srgbClr val="FF0000"/>
                </a:solidFill>
              </a:rPr>
              <a:t>new </a:t>
            </a:r>
            <a:r>
              <a:rPr lang="en-US" sz="2400" b="1" dirty="0"/>
              <a:t>object of a class </a:t>
            </a:r>
            <a:r>
              <a:rPr lang="en-US" sz="2400" b="1" dirty="0" smtClean="0"/>
              <a:t>that implements 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ActionListener Interface whose </a:t>
            </a:r>
            <a:r>
              <a:rPr lang="en-US" sz="2400" b="1" dirty="0" smtClean="0">
                <a:solidFill>
                  <a:srgbClr val="0000FF"/>
                </a:solidFill>
              </a:rPr>
              <a:t>actionPerformed() </a:t>
            </a:r>
            <a:r>
              <a:rPr lang="en-US" sz="2400" b="1" dirty="0"/>
              <a:t>is </a:t>
            </a:r>
            <a:r>
              <a:rPr lang="en-US" sz="2400" b="1" dirty="0" smtClean="0"/>
              <a:t>defined inside  braces { }.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84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6.4.6. Anonymous Inner Classes </a:t>
            </a:r>
            <a:r>
              <a:rPr lang="en-US" dirty="0" smtClean="0"/>
              <a:t>continued…..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075" y="1009650"/>
            <a:ext cx="11153775" cy="535981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General syntax of </a:t>
            </a:r>
            <a:r>
              <a:rPr lang="en-US" sz="2200" b="1" dirty="0">
                <a:solidFill>
                  <a:srgbClr val="7030A0"/>
                </a:solidFill>
              </a:rPr>
              <a:t>Anonymous Inner </a:t>
            </a:r>
            <a:r>
              <a:rPr lang="en-US" sz="2200" b="1" dirty="0" smtClean="0">
                <a:solidFill>
                  <a:srgbClr val="7030A0"/>
                </a:solidFill>
              </a:rPr>
              <a:t>Classes: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new </a:t>
            </a:r>
            <a:r>
              <a:rPr lang="en-US" b="1" dirty="0" err="1" smtClean="0">
                <a:solidFill>
                  <a:srgbClr val="0000FF"/>
                </a:solidFill>
              </a:rPr>
              <a:t>SuperclassType</a:t>
            </a:r>
            <a:r>
              <a:rPr lang="en-US" dirty="0" smtClean="0">
                <a:solidFill>
                  <a:srgbClr val="0000FF"/>
                </a:solidFill>
              </a:rPr>
              <a:t> (</a:t>
            </a:r>
            <a:r>
              <a:rPr lang="en-US" b="1" dirty="0">
                <a:solidFill>
                  <a:srgbClr val="FF0000"/>
                </a:solidFill>
              </a:rPr>
              <a:t>construction parameters</a:t>
            </a:r>
            <a:r>
              <a:rPr lang="en-US" dirty="0" smtClean="0"/>
              <a:t>)          </a:t>
            </a:r>
            <a:r>
              <a:rPr lang="en-US" dirty="0" smtClean="0">
                <a:solidFill>
                  <a:srgbClr val="FF0000"/>
                </a:solidFill>
              </a:rPr>
              <a:t>new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00FF"/>
                </a:solidFill>
              </a:rPr>
              <a:t>InterfaceType</a:t>
            </a:r>
            <a:r>
              <a:rPr lang="en-US" b="1" dirty="0" smtClean="0"/>
              <a:t>(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{                                                                         {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</a:t>
            </a:r>
            <a:r>
              <a:rPr lang="en-US" b="1" dirty="0">
                <a:solidFill>
                  <a:srgbClr val="7030A0"/>
                </a:solidFill>
              </a:rPr>
              <a:t>inner class methods and </a:t>
            </a:r>
            <a:r>
              <a:rPr lang="en-US" b="1" dirty="0" smtClean="0">
                <a:solidFill>
                  <a:srgbClr val="7030A0"/>
                </a:solidFill>
              </a:rPr>
              <a:t>fields                                 methods and data 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};                                                                          };</a:t>
            </a:r>
          </a:p>
          <a:p>
            <a:pPr marL="0" indent="0"/>
            <a:r>
              <a:rPr lang="en-US" b="1" dirty="0" smtClean="0"/>
              <a:t> If </a:t>
            </a:r>
            <a:r>
              <a:rPr lang="en-US" b="1" dirty="0"/>
              <a:t>there is just </a:t>
            </a:r>
            <a:r>
              <a:rPr lang="en-US" b="1" dirty="0">
                <a:solidFill>
                  <a:srgbClr val="0000FF"/>
                </a:solidFill>
              </a:rPr>
              <a:t>one</a:t>
            </a:r>
            <a:r>
              <a:rPr lang="en-US" b="1" dirty="0"/>
              <a:t> method, use a </a:t>
            </a:r>
            <a:r>
              <a:rPr lang="en-US" b="1" dirty="0">
                <a:solidFill>
                  <a:srgbClr val="0000FF"/>
                </a:solidFill>
              </a:rPr>
              <a:t>lambda </a:t>
            </a:r>
            <a:r>
              <a:rPr lang="en-US" b="1" dirty="0" smtClean="0"/>
              <a:t>expression.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Facts </a:t>
            </a:r>
            <a:r>
              <a:rPr lang="en-US" b="1" dirty="0">
                <a:solidFill>
                  <a:srgbClr val="FF0000"/>
                </a:solidFill>
              </a:rPr>
              <a:t>about anonymous inner class 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/>
              <a:t>Anonymous inner class  has no constructors because </a:t>
            </a:r>
            <a:r>
              <a:rPr lang="en-US" b="1" dirty="0" smtClean="0"/>
              <a:t>constructor </a:t>
            </a:r>
            <a:r>
              <a:rPr lang="en-US" b="1" dirty="0"/>
              <a:t>same as  class name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For class Type:      </a:t>
            </a:r>
            <a:r>
              <a:rPr lang="en-US" b="1" dirty="0" smtClean="0"/>
              <a:t>a)</a:t>
            </a:r>
            <a:r>
              <a:rPr lang="en-US" b="1" dirty="0" smtClean="0">
                <a:solidFill>
                  <a:srgbClr val="0000FF"/>
                </a:solidFill>
              </a:rPr>
              <a:t>  </a:t>
            </a:r>
            <a:r>
              <a:rPr lang="en-US" b="1" dirty="0"/>
              <a:t>the </a:t>
            </a:r>
            <a:r>
              <a:rPr lang="en-US" b="1" dirty="0" smtClean="0"/>
              <a:t>anonymous inner </a:t>
            </a:r>
            <a:r>
              <a:rPr lang="en-US" b="1" dirty="0"/>
              <a:t>class extends that </a:t>
            </a:r>
            <a:r>
              <a:rPr lang="en-US" b="1" dirty="0" smtClean="0"/>
              <a:t>class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      b)  construction </a:t>
            </a:r>
            <a:r>
              <a:rPr lang="en-US" b="1" dirty="0"/>
              <a:t>parameters are given to superclass constructor</a:t>
            </a:r>
            <a:endParaRPr lang="en-US" b="1" dirty="0" smtClean="0"/>
          </a:p>
          <a:p>
            <a:r>
              <a:rPr lang="en-US" b="1" dirty="0" smtClean="0">
                <a:solidFill>
                  <a:srgbClr val="0000FF"/>
                </a:solidFill>
              </a:rPr>
              <a:t>For interface type: </a:t>
            </a:r>
            <a:r>
              <a:rPr lang="en-US" b="1" dirty="0" smtClean="0"/>
              <a:t>a) the anonymous inner </a:t>
            </a:r>
            <a:r>
              <a:rPr lang="en-US" b="1" dirty="0"/>
              <a:t>class implements that </a:t>
            </a:r>
            <a:r>
              <a:rPr lang="en-US" b="1" dirty="0" smtClean="0"/>
              <a:t>interfere.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      b</a:t>
            </a:r>
            <a:r>
              <a:rPr lang="en-US" b="1" dirty="0"/>
              <a:t>) anonymous inner class </a:t>
            </a:r>
            <a:r>
              <a:rPr lang="en-US" b="1" dirty="0" smtClean="0"/>
              <a:t> has no </a:t>
            </a:r>
            <a:r>
              <a:rPr lang="en-US" b="1" dirty="0"/>
              <a:t>construction parameters</a:t>
            </a:r>
            <a:r>
              <a:rPr lang="en-US" b="1" dirty="0" smtClean="0"/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r>
              <a:rPr lang="en-US" b="1" dirty="0" smtClean="0"/>
              <a:t>: Person p1=</a:t>
            </a:r>
            <a:r>
              <a:rPr lang="en-US" b="1" dirty="0" smtClean="0">
                <a:solidFill>
                  <a:srgbClr val="FF0000"/>
                </a:solidFill>
              </a:rPr>
              <a:t>new</a:t>
            </a:r>
            <a:r>
              <a:rPr lang="en-US" b="1" dirty="0" smtClean="0"/>
              <a:t> Person(“ Kim”)</a:t>
            </a:r>
            <a:r>
              <a:rPr lang="en-US" b="1" dirty="0" smtClean="0">
                <a:solidFill>
                  <a:srgbClr val="FF0000"/>
                </a:solidFill>
              </a:rPr>
              <a:t>;</a:t>
            </a:r>
            <a:r>
              <a:rPr lang="en-US" b="1" dirty="0" smtClean="0"/>
              <a:t>  </a:t>
            </a:r>
            <a:r>
              <a:rPr lang="en-US" b="1" dirty="0" smtClean="0">
                <a:solidFill>
                  <a:srgbClr val="00B050"/>
                </a:solidFill>
              </a:rPr>
              <a:t>// an object of superclass is created.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Person P2= </a:t>
            </a:r>
            <a:r>
              <a:rPr lang="en-US" b="1" dirty="0" smtClean="0">
                <a:solidFill>
                  <a:srgbClr val="FF0000"/>
                </a:solidFill>
              </a:rPr>
              <a:t>new</a:t>
            </a:r>
            <a:r>
              <a:rPr lang="en-US" b="1" dirty="0" smtClean="0"/>
              <a:t> person(“park”) {……}</a:t>
            </a:r>
            <a:r>
              <a:rPr lang="en-US" b="1" dirty="0" smtClean="0">
                <a:solidFill>
                  <a:srgbClr val="FF0000"/>
                </a:solidFill>
              </a:rPr>
              <a:t>;</a:t>
            </a:r>
            <a:r>
              <a:rPr lang="en-US" b="1" dirty="0" smtClean="0"/>
              <a:t>  </a:t>
            </a:r>
            <a:r>
              <a:rPr lang="en-US" b="1" dirty="0" smtClean="0">
                <a:solidFill>
                  <a:srgbClr val="00B050"/>
                </a:solidFill>
              </a:rPr>
              <a:t>// an object of inner class that extends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                                                                   // the superclass is created </a:t>
            </a: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84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Example: </a:t>
            </a:r>
            <a:r>
              <a:rPr lang="en-US" sz="2000" dirty="0" smtClean="0">
                <a:solidFill>
                  <a:srgbClr val="FF0000"/>
                </a:solidFill>
              </a:rPr>
              <a:t>Listing 6.8</a:t>
            </a:r>
            <a:r>
              <a:rPr lang="en-US" sz="2000" dirty="0" smtClean="0"/>
              <a:t>. </a:t>
            </a:r>
            <a:r>
              <a:rPr lang="en-US" sz="2000" dirty="0"/>
              <a:t>anonymousInnerClass/ </a:t>
            </a:r>
            <a:r>
              <a:rPr lang="en-US" sz="2000" dirty="0" smtClean="0">
                <a:solidFill>
                  <a:srgbClr val="0000FF"/>
                </a:solidFill>
              </a:rPr>
              <a:t>anonymousInnerClassTest.java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992038"/>
            <a:ext cx="10868025" cy="5729437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package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anonymousInnerClass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java.awt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.*;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java.awt.event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.*;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java.util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.*;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javax.swing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.*;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javax.swing.Timer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FF"/>
                </a:solidFill>
                <a:latin typeface="Consolas"/>
              </a:rPr>
              <a:t>AnonymousInnerClassTest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nsolas"/>
              </a:rPr>
              <a:t>{  </a:t>
            </a:r>
            <a:r>
              <a:rPr lang="en-US" sz="1400" b="1" dirty="0" smtClean="0">
                <a:solidFill>
                  <a:srgbClr val="00B050"/>
                </a:solidFill>
                <a:latin typeface="Consolas"/>
              </a:rPr>
              <a:t>// this program demonstrates anonymous Inner class</a:t>
            </a:r>
            <a:endParaRPr lang="en-US" sz="1400" b="1" dirty="0">
              <a:solidFill>
                <a:srgbClr val="00B050"/>
              </a:solidFill>
              <a:latin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nsolas"/>
              </a:rPr>
              <a:t>main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(String[] </a:t>
            </a:r>
            <a:r>
              <a:rPr lang="en-US" sz="1400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400" b="1" dirty="0" smtClean="0">
                <a:solidFill>
                  <a:srgbClr val="0000FF"/>
                </a:solidFill>
                <a:latin typeface="Consolas"/>
              </a:rPr>
              <a:t>{</a:t>
            </a:r>
            <a:endParaRPr lang="en-US" sz="1400" b="1" dirty="0">
              <a:solidFill>
                <a:srgbClr val="0000FF"/>
              </a:solidFill>
              <a:latin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TalkingClock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clock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TalkingClock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dirty="0" err="1">
                <a:solidFill>
                  <a:srgbClr val="6A3E3E"/>
                </a:solidFill>
                <a:latin typeface="Consolas"/>
              </a:rPr>
              <a:t>clock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.start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(1000,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true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JOptionPane.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showMessageDialog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i="1" dirty="0" smtClean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b="1" i="1" dirty="0">
                <a:solidFill>
                  <a:srgbClr val="2A00FF"/>
                </a:solidFill>
                <a:latin typeface="Consolas"/>
              </a:rPr>
              <a:t>"Quit program</a:t>
            </a:r>
            <a:r>
              <a:rPr lang="en-US" sz="1400" b="1" i="1" dirty="0" smtClean="0">
                <a:solidFill>
                  <a:srgbClr val="2A00FF"/>
                </a:solidFill>
                <a:latin typeface="Consolas"/>
              </a:rPr>
              <a:t>?"</a:t>
            </a:r>
            <a:r>
              <a:rPr lang="en-US" sz="1400" b="1" i="1" dirty="0" smtClean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sz="1400" dirty="0">
                <a:solidFill>
                  <a:srgbClr val="3F7F5F"/>
                </a:solidFill>
                <a:latin typeface="Consolas"/>
              </a:rPr>
              <a:t>// keep </a:t>
            </a:r>
            <a:r>
              <a:rPr lang="en-US" sz="1400" dirty="0" smtClean="0">
                <a:solidFill>
                  <a:srgbClr val="3F7F5F"/>
                </a:solidFill>
                <a:latin typeface="Consolas"/>
              </a:rPr>
              <a:t>running </a:t>
            </a:r>
            <a:r>
              <a:rPr lang="en-US" sz="1400" dirty="0">
                <a:solidFill>
                  <a:srgbClr val="3F7F5F"/>
                </a:solidFill>
                <a:latin typeface="Consolas"/>
              </a:rPr>
              <a:t>until user selects "Ok"</a:t>
            </a:r>
            <a:endParaRPr lang="en-US" sz="1400" b="1" i="1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exit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(0);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Consolas"/>
              </a:rPr>
              <a:t>} </a:t>
            </a:r>
            <a:r>
              <a:rPr lang="en-US" sz="1400" b="1" dirty="0" smtClean="0">
                <a:solidFill>
                  <a:srgbClr val="00B050"/>
                </a:solidFill>
                <a:latin typeface="Consolas"/>
              </a:rPr>
              <a:t>// end of main</a:t>
            </a:r>
            <a:endParaRPr lang="en-US" sz="1400" b="1" dirty="0">
              <a:solidFill>
                <a:srgbClr val="00B050"/>
              </a:solidFill>
              <a:latin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400" b="1" dirty="0" smtClean="0">
                <a:solidFill>
                  <a:srgbClr val="FF0000"/>
                </a:solidFill>
                <a:latin typeface="Consolas"/>
              </a:rPr>
              <a:t>}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nsolas"/>
              </a:rPr>
              <a:t>// end of </a:t>
            </a:r>
            <a:r>
              <a:rPr lang="en-US" sz="1400" b="1" dirty="0" err="1" smtClean="0">
                <a:solidFill>
                  <a:srgbClr val="00B050"/>
                </a:solidFill>
                <a:latin typeface="Consolas"/>
              </a:rPr>
              <a:t>Classs</a:t>
            </a:r>
            <a:endParaRPr lang="en-US" sz="1400" b="1" dirty="0">
              <a:solidFill>
                <a:srgbClr val="00B050"/>
              </a:solidFill>
              <a:latin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TalkingClock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{</a:t>
            </a:r>
            <a:endParaRPr lang="en-US" sz="1400" dirty="0">
              <a:solidFill>
                <a:srgbClr val="FF0000"/>
              </a:solidFill>
              <a:latin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nsolas"/>
              </a:rPr>
              <a:t>start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/>
              </a:rPr>
              <a:t>interval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/>
              </a:rPr>
              <a:t>beep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{</a:t>
            </a:r>
            <a:endParaRPr lang="en-US" sz="1400" dirty="0">
              <a:solidFill>
                <a:srgbClr val="FF0000"/>
              </a:solidFill>
              <a:latin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b="1" dirty="0" err="1">
                <a:solidFill>
                  <a:srgbClr val="0000FF"/>
                </a:solidFill>
                <a:latin typeface="Consolas"/>
              </a:rPr>
              <a:t>ActionListener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nsolas"/>
              </a:rPr>
              <a:t>listener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Consolas"/>
              </a:rPr>
              <a:t>ActionListene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r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()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nsolas"/>
              </a:rPr>
              <a:t>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actionPerformed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ActionEvent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/>
              </a:rPr>
              <a:t>event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400" b="1" dirty="0" smtClean="0">
                <a:solidFill>
                  <a:srgbClr val="0000FF"/>
                </a:solidFill>
                <a:latin typeface="Consolas"/>
              </a:rPr>
              <a:t>{</a:t>
            </a:r>
            <a:endParaRPr lang="en-US" sz="1400" b="1" dirty="0">
              <a:solidFill>
                <a:srgbClr val="0000FF"/>
              </a:solidFill>
              <a:latin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i="1" dirty="0">
                <a:solidFill>
                  <a:srgbClr val="2A00FF"/>
                </a:solidFill>
                <a:latin typeface="Consolas"/>
              </a:rPr>
              <a:t>"At the tone, the time is "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400" b="1" i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 Date());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b="1" dirty="0">
                <a:solidFill>
                  <a:srgbClr val="6A3E3E"/>
                </a:solidFill>
                <a:latin typeface="Consolas"/>
              </a:rPr>
              <a:t>beep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Toolkit.</a:t>
            </a:r>
            <a:r>
              <a:rPr lang="en-US" sz="1400" b="1" i="1" dirty="0" err="1">
                <a:solidFill>
                  <a:srgbClr val="000000"/>
                </a:solidFill>
                <a:latin typeface="Consolas"/>
              </a:rPr>
              <a:t>getDefaultToolkit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().beep();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latin typeface="Consolas"/>
              </a:rPr>
              <a:t>}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nsolas"/>
              </a:rPr>
              <a:t>}; </a:t>
            </a:r>
            <a:r>
              <a:rPr lang="en-US" sz="1400" dirty="0" smtClean="0">
                <a:solidFill>
                  <a:srgbClr val="00B050"/>
                </a:solidFill>
                <a:latin typeface="Consolas"/>
              </a:rPr>
              <a:t>// do not forget semi-colon</a:t>
            </a:r>
            <a:endParaRPr lang="en-US" sz="1400" dirty="0">
              <a:solidFill>
                <a:srgbClr val="00B050"/>
              </a:solidFill>
              <a:latin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Timer 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Timer(</a:t>
            </a:r>
            <a:r>
              <a:rPr lang="en-US" sz="1400" b="1" dirty="0">
                <a:solidFill>
                  <a:srgbClr val="6A3E3E"/>
                </a:solidFill>
                <a:latin typeface="Consolas"/>
              </a:rPr>
              <a:t>interval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b="1" dirty="0">
                <a:solidFill>
                  <a:srgbClr val="6A3E3E"/>
                </a:solidFill>
                <a:latin typeface="Consolas"/>
              </a:rPr>
              <a:t>listener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t.start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1400" dirty="0" smtClean="0">
                <a:solidFill>
                  <a:srgbClr val="00B050"/>
                </a:solidFill>
                <a:latin typeface="Consolas"/>
              </a:rPr>
              <a:t>// end of start()</a:t>
            </a:r>
            <a:endParaRPr lang="en-US" sz="1400" dirty="0">
              <a:solidFill>
                <a:srgbClr val="00B050"/>
              </a:solidFill>
              <a:latin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</a:t>
            </a:r>
            <a:r>
              <a:rPr lang="en-US" sz="1400" dirty="0" smtClean="0">
                <a:solidFill>
                  <a:srgbClr val="00B050"/>
                </a:solidFill>
                <a:latin typeface="Consolas"/>
              </a:rPr>
              <a:t>//end of </a:t>
            </a:r>
            <a:r>
              <a:rPr lang="en-US" sz="1400" dirty="0" err="1" smtClean="0">
                <a:solidFill>
                  <a:srgbClr val="00B050"/>
                </a:solidFill>
                <a:latin typeface="Consolas"/>
              </a:rPr>
              <a:t>TalkingClock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57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6.4.7. Static Inner </a:t>
            </a:r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992037"/>
            <a:ext cx="10677525" cy="5478431"/>
          </a:xfrm>
        </p:spPr>
        <p:txBody>
          <a:bodyPr>
            <a:normAutofit/>
          </a:bodyPr>
          <a:lstStyle/>
          <a:p>
            <a:r>
              <a:rPr lang="en-US" sz="2200" dirty="0" smtClean="0"/>
              <a:t>If we want to </a:t>
            </a:r>
            <a:r>
              <a:rPr lang="en-US" sz="2200" b="1" dirty="0" smtClean="0"/>
              <a:t>hide one </a:t>
            </a:r>
            <a:r>
              <a:rPr lang="en-US" sz="2200" dirty="0"/>
              <a:t>class inside </a:t>
            </a:r>
            <a:r>
              <a:rPr lang="en-US" sz="2200" b="1" dirty="0" smtClean="0"/>
              <a:t>another class </a:t>
            </a:r>
            <a:r>
              <a:rPr lang="en-US" sz="2200" b="1" dirty="0" smtClean="0">
                <a:solidFill>
                  <a:srgbClr val="FF0000"/>
                </a:solidFill>
              </a:rPr>
              <a:t>without </a:t>
            </a:r>
            <a:r>
              <a:rPr lang="en-US" sz="2200" b="1" dirty="0" smtClean="0"/>
              <a:t>a reference </a:t>
            </a:r>
            <a:r>
              <a:rPr lang="en-US" sz="2200" dirty="0" smtClean="0"/>
              <a:t>to an</a:t>
            </a:r>
          </a:p>
          <a:p>
            <a:pPr marL="0" indent="0">
              <a:buNone/>
            </a:pPr>
            <a:r>
              <a:rPr lang="en-US" sz="2200" dirty="0" smtClean="0"/>
              <a:t>   </a:t>
            </a:r>
            <a:r>
              <a:rPr lang="en-US" sz="2200" b="1" dirty="0" smtClean="0">
                <a:solidFill>
                  <a:srgbClr val="FF0000"/>
                </a:solidFill>
              </a:rPr>
              <a:t>object</a:t>
            </a:r>
            <a:r>
              <a:rPr lang="en-US" sz="2200" dirty="0" smtClean="0"/>
              <a:t> of  its outer class, we use </a:t>
            </a:r>
            <a:r>
              <a:rPr lang="en-US" sz="2200" b="1" dirty="0" smtClean="0"/>
              <a:t>static inner </a:t>
            </a:r>
            <a:r>
              <a:rPr lang="en-US" sz="2200" dirty="0" smtClean="0"/>
              <a:t>class.</a:t>
            </a:r>
          </a:p>
          <a:p>
            <a:r>
              <a:rPr lang="en-US" sz="2200" dirty="0" smtClean="0"/>
              <a:t>Hence, we suppress automatic </a:t>
            </a:r>
            <a:r>
              <a:rPr lang="en-US" sz="2200" b="1" dirty="0" smtClean="0"/>
              <a:t>generation </a:t>
            </a:r>
            <a:r>
              <a:rPr lang="en-US" sz="2200" dirty="0" smtClean="0"/>
              <a:t>of reference to </a:t>
            </a:r>
            <a:r>
              <a:rPr lang="en-US" sz="2200" b="1" dirty="0" smtClean="0"/>
              <a:t>its outer class  </a:t>
            </a:r>
            <a:r>
              <a:rPr lang="en-US" sz="2200" dirty="0"/>
              <a:t>by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  declaring the </a:t>
            </a:r>
            <a:r>
              <a:rPr lang="en-US" sz="2200" b="1" dirty="0" smtClean="0">
                <a:solidFill>
                  <a:srgbClr val="FF0000"/>
                </a:solidFill>
              </a:rPr>
              <a:t>inner class </a:t>
            </a:r>
            <a:r>
              <a:rPr lang="en-US" sz="2200" dirty="0" smtClean="0"/>
              <a:t>as </a:t>
            </a:r>
            <a:r>
              <a:rPr lang="en-US" sz="2200" b="1" dirty="0" smtClean="0"/>
              <a:t>static class </a:t>
            </a:r>
            <a:endParaRPr lang="en-US" sz="2200" dirty="0" smtClean="0"/>
          </a:p>
          <a:p>
            <a:r>
              <a:rPr lang="en-US" sz="2200" b="1" dirty="0" smtClean="0"/>
              <a:t>Hence, the inner class </a:t>
            </a:r>
            <a:r>
              <a:rPr lang="en-US" sz="2200" b="1" dirty="0" smtClean="0">
                <a:solidFill>
                  <a:srgbClr val="FF0000"/>
                </a:solidFill>
              </a:rPr>
              <a:t>is not </a:t>
            </a:r>
            <a:r>
              <a:rPr lang="en-US" sz="2200" b="1" dirty="0" smtClean="0"/>
              <a:t>required to </a:t>
            </a:r>
            <a:r>
              <a:rPr lang="en-US" sz="2200" b="1" dirty="0" smtClean="0">
                <a:solidFill>
                  <a:srgbClr val="FF0000"/>
                </a:solidFill>
              </a:rPr>
              <a:t>know </a:t>
            </a:r>
            <a:r>
              <a:rPr lang="en-US" sz="2200" b="1" dirty="0" smtClean="0"/>
              <a:t>the creating object.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FF0000"/>
                </a:solidFill>
              </a:rPr>
              <a:t>Example</a:t>
            </a:r>
            <a:r>
              <a:rPr lang="en-US" sz="2200" dirty="0" smtClean="0"/>
              <a:t>:  write a java program that computes the max and min of an array.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0000FF"/>
                </a:solidFill>
              </a:rPr>
              <a:t>Approach </a:t>
            </a:r>
            <a:r>
              <a:rPr lang="en-US" sz="2200" b="1" dirty="0">
                <a:solidFill>
                  <a:srgbClr val="0000FF"/>
                </a:solidFill>
              </a:rPr>
              <a:t>1</a:t>
            </a:r>
            <a:r>
              <a:rPr lang="en-US" sz="2200" dirty="0"/>
              <a:t>: </a:t>
            </a:r>
            <a:r>
              <a:rPr lang="en-US" sz="2200" dirty="0" smtClean="0"/>
              <a:t>we can write  two methods, </a:t>
            </a:r>
            <a:r>
              <a:rPr lang="en-US" sz="2200" b="1" dirty="0" smtClean="0"/>
              <a:t>min() </a:t>
            </a:r>
            <a:r>
              <a:rPr lang="en-US" sz="2200" dirty="0" smtClean="0"/>
              <a:t>and </a:t>
            </a:r>
            <a:r>
              <a:rPr lang="en-US" sz="2200" b="1" dirty="0" smtClean="0"/>
              <a:t>max() </a:t>
            </a:r>
            <a:r>
              <a:rPr lang="en-US" sz="2200" dirty="0" smtClean="0"/>
              <a:t>methods </a:t>
            </a:r>
          </a:p>
          <a:p>
            <a:pPr marL="0" indent="0">
              <a:buNone/>
            </a:pPr>
            <a:r>
              <a:rPr lang="en-US" sz="2200" b="1" dirty="0" smtClean="0"/>
              <a:t>    Weakness</a:t>
            </a:r>
            <a:r>
              <a:rPr lang="en-US" sz="2200" dirty="0"/>
              <a:t>: </a:t>
            </a:r>
            <a:r>
              <a:rPr lang="en-US" sz="2200" dirty="0" smtClean="0"/>
              <a:t>It is not efficient because the </a:t>
            </a:r>
            <a:r>
              <a:rPr lang="en-US" sz="2200" dirty="0"/>
              <a:t>array is </a:t>
            </a:r>
            <a:r>
              <a:rPr lang="en-US" sz="2200" dirty="0" smtClean="0"/>
              <a:t>traversed twice.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0000FF"/>
                </a:solidFill>
              </a:rPr>
              <a:t>Approach 2</a:t>
            </a:r>
            <a:r>
              <a:rPr lang="en-US" sz="2200" dirty="0" smtClean="0"/>
              <a:t>: We can write </a:t>
            </a:r>
            <a:r>
              <a:rPr lang="en-US" sz="2200" b="1" dirty="0" err="1" smtClean="0">
                <a:solidFill>
                  <a:srgbClr val="0000FF"/>
                </a:solidFill>
              </a:rPr>
              <a:t>MinMax</a:t>
            </a:r>
            <a:r>
              <a:rPr lang="en-US" sz="2200" b="1" dirty="0" smtClean="0">
                <a:solidFill>
                  <a:srgbClr val="0000FF"/>
                </a:solidFill>
              </a:rPr>
              <a:t>(</a:t>
            </a:r>
            <a:r>
              <a:rPr lang="en-US" sz="2200" b="1" dirty="0" smtClean="0"/>
              <a:t>) </a:t>
            </a:r>
            <a:r>
              <a:rPr lang="en-US" sz="2200" dirty="0" smtClean="0"/>
              <a:t>method to traverse the array </a:t>
            </a:r>
            <a:r>
              <a:rPr lang="en-US" sz="2200" dirty="0" smtClean="0">
                <a:solidFill>
                  <a:srgbClr val="FF0000"/>
                </a:solidFill>
              </a:rPr>
              <a:t>only one time</a:t>
            </a:r>
          </a:p>
          <a:p>
            <a:pPr marL="0" indent="0">
              <a:buNone/>
            </a:pPr>
            <a:r>
              <a:rPr lang="en-US" sz="2200" b="1" dirty="0" smtClean="0"/>
              <a:t>    Weakness</a:t>
            </a:r>
            <a:r>
              <a:rPr lang="en-US" sz="2200" b="1" dirty="0"/>
              <a:t>:</a:t>
            </a:r>
            <a:r>
              <a:rPr lang="en-US" sz="2200" dirty="0"/>
              <a:t>  </a:t>
            </a:r>
            <a:r>
              <a:rPr lang="en-US" sz="2200" b="1" dirty="0" err="1" smtClean="0">
                <a:solidFill>
                  <a:srgbClr val="0000FF"/>
                </a:solidFill>
              </a:rPr>
              <a:t>MinMax</a:t>
            </a:r>
            <a:r>
              <a:rPr lang="en-US" sz="2200" b="1" dirty="0" smtClean="0">
                <a:solidFill>
                  <a:srgbClr val="0000FF"/>
                </a:solidFill>
              </a:rPr>
              <a:t>() </a:t>
            </a:r>
            <a:r>
              <a:rPr lang="en-US" sz="2200" dirty="0" smtClean="0"/>
              <a:t>cannot </a:t>
            </a:r>
            <a:r>
              <a:rPr lang="en-US" sz="2200" b="1" dirty="0" smtClean="0"/>
              <a:t>return </a:t>
            </a:r>
            <a:r>
              <a:rPr lang="en-US" sz="2200" dirty="0" smtClean="0"/>
              <a:t>two values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0000FF"/>
                </a:solidFill>
              </a:rPr>
              <a:t>Approach 3 </a:t>
            </a:r>
            <a:r>
              <a:rPr lang="en-US" sz="2200" b="1" dirty="0"/>
              <a:t>: </a:t>
            </a:r>
            <a:r>
              <a:rPr lang="en-US" sz="2200" b="1" dirty="0" smtClean="0"/>
              <a:t> Use statistic </a:t>
            </a:r>
            <a:r>
              <a:rPr lang="en-US" b="1" dirty="0" smtClean="0"/>
              <a:t>inner class that returns a pair of values( </a:t>
            </a:r>
            <a:r>
              <a:rPr lang="en-US" b="1" dirty="0" smtClean="0">
                <a:solidFill>
                  <a:srgbClr val="0000FF"/>
                </a:solidFill>
              </a:rPr>
              <a:t>See next slide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8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6.4.7. Static Inner </a:t>
            </a:r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2037"/>
            <a:ext cx="10763250" cy="54784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class </a:t>
            </a:r>
            <a:r>
              <a:rPr lang="en-US" b="1" dirty="0" err="1">
                <a:solidFill>
                  <a:srgbClr val="0000FF"/>
                </a:solidFill>
              </a:rPr>
              <a:t>ArrayAlg</a:t>
            </a:r>
            <a:endParaRPr lang="en-US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</a:t>
            </a:r>
            <a:r>
              <a:rPr lang="en-US" b="1" dirty="0">
                <a:solidFill>
                  <a:srgbClr val="FF0000"/>
                </a:solidFill>
              </a:rPr>
              <a:t>public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static</a:t>
            </a:r>
            <a:r>
              <a:rPr lang="en-US" dirty="0">
                <a:solidFill>
                  <a:srgbClr val="7030A0"/>
                </a:solidFill>
              </a:rPr>
              <a:t> class </a:t>
            </a:r>
            <a:r>
              <a:rPr lang="en-US" b="1" dirty="0" smtClean="0">
                <a:solidFill>
                  <a:srgbClr val="7030A0"/>
                </a:solidFill>
              </a:rPr>
              <a:t>Pair</a:t>
            </a:r>
            <a:r>
              <a:rPr lang="en-US" dirty="0" smtClean="0">
                <a:solidFill>
                  <a:srgbClr val="7030A0"/>
                </a:solidFill>
              </a:rPr>
              <a:t>  </a:t>
            </a:r>
            <a:r>
              <a:rPr lang="en-US" b="1" dirty="0" smtClean="0">
                <a:solidFill>
                  <a:srgbClr val="00B050"/>
                </a:solidFill>
              </a:rPr>
              <a:t>// Syntactically, looks like field of outer class, technically not</a:t>
            </a:r>
            <a:r>
              <a:rPr lang="en-US" dirty="0" smtClean="0">
                <a:solidFill>
                  <a:srgbClr val="00B050"/>
                </a:solidFill>
              </a:rPr>
              <a:t>. 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</a:t>
            </a:r>
            <a:r>
              <a:rPr lang="en-US" dirty="0" smtClean="0">
                <a:solidFill>
                  <a:srgbClr val="7030A0"/>
                </a:solidFill>
              </a:rPr>
              <a:t>{                              </a:t>
            </a:r>
            <a:r>
              <a:rPr lang="en-US" dirty="0" smtClean="0">
                <a:solidFill>
                  <a:srgbClr val="00B050"/>
                </a:solidFill>
              </a:rPr>
              <a:t>// only inner classes can be declared as static class 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public double first;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public double second;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</a:t>
            </a:r>
            <a:r>
              <a:rPr lang="en-US" dirty="0" smtClean="0">
                <a:solidFill>
                  <a:srgbClr val="0000FF"/>
                </a:solidFill>
              </a:rPr>
              <a:t>…………………………………………………………………………..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public </a:t>
            </a:r>
            <a:r>
              <a:rPr lang="en-US" dirty="0">
                <a:solidFill>
                  <a:srgbClr val="FF0000"/>
                </a:solidFill>
              </a:rPr>
              <a:t>static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Pair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minmax</a:t>
            </a:r>
            <a:r>
              <a:rPr lang="en-US" dirty="0">
                <a:solidFill>
                  <a:srgbClr val="0000FF"/>
                </a:solidFill>
              </a:rPr>
              <a:t>(double[] </a:t>
            </a:r>
            <a:r>
              <a:rPr lang="en-US" dirty="0">
                <a:solidFill>
                  <a:srgbClr val="FF0000"/>
                </a:solidFill>
              </a:rPr>
              <a:t>values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   . . .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  </a:t>
            </a:r>
            <a:r>
              <a:rPr lang="en-US" dirty="0">
                <a:solidFill>
                  <a:srgbClr val="FF0000"/>
                </a:solidFill>
              </a:rPr>
              <a:t> return new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Pair</a:t>
            </a:r>
            <a:r>
              <a:rPr lang="en-US" dirty="0">
                <a:solidFill>
                  <a:srgbClr val="0000FF"/>
                </a:solidFill>
              </a:rPr>
              <a:t>(min, max</a:t>
            </a:r>
            <a:r>
              <a:rPr lang="en-US" dirty="0" smtClean="0">
                <a:solidFill>
                  <a:srgbClr val="0000FF"/>
                </a:solidFill>
              </a:rPr>
              <a:t>) ; </a:t>
            </a:r>
            <a:r>
              <a:rPr lang="en-US" dirty="0">
                <a:solidFill>
                  <a:srgbClr val="0000FF"/>
                </a:solidFill>
              </a:rPr>
              <a:t>// no creating object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} </a:t>
            </a:r>
            <a:r>
              <a:rPr lang="en-US" b="1" dirty="0" smtClean="0">
                <a:solidFill>
                  <a:srgbClr val="00B050"/>
                </a:solidFill>
              </a:rPr>
              <a:t>// Now, we can invoke </a:t>
            </a:r>
            <a:r>
              <a:rPr lang="en-US" b="1" dirty="0" err="1" smtClean="0">
                <a:solidFill>
                  <a:srgbClr val="00B050"/>
                </a:solidFill>
              </a:rPr>
              <a:t>MinMax</a:t>
            </a:r>
            <a:r>
              <a:rPr lang="en-US" b="1" dirty="0" smtClean="0">
                <a:solidFill>
                  <a:srgbClr val="00B050"/>
                </a:solidFill>
              </a:rPr>
              <a:t>() as: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>
                <a:solidFill>
                  <a:srgbClr val="FF0000"/>
                </a:solidFill>
              </a:rPr>
              <a:t>ArrayAlg</a:t>
            </a:r>
            <a:r>
              <a:rPr lang="en-US" dirty="0" err="1" smtClean="0">
                <a:solidFill>
                  <a:srgbClr val="0000FF"/>
                </a:solidFill>
              </a:rPr>
              <a:t>.</a:t>
            </a:r>
            <a:r>
              <a:rPr lang="en-US" dirty="0" err="1" smtClean="0">
                <a:solidFill>
                  <a:srgbClr val="7030A0"/>
                </a:solidFill>
              </a:rPr>
              <a:t>Pair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p = </a:t>
            </a:r>
            <a:r>
              <a:rPr lang="en-US" dirty="0" err="1" smtClean="0">
                <a:solidFill>
                  <a:srgbClr val="FF0000"/>
                </a:solidFill>
              </a:rPr>
              <a:t>ArrayAlg.</a:t>
            </a:r>
            <a:r>
              <a:rPr lang="en-US" dirty="0" err="1" smtClean="0">
                <a:solidFill>
                  <a:srgbClr val="0000FF"/>
                </a:solidFill>
              </a:rPr>
              <a:t>minmax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/>
              <a:t>Arraydata</a:t>
            </a:r>
            <a:r>
              <a:rPr lang="en-US" dirty="0" smtClean="0">
                <a:solidFill>
                  <a:srgbClr val="0000FF"/>
                </a:solidFill>
              </a:rPr>
              <a:t>);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// An object of </a:t>
            </a:r>
            <a:r>
              <a:rPr lang="en-US" dirty="0" smtClean="0">
                <a:solidFill>
                  <a:srgbClr val="FF0000"/>
                </a:solidFill>
              </a:rPr>
              <a:t>pair</a:t>
            </a:r>
            <a:r>
              <a:rPr lang="en-US" dirty="0" smtClean="0">
                <a:solidFill>
                  <a:srgbClr val="0000FF"/>
                </a:solidFill>
              </a:rPr>
              <a:t> class has no reference to an object of </a:t>
            </a:r>
            <a:r>
              <a:rPr lang="en-US" dirty="0" err="1" smtClean="0">
                <a:solidFill>
                  <a:srgbClr val="FF0000"/>
                </a:solidFill>
              </a:rPr>
              <a:t>ArrayAlg</a:t>
            </a:r>
            <a:r>
              <a:rPr lang="en-US" dirty="0" smtClean="0">
                <a:solidFill>
                  <a:srgbClr val="0000FF"/>
                </a:solidFill>
              </a:rPr>
              <a:t> class </a:t>
            </a:r>
            <a:endParaRPr lang="en-US" dirty="0">
              <a:solidFill>
                <a:srgbClr val="0000FF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76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0796"/>
            <a:ext cx="10515600" cy="5147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</a:t>
            </a:r>
            <a:r>
              <a:rPr lang="en-US" dirty="0" smtClean="0">
                <a:solidFill>
                  <a:srgbClr val="FF0000"/>
                </a:solidFill>
              </a:rPr>
              <a:t>Listing 6.9. </a:t>
            </a:r>
            <a:r>
              <a:rPr lang="en-US" dirty="0" err="1" smtClean="0"/>
              <a:t>staticInnerClass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0000FF"/>
                </a:solidFill>
              </a:rPr>
              <a:t>StaticInnerClassTest</a:t>
            </a:r>
            <a:r>
              <a:rPr lang="en-US" dirty="0" smtClean="0"/>
              <a:t>.java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5507"/>
            <a:ext cx="10515600" cy="6075967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buNone/>
            </a:pPr>
            <a:endParaRPr lang="en-US" sz="1400" b="1" dirty="0" smtClean="0">
              <a:solidFill>
                <a:srgbClr val="7F0055"/>
              </a:solidFill>
              <a:latin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package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staticInnerClass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Consolas"/>
              </a:rPr>
              <a:t>StaticInnerClassTest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{  </a:t>
            </a:r>
            <a:r>
              <a:rPr lang="en-US" sz="1400" b="1" dirty="0" smtClean="0">
                <a:solidFill>
                  <a:srgbClr val="00B050"/>
                </a:solidFill>
                <a:latin typeface="Consolas"/>
              </a:rPr>
              <a:t>// this program demonstrates the use of static inner class</a:t>
            </a:r>
            <a:endParaRPr lang="en-US" sz="1400" b="1" dirty="0">
              <a:solidFill>
                <a:srgbClr val="00B050"/>
              </a:solidFill>
              <a:latin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nsolas"/>
              </a:rPr>
              <a:t>main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(String[] </a:t>
            </a:r>
            <a:r>
              <a:rPr lang="en-US" sz="1400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sz="1400" b="1" dirty="0">
                <a:solidFill>
                  <a:srgbClr val="6A3E3E"/>
                </a:solidFill>
                <a:latin typeface="Consolas"/>
              </a:rPr>
              <a:t>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[20];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nn-NO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nn-NO" sz="14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nn-NO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sz="1400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nn-NO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nn-NO" sz="1400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nn-NO" sz="1400" b="1" dirty="0">
                <a:solidFill>
                  <a:srgbClr val="000000"/>
                </a:solidFill>
                <a:latin typeface="Consolas"/>
              </a:rPr>
              <a:t> = 0; </a:t>
            </a:r>
            <a:r>
              <a:rPr lang="nn-NO" sz="1400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nn-NO" sz="1400" b="1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nn-NO" sz="1400" b="1" dirty="0">
                <a:solidFill>
                  <a:srgbClr val="6A3E3E"/>
                </a:solidFill>
                <a:latin typeface="Consolas"/>
              </a:rPr>
              <a:t>d</a:t>
            </a:r>
            <a:r>
              <a:rPr lang="nn-NO" sz="1400" b="1" dirty="0">
                <a:solidFill>
                  <a:srgbClr val="000000"/>
                </a:solidFill>
                <a:latin typeface="Consolas"/>
              </a:rPr>
              <a:t>.</a:t>
            </a:r>
            <a:r>
              <a:rPr lang="nn-NO" sz="1400" b="1" dirty="0">
                <a:solidFill>
                  <a:srgbClr val="0000C0"/>
                </a:solidFill>
                <a:latin typeface="Consolas"/>
              </a:rPr>
              <a:t>length</a:t>
            </a:r>
            <a:r>
              <a:rPr lang="nn-NO" sz="1400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nn-NO" sz="1400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nn-NO" sz="1400" b="1" dirty="0">
                <a:solidFill>
                  <a:srgbClr val="000000"/>
                </a:solidFill>
                <a:latin typeface="Consolas"/>
              </a:rPr>
              <a:t>++)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] = 100 *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Math.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random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ArrayAlg.Pair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p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ArrayAlg.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minmax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6A3E3E"/>
                </a:solidFill>
                <a:latin typeface="Consolas"/>
              </a:rPr>
              <a:t>d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i="1" dirty="0">
                <a:solidFill>
                  <a:srgbClr val="2A00FF"/>
                </a:solidFill>
                <a:latin typeface="Consolas"/>
              </a:rPr>
              <a:t>"min = "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400" b="1" i="1" dirty="0" err="1">
                <a:solidFill>
                  <a:srgbClr val="6A3E3E"/>
                </a:solidFill>
                <a:latin typeface="Consolas"/>
              </a:rPr>
              <a:t>p</a:t>
            </a:r>
            <a:r>
              <a:rPr lang="en-US" sz="1400" b="1" i="1" dirty="0" err="1">
                <a:solidFill>
                  <a:srgbClr val="000000"/>
                </a:solidFill>
                <a:latin typeface="Consolas"/>
              </a:rPr>
              <a:t>.getFirst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i="1" dirty="0">
                <a:solidFill>
                  <a:srgbClr val="2A00FF"/>
                </a:solidFill>
                <a:latin typeface="Consolas"/>
              </a:rPr>
              <a:t>"max = "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400" b="1" i="1" dirty="0" err="1">
                <a:solidFill>
                  <a:srgbClr val="6A3E3E"/>
                </a:solidFill>
                <a:latin typeface="Consolas"/>
              </a:rPr>
              <a:t>p</a:t>
            </a:r>
            <a:r>
              <a:rPr lang="en-US" sz="1400" b="1" i="1" dirty="0" err="1">
                <a:solidFill>
                  <a:srgbClr val="000000"/>
                </a:solidFill>
                <a:latin typeface="Consolas"/>
              </a:rPr>
              <a:t>.getSecond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1400" b="1" dirty="0" smtClean="0">
                <a:solidFill>
                  <a:srgbClr val="00B050"/>
                </a:solidFill>
                <a:latin typeface="Consolas"/>
              </a:rPr>
              <a:t>// end of main</a:t>
            </a:r>
            <a:endParaRPr lang="en-US" sz="1400" b="1" dirty="0">
              <a:solidFill>
                <a:srgbClr val="00B050"/>
              </a:solidFill>
              <a:latin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1400" dirty="0" smtClean="0">
                <a:solidFill>
                  <a:srgbClr val="00B050"/>
                </a:solidFill>
                <a:latin typeface="Consolas"/>
              </a:rPr>
              <a:t>// end of class</a:t>
            </a:r>
            <a:endParaRPr lang="en-US" sz="1400" dirty="0">
              <a:solidFill>
                <a:srgbClr val="00B050"/>
              </a:solidFill>
              <a:latin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ArrayAlg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{</a:t>
            </a:r>
            <a:endParaRPr lang="en-US" sz="1400" dirty="0">
              <a:solidFill>
                <a:srgbClr val="FF0000"/>
              </a:solidFill>
              <a:latin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Consolas"/>
              </a:rPr>
              <a:t>Pair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nsolas"/>
              </a:rPr>
              <a:t>{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3F7F5F"/>
                </a:solidFill>
                <a:latin typeface="Consolas"/>
              </a:rPr>
              <a:t>//A pair of floating-point </a:t>
            </a:r>
            <a:r>
              <a:rPr lang="en-US" sz="1400" b="1" dirty="0" smtClean="0">
                <a:solidFill>
                  <a:srgbClr val="3F7F5F"/>
                </a:solidFill>
                <a:latin typeface="Consolas"/>
              </a:rPr>
              <a:t>number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00C0"/>
                </a:solidFill>
                <a:latin typeface="Consolas"/>
              </a:rPr>
              <a:t>first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00C0"/>
                </a:solidFill>
                <a:latin typeface="Consolas"/>
              </a:rPr>
              <a:t>second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/>
              </a:rPr>
              <a:t>Pair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/>
              </a:rPr>
              <a:t>f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/>
              </a:rPr>
              <a:t>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400" b="1" dirty="0">
                <a:solidFill>
                  <a:srgbClr val="FF0000"/>
                </a:solidFill>
                <a:latin typeface="Consolas"/>
              </a:rPr>
              <a:t>{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3F7F5F"/>
                </a:solidFill>
                <a:latin typeface="Consolas"/>
              </a:rPr>
              <a:t>//Constructs a pair from two floating-point numbers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400" dirty="0">
                <a:solidFill>
                  <a:srgbClr val="0000C0"/>
                </a:solidFill>
                <a:latin typeface="Consolas"/>
              </a:rPr>
              <a:t>first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f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400" dirty="0">
                <a:solidFill>
                  <a:srgbClr val="0000C0"/>
                </a:solidFill>
                <a:latin typeface="Consolas"/>
              </a:rPr>
              <a:t>second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}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/>
              </a:rPr>
              <a:t>// end constructor </a:t>
            </a:r>
            <a:endParaRPr lang="en-US" sz="1400" dirty="0">
              <a:solidFill>
                <a:srgbClr val="00B050"/>
              </a:solidFill>
              <a:latin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getFirst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(){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00C0"/>
                </a:solidFill>
                <a:latin typeface="Consolas"/>
              </a:rPr>
              <a:t>first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}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getSecond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(){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00C0"/>
                </a:solidFill>
                <a:latin typeface="Consolas"/>
              </a:rPr>
              <a:t>second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}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1400" b="1" dirty="0" smtClean="0">
                <a:solidFill>
                  <a:srgbClr val="00B050"/>
                </a:solidFill>
                <a:latin typeface="Consolas"/>
              </a:rPr>
              <a:t>//end of class Pair( inner class</a:t>
            </a:r>
            <a:r>
              <a:rPr lang="en-US" sz="1400" dirty="0" smtClean="0">
                <a:solidFill>
                  <a:srgbClr val="00B050"/>
                </a:solidFill>
                <a:latin typeface="Consolas"/>
              </a:rPr>
              <a:t>)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97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Facts about Interface  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549" y="1025659"/>
            <a:ext cx="11191875" cy="518492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Note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prstClr val="black"/>
                </a:solidFill>
              </a:rPr>
              <a:t>:  </a:t>
            </a:r>
            <a:r>
              <a:rPr lang="en-US" dirty="0">
                <a:solidFill>
                  <a:prstClr val="black"/>
                </a:solidFill>
              </a:rPr>
              <a:t>An  interface  can have one or more methods( </a:t>
            </a:r>
            <a:r>
              <a:rPr lang="en-US" b="1" dirty="0">
                <a:solidFill>
                  <a:srgbClr val="FF0000"/>
                </a:solidFill>
              </a:rPr>
              <a:t>public by default</a:t>
            </a:r>
            <a:r>
              <a:rPr lang="en-US" dirty="0">
                <a:solidFill>
                  <a:prstClr val="black"/>
                </a:solidFill>
              </a:rPr>
              <a:t>)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Note </a:t>
            </a:r>
            <a:r>
              <a:rPr lang="en-US" b="1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prstClr val="black"/>
                </a:solidFill>
              </a:rPr>
              <a:t>:  </a:t>
            </a:r>
            <a:r>
              <a:rPr lang="en-US" dirty="0">
                <a:solidFill>
                  <a:prstClr val="black"/>
                </a:solidFill>
              </a:rPr>
              <a:t>An  interface  can have zero or </a:t>
            </a:r>
            <a:r>
              <a:rPr lang="en-US" dirty="0" smtClean="0">
                <a:solidFill>
                  <a:prstClr val="black"/>
                </a:solidFill>
              </a:rPr>
              <a:t>more </a:t>
            </a:r>
            <a:r>
              <a:rPr lang="en-US" b="1" dirty="0" smtClean="0">
                <a:solidFill>
                  <a:srgbClr val="0000FF"/>
                </a:solidFill>
              </a:rPr>
              <a:t>constant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fields( </a:t>
            </a:r>
            <a:r>
              <a:rPr lang="en-US" b="1" dirty="0">
                <a:solidFill>
                  <a:srgbClr val="FF0000"/>
                </a:solidFill>
              </a:rPr>
              <a:t>public static final </a:t>
            </a:r>
            <a:r>
              <a:rPr lang="en-US" dirty="0">
                <a:solidFill>
                  <a:prstClr val="black"/>
                </a:solidFill>
              </a:rPr>
              <a:t>by default);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Note 3:</a:t>
            </a:r>
            <a:r>
              <a:rPr lang="en-US" b="1" dirty="0" smtClean="0">
                <a:solidFill>
                  <a:prstClr val="black"/>
                </a:solidFill>
              </a:rPr>
              <a:t>  </a:t>
            </a:r>
            <a:r>
              <a:rPr lang="en-US" b="1" dirty="0" smtClean="0"/>
              <a:t>interfaces cannot supply the following</a:t>
            </a:r>
          </a:p>
          <a:p>
            <a:pPr marL="457200" indent="-457200">
              <a:buAutoNum type="alphaLcParenR"/>
            </a:pPr>
            <a:r>
              <a:rPr lang="en-US" b="1" dirty="0" smtClean="0"/>
              <a:t>Interfaces </a:t>
            </a:r>
            <a:r>
              <a:rPr lang="en-US" b="1" dirty="0">
                <a:solidFill>
                  <a:srgbClr val="FF0000"/>
                </a:solidFill>
              </a:rPr>
              <a:t>never</a:t>
            </a:r>
            <a:r>
              <a:rPr lang="en-US" b="1" dirty="0"/>
              <a:t> have </a:t>
            </a:r>
            <a:r>
              <a:rPr lang="en-US" b="1" dirty="0">
                <a:solidFill>
                  <a:srgbClr val="FF0000"/>
                </a:solidFill>
              </a:rPr>
              <a:t>instance </a:t>
            </a:r>
            <a:r>
              <a:rPr lang="en-US" b="1" dirty="0" smtClean="0">
                <a:solidFill>
                  <a:srgbClr val="FF0000"/>
                </a:solidFill>
              </a:rPr>
              <a:t>fields </a:t>
            </a:r>
            <a:r>
              <a:rPr lang="en-US" b="1" dirty="0" smtClean="0"/>
              <a:t>because s</a:t>
            </a:r>
            <a:r>
              <a:rPr lang="en-US" dirty="0" smtClean="0"/>
              <a:t>upplying </a:t>
            </a:r>
            <a:r>
              <a:rPr lang="en-US" b="1" dirty="0">
                <a:solidFill>
                  <a:srgbClr val="0000FF"/>
                </a:solidFill>
              </a:rPr>
              <a:t>instance fields</a:t>
            </a:r>
            <a:r>
              <a:rPr lang="en-US" dirty="0"/>
              <a:t> and </a:t>
            </a:r>
            <a:r>
              <a:rPr lang="en-US" b="1" dirty="0" smtClean="0">
                <a:solidFill>
                  <a:srgbClr val="0000FF"/>
                </a:solidFill>
              </a:rPr>
              <a:t>method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    </a:t>
            </a:r>
            <a:r>
              <a:rPr lang="en-US" b="1" dirty="0">
                <a:solidFill>
                  <a:srgbClr val="0000FF"/>
                </a:solidFill>
              </a:rPr>
              <a:t>implementations </a:t>
            </a:r>
            <a:r>
              <a:rPr lang="en-US" dirty="0"/>
              <a:t>is the job of the classes </a:t>
            </a:r>
            <a:r>
              <a:rPr lang="en-US" dirty="0" smtClean="0"/>
              <a:t>that  implement </a:t>
            </a:r>
            <a:r>
              <a:rPr lang="en-US" dirty="0"/>
              <a:t>the interface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b)  The </a:t>
            </a:r>
            <a:r>
              <a:rPr lang="en-US" b="1" dirty="0" smtClean="0"/>
              <a:t>methods </a:t>
            </a:r>
            <a:r>
              <a:rPr lang="en-US" b="1" dirty="0"/>
              <a:t>of interface </a:t>
            </a:r>
            <a:r>
              <a:rPr lang="en-US" dirty="0"/>
              <a:t>are </a:t>
            </a:r>
            <a:r>
              <a:rPr lang="en-US" b="1" dirty="0">
                <a:solidFill>
                  <a:srgbClr val="FF0000"/>
                </a:solidFill>
              </a:rPr>
              <a:t>never</a:t>
            </a:r>
            <a:r>
              <a:rPr lang="en-US" b="1" dirty="0"/>
              <a:t> implemented </a:t>
            </a:r>
            <a:r>
              <a:rPr lang="en-US" dirty="0"/>
              <a:t>in the </a:t>
            </a:r>
            <a:r>
              <a:rPr lang="en-US" dirty="0" smtClean="0"/>
              <a:t>interface( </a:t>
            </a:r>
            <a:r>
              <a:rPr lang="en-US" dirty="0" smtClean="0">
                <a:solidFill>
                  <a:srgbClr val="FF0000"/>
                </a:solidFill>
              </a:rPr>
              <a:t>before java 8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c)  After java 8, Interface can have simple static methods  with implementation code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30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</a:t>
            </a:r>
            <a:r>
              <a:rPr lang="en-US" dirty="0" smtClean="0">
                <a:solidFill>
                  <a:srgbClr val="FF0000"/>
                </a:solidFill>
              </a:rPr>
              <a:t>Listing 6.9. </a:t>
            </a:r>
            <a:r>
              <a:rPr lang="en-US" dirty="0" err="1" smtClean="0"/>
              <a:t>staticInnerClass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0000FF"/>
                </a:solidFill>
              </a:rPr>
              <a:t>StaticInnerClassTest</a:t>
            </a:r>
            <a:r>
              <a:rPr lang="en-US" dirty="0" smtClean="0"/>
              <a:t>.java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90546"/>
            <a:ext cx="10515600" cy="5286417"/>
          </a:xfrm>
        </p:spPr>
        <p:txBody>
          <a:bodyPr>
            <a:no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dirty="0" smtClean="0">
                <a:solidFill>
                  <a:srgbClr val="00B050"/>
                </a:solidFill>
                <a:latin typeface="Consolas"/>
              </a:rPr>
              <a:t>// </a:t>
            </a:r>
            <a:r>
              <a:rPr lang="en-US" dirty="0">
                <a:solidFill>
                  <a:srgbClr val="00B050"/>
                </a:solidFill>
                <a:latin typeface="Consolas"/>
              </a:rPr>
              <a:t>Computes both the minimum and the maximum of an </a:t>
            </a:r>
            <a:r>
              <a:rPr lang="en-US" dirty="0" smtClean="0">
                <a:solidFill>
                  <a:srgbClr val="00B050"/>
                </a:solidFill>
                <a:latin typeface="Consolas"/>
              </a:rPr>
              <a:t>array</a:t>
            </a:r>
            <a:endParaRPr lang="en-US" dirty="0">
              <a:solidFill>
                <a:srgbClr val="00B050"/>
              </a:solidFill>
              <a:latin typeface="Consolas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Pair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minmax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b="1" dirty="0">
                <a:solidFill>
                  <a:srgbClr val="6A3E3E"/>
                </a:solidFill>
                <a:latin typeface="Consolas"/>
              </a:rPr>
              <a:t>values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/>
              </a:rPr>
              <a:t>min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Double.</a:t>
            </a:r>
            <a:r>
              <a:rPr lang="en-US" b="1" i="1" dirty="0" err="1">
                <a:solidFill>
                  <a:srgbClr val="0000C0"/>
                </a:solidFill>
                <a:latin typeface="Consolas"/>
              </a:rPr>
              <a:t>POSITIVE_INFINITY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/>
              </a:rPr>
              <a:t>max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Double.</a:t>
            </a:r>
            <a:r>
              <a:rPr lang="en-US" b="1" i="1" dirty="0" err="1">
                <a:solidFill>
                  <a:srgbClr val="0000C0"/>
                </a:solidFill>
                <a:latin typeface="Consolas"/>
              </a:rPr>
              <a:t>NEGATIVE_INFINITY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/>
              </a:rPr>
              <a:t>v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en-US" b="1" dirty="0">
                <a:solidFill>
                  <a:srgbClr val="6A3E3E"/>
                </a:solidFill>
                <a:latin typeface="Consolas"/>
              </a:rPr>
              <a:t>values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b="1" dirty="0">
                <a:solidFill>
                  <a:srgbClr val="6A3E3E"/>
                </a:solidFill>
                <a:latin typeface="Consolas"/>
              </a:rPr>
              <a:t>min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&gt; </a:t>
            </a:r>
            <a:r>
              <a:rPr lang="en-US" b="1" dirty="0">
                <a:solidFill>
                  <a:srgbClr val="6A3E3E"/>
                </a:solidFill>
                <a:latin typeface="Consolas"/>
              </a:rPr>
              <a:t>v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b="1" dirty="0">
                <a:solidFill>
                  <a:srgbClr val="6A3E3E"/>
                </a:solidFill>
                <a:latin typeface="Consolas"/>
              </a:rPr>
              <a:t>min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Consolas"/>
              </a:rPr>
              <a:t>v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b="1" dirty="0">
                <a:solidFill>
                  <a:srgbClr val="6A3E3E"/>
                </a:solidFill>
                <a:latin typeface="Consolas"/>
              </a:rPr>
              <a:t>max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b="1" dirty="0">
                <a:solidFill>
                  <a:srgbClr val="6A3E3E"/>
                </a:solidFill>
                <a:latin typeface="Consolas"/>
              </a:rPr>
              <a:t>v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b="1" dirty="0">
                <a:solidFill>
                  <a:srgbClr val="6A3E3E"/>
                </a:solidFill>
                <a:latin typeface="Consolas"/>
              </a:rPr>
              <a:t>max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Consolas"/>
              </a:rPr>
              <a:t>v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}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Pair(</a:t>
            </a:r>
            <a:r>
              <a:rPr lang="en-US" b="1" dirty="0">
                <a:solidFill>
                  <a:srgbClr val="6A3E3E"/>
                </a:solidFill>
                <a:latin typeface="Consolas"/>
              </a:rPr>
              <a:t>min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>
                <a:solidFill>
                  <a:srgbClr val="6A3E3E"/>
                </a:solidFill>
                <a:latin typeface="Consolas"/>
              </a:rPr>
              <a:t>max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}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dirty="0" smtClean="0">
                <a:solidFill>
                  <a:srgbClr val="00B050"/>
                </a:solidFill>
                <a:latin typeface="Consolas"/>
              </a:rPr>
              <a:t>// end of </a:t>
            </a:r>
            <a:r>
              <a:rPr lang="en-US" dirty="0" err="1" smtClean="0">
                <a:solidFill>
                  <a:srgbClr val="00B050"/>
                </a:solidFill>
                <a:latin typeface="Consolas"/>
              </a:rPr>
              <a:t>ArrayAlg</a:t>
            </a:r>
            <a:r>
              <a:rPr lang="en-US" dirty="0" smtClean="0">
                <a:solidFill>
                  <a:srgbClr val="00B050"/>
                </a:solidFill>
                <a:latin typeface="Consolas"/>
              </a:rPr>
              <a:t>( outer class)</a:t>
            </a:r>
            <a:endParaRPr lang="en-US" dirty="0">
              <a:solidFill>
                <a:srgbClr val="00B050"/>
              </a:solidFill>
              <a:latin typeface="Consolas"/>
            </a:endParaRPr>
          </a:p>
          <a:p>
            <a:pPr marL="0" indent="0">
              <a:spcBef>
                <a:spcPts val="500"/>
              </a:spcBef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91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Example: </a:t>
            </a:r>
            <a:r>
              <a:rPr lang="en-US" sz="2400" dirty="0" smtClean="0">
                <a:solidFill>
                  <a:srgbClr val="FF0000"/>
                </a:solidFill>
              </a:rPr>
              <a:t>Listing 6.1</a:t>
            </a:r>
            <a:r>
              <a:rPr lang="en-US" sz="2400" dirty="0" smtClean="0"/>
              <a:t>: interfaces</a:t>
            </a:r>
            <a:r>
              <a:rPr lang="en-US" sz="2400" dirty="0" smtClean="0">
                <a:solidFill>
                  <a:srgbClr val="0000FF"/>
                </a:solidFill>
              </a:rPr>
              <a:t>/EmployeeSortTest.java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/>
              </a:rPr>
              <a:t>package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interfaces;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latin typeface="Consola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java.util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.*;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F5FBF"/>
              </a:solidFill>
              <a:latin typeface="Consola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F5FBF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Consolas"/>
              </a:rPr>
              <a:t>// This </a:t>
            </a:r>
            <a:r>
              <a:rPr lang="en-US" dirty="0">
                <a:solidFill>
                  <a:srgbClr val="00B050"/>
                </a:solidFill>
                <a:latin typeface="Consolas"/>
              </a:rPr>
              <a:t>program demonstrates the use of the Comparable interface.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F5FBF"/>
                </a:solidFill>
                <a:latin typeface="Consolas"/>
              </a:rPr>
              <a:t>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EmployeeSortTest</a:t>
            </a:r>
            <a:endParaRPr lang="en-US" b="1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Employee[] </a:t>
            </a:r>
            <a:r>
              <a:rPr lang="en-US" dirty="0">
                <a:solidFill>
                  <a:srgbClr val="6A3E3E"/>
                </a:solidFill>
                <a:latin typeface="Consolas"/>
              </a:rPr>
              <a:t>staff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Employee[3];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latin typeface="Consola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>
                <a:solidFill>
                  <a:srgbClr val="6A3E3E"/>
                </a:solidFill>
                <a:latin typeface="Consolas"/>
              </a:rPr>
              <a:t>staff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[0]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Employee(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"Harry Hacker"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35000);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>
                <a:solidFill>
                  <a:srgbClr val="6A3E3E"/>
                </a:solidFill>
                <a:latin typeface="Consolas"/>
              </a:rPr>
              <a:t>staff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[1]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Employee(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"Carl Cracker"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75000);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>
                <a:solidFill>
                  <a:srgbClr val="6A3E3E"/>
                </a:solidFill>
                <a:latin typeface="Consolas"/>
              </a:rPr>
              <a:t>staff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[2]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Employee(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"Tony Tester"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38000);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latin typeface="Consola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Arrays.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sort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>
                <a:solidFill>
                  <a:srgbClr val="6A3E3E"/>
                </a:solidFill>
                <a:latin typeface="Consolas"/>
              </a:rPr>
              <a:t>staff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latin typeface="Consola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// print out information about all Employee objects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(Employee </a:t>
            </a:r>
            <a:r>
              <a:rPr lang="en-US" b="1" dirty="0">
                <a:solidFill>
                  <a:srgbClr val="6A3E3E"/>
                </a:solidFill>
                <a:latin typeface="Consolas"/>
              </a:rPr>
              <a:t>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en-US" b="1" dirty="0">
                <a:solidFill>
                  <a:srgbClr val="6A3E3E"/>
                </a:solidFill>
                <a:latin typeface="Consolas"/>
              </a:rPr>
              <a:t>staff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/>
              </a:rPr>
              <a:t>"name="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b="1" i="1" dirty="0" err="1">
                <a:solidFill>
                  <a:srgbClr val="6A3E3E"/>
                </a:solidFill>
                <a:latin typeface="Consolas"/>
              </a:rPr>
              <a:t>e</a:t>
            </a:r>
            <a:r>
              <a:rPr lang="en-US" b="1" i="1" dirty="0" err="1">
                <a:solidFill>
                  <a:srgbClr val="000000"/>
                </a:solidFill>
                <a:latin typeface="Consolas"/>
              </a:rPr>
              <a:t>.getName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() + </a:t>
            </a:r>
            <a:r>
              <a:rPr lang="en-US" b="1" i="1" dirty="0">
                <a:solidFill>
                  <a:srgbClr val="2A00FF"/>
                </a:solidFill>
                <a:latin typeface="Consolas"/>
              </a:rPr>
              <a:t>",salary="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b="1" i="1" dirty="0" err="1">
                <a:solidFill>
                  <a:srgbClr val="6A3E3E"/>
                </a:solidFill>
                <a:latin typeface="Consolas"/>
              </a:rPr>
              <a:t>e</a:t>
            </a:r>
            <a:r>
              <a:rPr lang="en-US" b="1" i="1" dirty="0" err="1">
                <a:solidFill>
                  <a:srgbClr val="000000"/>
                </a:solidFill>
                <a:latin typeface="Consolas"/>
              </a:rPr>
              <a:t>.getSalary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97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solidFill>
                  <a:srgbClr val="FF0000"/>
                </a:solidFill>
              </a:rPr>
              <a:t>Listing </a:t>
            </a:r>
            <a:r>
              <a:rPr lang="en-US" dirty="0" smtClean="0">
                <a:solidFill>
                  <a:srgbClr val="FF0000"/>
                </a:solidFill>
              </a:rPr>
              <a:t>6.2</a:t>
            </a:r>
            <a:r>
              <a:rPr lang="en-US" dirty="0" smtClean="0"/>
              <a:t>: </a:t>
            </a:r>
            <a:r>
              <a:rPr lang="en-US" sz="2400" dirty="0" smtClean="0">
                <a:solidFill>
                  <a:srgbClr val="0000FF"/>
                </a:solidFill>
              </a:rPr>
              <a:t>interfaces/Employee.java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3938"/>
            <a:ext cx="10763250" cy="5656412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package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interfaces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sz="1400" dirty="0">
              <a:latin typeface="Consola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Employee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implements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Comparable&lt;Employee&gt;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solidFill>
                  <a:srgbClr val="0000FF"/>
                </a:solidFill>
                <a:latin typeface="Consolas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String </a:t>
            </a:r>
            <a:r>
              <a:rPr lang="en-US" sz="1400" b="1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00C0"/>
                </a:solidFill>
                <a:latin typeface="Consolas"/>
              </a:rPr>
              <a:t>salary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sz="1400" dirty="0">
              <a:latin typeface="Consola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Employee(String </a:t>
            </a:r>
            <a:r>
              <a:rPr lang="en-US" sz="1400" b="1" dirty="0">
                <a:solidFill>
                  <a:srgbClr val="6A3E3E"/>
                </a:solidFill>
                <a:latin typeface="Consolas"/>
              </a:rPr>
              <a:t>name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/>
              </a:rPr>
              <a:t>salary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{</a:t>
            </a:r>
            <a:endParaRPr lang="en-US" sz="1400" dirty="0">
              <a:solidFill>
                <a:srgbClr val="FF0000"/>
              </a:solidFill>
              <a:latin typeface="Consola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b="1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dirty="0">
                <a:solidFill>
                  <a:srgbClr val="6A3E3E"/>
                </a:solidFill>
                <a:latin typeface="Consolas"/>
              </a:rPr>
              <a:t>name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/>
              </a:rPr>
              <a:t>salary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dirty="0">
                <a:solidFill>
                  <a:srgbClr val="6A3E3E"/>
                </a:solidFill>
                <a:latin typeface="Consolas"/>
              </a:rPr>
              <a:t>salary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}</a:t>
            </a:r>
            <a:endParaRPr lang="en-US" sz="1400" dirty="0">
              <a:solidFill>
                <a:srgbClr val="FF0000"/>
              </a:solidFill>
              <a:latin typeface="Consola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String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getName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() 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{</a:t>
            </a:r>
            <a:endParaRPr lang="en-US" sz="1400" dirty="0">
              <a:solidFill>
                <a:srgbClr val="FF0000"/>
              </a:solidFill>
              <a:latin typeface="Consola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}</a:t>
            </a:r>
            <a:endParaRPr lang="en-US" sz="1400" dirty="0">
              <a:solidFill>
                <a:srgbClr val="FF0000"/>
              </a:solidFill>
              <a:latin typeface="Consola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getSalary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() 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{</a:t>
            </a:r>
            <a:endParaRPr lang="en-US" sz="1400" dirty="0">
              <a:solidFill>
                <a:srgbClr val="FF0000"/>
              </a:solidFill>
              <a:latin typeface="Consola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00C0"/>
                </a:solidFill>
                <a:latin typeface="Consolas"/>
              </a:rPr>
              <a:t>salary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400" b="1" dirty="0" smtClean="0">
                <a:solidFill>
                  <a:srgbClr val="FF0000"/>
                </a:solidFill>
                <a:latin typeface="Consolas"/>
              </a:rPr>
              <a:t>}</a:t>
            </a:r>
            <a:endParaRPr lang="en-US" sz="1400" b="1" dirty="0">
              <a:solidFill>
                <a:srgbClr val="FF0000"/>
              </a:solidFill>
              <a:latin typeface="Consola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raiseSalary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6A3E3E"/>
                </a:solidFill>
                <a:latin typeface="Consolas"/>
              </a:rPr>
              <a:t>byPercent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{</a:t>
            </a:r>
            <a:endParaRPr lang="en-US" sz="1400" dirty="0">
              <a:solidFill>
                <a:srgbClr val="FF0000"/>
              </a:solidFill>
              <a:latin typeface="Consola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/>
              </a:rPr>
              <a:t>raise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dirty="0">
                <a:solidFill>
                  <a:srgbClr val="0000C0"/>
                </a:solidFill>
                <a:latin typeface="Consolas"/>
              </a:rPr>
              <a:t>salary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* </a:t>
            </a:r>
            <a:r>
              <a:rPr lang="en-US" sz="1400" b="1" dirty="0" err="1">
                <a:solidFill>
                  <a:srgbClr val="6A3E3E"/>
                </a:solidFill>
                <a:latin typeface="Consolas"/>
              </a:rPr>
              <a:t>byPercent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/ 100;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dirty="0">
                <a:solidFill>
                  <a:srgbClr val="0000C0"/>
                </a:solidFill>
                <a:latin typeface="Consolas"/>
              </a:rPr>
              <a:t>salary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+= 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raise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400" b="1" dirty="0">
                <a:solidFill>
                  <a:srgbClr val="FF0000"/>
                </a:solidFill>
                <a:latin typeface="Consolas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nsolas"/>
              </a:rPr>
              <a:t> </a:t>
            </a:r>
            <a:r>
              <a:rPr lang="en-US" sz="1400" dirty="0" smtClean="0">
                <a:latin typeface="Consolas"/>
              </a:rPr>
              <a:t>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compareTo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(Employee </a:t>
            </a:r>
            <a:r>
              <a:rPr lang="en-US" sz="1400" b="1" dirty="0">
                <a:solidFill>
                  <a:srgbClr val="6A3E3E"/>
                </a:solidFill>
                <a:latin typeface="Consolas"/>
              </a:rPr>
              <a:t>other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{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b="1" dirty="0" smtClean="0">
                <a:solidFill>
                  <a:srgbClr val="00B050"/>
                </a:solidFill>
                <a:latin typeface="Consolas"/>
              </a:rPr>
              <a:t>// Compare employees by salary</a:t>
            </a:r>
            <a:endParaRPr lang="en-US" sz="1400" b="1" dirty="0">
              <a:solidFill>
                <a:srgbClr val="00B050"/>
              </a:solidFill>
              <a:latin typeface="Consola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Double.</a:t>
            </a:r>
            <a:r>
              <a:rPr lang="en-US" sz="1400" b="1" i="1" dirty="0" err="1">
                <a:solidFill>
                  <a:srgbClr val="000000"/>
                </a:solidFill>
                <a:latin typeface="Consolas"/>
              </a:rPr>
              <a:t>compare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i="1" dirty="0">
                <a:solidFill>
                  <a:srgbClr val="0000C0"/>
                </a:solidFill>
                <a:latin typeface="Consolas"/>
              </a:rPr>
              <a:t>salary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b="1" i="1" dirty="0" err="1">
                <a:solidFill>
                  <a:srgbClr val="6A3E3E"/>
                </a:solidFill>
                <a:latin typeface="Consolas"/>
              </a:rPr>
              <a:t>other</a:t>
            </a:r>
            <a:r>
              <a:rPr lang="en-US" sz="1400" b="1" i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b="1" i="1" dirty="0" err="1">
                <a:solidFill>
                  <a:srgbClr val="0000C0"/>
                </a:solidFill>
                <a:latin typeface="Consolas"/>
              </a:rPr>
              <a:t>salary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nsolas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solidFill>
                  <a:srgbClr val="0000FF"/>
                </a:solidFill>
                <a:latin typeface="Consolas"/>
              </a:rPr>
              <a:t>}</a:t>
            </a:r>
            <a:endParaRPr lang="en-US" sz="1400" b="1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21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15181</TotalTime>
  <Words>9279</Words>
  <Application>Microsoft Office PowerPoint</Application>
  <PresentationFormat>Widescreen</PresentationFormat>
  <Paragraphs>1223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7" baseType="lpstr">
      <vt:lpstr>CourierNewPSMT</vt:lpstr>
      <vt:lpstr>맑은 고딕</vt:lpstr>
      <vt:lpstr>TimesNewRomanPSMT</vt:lpstr>
      <vt:lpstr>Arial</vt:lpstr>
      <vt:lpstr>Consolas</vt:lpstr>
      <vt:lpstr>Wingdings</vt:lpstr>
      <vt:lpstr>Office 테마</vt:lpstr>
      <vt:lpstr>Ch 06: Interfaces and Inner Classes</vt:lpstr>
      <vt:lpstr>6.1: The Concept of interface in Java</vt:lpstr>
      <vt:lpstr>Example: “Comparable” Interface And “Arrays” class  </vt:lpstr>
      <vt:lpstr>Example: Implementation of “Comparable” Interface  </vt:lpstr>
      <vt:lpstr>Example: Implementation of “Comparable” Interface Con’d</vt:lpstr>
      <vt:lpstr>Example: Implementation of “Comparable” Interface Con’d</vt:lpstr>
      <vt:lpstr>Facts about Interface  </vt:lpstr>
      <vt:lpstr>Example: Listing 6.1: interfaces/EmployeeSortTest.java</vt:lpstr>
      <vt:lpstr>Example: Listing 6.2: interfaces/Employee.java</vt:lpstr>
      <vt:lpstr>6.1.2. Properties of Interfaces</vt:lpstr>
      <vt:lpstr>6.1.2. Properties of Interfaces Con’d</vt:lpstr>
      <vt:lpstr>6.1.2. Properties of Interfaces Con’d</vt:lpstr>
      <vt:lpstr>6.1.3.Interfaces and Abstract Classes</vt:lpstr>
      <vt:lpstr>6.4. Static Methods in Interfaces</vt:lpstr>
      <vt:lpstr>6.1.5. Default Methods in Interfaces</vt:lpstr>
      <vt:lpstr>6.1.5. Default Methods in Interfaces continued…</vt:lpstr>
      <vt:lpstr>6.1.5. Default Methods in Interfaces continued…</vt:lpstr>
      <vt:lpstr>6.1.6. Resolving Default Method Conflicts</vt:lpstr>
      <vt:lpstr>Example: “Interfaces Clash” Rule</vt:lpstr>
      <vt:lpstr>The “Superclasses Win” Rule</vt:lpstr>
      <vt:lpstr>6.2.1 Interfaces and Callbacks</vt:lpstr>
      <vt:lpstr>6.2.1 Interfaces and Callbacks cont’d </vt:lpstr>
      <vt:lpstr>Example: Listing 6.3 timer/TimerTest.java</vt:lpstr>
      <vt:lpstr>6.2..2 Comparator  Versus Comparable Interfaces </vt:lpstr>
      <vt:lpstr>Example: Comparator Interface</vt:lpstr>
      <vt:lpstr>6.2.3. Shallow Object Cloning</vt:lpstr>
      <vt:lpstr>6.2.3. Shallow Object Cloning cont’d </vt:lpstr>
      <vt:lpstr>Clone() method of Object class  Vs Cloneable Interface</vt:lpstr>
      <vt:lpstr>Clone() method of Object class  Vs Cloneable Interface.</vt:lpstr>
      <vt:lpstr>Example: Deep Copy</vt:lpstr>
      <vt:lpstr>Example: Listing 6.4 Clone/CloneTest.java (1)</vt:lpstr>
      <vt:lpstr>Example: Listing 6.5 Clone/Employee.java (2)</vt:lpstr>
      <vt:lpstr>6.3. Lambda expressions</vt:lpstr>
      <vt:lpstr>6.3. Lambda expressions cont’d </vt:lpstr>
      <vt:lpstr>6.3.2. The Syntax of Lambda Expressions</vt:lpstr>
      <vt:lpstr>6.3.3. Functional Interfaces</vt:lpstr>
      <vt:lpstr>Example: Listing 6.6 lambda/LambdaTest.java</vt:lpstr>
      <vt:lpstr>Generic pre-defined Functional Interfaces in Java API</vt:lpstr>
      <vt:lpstr>6.3.4. Method References</vt:lpstr>
      <vt:lpstr>6.3.5. Constructor References</vt:lpstr>
      <vt:lpstr>6.3.6 Variable Scope</vt:lpstr>
      <vt:lpstr>6.3.6 Variable Scope continued..</vt:lpstr>
      <vt:lpstr>6.3.6 Variable Scope continued..</vt:lpstr>
      <vt:lpstr>6.3.6 Variable Scope continued.. </vt:lpstr>
      <vt:lpstr>6.3.7. Processing Lambda Expressions</vt:lpstr>
      <vt:lpstr>6.3.7. Processing Lambda Expressions</vt:lpstr>
      <vt:lpstr>6.3.8. More about Comparators</vt:lpstr>
      <vt:lpstr>6.4. Inner Classes</vt:lpstr>
      <vt:lpstr>6.4.1 Use of an Inner Class to Access object state </vt:lpstr>
      <vt:lpstr>6.4.1 Use of an Inner Class to Access object state </vt:lpstr>
      <vt:lpstr>6.4.1 Use of an Inner Class to Access object state con’d…</vt:lpstr>
      <vt:lpstr>6.4.1 Use of an Inner Class to Access object state con’d…</vt:lpstr>
      <vt:lpstr>Example: Listing 6.7 innerClass/InnerclassTest.java (1)</vt:lpstr>
      <vt:lpstr>Example: Listing 6.7 innerClass/InnerclassTest.java (2)</vt:lpstr>
      <vt:lpstr>6.4.2. Special Syntax rules for Inner Classes</vt:lpstr>
      <vt:lpstr>6.4.3. Are Inner Classes Useful? Actually Necessary? Secure?</vt:lpstr>
      <vt:lpstr>6.4.3. Are Inner Classes Useful? Actually Necessary? Secure?</vt:lpstr>
      <vt:lpstr>6.4.3. Are Inner Classes Useful? Actually Necessary? Secure?</vt:lpstr>
      <vt:lpstr>6.4.4 Local Inner Classes</vt:lpstr>
      <vt:lpstr>Facts about local Inner classes</vt:lpstr>
      <vt:lpstr>6.4.5. Accessing final Variables from Outer Methods</vt:lpstr>
      <vt:lpstr>6.4.5. Accessing final Variables from Outer Methods cont…</vt:lpstr>
      <vt:lpstr>6.4.5. Accessing final Variables from Outer Methods cont…</vt:lpstr>
      <vt:lpstr>6.4.6. Anonymous Inner Classes: Nameless inner class </vt:lpstr>
      <vt:lpstr>6.4.6. Anonymous Inner Classes continued…..</vt:lpstr>
      <vt:lpstr>Example: Listing 6.8. anonymousInnerClass/ anonymousInnerClassTest.java</vt:lpstr>
      <vt:lpstr>6.4.7. Static Inner Classes</vt:lpstr>
      <vt:lpstr>6.4.7. Static Inner Classes</vt:lpstr>
      <vt:lpstr>Example: Listing 6.9. staticInnerClass/StaticInnerClassTest.java (1)</vt:lpstr>
      <vt:lpstr>Example: Listing 6.9. staticInnerClass/StaticInnerClassTest.java (2)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류기열</dc:creator>
  <cp:lastModifiedBy>Wondim</cp:lastModifiedBy>
  <cp:revision>575</cp:revision>
  <dcterms:created xsi:type="dcterms:W3CDTF">2018-08-13T01:39:17Z</dcterms:created>
  <dcterms:modified xsi:type="dcterms:W3CDTF">2018-10-30T22:28:44Z</dcterms:modified>
</cp:coreProperties>
</file>