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84" r:id="rId2"/>
    <p:sldId id="285" r:id="rId3"/>
    <p:sldId id="324" r:id="rId4"/>
    <p:sldId id="286" r:id="rId5"/>
    <p:sldId id="287" r:id="rId6"/>
    <p:sldId id="288" r:id="rId7"/>
    <p:sldId id="325" r:id="rId8"/>
    <p:sldId id="329" r:id="rId9"/>
    <p:sldId id="330" r:id="rId10"/>
    <p:sldId id="290" r:id="rId11"/>
    <p:sldId id="331" r:id="rId12"/>
    <p:sldId id="291" r:id="rId13"/>
    <p:sldId id="332" r:id="rId14"/>
    <p:sldId id="292" r:id="rId15"/>
    <p:sldId id="293" r:id="rId16"/>
    <p:sldId id="333" r:id="rId17"/>
    <p:sldId id="335" r:id="rId18"/>
    <p:sldId id="295" r:id="rId19"/>
    <p:sldId id="296" r:id="rId20"/>
    <p:sldId id="297" r:id="rId21"/>
    <p:sldId id="336" r:id="rId22"/>
    <p:sldId id="337" r:id="rId23"/>
    <p:sldId id="299" r:id="rId24"/>
    <p:sldId id="300" r:id="rId25"/>
    <p:sldId id="339" r:id="rId26"/>
    <p:sldId id="341" r:id="rId27"/>
    <p:sldId id="364" r:id="rId28"/>
    <p:sldId id="306" r:id="rId29"/>
    <p:sldId id="307" r:id="rId30"/>
    <p:sldId id="308" r:id="rId31"/>
    <p:sldId id="309" r:id="rId32"/>
    <p:sldId id="311" r:id="rId33"/>
    <p:sldId id="343" r:id="rId34"/>
    <p:sldId id="312" r:id="rId35"/>
    <p:sldId id="345" r:id="rId36"/>
    <p:sldId id="313" r:id="rId37"/>
    <p:sldId id="349" r:id="rId38"/>
    <p:sldId id="347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02F0-904C-4324-B550-A5BE00E90C1C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1682C-81BD-4D06-9F37-5FBCDE123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3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6285E6-285D-4D55-B761-D255E65F2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81C21E6-BEC2-4C89-A180-D040236B1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4B29916-91EA-45E6-ADD4-0AAB9466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B43D-8A31-463F-A77F-EAE321C8C135}" type="datetime1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08846F7-3E37-4E69-8435-B78E8C8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68FFE60-D833-4B25-B2CB-23792A87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FDCA2458-6F38-4F50-945F-766B228EF314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429000"/>
            <a:ext cx="91440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36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C6037F-4F19-49E8-992E-7EA968D6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77410FB-48AF-4ECA-9BC0-81327988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4380B23-BE20-4511-94D3-8236B0C5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0D0F-2799-4AFE-840A-5F61D384CB76}" type="datetime1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8E68BF0-6E3B-4705-B449-88F48E25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BE57C46-FF7D-49AA-BA10-040788AE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0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DEEE0E2C-FB4E-401B-8726-9F037033C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44BA68E-AF92-4E4D-A91E-E8985DEBB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46F53DF-D071-4E23-81E6-E7D31267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DB67-5C12-42A9-AB4D-B993D2CB147E}" type="datetime1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712262B-DEEC-4515-8267-B1968EA1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DF09A1C-EEEC-4A40-A289-E9EDD41F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63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C5F211-F8E7-4267-B759-4B741E82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4A6C31A-FB7E-4294-B000-845D815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038"/>
            <a:ext cx="10515600" cy="51849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6ABA084-D2BD-4B9F-99C6-7C7009CC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B139-5B6F-4536-B2CE-F7DEE0312A12}" type="datetime1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873C59F-5DDC-4B67-966D-C2BAA7EA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00659E9-E9F0-45DA-BE6E-526E5C56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01DE364E-11ED-4FFF-8EC9-0A402FAE95D9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3FF69918-66CD-4CAA-B910-1F450A967C9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0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1ED4B1B-C953-464C-9FDA-9B40BFF5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96A6632-EE62-45F2-9B19-C0EBA8DBB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51D8653-5484-4F0E-A987-95ABA0F0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2E16-C96F-446C-85F0-D7380F56CA7A}" type="datetime1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C5EA5CB-4EFC-498C-8D8C-93CB100E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C4D26B2-4CCE-46B6-A9BA-39CFD4D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6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AD9B3B-F437-4667-A014-F16127A6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96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6EB2C3-A855-4583-A7F5-109B9E5A0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92038"/>
            <a:ext cx="5181600" cy="518492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B94FC47-17BD-4C89-98F6-257283835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2038"/>
            <a:ext cx="5181600" cy="51849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59BA087-82FB-4691-BF79-261210B6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300E-6FBE-4FCB-9F7C-F38E695036E8}" type="datetime1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4C561DE-85A7-4CA6-A938-69363FD7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525828B-A8E6-4B84-9012-7FD81001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7AC8462B-3951-4009-87D7-5A3FD7B19F1C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DA596603-C86A-45A6-BAD5-92E06C07151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39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92DC24F-2CE7-43F5-9290-26A57444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BD84D28-7A39-4227-8551-DBB0C82E8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63D73D8-40D2-452E-8129-153F28EAB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B161035-09D3-4785-ABCE-5B28E5B6D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92A7E42-7328-4C6D-B736-13E244265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17EE7B1-8F90-4B78-989C-276F3F1B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1793-2D69-4B2E-8F26-8010D16B91CA}" type="datetime1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2009A171-F504-4C63-8326-4A00ECBB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DBB14C7-A032-495E-9A2D-CFD11294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425C7B1F-B69A-432E-BD65-ECDDA89C05B3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EAB7BD13-50DA-44B4-AB67-746D6C8C04BB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39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AEF372F-000E-45C2-B4FA-E46ED39D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3BFB641-5C44-47B7-99F4-524AED30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9DB7-F884-46A9-8A3A-6B167E7BED07}" type="datetime1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8495E3A-189F-42EC-A5F1-928DD6AE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0ADA013-4140-4F4B-B220-4BC09A70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67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88EDCC1F-A263-414C-BB5C-E72E2F60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51F3-86ED-4232-A7C2-6CF71BAE6995}" type="datetime1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54BA64-410F-4C84-B9A8-C1BBE68A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DA400EB-65CE-46D9-962C-9C09F247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1C6AD2C-974E-489B-BFEA-B4318AFD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AF1E228-3BCA-41EC-8DE0-E4FF3FE7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6B9201B-D99F-46AF-94BC-96B7D3CDB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57ABC81-A88E-43D1-94D5-DC0B1DCC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ABEC-FF59-4A87-9298-C94758E86225}" type="datetime1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B7F370-54AF-4F51-AD3C-77BD1344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1B3EF92-0EA1-44FD-81CF-6B44146F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72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2EB573-6149-4BA8-9B8E-1C370E1C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7E2BFDE-C0A5-4909-8A5D-64B3D9B55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ACFCA7-9079-40E9-B0CF-8C593E8A2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B5759C2-6561-490A-8C02-69C52391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3460-7802-4794-8969-D6B2685473F4}" type="datetime1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77A4D9F-C992-4F3B-9EB3-58549065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ED1226C-1798-4A7A-9FAF-7EAA93B3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8B46EA8-AE64-46C3-A16E-EE15890D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2051644-0D21-4DD2-8E8F-D479F399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CD4AE45-68CB-406F-83BF-70CDA4BB2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AE87-F329-437E-BD1C-048C10B7130A}" type="datetime1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3052C2B-1AD7-42EC-B4E6-75810DCAE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3B94BD0-E664-4E7C-8625-DF70E06EE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7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ea typeface="Cabin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ea typeface="Cabin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bin"/>
                <a:cs typeface="Times New Roman" panose="02020603050405020304" pitchFamily="18" charset="0"/>
              </a:rPr>
              <a:t>Ch 07 </a:t>
            </a:r>
            <a:r>
              <a:rPr lang="en-US" dirty="0">
                <a:latin typeface="Times New Roman" panose="02020603050405020304" pitchFamily="18" charset="0"/>
                <a:ea typeface="Cabin"/>
                <a:cs typeface="Times New Roman" panose="02020603050405020304" pitchFamily="18" charset="0"/>
              </a:rPr>
              <a:t>: </a:t>
            </a:r>
            <a:r>
              <a:rPr lang="en-US" dirty="0"/>
              <a:t>Exceptions, Assertions, and Logging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Introduction:</a:t>
            </a:r>
          </a:p>
          <a:p>
            <a:r>
              <a:rPr lang="en-US" dirty="0"/>
              <a:t>Use exceptions to report errors in a program</a:t>
            </a:r>
          </a:p>
          <a:p>
            <a:r>
              <a:rPr lang="en-US" dirty="0"/>
              <a:t>In a perfect world: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Users never enter invalid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Files chosen by users to open always exist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code has no logical error </a:t>
            </a:r>
          </a:p>
          <a:p>
            <a:r>
              <a:rPr lang="en-US" dirty="0">
                <a:solidFill>
                  <a:srgbClr val="0000FF"/>
                </a:solidFill>
              </a:rPr>
              <a:t>Howeve</a:t>
            </a:r>
            <a:r>
              <a:rPr lang="en-US" dirty="0"/>
              <a:t>r, practically, our code should deal with the real  world of bad data and buggy code.</a:t>
            </a:r>
          </a:p>
          <a:p>
            <a:r>
              <a:rPr lang="en-US" dirty="0"/>
              <a:t> Users of an application </a:t>
            </a:r>
            <a:r>
              <a:rPr lang="en-US" b="1" dirty="0">
                <a:solidFill>
                  <a:srgbClr val="0000FF"/>
                </a:solidFill>
              </a:rPr>
              <a:t>angry</a:t>
            </a:r>
            <a:r>
              <a:rPr lang="en-US" dirty="0"/>
              <a:t> when they encounter </a:t>
            </a:r>
            <a:r>
              <a:rPr lang="en-US" dirty="0">
                <a:solidFill>
                  <a:srgbClr val="0000FF"/>
                </a:solidFill>
              </a:rPr>
              <a:t>errors during </a:t>
            </a:r>
            <a:r>
              <a:rPr lang="en-US" dirty="0"/>
              <a:t>program execution.</a:t>
            </a:r>
          </a:p>
          <a:p>
            <a:r>
              <a:rPr lang="en-US" dirty="0"/>
              <a:t>Hence the programmer should: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notify the user by giving description about the error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allow the user to exist the program gracefully.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833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7.1.3. How to Throw an Exception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Suppose in our code, we have </a:t>
            </a:r>
            <a:r>
              <a:rPr lang="en-US" b="1" dirty="0" err="1"/>
              <a:t>readData</a:t>
            </a:r>
            <a:r>
              <a:rPr lang="en-US" b="1" dirty="0"/>
              <a:t>() </a:t>
            </a:r>
            <a:r>
              <a:rPr lang="en-US" dirty="0"/>
              <a:t>method to read a file whose content</a:t>
            </a:r>
          </a:p>
          <a:p>
            <a:pPr marL="0" indent="0">
              <a:buNone/>
            </a:pPr>
            <a:r>
              <a:rPr lang="en-US" dirty="0"/>
              <a:t>    length is </a:t>
            </a:r>
            <a:r>
              <a:rPr lang="en-US" b="1" dirty="0"/>
              <a:t>1024</a:t>
            </a:r>
            <a:r>
              <a:rPr lang="en-US" dirty="0"/>
              <a:t>( at the header of the file)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Assume  end of file marker is reached  after reading only 733 characters. </a:t>
            </a:r>
          </a:p>
          <a:p>
            <a:r>
              <a:rPr lang="en-US" dirty="0"/>
              <a:t> Since  we want to throw an exception, we have to decide the type of exception.</a:t>
            </a:r>
          </a:p>
          <a:p>
            <a:r>
              <a:rPr lang="en-US" dirty="0"/>
              <a:t>From Java API, we can use 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EOFException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which  deals with  unexpected end of file</a:t>
            </a:r>
          </a:p>
          <a:p>
            <a:r>
              <a:rPr lang="en-US" dirty="0"/>
              <a:t>Now, we construct an object and throw it as follows: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Case 1</a:t>
            </a:r>
            <a:r>
              <a:rPr lang="en-US" dirty="0"/>
              <a:t>: no argument constructor: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0000FF"/>
                </a:solidFill>
              </a:rPr>
              <a:t>throw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EOFException</a:t>
            </a:r>
            <a:r>
              <a:rPr lang="en-US" dirty="0">
                <a:solidFill>
                  <a:srgbClr val="0000FF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Case 2</a:t>
            </a:r>
            <a:r>
              <a:rPr lang="en-US" dirty="0"/>
              <a:t>:  Constructor using String parameter to describe the </a:t>
            </a:r>
            <a:r>
              <a:rPr lang="en-US" b="1" dirty="0"/>
              <a:t>reason </a:t>
            </a:r>
            <a:r>
              <a:rPr lang="en-US" dirty="0"/>
              <a:t>of the exception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         String </a:t>
            </a:r>
            <a:r>
              <a:rPr lang="en-US" dirty="0">
                <a:solidFill>
                  <a:srgbClr val="0000FF"/>
                </a:solidFill>
              </a:rPr>
              <a:t>gripe = 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en-US" dirty="0">
                <a:solidFill>
                  <a:srgbClr val="FF0000"/>
                </a:solidFill>
              </a:rPr>
              <a:t>Content-length:</a:t>
            </a:r>
            <a:r>
              <a:rPr lang="en-US" dirty="0">
                <a:solidFill>
                  <a:srgbClr val="0000FF"/>
                </a:solidFill>
              </a:rPr>
              <a:t> " + 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0000FF"/>
                </a:solidFill>
              </a:rPr>
              <a:t> + ", </a:t>
            </a:r>
            <a:r>
              <a:rPr lang="en-US" dirty="0">
                <a:solidFill>
                  <a:srgbClr val="7030A0"/>
                </a:solidFill>
              </a:rPr>
              <a:t>Received:</a:t>
            </a:r>
            <a:r>
              <a:rPr lang="en-US" dirty="0">
                <a:solidFill>
                  <a:srgbClr val="0000FF"/>
                </a:solidFill>
              </a:rPr>
              <a:t> " + </a:t>
            </a:r>
            <a:r>
              <a:rPr lang="en-US" dirty="0">
                <a:solidFill>
                  <a:srgbClr val="7030A0"/>
                </a:solidFill>
              </a:rPr>
              <a:t>n;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       throw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EOFException</a:t>
            </a:r>
            <a:r>
              <a:rPr lang="en-US" dirty="0">
                <a:solidFill>
                  <a:srgbClr val="0000FF"/>
                </a:solidFill>
              </a:rPr>
              <a:t>(gripe);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1285875" y="1866316"/>
            <a:ext cx="3381375" cy="677108"/>
          </a:xfrm>
          <a:prstGeom prst="rect">
            <a:avLst/>
          </a:prstGeom>
          <a:ln w="222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1024 //  content length </a:t>
            </a:r>
          </a:p>
          <a:p>
            <a:r>
              <a:rPr lang="en-US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   </a:t>
            </a:r>
            <a:r>
              <a:rPr lang="en-US" b="1" dirty="0" err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err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err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err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err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err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err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3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How to Throw an Exception?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038"/>
            <a:ext cx="10591800" cy="5364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</a:rPr>
              <a:t>String </a:t>
            </a:r>
            <a:r>
              <a:rPr lang="en-US" sz="1800" b="1" dirty="0" err="1">
                <a:solidFill>
                  <a:srgbClr val="7030A0"/>
                </a:solidFill>
              </a:rPr>
              <a:t>readData</a:t>
            </a:r>
            <a:r>
              <a:rPr lang="en-US" sz="1800" b="1" dirty="0"/>
              <a:t>(Scanner in) </a:t>
            </a:r>
            <a:r>
              <a:rPr lang="en-US" sz="1800" b="1" dirty="0">
                <a:solidFill>
                  <a:srgbClr val="FF0000"/>
                </a:solidFill>
              </a:rPr>
              <a:t>throws </a:t>
            </a:r>
            <a:r>
              <a:rPr lang="en-US" sz="1800" b="1" dirty="0" err="1">
                <a:solidFill>
                  <a:srgbClr val="7030A0"/>
                </a:solidFill>
              </a:rPr>
              <a:t>EOFException</a:t>
            </a:r>
            <a:endParaRPr lang="en-US" sz="1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{ ……………………………………………………………………………………</a:t>
            </a:r>
          </a:p>
          <a:p>
            <a:pPr marL="0" indent="0">
              <a:buNone/>
            </a:pPr>
            <a:r>
              <a:rPr lang="en-US" sz="1800" b="1" dirty="0"/>
              <a:t>     while (. . .)</a:t>
            </a:r>
          </a:p>
          <a:p>
            <a:pPr marL="0" indent="0">
              <a:buNone/>
            </a:pPr>
            <a:r>
              <a:rPr lang="en-US" sz="1800" b="1" dirty="0"/>
              <a:t>     {</a:t>
            </a:r>
          </a:p>
          <a:p>
            <a:pPr marL="0" indent="0">
              <a:buNone/>
            </a:pPr>
            <a:r>
              <a:rPr lang="en-US" sz="1800" b="1" dirty="0"/>
              <a:t>             if (!</a:t>
            </a:r>
            <a:r>
              <a:rPr lang="en-US" sz="1800" b="1" dirty="0" err="1"/>
              <a:t>in.hasNext</a:t>
            </a:r>
            <a:r>
              <a:rPr lang="en-US" sz="1800" b="1" dirty="0"/>
              <a:t>()) </a:t>
            </a:r>
            <a:r>
              <a:rPr lang="en-US" sz="1800" b="1" dirty="0">
                <a:solidFill>
                  <a:srgbClr val="FF0000"/>
                </a:solidFill>
              </a:rPr>
              <a:t>// to check EOF marker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        </a:t>
            </a:r>
            <a:r>
              <a:rPr lang="en-US" sz="1800" b="1" dirty="0"/>
              <a:t>{</a:t>
            </a:r>
          </a:p>
          <a:p>
            <a:pPr marL="0" indent="0">
              <a:buNone/>
            </a:pPr>
            <a:r>
              <a:rPr lang="en-US" sz="1800" b="1" dirty="0"/>
              <a:t>               if (n &lt; </a:t>
            </a:r>
            <a:r>
              <a:rPr lang="en-US" sz="1800" b="1" dirty="0" err="1"/>
              <a:t>len</a:t>
            </a:r>
            <a:r>
              <a:rPr lang="en-US" sz="1800" b="1" dirty="0"/>
              <a:t>) </a:t>
            </a:r>
          </a:p>
          <a:p>
            <a:pPr marL="0" indent="0">
              <a:buNone/>
            </a:pPr>
            <a:r>
              <a:rPr lang="en-US" sz="1800" b="1" dirty="0"/>
              <a:t>              </a:t>
            </a:r>
            <a:r>
              <a:rPr lang="en-US" sz="1800" b="1" dirty="0">
                <a:solidFill>
                  <a:srgbClr val="0000FF"/>
                </a:solidFill>
              </a:rPr>
              <a:t> </a:t>
            </a:r>
            <a:r>
              <a:rPr lang="en-US" sz="1800" b="1" dirty="0"/>
              <a:t>String </a:t>
            </a:r>
            <a:r>
              <a:rPr lang="en-US" sz="1800" b="1" dirty="0">
                <a:solidFill>
                  <a:srgbClr val="7030A0"/>
                </a:solidFill>
              </a:rPr>
              <a:t>gripe</a:t>
            </a:r>
            <a:r>
              <a:rPr lang="en-US" sz="1800" b="1" dirty="0"/>
              <a:t> = "Content-length: " + </a:t>
            </a:r>
            <a:r>
              <a:rPr lang="en-US" sz="1800" b="1" dirty="0" err="1"/>
              <a:t>len</a:t>
            </a:r>
            <a:r>
              <a:rPr lang="en-US" sz="1800" b="1" dirty="0"/>
              <a:t> + ", Received: " + n; </a:t>
            </a:r>
            <a:r>
              <a:rPr lang="en-US" sz="1800" b="1" dirty="0">
                <a:solidFill>
                  <a:srgbClr val="00B050"/>
                </a:solidFill>
              </a:rPr>
              <a:t>// to know the reason</a:t>
            </a:r>
          </a:p>
          <a:p>
            <a:pPr marL="0" indent="0">
              <a:buNone/>
            </a:pPr>
            <a:r>
              <a:rPr lang="en-US" sz="1800" b="1" dirty="0"/>
              <a:t>                  </a:t>
            </a:r>
            <a:r>
              <a:rPr lang="en-US" sz="1800" b="1" dirty="0">
                <a:solidFill>
                  <a:srgbClr val="0000FF"/>
                </a:solidFill>
              </a:rPr>
              <a:t>throw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new</a:t>
            </a:r>
            <a:r>
              <a:rPr lang="en-US" sz="1800" b="1" dirty="0"/>
              <a:t> </a:t>
            </a:r>
            <a:r>
              <a:rPr lang="en-US" sz="1800" b="1" dirty="0" err="1">
                <a:solidFill>
                  <a:srgbClr val="0000FF"/>
                </a:solidFill>
              </a:rPr>
              <a:t>EOFException</a:t>
            </a:r>
            <a:r>
              <a:rPr lang="en-US" sz="1800" b="1" dirty="0"/>
              <a:t>(</a:t>
            </a:r>
            <a:r>
              <a:rPr lang="en-US" sz="1800" b="1" dirty="0">
                <a:solidFill>
                  <a:srgbClr val="7030A0"/>
                </a:solidFill>
              </a:rPr>
              <a:t>gripe</a:t>
            </a:r>
            <a:r>
              <a:rPr lang="en-US" sz="1800" b="1" dirty="0"/>
              <a:t>);  </a:t>
            </a:r>
            <a:r>
              <a:rPr lang="en-US" sz="1800" b="1" dirty="0">
                <a:solidFill>
                  <a:srgbClr val="00B050"/>
                </a:solidFill>
              </a:rPr>
              <a:t>// </a:t>
            </a:r>
            <a:r>
              <a:rPr lang="en-US" sz="1800" b="1" dirty="0" err="1">
                <a:solidFill>
                  <a:srgbClr val="00B050"/>
                </a:solidFill>
              </a:rPr>
              <a:t>readData</a:t>
            </a:r>
            <a:r>
              <a:rPr lang="en-US" sz="1800" b="1" dirty="0">
                <a:solidFill>
                  <a:srgbClr val="00B050"/>
                </a:solidFill>
              </a:rPr>
              <a:t>() does not return to caller </a:t>
            </a:r>
          </a:p>
          <a:p>
            <a:pPr marL="0" indent="0">
              <a:buNone/>
            </a:pPr>
            <a:r>
              <a:rPr lang="en-US" sz="1800" b="1" dirty="0"/>
              <a:t>             } // </a:t>
            </a:r>
          </a:p>
          <a:p>
            <a:pPr marL="0" indent="0">
              <a:buNone/>
            </a:pPr>
            <a:r>
              <a:rPr lang="en-US" sz="1800" b="1" dirty="0"/>
              <a:t>     ………………………………………………………………………….................</a:t>
            </a:r>
          </a:p>
          <a:p>
            <a:pPr marL="0" indent="0">
              <a:buNone/>
            </a:pPr>
            <a:r>
              <a:rPr lang="en-US" sz="1800" b="1" dirty="0"/>
              <a:t>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 return s; </a:t>
            </a:r>
            <a:r>
              <a:rPr lang="en-US" sz="1800" b="1" dirty="0">
                <a:solidFill>
                  <a:srgbClr val="00B050"/>
                </a:solidFill>
              </a:rPr>
              <a:t>// return only character value because it will not return an error code like C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</a:rPr>
              <a:t>} // Hence, we construct 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0000FF"/>
                </a:solidFill>
              </a:rPr>
              <a:t>an object from appropriate exception classes and </a:t>
            </a:r>
            <a:r>
              <a:rPr lang="en-US" sz="1800" b="1" dirty="0">
                <a:solidFill>
                  <a:srgbClr val="FF0000"/>
                </a:solidFill>
              </a:rPr>
              <a:t>then</a:t>
            </a:r>
            <a:r>
              <a:rPr lang="en-US" sz="1800" b="1" dirty="0">
                <a:solidFill>
                  <a:srgbClr val="0000FF"/>
                </a:solidFill>
              </a:rPr>
              <a:t> throw it.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192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7.1.4. Creating our own Exception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6" y="1025659"/>
            <a:ext cx="11096624" cy="5184925"/>
          </a:xfrm>
        </p:spPr>
        <p:txBody>
          <a:bodyPr>
            <a:normAutofit/>
          </a:bodyPr>
          <a:lstStyle/>
          <a:p>
            <a:r>
              <a:rPr lang="en-US" dirty="0"/>
              <a:t>What if the abnormal situation in our code  cannot be solved by any of the </a:t>
            </a:r>
            <a:r>
              <a:rPr lang="en-US" b="1" dirty="0"/>
              <a:t>standard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exception classes in Java.io package ?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Solution: </a:t>
            </a:r>
            <a:r>
              <a:rPr lang="en-US" dirty="0"/>
              <a:t>we can create our own exception class by extending “ </a:t>
            </a:r>
            <a:r>
              <a:rPr lang="en-US" b="1" dirty="0">
                <a:solidFill>
                  <a:srgbClr val="FF0000"/>
                </a:solidFill>
              </a:rPr>
              <a:t>Exception”</a:t>
            </a:r>
            <a:r>
              <a:rPr lang="en-US" dirty="0"/>
              <a:t> class or </a:t>
            </a:r>
          </a:p>
          <a:p>
            <a:pPr marL="0" indent="0">
              <a:buNone/>
            </a:pPr>
            <a:r>
              <a:rPr lang="en-US" dirty="0"/>
              <a:t>             its child class such as “</a:t>
            </a:r>
            <a:r>
              <a:rPr lang="en-US" dirty="0" err="1">
                <a:solidFill>
                  <a:srgbClr val="FF0000"/>
                </a:solidFill>
              </a:rPr>
              <a:t>Ioexception</a:t>
            </a:r>
            <a:r>
              <a:rPr lang="en-US" dirty="0">
                <a:solidFill>
                  <a:srgbClr val="FF0000"/>
                </a:solidFill>
              </a:rPr>
              <a:t>” class</a:t>
            </a:r>
            <a:r>
              <a:rPr lang="en-US" dirty="0"/>
              <a:t> as shown below.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class </a:t>
            </a:r>
            <a:r>
              <a:rPr lang="en-US" b="1" dirty="0" err="1">
                <a:solidFill>
                  <a:srgbClr val="00B050"/>
                </a:solidFill>
              </a:rPr>
              <a:t>FileFormatException</a:t>
            </a:r>
            <a:r>
              <a:rPr lang="en-US" dirty="0">
                <a:solidFill>
                  <a:srgbClr val="0000FF"/>
                </a:solidFill>
              </a:rPr>
              <a:t> extends </a:t>
            </a:r>
            <a:r>
              <a:rPr lang="en-US" dirty="0" err="1">
                <a:solidFill>
                  <a:srgbClr val="FF0000"/>
                </a:solidFill>
              </a:rPr>
              <a:t>IOException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     public </a:t>
            </a:r>
            <a:r>
              <a:rPr lang="en-US" dirty="0" err="1">
                <a:solidFill>
                  <a:srgbClr val="00B050"/>
                </a:solidFill>
              </a:rPr>
              <a:t>FileFormatException</a:t>
            </a:r>
            <a:r>
              <a:rPr lang="en-US" dirty="0">
                <a:solidFill>
                  <a:srgbClr val="0000FF"/>
                </a:solidFill>
              </a:rPr>
              <a:t>() {}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     public </a:t>
            </a:r>
            <a:r>
              <a:rPr lang="en-US" b="1" dirty="0" err="1">
                <a:solidFill>
                  <a:srgbClr val="00B050"/>
                </a:solidFill>
              </a:rPr>
              <a:t>FileFormatException</a:t>
            </a:r>
            <a:r>
              <a:rPr lang="en-US" dirty="0">
                <a:solidFill>
                  <a:srgbClr val="0000FF"/>
                </a:solidFill>
              </a:rPr>
              <a:t>(String gripe)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     {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        </a:t>
            </a:r>
            <a:r>
              <a:rPr lang="en-US" dirty="0">
                <a:solidFill>
                  <a:srgbClr val="FF0000"/>
                </a:solidFill>
              </a:rPr>
              <a:t>super(gripe</a:t>
            </a:r>
            <a:r>
              <a:rPr lang="en-US" dirty="0">
                <a:solidFill>
                  <a:srgbClr val="0000FF"/>
                </a:solidFill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} // </a:t>
            </a:r>
            <a:r>
              <a:rPr lang="en-US" dirty="0"/>
              <a:t>Now, we can  throw an </a:t>
            </a:r>
            <a:r>
              <a:rPr lang="en-US" b="1" dirty="0">
                <a:solidFill>
                  <a:srgbClr val="0000FF"/>
                </a:solidFill>
              </a:rPr>
              <a:t>object</a:t>
            </a:r>
            <a:r>
              <a:rPr lang="en-US" dirty="0"/>
              <a:t> of our own exception type and throw </a:t>
            </a:r>
            <a:r>
              <a:rPr lang="en-US" b="1" dirty="0">
                <a:solidFill>
                  <a:srgbClr val="FF0000"/>
                </a:solidFill>
              </a:rPr>
              <a:t>it(see next slide</a:t>
            </a:r>
            <a:r>
              <a:rPr lang="en-US" dirty="0"/>
              <a:t>)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0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7.1.4. Creating our own Exception Class  </a:t>
            </a:r>
            <a:r>
              <a:rPr lang="en-US" dirty="0" err="1">
                <a:solidFill>
                  <a:srgbClr val="0000FF"/>
                </a:solidFill>
              </a:rPr>
              <a:t>con’d</a:t>
            </a:r>
            <a:r>
              <a:rPr lang="en-US" dirty="0">
                <a:solidFill>
                  <a:srgbClr val="0000FF"/>
                </a:solidFill>
              </a:rPr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String </a:t>
            </a:r>
            <a:r>
              <a:rPr lang="en-US" b="1" dirty="0" err="1">
                <a:solidFill>
                  <a:srgbClr val="0000FF"/>
                </a:solidFill>
              </a:rPr>
              <a:t>readData</a:t>
            </a:r>
            <a:r>
              <a:rPr lang="en-US" dirty="0"/>
              <a:t>(</a:t>
            </a:r>
            <a:r>
              <a:rPr lang="en-US" b="1" dirty="0" err="1"/>
              <a:t>BufferedReader</a:t>
            </a:r>
            <a:r>
              <a:rPr lang="en-US" dirty="0"/>
              <a:t> in) </a:t>
            </a:r>
            <a:r>
              <a:rPr lang="en-US" b="1" dirty="0">
                <a:solidFill>
                  <a:srgbClr val="FF0000"/>
                </a:solidFill>
              </a:rPr>
              <a:t>throws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FileFormatException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. . .</a:t>
            </a:r>
          </a:p>
          <a:p>
            <a:pPr marL="0" indent="0">
              <a:buNone/>
            </a:pPr>
            <a:r>
              <a:rPr lang="en-US" dirty="0"/>
              <a:t> while (. . .)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if (</a:t>
            </a:r>
            <a:r>
              <a:rPr lang="en-US" dirty="0" err="1"/>
              <a:t>ch</a:t>
            </a:r>
            <a:r>
              <a:rPr lang="en-US" dirty="0"/>
              <a:t> == -1)  </a:t>
            </a:r>
            <a:r>
              <a:rPr lang="en-US" dirty="0">
                <a:solidFill>
                  <a:srgbClr val="00B050"/>
                </a:solidFill>
              </a:rPr>
              <a:t>// EOF encountered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if (n &lt;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>
                <a:solidFill>
                  <a:srgbClr val="0000FF"/>
                </a:solidFill>
              </a:rPr>
              <a:t>throw </a:t>
            </a:r>
            <a:r>
              <a:rPr lang="en-US" b="1" dirty="0">
                <a:solidFill>
                  <a:srgbClr val="FF0000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FileFormatException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. . 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return 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1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7.2.1 Catching an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</a:t>
            </a:r>
            <a:r>
              <a:rPr lang="en-US" sz="2400" b="1" dirty="0"/>
              <a:t>section 7.1.4</a:t>
            </a:r>
            <a:r>
              <a:rPr lang="en-US" sz="2400" dirty="0"/>
              <a:t>, we  throw an exception and </a:t>
            </a:r>
            <a:r>
              <a:rPr lang="en-US" sz="2400" b="1" dirty="0"/>
              <a:t>t</a:t>
            </a:r>
            <a:r>
              <a:rPr lang="en-US" sz="2400" b="1" dirty="0">
                <a:solidFill>
                  <a:srgbClr val="0000FF"/>
                </a:solidFill>
              </a:rPr>
              <a:t>hen </a:t>
            </a:r>
            <a:r>
              <a:rPr lang="en-US" sz="2400" b="1" dirty="0"/>
              <a:t>we for forget </a:t>
            </a:r>
            <a:r>
              <a:rPr lang="en-US" sz="2400" dirty="0"/>
              <a:t>it. </a:t>
            </a:r>
          </a:p>
          <a:p>
            <a:r>
              <a:rPr lang="en-US" sz="2400" b="1" dirty="0"/>
              <a:t>Hence,</a:t>
            </a:r>
            <a:r>
              <a:rPr lang="en-US" sz="2400" dirty="0"/>
              <a:t>  some code must catch </a:t>
            </a:r>
            <a:r>
              <a:rPr lang="en-US" sz="2400" dirty="0">
                <a:solidFill>
                  <a:srgbClr val="0000FF"/>
                </a:solidFill>
              </a:rPr>
              <a:t>the  thrown </a:t>
            </a:r>
            <a:r>
              <a:rPr lang="en-US" sz="2400" dirty="0"/>
              <a:t>exception.</a:t>
            </a:r>
          </a:p>
          <a:p>
            <a:r>
              <a:rPr lang="en-US" sz="2400" dirty="0"/>
              <a:t> As a result of this, program will  terminate and print a message which </a:t>
            </a:r>
            <a:r>
              <a:rPr lang="en-US" sz="2400" dirty="0">
                <a:solidFill>
                  <a:srgbClr val="0000FF"/>
                </a:solidFill>
              </a:rPr>
              <a:t>display</a:t>
            </a:r>
            <a:r>
              <a:rPr lang="en-US" sz="2400" dirty="0"/>
              <a:t> the </a:t>
            </a:r>
            <a:r>
              <a:rPr lang="en-US" sz="2400" b="1" dirty="0"/>
              <a:t>type of the exception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00FF"/>
                </a:solidFill>
              </a:rPr>
              <a:t>display a stack trace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Example</a:t>
            </a:r>
            <a:r>
              <a:rPr lang="en-US" sz="2400" dirty="0"/>
              <a:t>: GUI programs  catch exceptions, print stack trace messages, </a:t>
            </a:r>
          </a:p>
          <a:p>
            <a:pPr marL="0" indent="0">
              <a:buNone/>
            </a:pPr>
            <a:r>
              <a:rPr lang="en-US" sz="2400" dirty="0"/>
              <a:t>            and then go back to the user interface processing loop.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Note</a:t>
            </a:r>
            <a:r>
              <a:rPr lang="en-US" sz="2400" dirty="0"/>
              <a:t>: If an exception is </a:t>
            </a:r>
            <a:r>
              <a:rPr lang="en-US" sz="2400" b="1" dirty="0"/>
              <a:t>thrown</a:t>
            </a:r>
            <a:r>
              <a:rPr lang="en-US" sz="2400" dirty="0"/>
              <a:t>, and </a:t>
            </a:r>
            <a:r>
              <a:rPr lang="en-US" sz="2400" b="1" dirty="0"/>
              <a:t>nobody catches </a:t>
            </a:r>
            <a:r>
              <a:rPr lang="en-US" sz="2400" dirty="0"/>
              <a:t>it, our program</a:t>
            </a:r>
          </a:p>
          <a:p>
            <a:pPr marL="0" indent="0">
              <a:buNone/>
            </a:pPr>
            <a:r>
              <a:rPr lang="en-US" sz="2400" dirty="0"/>
              <a:t>        terminates.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71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706" y="369528"/>
            <a:ext cx="10515600" cy="514769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7.2.1 Catching an exception </a:t>
            </a:r>
            <a:r>
              <a:rPr lang="en-US" dirty="0">
                <a:solidFill>
                  <a:srgbClr val="FF0000"/>
                </a:solidFill>
              </a:rPr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038"/>
            <a:ext cx="11029950" cy="544686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 section </a:t>
            </a:r>
            <a:r>
              <a:rPr lang="en-US" b="1" dirty="0">
                <a:solidFill>
                  <a:srgbClr val="FF0000"/>
                </a:solidFill>
              </a:rPr>
              <a:t>7.1.4</a:t>
            </a:r>
            <a:r>
              <a:rPr lang="en-US" b="1" dirty="0"/>
              <a:t>, we  throw an exception and then we for </a:t>
            </a:r>
            <a:r>
              <a:rPr lang="en-US" b="1" dirty="0">
                <a:solidFill>
                  <a:srgbClr val="0000FF"/>
                </a:solidFill>
              </a:rPr>
              <a:t>forget</a:t>
            </a:r>
            <a:r>
              <a:rPr lang="en-US" b="1" dirty="0"/>
              <a:t> it. </a:t>
            </a:r>
          </a:p>
          <a:p>
            <a:r>
              <a:rPr lang="en-US" b="1" dirty="0"/>
              <a:t>Hence, we must catch an exception using a </a:t>
            </a:r>
            <a:r>
              <a:rPr lang="en-US" b="1" dirty="0">
                <a:solidFill>
                  <a:srgbClr val="0000FF"/>
                </a:solidFill>
              </a:rPr>
              <a:t>try/catch block </a:t>
            </a:r>
            <a:r>
              <a:rPr lang="en-US" b="1" dirty="0"/>
              <a:t>as shown below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methodName()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>
                <a:solidFill>
                  <a:srgbClr val="FF0000"/>
                </a:solidFill>
              </a:rPr>
              <a:t>try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b="1" dirty="0"/>
              <a:t>code         //  1</a:t>
            </a:r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en-US" b="1" dirty="0">
                <a:solidFill>
                  <a:srgbClr val="FF0000"/>
                </a:solidFill>
              </a:rPr>
              <a:t>more code  // 2</a:t>
            </a:r>
          </a:p>
          <a:p>
            <a:pPr marL="0" indent="0">
              <a:buNone/>
            </a:pPr>
            <a:r>
              <a:rPr lang="en-US" b="1" dirty="0"/>
              <a:t>   more code   // 3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catch</a:t>
            </a:r>
            <a:r>
              <a:rPr lang="en-US" dirty="0">
                <a:solidFill>
                  <a:srgbClr val="0000FF"/>
                </a:solidFill>
              </a:rPr>
              <a:t> (</a:t>
            </a:r>
            <a:r>
              <a:rPr lang="en-US" b="1" dirty="0" err="1">
                <a:solidFill>
                  <a:srgbClr val="FF0000"/>
                </a:solidFill>
              </a:rPr>
              <a:t>ExceptionType</a:t>
            </a:r>
            <a:r>
              <a:rPr lang="en-US" dirty="0">
                <a:solidFill>
                  <a:srgbClr val="0000FF"/>
                </a:solidFill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 </a:t>
            </a:r>
            <a:r>
              <a:rPr lang="en-US" dirty="0"/>
              <a:t>handler for this type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}// end of methodName()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48150" y="1976531"/>
            <a:ext cx="7231156" cy="38164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Case 1:</a:t>
            </a:r>
            <a:r>
              <a:rPr lang="en-US" sz="2200" dirty="0"/>
              <a:t> If </a:t>
            </a:r>
            <a:r>
              <a:rPr lang="en-US" sz="2200" b="1" dirty="0"/>
              <a:t>any code </a:t>
            </a:r>
            <a:r>
              <a:rPr lang="en-US" sz="2200" dirty="0"/>
              <a:t>inside  </a:t>
            </a:r>
            <a:r>
              <a:rPr lang="en-US" sz="2200" b="1" dirty="0">
                <a:solidFill>
                  <a:srgbClr val="FF0000"/>
                </a:solidFill>
              </a:rPr>
              <a:t>try block </a:t>
            </a:r>
            <a:r>
              <a:rPr lang="en-US" sz="2200" b="1" dirty="0"/>
              <a:t>throws</a:t>
            </a:r>
            <a:r>
              <a:rPr lang="en-US" sz="2200" dirty="0"/>
              <a:t> an exception of the </a:t>
            </a:r>
            <a:r>
              <a:rPr lang="en-US" sz="2200" b="1" dirty="0"/>
              <a:t>class </a:t>
            </a:r>
            <a:r>
              <a:rPr lang="en-US" sz="2200" dirty="0"/>
              <a:t>specified in the </a:t>
            </a:r>
            <a:r>
              <a:rPr lang="en-US" sz="2200" b="1" dirty="0"/>
              <a:t>catch</a:t>
            </a:r>
            <a:r>
              <a:rPr lang="en-US" sz="2200" dirty="0"/>
              <a:t> clause, </a:t>
            </a:r>
            <a:r>
              <a:rPr lang="en-US" sz="2200" b="1" dirty="0"/>
              <a:t>then</a:t>
            </a:r>
          </a:p>
          <a:p>
            <a:r>
              <a:rPr lang="en-US" sz="2200" dirty="0"/>
              <a:t>a)  remaining codes in the try block are skipped </a:t>
            </a:r>
          </a:p>
          <a:p>
            <a:r>
              <a:rPr lang="en-US" sz="2200" dirty="0"/>
              <a:t>b)  handler code inside the catch clause is executed.</a:t>
            </a:r>
          </a:p>
          <a:p>
            <a:r>
              <a:rPr lang="en-US" sz="2200" b="1" dirty="0">
                <a:solidFill>
                  <a:srgbClr val="0000FF"/>
                </a:solidFill>
              </a:rPr>
              <a:t>Case 2</a:t>
            </a:r>
            <a:r>
              <a:rPr lang="en-US" sz="2200" dirty="0">
                <a:solidFill>
                  <a:srgbClr val="0000FF"/>
                </a:solidFill>
              </a:rPr>
              <a:t>:</a:t>
            </a:r>
            <a:r>
              <a:rPr lang="en-US" sz="2200" dirty="0"/>
              <a:t> If </a:t>
            </a:r>
            <a:r>
              <a:rPr lang="en-US" sz="2200" b="1" dirty="0"/>
              <a:t>none </a:t>
            </a:r>
            <a:r>
              <a:rPr lang="en-US" sz="2200" dirty="0"/>
              <a:t>of the code inside  try block throws </a:t>
            </a:r>
          </a:p>
          <a:p>
            <a:r>
              <a:rPr lang="en-US" sz="2200" dirty="0"/>
              <a:t>an exception, the code inside a catch clause is skipped</a:t>
            </a:r>
          </a:p>
          <a:p>
            <a:r>
              <a:rPr lang="en-US" sz="2200" b="1" dirty="0">
                <a:solidFill>
                  <a:srgbClr val="0000FF"/>
                </a:solidFill>
              </a:rPr>
              <a:t>Case 3</a:t>
            </a:r>
            <a:r>
              <a:rPr lang="en-US" sz="2200" dirty="0"/>
              <a:t>: If </a:t>
            </a:r>
            <a:r>
              <a:rPr lang="en-US" sz="2200" b="1" dirty="0"/>
              <a:t>any of the code </a:t>
            </a:r>
            <a:r>
              <a:rPr lang="en-US" sz="2200" dirty="0"/>
              <a:t>in a method throws an</a:t>
            </a:r>
          </a:p>
          <a:p>
            <a:r>
              <a:rPr lang="en-US" sz="2200" dirty="0"/>
              <a:t>exception of a type </a:t>
            </a:r>
            <a:r>
              <a:rPr lang="en-US" sz="2200" dirty="0">
                <a:solidFill>
                  <a:srgbClr val="FF0000"/>
                </a:solidFill>
              </a:rPr>
              <a:t>other than </a:t>
            </a:r>
            <a:r>
              <a:rPr lang="en-US" sz="2200" dirty="0"/>
              <a:t>the type  inside the </a:t>
            </a:r>
          </a:p>
          <a:p>
            <a:r>
              <a:rPr lang="en-US" sz="2200" b="1" dirty="0"/>
              <a:t>catch clause</a:t>
            </a:r>
            <a:r>
              <a:rPr lang="en-US" sz="2200" dirty="0"/>
              <a:t>, the </a:t>
            </a:r>
            <a:r>
              <a:rPr lang="en-US" sz="2200" b="1" dirty="0"/>
              <a:t>method exits immediately</a:t>
            </a:r>
            <a:r>
              <a:rPr lang="en-US" sz="2200" dirty="0"/>
              <a:t>. We can </a:t>
            </a:r>
            <a:r>
              <a:rPr lang="en-US" sz="2200" b="1" dirty="0"/>
              <a:t>propagating</a:t>
            </a:r>
            <a:r>
              <a:rPr lang="en-US" sz="2200" dirty="0"/>
              <a:t> exceptions back to  the </a:t>
            </a:r>
            <a:r>
              <a:rPr lang="en-US" sz="2200" b="1" dirty="0">
                <a:solidFill>
                  <a:srgbClr val="0000FF"/>
                </a:solidFill>
              </a:rPr>
              <a:t>caller .</a:t>
            </a:r>
          </a:p>
          <a:p>
            <a:endParaRPr lang="en-US" sz="2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494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</a:t>
            </a:r>
            <a:r>
              <a:rPr lang="en-US" dirty="0">
                <a:solidFill>
                  <a:srgbClr val="0000FF"/>
                </a:solidFill>
              </a:rPr>
              <a:t>  Catching an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958700"/>
            <a:ext cx="6343650" cy="5580212"/>
          </a:xfrm>
          <a:ln w="22225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b="1" dirty="0"/>
              <a:t>The following code read data from a text file.</a:t>
            </a:r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>
                <a:solidFill>
                  <a:srgbClr val="FF0000"/>
                </a:solidFill>
              </a:rPr>
              <a:t>read</a:t>
            </a:r>
            <a:r>
              <a:rPr lang="en-US" dirty="0"/>
              <a:t>(String filename) </a:t>
            </a:r>
            <a:r>
              <a:rPr lang="en-US" b="1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try</a:t>
            </a:r>
            <a:r>
              <a:rPr lang="en-US" b="1" dirty="0">
                <a:solidFill>
                  <a:srgbClr val="002060"/>
                </a:solidFill>
              </a:rPr>
              <a:t>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InputStream</a:t>
            </a:r>
            <a:r>
              <a:rPr lang="en-US" b="1" dirty="0">
                <a:solidFill>
                  <a:srgbClr val="002060"/>
                </a:solidFill>
              </a:rPr>
              <a:t> in = </a:t>
            </a:r>
            <a:r>
              <a:rPr lang="en-US" b="1" dirty="0">
                <a:solidFill>
                  <a:srgbClr val="FF0000"/>
                </a:solidFill>
              </a:rPr>
              <a:t>new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sz="1800" b="1" dirty="0">
                <a:solidFill>
                  <a:srgbClr val="002060"/>
                </a:solidFill>
              </a:rPr>
              <a:t>FileInputStream(filename);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b;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7030A0"/>
                </a:solidFill>
              </a:rPr>
              <a:t>while ((b = </a:t>
            </a:r>
            <a:r>
              <a:rPr lang="en-US" dirty="0" err="1">
                <a:solidFill>
                  <a:srgbClr val="FF0000"/>
                </a:solidFill>
              </a:rPr>
              <a:t>in</a:t>
            </a:r>
            <a:r>
              <a:rPr lang="en-US" dirty="0" err="1">
                <a:solidFill>
                  <a:srgbClr val="7030A0"/>
                </a:solidFill>
              </a:rPr>
              <a:t>.read</a:t>
            </a:r>
            <a:r>
              <a:rPr lang="en-US" dirty="0">
                <a:solidFill>
                  <a:srgbClr val="7030A0"/>
                </a:solidFill>
              </a:rPr>
              <a:t>()) != -1)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            //  process input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catch</a:t>
            </a:r>
            <a:r>
              <a:rPr lang="en-US" b="1" dirty="0">
                <a:solidFill>
                  <a:srgbClr val="0000FF"/>
                </a:solidFill>
              </a:rPr>
              <a:t> (</a:t>
            </a:r>
            <a:r>
              <a:rPr lang="en-US" b="1" dirty="0" err="1">
                <a:solidFill>
                  <a:srgbClr val="0000FF"/>
                </a:solidFill>
              </a:rPr>
              <a:t>IOException</a:t>
            </a:r>
            <a:r>
              <a:rPr lang="en-US" b="1" dirty="0">
                <a:solidFill>
                  <a:srgbClr val="0000FF"/>
                </a:solidFill>
              </a:rPr>
              <a:t> exception)  {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/>
              <a:t>exception</a:t>
            </a:r>
            <a:r>
              <a:rPr lang="en-US" dirty="0" err="1">
                <a:solidFill>
                  <a:srgbClr val="0000FF"/>
                </a:solidFill>
              </a:rPr>
              <a:t>.printStackTrace</a:t>
            </a:r>
            <a:r>
              <a:rPr lang="en-US" dirty="0">
                <a:solidFill>
                  <a:srgbClr val="0000FF"/>
                </a:solidFill>
              </a:rPr>
              <a:t>();  </a:t>
            </a:r>
            <a:r>
              <a:rPr lang="en-US" sz="1800" dirty="0">
                <a:solidFill>
                  <a:srgbClr val="00B050"/>
                </a:solidFill>
              </a:rPr>
              <a:t>// inherit from Throwable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}  </a:t>
            </a:r>
            <a:r>
              <a:rPr lang="en-US" dirty="0">
                <a:solidFill>
                  <a:srgbClr val="00B050"/>
                </a:solidFill>
              </a:rPr>
              <a:t>// if we do not know code of catch, advertise it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}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62800" y="958700"/>
            <a:ext cx="4600575" cy="50167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public void </a:t>
            </a:r>
            <a:r>
              <a:rPr lang="en-US" sz="2000" dirty="0">
                <a:solidFill>
                  <a:srgbClr val="FF0000"/>
                </a:solidFill>
              </a:rPr>
              <a:t>read</a:t>
            </a:r>
          </a:p>
          <a:p>
            <a:r>
              <a:rPr lang="en-US" sz="2000" dirty="0"/>
              <a:t>(String filename) </a:t>
            </a:r>
            <a:r>
              <a:rPr lang="en-US" sz="2000" b="1" dirty="0">
                <a:solidFill>
                  <a:srgbClr val="FF0000"/>
                </a:solidFill>
              </a:rPr>
              <a:t>throws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IOException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{  </a:t>
            </a:r>
            <a:r>
              <a:rPr lang="en-US" sz="2000" b="1" dirty="0">
                <a:solidFill>
                  <a:srgbClr val="00B050"/>
                </a:solidFill>
              </a:rPr>
              <a:t>// advertise at the header</a:t>
            </a:r>
          </a:p>
          <a:p>
            <a:r>
              <a:rPr lang="en-US" sz="2000" dirty="0"/>
              <a:t>     </a:t>
            </a:r>
            <a:endParaRPr lang="en-US" sz="2000" b="1" dirty="0">
              <a:solidFill>
                <a:srgbClr val="002060"/>
              </a:solidFill>
            </a:endParaRPr>
          </a:p>
          <a:p>
            <a:r>
              <a:rPr lang="en-US" sz="2000" b="1" dirty="0">
                <a:solidFill>
                  <a:srgbClr val="002060"/>
                </a:solidFill>
              </a:rPr>
              <a:t>   </a:t>
            </a:r>
            <a:r>
              <a:rPr lang="en-US" sz="2000" b="1" dirty="0" err="1">
                <a:solidFill>
                  <a:srgbClr val="002060"/>
                </a:solidFill>
              </a:rPr>
              <a:t>InputStream</a:t>
            </a:r>
            <a:r>
              <a:rPr lang="en-US" sz="2000" b="1" dirty="0">
                <a:solidFill>
                  <a:srgbClr val="002060"/>
                </a:solidFill>
              </a:rPr>
              <a:t> in = </a:t>
            </a:r>
            <a:r>
              <a:rPr lang="en-US" sz="2000" b="1" dirty="0">
                <a:solidFill>
                  <a:srgbClr val="FF0000"/>
                </a:solidFill>
              </a:rPr>
              <a:t>new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  FileInputStream(filename);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002060"/>
                </a:solidFill>
              </a:rPr>
              <a:t>   </a:t>
            </a:r>
            <a:r>
              <a:rPr lang="en-US" sz="2000" b="1" dirty="0" err="1">
                <a:solidFill>
                  <a:srgbClr val="002060"/>
                </a:solidFill>
              </a:rPr>
              <a:t>int</a:t>
            </a:r>
            <a:r>
              <a:rPr lang="en-US" sz="2000" b="1" dirty="0">
                <a:solidFill>
                  <a:srgbClr val="002060"/>
                </a:solidFill>
              </a:rPr>
              <a:t> b;</a:t>
            </a:r>
          </a:p>
          <a:p>
            <a:r>
              <a:rPr lang="en-US" sz="2000" dirty="0"/>
              <a:t>   </a:t>
            </a:r>
            <a:r>
              <a:rPr lang="en-US" sz="2000" dirty="0">
                <a:solidFill>
                  <a:srgbClr val="7030A0"/>
                </a:solidFill>
              </a:rPr>
              <a:t>while ((b = </a:t>
            </a:r>
            <a:r>
              <a:rPr lang="en-US" sz="2000" dirty="0" err="1">
                <a:solidFill>
                  <a:srgbClr val="FF0000"/>
                </a:solidFill>
              </a:rPr>
              <a:t>in</a:t>
            </a:r>
            <a:r>
              <a:rPr lang="en-US" sz="2000" dirty="0" err="1">
                <a:solidFill>
                  <a:srgbClr val="7030A0"/>
                </a:solidFill>
              </a:rPr>
              <a:t>.read</a:t>
            </a:r>
            <a:r>
              <a:rPr lang="en-US" sz="2000" dirty="0">
                <a:solidFill>
                  <a:srgbClr val="7030A0"/>
                </a:solidFill>
              </a:rPr>
              <a:t>()) != -1) </a:t>
            </a:r>
          </a:p>
          <a:p>
            <a:r>
              <a:rPr lang="en-US" sz="2000" dirty="0">
                <a:solidFill>
                  <a:srgbClr val="7030A0"/>
                </a:solidFill>
              </a:rPr>
              <a:t>           {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            //  process input</a:t>
            </a:r>
          </a:p>
          <a:p>
            <a:r>
              <a:rPr lang="en-US" sz="2000" dirty="0">
                <a:solidFill>
                  <a:srgbClr val="7030A0"/>
                </a:solidFill>
              </a:rPr>
              <a:t>           }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} </a:t>
            </a:r>
            <a:r>
              <a:rPr lang="en-US" sz="2000" b="1" dirty="0">
                <a:solidFill>
                  <a:srgbClr val="00B050"/>
                </a:solidFill>
              </a:rPr>
              <a:t>// propagate the error to caller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//From Java.io package</a:t>
            </a:r>
            <a:r>
              <a:rPr lang="en-US" sz="2000" b="1" dirty="0">
                <a:solidFill>
                  <a:srgbClr val="FF0000"/>
                </a:solidFill>
              </a:rPr>
              <a:t>: </a:t>
            </a:r>
          </a:p>
          <a:p>
            <a:r>
              <a:rPr lang="en-US" sz="2000" b="1" dirty="0"/>
              <a:t>public </a:t>
            </a:r>
            <a:r>
              <a:rPr lang="en-US" sz="2000" b="1" dirty="0">
                <a:solidFill>
                  <a:srgbClr val="0000FF"/>
                </a:solidFill>
              </a:rPr>
              <a:t>FileInputStream</a:t>
            </a:r>
          </a:p>
          <a:p>
            <a:r>
              <a:rPr lang="en-US" sz="2000" b="1" dirty="0"/>
              <a:t>(String </a:t>
            </a:r>
            <a:r>
              <a:rPr lang="en-US" sz="2000" b="1" dirty="0" err="1"/>
              <a:t>namet</a:t>
            </a:r>
            <a:r>
              <a:rPr lang="en-US" sz="2000" b="1" dirty="0"/>
              <a:t>) </a:t>
            </a:r>
            <a:r>
              <a:rPr lang="en-US" sz="2000" b="1" dirty="0">
                <a:solidFill>
                  <a:srgbClr val="FF0000"/>
                </a:solidFill>
              </a:rPr>
              <a:t>throws</a:t>
            </a:r>
            <a:r>
              <a:rPr lang="en-US" sz="2000" b="1" dirty="0"/>
              <a:t> 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FileNotFoundException {….}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1700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7.2.2. Catching Multiple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959821"/>
            <a:ext cx="6105526" cy="5579091"/>
          </a:xfrm>
          <a:ln w="28575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Multiple exceptions can occur in one try block.</a:t>
            </a:r>
          </a:p>
          <a:p>
            <a:r>
              <a:rPr lang="en-US" b="1" dirty="0"/>
              <a:t>However, we can catch them  </a:t>
            </a:r>
            <a:r>
              <a:rPr lang="en-US" dirty="0"/>
              <a:t>in separate catch clauses: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try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>
                <a:solidFill>
                  <a:srgbClr val="FF0000"/>
                </a:solidFill>
              </a:rPr>
              <a:t>code that might throw exceptions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catch (</a:t>
            </a:r>
            <a:r>
              <a:rPr lang="en-US" dirty="0">
                <a:solidFill>
                  <a:srgbClr val="FF0000"/>
                </a:solidFill>
              </a:rPr>
              <a:t>FileNotFoundException</a:t>
            </a:r>
            <a:r>
              <a:rPr lang="en-US" dirty="0">
                <a:solidFill>
                  <a:srgbClr val="0000FF"/>
                </a:solidFill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/>
              <a:t>emergency action for missing files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catch (</a:t>
            </a:r>
            <a:r>
              <a:rPr lang="en-US" dirty="0">
                <a:solidFill>
                  <a:srgbClr val="FF0000"/>
                </a:solidFill>
              </a:rPr>
              <a:t>UnknownHostException</a:t>
            </a:r>
            <a:r>
              <a:rPr lang="en-US" dirty="0">
                <a:solidFill>
                  <a:srgbClr val="0000FF"/>
                </a:solidFill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/>
              <a:t>emergency action for Unknown Hosts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catch (</a:t>
            </a:r>
            <a:r>
              <a:rPr lang="en-US" dirty="0" err="1">
                <a:solidFill>
                  <a:srgbClr val="FF0000"/>
                </a:solidFill>
              </a:rPr>
              <a:t>IOException</a:t>
            </a:r>
            <a:r>
              <a:rPr lang="en-US" dirty="0">
                <a:solidFill>
                  <a:srgbClr val="0000FF"/>
                </a:solidFill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/>
              <a:t>emergency action for all other I/O problems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096124" y="1076325"/>
            <a:ext cx="4581525" cy="31700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exception object </a:t>
            </a:r>
            <a:r>
              <a:rPr lang="en-US" sz="2000" dirty="0"/>
              <a:t>contain </a:t>
            </a:r>
          </a:p>
          <a:p>
            <a:r>
              <a:rPr lang="en-US" sz="2000" b="1" dirty="0"/>
              <a:t>information about the nature of </a:t>
            </a:r>
          </a:p>
          <a:p>
            <a:r>
              <a:rPr lang="en-US" sz="2000" b="1" dirty="0"/>
              <a:t>the exception.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sz="2000" b="1" dirty="0"/>
              <a:t>We can retrieve the information</a:t>
            </a:r>
          </a:p>
          <a:p>
            <a:r>
              <a:rPr lang="en-US" sz="2000" b="1" dirty="0"/>
              <a:t>   from it  using  different methods</a:t>
            </a:r>
          </a:p>
          <a:p>
            <a:pPr marL="285750" indent="-285750">
              <a:buAutoNum type="alphaLcParenR"/>
            </a:pPr>
            <a:r>
              <a:rPr lang="en-US" sz="2000" dirty="0"/>
              <a:t>  </a:t>
            </a:r>
            <a:r>
              <a:rPr lang="en-US" sz="2000" dirty="0" err="1">
                <a:solidFill>
                  <a:srgbClr val="0000FF"/>
                </a:solidFill>
              </a:rPr>
              <a:t>e.getMessage</a:t>
            </a:r>
            <a:r>
              <a:rPr lang="en-US" sz="2000" dirty="0"/>
              <a:t>():</a:t>
            </a:r>
          </a:p>
          <a:p>
            <a:r>
              <a:rPr lang="en-US" sz="2000" dirty="0"/>
              <a:t>     to get detailed error message</a:t>
            </a:r>
          </a:p>
          <a:p>
            <a:r>
              <a:rPr lang="en-US" sz="2000" dirty="0"/>
              <a:t>b)   </a:t>
            </a:r>
            <a:r>
              <a:rPr lang="en-US" sz="2000" b="1" dirty="0" err="1">
                <a:solidFill>
                  <a:srgbClr val="0000FF"/>
                </a:solidFill>
              </a:rPr>
              <a:t>e.getClass</a:t>
            </a:r>
            <a:r>
              <a:rPr lang="en-US" sz="2000" b="1" dirty="0">
                <a:solidFill>
                  <a:srgbClr val="0000FF"/>
                </a:solidFill>
              </a:rPr>
              <a:t>().</a:t>
            </a:r>
            <a:r>
              <a:rPr lang="en-US" sz="2000" b="1" dirty="0" err="1">
                <a:solidFill>
                  <a:srgbClr val="0000FF"/>
                </a:solidFill>
              </a:rPr>
              <a:t>getName</a:t>
            </a:r>
            <a:r>
              <a:rPr lang="en-US" sz="2000" b="1" dirty="0">
                <a:solidFill>
                  <a:srgbClr val="0000FF"/>
                </a:solidFill>
              </a:rPr>
              <a:t>(): </a:t>
            </a:r>
          </a:p>
          <a:p>
            <a:r>
              <a:rPr lang="en-US" sz="2000" dirty="0"/>
              <a:t>      to get the actual type of the </a:t>
            </a:r>
          </a:p>
          <a:p>
            <a:r>
              <a:rPr lang="en-US" sz="2000" dirty="0"/>
              <a:t>      exception object.</a:t>
            </a:r>
          </a:p>
        </p:txBody>
      </p:sp>
    </p:spTree>
    <p:extLst>
      <p:ext uri="{BB962C8B-B14F-4D97-AF65-F5344CB8AC3E}">
        <p14:creationId xmlns:p14="http://schemas.microsoft.com/office/powerpoint/2010/main" val="279949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7.2.2. Catching Multiple Exceptions </a:t>
            </a:r>
            <a:r>
              <a:rPr lang="en-US" dirty="0">
                <a:solidFill>
                  <a:srgbClr val="FF0000"/>
                </a:solidFill>
              </a:rPr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0810876" cy="5579091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After Java SE 7,we catch  multiple exception types in the same catch clause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try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b="1" dirty="0"/>
              <a:t>code that might throw exceptions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catch</a:t>
            </a:r>
            <a:r>
              <a:rPr lang="en-US" dirty="0">
                <a:solidFill>
                  <a:srgbClr val="0000FF"/>
                </a:solidFill>
              </a:rPr>
              <a:t> (</a:t>
            </a:r>
            <a:r>
              <a:rPr lang="en-US" dirty="0">
                <a:solidFill>
                  <a:srgbClr val="FF0000"/>
                </a:solidFill>
              </a:rPr>
              <a:t>FileNotFoundExceptio</a:t>
            </a:r>
            <a:r>
              <a:rPr lang="en-US" dirty="0">
                <a:solidFill>
                  <a:srgbClr val="0000FF"/>
                </a:solidFill>
              </a:rPr>
              <a:t>n | </a:t>
            </a:r>
            <a:r>
              <a:rPr lang="en-US" dirty="0">
                <a:solidFill>
                  <a:srgbClr val="FF0000"/>
                </a:solidFill>
              </a:rPr>
              <a:t>UnknownHostException</a:t>
            </a:r>
            <a:r>
              <a:rPr lang="en-US" dirty="0">
                <a:solidFill>
                  <a:srgbClr val="0000FF"/>
                </a:solidFill>
              </a:rPr>
              <a:t> e) </a:t>
            </a:r>
            <a:r>
              <a:rPr lang="en-US" b="1" dirty="0">
                <a:solidFill>
                  <a:srgbClr val="00B050"/>
                </a:solidFill>
              </a:rPr>
              <a:t>// the action is the same for both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b="1" dirty="0"/>
              <a:t>emergency action for missing files and unknown hosts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catch</a:t>
            </a:r>
            <a:r>
              <a:rPr lang="en-US" dirty="0">
                <a:solidFill>
                  <a:srgbClr val="0000FF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IOException</a:t>
            </a:r>
            <a:r>
              <a:rPr lang="en-US" dirty="0">
                <a:solidFill>
                  <a:srgbClr val="0000FF"/>
                </a:solidFill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b="1" dirty="0"/>
              <a:t>emergency action for all other I/O problems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Note: </a:t>
            </a:r>
            <a:r>
              <a:rPr lang="en-US" b="1" dirty="0">
                <a:solidFill>
                  <a:srgbClr val="0000FF"/>
                </a:solidFill>
              </a:rPr>
              <a:t>Catch more specific exceptions before general ones when we have multiple catch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27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7.2.3.Rethrowing and Chaining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0963276" cy="5184925"/>
          </a:xfrm>
        </p:spPr>
        <p:txBody>
          <a:bodyPr/>
          <a:lstStyle/>
          <a:p>
            <a:r>
              <a:rPr lang="en-US" dirty="0"/>
              <a:t>After catching  an exception, we can </a:t>
            </a:r>
            <a:r>
              <a:rPr lang="en-US" dirty="0">
                <a:solidFill>
                  <a:srgbClr val="0000FF"/>
                </a:solidFill>
              </a:rPr>
              <a:t>change the</a:t>
            </a:r>
            <a:r>
              <a:rPr lang="en-US" dirty="0"/>
              <a:t> exception type by throwing new </a:t>
            </a:r>
          </a:p>
          <a:p>
            <a:pPr marL="0" indent="0">
              <a:buNone/>
            </a:pPr>
            <a:r>
              <a:rPr lang="en-US" dirty="0"/>
              <a:t> type inside the body of catch clause : </a:t>
            </a:r>
          </a:p>
          <a:p>
            <a:pPr marL="0" indent="0">
              <a:buNone/>
            </a:pPr>
            <a:r>
              <a:rPr lang="en-US" dirty="0"/>
              <a:t>  t</a:t>
            </a:r>
            <a:r>
              <a:rPr lang="en-US" dirty="0">
                <a:solidFill>
                  <a:srgbClr val="0000FF"/>
                </a:solidFill>
              </a:rPr>
              <a:t>ry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b="1" dirty="0"/>
              <a:t>access the database </a:t>
            </a:r>
            <a:r>
              <a:rPr lang="en-US" b="1" dirty="0">
                <a:solidFill>
                  <a:srgbClr val="00B050"/>
                </a:solidFill>
              </a:rPr>
              <a:t>// error may occur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catch (</a:t>
            </a:r>
            <a:r>
              <a:rPr lang="en-US" dirty="0" err="1">
                <a:solidFill>
                  <a:srgbClr val="FF0000"/>
                </a:solidFill>
              </a:rPr>
              <a:t>SQLException</a:t>
            </a:r>
            <a:r>
              <a:rPr lang="en-US" dirty="0">
                <a:solidFill>
                  <a:srgbClr val="0000FF"/>
                </a:solidFill>
              </a:rPr>
              <a:t> e)  </a:t>
            </a:r>
            <a:r>
              <a:rPr lang="en-US" dirty="0">
                <a:solidFill>
                  <a:srgbClr val="00B050"/>
                </a:solidFill>
              </a:rPr>
              <a:t>// we catch </a:t>
            </a:r>
            <a:r>
              <a:rPr lang="en-US" dirty="0" err="1">
                <a:solidFill>
                  <a:srgbClr val="00B050"/>
                </a:solidFill>
              </a:rPr>
              <a:t>SQLException</a:t>
            </a:r>
            <a:r>
              <a:rPr lang="en-US" dirty="0">
                <a:solidFill>
                  <a:srgbClr val="00B050"/>
                </a:solidFill>
              </a:rPr>
              <a:t> type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b="1" dirty="0"/>
              <a:t>throw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ServletException</a:t>
            </a:r>
            <a:r>
              <a:rPr lang="en-US" dirty="0">
                <a:solidFill>
                  <a:srgbClr val="0000FF"/>
                </a:solidFill>
              </a:rPr>
              <a:t>("</a:t>
            </a:r>
            <a:r>
              <a:rPr lang="en-US" b="1" dirty="0"/>
              <a:t>database error</a:t>
            </a:r>
            <a:r>
              <a:rPr lang="en-US" dirty="0">
                <a:solidFill>
                  <a:srgbClr val="0000FF"/>
                </a:solidFill>
              </a:rPr>
              <a:t>: " + </a:t>
            </a:r>
            <a:r>
              <a:rPr lang="en-US" dirty="0" err="1">
                <a:solidFill>
                  <a:srgbClr val="0000FF"/>
                </a:solidFill>
              </a:rPr>
              <a:t>e.</a:t>
            </a:r>
            <a:r>
              <a:rPr lang="en-US" dirty="0" err="1"/>
              <a:t>getMessage</a:t>
            </a:r>
            <a:r>
              <a:rPr lang="en-US" dirty="0">
                <a:solidFill>
                  <a:srgbClr val="0000FF"/>
                </a:solidFill>
              </a:rPr>
              <a:t>());  </a:t>
            </a:r>
            <a:r>
              <a:rPr lang="en-US" dirty="0">
                <a:solidFill>
                  <a:srgbClr val="00B050"/>
                </a:solidFill>
              </a:rPr>
              <a:t>// re-throw new type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r>
              <a:rPr lang="en-US" dirty="0"/>
              <a:t>It is better to </a:t>
            </a:r>
            <a:r>
              <a:rPr lang="en-US" b="1" dirty="0"/>
              <a:t>set the original </a:t>
            </a:r>
            <a:r>
              <a:rPr lang="en-US" dirty="0"/>
              <a:t>exception as the </a:t>
            </a:r>
            <a:r>
              <a:rPr lang="en-US" b="1" dirty="0"/>
              <a:t>cause </a:t>
            </a:r>
            <a:r>
              <a:rPr lang="en-US" dirty="0"/>
              <a:t>of the current exception (</a:t>
            </a:r>
            <a:r>
              <a:rPr lang="en-US" b="1" dirty="0">
                <a:solidFill>
                  <a:srgbClr val="FF0000"/>
                </a:solidFill>
              </a:rPr>
              <a:t>see next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25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7.1. Dealing with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an error occurs while a java program is running, our program should: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Return to a safe state and </a:t>
            </a:r>
            <a:r>
              <a:rPr lang="en-US" dirty="0">
                <a:solidFill>
                  <a:srgbClr val="0000FF"/>
                </a:solidFill>
              </a:rPr>
              <a:t>allow</a:t>
            </a:r>
            <a:r>
              <a:rPr lang="en-US" dirty="0"/>
              <a:t> the user to execute other commands.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allow a user to save  his  work and terminate the program gracefully.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mission of </a:t>
            </a:r>
            <a:r>
              <a:rPr lang="en-US" b="1" dirty="0">
                <a:solidFill>
                  <a:srgbClr val="0000FF"/>
                </a:solidFill>
              </a:rPr>
              <a:t>exception handling  </a:t>
            </a:r>
            <a:r>
              <a:rPr lang="en-US" dirty="0"/>
              <a:t>is to </a:t>
            </a:r>
            <a:r>
              <a:rPr lang="en-US" b="1" dirty="0"/>
              <a:t>transfer</a:t>
            </a:r>
            <a:r>
              <a:rPr lang="en-US" dirty="0"/>
              <a:t> the control from </a:t>
            </a:r>
            <a:r>
              <a:rPr lang="en-US" b="1" dirty="0"/>
              <a:t>where </a:t>
            </a:r>
            <a:r>
              <a:rPr lang="en-US" dirty="0"/>
              <a:t>the error</a:t>
            </a:r>
          </a:p>
          <a:p>
            <a:pPr marL="0" indent="0">
              <a:buNone/>
            </a:pPr>
            <a:r>
              <a:rPr lang="en-US" dirty="0"/>
              <a:t>  occurred to an </a:t>
            </a:r>
            <a:r>
              <a:rPr lang="en-US" b="1" dirty="0"/>
              <a:t>error handler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What kind of errors do you need to consider? </a:t>
            </a:r>
          </a:p>
          <a:p>
            <a:pPr marL="169862" indent="0">
              <a:buNone/>
              <a:tabLst>
                <a:tab pos="339725" algn="l"/>
              </a:tabLst>
            </a:pPr>
            <a:r>
              <a:rPr lang="en-US" dirty="0"/>
              <a:t>a)  </a:t>
            </a:r>
            <a:r>
              <a:rPr lang="en-US" b="1" dirty="0"/>
              <a:t>User input error:</a:t>
            </a:r>
            <a:r>
              <a:rPr lang="en-US" dirty="0"/>
              <a:t> For example, a user input a syntactically </a:t>
            </a:r>
            <a:r>
              <a:rPr lang="en-US" b="1" dirty="0">
                <a:solidFill>
                  <a:srgbClr val="0000FF"/>
                </a:solidFill>
              </a:rPr>
              <a:t>wrong URL </a:t>
            </a:r>
            <a:r>
              <a:rPr lang="en-US" dirty="0"/>
              <a:t>to connect.</a:t>
            </a:r>
          </a:p>
          <a:p>
            <a:pPr marL="169862" indent="0">
              <a:buNone/>
              <a:tabLst>
                <a:tab pos="339725" algn="l"/>
              </a:tabLst>
            </a:pPr>
            <a:r>
              <a:rPr lang="en-US" dirty="0"/>
              <a:t>  If the </a:t>
            </a:r>
            <a:r>
              <a:rPr lang="en-US" dirty="0">
                <a:solidFill>
                  <a:srgbClr val="0000FF"/>
                </a:solidFill>
              </a:rPr>
              <a:t>code</a:t>
            </a:r>
            <a:r>
              <a:rPr lang="en-US" dirty="0"/>
              <a:t> did not check the syntax, </a:t>
            </a:r>
            <a:r>
              <a:rPr lang="en-US" b="1" dirty="0">
                <a:solidFill>
                  <a:srgbClr val="0000FF"/>
                </a:solidFill>
              </a:rPr>
              <a:t>then</a:t>
            </a:r>
            <a:r>
              <a:rPr lang="en-US" dirty="0"/>
              <a:t> network layer complain.</a:t>
            </a:r>
          </a:p>
          <a:p>
            <a:pPr marL="169862" indent="0">
              <a:buNone/>
              <a:tabLst>
                <a:tab pos="339725" algn="l"/>
              </a:tabLst>
            </a:pPr>
            <a:r>
              <a:rPr lang="en-US" dirty="0"/>
              <a:t>b)  </a:t>
            </a:r>
            <a:r>
              <a:rPr lang="en-US" b="1" dirty="0"/>
              <a:t>Device errors</a:t>
            </a:r>
            <a:r>
              <a:rPr lang="en-US" dirty="0"/>
              <a:t>: For example, printer may be turned off.</a:t>
            </a:r>
          </a:p>
          <a:p>
            <a:pPr marL="0" indent="0">
              <a:buNone/>
            </a:pPr>
            <a:r>
              <a:rPr lang="en-US" dirty="0"/>
              <a:t>  c) </a:t>
            </a:r>
            <a:r>
              <a:rPr lang="en-US" b="1" dirty="0"/>
              <a:t>Physical limitations</a:t>
            </a:r>
            <a:r>
              <a:rPr lang="en-US" dirty="0"/>
              <a:t>: full disk and full memory</a:t>
            </a:r>
          </a:p>
          <a:p>
            <a:pPr marL="0" indent="0">
              <a:buNone/>
            </a:pPr>
            <a:r>
              <a:rPr lang="en-US" dirty="0"/>
              <a:t>  d) Code errors: A method of a class may not perform correctly. </a:t>
            </a:r>
          </a:p>
          <a:p>
            <a:pPr marL="0" indent="0">
              <a:buNone/>
            </a:pPr>
            <a:r>
              <a:rPr lang="en-US" b="1" dirty="0"/>
              <a:t>    Example 1</a:t>
            </a:r>
            <a:r>
              <a:rPr lang="en-US" dirty="0"/>
              <a:t>:  returning wrong answer or  using another method incorrectly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Example 2</a:t>
            </a:r>
            <a:r>
              <a:rPr lang="en-US" dirty="0"/>
              <a:t>: Accessing  an invalid array index and  popping an empty stack 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167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7.2.3.Rethrowing and Chaining Exceptions </a:t>
            </a:r>
            <a:r>
              <a:rPr lang="en-US" dirty="0">
                <a:solidFill>
                  <a:srgbClr val="FF0000"/>
                </a:solidFill>
              </a:rPr>
              <a:t>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try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b="1" dirty="0"/>
              <a:t>access the database </a:t>
            </a:r>
            <a:r>
              <a:rPr lang="en-US" b="1" dirty="0">
                <a:solidFill>
                  <a:srgbClr val="00B050"/>
                </a:solidFill>
              </a:rPr>
              <a:t>// error may occur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catch (</a:t>
            </a:r>
            <a:r>
              <a:rPr lang="en-US" dirty="0" err="1">
                <a:solidFill>
                  <a:srgbClr val="0000FF"/>
                </a:solidFill>
              </a:rPr>
              <a:t>SQLException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Throwabl</a:t>
            </a:r>
            <a:r>
              <a:rPr lang="en-US" dirty="0">
                <a:solidFill>
                  <a:srgbClr val="FF0000"/>
                </a:solidFill>
              </a:rPr>
              <a:t>e </a:t>
            </a:r>
            <a:r>
              <a:rPr lang="en-US" dirty="0">
                <a:solidFill>
                  <a:srgbClr val="0000FF"/>
                </a:solidFill>
              </a:rPr>
              <a:t>se =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ServletException</a:t>
            </a:r>
            <a:r>
              <a:rPr lang="en-US" dirty="0">
                <a:solidFill>
                  <a:srgbClr val="0000FF"/>
                </a:solidFill>
              </a:rPr>
              <a:t>("database error");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err="1">
                <a:solidFill>
                  <a:srgbClr val="00B050"/>
                </a:solidFill>
              </a:rPr>
              <a:t>Throwbale</a:t>
            </a:r>
            <a:r>
              <a:rPr lang="en-US" dirty="0">
                <a:solidFill>
                  <a:srgbClr val="00B050"/>
                </a:solidFill>
              </a:rPr>
              <a:t> is superclass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 err="1">
                <a:solidFill>
                  <a:srgbClr val="0000FF"/>
                </a:solidFill>
              </a:rPr>
              <a:t>se.</a:t>
            </a:r>
            <a:r>
              <a:rPr lang="en-US" dirty="0" err="1">
                <a:solidFill>
                  <a:srgbClr val="7030A0"/>
                </a:solidFill>
              </a:rPr>
              <a:t>initCause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>
                <a:solidFill>
                  <a:srgbClr val="0000FF"/>
                </a:solidFill>
              </a:rPr>
              <a:t>);  </a:t>
            </a:r>
            <a:r>
              <a:rPr lang="en-US" dirty="0">
                <a:solidFill>
                  <a:srgbClr val="00B050"/>
                </a:solidFill>
              </a:rPr>
              <a:t>// the new exception type </a:t>
            </a:r>
            <a:r>
              <a:rPr lang="en-US" dirty="0">
                <a:solidFill>
                  <a:srgbClr val="FF0000"/>
                </a:solidFill>
              </a:rPr>
              <a:t>wrap</a:t>
            </a:r>
            <a:r>
              <a:rPr lang="en-US" dirty="0">
                <a:solidFill>
                  <a:srgbClr val="00B050"/>
                </a:solidFill>
              </a:rPr>
              <a:t> the original exception type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>
                <a:solidFill>
                  <a:srgbClr val="FF0000"/>
                </a:solidFill>
              </a:rPr>
              <a:t>throw</a:t>
            </a:r>
            <a:r>
              <a:rPr lang="en-US" dirty="0">
                <a:solidFill>
                  <a:srgbClr val="0000FF"/>
                </a:solidFill>
              </a:rPr>
              <a:t> se;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r>
              <a:rPr lang="en-US" dirty="0"/>
              <a:t>Later, the cause  be retrieved with using the </a:t>
            </a:r>
            <a:r>
              <a:rPr lang="en-US" b="1" dirty="0" err="1">
                <a:solidFill>
                  <a:srgbClr val="0000FF"/>
                </a:solidFill>
              </a:rPr>
              <a:t>getCause</a:t>
            </a:r>
            <a:r>
              <a:rPr lang="en-US" b="1" dirty="0">
                <a:solidFill>
                  <a:srgbClr val="0000FF"/>
                </a:solidFill>
              </a:rPr>
              <a:t>() </a:t>
            </a:r>
            <a:r>
              <a:rPr lang="en-US" dirty="0"/>
              <a:t>method as follows.</a:t>
            </a:r>
          </a:p>
          <a:p>
            <a:r>
              <a:rPr lang="en-US" b="1" dirty="0">
                <a:solidFill>
                  <a:srgbClr val="FF0000"/>
                </a:solidFill>
              </a:rPr>
              <a:t>Throwable </a:t>
            </a:r>
            <a:r>
              <a:rPr lang="en-US" b="1" dirty="0"/>
              <a:t>s</a:t>
            </a:r>
            <a:r>
              <a:rPr lang="en-US" dirty="0"/>
              <a:t> = </a:t>
            </a:r>
            <a:r>
              <a:rPr lang="en-US" dirty="0" err="1">
                <a:solidFill>
                  <a:srgbClr val="0000FF"/>
                </a:solidFill>
              </a:rPr>
              <a:t>se</a:t>
            </a:r>
            <a:r>
              <a:rPr lang="en-US" dirty="0" err="1"/>
              <a:t>.getClause</a:t>
            </a:r>
            <a:r>
              <a:rPr lang="en-US" dirty="0"/>
              <a:t>(); </a:t>
            </a:r>
            <a:r>
              <a:rPr lang="en-US" b="1" dirty="0">
                <a:solidFill>
                  <a:srgbClr val="00B050"/>
                </a:solidFill>
              </a:rPr>
              <a:t>// </a:t>
            </a:r>
            <a:r>
              <a:rPr lang="en-US" b="1" dirty="0" err="1">
                <a:solidFill>
                  <a:srgbClr val="00B050"/>
                </a:solidFill>
              </a:rPr>
              <a:t>Throwbale</a:t>
            </a:r>
            <a:r>
              <a:rPr lang="en-US" b="1" dirty="0">
                <a:solidFill>
                  <a:srgbClr val="00B050"/>
                </a:solidFill>
              </a:rPr>
              <a:t> is superclass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896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7.2.4. The finally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038"/>
            <a:ext cx="11049000" cy="5184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a given method</a:t>
            </a:r>
          </a:p>
          <a:p>
            <a:pPr marL="457200" indent="-457200">
              <a:buAutoNum type="alphaLcParenR"/>
            </a:pPr>
            <a:r>
              <a:rPr lang="en-US" sz="2200" dirty="0"/>
              <a:t>assume that a code </a:t>
            </a:r>
            <a:r>
              <a:rPr lang="en-US" sz="2200" b="1" dirty="0">
                <a:solidFill>
                  <a:srgbClr val="0000FF"/>
                </a:solidFill>
              </a:rPr>
              <a:t>at line </a:t>
            </a:r>
            <a:r>
              <a:rPr lang="en-US" sz="2200" b="1" dirty="0">
                <a:solidFill>
                  <a:srgbClr val="FF0000"/>
                </a:solidFill>
              </a:rPr>
              <a:t>n</a:t>
            </a:r>
            <a:r>
              <a:rPr lang="en-US" sz="2200" b="1" dirty="0">
                <a:solidFill>
                  <a:srgbClr val="0000FF"/>
                </a:solidFill>
              </a:rPr>
              <a:t> </a:t>
            </a:r>
            <a:r>
              <a:rPr lang="en-US" sz="2200" dirty="0"/>
              <a:t>allocates a local resource.</a:t>
            </a:r>
          </a:p>
          <a:p>
            <a:pPr marL="457200" indent="-457200">
              <a:buAutoNum type="alphaLcParenR"/>
            </a:pPr>
            <a:r>
              <a:rPr lang="en-US" sz="2200" dirty="0"/>
              <a:t>Assume </a:t>
            </a:r>
            <a:r>
              <a:rPr lang="en-US" sz="2200" b="1" dirty="0">
                <a:solidFill>
                  <a:srgbClr val="0000FF"/>
                </a:solidFill>
              </a:rPr>
              <a:t>after line </a:t>
            </a:r>
            <a:r>
              <a:rPr lang="en-US" sz="2200" b="1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, the code at line </a:t>
            </a:r>
            <a:r>
              <a:rPr lang="en-US" sz="2200" b="1" dirty="0">
                <a:solidFill>
                  <a:srgbClr val="FF0000"/>
                </a:solidFill>
              </a:rPr>
              <a:t>m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00FF"/>
                </a:solidFill>
              </a:rPr>
              <a:t>may throws </a:t>
            </a:r>
            <a:r>
              <a:rPr lang="en-US" sz="2200" dirty="0"/>
              <a:t>an exception.</a:t>
            </a:r>
          </a:p>
          <a:p>
            <a:pPr marL="457200" indent="-457200">
              <a:buAutoNum type="alphaLcParenR"/>
            </a:pPr>
            <a:r>
              <a:rPr lang="en-US" sz="2200" dirty="0"/>
              <a:t>Assume that are other lines of codes after line M.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FF"/>
                </a:solidFill>
              </a:rPr>
              <a:t>Case 1</a:t>
            </a:r>
            <a:r>
              <a:rPr lang="en-US" sz="2200" dirty="0"/>
              <a:t>: If exception </a:t>
            </a:r>
            <a:r>
              <a:rPr lang="en-US" sz="2200" dirty="0">
                <a:solidFill>
                  <a:srgbClr val="0000FF"/>
                </a:solidFill>
              </a:rPr>
              <a:t>is not thrown </a:t>
            </a:r>
            <a:r>
              <a:rPr lang="en-US" sz="2200" dirty="0"/>
              <a:t>at line n, remaining codes after n </a:t>
            </a:r>
            <a:r>
              <a:rPr lang="en-US" sz="2200" dirty="0">
                <a:solidFill>
                  <a:srgbClr val="0000FF"/>
                </a:solidFill>
              </a:rPr>
              <a:t>also </a:t>
            </a:r>
            <a:r>
              <a:rPr lang="en-US" sz="2200" dirty="0"/>
              <a:t>executed 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</a:rPr>
              <a:t>        We also need a code to release resource before the method exits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>
                <a:solidFill>
                  <a:srgbClr val="0000FF"/>
                </a:solidFill>
              </a:rPr>
              <a:t>Case 2</a:t>
            </a:r>
            <a:r>
              <a:rPr lang="en-US" sz="2200" dirty="0"/>
              <a:t>: If exception is thrown at line M, the remaining codes after M </a:t>
            </a:r>
            <a:r>
              <a:rPr lang="en-US" sz="2200" dirty="0">
                <a:solidFill>
                  <a:srgbClr val="0000FF"/>
                </a:solidFill>
              </a:rPr>
              <a:t>are not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</a:rPr>
              <a:t>        executed.</a:t>
            </a:r>
            <a:r>
              <a:rPr lang="en-US" sz="2200" b="1" dirty="0">
                <a:solidFill>
                  <a:srgbClr val="C00000"/>
                </a:solidFill>
              </a:rPr>
              <a:t> Still we need a code to releases the allocate resource</a:t>
            </a:r>
            <a:r>
              <a:rPr lang="en-US" sz="2200" dirty="0">
                <a:solidFill>
                  <a:srgbClr val="0000FF"/>
                </a:solidFill>
              </a:rPr>
              <a:t>. </a:t>
            </a:r>
          </a:p>
          <a:p>
            <a:r>
              <a:rPr lang="en-US" sz="2200" dirty="0"/>
              <a:t>This shows that we need to write </a:t>
            </a:r>
            <a:r>
              <a:rPr lang="en-US" sz="2200" b="1" dirty="0"/>
              <a:t>a code </a:t>
            </a:r>
            <a:r>
              <a:rPr lang="en-US" sz="2200" dirty="0"/>
              <a:t>that releases the resource </a:t>
            </a:r>
            <a:r>
              <a:rPr lang="en-US" sz="2200" b="1" dirty="0"/>
              <a:t>two times</a:t>
            </a:r>
            <a:r>
              <a:rPr lang="en-US" sz="2200" dirty="0"/>
              <a:t>.</a:t>
            </a:r>
          </a:p>
          <a:p>
            <a:r>
              <a:rPr lang="en-US" sz="2200" dirty="0"/>
              <a:t>To </a:t>
            </a:r>
            <a:r>
              <a:rPr lang="en-US" sz="2200" b="1" dirty="0"/>
              <a:t>avoid </a:t>
            </a:r>
            <a:r>
              <a:rPr lang="en-US" sz="2200" dirty="0"/>
              <a:t>this redundancy, we can write a single code inside  a </a:t>
            </a:r>
            <a:r>
              <a:rPr lang="en-US" sz="2200" b="1" dirty="0"/>
              <a:t>finally block</a:t>
            </a:r>
            <a:r>
              <a:rPr lang="en-US" sz="2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879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General Syntax: try/catch/finally blocks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1332"/>
            <a:ext cx="4695825" cy="5608787"/>
          </a:xfrm>
          <a:ln w="2222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MethodName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= new FileInputStream(...);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try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// 1</a:t>
            </a:r>
          </a:p>
          <a:p>
            <a:pPr marL="0" indent="0">
              <a:buNone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code that might throw exceptions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2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3</a:t>
            </a:r>
          </a:p>
          <a:p>
            <a:pPr marL="0" indent="0">
              <a:buNone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error message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 4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15000" y="902537"/>
            <a:ext cx="4648200" cy="558758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// 5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in.close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6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MethodName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exception thrown:  1, 2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2: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exception thrown and cached</a:t>
            </a:r>
          </a:p>
          <a:p>
            <a:pPr>
              <a:buAutoNum type="alphaLcParenR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 re-thrown in the catch bloc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Passes through: 1,3,4,5,5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There is a re-thrown in the catch block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Passes through: 1,3, 5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3: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thrown, but not cached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Passes through: 1, 5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141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7.2.5. The </a:t>
            </a:r>
            <a:r>
              <a:rPr lang="en-US" dirty="0">
                <a:solidFill>
                  <a:srgbClr val="FF0000"/>
                </a:solidFill>
              </a:rPr>
              <a:t>Try-with-resources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Opening  a resource and then closing  is a common code pattern</a:t>
            </a:r>
          </a:p>
          <a:p>
            <a:r>
              <a:rPr lang="en-US" b="1" dirty="0"/>
              <a:t>After </a:t>
            </a:r>
            <a:r>
              <a:rPr lang="en-US" b="1" dirty="0">
                <a:solidFill>
                  <a:srgbClr val="0000FF"/>
                </a:solidFill>
              </a:rPr>
              <a:t>Java SE7</a:t>
            </a:r>
            <a:r>
              <a:rPr lang="en-US" b="1" dirty="0"/>
              <a:t>, a shortcut syntax is developed  for the  code pattern( left)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methodNam</a:t>
            </a:r>
            <a:r>
              <a:rPr lang="en-US" dirty="0"/>
              <a:t>e()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>
                <a:solidFill>
                  <a:srgbClr val="0000FF"/>
                </a:solidFill>
              </a:rPr>
              <a:t>open a resource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try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work with the resource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finally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>
                <a:solidFill>
                  <a:srgbClr val="0000FF"/>
                </a:solidFill>
              </a:rPr>
              <a:t>close the resource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}  </a:t>
            </a:r>
            <a:r>
              <a:rPr lang="en-US" b="1" dirty="0">
                <a:solidFill>
                  <a:srgbClr val="0000FF"/>
                </a:solidFill>
              </a:rPr>
              <a:t>Note 1</a:t>
            </a:r>
            <a:r>
              <a:rPr lang="en-US" dirty="0">
                <a:solidFill>
                  <a:srgbClr val="0000FF"/>
                </a:solidFill>
              </a:rPr>
              <a:t>: </a:t>
            </a:r>
            <a:r>
              <a:rPr lang="en-US" dirty="0"/>
              <a:t>The resource class should implement </a:t>
            </a:r>
            <a:r>
              <a:rPr lang="en-US" b="1" dirty="0" err="1"/>
              <a:t>Autocloseable</a:t>
            </a:r>
            <a:r>
              <a:rPr lang="en-US" dirty="0"/>
              <a:t> </a:t>
            </a:r>
            <a:r>
              <a:rPr lang="en-US" b="1" dirty="0"/>
              <a:t>Interface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b="1" dirty="0">
                <a:solidFill>
                  <a:srgbClr val="0000FF"/>
                </a:solidFill>
              </a:rPr>
              <a:t>Note 2</a:t>
            </a:r>
            <a:r>
              <a:rPr lang="en-US" dirty="0">
                <a:solidFill>
                  <a:srgbClr val="0000FF"/>
                </a:solidFill>
              </a:rPr>
              <a:t>:  </a:t>
            </a:r>
            <a:r>
              <a:rPr lang="en-US" dirty="0"/>
              <a:t>This interface has only close() method. </a:t>
            </a:r>
            <a:r>
              <a:rPr lang="en-US" b="1" dirty="0">
                <a:solidFill>
                  <a:srgbClr val="7030A0"/>
                </a:solidFill>
              </a:rPr>
              <a:t>Void close</a:t>
            </a:r>
            <a:r>
              <a:rPr lang="en-US" dirty="0">
                <a:solidFill>
                  <a:srgbClr val="0000FF"/>
                </a:solidFill>
              </a:rPr>
              <a:t>() </a:t>
            </a:r>
            <a:r>
              <a:rPr lang="en-US" dirty="0">
                <a:solidFill>
                  <a:srgbClr val="FF0000"/>
                </a:solidFill>
              </a:rPr>
              <a:t>throws</a:t>
            </a:r>
            <a:r>
              <a:rPr lang="en-US" dirty="0">
                <a:solidFill>
                  <a:srgbClr val="0000FF"/>
                </a:solidFill>
              </a:rPr>
              <a:t> Exception.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81625" y="2171700"/>
            <a:ext cx="6191250" cy="255454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7030A0"/>
                </a:solidFill>
              </a:rPr>
              <a:t>In simplest format, the try-with-resources </a:t>
            </a:r>
          </a:p>
          <a:p>
            <a:r>
              <a:rPr lang="en-US" sz="2000" dirty="0">
                <a:solidFill>
                  <a:srgbClr val="7030A0"/>
                </a:solidFill>
              </a:rPr>
              <a:t>statement has the form: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try (</a:t>
            </a:r>
            <a:r>
              <a:rPr lang="en-US" sz="2000" dirty="0">
                <a:solidFill>
                  <a:srgbClr val="FF0000"/>
                </a:solidFill>
              </a:rPr>
              <a:t>Resource</a:t>
            </a:r>
            <a:r>
              <a:rPr lang="en-US" sz="2000" dirty="0">
                <a:solidFill>
                  <a:srgbClr val="0000FF"/>
                </a:solidFill>
              </a:rPr>
              <a:t> res = . . .)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work with res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</a:rPr>
              <a:t>Note: </a:t>
            </a:r>
            <a:r>
              <a:rPr lang="en-US" sz="2000" dirty="0"/>
              <a:t>When try block exits,  </a:t>
            </a:r>
            <a:r>
              <a:rPr lang="en-US" sz="2000" dirty="0" err="1">
                <a:solidFill>
                  <a:srgbClr val="0000FF"/>
                </a:solidFill>
              </a:rPr>
              <a:t>res.close</a:t>
            </a:r>
            <a:r>
              <a:rPr lang="en-US" sz="2000" dirty="0">
                <a:solidFill>
                  <a:srgbClr val="0000FF"/>
                </a:solidFill>
              </a:rPr>
              <a:t>() </a:t>
            </a:r>
            <a:r>
              <a:rPr lang="en-US" sz="2000" dirty="0"/>
              <a:t>is called</a:t>
            </a:r>
          </a:p>
          <a:p>
            <a:r>
              <a:rPr lang="en-US" sz="2000" dirty="0"/>
              <a:t>Automatically similar to finally block (</a:t>
            </a:r>
            <a:r>
              <a:rPr lang="en-US" sz="2000" dirty="0">
                <a:solidFill>
                  <a:srgbClr val="FF0000"/>
                </a:solidFill>
              </a:rPr>
              <a:t>see next slide</a:t>
            </a:r>
            <a:r>
              <a:rPr lang="en-US" sz="2000" dirty="0"/>
              <a:t>)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506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7.2.5.  </a:t>
            </a:r>
            <a:r>
              <a:rPr lang="en-US" dirty="0">
                <a:solidFill>
                  <a:srgbClr val="0000FF"/>
                </a:solidFill>
              </a:rPr>
              <a:t>Try-with-resources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Statement </a:t>
            </a:r>
            <a:r>
              <a:rPr lang="en-US" dirty="0">
                <a:solidFill>
                  <a:srgbClr val="0000FF"/>
                </a:solidFill>
              </a:rPr>
              <a:t>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Example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The following code segments reads all words of a file. We can specify</a:t>
            </a:r>
          </a:p>
          <a:p>
            <a:pPr marL="0" indent="0">
              <a:buNone/>
            </a:pPr>
            <a:r>
              <a:rPr lang="en-US" dirty="0"/>
              <a:t>               multiple resources.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try 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Scanner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in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Scanner(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Paths.get</a:t>
            </a:r>
            <a:r>
              <a:rPr lang="en-US" b="1" dirty="0">
                <a:solidFill>
                  <a:srgbClr val="0000FF"/>
                </a:solidFill>
              </a:rPr>
              <a:t>("in.txt"</a:t>
            </a:r>
            <a:r>
              <a:rPr lang="en-US" dirty="0">
                <a:solidFill>
                  <a:srgbClr val="0000FF"/>
                </a:solidFill>
              </a:rPr>
              <a:t>),  </a:t>
            </a:r>
            <a:r>
              <a:rPr lang="en-US" b="1" dirty="0">
                <a:solidFill>
                  <a:srgbClr val="0000FF"/>
                </a:solidFill>
              </a:rPr>
              <a:t>"UTF-8“ 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 err="1">
                <a:solidFill>
                  <a:srgbClr val="7030A0"/>
                </a:solidFill>
              </a:rPr>
              <a:t>PrintWriter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out </a:t>
            </a:r>
            <a:r>
              <a:rPr lang="en-US" dirty="0">
                <a:solidFill>
                  <a:srgbClr val="0000FF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new </a:t>
            </a:r>
            <a:r>
              <a:rPr lang="en-US" dirty="0" err="1">
                <a:solidFill>
                  <a:srgbClr val="7030A0"/>
                </a:solidFill>
              </a:rPr>
              <a:t>PrintWriter</a:t>
            </a:r>
            <a:r>
              <a:rPr lang="en-US" dirty="0">
                <a:solidFill>
                  <a:srgbClr val="0000FF"/>
                </a:solidFill>
              </a:rPr>
              <a:t>("out.txt") )  </a:t>
            </a:r>
            <a:r>
              <a:rPr lang="en-US" dirty="0">
                <a:solidFill>
                  <a:srgbClr val="00B050"/>
                </a:solidFill>
              </a:rPr>
              <a:t>// two resources are allocated</a:t>
            </a:r>
            <a:r>
              <a:rPr lang="en-US" dirty="0">
                <a:solidFill>
                  <a:srgbClr val="0000FF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while (</a:t>
            </a:r>
            <a:r>
              <a:rPr lang="en-US" dirty="0" err="1">
                <a:solidFill>
                  <a:srgbClr val="00B050"/>
                </a:solidFill>
              </a:rPr>
              <a:t>in</a:t>
            </a:r>
            <a:r>
              <a:rPr lang="en-US" dirty="0" err="1">
                <a:solidFill>
                  <a:srgbClr val="0000FF"/>
                </a:solidFill>
              </a:rPr>
              <a:t>.hasNext</a:t>
            </a:r>
            <a:r>
              <a:rPr lang="en-US" dirty="0">
                <a:solidFill>
                  <a:srgbClr val="0000FF"/>
                </a:solidFill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 </a:t>
            </a:r>
            <a:r>
              <a:rPr lang="en-US" dirty="0" err="1">
                <a:solidFill>
                  <a:srgbClr val="00B050"/>
                </a:solidFill>
              </a:rPr>
              <a:t>out</a:t>
            </a:r>
            <a:r>
              <a:rPr lang="en-US" dirty="0" err="1">
                <a:solidFill>
                  <a:srgbClr val="0000FF"/>
                </a:solidFill>
              </a:rPr>
              <a:t>.println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in.next</a:t>
            </a:r>
            <a:r>
              <a:rPr lang="en-US" dirty="0">
                <a:solidFill>
                  <a:srgbClr val="0000FF"/>
                </a:solidFill>
              </a:rPr>
              <a:t>().</a:t>
            </a:r>
            <a:r>
              <a:rPr lang="en-US" dirty="0" err="1">
                <a:solidFill>
                  <a:srgbClr val="0000FF"/>
                </a:solidFill>
              </a:rPr>
              <a:t>toUpperCase</a:t>
            </a:r>
            <a:r>
              <a:rPr lang="en-US" dirty="0">
                <a:solidFill>
                  <a:srgbClr val="0000FF"/>
                </a:solidFill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Note 1</a:t>
            </a:r>
            <a:r>
              <a:rPr lang="en-US" dirty="0">
                <a:solidFill>
                  <a:srgbClr val="0000FF"/>
                </a:solidFill>
              </a:rPr>
              <a:t>: </a:t>
            </a:r>
            <a:r>
              <a:rPr lang="en-US" dirty="0"/>
              <a:t>When try block exits, both in and out are closed automatically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Note 2: </a:t>
            </a:r>
            <a:r>
              <a:rPr lang="en-US" dirty="0"/>
              <a:t>If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/>
              <a:t>try block and close() method throws an exception,  the  original is re-thrown </a:t>
            </a:r>
          </a:p>
          <a:p>
            <a:pPr marL="0" indent="0">
              <a:buNone/>
            </a:pPr>
            <a:r>
              <a:rPr lang="en-US" dirty="0"/>
              <a:t>and the second one is suppressed  by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ddSupressed</a:t>
            </a:r>
            <a:r>
              <a:rPr lang="en-US" dirty="0"/>
              <a:t>(). Then we can get it back using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getSuppressed</a:t>
            </a:r>
            <a:r>
              <a:rPr lang="en-US" dirty="0"/>
              <a:t>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028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7.2.6. Analyzing  Stack Trace Elements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stack trace is a listing of all pending method calls  in the execution of a program.</a:t>
            </a:r>
          </a:p>
          <a:p>
            <a:r>
              <a:rPr lang="en-US" dirty="0"/>
              <a:t>If the exception is not caught, the program terminates by printing the stack trace.</a:t>
            </a:r>
          </a:p>
          <a:p>
            <a:r>
              <a:rPr lang="en-US" dirty="0"/>
              <a:t>We can access the </a:t>
            </a:r>
            <a:r>
              <a:rPr lang="en-US" b="1" dirty="0"/>
              <a:t>text description </a:t>
            </a:r>
            <a:r>
              <a:rPr lang="en-US" dirty="0"/>
              <a:t>of a stack trace by calling the </a:t>
            </a:r>
            <a:r>
              <a:rPr lang="en-US" b="1" dirty="0" err="1">
                <a:solidFill>
                  <a:srgbClr val="0000FF"/>
                </a:solidFill>
              </a:rPr>
              <a:t>printStackTrace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  method of </a:t>
            </a:r>
            <a:r>
              <a:rPr lang="en-US" b="1" dirty="0">
                <a:solidFill>
                  <a:srgbClr val="FF0000"/>
                </a:solidFill>
              </a:rPr>
              <a:t>Throwable class.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catch (</a:t>
            </a:r>
            <a:r>
              <a:rPr lang="en-US" b="1" dirty="0"/>
              <a:t>Exception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>
                <a:solidFill>
                  <a:srgbClr val="0000FF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e</a:t>
            </a:r>
            <a:r>
              <a:rPr lang="en-US" dirty="0" err="1">
                <a:solidFill>
                  <a:srgbClr val="0000FF"/>
                </a:solidFill>
              </a:rPr>
              <a:t>.printStackTrace</a:t>
            </a:r>
            <a:r>
              <a:rPr lang="en-US" dirty="0">
                <a:solidFill>
                  <a:srgbClr val="0000FF"/>
                </a:solidFill>
              </a:rPr>
              <a:t>();  </a:t>
            </a:r>
            <a:r>
              <a:rPr lang="en-US" dirty="0">
                <a:solidFill>
                  <a:srgbClr val="00B050"/>
                </a:solidFill>
              </a:rPr>
              <a:t>// Exception class inherits </a:t>
            </a:r>
            <a:r>
              <a:rPr lang="en-US" dirty="0" err="1">
                <a:solidFill>
                  <a:srgbClr val="00B050"/>
                </a:solidFill>
              </a:rPr>
              <a:t>printStackTrace</a:t>
            </a:r>
            <a:r>
              <a:rPr lang="en-US" dirty="0">
                <a:solidFill>
                  <a:srgbClr val="00B050"/>
                </a:solidFill>
              </a:rPr>
              <a:t>() from Throwable class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}</a:t>
            </a:r>
          </a:p>
          <a:p>
            <a:r>
              <a:rPr lang="en-US" b="1" dirty="0"/>
              <a:t>To save the exception object, do this: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</a:t>
            </a:r>
            <a:r>
              <a:rPr lang="en-US" dirty="0" err="1">
                <a:solidFill>
                  <a:srgbClr val="0000FF"/>
                </a:solidFill>
              </a:rPr>
              <a:t>StringWriter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out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StringWriter</a:t>
            </a:r>
            <a:r>
              <a:rPr lang="en-US" dirty="0">
                <a:solidFill>
                  <a:srgbClr val="0000FF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</a:t>
            </a:r>
            <a:r>
              <a:rPr lang="en-US" dirty="0" err="1">
                <a:solidFill>
                  <a:srgbClr val="FF0000"/>
                </a:solidFill>
              </a:rPr>
              <a:t>e</a:t>
            </a:r>
            <a:r>
              <a:rPr lang="en-US" dirty="0" err="1">
                <a:solidFill>
                  <a:srgbClr val="0000FF"/>
                </a:solidFill>
              </a:rPr>
              <a:t>.printStackTrace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 err="1"/>
              <a:t>PrintWriter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out</a:t>
            </a:r>
            <a:r>
              <a:rPr lang="en-US" dirty="0">
                <a:solidFill>
                  <a:srgbClr val="0000FF"/>
                </a:solidFill>
              </a:rPr>
              <a:t>));</a:t>
            </a:r>
          </a:p>
          <a:p>
            <a:r>
              <a:rPr lang="en-US" b="1" dirty="0"/>
              <a:t>To convert  an object of exception into String, do this: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String </a:t>
            </a:r>
            <a:r>
              <a:rPr lang="en-US" dirty="0">
                <a:solidFill>
                  <a:srgbClr val="FF0000"/>
                </a:solidFill>
              </a:rPr>
              <a:t>description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out.</a:t>
            </a:r>
            <a:r>
              <a:rPr lang="en-US" dirty="0" err="1">
                <a:solidFill>
                  <a:srgbClr val="0000FF"/>
                </a:solidFill>
              </a:rPr>
              <a:t>toString</a:t>
            </a:r>
            <a:r>
              <a:rPr lang="en-US" dirty="0">
                <a:solidFill>
                  <a:srgbClr val="0000FF"/>
                </a:solidFill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672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7.2.6. Analyzing  Stack Trace Elements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 can analyze a stack trace programmatically  using </a:t>
            </a:r>
            <a:r>
              <a:rPr lang="en-US" dirty="0" err="1"/>
              <a:t>getStackTrace</a:t>
            </a:r>
            <a:r>
              <a:rPr lang="en-US" dirty="0"/>
              <a:t>() method.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StackTraceElement</a:t>
            </a:r>
            <a:r>
              <a:rPr lang="en-US" dirty="0">
                <a:solidFill>
                  <a:srgbClr val="0000FF"/>
                </a:solidFill>
              </a:rPr>
              <a:t>[] </a:t>
            </a:r>
            <a:r>
              <a:rPr lang="en-US" dirty="0">
                <a:solidFill>
                  <a:srgbClr val="FF0000"/>
                </a:solidFill>
              </a:rPr>
              <a:t>frames </a:t>
            </a:r>
            <a:r>
              <a:rPr lang="en-US" dirty="0">
                <a:solidFill>
                  <a:srgbClr val="0000FF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e</a:t>
            </a:r>
            <a:r>
              <a:rPr lang="en-US" dirty="0" err="1">
                <a:solidFill>
                  <a:srgbClr val="0000FF"/>
                </a:solidFill>
              </a:rPr>
              <a:t>.getStackTrace</a:t>
            </a:r>
            <a:r>
              <a:rPr lang="en-US" dirty="0">
                <a:solidFill>
                  <a:srgbClr val="0000FF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>
                <a:solidFill>
                  <a:srgbClr val="0000FF"/>
                </a:solidFill>
              </a:rPr>
              <a:t> (</a:t>
            </a:r>
            <a:r>
              <a:rPr lang="en-US" b="1" dirty="0" err="1">
                <a:solidFill>
                  <a:srgbClr val="7030A0"/>
                </a:solidFill>
              </a:rPr>
              <a:t>StackTraceElemen</a:t>
            </a:r>
            <a:r>
              <a:rPr lang="en-US" dirty="0" err="1">
                <a:solidFill>
                  <a:srgbClr val="7030A0"/>
                </a:solidFill>
              </a:rPr>
              <a:t>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frame</a:t>
            </a:r>
            <a:r>
              <a:rPr lang="en-US" dirty="0">
                <a:solidFill>
                  <a:srgbClr val="0000FF"/>
                </a:solidFill>
              </a:rPr>
              <a:t> : frames)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.................................................;  </a:t>
            </a:r>
            <a:r>
              <a:rPr lang="en-US" dirty="0">
                <a:solidFill>
                  <a:srgbClr val="00B050"/>
                </a:solidFill>
              </a:rPr>
              <a:t>// code to analyze the frame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r>
              <a:rPr lang="en-US" dirty="0"/>
              <a:t>The “</a:t>
            </a:r>
            <a:r>
              <a:rPr lang="en-US" b="1" dirty="0" err="1">
                <a:solidFill>
                  <a:srgbClr val="0000FF"/>
                </a:solidFill>
              </a:rPr>
              <a:t>StackTraceElemen</a:t>
            </a:r>
            <a:r>
              <a:rPr lang="en-US" dirty="0" err="1">
                <a:solidFill>
                  <a:srgbClr val="0000FF"/>
                </a:solidFill>
              </a:rPr>
              <a:t>t</a:t>
            </a:r>
            <a:r>
              <a:rPr lang="en-US" dirty="0"/>
              <a:t>” class has methods to obtain  </a:t>
            </a:r>
            <a:r>
              <a:rPr lang="en-US" b="1" dirty="0"/>
              <a:t>file name, line number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class  name </a:t>
            </a:r>
            <a:r>
              <a:rPr lang="en-US" dirty="0"/>
              <a:t>and </a:t>
            </a:r>
            <a:r>
              <a:rPr lang="en-US" b="1" dirty="0"/>
              <a:t>method name </a:t>
            </a:r>
            <a:r>
              <a:rPr lang="en-US" dirty="0"/>
              <a:t>of the executing line of code.</a:t>
            </a:r>
          </a:p>
          <a:p>
            <a:r>
              <a:rPr lang="en-US" dirty="0"/>
              <a:t> The </a:t>
            </a:r>
            <a:r>
              <a:rPr lang="en-US" b="1" dirty="0" err="1">
                <a:solidFill>
                  <a:srgbClr val="FF0000"/>
                </a:solidFill>
              </a:rPr>
              <a:t>toString</a:t>
            </a:r>
            <a:r>
              <a:rPr lang="en-US" dirty="0"/>
              <a:t>() method of </a:t>
            </a:r>
            <a:r>
              <a:rPr lang="en-US" b="1" dirty="0" err="1">
                <a:solidFill>
                  <a:srgbClr val="0000FF"/>
                </a:solidFill>
              </a:rPr>
              <a:t>StackTraceElement</a:t>
            </a:r>
            <a:r>
              <a:rPr lang="en-US" dirty="0"/>
              <a:t> class  yields a formatted string </a:t>
            </a:r>
          </a:p>
          <a:p>
            <a:pPr marL="0" indent="0">
              <a:buNone/>
            </a:pPr>
            <a:r>
              <a:rPr lang="en-US" dirty="0"/>
              <a:t>    containing all of this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242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7.1 </a:t>
            </a:r>
            <a:r>
              <a:rPr lang="en-US" dirty="0" err="1" smtClean="0"/>
              <a:t>stackTrace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00FF"/>
                </a:solidFill>
              </a:rPr>
              <a:t>StackTraceTest.java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5584903" cy="5729437"/>
          </a:xfrm>
          <a:ln w="22225">
            <a:solidFill>
              <a:srgbClr val="0000FF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package </a:t>
            </a:r>
            <a:r>
              <a:rPr lang="en-US" sz="1800" b="1" dirty="0" err="1"/>
              <a:t>stackTrace</a:t>
            </a:r>
            <a:r>
              <a:rPr lang="en-US" sz="1800" b="1" dirty="0" smtClean="0"/>
              <a:t>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import </a:t>
            </a:r>
            <a:r>
              <a:rPr lang="en-US" sz="1800" b="1" dirty="0" err="1"/>
              <a:t>java.util</a:t>
            </a:r>
            <a:r>
              <a:rPr lang="en-US" sz="1800" b="1" dirty="0" smtClean="0"/>
              <a:t>.*;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//A </a:t>
            </a:r>
            <a:r>
              <a:rPr lang="en-US" sz="1800" dirty="0"/>
              <a:t>program that displays a trace feature of a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// recursive </a:t>
            </a:r>
            <a:r>
              <a:rPr lang="en-US" sz="1800" dirty="0"/>
              <a:t>method call.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public </a:t>
            </a:r>
            <a:r>
              <a:rPr lang="en-US" sz="1800" b="1" dirty="0">
                <a:solidFill>
                  <a:srgbClr val="0000FF"/>
                </a:solidFill>
              </a:rPr>
              <a:t>class </a:t>
            </a:r>
            <a:r>
              <a:rPr lang="en-US" sz="1800" b="1" dirty="0" err="1">
                <a:solidFill>
                  <a:srgbClr val="0000FF"/>
                </a:solidFill>
              </a:rPr>
              <a:t>StackTraceTest</a:t>
            </a:r>
            <a:endParaRPr lang="en-US" sz="18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{</a:t>
            </a:r>
            <a:endParaRPr lang="en-US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  // </a:t>
            </a:r>
            <a:r>
              <a:rPr lang="en-US" sz="1800" dirty="0" err="1" smtClean="0"/>
              <a:t>Computesfactorial</a:t>
            </a:r>
            <a:r>
              <a:rPr lang="en-US" sz="1800" dirty="0" smtClean="0"/>
              <a:t> </a:t>
            </a:r>
            <a:r>
              <a:rPr lang="en-US" sz="1800" dirty="0"/>
              <a:t>of </a:t>
            </a:r>
            <a:r>
              <a:rPr lang="en-US" sz="1800" dirty="0" smtClean="0"/>
              <a:t>a  </a:t>
            </a:r>
            <a:r>
              <a:rPr lang="en-US" sz="1800" dirty="0"/>
              <a:t>number</a:t>
            </a:r>
          </a:p>
          <a:p>
            <a:pPr marL="0" indent="0">
              <a:buNone/>
            </a:pPr>
            <a:r>
              <a:rPr lang="it-IT" sz="1800" dirty="0" smtClean="0"/>
              <a:t> </a:t>
            </a:r>
            <a:r>
              <a:rPr lang="pt-BR" sz="1800" dirty="0" smtClean="0"/>
              <a:t>  // </a:t>
            </a:r>
            <a:r>
              <a:rPr lang="pt-BR" sz="1800" b="1" dirty="0"/>
              <a:t>@return n! = 1 * 2 * . . . * </a:t>
            </a:r>
            <a:r>
              <a:rPr lang="pt-BR" sz="1800" b="1" dirty="0" smtClean="0"/>
              <a:t>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b="1" dirty="0"/>
              <a:t>public static </a:t>
            </a:r>
            <a:r>
              <a:rPr lang="en-US" sz="1800" b="1" dirty="0" err="1"/>
              <a:t>int</a:t>
            </a:r>
            <a:r>
              <a:rPr lang="en-US" sz="1800" b="1" dirty="0"/>
              <a:t> factorial(</a:t>
            </a:r>
            <a:r>
              <a:rPr lang="en-US" sz="1800" b="1" dirty="0" err="1"/>
              <a:t>int</a:t>
            </a:r>
            <a:r>
              <a:rPr lang="en-US" sz="1800" b="1" dirty="0"/>
              <a:t> n)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b="1" dirty="0"/>
              <a:t>{</a:t>
            </a:r>
          </a:p>
          <a:p>
            <a:pPr marL="0" indent="0">
              <a:buNone/>
            </a:pPr>
            <a:r>
              <a:rPr lang="en-US" sz="1800" dirty="0" smtClean="0"/>
              <a:t>     </a:t>
            </a:r>
            <a:r>
              <a:rPr lang="en-US" sz="1800" dirty="0" err="1"/>
              <a:t>System.out.println</a:t>
            </a:r>
            <a:r>
              <a:rPr lang="en-US" sz="1800" dirty="0"/>
              <a:t>("factorial(" + n + "):");</a:t>
            </a:r>
          </a:p>
          <a:p>
            <a:pPr marL="0" indent="0"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Throwable</a:t>
            </a:r>
            <a:r>
              <a:rPr lang="en-US" sz="1800" dirty="0" smtClean="0"/>
              <a:t> </a:t>
            </a:r>
            <a:r>
              <a:rPr lang="en-US" sz="1800" dirty="0"/>
              <a:t>t = </a:t>
            </a:r>
            <a:r>
              <a:rPr lang="en-US" sz="1800" b="1" dirty="0"/>
              <a:t>new </a:t>
            </a:r>
            <a:r>
              <a:rPr lang="en-US" sz="1800" b="1" dirty="0" err="1"/>
              <a:t>Throwable</a:t>
            </a:r>
            <a:r>
              <a:rPr lang="en-US" sz="1800" b="1" dirty="0"/>
              <a:t>();</a:t>
            </a:r>
          </a:p>
          <a:p>
            <a:pPr marL="0" indent="0">
              <a:buNone/>
            </a:pPr>
            <a:r>
              <a:rPr lang="en-US" sz="1800" dirty="0" smtClean="0"/>
              <a:t>     </a:t>
            </a:r>
            <a:r>
              <a:rPr lang="en-US" sz="1800" dirty="0" err="1"/>
              <a:t>StackTraceElement</a:t>
            </a:r>
            <a:r>
              <a:rPr lang="en-US" sz="1800" dirty="0"/>
              <a:t>[] frames = </a:t>
            </a:r>
            <a:r>
              <a:rPr lang="en-US" sz="1800" dirty="0" err="1"/>
              <a:t>t.getStackTrace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6534615" y="992038"/>
            <a:ext cx="5542156" cy="5632311"/>
          </a:xfrm>
          <a:prstGeom prst="rect">
            <a:avLst/>
          </a:prstGeom>
          <a:ln w="2222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2000" b="1" dirty="0"/>
              <a:t>for (</a:t>
            </a:r>
            <a:r>
              <a:rPr lang="en-US" sz="2000" b="1" dirty="0" err="1"/>
              <a:t>StackTraceElement</a:t>
            </a:r>
            <a:r>
              <a:rPr lang="en-US" sz="2000" b="1" dirty="0"/>
              <a:t> f : frames)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(f);</a:t>
            </a:r>
          </a:p>
          <a:p>
            <a:r>
              <a:rPr lang="en-US" sz="2000" dirty="0" smtClean="0"/>
              <a:t>   }</a:t>
            </a:r>
          </a:p>
          <a:p>
            <a:r>
              <a:rPr lang="en-US" sz="2000" b="1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r;</a:t>
            </a:r>
          </a:p>
          <a:p>
            <a:r>
              <a:rPr lang="pt-BR" sz="2000" dirty="0"/>
              <a:t>    </a:t>
            </a:r>
            <a:r>
              <a:rPr lang="pt-BR" sz="2000" dirty="0" smtClean="0"/>
              <a:t> </a:t>
            </a:r>
            <a:r>
              <a:rPr lang="pt-BR" sz="2000" dirty="0"/>
              <a:t>if (n &lt;= 1</a:t>
            </a:r>
            <a:r>
              <a:rPr lang="pt-BR" sz="2000" dirty="0" smtClean="0"/>
              <a:t>)   r </a:t>
            </a:r>
            <a:r>
              <a:rPr lang="pt-BR" sz="2000" dirty="0"/>
              <a:t>= 1;</a:t>
            </a:r>
          </a:p>
          <a:p>
            <a:r>
              <a:rPr lang="pt-BR" sz="2000" dirty="0"/>
              <a:t>    </a:t>
            </a:r>
            <a:r>
              <a:rPr lang="pt-BR" sz="2000" dirty="0" smtClean="0"/>
              <a:t> else  </a:t>
            </a:r>
            <a:r>
              <a:rPr lang="pt-BR" sz="2000" dirty="0"/>
              <a:t>r = n * factorial(n - 1);</a:t>
            </a:r>
          </a:p>
          <a:p>
            <a:r>
              <a:rPr lang="en-US" sz="2000" dirty="0"/>
              <a:t>     </a:t>
            </a:r>
            <a:r>
              <a:rPr lang="en-US" sz="2000" dirty="0" err="1" smtClean="0"/>
              <a:t>System.out.println</a:t>
            </a:r>
            <a:r>
              <a:rPr lang="en-US" sz="2000" dirty="0"/>
              <a:t>("return " + r);</a:t>
            </a:r>
          </a:p>
          <a:p>
            <a:r>
              <a:rPr lang="en-US" sz="2000" dirty="0"/>
              <a:t>      </a:t>
            </a:r>
            <a:r>
              <a:rPr lang="en-US" sz="2000" b="1" dirty="0">
                <a:solidFill>
                  <a:srgbClr val="0000FF"/>
                </a:solidFill>
              </a:rPr>
              <a:t>return r;</a:t>
            </a:r>
          </a:p>
          <a:p>
            <a:r>
              <a:rPr lang="en-US" sz="2000" dirty="0"/>
              <a:t>   </a:t>
            </a:r>
            <a:r>
              <a:rPr lang="en-US" sz="2000" dirty="0" smtClean="0"/>
              <a:t>} </a:t>
            </a:r>
            <a:r>
              <a:rPr lang="en-US" sz="2000" b="1" dirty="0" smtClean="0"/>
              <a:t>// end of factorial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Scanner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in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Scanner(System.in);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"Enter n: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in.nextInt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factorial(n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end of main</a:t>
            </a:r>
            <a:endParaRPr lang="en-US" sz="2000" b="1" dirty="0" smtClean="0"/>
          </a:p>
          <a:p>
            <a:r>
              <a:rPr lang="en-US" sz="2000" b="1" dirty="0" smtClean="0"/>
              <a:t>}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00FF"/>
                </a:solidFill>
              </a:rPr>
              <a:t>// </a:t>
            </a:r>
            <a:r>
              <a:rPr lang="en-US" sz="2000" b="1" dirty="0" err="1" smtClean="0">
                <a:solidFill>
                  <a:srgbClr val="0000FF"/>
                </a:solidFill>
              </a:rPr>
              <a:t>StackTraceTest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927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7.3. Tips for Proper Use of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6179"/>
            <a:ext cx="10858500" cy="5654172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AutoNum type="arabicPeriod"/>
            </a:pPr>
            <a:r>
              <a:rPr lang="en-US" sz="2900" b="1" dirty="0">
                <a:solidFill>
                  <a:srgbClr val="FF0000"/>
                </a:solidFill>
              </a:rPr>
              <a:t>Exception handling is not supposed to replace a simple test. </a:t>
            </a:r>
          </a:p>
          <a:p>
            <a:pPr marL="0" indent="0">
              <a:buNone/>
            </a:pPr>
            <a:r>
              <a:rPr lang="en-US" sz="2900" b="1" dirty="0"/>
              <a:t>    Example: we want to write a code that tries 10,000,000 times to pop an empty stack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0000FF"/>
                </a:solidFill>
              </a:rPr>
              <a:t>    Approach 1: first finding out whether the stack is empty.</a:t>
            </a:r>
          </a:p>
          <a:p>
            <a:pPr marL="0" indent="0">
              <a:buNone/>
            </a:pPr>
            <a:r>
              <a:rPr lang="en-US" sz="2900" b="1" dirty="0"/>
              <a:t>     if (! </a:t>
            </a:r>
            <a:r>
              <a:rPr lang="en-US" sz="2900" b="1" dirty="0" err="1"/>
              <a:t>s.empty</a:t>
            </a:r>
            <a:r>
              <a:rPr lang="en-US" sz="2900" b="1" dirty="0"/>
              <a:t>() ) </a:t>
            </a:r>
          </a:p>
          <a:p>
            <a:pPr marL="0" indent="0">
              <a:buNone/>
            </a:pPr>
            <a:r>
              <a:rPr lang="en-US" sz="2900" b="1" dirty="0"/>
              <a:t>     {</a:t>
            </a:r>
          </a:p>
          <a:p>
            <a:pPr marL="0" indent="0">
              <a:buNone/>
            </a:pPr>
            <a:r>
              <a:rPr lang="en-US" sz="2900" b="1" dirty="0"/>
              <a:t>      </a:t>
            </a:r>
            <a:r>
              <a:rPr lang="en-US" sz="2900" b="1" dirty="0" err="1"/>
              <a:t>s.pop</a:t>
            </a:r>
            <a:r>
              <a:rPr lang="en-US" sz="2900" b="1" dirty="0"/>
              <a:t>();  </a:t>
            </a:r>
            <a:r>
              <a:rPr lang="en-US" sz="2900" b="1" dirty="0">
                <a:solidFill>
                  <a:srgbClr val="00B050"/>
                </a:solidFill>
              </a:rPr>
              <a:t>// this takes 646 milliseconds on test machine 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0000FF"/>
                </a:solidFill>
              </a:rPr>
              <a:t>    </a:t>
            </a:r>
            <a:r>
              <a:rPr lang="en-US" sz="2900" b="1" dirty="0"/>
              <a:t> }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0000FF"/>
                </a:solidFill>
              </a:rPr>
              <a:t>  Approach 2: first finding out whether the stack is empty.</a:t>
            </a:r>
          </a:p>
          <a:p>
            <a:pPr marL="0" indent="0">
              <a:buNone/>
            </a:pPr>
            <a:r>
              <a:rPr lang="en-US" sz="2900" b="1" dirty="0"/>
              <a:t>   try</a:t>
            </a:r>
          </a:p>
          <a:p>
            <a:pPr marL="0" indent="0">
              <a:buNone/>
            </a:pPr>
            <a:r>
              <a:rPr lang="en-US" sz="2900" b="1" dirty="0"/>
              <a:t>   {</a:t>
            </a:r>
          </a:p>
          <a:p>
            <a:pPr marL="0" indent="0">
              <a:buNone/>
            </a:pPr>
            <a:r>
              <a:rPr lang="en-US" sz="2900" b="1" dirty="0"/>
              <a:t>      </a:t>
            </a:r>
            <a:r>
              <a:rPr lang="en-US" sz="2900" b="1" dirty="0" err="1"/>
              <a:t>s.pop</a:t>
            </a:r>
            <a:r>
              <a:rPr lang="en-US" sz="2900" b="1" dirty="0"/>
              <a:t>();   </a:t>
            </a:r>
            <a:r>
              <a:rPr lang="en-US" sz="2900" b="1" dirty="0">
                <a:solidFill>
                  <a:srgbClr val="00B050"/>
                </a:solidFill>
              </a:rPr>
              <a:t>// this takes 21,739 milliseconds on test machine </a:t>
            </a:r>
          </a:p>
          <a:p>
            <a:pPr marL="0" indent="0">
              <a:buNone/>
            </a:pPr>
            <a:endParaRPr lang="en-US" sz="2900" b="1" dirty="0"/>
          </a:p>
          <a:p>
            <a:pPr marL="0" indent="0">
              <a:buNone/>
            </a:pPr>
            <a:r>
              <a:rPr lang="en-US" sz="2900" b="1" dirty="0"/>
              <a:t>    }</a:t>
            </a:r>
          </a:p>
          <a:p>
            <a:pPr marL="0" indent="0">
              <a:buNone/>
            </a:pPr>
            <a:r>
              <a:rPr lang="en-US" sz="2900" b="1" dirty="0"/>
              <a:t>   catch (</a:t>
            </a:r>
            <a:r>
              <a:rPr lang="en-US" sz="2900" b="1" dirty="0" err="1"/>
              <a:t>EmptyStackException</a:t>
            </a:r>
            <a:r>
              <a:rPr lang="en-US" sz="2900" b="1" dirty="0"/>
              <a:t> </a:t>
            </a:r>
            <a:r>
              <a:rPr lang="en-US" sz="2900" b="1" dirty="0">
                <a:solidFill>
                  <a:srgbClr val="FF0000"/>
                </a:solidFill>
              </a:rPr>
              <a:t>e</a:t>
            </a:r>
            <a:r>
              <a:rPr lang="en-US" sz="2900" b="1" dirty="0"/>
              <a:t>)</a:t>
            </a:r>
          </a:p>
          <a:p>
            <a:pPr marL="0" indent="0">
              <a:buNone/>
            </a:pPr>
            <a:r>
              <a:rPr lang="en-US" sz="2900" b="1" dirty="0"/>
              <a:t>   {</a:t>
            </a:r>
          </a:p>
          <a:p>
            <a:pPr marL="0" indent="0">
              <a:buNone/>
            </a:pPr>
            <a:r>
              <a:rPr lang="en-US" sz="2900" b="1" dirty="0"/>
              <a:t>   }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927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7.3. Tips for Proper Use of Exceptions </a:t>
            </a:r>
            <a:r>
              <a:rPr lang="en-US" dirty="0"/>
              <a:t>continued…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045338"/>
              </p:ext>
            </p:extLst>
          </p:nvPr>
        </p:nvGraphicFramePr>
        <p:xfrm>
          <a:off x="838200" y="1631576"/>
          <a:ext cx="10972800" cy="502920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8451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for (</a:t>
                      </a:r>
                      <a:r>
                        <a:rPr lang="en-US" dirty="0" err="1">
                          <a:solidFill>
                            <a:srgbClr val="0000FF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 = 0; </a:t>
                      </a:r>
                      <a:r>
                        <a:rPr lang="en-US" dirty="0" err="1">
                          <a:solidFill>
                            <a:srgbClr val="0000FF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 &lt; 100; </a:t>
                      </a:r>
                      <a:r>
                        <a:rPr lang="en-US" dirty="0" err="1">
                          <a:solidFill>
                            <a:srgbClr val="0000FF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++) </a:t>
                      </a:r>
                    </a:p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{</a:t>
                      </a:r>
                    </a:p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try 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 { 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 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 =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s.pop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(); 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 }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catch 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EmptyStackException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e)     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 { 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   . .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.// stack was empty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  } </a:t>
                      </a:r>
                    </a:p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 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try</a:t>
                      </a:r>
                    </a:p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  {</a:t>
                      </a:r>
                    </a:p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   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out.writeInt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(n);</a:t>
                      </a:r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// problem to write on file</a:t>
                      </a:r>
                    </a:p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  }</a:t>
                      </a:r>
                    </a:p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 catch (</a:t>
                      </a:r>
                      <a:r>
                        <a:rPr lang="en-US" b="1" dirty="0" err="1">
                          <a:solidFill>
                            <a:srgbClr val="7030A0"/>
                          </a:solidFill>
                        </a:rPr>
                        <a:t>IOException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 e)</a:t>
                      </a:r>
                    </a:p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  { . . . } </a:t>
                      </a:r>
                    </a:p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}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⇒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try </a:t>
                      </a:r>
                    </a:p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{ </a:t>
                      </a:r>
                    </a:p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   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for (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= 0;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&lt; 100;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++) 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{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n =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s.pop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(); 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out.writeInt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(n); 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 } </a:t>
                      </a:r>
                    </a:p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catch (</a:t>
                      </a: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IOException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 e)</a:t>
                      </a:r>
                    </a:p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 { . . . }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// problem to write to file</a:t>
                      </a:r>
                    </a:p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catch (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EmptyStackException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e)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{ . . . }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// Stack was empty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266679"/>
            <a:ext cx="2743200" cy="365125"/>
          </a:xfrm>
        </p:spPr>
        <p:txBody>
          <a:bodyPr/>
          <a:lstStyle/>
          <a:p>
            <a:fld id="{0914BFA7-3B35-4C3E-BBB4-17A9C9AD27D5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79350" rIns="15870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901792"/>
            <a:ext cx="107346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2</a:t>
            </a:r>
            <a:r>
              <a:rPr lang="en-US" sz="2000" b="1" dirty="0">
                <a:solidFill>
                  <a:srgbClr val="FF0000"/>
                </a:solidFill>
              </a:rPr>
              <a:t>. Do not micro-manage exceptions. </a:t>
            </a:r>
            <a:r>
              <a:rPr lang="en-US" sz="2000" b="1" dirty="0"/>
              <a:t>Do not wrap every statement in a new try block</a:t>
            </a:r>
            <a:r>
              <a:rPr lang="en-US" sz="20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sz="2000" b="1" dirty="0" err="1"/>
              <a:t>PrintStream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00FF"/>
                </a:solidFill>
              </a:rPr>
              <a:t>out </a:t>
            </a:r>
            <a:r>
              <a:rPr lang="en-US" sz="2000" b="1" dirty="0"/>
              <a:t>; Stack </a:t>
            </a:r>
            <a:r>
              <a:rPr lang="en-US" sz="2000" b="1" dirty="0">
                <a:solidFill>
                  <a:srgbClr val="0000FF"/>
                </a:solidFill>
              </a:rPr>
              <a:t>S</a:t>
            </a:r>
            <a:r>
              <a:rPr lang="en-US" sz="2000" b="1" dirty="0"/>
              <a:t>;         </a:t>
            </a:r>
          </a:p>
        </p:txBody>
      </p:sp>
    </p:spTree>
    <p:extLst>
      <p:ext uri="{BB962C8B-B14F-4D97-AF65-F5344CB8AC3E}">
        <p14:creationId xmlns:p14="http://schemas.microsoft.com/office/powerpoint/2010/main" val="303059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7.1. Dealing with Errors  </a:t>
            </a:r>
            <a:r>
              <a:rPr lang="en-US" dirty="0">
                <a:solidFill>
                  <a:srgbClr val="0000FF"/>
                </a:solidFill>
              </a:rPr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can you do </a:t>
            </a:r>
            <a:r>
              <a:rPr lang="en-US" b="1" dirty="0"/>
              <a:t>when</a:t>
            </a:r>
            <a:r>
              <a:rPr lang="en-US" dirty="0"/>
              <a:t> an error occurs in a </a:t>
            </a:r>
            <a:r>
              <a:rPr lang="en-US" dirty="0">
                <a:solidFill>
                  <a:srgbClr val="0000FF"/>
                </a:solidFill>
              </a:rPr>
              <a:t>method</a:t>
            </a:r>
            <a:r>
              <a:rPr lang="en-US" dirty="0"/>
              <a:t> ?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a) The method return a special error code</a:t>
            </a:r>
            <a:r>
              <a:rPr lang="en-US" dirty="0"/>
              <a:t>: </a:t>
            </a:r>
            <a:r>
              <a:rPr lang="en-US" b="1" dirty="0"/>
              <a:t>This</a:t>
            </a:r>
            <a:r>
              <a:rPr lang="en-US" dirty="0"/>
              <a:t> code is analyzed by the caller method.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>
                <a:solidFill>
                  <a:srgbClr val="0000FF"/>
                </a:solidFill>
              </a:rPr>
              <a:t>Example 1:</a:t>
            </a:r>
            <a:r>
              <a:rPr lang="en-US" dirty="0"/>
              <a:t> methods that read information from files  return -1 for end-of file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>
                <a:solidFill>
                  <a:srgbClr val="0000FF"/>
                </a:solidFill>
              </a:rPr>
              <a:t>Example 2:</a:t>
            </a:r>
            <a:r>
              <a:rPr lang="en-US" dirty="0"/>
              <a:t>  returning  the null  reference.</a:t>
            </a:r>
          </a:p>
          <a:p>
            <a:r>
              <a:rPr lang="en-US" b="1" dirty="0"/>
              <a:t>However</a:t>
            </a:r>
            <a:r>
              <a:rPr lang="en-US" dirty="0"/>
              <a:t>, it is difficult to identify  valid and invalid data return code.</a:t>
            </a:r>
          </a:p>
          <a:p>
            <a:pPr marL="0" indent="0">
              <a:buNone/>
            </a:pPr>
            <a:r>
              <a:rPr lang="en-US" dirty="0"/>
              <a:t>  For example,  a method returning an integer cannot simply return -1 to denote the</a:t>
            </a:r>
          </a:p>
          <a:p>
            <a:pPr marL="0" indent="0">
              <a:buNone/>
            </a:pPr>
            <a:r>
              <a:rPr lang="en-US" dirty="0"/>
              <a:t>  error because -1 might be a perfectly valid result.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b) The method throw an exception object that </a:t>
            </a:r>
            <a:r>
              <a:rPr lang="en-US" b="1" dirty="0"/>
              <a:t>encapsulates the error information.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 </a:t>
            </a:r>
            <a:r>
              <a:rPr lang="en-US" dirty="0"/>
              <a:t>Method exits  immediately;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Method does not return its normal value.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execution does </a:t>
            </a:r>
            <a:r>
              <a:rPr lang="en-US" dirty="0">
                <a:solidFill>
                  <a:srgbClr val="FF0000"/>
                </a:solidFill>
              </a:rPr>
              <a:t>not resume </a:t>
            </a:r>
            <a:r>
              <a:rPr lang="en-US" dirty="0"/>
              <a:t>at the code that called the method.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But,  </a:t>
            </a:r>
            <a:r>
              <a:rPr lang="en-US" b="1" dirty="0"/>
              <a:t>exception-handling</a:t>
            </a:r>
            <a:r>
              <a:rPr lang="en-US" dirty="0"/>
              <a:t> mechanism search </a:t>
            </a:r>
            <a:r>
              <a:rPr lang="en-US" b="1" dirty="0"/>
              <a:t>specific handler </a:t>
            </a:r>
            <a:r>
              <a:rPr lang="en-US" dirty="0"/>
              <a:t>to solve the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107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7.3. Tips for Proper Use of Exceptions </a:t>
            </a:r>
            <a:r>
              <a:rPr lang="en-US" dirty="0"/>
              <a:t>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992038"/>
            <a:ext cx="11125200" cy="5184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3. Make good use of the exception hierarchy</a:t>
            </a:r>
            <a:r>
              <a:rPr lang="en-US" dirty="0"/>
              <a:t>: </a:t>
            </a:r>
          </a:p>
          <a:p>
            <a:r>
              <a:rPr lang="en-US" dirty="0"/>
              <a:t> Don’t just throw a </a:t>
            </a:r>
            <a:r>
              <a:rPr lang="en-US" b="1" dirty="0"/>
              <a:t>RuntimeException</a:t>
            </a:r>
            <a:r>
              <a:rPr lang="en-US" dirty="0"/>
              <a:t>. Find an appropriate </a:t>
            </a:r>
            <a:r>
              <a:rPr lang="en-US" b="1" dirty="0"/>
              <a:t>subclass </a:t>
            </a:r>
            <a:r>
              <a:rPr lang="en-US" dirty="0"/>
              <a:t>or create your  own.</a:t>
            </a:r>
          </a:p>
          <a:p>
            <a:r>
              <a:rPr lang="en-US" dirty="0"/>
              <a:t>Don’t just catch Throwable. It makes your code hard to read and maintain</a:t>
            </a:r>
          </a:p>
          <a:p>
            <a:r>
              <a:rPr lang="en-US" dirty="0"/>
              <a:t>Respect the difference between </a:t>
            </a:r>
            <a:r>
              <a:rPr lang="en-US" b="1" dirty="0"/>
              <a:t>checked</a:t>
            </a:r>
            <a:r>
              <a:rPr lang="en-US" dirty="0"/>
              <a:t> and </a:t>
            </a:r>
            <a:r>
              <a:rPr lang="en-US" b="1" dirty="0"/>
              <a:t>unchecked exceptions</a:t>
            </a:r>
            <a:r>
              <a:rPr lang="en-US" dirty="0"/>
              <a:t>. Don’t throw them for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logic errors</a:t>
            </a:r>
          </a:p>
          <a:p>
            <a:r>
              <a:rPr lang="en-US" dirty="0"/>
              <a:t>Do not hesitate to turn an exception into another exception that is more appropriate.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4. Do not squelch exceptions: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public Image </a:t>
            </a:r>
            <a:r>
              <a:rPr lang="en-US" b="1" dirty="0" err="1">
                <a:solidFill>
                  <a:srgbClr val="0000FF"/>
                </a:solidFill>
              </a:rPr>
              <a:t>loadImage</a:t>
            </a:r>
            <a:r>
              <a:rPr lang="en-US" b="1" dirty="0">
                <a:solidFill>
                  <a:srgbClr val="0000FF"/>
                </a:solidFill>
              </a:rPr>
              <a:t>(String s)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try</a:t>
            </a:r>
            <a:r>
              <a:rPr lang="en-US" dirty="0">
                <a:solidFill>
                  <a:srgbClr val="0000FF"/>
                </a:solidFill>
              </a:rPr>
              <a:t> { </a:t>
            </a:r>
            <a:r>
              <a:rPr lang="en-US" dirty="0"/>
              <a:t>code that that may throw checked exceptions </a:t>
            </a:r>
            <a:r>
              <a:rPr lang="en-US" dirty="0">
                <a:solidFill>
                  <a:srgbClr val="0000FF"/>
                </a:solidFill>
              </a:rPr>
              <a:t>} </a:t>
            </a:r>
            <a:r>
              <a:rPr lang="en-US" dirty="0">
                <a:solidFill>
                  <a:srgbClr val="00B050"/>
                </a:solidFill>
              </a:rPr>
              <a:t>// assume  this occurs once in a century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catch</a:t>
            </a:r>
            <a:r>
              <a:rPr lang="en-US" dirty="0">
                <a:solidFill>
                  <a:srgbClr val="0000FF"/>
                </a:solidFill>
              </a:rPr>
              <a:t> (Exception e) {   } </a:t>
            </a:r>
            <a:r>
              <a:rPr lang="en-US" dirty="0">
                <a:solidFill>
                  <a:srgbClr val="00B050"/>
                </a:solidFill>
              </a:rPr>
              <a:t>// We left the body is empty. So we have to write it right now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069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7.3. Tips for Proper Use of Exceptions </a:t>
            </a:r>
            <a:r>
              <a:rPr lang="en-US" dirty="0"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7" y="1025659"/>
            <a:ext cx="11263313" cy="51849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5. When you detect an error, “tough love” works better than indulgence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When something is very wrong</a:t>
            </a:r>
            <a:r>
              <a:rPr lang="en-US" b="1" dirty="0"/>
              <a:t>, throw </a:t>
            </a:r>
            <a:r>
              <a:rPr lang="en-US" dirty="0"/>
              <a:t>an exception.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Don't return an </a:t>
            </a:r>
            <a:r>
              <a:rPr lang="en-US" b="1" dirty="0"/>
              <a:t>error code </a:t>
            </a:r>
            <a:r>
              <a:rPr lang="en-US" dirty="0"/>
              <a:t>or a </a:t>
            </a:r>
            <a:r>
              <a:rPr lang="en-US" b="1" dirty="0"/>
              <a:t>dummy value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Return values must be handled by the caller.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b="1" dirty="0"/>
              <a:t>Exceptions can be handled anywhere upstream.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6. Propagating exceptions is not a sign of shame.</a:t>
            </a:r>
          </a:p>
          <a:p>
            <a:pPr marL="0" indent="0">
              <a:buNone/>
            </a:pPr>
            <a:r>
              <a:rPr lang="en-US" dirty="0"/>
              <a:t>     •Don't try to handle an exception that you can't remedy.</a:t>
            </a:r>
          </a:p>
          <a:p>
            <a:pPr marL="0" indent="0">
              <a:buNone/>
            </a:pPr>
            <a:r>
              <a:rPr lang="en-US" dirty="0"/>
              <a:t>     •Just let it be re-thrown so that it can reach a </a:t>
            </a:r>
            <a:r>
              <a:rPr lang="en-US" b="1" dirty="0"/>
              <a:t>competent</a:t>
            </a:r>
            <a:r>
              <a:rPr lang="en-US" dirty="0"/>
              <a:t> handler.</a:t>
            </a:r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b="1" dirty="0" err="1">
                <a:solidFill>
                  <a:srgbClr val="0000FF"/>
                </a:solidFill>
              </a:rPr>
              <a:t>readStuff</a:t>
            </a:r>
            <a:r>
              <a:rPr lang="en-US" dirty="0"/>
              <a:t>(String filename) </a:t>
            </a:r>
            <a:r>
              <a:rPr lang="en-US" b="1" dirty="0">
                <a:solidFill>
                  <a:srgbClr val="FF0000"/>
                </a:solidFill>
              </a:rPr>
              <a:t>throws</a:t>
            </a:r>
            <a:r>
              <a:rPr lang="en-US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IOException</a:t>
            </a:r>
            <a:r>
              <a:rPr lang="en-US" dirty="0"/>
              <a:t>  </a:t>
            </a:r>
            <a:r>
              <a:rPr lang="en-US" b="1" dirty="0">
                <a:solidFill>
                  <a:srgbClr val="00B050"/>
                </a:solidFill>
              </a:rPr>
              <a:t>// not a sign of shame!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 err="1">
                <a:solidFill>
                  <a:srgbClr val="0000FF"/>
                </a:solidFill>
              </a:rPr>
              <a:t>InputStream</a:t>
            </a:r>
            <a:r>
              <a:rPr lang="en-US" dirty="0"/>
              <a:t> in = </a:t>
            </a:r>
            <a:r>
              <a:rPr lang="en-US" b="1" dirty="0">
                <a:solidFill>
                  <a:srgbClr val="FF0000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FileInputStream</a:t>
            </a:r>
            <a:r>
              <a:rPr lang="en-US" dirty="0"/>
              <a:t>(filename);</a:t>
            </a:r>
          </a:p>
          <a:p>
            <a:pPr marL="0" indent="0">
              <a:buNone/>
            </a:pPr>
            <a:r>
              <a:rPr lang="en-US" dirty="0"/>
              <a:t>  . . 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sz="2400" b="1" dirty="0"/>
              <a:t>Rule 5 and 6  can be summarized as: “</a:t>
            </a:r>
            <a:r>
              <a:rPr lang="en-US" sz="2400" b="1" dirty="0">
                <a:solidFill>
                  <a:srgbClr val="FF0000"/>
                </a:solidFill>
              </a:rPr>
              <a:t>throw early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0000FF"/>
                </a:solidFill>
              </a:rPr>
              <a:t>catch late</a:t>
            </a:r>
            <a:r>
              <a:rPr lang="en-US" sz="2400" b="1" dirty="0"/>
              <a:t>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189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7.4.1  Using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Use assertions to enforce algorithm constraints</a:t>
            </a:r>
          </a:p>
          <a:p>
            <a:r>
              <a:rPr lang="en-US" dirty="0"/>
              <a:t>Sometimes, </a:t>
            </a:r>
            <a:r>
              <a:rPr lang="en-US" b="1" dirty="0"/>
              <a:t>our code </a:t>
            </a:r>
            <a:r>
              <a:rPr lang="en-US" dirty="0"/>
              <a:t>assumes t</a:t>
            </a:r>
            <a:r>
              <a:rPr lang="en-US" b="1" dirty="0"/>
              <a:t>hat </a:t>
            </a:r>
            <a:r>
              <a:rPr lang="en-US" dirty="0"/>
              <a:t>a particular property is fulfilled and our code </a:t>
            </a:r>
          </a:p>
          <a:p>
            <a:pPr marL="0" indent="0">
              <a:buNone/>
            </a:pPr>
            <a:r>
              <a:rPr lang="en-US" dirty="0"/>
              <a:t>    relays on that property.</a:t>
            </a:r>
          </a:p>
          <a:p>
            <a:r>
              <a:rPr lang="en-US" dirty="0"/>
              <a:t> </a:t>
            </a:r>
            <a:r>
              <a:rPr lang="en-US" b="1" dirty="0"/>
              <a:t>For example</a:t>
            </a:r>
            <a:r>
              <a:rPr lang="en-US" dirty="0"/>
              <a:t>, we want to compute the following.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00FF"/>
                </a:solidFill>
              </a:rPr>
              <a:t>double y = </a:t>
            </a:r>
            <a:r>
              <a:rPr lang="en-US" dirty="0" err="1">
                <a:solidFill>
                  <a:srgbClr val="0000FF"/>
                </a:solidFill>
              </a:rPr>
              <a:t>Math.sqrt</a:t>
            </a:r>
            <a:r>
              <a:rPr lang="en-US" dirty="0">
                <a:solidFill>
                  <a:srgbClr val="0000FF"/>
                </a:solidFill>
              </a:rPr>
              <a:t>(x);</a:t>
            </a:r>
          </a:p>
          <a:p>
            <a:r>
              <a:rPr lang="en-US" dirty="0"/>
              <a:t>In this case, we  are certain that </a:t>
            </a:r>
            <a:r>
              <a:rPr lang="en-US" b="1" dirty="0"/>
              <a:t>x is not negative</a:t>
            </a:r>
            <a:r>
              <a:rPr lang="en-US" dirty="0"/>
              <a:t>.</a:t>
            </a:r>
          </a:p>
          <a:p>
            <a:r>
              <a:rPr lang="en-US" dirty="0"/>
              <a:t>But, What happen if it is negative ? Hence, we can provide a check for this as follows: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If (x &lt; 0) </a:t>
            </a:r>
            <a:r>
              <a:rPr lang="en-US" dirty="0">
                <a:solidFill>
                  <a:srgbClr val="FF0000"/>
                </a:solidFill>
              </a:rPr>
              <a:t>throw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new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IllegalArgumentException</a:t>
            </a:r>
            <a:r>
              <a:rPr lang="en-US" dirty="0">
                <a:solidFill>
                  <a:srgbClr val="0000FF"/>
                </a:solidFill>
              </a:rPr>
              <a:t>( "x &lt; 0") ;</a:t>
            </a:r>
          </a:p>
          <a:p>
            <a:r>
              <a:rPr lang="en-US" dirty="0"/>
              <a:t>However, this code stays in the program </a:t>
            </a:r>
            <a:r>
              <a:rPr lang="en-US" b="1" dirty="0"/>
              <a:t>even after testing is complete</a:t>
            </a:r>
            <a:r>
              <a:rPr lang="en-US" dirty="0"/>
              <a:t>.</a:t>
            </a:r>
          </a:p>
          <a:p>
            <a:r>
              <a:rPr lang="en-US" dirty="0"/>
              <a:t>If we have many such type of checks in our code,  and the program slows  down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Solution:</a:t>
            </a:r>
            <a:r>
              <a:rPr lang="en-US" dirty="0"/>
              <a:t>  assertion mechanism help us to insert checking during testing and it is </a:t>
            </a:r>
          </a:p>
          <a:p>
            <a:pPr marL="0" indent="0">
              <a:buNone/>
            </a:pPr>
            <a:r>
              <a:rPr lang="en-US" dirty="0"/>
              <a:t>              removed automatically during production time..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543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7.4.1  Using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Java language has a </a:t>
            </a:r>
            <a:r>
              <a:rPr lang="en-US" b="1" dirty="0">
                <a:solidFill>
                  <a:srgbClr val="FF0000"/>
                </a:solidFill>
              </a:rPr>
              <a:t>keyword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assert</a:t>
            </a:r>
            <a:r>
              <a:rPr lang="en-US" dirty="0"/>
              <a:t>. There are </a:t>
            </a:r>
            <a:r>
              <a:rPr lang="en-US" b="1" dirty="0"/>
              <a:t>two types of assert statements</a:t>
            </a:r>
            <a:r>
              <a:rPr lang="en-US" dirty="0"/>
              <a:t>:</a:t>
            </a:r>
          </a:p>
          <a:p>
            <a:pPr marL="227013" indent="-227013">
              <a:buAutoNum type="alphaLcParenR"/>
            </a:pPr>
            <a:r>
              <a:rPr lang="en-US" b="1" dirty="0"/>
              <a:t>Simple form and its syntax :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>
                <a:solidFill>
                  <a:srgbClr val="0000FF"/>
                </a:solidFill>
              </a:rPr>
              <a:t>assert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i="1" dirty="0"/>
              <a:t>condition;  </a:t>
            </a:r>
            <a:r>
              <a:rPr lang="en-US" b="1" i="1" dirty="0">
                <a:solidFill>
                  <a:srgbClr val="00B050"/>
                </a:solidFill>
              </a:rPr>
              <a:t>// same as  </a:t>
            </a:r>
            <a:r>
              <a:rPr lang="en-US" b="1" i="1" dirty="0">
                <a:solidFill>
                  <a:srgbClr val="0000FF"/>
                </a:solidFill>
              </a:rPr>
              <a:t>assert (b);  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b is a Boolean argument </a:t>
            </a:r>
          </a:p>
          <a:p>
            <a:pPr marL="0" indent="0">
              <a:buNone/>
            </a:pPr>
            <a:r>
              <a:rPr lang="en-US" dirty="0"/>
              <a:t>b) </a:t>
            </a:r>
            <a:r>
              <a:rPr lang="en-US" b="1" dirty="0"/>
              <a:t>Augmented form and its  syntax: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b="1" dirty="0">
                <a:solidFill>
                  <a:srgbClr val="0000FF"/>
                </a:solidFill>
              </a:rPr>
              <a:t>ssert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condition</a:t>
            </a:r>
            <a:r>
              <a:rPr lang="en-US" i="1" dirty="0"/>
              <a:t> </a:t>
            </a:r>
            <a:r>
              <a:rPr lang="en-US" dirty="0"/>
              <a:t>:  </a:t>
            </a:r>
            <a:r>
              <a:rPr lang="en-US" b="1" i="1" dirty="0">
                <a:solidFill>
                  <a:srgbClr val="0000FF"/>
                </a:solidFill>
              </a:rPr>
              <a:t>expression</a:t>
            </a:r>
            <a:r>
              <a:rPr lang="en-US" b="1" i="1" dirty="0">
                <a:solidFill>
                  <a:srgbClr val="7030A0"/>
                </a:solidFill>
              </a:rPr>
              <a:t> ; </a:t>
            </a:r>
            <a:r>
              <a:rPr lang="en-US" b="1" i="1" dirty="0">
                <a:solidFill>
                  <a:srgbClr val="00B050"/>
                </a:solidFill>
              </a:rPr>
              <a:t>//  same  as </a:t>
            </a:r>
            <a:r>
              <a:rPr lang="en-US" b="1" i="1" dirty="0">
                <a:solidFill>
                  <a:srgbClr val="0000FF"/>
                </a:solidFill>
              </a:rPr>
              <a:t>assert</a:t>
            </a:r>
            <a:r>
              <a:rPr lang="en-US" b="1" i="1" dirty="0">
                <a:solidFill>
                  <a:srgbClr val="00B050"/>
                </a:solidFill>
              </a:rPr>
              <a:t> (</a:t>
            </a:r>
            <a:r>
              <a:rPr lang="en-US" b="1" i="1" dirty="0">
                <a:solidFill>
                  <a:srgbClr val="0000FF"/>
                </a:solidFill>
              </a:rPr>
              <a:t>b) : e ;  </a:t>
            </a:r>
            <a:r>
              <a:rPr lang="en-US" b="1" i="1" dirty="0">
                <a:solidFill>
                  <a:srgbClr val="00B050"/>
                </a:solidFill>
              </a:rPr>
              <a:t>description of </a:t>
            </a:r>
            <a:r>
              <a:rPr lang="en-US" b="1" i="1" dirty="0" err="1">
                <a:solidFill>
                  <a:srgbClr val="00B050"/>
                </a:solidFill>
              </a:rPr>
              <a:t>failur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Both statements evaluate the condition and </a:t>
            </a:r>
            <a:r>
              <a:rPr lang="en-US" b="1" dirty="0">
                <a:solidFill>
                  <a:srgbClr val="0000FF"/>
                </a:solidFill>
              </a:rPr>
              <a:t>throw </a:t>
            </a:r>
            <a:r>
              <a:rPr lang="en-US" dirty="0"/>
              <a:t>an </a:t>
            </a:r>
            <a:r>
              <a:rPr lang="en-US" b="1" dirty="0">
                <a:solidFill>
                  <a:srgbClr val="FF0000"/>
                </a:solidFill>
              </a:rPr>
              <a:t>AssertionError</a:t>
            </a:r>
            <a:r>
              <a:rPr lang="en-US" dirty="0"/>
              <a:t> if it is false. </a:t>
            </a:r>
          </a:p>
          <a:p>
            <a:r>
              <a:rPr lang="en-US" dirty="0"/>
              <a:t>The </a:t>
            </a:r>
            <a:r>
              <a:rPr lang="en-US" b="1" dirty="0"/>
              <a:t>expression</a:t>
            </a:r>
            <a:r>
              <a:rPr lang="en-US" dirty="0"/>
              <a:t> (</a:t>
            </a:r>
            <a:r>
              <a:rPr lang="en-US" dirty="0">
                <a:solidFill>
                  <a:srgbClr val="0000FF"/>
                </a:solidFill>
              </a:rPr>
              <a:t>e)</a:t>
            </a:r>
            <a:r>
              <a:rPr lang="en-US" dirty="0"/>
              <a:t> is passed to the constructor of the </a:t>
            </a:r>
            <a:r>
              <a:rPr lang="en-US" b="1" dirty="0"/>
              <a:t>AssertionError object </a:t>
            </a:r>
            <a:r>
              <a:rPr lang="en-US" dirty="0"/>
              <a:t>and turned</a:t>
            </a:r>
          </a:p>
          <a:p>
            <a:pPr marL="0" indent="0">
              <a:buNone/>
            </a:pPr>
            <a:r>
              <a:rPr lang="en-US" dirty="0"/>
              <a:t>   into a message string.</a:t>
            </a:r>
          </a:p>
          <a:p>
            <a:r>
              <a:rPr lang="en-US" dirty="0"/>
              <a:t>To assert that x is  </a:t>
            </a:r>
            <a:r>
              <a:rPr lang="en-US" b="1" dirty="0"/>
              <a:t>non-negative</a:t>
            </a:r>
            <a:r>
              <a:rPr lang="en-US" dirty="0"/>
              <a:t>, we can  use the following statement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>
                <a:solidFill>
                  <a:srgbClr val="0000FF"/>
                </a:solidFill>
              </a:rPr>
              <a:t>assert x &gt;= 0;  </a:t>
            </a:r>
            <a:r>
              <a:rPr lang="en-US" b="1" dirty="0">
                <a:solidFill>
                  <a:srgbClr val="00B050"/>
                </a:solidFill>
              </a:rPr>
              <a:t>// assert(x &gt;=0);</a:t>
            </a:r>
          </a:p>
          <a:p>
            <a:r>
              <a:rPr lang="en-US" dirty="0"/>
              <a:t>When </a:t>
            </a:r>
            <a:r>
              <a:rPr lang="en-US" b="1" dirty="0"/>
              <a:t>assertions</a:t>
            </a:r>
            <a:r>
              <a:rPr lang="en-US" dirty="0"/>
              <a:t> are enabled, an </a:t>
            </a:r>
            <a:r>
              <a:rPr lang="en-US" b="1" dirty="0">
                <a:solidFill>
                  <a:srgbClr val="0000FF"/>
                </a:solidFill>
              </a:rPr>
              <a:t>AssertionError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is thrown</a:t>
            </a:r>
            <a:r>
              <a:rPr lang="en-US" dirty="0"/>
              <a:t>.</a:t>
            </a:r>
          </a:p>
          <a:p>
            <a:r>
              <a:rPr lang="en-US" dirty="0"/>
              <a:t>The expression (e) can be  </a:t>
            </a:r>
            <a:r>
              <a:rPr lang="en-US" b="1" dirty="0"/>
              <a:t>an object</a:t>
            </a:r>
            <a:r>
              <a:rPr lang="en-US" dirty="0"/>
              <a:t> that is stringified into a message: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assert x &gt;= 0 : x;  </a:t>
            </a:r>
            <a:r>
              <a:rPr lang="en-US" dirty="0">
                <a:solidFill>
                  <a:srgbClr val="00B050"/>
                </a:solidFill>
              </a:rPr>
              <a:t>// actual value of x is passed to AssertionError object and displayed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820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7.4.2. Assertion Enabling and Disabling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1" y="1025659"/>
            <a:ext cx="10668674" cy="51849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 default, assertions are disabled.</a:t>
            </a:r>
          </a:p>
          <a:p>
            <a:r>
              <a:rPr lang="en-US" dirty="0"/>
              <a:t>We can enable them by running the </a:t>
            </a:r>
            <a:r>
              <a:rPr lang="en-US" b="1" dirty="0"/>
              <a:t>program</a:t>
            </a:r>
            <a:r>
              <a:rPr lang="en-US" dirty="0"/>
              <a:t> with the following option: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java</a:t>
            </a:r>
            <a:r>
              <a:rPr lang="en-US" dirty="0">
                <a:solidFill>
                  <a:srgbClr val="0000FF"/>
                </a:solidFill>
              </a:rPr>
              <a:t> -</a:t>
            </a:r>
            <a:r>
              <a:rPr lang="en-US" b="1" dirty="0" err="1">
                <a:solidFill>
                  <a:srgbClr val="0000FF"/>
                </a:solidFill>
              </a:rPr>
              <a:t>enableassertions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MyApp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/>
              <a:t>We don't have to recompile our program to enable or disable assertions because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enabling or disabling assertions </a:t>
            </a:r>
            <a:r>
              <a:rPr lang="en-US" dirty="0"/>
              <a:t>is a function of </a:t>
            </a:r>
            <a:r>
              <a:rPr lang="en-US" b="1" dirty="0">
                <a:solidFill>
                  <a:srgbClr val="0000FF"/>
                </a:solidFill>
              </a:rPr>
              <a:t>class loader</a:t>
            </a:r>
            <a:r>
              <a:rPr lang="en-US" dirty="0"/>
              <a:t>.</a:t>
            </a:r>
          </a:p>
          <a:p>
            <a:r>
              <a:rPr lang="en-US" dirty="0"/>
              <a:t>When assertions are disabled, class</a:t>
            </a:r>
            <a:r>
              <a:rPr lang="en-US" b="1" dirty="0">
                <a:solidFill>
                  <a:srgbClr val="0000FF"/>
                </a:solidFill>
              </a:rPr>
              <a:t> loader </a:t>
            </a:r>
            <a:r>
              <a:rPr lang="en-US" dirty="0"/>
              <a:t>remove  assertion code to speed up .</a:t>
            </a:r>
          </a:p>
          <a:p>
            <a:r>
              <a:rPr lang="en-US" dirty="0"/>
              <a:t>We can </a:t>
            </a:r>
            <a:r>
              <a:rPr lang="en-US" b="1" dirty="0"/>
              <a:t>enable</a:t>
            </a:r>
            <a:r>
              <a:rPr lang="en-US" dirty="0"/>
              <a:t> or </a:t>
            </a:r>
            <a:r>
              <a:rPr lang="en-US" b="1" dirty="0"/>
              <a:t>disable </a:t>
            </a:r>
            <a:r>
              <a:rPr lang="en-US" dirty="0"/>
              <a:t>assertions  </a:t>
            </a:r>
            <a:r>
              <a:rPr lang="en-US" b="1" dirty="0"/>
              <a:t>per-class </a:t>
            </a:r>
            <a:r>
              <a:rPr lang="en-US" dirty="0"/>
              <a:t>or </a:t>
            </a:r>
            <a:r>
              <a:rPr lang="en-US" b="1" dirty="0"/>
              <a:t>per-package basis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java -</a:t>
            </a:r>
            <a:r>
              <a:rPr lang="en-US" dirty="0" err="1">
                <a:solidFill>
                  <a:srgbClr val="FF0000"/>
                </a:solidFill>
              </a:rPr>
              <a:t>ea</a:t>
            </a:r>
            <a:r>
              <a:rPr lang="en-US" dirty="0" err="1"/>
              <a:t>:</a:t>
            </a:r>
            <a:r>
              <a:rPr lang="en-US" b="1" dirty="0" err="1"/>
              <a:t>MyClass</a:t>
            </a:r>
            <a:r>
              <a:rPr lang="en-US" dirty="0"/>
              <a:t> -</a:t>
            </a:r>
            <a:r>
              <a:rPr lang="en-US" dirty="0" err="1">
                <a:solidFill>
                  <a:srgbClr val="FF0000"/>
                </a:solidFill>
              </a:rPr>
              <a:t>ea</a:t>
            </a:r>
            <a:r>
              <a:rPr lang="en-US" dirty="0" err="1"/>
              <a:t>:com.mycompany.mylib</a:t>
            </a:r>
            <a:r>
              <a:rPr lang="en-US" b="1" dirty="0"/>
              <a:t>...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MyApp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Note 1</a:t>
            </a:r>
            <a:r>
              <a:rPr lang="en-US" b="1" dirty="0">
                <a:solidFill>
                  <a:srgbClr val="00B050"/>
                </a:solidFill>
              </a:rPr>
              <a:t>: </a:t>
            </a:r>
            <a:r>
              <a:rPr lang="en-US" b="1" dirty="0"/>
              <a:t>The option -</a:t>
            </a:r>
            <a:r>
              <a:rPr lang="en-US" b="1" dirty="0">
                <a:solidFill>
                  <a:srgbClr val="FF0000"/>
                </a:solidFill>
              </a:rPr>
              <a:t>ea... </a:t>
            </a:r>
            <a:r>
              <a:rPr lang="en-US" b="1" dirty="0"/>
              <a:t>turns on assertions in all classes of the default package</a:t>
            </a:r>
            <a:r>
              <a:rPr lang="en-US" b="1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Note 2: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we can also disable assertions per </a:t>
            </a:r>
            <a:r>
              <a:rPr lang="en-US" b="1" dirty="0" err="1"/>
              <a:t>classe</a:t>
            </a:r>
            <a:r>
              <a:rPr lang="en-US" b="1" dirty="0"/>
              <a:t> and per package</a:t>
            </a:r>
          </a:p>
          <a:p>
            <a:pPr marL="0" indent="0">
              <a:buNone/>
            </a:pPr>
            <a:r>
              <a:rPr lang="en-US" dirty="0"/>
              <a:t>            java -</a:t>
            </a:r>
            <a:r>
              <a:rPr lang="en-US" dirty="0" err="1"/>
              <a:t>ea</a:t>
            </a:r>
            <a:r>
              <a:rPr lang="en-US" dirty="0"/>
              <a:t>:... -</a:t>
            </a:r>
            <a:r>
              <a:rPr lang="en-US" dirty="0" err="1"/>
              <a:t>da:MyClass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MyApp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Note 3</a:t>
            </a:r>
            <a:r>
              <a:rPr lang="en-US" dirty="0"/>
              <a:t>: the -</a:t>
            </a:r>
            <a:r>
              <a:rPr lang="en-US" dirty="0" err="1"/>
              <a:t>ea</a:t>
            </a:r>
            <a:r>
              <a:rPr lang="en-US" dirty="0"/>
              <a:t> and -da are not  applicable to “system classes”(predefined classes0.</a:t>
            </a:r>
          </a:p>
          <a:p>
            <a:r>
              <a:rPr lang="en-US" dirty="0"/>
              <a:t>Hence, we use  -</a:t>
            </a:r>
            <a:r>
              <a:rPr lang="en-US" b="1" dirty="0" err="1">
                <a:solidFill>
                  <a:srgbClr val="7030A0"/>
                </a:solidFill>
              </a:rPr>
              <a:t>enablesystemassertions</a:t>
            </a:r>
            <a:r>
              <a:rPr lang="en-US" b="1" dirty="0">
                <a:solidFill>
                  <a:srgbClr val="0000FF"/>
                </a:solidFill>
              </a:rPr>
              <a:t>/-</a:t>
            </a:r>
            <a:r>
              <a:rPr lang="en-US" b="1" dirty="0" err="1">
                <a:solidFill>
                  <a:srgbClr val="7030A0"/>
                </a:solidFill>
              </a:rPr>
              <a:t>esa</a:t>
            </a:r>
            <a:r>
              <a:rPr lang="en-US" b="1" dirty="0">
                <a:solidFill>
                  <a:srgbClr val="0000FF"/>
                </a:solidFill>
              </a:rPr>
              <a:t>  </a:t>
            </a:r>
            <a:r>
              <a:rPr lang="en-US" dirty="0"/>
              <a:t>to enable assertions in system classes.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79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7.4.3. When to Use Assertions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Java language gives you </a:t>
            </a:r>
            <a:r>
              <a:rPr lang="en-US" sz="2200" b="1" dirty="0"/>
              <a:t>three </a:t>
            </a:r>
            <a:r>
              <a:rPr lang="en-US" sz="2200" dirty="0"/>
              <a:t>mechanisms to deal with </a:t>
            </a:r>
            <a:r>
              <a:rPr lang="en-US" sz="2200" b="1" dirty="0"/>
              <a:t>system failures</a:t>
            </a:r>
            <a:r>
              <a:rPr lang="en-US" sz="2200" dirty="0"/>
              <a:t>:</a:t>
            </a:r>
          </a:p>
          <a:p>
            <a:pPr marL="457200" indent="-457200">
              <a:buAutoNum type="alphaLcParenR"/>
            </a:pPr>
            <a:r>
              <a:rPr lang="en-US" sz="2200" dirty="0"/>
              <a:t>Throwing an exception</a:t>
            </a:r>
          </a:p>
          <a:p>
            <a:pPr marL="457200" indent="-457200">
              <a:buAutoNum type="alphaLcParenR"/>
            </a:pPr>
            <a:r>
              <a:rPr lang="en-US" sz="2200" dirty="0"/>
              <a:t> Using assertions</a:t>
            </a:r>
          </a:p>
          <a:p>
            <a:pPr marL="457200" indent="-457200">
              <a:buAutoNum type="alphaLcParenR"/>
            </a:pPr>
            <a:r>
              <a:rPr lang="en-US" sz="2200" dirty="0"/>
              <a:t>Logging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</a:rPr>
              <a:t>Q: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FF"/>
                </a:solidFill>
              </a:rPr>
              <a:t>When should you choose assertions? </a:t>
            </a:r>
          </a:p>
          <a:p>
            <a:r>
              <a:rPr lang="en-US" sz="2200" dirty="0"/>
              <a:t> Assertion checks are turned on </a:t>
            </a:r>
            <a:r>
              <a:rPr lang="en-US" sz="2200" b="1" dirty="0">
                <a:solidFill>
                  <a:srgbClr val="0000FF"/>
                </a:solidFill>
              </a:rPr>
              <a:t>only during </a:t>
            </a:r>
            <a:r>
              <a:rPr lang="en-US" sz="2200" dirty="0"/>
              <a:t>development and testing.</a:t>
            </a:r>
          </a:p>
          <a:p>
            <a:r>
              <a:rPr lang="en-US" sz="2200" dirty="0"/>
              <a:t>This implies that we  would not use assertions for </a:t>
            </a:r>
            <a:r>
              <a:rPr lang="en-US" sz="2200" b="1" dirty="0"/>
              <a:t>signaling recoverable </a:t>
            </a:r>
          </a:p>
          <a:p>
            <a:pPr marL="0" indent="0">
              <a:buNone/>
            </a:pPr>
            <a:r>
              <a:rPr lang="en-US" sz="2200" b="1" dirty="0"/>
              <a:t> </a:t>
            </a:r>
            <a:r>
              <a:rPr lang="en-US" sz="2200" dirty="0"/>
              <a:t>conditions to </a:t>
            </a:r>
            <a:r>
              <a:rPr lang="en-US" sz="2200" b="1" dirty="0"/>
              <a:t>another part of the program</a:t>
            </a:r>
          </a:p>
          <a:p>
            <a:r>
              <a:rPr lang="en-US" sz="2400" dirty="0">
                <a:latin typeface="TimesNewRomanPSMT"/>
              </a:rPr>
              <a:t>Assertions should only be used to locate internal program errors during</a:t>
            </a:r>
          </a:p>
          <a:p>
            <a:pPr marL="0" indent="0">
              <a:buNone/>
            </a:pPr>
            <a:r>
              <a:rPr lang="en-US" sz="2400" dirty="0">
                <a:latin typeface="TimesNewRomanPSMT"/>
              </a:rPr>
              <a:t>  testing time.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09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7.4.3. When to Use Assertions ? </a:t>
            </a:r>
            <a:r>
              <a:rPr lang="en-US" dirty="0">
                <a:solidFill>
                  <a:srgbClr val="FF0000"/>
                </a:solidFill>
              </a:rPr>
              <a:t>Continued 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038"/>
            <a:ext cx="10515600" cy="5729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Question:</a:t>
            </a:r>
            <a:r>
              <a:rPr lang="en-US" b="1" dirty="0"/>
              <a:t> Can we use  assertions for checking parameters of a method?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Answer</a:t>
            </a:r>
            <a:r>
              <a:rPr lang="en-US" b="1" dirty="0"/>
              <a:t>: It depends on the specification of a method.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Suppose  sort() method has  following contact agreement  with its caller method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@throws </a:t>
            </a:r>
            <a:r>
              <a:rPr lang="en-US" b="1" dirty="0" err="1">
                <a:solidFill>
                  <a:srgbClr val="0000FF"/>
                </a:solidFill>
              </a:rPr>
              <a:t>IllegalArgumentException</a:t>
            </a:r>
            <a:r>
              <a:rPr lang="en-US" dirty="0"/>
              <a:t> if </a:t>
            </a:r>
            <a:r>
              <a:rPr lang="en-US" b="1" dirty="0" err="1"/>
              <a:t>fromIndex</a:t>
            </a:r>
            <a:r>
              <a:rPr lang="en-US" b="1" dirty="0"/>
              <a:t> &gt; </a:t>
            </a:r>
            <a:r>
              <a:rPr lang="en-US" b="1" dirty="0" err="1"/>
              <a:t>toIndex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// @throws </a:t>
            </a:r>
            <a:r>
              <a:rPr lang="en-US" b="1" dirty="0" err="1">
                <a:solidFill>
                  <a:srgbClr val="0000FF"/>
                </a:solidFill>
              </a:rPr>
              <a:t>ArrayIndexOutOfBoundsException</a:t>
            </a:r>
            <a:r>
              <a:rPr lang="en-US" dirty="0"/>
              <a:t> if </a:t>
            </a:r>
            <a:r>
              <a:rPr lang="en-US" dirty="0" err="1"/>
              <a:t>fromIndex</a:t>
            </a:r>
            <a:r>
              <a:rPr lang="en-US" dirty="0"/>
              <a:t> &lt; 0 or </a:t>
            </a:r>
            <a:r>
              <a:rPr lang="en-US" dirty="0" err="1"/>
              <a:t>toIndex</a:t>
            </a:r>
            <a:r>
              <a:rPr lang="en-US" dirty="0"/>
              <a:t> &gt; </a:t>
            </a:r>
            <a:r>
              <a:rPr lang="en-US" dirty="0" err="1"/>
              <a:t>a.length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static void sort(</a:t>
            </a:r>
            <a:r>
              <a:rPr lang="en-US" b="1" dirty="0" err="1"/>
              <a:t>int</a:t>
            </a:r>
            <a:r>
              <a:rPr lang="en-US" b="1" dirty="0"/>
              <a:t>[] a,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fromIndex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toIndex</a:t>
            </a:r>
            <a:r>
              <a:rPr lang="en-US" b="1" dirty="0"/>
              <a:t>)</a:t>
            </a:r>
          </a:p>
          <a:p>
            <a:r>
              <a:rPr lang="en-US" dirty="0"/>
              <a:t>To satisfy the contract agreement , we  have to implement  </a:t>
            </a:r>
            <a:r>
              <a:rPr lang="en-US" b="1" dirty="0">
                <a:solidFill>
                  <a:srgbClr val="FF0000"/>
                </a:solidFill>
              </a:rPr>
              <a:t>throw Exception </a:t>
            </a:r>
            <a:r>
              <a:rPr lang="en-US" dirty="0"/>
              <a:t>instead </a:t>
            </a:r>
          </a:p>
          <a:p>
            <a:pPr marL="0" indent="0">
              <a:buNone/>
            </a:pPr>
            <a:r>
              <a:rPr lang="en-US" dirty="0"/>
              <a:t>  of throwing </a:t>
            </a:r>
            <a:r>
              <a:rPr lang="en-US" b="1" dirty="0" err="1">
                <a:solidFill>
                  <a:srgbClr val="FF0000"/>
                </a:solidFill>
              </a:rPr>
              <a:t>assertionError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can assert that a is not null ? </a:t>
            </a:r>
            <a:r>
              <a:rPr lang="en-US" b="1" dirty="0"/>
              <a:t>No, because caller does not know this.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Suppose  sort() method modified its contact agreement  with its caller method</a:t>
            </a:r>
          </a:p>
          <a:p>
            <a:pPr marL="0" indent="0">
              <a:buNone/>
            </a:pPr>
            <a:r>
              <a:rPr lang="en-US" dirty="0">
                <a:latin typeface="CourierNewPSMT"/>
              </a:rPr>
              <a:t>@</a:t>
            </a:r>
            <a:r>
              <a:rPr lang="en-US" dirty="0" err="1">
                <a:latin typeface="CourierNewPSMT"/>
              </a:rPr>
              <a:t>param</a:t>
            </a:r>
            <a:r>
              <a:rPr lang="en-US" dirty="0">
                <a:latin typeface="CourierNewPSMT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NewPSMT"/>
              </a:rPr>
              <a:t>a: </a:t>
            </a:r>
            <a:r>
              <a:rPr lang="en-US" dirty="0">
                <a:latin typeface="CourierNewPSMT"/>
              </a:rPr>
              <a:t> the array to be sorted  must not be null( </a:t>
            </a:r>
            <a:r>
              <a:rPr lang="en-US" dirty="0">
                <a:solidFill>
                  <a:srgbClr val="0000FF"/>
                </a:solidFill>
                <a:latin typeface="CourierNewPSMT"/>
              </a:rPr>
              <a:t>this kind of contract is a precondition</a:t>
            </a:r>
            <a:r>
              <a:rPr lang="en-US" dirty="0">
                <a:latin typeface="CourierNewPSMT"/>
              </a:rPr>
              <a:t>)</a:t>
            </a:r>
          </a:p>
          <a:p>
            <a:r>
              <a:rPr lang="en-US" dirty="0"/>
              <a:t>Now the callers is aware that it is illegal to call the method with a null array. </a:t>
            </a:r>
          </a:p>
          <a:p>
            <a:r>
              <a:rPr lang="en-US" dirty="0"/>
              <a:t>Hence, the method can  start with the assertion: </a:t>
            </a:r>
            <a:r>
              <a:rPr lang="en-US" dirty="0">
                <a:solidFill>
                  <a:srgbClr val="FF0000"/>
                </a:solidFill>
              </a:rPr>
              <a:t>assert(a != null) 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23176" y="6266329"/>
            <a:ext cx="618565" cy="455147"/>
          </a:xfrm>
        </p:spPr>
        <p:txBody>
          <a:bodyPr/>
          <a:lstStyle/>
          <a:p>
            <a:fld id="{0914BFA7-3B35-4C3E-BBB4-17A9C9AD27D5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798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7.4.3. When to Use Assertions ? </a:t>
            </a:r>
            <a:r>
              <a:rPr lang="en-US" dirty="0">
                <a:solidFill>
                  <a:srgbClr val="FF0000"/>
                </a:solidFill>
              </a:rPr>
              <a:t>Continued 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1" y="1145787"/>
            <a:ext cx="10515600" cy="5274291"/>
          </a:xfrm>
        </p:spPr>
        <p:txBody>
          <a:bodyPr>
            <a:normAutofit/>
          </a:bodyPr>
          <a:lstStyle/>
          <a:p>
            <a:r>
              <a:rPr lang="en-US" sz="2200" b="1" dirty="0"/>
              <a:t>In the first contact agreement,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sort() </a:t>
            </a:r>
            <a:r>
              <a:rPr lang="en-US" sz="2200" dirty="0"/>
              <a:t>method had no preconditions on its</a:t>
            </a:r>
          </a:p>
          <a:p>
            <a:pPr marL="0" indent="0">
              <a:buNone/>
            </a:pPr>
            <a:r>
              <a:rPr lang="en-US" sz="2200" dirty="0"/>
              <a:t>  parameter</a:t>
            </a:r>
          </a:p>
          <a:p>
            <a:r>
              <a:rPr lang="en-US" sz="2200" b="1" dirty="0"/>
              <a:t>In the second  contact agreement,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sort( </a:t>
            </a:r>
            <a:r>
              <a:rPr lang="en-US" sz="2200" dirty="0"/>
              <a:t>)method  has </a:t>
            </a:r>
            <a:r>
              <a:rPr lang="en-US" sz="2200" b="1" dirty="0"/>
              <a:t>a single </a:t>
            </a:r>
          </a:p>
          <a:p>
            <a:pPr marL="0" indent="0">
              <a:buNone/>
            </a:pPr>
            <a:r>
              <a:rPr lang="en-US" sz="2200" b="1" dirty="0"/>
              <a:t> precondition</a:t>
            </a:r>
            <a:r>
              <a:rPr lang="en-US" sz="2200" dirty="0"/>
              <a:t>:  </a:t>
            </a:r>
            <a:r>
              <a:rPr lang="en-US" sz="2200" b="1" dirty="0">
                <a:solidFill>
                  <a:srgbClr val="0000FF"/>
                </a:solidFill>
              </a:rPr>
              <a:t>Array a is not null</a:t>
            </a:r>
            <a:r>
              <a:rPr lang="en-US" sz="2200" b="1" dirty="0"/>
              <a:t>. </a:t>
            </a:r>
          </a:p>
          <a:p>
            <a:r>
              <a:rPr lang="en-US" sz="2200" dirty="0"/>
              <a:t>If the </a:t>
            </a:r>
            <a:r>
              <a:rPr lang="en-US" sz="2200" b="1" dirty="0"/>
              <a:t>caller fails </a:t>
            </a:r>
            <a:r>
              <a:rPr lang="en-US" sz="2200" dirty="0"/>
              <a:t>to fulfill the precondition, </a:t>
            </a:r>
            <a:r>
              <a:rPr lang="en-US" sz="2200" b="1" dirty="0"/>
              <a:t>then</a:t>
            </a:r>
            <a:r>
              <a:rPr lang="en-US" sz="2200" dirty="0"/>
              <a:t> the  method can do anything it wants.</a:t>
            </a:r>
          </a:p>
          <a:p>
            <a:r>
              <a:rPr lang="en-US" sz="2200" dirty="0"/>
              <a:t>Hence,  it is fair to add :   </a:t>
            </a:r>
            <a:r>
              <a:rPr lang="en-US" sz="2200" b="1" dirty="0">
                <a:solidFill>
                  <a:srgbClr val="FF0000"/>
                </a:solidFill>
              </a:rPr>
              <a:t>assert( a != null);</a:t>
            </a:r>
          </a:p>
          <a:p>
            <a:r>
              <a:rPr lang="en-US" sz="2200" dirty="0"/>
              <a:t>If a is null, the program is aborted with a </a:t>
            </a:r>
            <a:r>
              <a:rPr lang="en-US" sz="2200" b="1" dirty="0">
                <a:solidFill>
                  <a:srgbClr val="0000FF"/>
                </a:solidFill>
              </a:rPr>
              <a:t>clear error </a:t>
            </a:r>
            <a:r>
              <a:rPr lang="en-US" sz="2200" dirty="0"/>
              <a:t>if  assertions are enabled</a:t>
            </a:r>
          </a:p>
          <a:p>
            <a:r>
              <a:rPr lang="en-US" sz="2200" dirty="0"/>
              <a:t> Assertions are intended to terminate a program, </a:t>
            </a:r>
            <a:r>
              <a:rPr lang="en-US" sz="2200" b="1" dirty="0"/>
              <a:t>not for recovery</a:t>
            </a:r>
            <a:r>
              <a:rPr lang="en-US" sz="2200" dirty="0"/>
              <a:t>.</a:t>
            </a:r>
            <a:endParaRPr lang="en-US" sz="2200" dirty="0">
              <a:solidFill>
                <a:srgbClr val="0000FF"/>
              </a:solidFill>
            </a:endParaRPr>
          </a:p>
          <a:p>
            <a:r>
              <a:rPr lang="en-US" sz="2200" dirty="0"/>
              <a:t>Hence, sometimes the </a:t>
            </a:r>
            <a:r>
              <a:rPr lang="en-US" sz="2200" b="1" dirty="0"/>
              <a:t>method</a:t>
            </a:r>
            <a:r>
              <a:rPr lang="en-US" sz="2200" dirty="0"/>
              <a:t>  throws </a:t>
            </a:r>
            <a:r>
              <a:rPr lang="en-US" sz="2200" b="1" dirty="0">
                <a:solidFill>
                  <a:srgbClr val="FF0000"/>
                </a:solidFill>
              </a:rPr>
              <a:t>an assertion error.</a:t>
            </a:r>
          </a:p>
          <a:p>
            <a:r>
              <a:rPr lang="en-US" sz="2200" dirty="0">
                <a:solidFill>
                  <a:srgbClr val="0000FF"/>
                </a:solidFill>
              </a:rPr>
              <a:t>Some other time, it throws </a:t>
            </a:r>
            <a:r>
              <a:rPr lang="en-US" sz="2200" b="1" dirty="0">
                <a:solidFill>
                  <a:srgbClr val="FF0000"/>
                </a:solidFill>
              </a:rPr>
              <a:t>null pointer exception </a:t>
            </a:r>
            <a:r>
              <a:rPr lang="en-US" sz="2200" dirty="0"/>
              <a:t>depending on how its </a:t>
            </a:r>
          </a:p>
          <a:p>
            <a:pPr marL="0" indent="0">
              <a:buNone/>
            </a:pPr>
            <a:r>
              <a:rPr lang="en-US" sz="2200" dirty="0"/>
              <a:t> class loader is configured.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23176" y="6266329"/>
            <a:ext cx="618565" cy="455147"/>
          </a:xfrm>
        </p:spPr>
        <p:txBody>
          <a:bodyPr/>
          <a:lstStyle/>
          <a:p>
            <a:fld id="{0914BFA7-3B35-4C3E-BBB4-17A9C9AD27D5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121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7.4.3. When to Use Assertions? </a:t>
            </a:r>
            <a:r>
              <a:rPr lang="en-US" dirty="0">
                <a:solidFill>
                  <a:srgbClr val="FF0000"/>
                </a:solidFill>
              </a:rPr>
              <a:t>Continued 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038"/>
            <a:ext cx="10515600" cy="572943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 can use assertions to document our assumptions </a:t>
            </a:r>
            <a:r>
              <a:rPr lang="en-US" b="1" dirty="0" err="1">
                <a:solidFill>
                  <a:srgbClr val="FF0000"/>
                </a:solidFill>
              </a:rPr>
              <a:t>instea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dof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commnets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/>
              <a:t>Example: without Assertion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if (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% 3 == 0) .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else if (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% 3 == 1) .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else  </a:t>
            </a:r>
            <a:r>
              <a:rPr lang="en-US" dirty="0">
                <a:solidFill>
                  <a:srgbClr val="00B050"/>
                </a:solidFill>
              </a:rPr>
              <a:t>// i%3 == 2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. . 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With Assertion(proper usage )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if (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% 3 == 0) .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else if (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% 3 == 1) .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else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dirty="0">
                <a:solidFill>
                  <a:srgbClr val="FF0000"/>
                </a:solidFill>
              </a:rPr>
              <a:t>assert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% 3 == 2;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.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r>
              <a:rPr lang="en-US" dirty="0"/>
              <a:t>Of course , best position is  before the if statement :  </a:t>
            </a:r>
            <a:r>
              <a:rPr lang="en-US" dirty="0">
                <a:solidFill>
                  <a:srgbClr val="FF0000"/>
                </a:solidFill>
              </a:rPr>
              <a:t>assert(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&gt;= 0) 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23176" y="6266329"/>
            <a:ext cx="618565" cy="455147"/>
          </a:xfrm>
        </p:spPr>
        <p:txBody>
          <a:bodyPr/>
          <a:lstStyle/>
          <a:p>
            <a:fld id="{0914BFA7-3B35-4C3E-BBB4-17A9C9AD27D5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53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7.1.1 The Classification of Exceptions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020" y="1135016"/>
            <a:ext cx="6524142" cy="425374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6953250" y="1347705"/>
            <a:ext cx="4495462" cy="1631216"/>
          </a:xfrm>
          <a:prstGeom prst="rect">
            <a:avLst/>
          </a:prstGeom>
          <a:ln w="222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Java, since every thing is class,</a:t>
            </a:r>
          </a:p>
          <a:p>
            <a:r>
              <a:rPr lang="en-US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we have  hierarchy of exception classes </a:t>
            </a:r>
          </a:p>
          <a:p>
            <a:r>
              <a:rPr lang="en-US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( 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java.lang.throwable</a:t>
            </a:r>
            <a:r>
              <a:rPr lang="en-US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 exception object is an instance of a class derived from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Throwable</a:t>
            </a:r>
            <a:r>
              <a:rPr lang="en-US" sz="20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class  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886237" y="3270278"/>
            <a:ext cx="4915238" cy="707886"/>
          </a:xfrm>
          <a:prstGeom prst="rect">
            <a:avLst/>
          </a:prstGeom>
          <a:ln w="222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unchecked Exception:</a:t>
            </a:r>
          </a:p>
          <a:p>
            <a:r>
              <a:rPr lang="en-US" sz="20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Error + RuntimeException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5037" y="5188702"/>
            <a:ext cx="1495763" cy="400110"/>
          </a:xfrm>
          <a:prstGeom prst="rect">
            <a:avLst/>
          </a:prstGeom>
          <a:ln w="222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unchecked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0737" y="4101959"/>
            <a:ext cx="1495763" cy="400110"/>
          </a:xfrm>
          <a:prstGeom prst="rect">
            <a:avLst/>
          </a:prstGeom>
          <a:ln w="222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unchecked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61912" y="5195804"/>
            <a:ext cx="1495763" cy="400110"/>
          </a:xfrm>
          <a:prstGeom prst="rect">
            <a:avLst/>
          </a:prstGeom>
          <a:ln w="222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06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Error</a:t>
            </a:r>
            <a:r>
              <a:rPr lang="en-US" dirty="0"/>
              <a:t> subclass  and </a:t>
            </a:r>
            <a:r>
              <a:rPr lang="en-US" dirty="0">
                <a:solidFill>
                  <a:srgbClr val="7030A0"/>
                </a:solidFill>
              </a:rPr>
              <a:t>Exception</a:t>
            </a:r>
            <a:r>
              <a:rPr lang="en-US" dirty="0"/>
              <a:t> subclass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hierarchy of exception splits into two branches: Error subclass  and Exception subclass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1) Error hierarchy</a:t>
            </a:r>
            <a:r>
              <a:rPr lang="en-US" b="1" dirty="0"/>
              <a:t>:  It  </a:t>
            </a:r>
            <a:r>
              <a:rPr lang="en-US" dirty="0"/>
              <a:t>describes internal errors and luck of </a:t>
            </a:r>
            <a:r>
              <a:rPr lang="en-US" b="1" dirty="0"/>
              <a:t>memory</a:t>
            </a:r>
            <a:r>
              <a:rPr lang="en-US" dirty="0"/>
              <a:t> in JRE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b="1" dirty="0"/>
              <a:t>programmer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should not</a:t>
            </a:r>
            <a:r>
              <a:rPr lang="en-US" b="1" dirty="0"/>
              <a:t>  </a:t>
            </a:r>
            <a:r>
              <a:rPr lang="en-US" b="1" dirty="0">
                <a:solidFill>
                  <a:srgbClr val="FF0000"/>
                </a:solidFill>
              </a:rPr>
              <a:t>throw</a:t>
            </a:r>
            <a:r>
              <a:rPr lang="en-US" dirty="0"/>
              <a:t> an object of this type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Hence, programmer </a:t>
            </a:r>
            <a:r>
              <a:rPr lang="en-US" dirty="0">
                <a:solidFill>
                  <a:srgbClr val="FF0000"/>
                </a:solidFill>
              </a:rPr>
              <a:t>only</a:t>
            </a:r>
            <a:r>
              <a:rPr lang="en-US" dirty="0"/>
              <a:t> notifying use and  terminate the program gracefully. </a:t>
            </a:r>
          </a:p>
          <a:p>
            <a:pPr marL="0" indent="0">
              <a:buNone/>
            </a:pPr>
            <a:r>
              <a:rPr lang="en-US" dirty="0"/>
              <a:t>2) </a:t>
            </a:r>
            <a:r>
              <a:rPr lang="en-US" b="1" dirty="0">
                <a:solidFill>
                  <a:srgbClr val="0000FF"/>
                </a:solidFill>
              </a:rPr>
              <a:t>Exception hierarchy</a:t>
            </a:r>
            <a:r>
              <a:rPr lang="en-US" dirty="0"/>
              <a:t>: a java programmer </a:t>
            </a:r>
            <a:r>
              <a:rPr lang="en-US" b="1" dirty="0">
                <a:solidFill>
                  <a:srgbClr val="FF0000"/>
                </a:solidFill>
              </a:rPr>
              <a:t>should </a:t>
            </a:r>
            <a:r>
              <a:rPr lang="en-US" dirty="0"/>
              <a:t> focus on this type.</a:t>
            </a:r>
          </a:p>
          <a:p>
            <a:pPr marL="0" indent="0">
              <a:buNone/>
            </a:pPr>
            <a:r>
              <a:rPr lang="en-US" dirty="0"/>
              <a:t>a)  </a:t>
            </a:r>
            <a:r>
              <a:rPr lang="en-US" b="1" dirty="0">
                <a:solidFill>
                  <a:srgbClr val="FF0000"/>
                </a:solidFill>
              </a:rPr>
              <a:t>Runtime Exception</a:t>
            </a:r>
            <a:r>
              <a:rPr lang="en-US" dirty="0"/>
              <a:t>: happens when a programmer make a mistake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>
                <a:solidFill>
                  <a:srgbClr val="0000FF"/>
                </a:solidFill>
              </a:rPr>
              <a:t>Example </a:t>
            </a:r>
            <a:r>
              <a:rPr lang="en-US" dirty="0"/>
              <a:t>: </a:t>
            </a:r>
            <a:r>
              <a:rPr lang="en-US" b="1" dirty="0">
                <a:solidFill>
                  <a:srgbClr val="7030A0"/>
                </a:solidFill>
              </a:rPr>
              <a:t>A bad cast,  out-of-bounds array access,  null pointer access, </a:t>
            </a:r>
            <a:r>
              <a:rPr lang="en-US" b="1" dirty="0" err="1">
                <a:solidFill>
                  <a:srgbClr val="7030A0"/>
                </a:solidFill>
              </a:rPr>
              <a:t>etc</a:t>
            </a:r>
            <a:endParaRPr lang="en-US" b="1" dirty="0">
              <a:solidFill>
                <a:srgbClr val="7030A0"/>
              </a:solidFill>
            </a:endParaRPr>
          </a:p>
          <a:p>
            <a:pPr indent="114300"/>
            <a:r>
              <a:rPr lang="en-US" b="1" dirty="0"/>
              <a:t> In principle, instead of writing exception handling code for runtime exceptions, </a:t>
            </a:r>
          </a:p>
          <a:p>
            <a:pPr marL="0" indent="0">
              <a:buNone/>
            </a:pPr>
            <a:r>
              <a:rPr lang="en-US" b="1" dirty="0"/>
              <a:t>      the programmer should write correct business logic.  </a:t>
            </a:r>
          </a:p>
          <a:p>
            <a:pPr indent="114300"/>
            <a:r>
              <a:rPr lang="en-US" b="1" dirty="0"/>
              <a:t> Hence, it is optional to write thrown exception handling mechanism for runtime exceptions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dirty="0"/>
              <a:t>b)  </a:t>
            </a:r>
            <a:r>
              <a:rPr lang="en-US" b="1" dirty="0">
                <a:solidFill>
                  <a:srgbClr val="FF0000"/>
                </a:solidFill>
              </a:rPr>
              <a:t>Non-runtime exception</a:t>
            </a:r>
            <a:r>
              <a:rPr lang="en-US" dirty="0"/>
              <a:t>: </a:t>
            </a:r>
            <a:r>
              <a:rPr lang="en-US" b="1" dirty="0"/>
              <a:t>these  are  unavoidable facts of life such as </a:t>
            </a:r>
          </a:p>
          <a:p>
            <a:pPr indent="285750" defTabSz="285750"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dirty="0"/>
              <a:t> Trying to read past the end of a file</a:t>
            </a:r>
          </a:p>
          <a:p>
            <a:pPr indent="285750" defTabSz="285750"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dirty="0"/>
              <a:t> Trying to open a file that doesn’t exist</a:t>
            </a:r>
          </a:p>
          <a:p>
            <a:pPr indent="285750" defTabSz="285750"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dirty="0"/>
              <a:t> Trying to access down server network </a:t>
            </a:r>
          </a:p>
          <a:p>
            <a:pPr indent="285750" defTabSz="285750"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dirty="0"/>
              <a:t> Trying to access moved file</a:t>
            </a:r>
          </a:p>
          <a:p>
            <a:pPr indent="285750" defTabSz="285750"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b="1" dirty="0">
                <a:solidFill>
                  <a:srgbClr val="0000FF"/>
                </a:solidFill>
              </a:rPr>
              <a:t>Programmer </a:t>
            </a:r>
            <a:r>
              <a:rPr lang="en-US" b="1" dirty="0">
                <a:solidFill>
                  <a:srgbClr val="FF0000"/>
                </a:solidFill>
              </a:rPr>
              <a:t>should</a:t>
            </a:r>
            <a:r>
              <a:rPr lang="en-US" b="1" dirty="0">
                <a:solidFill>
                  <a:srgbClr val="0000FF"/>
                </a:solidFill>
              </a:rPr>
              <a:t> handle these exceptions.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3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7.1.2. Declaring </a:t>
            </a:r>
            <a:r>
              <a:rPr lang="en-US" dirty="0">
                <a:solidFill>
                  <a:srgbClr val="FF0000"/>
                </a:solidFill>
              </a:rPr>
              <a:t>Checked </a:t>
            </a:r>
            <a:r>
              <a:rPr lang="en-US" dirty="0">
                <a:solidFill>
                  <a:srgbClr val="0000FF"/>
                </a:solidFill>
              </a:rPr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1010901" cy="5364312"/>
          </a:xfrm>
        </p:spPr>
        <p:txBody>
          <a:bodyPr>
            <a:normAutofit/>
          </a:bodyPr>
          <a:lstStyle/>
          <a:p>
            <a:r>
              <a:rPr lang="en-US" dirty="0"/>
              <a:t>A method </a:t>
            </a:r>
            <a:r>
              <a:rPr lang="en-US" b="1" dirty="0"/>
              <a:t>tells</a:t>
            </a:r>
            <a:r>
              <a:rPr lang="en-US" dirty="0"/>
              <a:t> the compiler its </a:t>
            </a:r>
            <a:r>
              <a:rPr lang="en-US" b="1" dirty="0"/>
              <a:t>return value </a:t>
            </a:r>
            <a:r>
              <a:rPr lang="en-US" dirty="0"/>
              <a:t>and  the </a:t>
            </a:r>
            <a:r>
              <a:rPr lang="en-US" b="1" dirty="0"/>
              <a:t>type of exception </a:t>
            </a:r>
            <a:r>
              <a:rPr lang="en-US" dirty="0"/>
              <a:t>it can throw. </a:t>
            </a:r>
          </a:p>
          <a:p>
            <a:r>
              <a:rPr lang="en-US" dirty="0"/>
              <a:t>If the method </a:t>
            </a:r>
            <a:r>
              <a:rPr lang="en-US" b="1" dirty="0"/>
              <a:t>throws</a:t>
            </a:r>
            <a:r>
              <a:rPr lang="en-US" dirty="0"/>
              <a:t> an object of a </a:t>
            </a:r>
            <a:r>
              <a:rPr lang="en-US" b="1" dirty="0">
                <a:solidFill>
                  <a:srgbClr val="0000FF"/>
                </a:solidFill>
              </a:rPr>
              <a:t>checked exception </a:t>
            </a:r>
            <a:r>
              <a:rPr lang="en-US" b="1" dirty="0"/>
              <a:t>class</a:t>
            </a:r>
            <a:r>
              <a:rPr lang="en-US" dirty="0"/>
              <a:t>, the compiler checks </a:t>
            </a:r>
          </a:p>
          <a:p>
            <a:pPr marL="0" indent="0">
              <a:buNone/>
            </a:pPr>
            <a:r>
              <a:rPr lang="en-US" dirty="0"/>
              <a:t>  whether the calling method  deal it or not. </a:t>
            </a:r>
          </a:p>
          <a:p>
            <a:pPr marL="0" indent="0">
              <a:buNone/>
            </a:pPr>
            <a:r>
              <a:rPr lang="en-US" b="1" dirty="0"/>
              <a:t>Example:</a:t>
            </a:r>
            <a:r>
              <a:rPr lang="en-US" dirty="0"/>
              <a:t> When we  write a method  that  reads from a file, the file may not exist. </a:t>
            </a:r>
          </a:p>
          <a:p>
            <a:r>
              <a:rPr lang="en-US" dirty="0"/>
              <a:t>Hence, the method should </a:t>
            </a:r>
            <a:r>
              <a:rPr lang="en-US" b="1" dirty="0"/>
              <a:t>notify</a:t>
            </a:r>
            <a:r>
              <a:rPr lang="en-US" dirty="0"/>
              <a:t> the compiler by adding </a:t>
            </a:r>
            <a:r>
              <a:rPr lang="en-US" b="1" dirty="0" err="1"/>
              <a:t>IOException</a:t>
            </a:r>
            <a:r>
              <a:rPr lang="en-US" b="1" dirty="0"/>
              <a:t> </a:t>
            </a:r>
            <a:r>
              <a:rPr lang="en-US" dirty="0"/>
              <a:t>at its header.</a:t>
            </a:r>
          </a:p>
          <a:p>
            <a:r>
              <a:rPr lang="en-US" b="1" dirty="0">
                <a:solidFill>
                  <a:srgbClr val="7030A0"/>
                </a:solidFill>
              </a:rPr>
              <a:t>Example: The constructor of FileInputStream class is declared as follows( See java.io.*)</a:t>
            </a:r>
          </a:p>
          <a:p>
            <a:pPr marL="0" indent="0">
              <a:buNone/>
            </a:pPr>
            <a:r>
              <a:rPr lang="en-US" b="1" dirty="0"/>
              <a:t>public FileInputStream(String name</a:t>
            </a:r>
            <a:r>
              <a:rPr lang="en-US" dirty="0"/>
              <a:t>) </a:t>
            </a:r>
            <a:r>
              <a:rPr lang="en-US" b="1" dirty="0">
                <a:solidFill>
                  <a:srgbClr val="FF0000"/>
                </a:solidFill>
              </a:rPr>
              <a:t>throws </a:t>
            </a:r>
            <a:r>
              <a:rPr lang="en-US" dirty="0">
                <a:solidFill>
                  <a:srgbClr val="0000FF"/>
                </a:solidFill>
              </a:rPr>
              <a:t>FileNotFoundException</a:t>
            </a:r>
            <a:r>
              <a:rPr lang="en-US" dirty="0"/>
              <a:t>. </a:t>
            </a:r>
            <a:r>
              <a:rPr lang="en-US" dirty="0">
                <a:solidFill>
                  <a:srgbClr val="00B050"/>
                </a:solidFill>
              </a:rPr>
              <a:t>// name = file path</a:t>
            </a:r>
          </a:p>
          <a:p>
            <a:r>
              <a:rPr lang="en-US" dirty="0"/>
              <a:t>If the file does not exist,  constructor call </a:t>
            </a:r>
            <a:r>
              <a:rPr lang="en-US" b="1" dirty="0"/>
              <a:t>will not </a:t>
            </a:r>
            <a:r>
              <a:rPr lang="en-US" dirty="0"/>
              <a:t>initialize a</a:t>
            </a:r>
            <a:r>
              <a:rPr lang="en-US" dirty="0">
                <a:solidFill>
                  <a:srgbClr val="FF0000"/>
                </a:solidFill>
              </a:rPr>
              <a:t> new </a:t>
            </a:r>
            <a:r>
              <a:rPr lang="en-US" dirty="0"/>
              <a:t>FileInputStream object</a:t>
            </a:r>
          </a:p>
          <a:p>
            <a:r>
              <a:rPr lang="en-US" dirty="0"/>
              <a:t>Hence,  constructor </a:t>
            </a:r>
            <a:r>
              <a:rPr lang="en-US" b="1" dirty="0"/>
              <a:t>throws</a:t>
            </a:r>
            <a:r>
              <a:rPr lang="en-US" dirty="0"/>
              <a:t> an object of the </a:t>
            </a:r>
            <a:r>
              <a:rPr lang="en-US" b="1" dirty="0">
                <a:solidFill>
                  <a:srgbClr val="0000FF"/>
                </a:solidFill>
              </a:rPr>
              <a:t>FileNotFoundExceptio</a:t>
            </a:r>
            <a:r>
              <a:rPr lang="en-US" dirty="0"/>
              <a:t>n class, and then  the </a:t>
            </a:r>
          </a:p>
          <a:p>
            <a:pPr marL="0" indent="0">
              <a:buNone/>
            </a:pPr>
            <a:r>
              <a:rPr lang="en-US" dirty="0"/>
              <a:t> runtime system search an exception handler for </a:t>
            </a:r>
            <a:r>
              <a:rPr lang="en-US" b="1" dirty="0">
                <a:solidFill>
                  <a:srgbClr val="0000FF"/>
                </a:solidFill>
              </a:rPr>
              <a:t>FileNotFoundException</a:t>
            </a:r>
            <a:r>
              <a:rPr lang="en-US" dirty="0"/>
              <a:t> objects.</a:t>
            </a:r>
          </a:p>
          <a:p>
            <a:r>
              <a:rPr lang="en-US" b="1" dirty="0"/>
              <a:t>However</a:t>
            </a:r>
            <a:r>
              <a:rPr lang="en-US" dirty="0"/>
              <a:t>, since  “</a:t>
            </a:r>
            <a:r>
              <a:rPr lang="en-US" dirty="0">
                <a:solidFill>
                  <a:srgbClr val="FF0000"/>
                </a:solidFill>
              </a:rPr>
              <a:t>Error”</a:t>
            </a:r>
            <a:r>
              <a:rPr lang="en-US" dirty="0"/>
              <a:t> class and  “</a:t>
            </a:r>
            <a:r>
              <a:rPr lang="en-US" dirty="0">
                <a:solidFill>
                  <a:srgbClr val="FF0000"/>
                </a:solidFill>
              </a:rPr>
              <a:t>RuntimeException</a:t>
            </a:r>
            <a:r>
              <a:rPr lang="en-US" dirty="0"/>
              <a:t>” class are </a:t>
            </a:r>
            <a:r>
              <a:rPr lang="en-US" dirty="0">
                <a:solidFill>
                  <a:srgbClr val="FF0000"/>
                </a:solidFill>
              </a:rPr>
              <a:t>unchecked exceptions</a:t>
            </a:r>
            <a:r>
              <a:rPr lang="en-US" dirty="0"/>
              <a:t>,  </a:t>
            </a:r>
          </a:p>
          <a:p>
            <a:pPr marL="0" indent="0">
              <a:buNone/>
            </a:pPr>
            <a:r>
              <a:rPr lang="en-US" dirty="0"/>
              <a:t>  programmer  </a:t>
            </a:r>
            <a:r>
              <a:rPr lang="en-US" b="1" dirty="0"/>
              <a:t>may or may not </a:t>
            </a:r>
            <a:r>
              <a:rPr lang="en-US" dirty="0"/>
              <a:t>throw  an object of these  classes.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7.1.2. Declaring </a:t>
            </a:r>
            <a:r>
              <a:rPr lang="en-US" dirty="0">
                <a:solidFill>
                  <a:srgbClr val="FF0000"/>
                </a:solidFill>
              </a:rPr>
              <a:t>Checked </a:t>
            </a:r>
            <a:r>
              <a:rPr lang="en-US" dirty="0">
                <a:solidFill>
                  <a:srgbClr val="0000FF"/>
                </a:solidFill>
              </a:rPr>
              <a:t>Exceptions </a:t>
            </a:r>
            <a:r>
              <a:rPr lang="en-US" dirty="0" err="1">
                <a:solidFill>
                  <a:srgbClr val="0000FF"/>
                </a:solidFill>
              </a:rPr>
              <a:t>contd</a:t>
            </a:r>
            <a:r>
              <a:rPr lang="en-US" dirty="0">
                <a:solidFill>
                  <a:srgbClr val="0000FF"/>
                </a:solidFill>
              </a:rPr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1010901" cy="5364312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>
                <a:solidFill>
                  <a:srgbClr val="00B050"/>
                </a:solidFill>
              </a:rPr>
              <a:t>At what situation an exception is thrown by a method ?</a:t>
            </a:r>
          </a:p>
          <a:p>
            <a:pPr marL="0" indent="0">
              <a:buNone/>
            </a:pPr>
            <a:r>
              <a:rPr lang="en-US" sz="2200" dirty="0"/>
              <a:t>1) When we call a method that throws a </a:t>
            </a:r>
            <a:r>
              <a:rPr lang="en-US" sz="2200" b="1" dirty="0"/>
              <a:t>checked exception.</a:t>
            </a:r>
          </a:p>
          <a:p>
            <a:pPr marL="0" indent="0">
              <a:buNone/>
            </a:pPr>
            <a:r>
              <a:rPr lang="en-US" sz="2200" b="1" dirty="0"/>
              <a:t>      Example: </a:t>
            </a:r>
            <a:r>
              <a:rPr lang="en-US" sz="2200" dirty="0"/>
              <a:t> </a:t>
            </a:r>
            <a:r>
              <a:rPr lang="en-US" sz="2200" b="1" dirty="0"/>
              <a:t>FileInputStream() constructor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2) When we detect an error and </a:t>
            </a:r>
            <a:r>
              <a:rPr lang="en-US" sz="2200" b="1" dirty="0"/>
              <a:t>throw a checked exception </a:t>
            </a:r>
            <a:r>
              <a:rPr lang="en-US" sz="2200" dirty="0"/>
              <a:t>with </a:t>
            </a:r>
            <a:r>
              <a:rPr lang="en-US" sz="2200" b="1" dirty="0"/>
              <a:t>throw </a:t>
            </a:r>
            <a:r>
              <a:rPr lang="en-US" sz="2200" dirty="0"/>
              <a:t>statement.</a:t>
            </a:r>
          </a:p>
          <a:p>
            <a:pPr marL="0" indent="0">
              <a:buNone/>
            </a:pPr>
            <a:r>
              <a:rPr lang="en-US" sz="2200" dirty="0"/>
              <a:t>3) When we make a programming error that causes </a:t>
            </a:r>
            <a:r>
              <a:rPr lang="en-US" sz="2200" b="1" dirty="0">
                <a:solidFill>
                  <a:srgbClr val="FF0000"/>
                </a:solidFill>
              </a:rPr>
              <a:t>unchecked exception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      </a:t>
            </a:r>
            <a:r>
              <a:rPr lang="en-US" sz="2200" b="1" dirty="0">
                <a:solidFill>
                  <a:srgbClr val="0000FF"/>
                </a:solidFill>
              </a:rPr>
              <a:t>Example: </a:t>
            </a:r>
            <a:r>
              <a:rPr lang="en-US" sz="2200" dirty="0" err="1">
                <a:solidFill>
                  <a:srgbClr val="0000FF"/>
                </a:solidFill>
              </a:rPr>
              <a:t>arrayName</a:t>
            </a:r>
            <a:r>
              <a:rPr lang="en-US" sz="2200" dirty="0">
                <a:solidFill>
                  <a:srgbClr val="0000FF"/>
                </a:solidFill>
              </a:rPr>
              <a:t>[-1] = 0</a:t>
            </a:r>
            <a:r>
              <a:rPr lang="en-US" sz="2200" dirty="0"/>
              <a:t>; </a:t>
            </a:r>
            <a:r>
              <a:rPr lang="en-US" sz="2200" b="1" dirty="0">
                <a:solidFill>
                  <a:srgbClr val="00B050"/>
                </a:solidFill>
              </a:rPr>
              <a:t>// generates  </a:t>
            </a:r>
            <a:r>
              <a:rPr lang="en-US" sz="2200" b="1" dirty="0" err="1">
                <a:solidFill>
                  <a:srgbClr val="00B050"/>
                </a:solidFill>
              </a:rPr>
              <a:t>ArrayIndexOutOfBoundsException</a:t>
            </a:r>
            <a:endParaRPr lang="en-US" sz="22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200" dirty="0"/>
              <a:t>4) When an </a:t>
            </a:r>
            <a:r>
              <a:rPr lang="en-US" sz="2200" b="1" dirty="0"/>
              <a:t>internal error </a:t>
            </a:r>
            <a:r>
              <a:rPr lang="en-US" sz="2200" dirty="0"/>
              <a:t>occurs in the virtual machine or runtime library.</a:t>
            </a:r>
          </a:p>
          <a:p>
            <a:r>
              <a:rPr lang="en-US" sz="2200" b="1" dirty="0"/>
              <a:t>Note</a:t>
            </a:r>
            <a:r>
              <a:rPr lang="en-US" sz="2200" dirty="0"/>
              <a:t>: When we write </a:t>
            </a:r>
            <a:r>
              <a:rPr lang="en-US" sz="2200" b="1" dirty="0"/>
              <a:t>our own method</a:t>
            </a:r>
            <a:r>
              <a:rPr lang="en-US" sz="2200" dirty="0"/>
              <a:t>, we </a:t>
            </a:r>
            <a:r>
              <a:rPr lang="en-US" sz="2200" b="1" dirty="0"/>
              <a:t>don’t </a:t>
            </a:r>
            <a:r>
              <a:rPr lang="en-US" sz="2200" dirty="0"/>
              <a:t>have to advertise </a:t>
            </a:r>
            <a:r>
              <a:rPr lang="en-US" sz="2200" b="1" dirty="0">
                <a:solidFill>
                  <a:srgbClr val="FF0000"/>
                </a:solidFill>
              </a:rPr>
              <a:t>every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           </a:t>
            </a:r>
            <a:r>
              <a:rPr lang="en-US" sz="2200" dirty="0"/>
              <a:t>possible </a:t>
            </a:r>
            <a:r>
              <a:rPr lang="en-US" sz="2200" b="1" dirty="0" err="1">
                <a:solidFill>
                  <a:srgbClr val="FF0000"/>
                </a:solidFill>
              </a:rPr>
              <a:t>throwable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object that our method might throw. </a:t>
            </a:r>
          </a:p>
          <a:p>
            <a:r>
              <a:rPr lang="en-US" sz="2200" dirty="0"/>
              <a:t>So, in the </a:t>
            </a:r>
            <a:r>
              <a:rPr lang="en-US" sz="2200" b="1" dirty="0">
                <a:solidFill>
                  <a:srgbClr val="0000FF"/>
                </a:solidFill>
              </a:rPr>
              <a:t>first two cases</a:t>
            </a:r>
            <a:r>
              <a:rPr lang="en-US" sz="2200" dirty="0">
                <a:solidFill>
                  <a:srgbClr val="0000FF"/>
                </a:solidFill>
              </a:rPr>
              <a:t>, </a:t>
            </a:r>
            <a:r>
              <a:rPr lang="en-US" sz="2200" dirty="0"/>
              <a:t>we </a:t>
            </a:r>
            <a:r>
              <a:rPr lang="en-US" sz="2200" dirty="0">
                <a:solidFill>
                  <a:srgbClr val="FF0000"/>
                </a:solidFill>
              </a:rPr>
              <a:t>must tell(advertise)  </a:t>
            </a:r>
            <a:r>
              <a:rPr lang="en-US" sz="2200" dirty="0"/>
              <a:t>the programmer who uses  our </a:t>
            </a:r>
          </a:p>
          <a:p>
            <a:pPr marL="0" indent="0">
              <a:buNone/>
            </a:pPr>
            <a:r>
              <a:rPr lang="en-US" sz="2200" dirty="0"/>
              <a:t>  method about the possible exception</a:t>
            </a:r>
          </a:p>
          <a:p>
            <a:r>
              <a:rPr lang="en-US" sz="2200" dirty="0"/>
              <a:t> This helps the user to develop </a:t>
            </a:r>
            <a:r>
              <a:rPr lang="en-US" sz="2200" b="1" dirty="0"/>
              <a:t>exceptioning handling code so that </a:t>
            </a:r>
            <a:r>
              <a:rPr lang="en-US" sz="2200" dirty="0"/>
              <a:t> the user can avoid </a:t>
            </a:r>
          </a:p>
          <a:p>
            <a:pPr marL="0" indent="0">
              <a:buNone/>
            </a:pPr>
            <a:r>
              <a:rPr lang="en-US" sz="2200" dirty="0"/>
              <a:t>    the t</a:t>
            </a:r>
            <a:r>
              <a:rPr lang="en-US" sz="2200" b="1" dirty="0">
                <a:solidFill>
                  <a:srgbClr val="0000FF"/>
                </a:solidFill>
              </a:rPr>
              <a:t>ermination </a:t>
            </a:r>
            <a:r>
              <a:rPr lang="en-US" sz="2200" dirty="0"/>
              <a:t>of the </a:t>
            </a:r>
            <a:r>
              <a:rPr lang="en-US" sz="2200" dirty="0">
                <a:solidFill>
                  <a:srgbClr val="0000FF"/>
                </a:solidFill>
              </a:rPr>
              <a:t>current thread </a:t>
            </a:r>
            <a:r>
              <a:rPr lang="en-US" sz="2200" dirty="0"/>
              <a:t>from its execution. </a:t>
            </a:r>
          </a:p>
          <a:p>
            <a:r>
              <a:rPr lang="en-US" sz="2200" b="1" dirty="0"/>
              <a:t>In the last two case,  it is optional to advertise the exceptions </a:t>
            </a:r>
          </a:p>
          <a:p>
            <a:pPr marL="0" indent="0">
              <a:buNone/>
            </a:pPr>
            <a:endParaRPr 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59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7.1.2. Declaring </a:t>
            </a:r>
            <a:r>
              <a:rPr lang="en-US" dirty="0">
                <a:solidFill>
                  <a:srgbClr val="FF0000"/>
                </a:solidFill>
              </a:rPr>
              <a:t>Checked </a:t>
            </a:r>
            <a:r>
              <a:rPr lang="en-US" dirty="0">
                <a:solidFill>
                  <a:srgbClr val="0000FF"/>
                </a:solidFill>
              </a:rPr>
              <a:t>Exceptions cont’d…..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1010901" cy="5364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a) If we  </a:t>
            </a:r>
            <a:r>
              <a:rPr lang="en-US" sz="2200" b="1" dirty="0"/>
              <a:t>write our own  </a:t>
            </a:r>
            <a:r>
              <a:rPr lang="en-US" sz="2200" dirty="0"/>
              <a:t>method that might throw  a </a:t>
            </a:r>
            <a:r>
              <a:rPr lang="en-US" sz="2200" b="1" dirty="0"/>
              <a:t>checked exception</a:t>
            </a:r>
            <a:r>
              <a:rPr lang="en-US" sz="2200" dirty="0"/>
              <a:t>, we </a:t>
            </a:r>
            <a:r>
              <a:rPr lang="en-US" sz="2200" b="1" dirty="0">
                <a:solidFill>
                  <a:srgbClr val="FF0000"/>
                </a:solidFill>
              </a:rPr>
              <a:t>must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</a:rPr>
              <a:t>advertise</a:t>
            </a:r>
            <a:r>
              <a:rPr lang="en-US" sz="2200" dirty="0"/>
              <a:t> it by </a:t>
            </a:r>
            <a:r>
              <a:rPr lang="en-US" sz="2200" b="1" dirty="0">
                <a:solidFill>
                  <a:srgbClr val="FF0000"/>
                </a:solidFill>
              </a:rPr>
              <a:t>declaring </a:t>
            </a:r>
            <a:r>
              <a:rPr lang="en-US" sz="2200" dirty="0"/>
              <a:t>at the header of the method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b="1" dirty="0"/>
              <a:t>Example 1:</a:t>
            </a:r>
            <a:r>
              <a:rPr lang="en-US" sz="2200" dirty="0"/>
              <a:t> By adding  a </a:t>
            </a:r>
            <a:r>
              <a:rPr lang="en-US" sz="2200" b="1" dirty="0"/>
              <a:t>throws</a:t>
            </a:r>
            <a:r>
              <a:rPr lang="en-US" sz="2200" dirty="0"/>
              <a:t> clause at the header of the method  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>
                <a:solidFill>
                  <a:srgbClr val="7030A0"/>
                </a:solidFill>
              </a:rPr>
              <a:t>public </a:t>
            </a:r>
            <a:r>
              <a:rPr lang="en-US" sz="2200" dirty="0">
                <a:solidFill>
                  <a:srgbClr val="0000FF"/>
                </a:solidFill>
              </a:rPr>
              <a:t>Image </a:t>
            </a:r>
            <a:r>
              <a:rPr lang="en-US" sz="2200" dirty="0" err="1">
                <a:solidFill>
                  <a:srgbClr val="FF0000"/>
                </a:solidFill>
              </a:rPr>
              <a:t>loadImage</a:t>
            </a:r>
            <a:r>
              <a:rPr lang="en-US" sz="2200" dirty="0">
                <a:solidFill>
                  <a:srgbClr val="0000FF"/>
                </a:solidFill>
              </a:rPr>
              <a:t>(String s) </a:t>
            </a:r>
            <a:r>
              <a:rPr lang="en-US" sz="2200" dirty="0">
                <a:solidFill>
                  <a:srgbClr val="FF0000"/>
                </a:solidFill>
              </a:rPr>
              <a:t>throws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b="1" dirty="0" err="1">
                <a:solidFill>
                  <a:srgbClr val="7030A0"/>
                </a:solidFill>
              </a:rPr>
              <a:t>IOException</a:t>
            </a:r>
            <a:r>
              <a:rPr lang="en-US" sz="2200" b="1" dirty="0">
                <a:solidFill>
                  <a:srgbClr val="7030A0"/>
                </a:solidFill>
              </a:rPr>
              <a:t> {…..}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b="1" dirty="0"/>
              <a:t>Example 2:  After throws, </a:t>
            </a:r>
            <a:r>
              <a:rPr lang="en-US" sz="2200" dirty="0"/>
              <a:t>we can add multiple </a:t>
            </a:r>
            <a:r>
              <a:rPr lang="en-US" sz="2200" b="1" dirty="0">
                <a:solidFill>
                  <a:srgbClr val="7030A0"/>
                </a:solidFill>
              </a:rPr>
              <a:t>checked exceptions </a:t>
            </a:r>
            <a:r>
              <a:rPr lang="en-US" sz="2200" dirty="0"/>
              <a:t>at the header: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 public</a:t>
            </a:r>
            <a:r>
              <a:rPr lang="en-US" sz="2200" dirty="0">
                <a:solidFill>
                  <a:srgbClr val="0000FF"/>
                </a:solidFill>
              </a:rPr>
              <a:t> Image </a:t>
            </a:r>
            <a:r>
              <a:rPr lang="en-US" sz="2200" dirty="0" err="1">
                <a:solidFill>
                  <a:srgbClr val="FF0000"/>
                </a:solidFill>
              </a:rPr>
              <a:t>loadImage</a:t>
            </a:r>
            <a:r>
              <a:rPr lang="en-US" sz="2200" dirty="0">
                <a:solidFill>
                  <a:srgbClr val="0000FF"/>
                </a:solidFill>
              </a:rPr>
              <a:t>(String s) </a:t>
            </a:r>
            <a:r>
              <a:rPr lang="en-US" sz="2200" dirty="0">
                <a:solidFill>
                  <a:srgbClr val="FF0000"/>
                </a:solidFill>
              </a:rPr>
              <a:t>throws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7030A0"/>
                </a:solidFill>
              </a:rPr>
              <a:t>FileNotFoundException</a:t>
            </a:r>
            <a:r>
              <a:rPr lang="en-US" sz="2200" dirty="0">
                <a:solidFill>
                  <a:srgbClr val="0000FF"/>
                </a:solidFill>
              </a:rPr>
              <a:t>, </a:t>
            </a:r>
            <a:r>
              <a:rPr lang="en-US" sz="2200" dirty="0" err="1">
                <a:solidFill>
                  <a:srgbClr val="7030A0"/>
                </a:solidFill>
              </a:rPr>
              <a:t>EOFException</a:t>
            </a:r>
            <a:r>
              <a:rPr lang="en-US" sz="2200" dirty="0">
                <a:solidFill>
                  <a:srgbClr val="7030A0"/>
                </a:solidFill>
              </a:rPr>
              <a:t> {…..}</a:t>
            </a:r>
          </a:p>
          <a:p>
            <a:pPr marL="0" indent="0">
              <a:buNone/>
            </a:pPr>
            <a:r>
              <a:rPr lang="en-US" sz="2200" dirty="0"/>
              <a:t>b) We should not advertise </a:t>
            </a:r>
            <a:r>
              <a:rPr lang="en-US" sz="2200" b="1" dirty="0"/>
              <a:t>unchecked </a:t>
            </a:r>
            <a:r>
              <a:rPr lang="en-US" sz="2200" b="1" dirty="0" err="1"/>
              <a:t>exceptionns</a:t>
            </a:r>
            <a:r>
              <a:rPr lang="en-US" sz="2200" dirty="0"/>
              <a:t>  inherited from </a:t>
            </a:r>
          </a:p>
          <a:p>
            <a:pPr marL="0" indent="0">
              <a:buNone/>
            </a:pPr>
            <a:r>
              <a:rPr lang="en-US" sz="2200" dirty="0"/>
              <a:t>  </a:t>
            </a:r>
            <a:r>
              <a:rPr lang="en-US" sz="2200" b="1" dirty="0"/>
              <a:t>“</a:t>
            </a:r>
            <a:r>
              <a:rPr lang="en-US" sz="2200" b="1" dirty="0">
                <a:solidFill>
                  <a:srgbClr val="0000FF"/>
                </a:solidFill>
              </a:rPr>
              <a:t>RuntimeException” class </a:t>
            </a:r>
            <a:r>
              <a:rPr lang="en-US" sz="2200" b="1" dirty="0"/>
              <a:t>because</a:t>
            </a:r>
            <a:r>
              <a:rPr lang="en-US" sz="2200" dirty="0"/>
              <a:t> these are under </a:t>
            </a:r>
            <a:r>
              <a:rPr lang="en-US" sz="2200" b="1" dirty="0"/>
              <a:t>our control </a:t>
            </a:r>
            <a:r>
              <a:rPr lang="en-US" sz="2200" dirty="0"/>
              <a:t>and we can avoid</a:t>
            </a:r>
          </a:p>
          <a:p>
            <a:pPr marL="0" indent="0">
              <a:buNone/>
            </a:pPr>
            <a:r>
              <a:rPr lang="en-US" sz="2200" dirty="0"/>
              <a:t>   them  by writing correct  business logic.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  void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 err="1">
                <a:solidFill>
                  <a:srgbClr val="0000FF"/>
                </a:solidFill>
              </a:rPr>
              <a:t>drawImage</a:t>
            </a:r>
            <a:r>
              <a:rPr lang="en-US" sz="2200" dirty="0">
                <a:solidFill>
                  <a:srgbClr val="0000FF"/>
                </a:solidFill>
              </a:rPr>
              <a:t>(</a:t>
            </a:r>
            <a:r>
              <a:rPr lang="en-US" sz="2200" dirty="0" err="1">
                <a:solidFill>
                  <a:srgbClr val="0000FF"/>
                </a:solidFill>
              </a:rPr>
              <a:t>int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 err="1">
                <a:solidFill>
                  <a:srgbClr val="0000FF"/>
                </a:solidFill>
              </a:rPr>
              <a:t>i</a:t>
            </a:r>
            <a:r>
              <a:rPr lang="en-US" sz="2200" dirty="0">
                <a:solidFill>
                  <a:srgbClr val="0000FF"/>
                </a:solidFill>
              </a:rPr>
              <a:t>) </a:t>
            </a:r>
            <a:r>
              <a:rPr lang="en-US" sz="2200" dirty="0">
                <a:solidFill>
                  <a:srgbClr val="FF0000"/>
                </a:solidFill>
              </a:rPr>
              <a:t>throws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 err="1">
                <a:solidFill>
                  <a:srgbClr val="0000FF"/>
                </a:solidFill>
              </a:rPr>
              <a:t>ArrayIndexOutOfBoundsException</a:t>
            </a:r>
            <a:r>
              <a:rPr lang="en-US" sz="2200" dirty="0">
                <a:solidFill>
                  <a:srgbClr val="0000FF"/>
                </a:solidFill>
              </a:rPr>
              <a:t>{…} </a:t>
            </a:r>
            <a:r>
              <a:rPr lang="en-US" sz="2200" dirty="0">
                <a:solidFill>
                  <a:srgbClr val="00B050"/>
                </a:solidFill>
              </a:rPr>
              <a:t>// bad style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c)  </a:t>
            </a:r>
            <a:r>
              <a:rPr lang="en-US" sz="2200" dirty="0"/>
              <a:t>We  do not need to </a:t>
            </a:r>
            <a:r>
              <a:rPr lang="en-US" sz="2200" b="1" dirty="0">
                <a:solidFill>
                  <a:srgbClr val="FF0000"/>
                </a:solidFill>
              </a:rPr>
              <a:t>advertise</a:t>
            </a:r>
            <a:r>
              <a:rPr lang="en-US" sz="2200" dirty="0"/>
              <a:t> internal Java errors  inheriting from “</a:t>
            </a:r>
            <a:r>
              <a:rPr lang="en-US" sz="2200" b="1" dirty="0">
                <a:solidFill>
                  <a:srgbClr val="FF0000"/>
                </a:solidFill>
              </a:rPr>
              <a:t>Error” class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   </a:t>
            </a:r>
            <a:r>
              <a:rPr lang="en-US" sz="2200" b="1" dirty="0"/>
              <a:t>because</a:t>
            </a:r>
            <a:r>
              <a:rPr lang="en-US" sz="2200" dirty="0"/>
              <a:t> they are entirely beyond our control.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71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7.1.2. Declaring </a:t>
            </a:r>
            <a:r>
              <a:rPr lang="en-US" dirty="0">
                <a:solidFill>
                  <a:srgbClr val="FF0000"/>
                </a:solidFill>
              </a:rPr>
              <a:t>Checked </a:t>
            </a:r>
            <a:r>
              <a:rPr lang="en-US" dirty="0">
                <a:solidFill>
                  <a:srgbClr val="0000FF"/>
                </a:solidFill>
              </a:rPr>
              <a:t>Exceptions cont’d…..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Facts about Throwing exception</a:t>
            </a:r>
          </a:p>
          <a:p>
            <a:pPr marL="457200" indent="-457200">
              <a:buAutoNum type="alphaLcParenR"/>
            </a:pPr>
            <a:r>
              <a:rPr lang="en-US" sz="2200" dirty="0"/>
              <a:t>When a method declares to throw an instance of a particular class, then it </a:t>
            </a:r>
          </a:p>
          <a:p>
            <a:pPr marL="0" indent="0">
              <a:buNone/>
            </a:pPr>
            <a:r>
              <a:rPr lang="en-US" sz="2200" dirty="0"/>
              <a:t>     may throw an exception of </a:t>
            </a:r>
            <a:r>
              <a:rPr lang="en-US" sz="2200" b="1" dirty="0"/>
              <a:t>that </a:t>
            </a:r>
            <a:r>
              <a:rPr lang="en-US" sz="2200" dirty="0"/>
              <a:t>class</a:t>
            </a:r>
            <a:r>
              <a:rPr lang="en-US" sz="2200" b="1" dirty="0"/>
              <a:t> or </a:t>
            </a:r>
            <a:r>
              <a:rPr lang="en-US" sz="2200" dirty="0"/>
              <a:t>of any of its subclasses.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   For example</a:t>
            </a:r>
            <a:r>
              <a:rPr lang="en-US" sz="2200" dirty="0">
                <a:solidFill>
                  <a:srgbClr val="FF0000"/>
                </a:solidFill>
              </a:rPr>
              <a:t>, </a:t>
            </a:r>
            <a:r>
              <a:rPr lang="en-US" sz="2200" dirty="0"/>
              <a:t>assume a </a:t>
            </a:r>
            <a:r>
              <a:rPr lang="en-US" sz="2200" b="1" dirty="0"/>
              <a:t>FileInputStream</a:t>
            </a:r>
            <a:r>
              <a:rPr lang="en-US" sz="2200" dirty="0"/>
              <a:t>() constructor  declared  </a:t>
            </a:r>
            <a:r>
              <a:rPr lang="en-US" sz="2200" b="1" dirty="0" err="1"/>
              <a:t>IOException</a:t>
            </a:r>
            <a:r>
              <a:rPr lang="en-US" sz="2200" b="1" dirty="0"/>
              <a:t>. </a:t>
            </a:r>
          </a:p>
          <a:p>
            <a:pPr indent="171450">
              <a:buFont typeface="Wingdings" panose="05000000000000000000" pitchFamily="2" charset="2"/>
              <a:buChar char="ü"/>
            </a:pPr>
            <a:r>
              <a:rPr lang="en-US" sz="2200" dirty="0"/>
              <a:t> Hence, the actual exception object could be a </a:t>
            </a:r>
            <a:r>
              <a:rPr lang="en-US" sz="2200" b="1" dirty="0"/>
              <a:t>plain </a:t>
            </a:r>
            <a:r>
              <a:rPr lang="en-US" sz="2200" b="1" dirty="0" err="1">
                <a:solidFill>
                  <a:srgbClr val="FF0000"/>
                </a:solidFill>
              </a:rPr>
              <a:t>IOException</a:t>
            </a:r>
            <a:r>
              <a:rPr lang="en-US" sz="2200" b="1" dirty="0"/>
              <a:t> </a:t>
            </a:r>
            <a:r>
              <a:rPr lang="en-US" sz="2200" dirty="0"/>
              <a:t>or an </a:t>
            </a:r>
          </a:p>
          <a:p>
            <a:pPr indent="0">
              <a:buNone/>
            </a:pPr>
            <a:r>
              <a:rPr lang="en-US" sz="2200" dirty="0"/>
              <a:t>   object of one of the various subclasses, such as </a:t>
            </a:r>
            <a:r>
              <a:rPr lang="en-US" sz="2200" b="1" dirty="0">
                <a:solidFill>
                  <a:srgbClr val="0000FF"/>
                </a:solidFill>
              </a:rPr>
              <a:t>FileNotFoundException</a:t>
            </a:r>
            <a:r>
              <a:rPr lang="en-US" sz="2200" dirty="0"/>
              <a:t>.</a:t>
            </a:r>
          </a:p>
          <a:p>
            <a:pPr marL="457200" indent="-457200">
              <a:buAutoNum type="alphaLcParenR" startAt="2"/>
            </a:pPr>
            <a:r>
              <a:rPr lang="en-US" sz="2200" dirty="0"/>
              <a:t>Instead of declaring the exception at header of a method, we  </a:t>
            </a:r>
            <a:r>
              <a:rPr lang="en-US" sz="2200" b="1" dirty="0">
                <a:solidFill>
                  <a:srgbClr val="FF0000"/>
                </a:solidFill>
              </a:rPr>
              <a:t>can catch it</a:t>
            </a:r>
            <a:r>
              <a:rPr lang="en-US" sz="2200" dirty="0">
                <a:solidFill>
                  <a:srgbClr val="FF0000"/>
                </a:solidFill>
              </a:rPr>
              <a:t>. </a:t>
            </a:r>
          </a:p>
          <a:p>
            <a:pPr indent="114300">
              <a:buFont typeface="Wingdings" panose="05000000000000000000" pitchFamily="2" charset="2"/>
              <a:buChar char="ü"/>
            </a:pPr>
            <a:r>
              <a:rPr lang="en-US" sz="2200" dirty="0"/>
              <a:t> Hence,  the exception won’t be thrown out of the method, and no throws</a:t>
            </a:r>
          </a:p>
          <a:p>
            <a:pPr marL="0" indent="0">
              <a:buNone/>
            </a:pPr>
            <a:r>
              <a:rPr lang="en-US" sz="2200" dirty="0"/>
              <a:t>      specification is necessary at the header of the method</a:t>
            </a:r>
          </a:p>
          <a:p>
            <a:pPr marL="342900" indent="-11430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0000FF"/>
                </a:solidFill>
              </a:rPr>
              <a:t> We will study this approach in this chapter.</a:t>
            </a:r>
          </a:p>
          <a:p>
            <a:pPr marL="0" indent="0">
              <a:buNone/>
            </a:pPr>
            <a:r>
              <a:rPr lang="en-US" sz="2200" b="1" dirty="0"/>
              <a:t>c</a:t>
            </a:r>
            <a:r>
              <a:rPr lang="en-US" sz="2200" b="1" dirty="0">
                <a:solidFill>
                  <a:srgbClr val="0000FF"/>
                </a:solidFill>
              </a:rPr>
              <a:t>)  </a:t>
            </a:r>
            <a:r>
              <a:rPr lang="en-US" sz="2200" dirty="0"/>
              <a:t>a method must declare </a:t>
            </a:r>
            <a:r>
              <a:rPr lang="en-US" sz="2200" b="1" dirty="0">
                <a:solidFill>
                  <a:srgbClr val="7030A0"/>
                </a:solidFill>
              </a:rPr>
              <a:t>all the checked exceptions </a:t>
            </a:r>
            <a:r>
              <a:rPr lang="en-US" sz="2200" dirty="0"/>
              <a:t>that it might throw</a:t>
            </a:r>
          </a:p>
          <a:p>
            <a:pPr marL="0" indent="0">
              <a:buNone/>
            </a:pPr>
            <a:r>
              <a:rPr lang="en-US" sz="2200" b="1" dirty="0"/>
              <a:t>d)  </a:t>
            </a:r>
            <a:r>
              <a:rPr lang="en-US" sz="2200" dirty="0"/>
              <a:t>If our  method </a:t>
            </a:r>
            <a:r>
              <a:rPr lang="en-US" sz="2200" b="1" dirty="0"/>
              <a:t>fails</a:t>
            </a:r>
            <a:r>
              <a:rPr lang="en-US" sz="2200" dirty="0"/>
              <a:t> to  declare all checked exceptions, compile error occurs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endParaRPr lang="en-US" sz="22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46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12559</TotalTime>
  <Words>5161</Words>
  <Application>Microsoft Office PowerPoint</Application>
  <PresentationFormat>Widescreen</PresentationFormat>
  <Paragraphs>665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Cabin</vt:lpstr>
      <vt:lpstr>CourierNewPSMT</vt:lpstr>
      <vt:lpstr>맑은 고딕</vt:lpstr>
      <vt:lpstr>TimesNewRomanPSMT</vt:lpstr>
      <vt:lpstr>Arial</vt:lpstr>
      <vt:lpstr>Consolas</vt:lpstr>
      <vt:lpstr>Times New Roman</vt:lpstr>
      <vt:lpstr>Wingdings</vt:lpstr>
      <vt:lpstr>Office 테마</vt:lpstr>
      <vt:lpstr> Ch 07 : Exceptions, Assertions, and Logging </vt:lpstr>
      <vt:lpstr>7.1. Dealing with Errors</vt:lpstr>
      <vt:lpstr>7.1. Dealing with Errors  cont’d…</vt:lpstr>
      <vt:lpstr>7.1.1 The Classification of Exceptions</vt:lpstr>
      <vt:lpstr>Error subclass  and Exception subclass </vt:lpstr>
      <vt:lpstr>7.1.2. Declaring Checked Exceptions</vt:lpstr>
      <vt:lpstr>7.1.2. Declaring Checked Exceptions contd….</vt:lpstr>
      <vt:lpstr>7.1.2. Declaring Checked Exceptions cont’d…..</vt:lpstr>
      <vt:lpstr>7.1.2. Declaring Checked Exceptions cont’d…..</vt:lpstr>
      <vt:lpstr>7.1.3. How to Throw an Exception ?</vt:lpstr>
      <vt:lpstr>Example: How to Throw an Exception?</vt:lpstr>
      <vt:lpstr>7.1.4. Creating our own Exception Class</vt:lpstr>
      <vt:lpstr>7.1.4. Creating our own Exception Class  con’d….</vt:lpstr>
      <vt:lpstr>7.2.1 Catching an exception</vt:lpstr>
      <vt:lpstr>7.2.1 Catching an exception cont’d…</vt:lpstr>
      <vt:lpstr>Example:  Catching an exception</vt:lpstr>
      <vt:lpstr>7.2.2. Catching Multiple Exceptions</vt:lpstr>
      <vt:lpstr>7.2.2. Catching Multiple Exceptions cont’d…</vt:lpstr>
      <vt:lpstr>7.2.3.Rethrowing and Chaining Exceptions</vt:lpstr>
      <vt:lpstr>7.2.3.Rethrowing and Chaining Exceptions continued…</vt:lpstr>
      <vt:lpstr>7.2.4. The finally Clause</vt:lpstr>
      <vt:lpstr>General Syntax: try/catch/finally blocks </vt:lpstr>
      <vt:lpstr>7.2.5. The Try-with-resources Statement</vt:lpstr>
      <vt:lpstr>7.2.5.  Try-with-resources Statement continued…</vt:lpstr>
      <vt:lpstr>7.2.6. Analyzing  Stack Trace Elements </vt:lpstr>
      <vt:lpstr>7.2.6. Analyzing  Stack Trace Elements </vt:lpstr>
      <vt:lpstr>Listing 7.1 stackTrace/StackTraceTest.java</vt:lpstr>
      <vt:lpstr>7.3. Tips for Proper Use of Exceptions</vt:lpstr>
      <vt:lpstr>7.3. Tips for Proper Use of Exceptions continued…</vt:lpstr>
      <vt:lpstr>7.3. Tips for Proper Use of Exceptions continued…</vt:lpstr>
      <vt:lpstr>7.3. Tips for Proper Use of Exceptions continued</vt:lpstr>
      <vt:lpstr>7.4.1  Using Assertions</vt:lpstr>
      <vt:lpstr>7.4.1  Using Assertions</vt:lpstr>
      <vt:lpstr>7.4.2. Assertion Enabling and Disabling</vt:lpstr>
      <vt:lpstr>7.4.3. When to Use Assertions ?</vt:lpstr>
      <vt:lpstr>7.4.3. When to Use Assertions ? Continued …..</vt:lpstr>
      <vt:lpstr>7.4.3. When to Use Assertions ? Continued …..</vt:lpstr>
      <vt:lpstr>7.4.3. When to Use Assertions? Continued …..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류기열</dc:creator>
  <cp:lastModifiedBy>Wondim</cp:lastModifiedBy>
  <cp:revision>557</cp:revision>
  <dcterms:created xsi:type="dcterms:W3CDTF">2018-08-13T01:39:17Z</dcterms:created>
  <dcterms:modified xsi:type="dcterms:W3CDTF">2018-11-04T04:43:05Z</dcterms:modified>
</cp:coreProperties>
</file>