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87" r:id="rId2"/>
  </p:sldMasterIdLst>
  <p:notesMasterIdLst>
    <p:notesMasterId r:id="rId38"/>
  </p:notesMasterIdLst>
  <p:handoutMasterIdLst>
    <p:handoutMasterId r:id="rId39"/>
  </p:handoutMasterIdLst>
  <p:sldIdLst>
    <p:sldId id="569" r:id="rId3"/>
    <p:sldId id="572" r:id="rId4"/>
    <p:sldId id="506" r:id="rId5"/>
    <p:sldId id="568" r:id="rId6"/>
    <p:sldId id="495" r:id="rId7"/>
    <p:sldId id="520" r:id="rId8"/>
    <p:sldId id="521" r:id="rId9"/>
    <p:sldId id="522" r:id="rId10"/>
    <p:sldId id="526" r:id="rId11"/>
    <p:sldId id="527" r:id="rId12"/>
    <p:sldId id="528" r:id="rId13"/>
    <p:sldId id="530" r:id="rId14"/>
    <p:sldId id="531" r:id="rId15"/>
    <p:sldId id="532" r:id="rId16"/>
    <p:sldId id="533" r:id="rId17"/>
    <p:sldId id="546" r:id="rId18"/>
    <p:sldId id="547" r:id="rId19"/>
    <p:sldId id="561" r:id="rId20"/>
    <p:sldId id="549" r:id="rId21"/>
    <p:sldId id="550" r:id="rId22"/>
    <p:sldId id="556" r:id="rId23"/>
    <p:sldId id="557" r:id="rId24"/>
    <p:sldId id="558" r:id="rId25"/>
    <p:sldId id="559" r:id="rId26"/>
    <p:sldId id="563" r:id="rId27"/>
    <p:sldId id="565" r:id="rId28"/>
    <p:sldId id="292" r:id="rId29"/>
    <p:sldId id="454" r:id="rId30"/>
    <p:sldId id="455" r:id="rId31"/>
    <p:sldId id="456" r:id="rId32"/>
    <p:sldId id="457" r:id="rId33"/>
    <p:sldId id="295" r:id="rId34"/>
    <p:sldId id="462" r:id="rId35"/>
    <p:sldId id="463" r:id="rId36"/>
    <p:sldId id="464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1" autoAdjust="0"/>
    <p:restoredTop sz="94660"/>
  </p:normalViewPr>
  <p:slideViewPr>
    <p:cSldViewPr>
      <p:cViewPr varScale="1">
        <p:scale>
          <a:sx n="106" d="100"/>
          <a:sy n="106" d="100"/>
        </p:scale>
        <p:origin x="169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C2B18C5-A5FD-43CC-A7F7-AE797250429E}" type="datetimeFigureOut">
              <a:rPr lang="en-US"/>
              <a:pPr>
                <a:defRPr/>
              </a:pPr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FD1933B-293D-4C11-A778-1A484E3050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5767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4C8F373-B210-4D00-9E6A-F11A6CB5B2EB}" type="datetimeFigureOut">
              <a:rPr lang="en-US"/>
              <a:pPr>
                <a:defRPr/>
              </a:pPr>
              <a:t>11/14/2018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1B85125-5CF4-416A-9E60-66515FC622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9670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B929411-1185-4130-A13A-F56FFF8FA08F}" type="slidenum">
              <a:rPr lang="en-US" alt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917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177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4209128-10BC-4912-A11D-D319F1F0B891}" type="slidenum">
              <a:rPr lang="en-US" altLang="ko-KR">
                <a:latin typeface="Calibri" pitchFamily="34" charset="0"/>
              </a:rPr>
              <a:pPr eaLnBrk="1" hangingPunct="1"/>
              <a:t>19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864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85125-5CF4-416A-9E60-66515FC62214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011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194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932EFB4-B207-4684-A48F-04BB8701582E}" type="slidenum">
              <a:rPr lang="en-US" altLang="ko-KR">
                <a:latin typeface="Calibri" pitchFamily="34" charset="0"/>
              </a:rPr>
              <a:pPr eaLnBrk="1" hangingPunct="1"/>
              <a:t>25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204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98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ACBC630-DBEE-47F0-A07C-1006BD79849C}" type="slidenum">
              <a:rPr lang="en-US" altLang="en-US">
                <a:latin typeface="Calibri" panose="020F0502020204030204" pitchFamily="34" charset="0"/>
              </a:rPr>
              <a:pPr eaLnBrk="1" hangingPunct="1"/>
              <a:t>26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961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03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96C38A-EC5C-4685-BDBA-8373DDEE8DFF}" type="slidenum">
              <a:rPr lang="en-US" altLang="en-US">
                <a:latin typeface="Calibri" panose="020F0502020204030204" pitchFamily="34" charset="0"/>
              </a:rPr>
              <a:pPr eaLnBrk="1" hangingPunct="1"/>
              <a:t>27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343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15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86069B0-C59C-4DB4-B3DA-B2EC2938A695}" type="slidenum">
              <a:rPr lang="en-US" altLang="en-US">
                <a:latin typeface="Calibri" panose="020F0502020204030204" pitchFamily="34" charset="0"/>
              </a:rPr>
              <a:pPr eaLnBrk="1" hangingPunct="1"/>
              <a:t>32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919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8ADFEB2-9ED5-4A43-98F0-672EFB29D651}" type="slidenum">
              <a:rPr lang="en-US" altLang="ko-KR">
                <a:latin typeface="Calibri" pitchFamily="34" charset="0"/>
              </a:rPr>
              <a:pPr eaLnBrk="1" hangingPunct="1"/>
              <a:t>2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122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85125-5CF4-416A-9E60-66515FC62214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5162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85125-5CF4-416A-9E60-66515FC62214}" type="slidenum">
              <a:rPr lang="en-US" altLang="en-US" smtClean="0">
                <a:solidFill>
                  <a:prstClr val="black"/>
                </a:solidFill>
              </a:rPr>
              <a:pPr/>
              <a:t>4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566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85125-5CF4-416A-9E60-66515FC62214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2305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85125-5CF4-416A-9E60-66515FC62214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0537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85125-5CF4-416A-9E60-66515FC62214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1663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5C7FF7C-D578-4542-9650-E1A49E41A7D6}" type="slidenum">
              <a:rPr lang="en-US" altLang="ko-KR">
                <a:latin typeface="Calibri" pitchFamily="34" charset="0"/>
              </a:rPr>
              <a:pPr eaLnBrk="1" hangingPunct="1"/>
              <a:t>16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937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2F1FB8D-9170-4EE9-B9F1-FAE20D90AD59}" type="slidenum">
              <a:rPr lang="en-US" alt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18</a:t>
            </a:fld>
            <a:endParaRPr lang="en-US" alt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446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BB39604-5B1C-47D0-87BC-7A41FAC19FEB}" type="datetime1">
              <a:rPr lang="en-US"/>
              <a:pPr>
                <a:defRPr/>
              </a:pPr>
              <a:t>11/14/2018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6364541-AB37-4D7C-BB11-E45FEA2AF84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2743200" y="6408738"/>
            <a:ext cx="3987800" cy="365125"/>
          </a:xfrm>
        </p:spPr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8924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0F57D-55DC-449D-82E2-9525FAEFE5B3}" type="datetime1">
              <a:rPr lang="en-US"/>
              <a:pPr>
                <a:defRPr/>
              </a:pPr>
              <a:t>11/14/2018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4E6FC8-4337-468E-9495-99723C8179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858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255F2-1E60-4E26-90F4-CF11900F85FA}" type="datetime1">
              <a:rPr lang="en-US"/>
              <a:pPr>
                <a:defRPr/>
              </a:pPr>
              <a:t>11/14/2018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CBBD0-D049-4580-AAAB-EC1487A0A9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580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D4E9D-96D6-471F-BBE8-A2DD93834AA9}" type="datetime1">
              <a:rPr lang="en-US"/>
              <a:pPr>
                <a:defRPr/>
              </a:pPr>
              <a:t>11/14/2018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C2E6A6-0203-4F50-85F4-F24A411EA9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6263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16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ko-KR" altLang="ko-KR">
              <a:solidFill>
                <a:srgbClr val="FFFFFF"/>
              </a:solidFill>
              <a:latin typeface="Lucida Sans Unicode" pitchFamily="34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9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Lucida Sans Unicode"/>
                <a:cs typeface="Arial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Lucida Sans Unicode"/>
                <a:cs typeface="Arial" charset="0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ko-KR" altLang="ko-KR">
                <a:solidFill>
                  <a:srgbClr val="FFFFFF"/>
                </a:solidFill>
                <a:latin typeface="Lucida Sans Unicode" pitchFamily="34" charset="0"/>
              </a:endParaRPr>
            </a:p>
          </p:txBody>
        </p:sp>
        <p:cxnSp>
          <p:nvCxnSpPr>
            <p:cNvPr id="10" name="Straight Connector 23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24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ko-KR" altLang="ko-KR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F7C70A-B148-4C28-9F39-B89E072918F8}" type="datetime1">
              <a:rPr lang="en-US" altLang="ko-KR" smtClean="0"/>
              <a:pPr/>
              <a:t>11/14/2018</a:t>
            </a:fld>
            <a:endParaRPr lang="en-US" altLang="ko-KR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9645AB-A21F-4E3C-A605-C4DCCF831AE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2743200" y="6408738"/>
            <a:ext cx="3987800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2DA2BF">
                    <a:tint val="20000"/>
                  </a:srgbClr>
                </a:solidFill>
              </a:rPr>
              <a:t>© Copyright 1992-2015 by Pearson Education, Inc. All Rights Reserved.</a:t>
            </a:r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109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16">
            <a:hlinkClick r:id="" action="ppaction://hlinkshowjump?jump=previousslide" highlightClick="1"/>
          </p:cNvPr>
          <p:cNvSpPr/>
          <p:nvPr/>
        </p:nvSpPr>
        <p:spPr>
          <a:xfrm>
            <a:off x="8305800" y="152400"/>
            <a:ext cx="3048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ko-KR" altLang="ko-KR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5" name="Action Button: Forward or Next 18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ko-KR" altLang="ko-KR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9611BC-1078-434B-9EF4-2788EA9A8325}" type="datetime1">
              <a:rPr lang="en-US" altLang="ko-KR" smtClean="0">
                <a:solidFill>
                  <a:prstClr val="black"/>
                </a:solidFill>
              </a:rPr>
              <a:pPr/>
              <a:t>11/14/2018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408738"/>
            <a:ext cx="2616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© Copyright 1992-2015 by Pearson Education, Inc. All Rights Reserved.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2BEF34-5DFE-4D88-B12E-3BA4781E0885}" type="slidenum">
              <a:rPr lang="en-US" altLang="ko-KR">
                <a:solidFill>
                  <a:prstClr val="black"/>
                </a:solidFill>
              </a:rPr>
              <a:pPr/>
              <a:t>‹#›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602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ko-KR" altLang="ko-KR">
              <a:solidFill>
                <a:srgbClr val="FFFFFF"/>
              </a:solidFill>
              <a:latin typeface="Lucida Sans Unicode" pitchFamily="34" charset="0"/>
            </a:endParaRPr>
          </a:p>
        </p:txBody>
      </p:sp>
      <p:sp>
        <p:nvSpPr>
          <p:cNvPr id="5" name="Chevron 18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ko-KR" altLang="ko-KR">
              <a:solidFill>
                <a:srgbClr val="FFFFFF"/>
              </a:solidFill>
              <a:latin typeface="Lucida Sans Unicod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39AA74-48C6-40AF-8E15-BD7DEA04F605}" type="datetime1">
              <a:rPr lang="en-US" altLang="ko-KR" smtClean="0">
                <a:solidFill>
                  <a:prstClr val="white"/>
                </a:solidFill>
              </a:rPr>
              <a:pPr/>
              <a:t>11/14/2018</a:t>
            </a:fld>
            <a:endParaRPr lang="en-US" altLang="ko-KR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prstClr val="white"/>
                </a:solidFill>
              </a:rPr>
              <a:t>© Copyright 1992-2015 by Pearson Education, Inc. All Rights Reserved.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2E0F0-2F17-4A92-A214-1D303508E0C5}" type="slidenum">
              <a:rPr lang="en-US" altLang="ko-KR">
                <a:solidFill>
                  <a:prstClr val="white"/>
                </a:solidFill>
              </a:rPr>
              <a:pPr/>
              <a:t>‹#›</a:t>
            </a:fld>
            <a:endParaRPr lang="en-US" altLang="ko-K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816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52F6E0-31F1-444D-992D-C7CB79C8EC83}" type="datetime1">
              <a:rPr lang="en-US" altLang="ko-KR" smtClean="0">
                <a:solidFill>
                  <a:prstClr val="white"/>
                </a:solidFill>
              </a:rPr>
              <a:pPr/>
              <a:t>11/14/2018</a:t>
            </a:fld>
            <a:endParaRPr lang="en-US" altLang="ko-KR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prstClr val="white"/>
                </a:solidFill>
              </a:rPr>
              <a:t>© Copyright 1992-2015 by Pearson Education, Inc. All Rights Reserved.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7F67D7-A07D-4CC2-8216-82395C207701}" type="slidenum">
              <a:rPr lang="en-US" altLang="ko-KR">
                <a:solidFill>
                  <a:prstClr val="white"/>
                </a:solidFill>
              </a:rPr>
              <a:pPr/>
              <a:t>‹#›</a:t>
            </a:fld>
            <a:endParaRPr lang="en-US" altLang="ko-K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446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94F099-063F-427E-BC70-4A2B43E51778}" type="datetime1">
              <a:rPr lang="en-US" altLang="ko-KR" smtClean="0">
                <a:solidFill>
                  <a:prstClr val="black"/>
                </a:solidFill>
              </a:rPr>
              <a:pPr/>
              <a:t>11/14/2018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© Copyright 1992-2015 by Pearson Education, Inc. All Rights Reserved.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B8947-0323-4D0B-A63F-966F7A154B2E}" type="slidenum">
              <a:rPr lang="en-US" altLang="ko-KR">
                <a:solidFill>
                  <a:prstClr val="black"/>
                </a:solidFill>
              </a:rPr>
              <a:pPr/>
              <a:t>‹#›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584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8724AE-0A75-4ADC-A711-7A269D3D6F80}" type="datetime1">
              <a:rPr lang="en-US" altLang="ko-KR" smtClean="0">
                <a:solidFill>
                  <a:prstClr val="white"/>
                </a:solidFill>
              </a:rPr>
              <a:pPr/>
              <a:t>11/14/2018</a:t>
            </a:fld>
            <a:endParaRPr lang="en-US" altLang="ko-KR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prstClr val="white"/>
                </a:solidFill>
              </a:rPr>
              <a:t>© Copyright 1992-2015 by Pearson Education, Inc. All Rights Reserved.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088EF5-7C20-49AC-8A7A-B88F3B8CBD57}" type="slidenum">
              <a:rPr lang="en-US" altLang="ko-KR">
                <a:solidFill>
                  <a:prstClr val="white"/>
                </a:solidFill>
              </a:rPr>
              <a:pPr/>
              <a:t>‹#›</a:t>
            </a:fld>
            <a:endParaRPr lang="en-US" altLang="ko-K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550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BFF182-35B4-45B2-BD64-9BF82144F6A3}" type="datetime1">
              <a:rPr lang="en-US" altLang="ko-KR" smtClean="0">
                <a:solidFill>
                  <a:prstClr val="black"/>
                </a:solidFill>
              </a:rPr>
              <a:pPr/>
              <a:t>11/14/2018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© Copyright 1992-2015 by Pearson Education, Inc. All Rights Reserved.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CC97E7-AB33-4467-87EC-0DB97FD00D89}" type="slidenum">
              <a:rPr lang="en-US" altLang="ko-KR">
                <a:solidFill>
                  <a:prstClr val="black"/>
                </a:solidFill>
              </a:rPr>
              <a:pPr/>
              <a:t>‹#›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595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8305800" y="152400"/>
            <a:ext cx="3048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DA6B5B2C-834A-46A7-99C4-7D3F1FAD9D7B}" type="datetime1">
              <a:rPr lang="en-US"/>
              <a:pPr>
                <a:defRPr/>
              </a:pPr>
              <a:t>11/14/2018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408738"/>
            <a:ext cx="2616200" cy="365125"/>
          </a:xfrm>
        </p:spPr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007B0D-D2A3-4DE1-9BC3-5FB4066CA2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2430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17EA8B-85D8-4FEF-B772-5752696251FC}" type="datetime1">
              <a:rPr lang="en-US" altLang="ko-KR" smtClean="0">
                <a:solidFill>
                  <a:prstClr val="black"/>
                </a:solidFill>
              </a:rPr>
              <a:pPr/>
              <a:t>11/14/2018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© Copyright 1992-2015 by Pearson Education, Inc. All Rights Reserved.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0A0FB0-04F4-4253-B7DC-6C2384FD6CF4}" type="slidenum">
              <a:rPr lang="en-US" altLang="ko-KR">
                <a:solidFill>
                  <a:prstClr val="black"/>
                </a:solidFill>
              </a:rPr>
              <a:pPr/>
              <a:t>‹#›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097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Lucida Sans Unicode"/>
              <a:cs typeface="Arial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Lucida Sans Unicode"/>
              <a:cs typeface="Arial" charset="0"/>
            </a:endParaRPr>
          </a:p>
        </p:txBody>
      </p:sp>
      <p:sp>
        <p:nvSpPr>
          <p:cNvPr id="7" name="Right Triangle 1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ko-KR" altLang="ko-KR">
              <a:solidFill>
                <a:srgbClr val="FFFFFF"/>
              </a:solidFill>
              <a:latin typeface="Lucida Sans Unicode" pitchFamily="34" charset="0"/>
            </a:endParaRPr>
          </a:p>
        </p:txBody>
      </p:sp>
      <p:cxnSp>
        <p:nvCxnSpPr>
          <p:cNvPr id="8" name="Straight Connector 2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22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ko-KR" altLang="ko-KR">
              <a:solidFill>
                <a:srgbClr val="FFFFFF"/>
              </a:solidFill>
              <a:latin typeface="Lucida Sans Unicode" pitchFamily="34" charset="0"/>
            </a:endParaRPr>
          </a:p>
        </p:txBody>
      </p:sp>
      <p:sp>
        <p:nvSpPr>
          <p:cNvPr id="10" name="Chevron 23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ko-KR" altLang="ko-KR">
              <a:solidFill>
                <a:srgbClr val="FFFFFF"/>
              </a:solidFill>
              <a:latin typeface="Lucida Sans Unicode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DFDB58-B740-4EE5-B035-9648B51A3FA7}" type="datetime1">
              <a:rPr lang="en-US" altLang="ko-KR" smtClean="0">
                <a:solidFill>
                  <a:prstClr val="white"/>
                </a:solidFill>
              </a:rPr>
              <a:pPr/>
              <a:t>11/14/2018</a:t>
            </a:fld>
            <a:endParaRPr lang="en-US" altLang="ko-KR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prstClr val="white"/>
                </a:solidFill>
              </a:rPr>
              <a:t>© Copyright 1992-2015 by Pearson Education, Inc. All Rights Reserved.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3BB597-DDD6-4724-B284-35DB85B21DF9}" type="slidenum">
              <a:rPr lang="en-US" altLang="ko-KR">
                <a:solidFill>
                  <a:prstClr val="white"/>
                </a:solidFill>
              </a:rPr>
              <a:pPr/>
              <a:t>‹#›</a:t>
            </a:fld>
            <a:endParaRPr lang="en-US" altLang="ko-K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291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5C9F1C-B203-4CA3-855A-D5E97E87E545}" type="datetime1">
              <a:rPr lang="en-US" altLang="ko-KR" smtClean="0">
                <a:solidFill>
                  <a:prstClr val="black"/>
                </a:solidFill>
              </a:rPr>
              <a:pPr/>
              <a:t>11/14/2018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© Copyright 1992-2015 by Pearson Education, Inc. All Rights Reserved.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488E83-9CE3-4E47-BB2A-DB0EF37948A6}" type="slidenum">
              <a:rPr lang="en-US" altLang="ko-KR">
                <a:solidFill>
                  <a:prstClr val="black"/>
                </a:solidFill>
              </a:rPr>
              <a:pPr/>
              <a:t>‹#›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7977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61C33F-DD0B-48EB-9782-AD3437DC0EEF}" type="datetime1">
              <a:rPr lang="en-US" altLang="ko-KR" smtClean="0">
                <a:solidFill>
                  <a:prstClr val="black"/>
                </a:solidFill>
              </a:rPr>
              <a:pPr/>
              <a:t>11/14/2018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© Copyright 1992-2015 by Pearson Education, Inc. All Rights Reserved.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5E3FB1-8751-49BF-B6E5-BE01EBA1AEA2}" type="slidenum">
              <a:rPr lang="en-US" altLang="ko-KR">
                <a:solidFill>
                  <a:prstClr val="black"/>
                </a:solidFill>
              </a:rPr>
              <a:pPr/>
              <a:t>‹#›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9743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092700"/>
          </a:xfrm>
        </p:spPr>
        <p:txBody>
          <a:bodyPr/>
          <a:lstStyle>
            <a:lvl1pPr>
              <a:defRPr sz="2400"/>
            </a:lvl1pPr>
            <a:lvl2pPr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D898DA-68DF-4484-A18C-FE672C2F76C1}" type="datetime1">
              <a:rPr lang="en-US" altLang="ko-KR" smtClean="0">
                <a:solidFill>
                  <a:prstClr val="black"/>
                </a:solidFill>
              </a:rPr>
              <a:pPr/>
              <a:t>11/14/2018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© Copyright 1992-2015 by Pearson Education, Inc. All Rights Reserved.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D45DC-545D-4AC8-928E-7B14C0371727}" type="slidenum">
              <a:rPr lang="en-US" altLang="ko-KR">
                <a:solidFill>
                  <a:prstClr val="black"/>
                </a:solidFill>
              </a:rPr>
              <a:pPr/>
              <a:t>‹#›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84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40A57E4D-CF18-41A5-95C2-4E27E0BFEF13}" type="datetime1">
              <a:rPr lang="en-US"/>
              <a:pPr>
                <a:defRPr/>
              </a:pPr>
              <a:t>11/14/2018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8F6EE7-C750-4329-85B8-BFC7A9FC95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4889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7F92C61C-98DB-4CAE-B579-1E9F6BB8C388}" type="datetime1">
              <a:rPr lang="en-US"/>
              <a:pPr>
                <a:defRPr/>
              </a:pPr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9529E-A69E-4384-81B8-63E853A4D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1286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37D3004D-8C89-4A51-B951-9BFA31C4AB23}" type="datetime1">
              <a:rPr lang="en-US"/>
              <a:pPr>
                <a:defRPr/>
              </a:pPr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10522F-4538-4EA8-8D15-D763B127CE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8401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4A636BAC-B3DC-4A23-BAC1-3CC178AA45B8}" type="datetime1">
              <a:rPr lang="en-US"/>
              <a:pPr>
                <a:defRPr/>
              </a:pPr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FE1A5C-6B73-4394-B23B-0FAF6B195C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0052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8D9E1-6FBB-4114-A333-2B6132494F8F}" type="datetime1">
              <a:rPr lang="en-US"/>
              <a:pPr>
                <a:defRPr/>
              </a:pPr>
              <a:t>11/14/2018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B00FFC-60FD-48F6-93E7-2F0087EA15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424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3DB900E0-74DB-4390-AA65-70DF1EEE0C8D}" type="datetime1">
              <a:rPr lang="en-US"/>
              <a:pPr>
                <a:defRPr/>
              </a:pPr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2FC77-47DD-4552-80AA-143180826E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8221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143FD59-B3ED-4688-9E39-9B82989905B6}" type="datetime1">
              <a:rPr lang="en-US"/>
              <a:pPr>
                <a:defRPr/>
              </a:pPr>
              <a:t>11/14/2018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642468-38EC-4FD4-A25C-6ABA5724C9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2411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88082AD1-A820-4F43-AD24-A826D16209DC}" type="datetime1">
              <a:rPr lang="en-US"/>
              <a:pPr>
                <a:defRPr/>
              </a:pPr>
              <a:t>11/14/2018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962400" y="6408738"/>
            <a:ext cx="2768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fld id="{C174C631-F480-4AF5-B8CE-5E96BA76742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8305800" y="152400"/>
            <a:ext cx="3048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62" r:id="rId7"/>
    <p:sldLayoutId id="2147483772" r:id="rId8"/>
    <p:sldLayoutId id="2147483773" r:id="rId9"/>
    <p:sldLayoutId id="2147483763" r:id="rId10"/>
    <p:sldLayoutId id="2147483764" r:id="rId11"/>
    <p:sldLayoutId id="2147483765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Lucida Sans Unicode"/>
              <a:cs typeface="Arial" charset="0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Lucida Sans Unicode"/>
              <a:cs typeface="Arial" charset="0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ko-KR" altLang="ko-KR">
              <a:solidFill>
                <a:srgbClr val="FFFFFF"/>
              </a:solidFill>
              <a:latin typeface="Lucida Sans Unicode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Lucida Sans Unicode" pitchFamily="34" charset="0"/>
                <a:ea typeface="굴림" charset="-127"/>
              </a:defRPr>
            </a:lvl1pPr>
          </a:lstStyle>
          <a:p>
            <a:fld id="{0C095E74-F1E0-49A9-AEC1-FDB4040DBB01}" type="datetime1">
              <a:rPr lang="en-US" altLang="ko-KR" smtClean="0">
                <a:solidFill>
                  <a:prstClr val="black"/>
                </a:solidFill>
                <a:cs typeface="Arial" charset="0"/>
              </a:rPr>
              <a:pPr/>
              <a:t>11/14/2018</a:t>
            </a:fld>
            <a:endParaRPr lang="en-US" altLang="ko-KR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962400" y="6408738"/>
            <a:ext cx="2768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© Copyright 1992-2015 by Pearson Education, Inc. All Rights Reserved.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itchFamily="34" charset="0"/>
                <a:ea typeface="굴림" charset="-127"/>
              </a:defRPr>
            </a:lvl1pPr>
          </a:lstStyle>
          <a:p>
            <a:fld id="{61F09B97-7C7F-4A45-97B9-D9A403521AAA}" type="slidenum">
              <a:rPr lang="en-US" altLang="ko-KR">
                <a:solidFill>
                  <a:prstClr val="black"/>
                </a:solidFill>
                <a:cs typeface="Arial" charset="0"/>
              </a:rPr>
              <a:pPr/>
              <a:t>‹#›</a:t>
            </a:fld>
            <a:endParaRPr lang="en-US" altLang="ko-KR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8305800" y="152400"/>
            <a:ext cx="3048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ko-KR" altLang="ko-KR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ko-KR" altLang="ko-KR">
              <a:solidFill>
                <a:srgbClr val="000000"/>
              </a:solidFill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05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8153400" cy="1829761"/>
          </a:xfrm>
        </p:spPr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rgbClr val="3380E6"/>
                </a:solidFill>
                <a:latin typeface="Goudy Sans Medium"/>
              </a:rPr>
              <a:t>Exception Handling Part 2 :</a:t>
            </a:r>
            <a:endParaRPr lang="en-US" sz="3200" dirty="0" smtClean="0">
              <a:solidFill>
                <a:srgbClr val="3380E6"/>
              </a:solidFill>
              <a:latin typeface="Goudy Sans Medium"/>
            </a:endParaRP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en-US" altLang="en-US" dirty="0" smtClean="0"/>
              <a:t>Java How to Program, 10/e</a:t>
            </a:r>
          </a:p>
        </p:txBody>
      </p:sp>
    </p:spTree>
    <p:extLst>
      <p:ext uri="{BB962C8B-B14F-4D97-AF65-F5344CB8AC3E}">
        <p14:creationId xmlns:p14="http://schemas.microsoft.com/office/powerpoint/2010/main" val="3664928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 descr="jhtp_11_Exceptions_Page_06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8600" y="4800600"/>
            <a:ext cx="861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division is successful </a:t>
            </a:r>
            <a:endParaRPr 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304800"/>
            <a:ext cx="8077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dirty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r>
              <a:rPr lang="en-US" sz="2800" b="1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Division by Zero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without Exception Handling: </a:t>
            </a:r>
            <a:r>
              <a:rPr lang="en-US" sz="2000" b="1" dirty="0" smtClean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(2/3</a:t>
            </a:r>
            <a:r>
              <a:rPr lang="en-US" sz="2000" b="1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32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 descr="jhtp_11_Exceptions_Page_07"/>
          <p:cNvPicPr>
            <a:picLocks noGrp="1" noChangeAspect="1"/>
          </p:cNvPicPr>
          <p:nvPr isPhoto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9190" y="288568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dirty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r>
              <a:rPr lang="en-US" sz="2800" b="1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Division by Zero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without Exception Handling: </a:t>
            </a:r>
            <a:r>
              <a:rPr lang="en-US" sz="2000" b="1" dirty="0" smtClean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(3/3</a:t>
            </a:r>
            <a:r>
              <a:rPr lang="en-US" sz="2000" b="1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4953000"/>
            <a:ext cx="8915400" cy="1323439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Stack trace: </a:t>
            </a:r>
            <a:r>
              <a:rPr lang="en-US" sz="2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call stack(call chain) when there is 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 error handling </a:t>
            </a:r>
            <a:r>
              <a:rPr lang="en-US" sz="2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mechanism </a:t>
            </a:r>
          </a:p>
          <a:p>
            <a:pPr lvl="0"/>
            <a:r>
              <a:rPr lang="en-US" sz="20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* </a:t>
            </a:r>
            <a:r>
              <a:rPr lang="en-US" sz="2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Exception type and its cause </a:t>
            </a:r>
          </a:p>
          <a:p>
            <a:pPr lvl="0"/>
            <a:r>
              <a:rPr lang="en-US" sz="2000" b="1" dirty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* ClassName.</a:t>
            </a:r>
            <a:r>
              <a:rPr lang="en-US" sz="2000" b="1" dirty="0" smtClean="0">
                <a:solidFill>
                  <a:srgbClr val="7030A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methodName</a:t>
            </a:r>
            <a:r>
              <a:rPr lang="en-US" sz="20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sz="20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.java, 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line number</a:t>
            </a:r>
            <a:r>
              <a:rPr lang="en-US" sz="20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/>
            <a:r>
              <a:rPr lang="en-US" sz="2000" b="1" dirty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* </a:t>
            </a:r>
            <a:r>
              <a:rPr lang="en-US" sz="2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 built-in-classes</a:t>
            </a:r>
            <a:r>
              <a:rPr lang="en-US" sz="20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filenames were not access by JVM 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0200" y="1658332"/>
            <a:ext cx="3505200" cy="400110"/>
          </a:xfrm>
          <a:prstGeom prst="rect">
            <a:avLst/>
          </a:prstGeom>
          <a:ln w="2222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Line 10</a:t>
            </a:r>
            <a:r>
              <a:rPr lang="en-US" sz="2000" b="1" dirty="0" smtClean="0">
                <a:solidFill>
                  <a:srgbClr val="7030A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Initial   throw point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31050" y="3428206"/>
            <a:ext cx="3784349" cy="707886"/>
          </a:xfrm>
          <a:prstGeom prst="rect">
            <a:avLst/>
          </a:prstGeom>
          <a:ln w="2222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 name </a:t>
            </a:r>
            <a:r>
              <a:rPr lang="en-US" sz="2000" b="1" dirty="0" smtClean="0">
                <a:solidFill>
                  <a:srgbClr val="7030A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line number </a:t>
            </a:r>
            <a:r>
              <a:rPr lang="en-US" sz="2000" b="1" dirty="0" smtClean="0">
                <a:solidFill>
                  <a:srgbClr val="7030A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are called  debugging   symbols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07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" descr="jhtp_11_Exceptions_Page_08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1000" y="190798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400" b="1" dirty="0" smtClean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Division by Zero</a:t>
            </a:r>
            <a:r>
              <a:rPr lang="en-US" sz="2400" b="1" dirty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with exception handling</a:t>
            </a:r>
            <a:r>
              <a:rPr lang="en-US" sz="2400" b="1" dirty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smtClean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(1/4)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5257800"/>
            <a:ext cx="7772400" cy="707886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Line 3</a:t>
            </a:r>
            <a:r>
              <a:rPr lang="en-US" sz="2000" b="1" dirty="0">
                <a:solidFill>
                  <a:srgbClr val="7030A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solidFill>
                  <a:srgbClr val="7030A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java.lang.ArithemeticException</a:t>
            </a:r>
            <a:r>
              <a:rPr lang="en-US" sz="2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imported </a:t>
            </a:r>
            <a:r>
              <a:rPr lang="en-US" sz="2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  <a:endParaRPr lang="en-US" sz="2000" dirty="0"/>
          </a:p>
          <a:p>
            <a:pPr lvl="0"/>
            <a:r>
              <a:rPr lang="en-US" sz="2000" b="1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Line 9:</a:t>
            </a:r>
            <a:r>
              <a:rPr lang="en-US" sz="2000" b="1" dirty="0" smtClean="0">
                <a:solidFill>
                  <a:srgbClr val="7030A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quotient() is user defined method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03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 descr="jhtp_11_Exceptions_Page_09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2400" y="163638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 3 </a:t>
            </a:r>
            <a:r>
              <a:rPr lang="en-US" sz="2400" b="1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Division by Zero</a:t>
            </a:r>
            <a:r>
              <a:rPr lang="en-US" sz="2400" b="1" dirty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with exception handling: </a:t>
            </a:r>
            <a:r>
              <a:rPr lang="en-US" sz="2400" b="1" dirty="0" smtClean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(2/4</a:t>
            </a:r>
            <a:r>
              <a:rPr lang="en-US" sz="2400" b="1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5638800"/>
            <a:ext cx="7640370" cy="400110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Line 38 :</a:t>
            </a:r>
            <a:r>
              <a:rPr lang="en-US" sz="2000" b="1" dirty="0" smtClean="0">
                <a:solidFill>
                  <a:srgbClr val="7030A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The invalid input is still in buffer. Read it to clean it. 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06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 descr="jhtp_11_Exceptions_Page_10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4" y="609600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200" y="236964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 3 </a:t>
            </a:r>
            <a:r>
              <a:rPr lang="en-US" sz="2400" b="1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Division by Zero</a:t>
            </a:r>
            <a:r>
              <a:rPr lang="en-US" sz="2400" b="1" dirty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with exception handling: </a:t>
            </a:r>
            <a:r>
              <a:rPr lang="en-US" sz="2400" b="1" dirty="0" smtClean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(3/4</a:t>
            </a:r>
            <a:r>
              <a:rPr lang="en-US" sz="2400" b="1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8041" y="4648200"/>
            <a:ext cx="8773185" cy="1323439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Line 36 and 44</a:t>
            </a:r>
            <a:r>
              <a:rPr lang="en-US" sz="2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: catch block uses object reference to manipulate the object in heap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Example</a:t>
            </a:r>
            <a:r>
              <a:rPr lang="en-US" sz="2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To invoke its 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tostring(</a:t>
            </a:r>
            <a:r>
              <a:rPr lang="en-US" sz="2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method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implicitly or explicitly.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000" b="1" dirty="0" smtClean="0">
                <a:solidFill>
                  <a:srgbClr val="7030A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arithemeticExcpetion .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tostring()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rgbClr val="7030A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arithemeticExcpetion. 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message()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92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" descr="jhtp_11_Exceptions_Page_11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2400" y="152400"/>
            <a:ext cx="845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 3 </a:t>
            </a:r>
            <a:r>
              <a:rPr lang="en-US" sz="2400" b="1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Division by Zero</a:t>
            </a:r>
            <a:r>
              <a:rPr lang="en-US" sz="2400" b="1" dirty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with exception handling: </a:t>
            </a:r>
            <a:r>
              <a:rPr lang="en-US" sz="2400" b="1" dirty="0" smtClean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(4/4</a:t>
            </a:r>
            <a:r>
              <a:rPr lang="en-US" sz="2400" b="1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7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9" y="137319"/>
            <a:ext cx="9067800" cy="5635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5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fr-FR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2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fr-FR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25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fr-FR" sz="25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fr-FR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 by  </a:t>
            </a:r>
            <a:r>
              <a:rPr lang="fr-FR" sz="2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fr-FR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Exceptions </a:t>
            </a:r>
          </a:p>
        </p:txBody>
      </p:sp>
      <p:sp>
        <p:nvSpPr>
          <p:cNvPr id="51203" name="Text Placeholder 2"/>
          <p:cNvSpPr>
            <a:spLocks noGrp="1"/>
          </p:cNvSpPr>
          <p:nvPr>
            <p:ph type="body" idx="1"/>
          </p:nvPr>
        </p:nvSpPr>
        <p:spPr>
          <a:xfrm>
            <a:off x="144101" y="700881"/>
            <a:ext cx="8991600" cy="5791200"/>
          </a:xfrm>
        </p:spPr>
        <p:txBody>
          <a:bodyPr/>
          <a:lstStyle/>
          <a:p>
            <a:pPr eaLnBrk="1" hangingPunct="1"/>
            <a:r>
              <a:rPr lang="en-US" altLang="ko-KR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en-US" altLang="ko-K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exceptions must be </a:t>
            </a:r>
            <a:r>
              <a:rPr lang="en-US" altLang="ko-K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explicitly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caught or </a:t>
            </a:r>
            <a:r>
              <a:rPr lang="en-US" altLang="ko-K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explicitly specified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altLang="ko-KR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 clause</a:t>
            </a:r>
          </a:p>
          <a:p>
            <a:pPr marL="392113" lvl="1" indent="0" eaLnBrk="1" hangingPunct="1">
              <a:buNone/>
            </a:pPr>
            <a:endParaRPr lang="en-US" altLang="ko-KR" sz="2100" dirty="0" smtClean="0">
              <a:solidFill>
                <a:srgbClr val="000000"/>
              </a:solidFill>
              <a:latin typeface="Times New Roman" panose="02020603050405020304" pitchFamily="18" charset="0"/>
              <a:ea typeface="굴림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534400" cy="2554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indent="-65087"/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public void </a:t>
            </a:r>
            <a:r>
              <a:rPr lang="en-US" altLang="ko-KR" sz="2000" b="1" dirty="0">
                <a:solidFill>
                  <a:srgbClr val="0000FF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save</a:t>
            </a: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(String name)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{  </a:t>
            </a:r>
            <a:r>
              <a:rPr lang="en-US" altLang="ko-KR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//  Caller method </a:t>
            </a:r>
            <a:endParaRPr lang="en-US" altLang="ko-KR" sz="2000" b="1" dirty="0">
              <a:solidFill>
                <a:srgbClr val="0000FF"/>
              </a:solidFill>
              <a:latin typeface="Times New Roman" panose="02020603050405020304" pitchFamily="18" charset="0"/>
              <a:ea typeface="굴림" charset="-127"/>
              <a:cs typeface="Times New Roman" panose="02020603050405020304" pitchFamily="18" charset="0"/>
            </a:endParaRPr>
          </a:p>
          <a:p>
            <a:pPr indent="-65087"/>
            <a:r>
              <a:rPr lang="en-US" altLang="ko-KR" sz="2000" dirty="0">
                <a:solidFill>
                  <a:srgbClr val="FF000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   try {</a:t>
            </a:r>
          </a:p>
          <a:p>
            <a:pPr indent="-65087"/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        </a:t>
            </a:r>
            <a:r>
              <a:rPr lang="en-US" altLang="ko-KR" sz="2000" dirty="0" err="1">
                <a:solidFill>
                  <a:srgbClr val="7030A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FileOutputStream</a:t>
            </a: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 out = </a:t>
            </a:r>
            <a:r>
              <a:rPr lang="en-US" altLang="ko-KR" sz="2000" dirty="0">
                <a:solidFill>
                  <a:srgbClr val="FF000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new</a:t>
            </a: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rgbClr val="7030A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FileOutPutStream</a:t>
            </a: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(name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);  </a:t>
            </a:r>
            <a:r>
              <a:rPr lang="en-US" altLang="ko-KR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// Called method</a:t>
            </a:r>
            <a:endParaRPr lang="en-US" altLang="ko-KR" sz="2000" b="1" dirty="0">
              <a:solidFill>
                <a:srgbClr val="0000FF"/>
              </a:solidFill>
              <a:latin typeface="Times New Roman" panose="02020603050405020304" pitchFamily="18" charset="0"/>
              <a:ea typeface="굴림" charset="-127"/>
              <a:cs typeface="Times New Roman" panose="02020603050405020304" pitchFamily="18" charset="0"/>
            </a:endParaRPr>
          </a:p>
          <a:p>
            <a:pPr indent="-65087"/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    }</a:t>
            </a:r>
          </a:p>
          <a:p>
            <a:pPr indent="-65087"/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  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catch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(</a:t>
            </a:r>
            <a:r>
              <a:rPr lang="en-US" altLang="ko-KR" sz="2000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FileNotFoundException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) </a:t>
            </a:r>
          </a:p>
          <a:p>
            <a:pPr indent="-65087"/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   { … } </a:t>
            </a:r>
          </a:p>
          <a:p>
            <a:pPr indent="-65087"/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   …</a:t>
            </a:r>
            <a:endParaRPr lang="en-US" altLang="ko-KR" sz="2000" dirty="0">
              <a:solidFill>
                <a:srgbClr val="000000"/>
              </a:solidFill>
              <a:latin typeface="Times New Roman" panose="02020603050405020304" pitchFamily="18" charset="0"/>
              <a:ea typeface="굴림" charset="-127"/>
              <a:cs typeface="Times New Roman" panose="02020603050405020304" pitchFamily="18" charset="0"/>
            </a:endParaRPr>
          </a:p>
          <a:p>
            <a:pPr indent="-65087"/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 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}</a:t>
            </a:r>
            <a:endParaRPr lang="en-US" altLang="ko-KR" sz="2000" dirty="0">
              <a:solidFill>
                <a:srgbClr val="000000"/>
              </a:solidFill>
              <a:latin typeface="Times New Roman" panose="02020603050405020304" pitchFamily="18" charset="0"/>
              <a:ea typeface="굴림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23" y="4024979"/>
            <a:ext cx="8519954" cy="2000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indent="-65087"/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public void 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save</a:t>
            </a: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(String name) </a:t>
            </a:r>
          </a:p>
          <a:p>
            <a:pPr indent="-65087"/>
            <a:r>
              <a:rPr lang="en-US" altLang="ko-KR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throws </a:t>
            </a:r>
            <a:r>
              <a:rPr lang="en-US" altLang="ko-KR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FileNotFoundException</a:t>
            </a:r>
            <a:r>
              <a:rPr lang="en-US" altLang="ko-KR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{</a:t>
            </a:r>
            <a:endParaRPr lang="en-US" altLang="ko-KR" sz="2000" dirty="0">
              <a:solidFill>
                <a:srgbClr val="000000"/>
              </a:solidFill>
              <a:latin typeface="Times New Roman" panose="02020603050405020304" pitchFamily="18" charset="0"/>
              <a:ea typeface="굴림" charset="-127"/>
              <a:cs typeface="Times New Roman" panose="02020603050405020304" pitchFamily="18" charset="0"/>
            </a:endParaRPr>
          </a:p>
          <a:p>
            <a:pPr indent="-65087"/>
            <a:r>
              <a:rPr lang="en-US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   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FileOutputStream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out = </a:t>
            </a:r>
            <a:r>
              <a:rPr lang="en-US" altLang="ko-KR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new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FileOutPutStream</a:t>
            </a: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(name);</a:t>
            </a:r>
          </a:p>
          <a:p>
            <a:pPr indent="-65087"/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      …</a:t>
            </a:r>
          </a:p>
          <a:p>
            <a:pPr indent="-65087"/>
            <a:r>
              <a:rPr lang="en-US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  } </a:t>
            </a:r>
            <a:r>
              <a:rPr lang="en-US" altLang="ko-KR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// </a:t>
            </a:r>
            <a:r>
              <a:rPr lang="en-US" altLang="ko-KR" sz="2000" dirty="0" smtClean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When </a:t>
            </a:r>
            <a:r>
              <a:rPr lang="en-US" altLang="en-US" sz="2000" dirty="0" smtClean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+mn-cs"/>
              </a:rPr>
              <a:t>compiler</a:t>
            </a:r>
            <a:r>
              <a:rPr lang="en-US" altLang="en-US" sz="2000" dirty="0">
                <a:latin typeface="Times New Roman" panose="02020603050405020304" pitchFamily="18" charset="0"/>
                <a:cs typeface="+mn-cs"/>
              </a:rPr>
              <a:t> </a:t>
            </a:r>
            <a:r>
              <a:rPr lang="en-US" altLang="en-US" sz="2000" i="1" dirty="0" smtClean="0">
                <a:latin typeface="Times New Roman" panose="02020603050405020304" pitchFamily="18" charset="0"/>
                <a:cs typeface="+mn-cs"/>
              </a:rPr>
              <a:t>detects </a:t>
            </a:r>
            <a:r>
              <a:rPr lang="en-US" alt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+mn-cs"/>
              </a:rPr>
              <a:t>throw clause </a:t>
            </a:r>
            <a:r>
              <a:rPr lang="en-US" altLang="en-US" sz="2000" i="1" dirty="0" smtClean="0">
                <a:latin typeface="Times New Roman" panose="02020603050405020304" pitchFamily="18" charset="0"/>
                <a:cs typeface="+mn-cs"/>
              </a:rPr>
              <a:t>at the</a:t>
            </a:r>
            <a:r>
              <a:rPr lang="en-US" altLang="en-US" sz="2000" dirty="0" smtClean="0">
                <a:latin typeface="Times New Roman" panose="02020603050405020304" pitchFamily="18" charset="0"/>
                <a:cs typeface="+mn-cs"/>
              </a:rPr>
              <a:t> 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+mn-cs"/>
              </a:rPr>
              <a:t>called  method</a:t>
            </a:r>
            <a:r>
              <a:rPr lang="en-US" altLang="en-US" sz="2000" dirty="0" smtClean="0">
                <a:latin typeface="Times New Roman" panose="02020603050405020304" pitchFamily="18" charset="0"/>
                <a:cs typeface="+mn-cs"/>
              </a:rPr>
              <a:t>,  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+mn-cs"/>
              </a:rPr>
              <a:t>it </a:t>
            </a:r>
            <a:r>
              <a:rPr lang="en-US" altLang="en-US" sz="2000" dirty="0" smtClean="0">
                <a:latin typeface="Times New Roman" panose="02020603050405020304" pitchFamily="18" charset="0"/>
                <a:cs typeface="+mn-cs"/>
              </a:rPr>
              <a:t>forces  the 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+mn-cs"/>
              </a:rPr>
              <a:t>caller method </a:t>
            </a:r>
            <a:r>
              <a:rPr lang="en-US" altLang="en-US" sz="2000" dirty="0" smtClean="0">
                <a:latin typeface="Times New Roman" panose="02020603050405020304" pitchFamily="18" charset="0"/>
                <a:cs typeface="+mn-cs"/>
              </a:rPr>
              <a:t>to have </a:t>
            </a:r>
            <a:r>
              <a:rPr lang="en-US" altLang="en-US" sz="2000" b="1" dirty="0" smtClean="0">
                <a:latin typeface="Times New Roman" panose="02020603050405020304" pitchFamily="18" charset="0"/>
                <a:cs typeface="+mn-cs"/>
              </a:rPr>
              <a:t>try/catch </a:t>
            </a:r>
            <a:r>
              <a:rPr lang="en-US" altLang="en-US" sz="2000" dirty="0" smtClean="0">
                <a:latin typeface="Times New Roman" panose="02020603050405020304" pitchFamily="18" charset="0"/>
                <a:cs typeface="+mn-cs"/>
              </a:rPr>
              <a:t> block or </a:t>
            </a:r>
            <a:r>
              <a:rPr lang="en-US" altLang="en-US" sz="2400" dirty="0" smtClean="0">
                <a:latin typeface="Times New Roman" panose="02020603050405020304" pitchFamily="18" charset="0"/>
                <a:cs typeface="+mn-cs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+mn-cs"/>
              </a:rPr>
              <a:t>throw </a:t>
            </a:r>
            <a:r>
              <a:rPr lang="en-US" altLang="en-US" sz="2000" b="1" dirty="0" smtClean="0">
                <a:latin typeface="Times New Roman" panose="02020603050405020304" pitchFamily="18" charset="0"/>
                <a:cs typeface="+mn-cs"/>
              </a:rPr>
              <a:t>clause.</a:t>
            </a:r>
            <a:endParaRPr lang="en-US" altLang="ko-KR" sz="2000" b="1" dirty="0">
              <a:latin typeface="Times New Roman" panose="02020603050405020304" pitchFamily="18" charset="0"/>
              <a:ea typeface="굴림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3334871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</a:t>
            </a:r>
            <a:r>
              <a:rPr lang="en-US" altLang="ko-KR" sz="2800" dirty="0" smtClean="0">
                <a:solidFill>
                  <a:srgbClr val="FF0000"/>
                </a:solidFill>
              </a:rPr>
              <a:t>OR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62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Unchecked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exceptions do not have this requirement. 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don't have to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caught or declared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thrown</a:t>
            </a:r>
          </a:p>
          <a:p>
            <a:r>
              <a:rPr lang="en-US" altLang="ko-KR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code can </a:t>
            </a:r>
            <a:r>
              <a:rPr lang="en-US" altLang="ko-K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en-US" altLang="ko-KR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but error occurs at runtime by </a:t>
            </a:r>
            <a:r>
              <a:rPr lang="en-US" altLang="ko-K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6200" y="291009"/>
            <a:ext cx="8686800" cy="639762"/>
          </a:xfrm>
        </p:spPr>
        <p:txBody>
          <a:bodyPr>
            <a:normAutofit fontScale="90000"/>
          </a:bodyPr>
          <a:lstStyle/>
          <a:p>
            <a:r>
              <a:rPr lang="fr-F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fr-F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fr-F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28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fr-FR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fr-FR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7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fr-FR" sz="27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fr-FR" sz="27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unchecked </a:t>
            </a:r>
            <a:r>
              <a:rPr lang="fr-FR" sz="27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Exceptions </a:t>
            </a:r>
            <a:endParaRPr lang="ko-KR" altLang="en-US" sz="27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1999" y="2383792"/>
            <a:ext cx="6091091" cy="1631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quotient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numerator,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denominator )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altLang="ko-K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ArithmeticException</a:t>
            </a:r>
            <a:endParaRPr lang="ko-KR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numerator / denominator; </a:t>
            </a:r>
            <a:endParaRPr lang="en-US" altLang="ko-K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1999" y="4592092"/>
            <a:ext cx="6091091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quotient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numerator,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denominator )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numerator / denominator; </a:t>
            </a: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411888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OR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67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fr-F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fr-F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28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fr-FR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Requrement</a:t>
            </a:r>
            <a:r>
              <a:rPr lang="fr-FR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fr-FR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r-FR" sz="27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 smtClean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522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382000" cy="4525962"/>
          </a:xfrm>
        </p:spPr>
        <p:txBody>
          <a:bodyPr/>
          <a:lstStyle/>
          <a:p>
            <a:pPr eaLnBrk="1" hangingPunct="1"/>
            <a:r>
              <a:rPr lang="en-US" altLang="en-US" sz="2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satisfy the </a:t>
            </a:r>
            <a:r>
              <a:rPr lang="en-US" altLang="en-US" sz="25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 </a:t>
            </a:r>
            <a:r>
              <a:rPr lang="en-US" altLang="en-US" sz="25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-US" altLang="en-US" sz="2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en-US" sz="25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catch-or-declare requirement</a:t>
            </a:r>
            <a:r>
              <a:rPr lang="en-US" altLang="en-US" sz="2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code that generates the exception must be wrapped in a </a:t>
            </a:r>
            <a:r>
              <a:rPr lang="en-US" altLang="en-US" sz="25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 block </a:t>
            </a:r>
            <a:r>
              <a:rPr lang="en-US" altLang="en-US" sz="2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must provide a </a:t>
            </a:r>
            <a:r>
              <a:rPr lang="en-US" altLang="en-US" sz="25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 handler </a:t>
            </a:r>
            <a:r>
              <a:rPr lang="en-US" altLang="en-US" sz="2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checked-exception type </a:t>
            </a:r>
            <a:r>
              <a:rPr lang="en-US" altLang="en-US" sz="2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(or one of </a:t>
            </a:r>
            <a:r>
              <a:rPr lang="en-US" altLang="en-US" sz="2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superclasses</a:t>
            </a:r>
            <a:r>
              <a:rPr lang="en-US" altLang="en-US" sz="2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eaLnBrk="1" hangingPunct="1"/>
            <a:r>
              <a:rPr lang="en-US" altLang="en-US" sz="2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satisfy the </a:t>
            </a:r>
            <a:r>
              <a:rPr lang="en-US" altLang="en-US" sz="25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 </a:t>
            </a:r>
            <a:r>
              <a:rPr lang="en-US" altLang="en-US" sz="2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of the </a:t>
            </a:r>
            <a:r>
              <a:rPr lang="en-US" altLang="en-US" sz="25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catch-or-declare requirement</a:t>
            </a:r>
            <a:r>
              <a:rPr lang="en-US" altLang="en-US" sz="2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method must provide a </a:t>
            </a:r>
            <a:r>
              <a:rPr lang="en-US" altLang="en-US" sz="25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throws clause </a:t>
            </a:r>
            <a:r>
              <a:rPr lang="en-US" altLang="en-US" sz="2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containing the </a:t>
            </a:r>
            <a:r>
              <a:rPr lang="en-US" altLang="en-US" sz="2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checked-exception type </a:t>
            </a:r>
            <a:r>
              <a:rPr lang="en-US" altLang="en-US" sz="2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its parameter list and before its method body.</a:t>
            </a:r>
          </a:p>
          <a:p>
            <a:pPr eaLnBrk="1" hangingPunct="1"/>
            <a:r>
              <a:rPr lang="en-US" altLang="en-US" sz="2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altLang="en-US" sz="25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catch-or-declare requirement </a:t>
            </a:r>
            <a:r>
              <a:rPr lang="en-US" altLang="en-US" sz="2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not satisfied, the </a:t>
            </a:r>
            <a:r>
              <a:rPr lang="en-US" altLang="en-US" sz="25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 will issue an error message. </a:t>
            </a:r>
          </a:p>
        </p:txBody>
      </p:sp>
    </p:spTree>
    <p:extLst>
      <p:ext uri="{BB962C8B-B14F-4D97-AF65-F5344CB8AC3E}">
        <p14:creationId xmlns:p14="http://schemas.microsoft.com/office/powerpoint/2010/main" val="237614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  and Inheritance</a:t>
            </a:r>
          </a:p>
        </p:txBody>
      </p:sp>
      <p:sp>
        <p:nvSpPr>
          <p:cNvPr id="58371" name="Text Placeholder 2"/>
          <p:cNvSpPr>
            <a:spLocks noGrp="1"/>
          </p:cNvSpPr>
          <p:nvPr>
            <p:ph type="body" idx="1"/>
          </p:nvPr>
        </p:nvSpPr>
        <p:spPr>
          <a:xfrm>
            <a:off x="152401" y="914400"/>
            <a:ext cx="8861424" cy="5092700"/>
          </a:xfrm>
        </p:spPr>
        <p:txBody>
          <a:bodyPr/>
          <a:lstStyle/>
          <a:p>
            <a:pPr marL="109537" indent="0" eaLnBrk="1" hangingPunct="1">
              <a:buNone/>
            </a:pPr>
            <a:r>
              <a:rPr lang="en-US" altLang="ko-KR" sz="2800" b="1" dirty="0" smtClean="0">
                <a:solidFill>
                  <a:srgbClr val="FF000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Catching Subclass Exceptions</a:t>
            </a:r>
          </a:p>
          <a:p>
            <a:pPr lvl="1" eaLnBrk="1" hangingPunct="1"/>
            <a:r>
              <a:rPr lang="en-US" altLang="ko-KR" sz="2800" dirty="0">
                <a:solidFill>
                  <a:srgbClr val="00000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A </a:t>
            </a:r>
            <a:r>
              <a:rPr lang="en-US" altLang="ko-KR" sz="2800" b="1" dirty="0">
                <a:solidFill>
                  <a:srgbClr val="00000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catch parameter </a:t>
            </a:r>
            <a:r>
              <a:rPr lang="en-US" altLang="ko-KR" sz="2800" dirty="0">
                <a:solidFill>
                  <a:srgbClr val="00000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of a </a:t>
            </a:r>
            <a:r>
              <a:rPr lang="en-US" altLang="ko-KR" sz="2800" b="1" dirty="0">
                <a:solidFill>
                  <a:srgbClr val="00000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superclass-type</a:t>
            </a:r>
            <a:r>
              <a:rPr lang="en-US" altLang="ko-KR" sz="2800" dirty="0">
                <a:solidFill>
                  <a:srgbClr val="00000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can also </a:t>
            </a:r>
            <a:r>
              <a:rPr lang="en-US" altLang="ko-KR" sz="2800" dirty="0">
                <a:solidFill>
                  <a:srgbClr val="0000FF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catch all </a:t>
            </a:r>
            <a:r>
              <a:rPr lang="en-US" altLang="ko-KR" sz="2800" dirty="0">
                <a:solidFill>
                  <a:srgbClr val="00000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of that exception type’s </a:t>
            </a:r>
            <a:r>
              <a:rPr lang="en-US" altLang="ko-KR" sz="2800" dirty="0">
                <a:solidFill>
                  <a:srgbClr val="FF000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subclass </a:t>
            </a:r>
            <a:r>
              <a:rPr lang="en-US" altLang="ko-KR" sz="2800" dirty="0">
                <a:solidFill>
                  <a:srgbClr val="00000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types</a:t>
            </a:r>
            <a:r>
              <a:rPr lang="en-US" altLang="ko-KR" sz="2800" dirty="0" smtClean="0">
                <a:solidFill>
                  <a:srgbClr val="00000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. </a:t>
            </a:r>
          </a:p>
          <a:p>
            <a:pPr lvl="1" eaLnBrk="1" hangingPunct="1"/>
            <a:r>
              <a:rPr lang="en-US" altLang="ko-KR" sz="2800" dirty="0" smtClean="0">
                <a:solidFill>
                  <a:srgbClr val="00000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Enables catch to handle related errors with a </a:t>
            </a:r>
            <a:r>
              <a:rPr lang="en-US" altLang="ko-KR" sz="2800" b="1" dirty="0" smtClean="0">
                <a:solidFill>
                  <a:srgbClr val="00000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concise</a:t>
            </a:r>
            <a:r>
              <a:rPr lang="en-US" altLang="ko-KR" sz="2800" dirty="0" smtClean="0">
                <a:solidFill>
                  <a:srgbClr val="00000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notation</a:t>
            </a:r>
          </a:p>
          <a:p>
            <a:pPr lvl="1" eaLnBrk="1" hangingPunct="1"/>
            <a:r>
              <a:rPr lang="en-US" altLang="ko-KR" sz="2800" dirty="0" smtClean="0">
                <a:solidFill>
                  <a:srgbClr val="00000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Allows  </a:t>
            </a:r>
            <a:r>
              <a:rPr lang="en-US" altLang="ko-KR" sz="2800" dirty="0" smtClean="0">
                <a:solidFill>
                  <a:srgbClr val="0000FF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polymorphic</a:t>
            </a:r>
            <a:r>
              <a:rPr lang="en-US" altLang="ko-KR" sz="2800" dirty="0" smtClean="0">
                <a:solidFill>
                  <a:srgbClr val="FF000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processing of related exceptions</a:t>
            </a:r>
          </a:p>
          <a:p>
            <a:pPr lvl="1" eaLnBrk="1" hangingPunct="1"/>
            <a:r>
              <a:rPr lang="en-US" altLang="ko-KR" sz="2800" dirty="0" smtClean="0">
                <a:solidFill>
                  <a:srgbClr val="00000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Catching related exceptions in one catch block makes sense </a:t>
            </a:r>
            <a:r>
              <a:rPr lang="en-US" altLang="ko-KR" sz="2800" dirty="0" smtClean="0">
                <a:solidFill>
                  <a:srgbClr val="0000FF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only</a:t>
            </a:r>
            <a:r>
              <a:rPr lang="en-US" altLang="ko-KR" sz="2800" dirty="0" smtClean="0">
                <a:solidFill>
                  <a:srgbClr val="00000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if the handling behavior is the same for all subclasses.</a:t>
            </a:r>
          </a:p>
          <a:p>
            <a:pPr lvl="1" eaLnBrk="1" hangingPunct="1"/>
            <a:r>
              <a:rPr lang="en-US" altLang="ko-KR" sz="2800" dirty="0" smtClean="0">
                <a:solidFill>
                  <a:srgbClr val="00000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We can also catch </a:t>
            </a:r>
            <a:r>
              <a:rPr lang="en-US" altLang="ko-KR" sz="2800" b="1" dirty="0" smtClean="0">
                <a:solidFill>
                  <a:srgbClr val="0000FF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each subclass </a:t>
            </a:r>
            <a:r>
              <a:rPr lang="en-US" altLang="ko-KR" sz="2800" dirty="0" smtClean="0">
                <a:solidFill>
                  <a:srgbClr val="00000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type </a:t>
            </a:r>
            <a:r>
              <a:rPr lang="en-US" altLang="ko-KR" sz="2800" b="1" dirty="0" smtClean="0">
                <a:solidFill>
                  <a:srgbClr val="00000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individually</a:t>
            </a:r>
            <a:r>
              <a:rPr lang="en-US" altLang="ko-KR" sz="2800" dirty="0" smtClean="0">
                <a:solidFill>
                  <a:srgbClr val="00000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if those exceptions require </a:t>
            </a:r>
            <a:r>
              <a:rPr lang="en-US" altLang="ko-KR" sz="2800" b="1" dirty="0" smtClean="0">
                <a:solidFill>
                  <a:srgbClr val="0000FF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different</a:t>
            </a:r>
            <a:r>
              <a:rPr lang="en-US" altLang="ko-KR" sz="2800" dirty="0" smtClean="0">
                <a:solidFill>
                  <a:srgbClr val="00000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processing.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45DC-545D-4AC8-928E-7B14C0371727}" type="slidenum">
              <a:rPr lang="en-US" altLang="ko-KR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589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ko-KR" sz="2800" b="1" dirty="0" smtClean="0">
              <a:solidFill>
                <a:srgbClr val="0000CC"/>
              </a:solidFill>
              <a:latin typeface="Times New Roman" pitchFamily="18" charset="0"/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800" b="1" dirty="0">
              <a:solidFill>
                <a:srgbClr val="0000CC"/>
              </a:solidFill>
              <a:latin typeface="Times New Roman" pitchFamily="18" charset="0"/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800" b="1" dirty="0" smtClean="0">
                <a:solidFill>
                  <a:srgbClr val="0000CC"/>
                </a:solidFill>
                <a:latin typeface="Times New Roman" pitchFamily="18" charset="0"/>
                <a:ea typeface="굴림" charset="-127"/>
              </a:rPr>
              <a:t>Exception </a:t>
            </a:r>
            <a:r>
              <a:rPr lang="en-US" altLang="ko-KR" sz="2800" b="1" dirty="0" smtClean="0">
                <a:solidFill>
                  <a:srgbClr val="0000CC"/>
                </a:solidFill>
                <a:latin typeface="Times New Roman" pitchFamily="18" charset="0"/>
                <a:ea typeface="굴림" charset="-127"/>
              </a:rPr>
              <a:t>Handling </a:t>
            </a:r>
            <a:endParaRPr lang="en-US" altLang="ko-KR" sz="2800" b="1" dirty="0" smtClean="0">
              <a:solidFill>
                <a:srgbClr val="000000"/>
              </a:solidFill>
              <a:latin typeface="Times New Roman" pitchFamily="18" charset="0"/>
              <a:ea typeface="굴림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800" dirty="0" smtClean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A systematic way of error handling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800" b="1" dirty="0" smtClean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Exception Class Hierarchy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ko-KR" sz="2600" b="1" dirty="0" smtClean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Checked</a:t>
            </a:r>
            <a:r>
              <a:rPr lang="en-US" altLang="ko-KR" sz="2600" dirty="0" smtClean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 Exception and </a:t>
            </a:r>
            <a:r>
              <a:rPr lang="en-US" altLang="ko-KR" sz="2600" b="1" dirty="0" smtClean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Unchecked</a:t>
            </a:r>
            <a:r>
              <a:rPr lang="en-US" altLang="ko-KR" sz="2600" dirty="0" smtClean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 Exception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800" b="1" dirty="0" smtClean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Throwing</a:t>
            </a:r>
            <a:r>
              <a:rPr lang="en-US" altLang="ko-KR" sz="2800" dirty="0" smtClean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 Exception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800" b="1" dirty="0" smtClean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Catching</a:t>
            </a:r>
            <a:r>
              <a:rPr lang="en-US" altLang="ko-KR" sz="2800" dirty="0" smtClean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 Exception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800" b="1" dirty="0" smtClean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Stack Trace </a:t>
            </a:r>
            <a:r>
              <a:rPr lang="en-US" altLang="ko-KR" sz="2800" dirty="0" smtClean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– information to debug a program</a:t>
            </a:r>
          </a:p>
          <a:p>
            <a:pPr marL="392113" lvl="1" indent="0" eaLnBrk="1" hangingPunct="1">
              <a:lnSpc>
                <a:spcPct val="90000"/>
              </a:lnSpc>
              <a:buNone/>
            </a:pPr>
            <a:endParaRPr lang="en-US" altLang="ko-KR" sz="2800" dirty="0">
              <a:solidFill>
                <a:srgbClr val="000000"/>
              </a:solidFill>
              <a:latin typeface="Times New Roman" pitchFamily="18" charset="0"/>
              <a:ea typeface="굴림" charset="-127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ko-KR" sz="2800" dirty="0">
              <a:solidFill>
                <a:srgbClr val="000000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45DC-545D-4AC8-928E-7B14C0371727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052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52400" y="999150"/>
            <a:ext cx="8839200" cy="5782649"/>
          </a:xfrm>
        </p:spPr>
        <p:txBody>
          <a:bodyPr/>
          <a:lstStyle/>
          <a:p>
            <a:pPr eaLnBrk="1" hangingPunct="1"/>
            <a:r>
              <a:rPr lang="en-US" altLang="ko-KR" b="1" dirty="0">
                <a:solidFill>
                  <a:srgbClr val="FF0000"/>
                </a:solidFill>
                <a:latin typeface="Times New Roman" pitchFamily="18" charset="0"/>
                <a:ea typeface="굴림" charset="-127"/>
              </a:rPr>
              <a:t>Multiple Catch Blocks</a:t>
            </a:r>
          </a:p>
          <a:p>
            <a:pPr lvl="1" eaLnBrk="1" hangingPunct="1"/>
            <a:r>
              <a:rPr lang="en-US" altLang="ko-KR" sz="2400" dirty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If </a:t>
            </a:r>
            <a:r>
              <a:rPr lang="en-US" altLang="ko-KR" sz="2400" b="1" dirty="0" smtClean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multiple </a:t>
            </a:r>
            <a:r>
              <a:rPr lang="en-US" altLang="ko-KR" sz="2400" dirty="0">
                <a:solidFill>
                  <a:srgbClr val="000000"/>
                </a:solidFill>
                <a:latin typeface="Lucida Console" pitchFamily="49" charset="0"/>
                <a:ea typeface="굴림" charset="-127"/>
              </a:rPr>
              <a:t>catch</a:t>
            </a:r>
            <a:r>
              <a:rPr lang="en-US" altLang="ko-KR" sz="2400" dirty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 blocks match a particular exception type, </a:t>
            </a:r>
            <a:r>
              <a:rPr lang="en-US" altLang="ko-KR" sz="2400" dirty="0">
                <a:solidFill>
                  <a:srgbClr val="FF0000"/>
                </a:solidFill>
                <a:latin typeface="Times New Roman" pitchFamily="18" charset="0"/>
                <a:ea typeface="굴림" charset="-127"/>
              </a:rPr>
              <a:t>only </a:t>
            </a:r>
            <a:r>
              <a:rPr lang="en-US" altLang="ko-KR" sz="2400" dirty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the </a:t>
            </a:r>
            <a:r>
              <a:rPr lang="en-US" altLang="ko-KR" sz="2400" b="1" dirty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first</a:t>
            </a:r>
            <a:r>
              <a:rPr lang="en-US" altLang="ko-KR" sz="2400" dirty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 matching </a:t>
            </a:r>
            <a:r>
              <a:rPr lang="en-US" altLang="ko-KR" sz="2400" dirty="0">
                <a:solidFill>
                  <a:srgbClr val="000000"/>
                </a:solidFill>
                <a:latin typeface="Lucida Console" pitchFamily="49" charset="0"/>
                <a:ea typeface="굴림" charset="-127"/>
              </a:rPr>
              <a:t>catch</a:t>
            </a:r>
            <a:r>
              <a:rPr lang="en-US" altLang="ko-KR" sz="2400" dirty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 block </a:t>
            </a:r>
            <a:r>
              <a:rPr lang="en-US" altLang="ko-KR" sz="2400" dirty="0">
                <a:solidFill>
                  <a:srgbClr val="FF0000"/>
                </a:solidFill>
                <a:latin typeface="Times New Roman" pitchFamily="18" charset="0"/>
                <a:ea typeface="굴림" charset="-127"/>
              </a:rPr>
              <a:t>executes. </a:t>
            </a:r>
          </a:p>
          <a:p>
            <a:pPr lvl="1" eaLnBrk="1" hangingPunct="1"/>
            <a:r>
              <a:rPr lang="en-US" altLang="ko-KR" sz="2400" dirty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It’s a compilation error to catch the </a:t>
            </a:r>
            <a:r>
              <a:rPr lang="en-US" altLang="ko-KR" sz="2400" dirty="0">
                <a:solidFill>
                  <a:srgbClr val="FF0000"/>
                </a:solidFill>
                <a:latin typeface="Times New Roman" pitchFamily="18" charset="0"/>
                <a:ea typeface="굴림" charset="-127"/>
              </a:rPr>
              <a:t>exact same type </a:t>
            </a:r>
            <a:r>
              <a:rPr lang="en-US" altLang="ko-KR" sz="2400" dirty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in two different </a:t>
            </a:r>
            <a:r>
              <a:rPr lang="en-US" altLang="ko-KR" sz="2400" dirty="0">
                <a:solidFill>
                  <a:srgbClr val="000000"/>
                </a:solidFill>
                <a:latin typeface="Lucida Console" pitchFamily="49" charset="0"/>
                <a:ea typeface="굴림" charset="-127"/>
              </a:rPr>
              <a:t>catch</a:t>
            </a:r>
            <a:r>
              <a:rPr lang="en-US" altLang="ko-KR" sz="2400" dirty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 blocks associated with a particular </a:t>
            </a:r>
            <a:r>
              <a:rPr lang="en-US" altLang="ko-KR" sz="2400" dirty="0">
                <a:solidFill>
                  <a:srgbClr val="000000"/>
                </a:solidFill>
                <a:latin typeface="Lucida Console" pitchFamily="49" charset="0"/>
                <a:ea typeface="굴림" charset="-127"/>
              </a:rPr>
              <a:t>try</a:t>
            </a:r>
            <a:r>
              <a:rPr lang="en-US" altLang="ko-KR" sz="2400" dirty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 block. </a:t>
            </a:r>
          </a:p>
          <a:p>
            <a:pPr marL="109537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</a:t>
            </a:r>
            <a:r>
              <a:rPr lang="fr-FR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 and </a:t>
            </a:r>
            <a:r>
              <a:rPr lang="fr-FR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r>
              <a:rPr lang="fr-FR" altLang="ko-KR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altLang="ko-KR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fr-FR" altLang="ko-K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ko-KR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3659" y="3314329"/>
            <a:ext cx="5010346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ko-KR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ArithmeticException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ko-KR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… }</a:t>
            </a:r>
          </a:p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 (</a:t>
            </a:r>
            <a:r>
              <a:rPr lang="en-US" altLang="ko-KR" sz="24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RuntimeException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{ … </a:t>
            </a:r>
            <a:r>
              <a:rPr lang="en-US" altLang="ko-KR" sz="2400" dirty="0" smtClean="0"/>
              <a:t>}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86382" y="4335695"/>
            <a:ext cx="5027338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 (</a:t>
            </a:r>
            <a:r>
              <a:rPr lang="en-US" altLang="ko-KR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RuntimeException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re)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… }</a:t>
            </a:r>
          </a:p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 (</a:t>
            </a:r>
            <a:r>
              <a:rPr lang="en-US" altLang="ko-KR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ArithmeticException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 )  { … }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3637" y="5368497"/>
            <a:ext cx="4960012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 (</a:t>
            </a:r>
            <a:r>
              <a:rPr lang="en-US" altLang="ko-KR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RuntimeException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re1)</a:t>
            </a:r>
            <a:r>
              <a:rPr lang="ko-KR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… }</a:t>
            </a:r>
          </a:p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 (</a:t>
            </a:r>
            <a:r>
              <a:rPr lang="en-US" altLang="ko-KR" sz="24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RumtimeException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re2 )  { … }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3361" y="47589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X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45306" y="55993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X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72556" y="34438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sym typeface="Symbol"/>
              </a:rPr>
              <a:t>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62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1" descr="jhtp_11_Exceptions_Page_29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1000" y="228600"/>
            <a:ext cx="838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Example 4: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try/catch/finally Block </a:t>
            </a:r>
            <a:r>
              <a:rPr lang="en-US" sz="2800" b="1" dirty="0" smtClean="0">
                <a:solidFill>
                  <a:prstClr val="black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sz="2800" b="1" dirty="0" smtClean="0">
                <a:solidFill>
                  <a:srgbClr val="7030A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1/4</a:t>
            </a:r>
            <a:r>
              <a:rPr lang="en-US" sz="2800" b="1" dirty="0" smtClean="0">
                <a:solidFill>
                  <a:prstClr val="black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8737" y="5105400"/>
            <a:ext cx="7469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This program contain </a:t>
            </a:r>
            <a:r>
              <a:rPr lang="en-US" sz="20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</a:t>
            </a:r>
            <a:r>
              <a:rPr lang="en-US" sz="2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methods: </a:t>
            </a:r>
            <a:r>
              <a:rPr lang="en-US" sz="20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main</a:t>
            </a:r>
            <a:r>
              <a:rPr lang="en-US" sz="2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(), </a:t>
            </a:r>
            <a:r>
              <a:rPr lang="en-US" sz="2000" b="1" dirty="0" smtClean="0">
                <a:solidFill>
                  <a:srgbClr val="7030A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throwException</a:t>
            </a:r>
            <a:r>
              <a:rPr lang="en-US" sz="2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(),  </a:t>
            </a:r>
            <a:r>
              <a:rPr lang="en-US" sz="20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doesNotThrowException</a:t>
            </a:r>
            <a:r>
              <a:rPr lang="en-US" sz="2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1" descr="jhtp_11_Exceptions_Page_30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1000" y="86380"/>
            <a:ext cx="777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dirty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 4: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try/catch/finally Block </a:t>
            </a:r>
            <a:r>
              <a:rPr lang="en-US" sz="2800" b="1" dirty="0" smtClean="0">
                <a:solidFill>
                  <a:prstClr val="black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 smtClean="0">
                <a:solidFill>
                  <a:srgbClr val="7030A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2/4</a:t>
            </a:r>
            <a:r>
              <a:rPr lang="en-US" sz="2800" b="1" dirty="0">
                <a:solidFill>
                  <a:prstClr val="black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6400" y="1981200"/>
            <a:ext cx="3200400" cy="400110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Line 26: </a:t>
            </a:r>
            <a:r>
              <a:rPr lang="en-US" sz="2000" b="1" dirty="0" smtClean="0">
                <a:solidFill>
                  <a:srgbClr val="7030A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throw statement</a:t>
            </a:r>
            <a:endParaRPr 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3200" y="6096000"/>
            <a:ext cx="5943600" cy="369332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b="1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Line 26:  </a:t>
            </a:r>
            <a:r>
              <a:rPr lang="en-US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operand of throw: subclass of 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throwable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43600" y="2985233"/>
            <a:ext cx="2819400" cy="400110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Line 32: </a:t>
            </a:r>
            <a:r>
              <a:rPr lang="en-US" sz="2000" b="1" dirty="0" smtClean="0">
                <a:solidFill>
                  <a:srgbClr val="7030A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re-throw  error</a:t>
            </a:r>
            <a:endParaRPr 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42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1" descr="jhtp_11_Exceptions_Page_31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" y="76200"/>
            <a:ext cx="777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dirty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 4: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try/catch/finally Block </a:t>
            </a:r>
            <a:r>
              <a:rPr lang="en-US" sz="2800" b="1" dirty="0" smtClean="0">
                <a:solidFill>
                  <a:prstClr val="black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 smtClean="0">
                <a:solidFill>
                  <a:srgbClr val="7030A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3/4</a:t>
            </a:r>
            <a:r>
              <a:rPr lang="en-US" sz="2800" b="1" dirty="0">
                <a:solidFill>
                  <a:prstClr val="black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00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1" descr="jhtp_11_Exceptions_Page_32"/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143000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800" y="304800"/>
            <a:ext cx="739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dirty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 4: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try/catch/finally Block </a:t>
            </a:r>
            <a:r>
              <a:rPr lang="en-US" sz="2800" b="1" dirty="0" smtClean="0">
                <a:solidFill>
                  <a:prstClr val="black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 smtClean="0">
                <a:solidFill>
                  <a:srgbClr val="7030A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4/4</a:t>
            </a:r>
            <a:r>
              <a:rPr lang="en-US" sz="2800" b="1" dirty="0">
                <a:solidFill>
                  <a:prstClr val="black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Example 4</a:t>
            </a:r>
            <a:r>
              <a:rPr 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try/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 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endParaRPr lang="en-US" sz="2800" dirty="0" smtClean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7475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305800" cy="4525962"/>
          </a:xfrm>
        </p:spPr>
        <p:txBody>
          <a:bodyPr/>
          <a:lstStyle/>
          <a:p>
            <a:pPr eaLnBrk="1" hangingPunct="1"/>
            <a:r>
              <a:rPr lang="en-US" altLang="ko-KR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throw statement</a:t>
            </a:r>
            <a:r>
              <a:rPr lang="en-US" altLang="ko-KR" sz="2800" dirty="0" smtClean="0">
                <a:solidFill>
                  <a:srgbClr val="00000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—indicates that an exception has occurred. </a:t>
            </a:r>
          </a:p>
          <a:p>
            <a:pPr lvl="1" eaLnBrk="1" hangingPunct="1"/>
            <a:r>
              <a:rPr lang="en-US" altLang="ko-KR" sz="2800" dirty="0" smtClean="0">
                <a:solidFill>
                  <a:srgbClr val="00000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Used to throw exceptions.</a:t>
            </a:r>
          </a:p>
          <a:p>
            <a:pPr lvl="1" eaLnBrk="1" hangingPunct="1"/>
            <a:r>
              <a:rPr lang="en-US" altLang="ko-KR" sz="2800" dirty="0" smtClean="0">
                <a:solidFill>
                  <a:srgbClr val="00000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Indicates to </a:t>
            </a:r>
            <a:r>
              <a:rPr lang="en-US" altLang="ko-KR" sz="2800" dirty="0" smtClean="0">
                <a:solidFill>
                  <a:srgbClr val="FF000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client code </a:t>
            </a:r>
            <a:r>
              <a:rPr lang="en-US" altLang="ko-KR" sz="2800" dirty="0" smtClean="0">
                <a:solidFill>
                  <a:srgbClr val="00000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that an </a:t>
            </a:r>
            <a:r>
              <a:rPr lang="en-US" altLang="ko-KR" sz="2800" dirty="0" smtClean="0">
                <a:solidFill>
                  <a:srgbClr val="FF000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error</a:t>
            </a:r>
            <a:r>
              <a:rPr lang="en-US" altLang="ko-KR" sz="2800" dirty="0" smtClean="0">
                <a:solidFill>
                  <a:srgbClr val="00000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has occurred. </a:t>
            </a:r>
          </a:p>
          <a:p>
            <a:pPr lvl="1" eaLnBrk="1" hangingPunct="1"/>
            <a:r>
              <a:rPr lang="en-US" altLang="ko-KR" sz="2800" dirty="0" smtClean="0">
                <a:solidFill>
                  <a:srgbClr val="00000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Specifies an </a:t>
            </a:r>
            <a:r>
              <a:rPr lang="en-US" altLang="ko-KR" sz="2800" b="1" dirty="0" smtClean="0">
                <a:solidFill>
                  <a:srgbClr val="00000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object</a:t>
            </a:r>
            <a:r>
              <a:rPr lang="en-US" altLang="ko-KR" sz="2800" dirty="0" smtClean="0">
                <a:solidFill>
                  <a:srgbClr val="00000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to be thrown. </a:t>
            </a:r>
          </a:p>
          <a:p>
            <a:pPr lvl="1" eaLnBrk="1" hangingPunct="1"/>
            <a:r>
              <a:rPr lang="en-US" altLang="ko-KR" sz="2800" dirty="0" smtClean="0">
                <a:solidFill>
                  <a:srgbClr val="00000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The </a:t>
            </a:r>
            <a:r>
              <a:rPr lang="en-US" altLang="ko-KR" sz="2800" dirty="0" smtClean="0">
                <a:solidFill>
                  <a:srgbClr val="FF000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operand</a:t>
            </a:r>
            <a:r>
              <a:rPr lang="en-US" altLang="ko-KR" sz="2800" dirty="0" smtClean="0">
                <a:solidFill>
                  <a:srgbClr val="00000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of a throw can be of any class derived from </a:t>
            </a:r>
            <a:r>
              <a:rPr lang="en-US" altLang="ko-KR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Throwable</a:t>
            </a:r>
            <a:r>
              <a:rPr lang="en-US" altLang="ko-KR" sz="2800" dirty="0" smtClean="0">
                <a:solidFill>
                  <a:srgbClr val="00000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class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45DC-545D-4AC8-928E-7B14C0371727}" type="slidenum">
              <a:rPr lang="en-US" altLang="ko-KR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494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0739" cy="6397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Example 4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try/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 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endParaRPr lang="en-US" sz="28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875" name="Text Placeholder 2"/>
          <p:cNvSpPr>
            <a:spLocks noGrp="1"/>
          </p:cNvSpPr>
          <p:nvPr>
            <p:ph type="body" idx="1"/>
          </p:nvPr>
        </p:nvSpPr>
        <p:spPr>
          <a:xfrm>
            <a:off x="381000" y="947596"/>
            <a:ext cx="8534400" cy="5758004"/>
          </a:xfrm>
        </p:spPr>
        <p:txBody>
          <a:bodyPr/>
          <a:lstStyle/>
          <a:p>
            <a:pPr eaLnBrk="1" hangingPunct="1"/>
            <a:r>
              <a:rPr lang="en-US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Re-throw an exception</a:t>
            </a:r>
            <a:r>
              <a:rPr lang="en-US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eaLnBrk="1" hangingPunct="1"/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done when a </a:t>
            </a:r>
            <a:r>
              <a:rPr lang="en-US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 block 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decides that  it cannot process the exception or it can only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exception  partially.  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defers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exception handling (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port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ion of it) to another catch block associated with an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outer try statement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eaLnBrk="1" hangingPunct="1"/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exception is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re-throw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using the 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 keyword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followed by a reference to the exception object that was just caught. </a:t>
            </a:r>
          </a:p>
          <a:p>
            <a:pPr eaLnBrk="1" hangingPunct="1"/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re-throw occurs, the </a:t>
            </a:r>
            <a:r>
              <a:rPr lang="en-US" altLang="en-US" sz="2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enclosing try block 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detects the exception, and that try block’s catch blocks attempt to handle it.</a:t>
            </a:r>
          </a:p>
          <a:p>
            <a:pPr eaLnBrk="1" hangingPunct="1"/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the </a:t>
            </a:r>
            <a:r>
              <a:rPr lang="en-US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re-thrown exception 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handled by </a:t>
            </a:r>
            <a:r>
              <a:rPr lang="en-US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outer  block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block is executed </a:t>
            </a:r>
            <a:r>
              <a:rPr lang="en-US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of the </a:t>
            </a:r>
            <a:r>
              <a:rPr lang="en-US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re-thrown error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outer block.</a:t>
            </a:r>
          </a:p>
        </p:txBody>
      </p:sp>
    </p:spTree>
    <p:extLst>
      <p:ext uri="{BB962C8B-B14F-4D97-AF65-F5344CB8AC3E}">
        <p14:creationId xmlns:p14="http://schemas.microsoft.com/office/powerpoint/2010/main" val="350429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Stack Unwinding</a:t>
            </a:r>
          </a:p>
        </p:txBody>
      </p:sp>
      <p:sp>
        <p:nvSpPr>
          <p:cNvPr id="84995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95400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 an </a:t>
            </a:r>
            <a:r>
              <a:rPr lang="en-US" altLang="en-US" sz="25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is thrown</a:t>
            </a:r>
            <a:r>
              <a:rPr lang="en-US" altLang="en-US" sz="25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not caught </a:t>
            </a:r>
            <a:r>
              <a:rPr lang="en-US" altLang="en-US" sz="2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particular </a:t>
            </a:r>
            <a:r>
              <a:rPr lang="en-US" altLang="en-US" sz="25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US" altLang="en-US" sz="2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method-call stack is “</a:t>
            </a:r>
            <a:r>
              <a:rPr lang="en-US" altLang="en-US" sz="2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unwound.</a:t>
            </a:r>
            <a:r>
              <a:rPr lang="en-US" altLang="en-US" sz="2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stack unwounding,</a:t>
            </a:r>
            <a:r>
              <a:rPr lang="en-US" altLang="en-US" sz="2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attempt is made to catch the exception in the </a:t>
            </a:r>
            <a:r>
              <a:rPr lang="en-US" altLang="en-US" sz="25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outer </a:t>
            </a:r>
            <a:r>
              <a:rPr lang="en-US" altLang="en-US" sz="25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 block</a:t>
            </a:r>
            <a:r>
              <a:rPr lang="en-US" altLang="en-US" sz="2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Hence, all local variables in the unwound method go out of scope and </a:t>
            </a:r>
            <a:r>
              <a:rPr lang="en-US" altLang="en-US" sz="25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returns </a:t>
            </a:r>
            <a:r>
              <a:rPr lang="en-US" altLang="en-US" sz="2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the statement that </a:t>
            </a:r>
            <a:r>
              <a:rPr lang="en-US" altLang="en-US" sz="25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originally</a:t>
            </a:r>
            <a:r>
              <a:rPr lang="en-US" altLang="en-US" sz="2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invoked that method.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</a:t>
            </a:r>
            <a:r>
              <a:rPr lang="en-US" altLang="en-US" sz="25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 block </a:t>
            </a:r>
            <a:r>
              <a:rPr lang="en-US" altLang="en-US" sz="2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encloses that statement, an attempt is made to catch the exception.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</a:t>
            </a:r>
            <a:r>
              <a:rPr lang="en-US" altLang="en-US" sz="25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 block does not enclose </a:t>
            </a:r>
            <a:r>
              <a:rPr lang="en-US" altLang="en-US" sz="2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statement or if the </a:t>
            </a:r>
            <a:r>
              <a:rPr lang="en-US" altLang="en-US" sz="25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is not caught</a:t>
            </a:r>
            <a:r>
              <a:rPr lang="en-US" altLang="en-US" sz="2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unwinding </a:t>
            </a:r>
            <a:r>
              <a:rPr lang="en-US" altLang="en-US" sz="2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occurs </a:t>
            </a:r>
            <a:r>
              <a:rPr lang="en-US" altLang="en-US" sz="2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again</a:t>
            </a:r>
            <a:r>
              <a:rPr lang="en-US" altLang="en-US" sz="2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1" descr="jhtp_11_Exceptions_Page_40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2000" y="164702"/>
            <a:ext cx="53880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5: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</a:t>
            </a:r>
            <a:r>
              <a:rPr 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Unwinding (1/4)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5486400"/>
            <a:ext cx="8009500" cy="70788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18: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method  generates an array of StackTraceElements  objects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26-29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This class has 4 methods to obtain 4 specific information 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1" descr="jhtp_11_Exceptions_Page_41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600" y="154894"/>
            <a:ext cx="777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5:   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Unwinding </a:t>
            </a:r>
            <a:r>
              <a:rPr 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(2/4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368997"/>
          </a:xfrm>
        </p:spPr>
        <p:txBody>
          <a:bodyPr>
            <a:normAutofit fontScale="90000"/>
          </a:bodyPr>
          <a:lstStyle/>
          <a:p>
            <a:pPr marL="365125" lvl="0" indent="-255588">
              <a:spcBef>
                <a:spcPts val="400"/>
              </a:spcBef>
              <a:buClr>
                <a:srgbClr val="2DA2BF"/>
              </a:buClr>
              <a:buSzPct val="68000"/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dirty="0">
                <a:solidFill>
                  <a:prstClr val="black"/>
                </a:solidFill>
                <a:effectLst/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effectLst/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/>
            </a:r>
            <a:br>
              <a:rPr lang="en-US" altLang="ko-KR" sz="2400" dirty="0" smtClean="0">
                <a:solidFill>
                  <a:prstClr val="black"/>
                </a:solidFill>
                <a:effectLst/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</a:br>
            <a:r>
              <a:rPr lang="en-US" altLang="ko-KR" sz="3100" dirty="0" smtClean="0">
                <a:solidFill>
                  <a:srgbClr val="0000FF"/>
                </a:solidFill>
                <a:effectLst/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Implementation of Error </a:t>
            </a:r>
            <a:r>
              <a:rPr lang="en-US" altLang="ko-KR" sz="3100" dirty="0">
                <a:solidFill>
                  <a:srgbClr val="0000FF"/>
                </a:solidFill>
                <a:effectLst/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Handling in </a:t>
            </a:r>
            <a:r>
              <a:rPr lang="en-US" altLang="ko-KR" sz="3100" dirty="0" smtClean="0">
                <a:solidFill>
                  <a:srgbClr val="FF0000"/>
                </a:solidFill>
                <a:effectLst/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Java</a:t>
            </a:r>
            <a:r>
              <a:rPr lang="en-US" altLang="ko-KR" sz="3100" dirty="0">
                <a:solidFill>
                  <a:srgbClr val="FF0000"/>
                </a:solidFill>
                <a:effectLst/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/>
            </a:r>
            <a:br>
              <a:rPr lang="en-US" altLang="ko-KR" sz="3100" dirty="0">
                <a:solidFill>
                  <a:srgbClr val="FF0000"/>
                </a:solidFill>
                <a:effectLst/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</a:br>
            <a:r>
              <a:rPr lang="en-US" altLang="en-US" sz="3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100" dirty="0">
              <a:solidFill>
                <a:srgbClr val="0000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338" y="538756"/>
            <a:ext cx="8782050" cy="6099034"/>
          </a:xfrm>
          <a:ln>
            <a:solidFill>
              <a:srgbClr val="FF0000"/>
            </a:solidFill>
          </a:ln>
        </p:spPr>
        <p:txBody>
          <a:bodyPr/>
          <a:lstStyle/>
          <a:p>
            <a:pPr marL="109537" lvl="0" indent="0">
              <a:buClr>
                <a:srgbClr val="2DA2BF"/>
              </a:buClr>
              <a:buNone/>
            </a:pPr>
            <a:r>
              <a:rPr lang="en-US" altLang="ko-KR" sz="2000" b="1" dirty="0" smtClean="0">
                <a:solidFill>
                  <a:srgbClr val="FF000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  </a:t>
            </a:r>
            <a:endParaRPr lang="en-US" altLang="ko-KR" sz="2000" b="1" dirty="0" smtClean="0">
              <a:solidFill>
                <a:srgbClr val="0000FF"/>
              </a:solidFill>
              <a:latin typeface="Times New Roman" pitchFamily="18" charset="0"/>
              <a:ea typeface="굴림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73169" y="570756"/>
            <a:ext cx="4991130" cy="3785652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M2() 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advertisement</a:t>
            </a:r>
            <a:endParaRPr lang="en-US" sz="20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7: if </a:t>
            </a: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condition happen)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8:  else : code  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object of “Exception” class is  thrown,      // and the catch block catches the object. </a:t>
            </a:r>
            <a:endParaRPr lang="en-US" sz="2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Flow of control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//Case 1:  M2 succeeds : </a:t>
            </a:r>
            <a:r>
              <a:rPr lang="en-US" sz="20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1,2,8,3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5,6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//Case 2:  M2 throws Exception: </a:t>
            </a:r>
            <a:r>
              <a:rPr 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1, 2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5,6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 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261" y="678262"/>
            <a:ext cx="3316975" cy="475001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109537" eaLnBrk="0" hangingPunct="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ko-KR" sz="1600" b="1" dirty="0" smtClean="0">
                <a:solidFill>
                  <a:srgbClr val="0000FF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M1: Calling </a:t>
            </a:r>
            <a:r>
              <a:rPr lang="en-US" altLang="ko-KR" sz="1600" b="1" dirty="0">
                <a:solidFill>
                  <a:srgbClr val="0000FF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method</a:t>
            </a:r>
          </a:p>
          <a:p>
            <a:pPr marL="109537" eaLnBrk="0" hangingPunct="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ko-KR" sz="1600" b="1" dirty="0" smtClean="0">
                <a:solidFill>
                  <a:prstClr val="black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{</a:t>
            </a:r>
          </a:p>
          <a:p>
            <a:pPr marL="109537" eaLnBrk="0" hangingPunct="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ko-KR" sz="1600" b="1" dirty="0">
                <a:solidFill>
                  <a:prstClr val="black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 </a:t>
            </a:r>
            <a:r>
              <a:rPr lang="en-US" altLang="ko-KR" sz="1600" b="1" dirty="0" smtClean="0">
                <a:solidFill>
                  <a:prstClr val="black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 </a:t>
            </a:r>
            <a:r>
              <a:rPr lang="en-US" altLang="ko-KR" sz="1600" b="1" dirty="0" smtClean="0">
                <a:solidFill>
                  <a:srgbClr val="7030A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try  {</a:t>
            </a:r>
            <a:endParaRPr lang="en-US" altLang="ko-KR" sz="1600" b="1" dirty="0">
              <a:solidFill>
                <a:srgbClr val="7030A0"/>
              </a:solidFill>
              <a:latin typeface="Times New Roman" pitchFamily="18" charset="0"/>
              <a:ea typeface="굴림" charset="-127"/>
              <a:cs typeface="Times New Roman" panose="02020603050405020304" pitchFamily="18" charset="0"/>
            </a:endParaRPr>
          </a:p>
          <a:p>
            <a:pPr marL="109537" eaLnBrk="0" hangingPunct="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ko-KR" sz="1600" b="1" dirty="0">
                <a:solidFill>
                  <a:srgbClr val="7030A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</a:t>
            </a:r>
            <a:r>
              <a:rPr lang="en-US" altLang="ko-KR" sz="1600" b="1" dirty="0" smtClean="0">
                <a:solidFill>
                  <a:srgbClr val="7030A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    1:  code ;</a:t>
            </a:r>
          </a:p>
          <a:p>
            <a:pPr marL="109537" eaLnBrk="0" hangingPunct="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ko-KR" sz="1600" b="1" dirty="0">
                <a:solidFill>
                  <a:srgbClr val="7030A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</a:t>
            </a:r>
            <a:r>
              <a:rPr lang="en-US" altLang="ko-KR" sz="1600" b="1" dirty="0" smtClean="0">
                <a:solidFill>
                  <a:srgbClr val="7030A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    </a:t>
            </a:r>
            <a:r>
              <a:rPr lang="en-US" altLang="ko-KR" sz="1600" b="1" dirty="0" smtClean="0">
                <a:solidFill>
                  <a:schemeClr val="accent6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2</a:t>
            </a:r>
            <a:r>
              <a:rPr lang="en-US" altLang="ko-KR" sz="1600" b="1" dirty="0" smtClean="0">
                <a:solidFill>
                  <a:srgbClr val="FF000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: M2(); // error</a:t>
            </a:r>
          </a:p>
          <a:p>
            <a:pPr marL="109537" eaLnBrk="0" hangingPunct="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ko-KR" sz="1600" b="1" dirty="0">
                <a:solidFill>
                  <a:srgbClr val="7030A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</a:t>
            </a:r>
            <a:r>
              <a:rPr lang="en-US" altLang="ko-KR" sz="1600" b="1" dirty="0" smtClean="0">
                <a:solidFill>
                  <a:srgbClr val="7030A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    3. code ; </a:t>
            </a:r>
          </a:p>
          <a:p>
            <a:pPr marL="109537" eaLnBrk="0" hangingPunct="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ko-KR" sz="1600" b="1" dirty="0">
                <a:solidFill>
                  <a:srgbClr val="7030A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</a:t>
            </a:r>
            <a:r>
              <a:rPr lang="en-US" altLang="ko-KR" sz="1600" b="1" dirty="0" smtClean="0">
                <a:solidFill>
                  <a:srgbClr val="7030A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  }</a:t>
            </a:r>
            <a:endParaRPr lang="en-US" altLang="ko-KR" sz="1600" b="1" dirty="0">
              <a:solidFill>
                <a:srgbClr val="7030A0"/>
              </a:solidFill>
              <a:latin typeface="Times New Roman" pitchFamily="18" charset="0"/>
              <a:ea typeface="굴림" charset="-127"/>
              <a:cs typeface="Times New Roman" panose="02020603050405020304" pitchFamily="18" charset="0"/>
            </a:endParaRPr>
          </a:p>
          <a:p>
            <a:pPr marL="109537" eaLnBrk="0" hangingPunct="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ko-KR" sz="1600" b="1" dirty="0" smtClean="0">
                <a:solidFill>
                  <a:srgbClr val="0000FF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 </a:t>
            </a:r>
            <a:r>
              <a:rPr lang="en-US" altLang="ko-KR" sz="1600" b="1" dirty="0" smtClean="0">
                <a:solidFill>
                  <a:srgbClr val="7030A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catch</a:t>
            </a:r>
            <a:r>
              <a:rPr lang="en-US" altLang="ko-KR" sz="1600" b="1" dirty="0" smtClean="0">
                <a:solidFill>
                  <a:srgbClr val="0000FF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( </a:t>
            </a:r>
            <a:r>
              <a:rPr lang="en-US" altLang="ko-KR" sz="1600" b="1" dirty="0" smtClean="0">
                <a:solidFill>
                  <a:srgbClr val="00B05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Exception</a:t>
            </a:r>
            <a:r>
              <a:rPr lang="en-US" altLang="ko-KR" sz="1600" b="1" dirty="0" smtClean="0">
                <a:solidFill>
                  <a:srgbClr val="0000FF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e) </a:t>
            </a:r>
            <a:r>
              <a:rPr lang="en-US" altLang="ko-KR" sz="1600" b="1" dirty="0" smtClean="0">
                <a:solidFill>
                  <a:srgbClr val="7030A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{</a:t>
            </a:r>
            <a:endParaRPr lang="en-US" altLang="ko-KR" sz="1600" b="1" dirty="0">
              <a:solidFill>
                <a:srgbClr val="7030A0"/>
              </a:solidFill>
              <a:latin typeface="Times New Roman" pitchFamily="18" charset="0"/>
              <a:ea typeface="굴림" charset="-127"/>
              <a:cs typeface="Times New Roman" panose="02020603050405020304" pitchFamily="18" charset="0"/>
            </a:endParaRPr>
          </a:p>
          <a:p>
            <a:pPr marL="625475" indent="-517525" eaLnBrk="0" hangingPunct="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ko-KR" sz="1600" b="1" dirty="0">
                <a:solidFill>
                  <a:srgbClr val="0000FF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   </a:t>
            </a:r>
            <a:r>
              <a:rPr lang="en-US" altLang="ko-KR" sz="1600" b="1" dirty="0" smtClean="0">
                <a:solidFill>
                  <a:srgbClr val="0000FF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 </a:t>
            </a:r>
            <a:r>
              <a:rPr lang="en-US" altLang="ko-KR" sz="1600" b="1" dirty="0" smtClean="0">
                <a:solidFill>
                  <a:srgbClr val="7030A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4. // code to catch and display   // error message </a:t>
            </a:r>
          </a:p>
          <a:p>
            <a:pPr marL="109537" eaLnBrk="0" hangingPunct="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ko-KR" sz="1600" b="1" dirty="0">
                <a:solidFill>
                  <a:srgbClr val="7030A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</a:t>
            </a:r>
            <a:r>
              <a:rPr lang="en-US" altLang="ko-KR" sz="1600" b="1" dirty="0" smtClean="0">
                <a:solidFill>
                  <a:srgbClr val="7030A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   }</a:t>
            </a:r>
          </a:p>
          <a:p>
            <a:pPr marL="109537" eaLnBrk="0" hangingPunct="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ko-KR" sz="1600" b="1" dirty="0">
                <a:solidFill>
                  <a:srgbClr val="0000FF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finally {</a:t>
            </a:r>
          </a:p>
          <a:p>
            <a:pPr marL="109537" eaLnBrk="0" hangingPunct="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ko-KR" sz="1600" b="1" dirty="0" smtClean="0">
                <a:solidFill>
                  <a:srgbClr val="0000FF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     // 5. code to free resource </a:t>
            </a:r>
            <a:endParaRPr lang="en-US" altLang="ko-KR" sz="1600" b="1" dirty="0">
              <a:solidFill>
                <a:srgbClr val="0000FF"/>
              </a:solidFill>
              <a:latin typeface="Times New Roman" pitchFamily="18" charset="0"/>
              <a:ea typeface="굴림" charset="-127"/>
              <a:cs typeface="Times New Roman" panose="02020603050405020304" pitchFamily="18" charset="0"/>
            </a:endParaRPr>
          </a:p>
          <a:p>
            <a:pPr marL="109537" eaLnBrk="0" hangingPunct="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ko-KR" sz="1600" b="1" dirty="0" smtClean="0">
                <a:solidFill>
                  <a:srgbClr val="0000FF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   }</a:t>
            </a:r>
          </a:p>
          <a:p>
            <a:pPr marL="109537" eaLnBrk="0" hangingPunct="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ko-KR" sz="1600" b="1" dirty="0">
                <a:solidFill>
                  <a:srgbClr val="0000FF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 # 6.  extra code </a:t>
            </a:r>
            <a:endParaRPr lang="en-US" altLang="ko-KR" sz="1600" b="1" dirty="0">
              <a:solidFill>
                <a:srgbClr val="0000FF"/>
              </a:solidFill>
              <a:latin typeface="Times New Roman" pitchFamily="18" charset="0"/>
              <a:ea typeface="굴림" charset="-127"/>
              <a:cs typeface="Times New Roman" panose="02020603050405020304" pitchFamily="18" charset="0"/>
            </a:endParaRPr>
          </a:p>
          <a:p>
            <a:pPr marL="109537" eaLnBrk="0" hangingPunct="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ko-KR" sz="1600" b="1" dirty="0" smtClean="0">
                <a:solidFill>
                  <a:srgbClr val="FF000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}  </a:t>
            </a:r>
            <a:r>
              <a:rPr lang="en-US" altLang="ko-KR" sz="1600" b="1" dirty="0" smtClean="0">
                <a:solidFill>
                  <a:prstClr val="black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// end of M1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840024" y="4379744"/>
            <a:ext cx="4876800" cy="947671"/>
            <a:chOff x="3711166" y="5256981"/>
            <a:chExt cx="4876800" cy="947671"/>
          </a:xfrm>
        </p:grpSpPr>
        <p:grpSp>
          <p:nvGrpSpPr>
            <p:cNvPr id="14" name="Group 13"/>
            <p:cNvGrpSpPr/>
            <p:nvPr/>
          </p:nvGrpSpPr>
          <p:grpSpPr>
            <a:xfrm>
              <a:off x="3711166" y="5256981"/>
              <a:ext cx="4876800" cy="947671"/>
              <a:chOff x="3733800" y="4233929"/>
              <a:chExt cx="4876800" cy="947671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6400800" y="4233929"/>
                <a:ext cx="2209800" cy="9476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prstClr val="white"/>
                    </a:solidFill>
                  </a:rPr>
                  <a:t>Exception Object</a:t>
                </a:r>
                <a:endParaRPr lang="en-US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33800" y="4419600"/>
                <a:ext cx="990600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e:100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endCxn id="6" idx="2"/>
              </p:cNvCxnSpPr>
              <p:nvPr/>
            </p:nvCxnSpPr>
            <p:spPr>
              <a:xfrm flipV="1">
                <a:off x="4572000" y="4707765"/>
                <a:ext cx="1828800" cy="16635"/>
              </a:xfrm>
              <a:prstGeom prst="straightConnector1">
                <a:avLst/>
              </a:prstGeom>
              <a:ln w="349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5770358" y="5442652"/>
              <a:ext cx="7066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 </a:t>
              </a:r>
              <a:r>
                <a:rPr lang="en-US" sz="2400" dirty="0" smtClean="0">
                  <a:solidFill>
                    <a:prstClr val="black"/>
                  </a:solidFill>
                </a:rPr>
                <a:t>100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872218" y="5381227"/>
            <a:ext cx="4738382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In java, the </a:t>
            </a:r>
            <a:r>
              <a:rPr lang="en-US" dirty="0" smtClean="0">
                <a:solidFill>
                  <a:srgbClr val="0000FF"/>
                </a:solidFill>
              </a:rPr>
              <a:t>called method M2 </a:t>
            </a:r>
            <a:r>
              <a:rPr lang="en-US" dirty="0" smtClean="0">
                <a:solidFill>
                  <a:prstClr val="black"/>
                </a:solidFill>
              </a:rPr>
              <a:t>inform its failure  to the </a:t>
            </a:r>
            <a:r>
              <a:rPr lang="en-US" dirty="0" smtClean="0">
                <a:solidFill>
                  <a:srgbClr val="0000FF"/>
                </a:solidFill>
              </a:rPr>
              <a:t>calling </a:t>
            </a:r>
            <a:r>
              <a:rPr lang="en-US" dirty="0" smtClean="0">
                <a:solidFill>
                  <a:prstClr val="black"/>
                </a:solidFill>
              </a:rPr>
              <a:t>method M1 by throwing an </a:t>
            </a:r>
            <a:r>
              <a:rPr lang="en-US" b="1" dirty="0" smtClean="0">
                <a:solidFill>
                  <a:prstClr val="black"/>
                </a:solidFill>
              </a:rPr>
              <a:t>instance object </a:t>
            </a:r>
            <a:r>
              <a:rPr lang="en-US" dirty="0" smtClean="0">
                <a:solidFill>
                  <a:prstClr val="black"/>
                </a:solidFill>
              </a:rPr>
              <a:t>of the subclass of “</a:t>
            </a:r>
            <a:r>
              <a:rPr lang="en-US" dirty="0" smtClean="0">
                <a:solidFill>
                  <a:srgbClr val="0000FF"/>
                </a:solidFill>
              </a:rPr>
              <a:t>Exception</a:t>
            </a:r>
            <a:r>
              <a:rPr lang="en-US" dirty="0" smtClean="0">
                <a:solidFill>
                  <a:prstClr val="black"/>
                </a:solidFill>
              </a:rPr>
              <a:t>” class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590800" y="1295400"/>
            <a:ext cx="1066281" cy="167640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438400" y="1219200"/>
            <a:ext cx="1066800" cy="160020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13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1" descr="jhtp_11_Exceptions_Page_42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" y="76200"/>
            <a:ext cx="7239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5:   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Unwinding </a:t>
            </a:r>
            <a:r>
              <a:rPr 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(3/4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1" descr="jhtp_11_Exceptions_Page_43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600" y="228600"/>
            <a:ext cx="7924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5:   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Unwinding </a:t>
            </a:r>
            <a:r>
              <a:rPr 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(4/4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4267200"/>
            <a:ext cx="8610600" cy="2246769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information using the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reference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methods of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throwable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 descriptive string stored in an exception object by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endParaRPr lang="en-US" sz="2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printStackTrace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 display stack trace to screen( standard error stream)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getStackTrace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to output stack trace  to other streams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4 methods of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StackTraceElemne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class: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getClassName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getMethodName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getFileName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and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getLineNumber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7921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11.9  Chained Exceptions</a:t>
            </a:r>
          </a:p>
        </p:txBody>
      </p:sp>
      <p:sp>
        <p:nvSpPr>
          <p:cNvPr id="93187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method responds to an exception by </a:t>
            </a:r>
            <a:r>
              <a:rPr lang="en-US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throwing a different exception type 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is specific to the </a:t>
            </a:r>
            <a:r>
              <a:rPr lang="en-US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application. </a:t>
            </a:r>
            <a:endParaRPr lang="en-US" altLang="en-US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old  java versions, if 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 block 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throws a 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exception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exception’s information and stack trace are </a:t>
            </a:r>
            <a:r>
              <a:rPr lang="en-US" alt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lost</a:t>
            </a:r>
            <a:endParaRPr lang="en-US" altLang="en-US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recent java versions, chained exceptions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Clr>
                <a:srgbClr val="2DA2BF"/>
              </a:buClr>
            </a:pP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altLang="ko-KR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 to </a:t>
            </a:r>
            <a:r>
              <a:rPr lang="en-US" altLang="ko-KR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wrap</a:t>
            </a:r>
            <a:r>
              <a:rPr lang="en-US" altLang="ko-KR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ko-K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r>
              <a:rPr lang="en-US" altLang="ko-KR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exception information with the </a:t>
            </a:r>
            <a:r>
              <a:rPr lang="en-US" altLang="ko-K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exception’s</a:t>
            </a:r>
            <a:r>
              <a:rPr lang="en-US" altLang="ko-K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information. </a:t>
            </a:r>
          </a:p>
          <a:p>
            <a:pPr lvl="1" eaLnBrk="1" hangingPunct="1">
              <a:lnSpc>
                <a:spcPct val="90000"/>
              </a:lnSpc>
              <a:buClr>
                <a:srgbClr val="2DA2BF"/>
              </a:buClr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Hence, </a:t>
            </a: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enable an </a:t>
            </a: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object 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maintain the </a:t>
            </a:r>
            <a:r>
              <a:rPr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stack-trace information from the </a:t>
            </a:r>
            <a:r>
              <a:rPr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1" descr="jhtp_11_Exceptions_Page_47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2123" y="228600"/>
            <a:ext cx="60516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Example 6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 Chained 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Exceptions (1/3)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0" y="1371600"/>
            <a:ext cx="4419600" cy="1938992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program contains 4 methods. </a:t>
            </a:r>
            <a:endParaRPr lang="en-US" sz="2000" b="1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main() </a:t>
            </a:r>
            <a:r>
              <a:rPr lang="en-US" sz="20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call</a:t>
            </a:r>
            <a:r>
              <a:rPr lang="en-US" sz="2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m1;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m1</a:t>
            </a:r>
            <a:r>
              <a:rPr lang="en-US" sz="20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call </a:t>
            </a:r>
            <a:r>
              <a:rPr lang="en-US" sz="2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m2;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m2 </a:t>
            </a:r>
            <a:r>
              <a:rPr lang="en-US" sz="20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call</a:t>
            </a:r>
            <a:r>
              <a:rPr lang="en-US" sz="2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m3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m3 </a:t>
            </a:r>
            <a:r>
              <a:rPr lang="en-US" sz="20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throw</a:t>
            </a:r>
            <a:r>
              <a:rPr lang="en-US" sz="2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new exception </a:t>
            </a:r>
            <a:r>
              <a:rPr lang="en-US" sz="20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without</a:t>
            </a:r>
            <a:r>
              <a:rPr lang="en-US" sz="2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try/catch</a:t>
            </a:r>
            <a:r>
              <a:rPr lang="en-US" sz="2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block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1" descr="jhtp_11_Exceptions_Page_48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9600" y="228600"/>
            <a:ext cx="60516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Example 6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 Chained 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Exceptions (2/3)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0" y="5850007"/>
            <a:ext cx="5029200" cy="70788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Line 40</a:t>
            </a:r>
            <a:r>
              <a:rPr lang="en-US" sz="20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second argument is the original cause of the problem at line 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47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" descr="jhtp_11_Exceptions_Page_49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3400" y="228600"/>
            <a:ext cx="60516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Example 6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 Chained 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Exceptions (3/3)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2123" y="228600"/>
            <a:ext cx="60516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Example 6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 Chained 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Exceptions (1/3)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5105400"/>
            <a:ext cx="876470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Output</a:t>
            </a:r>
            <a:r>
              <a:rPr lang="en-US" sz="20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first three lines: recent exception thrown from </a:t>
            </a:r>
            <a:r>
              <a:rPr lang="en-US" sz="20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method 1</a:t>
            </a:r>
            <a:r>
              <a:rPr lang="en-US" sz="2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at line 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27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next four lines: exception thrown from </a:t>
            </a:r>
            <a:r>
              <a:rPr lang="en-US" sz="20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method 2</a:t>
            </a:r>
            <a:r>
              <a:rPr lang="en-US" sz="2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at line 40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last four lines: exception thrown from </a:t>
            </a:r>
            <a:r>
              <a:rPr lang="en-US" sz="20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method 3</a:t>
            </a:r>
            <a:r>
              <a:rPr lang="en-US" sz="2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at 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line 47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368997"/>
          </a:xfrm>
        </p:spPr>
        <p:txBody>
          <a:bodyPr>
            <a:normAutofit fontScale="90000"/>
          </a:bodyPr>
          <a:lstStyle/>
          <a:p>
            <a:pPr marL="365125" lvl="0" indent="-255588">
              <a:spcBef>
                <a:spcPts val="400"/>
              </a:spcBef>
              <a:buClr>
                <a:srgbClr val="2DA2BF"/>
              </a:buClr>
              <a:buSzPct val="68000"/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dirty="0">
                <a:solidFill>
                  <a:prstClr val="black"/>
                </a:solidFill>
                <a:effectLst/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effectLst/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/>
            </a:r>
            <a:br>
              <a:rPr lang="en-US" altLang="ko-KR" sz="2400" dirty="0" smtClean="0">
                <a:solidFill>
                  <a:prstClr val="black"/>
                </a:solidFill>
                <a:effectLst/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</a:br>
            <a:r>
              <a:rPr lang="en-US" altLang="ko-KR" sz="3100" dirty="0" smtClean="0">
                <a:solidFill>
                  <a:srgbClr val="0000FF"/>
                </a:solidFill>
                <a:effectLst/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Implementation of Error </a:t>
            </a:r>
            <a:r>
              <a:rPr lang="en-US" altLang="ko-KR" sz="3100" dirty="0">
                <a:solidFill>
                  <a:srgbClr val="0000FF"/>
                </a:solidFill>
                <a:effectLst/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Handling in </a:t>
            </a:r>
            <a:r>
              <a:rPr lang="en-US" altLang="ko-KR" sz="3100" dirty="0" smtClean="0">
                <a:solidFill>
                  <a:srgbClr val="FF0000"/>
                </a:solidFill>
                <a:effectLst/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Java</a:t>
            </a:r>
            <a:r>
              <a:rPr lang="en-US" altLang="ko-KR" sz="3100" dirty="0">
                <a:solidFill>
                  <a:srgbClr val="FF0000"/>
                </a:solidFill>
                <a:effectLst/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/>
            </a:r>
            <a:br>
              <a:rPr lang="en-US" altLang="ko-KR" sz="3100" dirty="0">
                <a:solidFill>
                  <a:srgbClr val="FF0000"/>
                </a:solidFill>
                <a:effectLst/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</a:br>
            <a:r>
              <a:rPr lang="en-US" altLang="en-US" sz="3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100" dirty="0">
              <a:solidFill>
                <a:srgbClr val="0000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338" y="538756"/>
            <a:ext cx="8782050" cy="6099034"/>
          </a:xfrm>
          <a:ln>
            <a:solidFill>
              <a:srgbClr val="FF0000"/>
            </a:solidFill>
          </a:ln>
        </p:spPr>
        <p:txBody>
          <a:bodyPr/>
          <a:lstStyle/>
          <a:p>
            <a:pPr marL="109537" lvl="0" indent="0">
              <a:buClr>
                <a:srgbClr val="2DA2BF"/>
              </a:buClr>
              <a:buNone/>
            </a:pPr>
            <a:r>
              <a:rPr lang="en-US" altLang="ko-KR" sz="2000" b="1" dirty="0" smtClean="0">
                <a:solidFill>
                  <a:srgbClr val="FF000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  </a:t>
            </a:r>
            <a:endParaRPr lang="en-US" altLang="ko-KR" sz="2000" b="1" dirty="0" smtClean="0">
              <a:solidFill>
                <a:srgbClr val="0000FF"/>
              </a:solidFill>
              <a:latin typeface="Times New Roman" pitchFamily="18" charset="0"/>
              <a:ea typeface="굴림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6400" y="570756"/>
            <a:ext cx="3277898" cy="4893647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marL="109537" eaLnBrk="0" hangingPunct="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ko-KR" sz="3200" b="1" dirty="0">
                <a:solidFill>
                  <a:prstClr val="black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try</a:t>
            </a:r>
          </a:p>
          <a:p>
            <a:pPr marL="109537" eaLnBrk="0" hangingPunct="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ko-KR" sz="2000" b="1" dirty="0">
                <a:solidFill>
                  <a:srgbClr val="7030A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    {</a:t>
            </a:r>
          </a:p>
          <a:p>
            <a:pPr marL="109537" eaLnBrk="0" hangingPunct="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ko-KR" sz="2000" b="1" dirty="0">
                <a:solidFill>
                  <a:srgbClr val="7030A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     </a:t>
            </a:r>
            <a:r>
              <a:rPr lang="en-US" altLang="ko-KR" sz="2000" b="1" dirty="0" smtClean="0">
                <a:solidFill>
                  <a:srgbClr val="7030A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  1</a:t>
            </a:r>
            <a:r>
              <a:rPr lang="en-US" altLang="ko-KR" sz="2000" b="1" dirty="0">
                <a:solidFill>
                  <a:srgbClr val="7030A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:  </a:t>
            </a:r>
            <a:r>
              <a:rPr lang="en-US" altLang="ko-KR" sz="2000" b="1" dirty="0" err="1">
                <a:solidFill>
                  <a:srgbClr val="7030A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turnOnOven</a:t>
            </a:r>
            <a:r>
              <a:rPr lang="en-US" altLang="ko-KR" sz="2000" b="1" dirty="0">
                <a:solidFill>
                  <a:srgbClr val="7030A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();</a:t>
            </a:r>
          </a:p>
          <a:p>
            <a:pPr marL="109537" eaLnBrk="0" hangingPunct="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ko-KR" sz="2000" b="1" dirty="0">
                <a:solidFill>
                  <a:srgbClr val="7030A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     </a:t>
            </a:r>
            <a:r>
              <a:rPr lang="en-US" altLang="ko-KR" sz="2000" b="1" dirty="0" smtClean="0">
                <a:solidFill>
                  <a:srgbClr val="7030A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  2</a:t>
            </a:r>
            <a:r>
              <a:rPr lang="en-US" altLang="ko-KR" sz="2000" b="1" dirty="0">
                <a:solidFill>
                  <a:srgbClr val="7030A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. bake()</a:t>
            </a:r>
            <a:endParaRPr lang="en-US" altLang="ko-KR" sz="2000" b="1" dirty="0">
              <a:solidFill>
                <a:srgbClr val="FF0000"/>
              </a:solidFill>
              <a:latin typeface="Times New Roman" pitchFamily="18" charset="0"/>
              <a:ea typeface="굴림" charset="-127"/>
              <a:cs typeface="Times New Roman" panose="02020603050405020304" pitchFamily="18" charset="0"/>
            </a:endParaRPr>
          </a:p>
          <a:p>
            <a:pPr marL="109537" eaLnBrk="0" hangingPunct="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ko-KR" sz="2000" b="1" dirty="0" smtClean="0">
                <a:solidFill>
                  <a:srgbClr val="7030A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    }</a:t>
            </a:r>
          </a:p>
          <a:p>
            <a:pPr marL="109537" eaLnBrk="0" hangingPunct="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ko-KR" sz="2000" b="1" dirty="0" smtClean="0">
                <a:solidFill>
                  <a:srgbClr val="0000FF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 </a:t>
            </a:r>
            <a:r>
              <a:rPr lang="en-US" altLang="ko-KR" sz="2000" b="1" dirty="0">
                <a:solidFill>
                  <a:srgbClr val="FF000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catch</a:t>
            </a:r>
            <a:r>
              <a:rPr lang="en-US" altLang="ko-KR" sz="2000" b="1" dirty="0">
                <a:solidFill>
                  <a:srgbClr val="0000FF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( </a:t>
            </a:r>
            <a:r>
              <a:rPr lang="en-US" altLang="ko-KR" sz="2000" b="1" dirty="0">
                <a:solidFill>
                  <a:srgbClr val="00B05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Exception</a:t>
            </a:r>
            <a:r>
              <a:rPr lang="en-US" altLang="ko-KR" sz="2000" b="1" dirty="0">
                <a:solidFill>
                  <a:srgbClr val="0000FF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e) </a:t>
            </a:r>
          </a:p>
          <a:p>
            <a:pPr marL="109537" eaLnBrk="0" hangingPunct="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ko-KR" sz="2000" b="1" dirty="0">
                <a:solidFill>
                  <a:srgbClr val="7030A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  {</a:t>
            </a:r>
          </a:p>
          <a:p>
            <a:pPr marL="625475" indent="-517525" eaLnBrk="0" hangingPunct="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ko-KR" sz="2000" b="1" dirty="0">
                <a:solidFill>
                  <a:srgbClr val="0000FF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      </a:t>
            </a:r>
            <a:r>
              <a:rPr lang="en-US" altLang="ko-KR" sz="2000" b="1" dirty="0">
                <a:solidFill>
                  <a:srgbClr val="7030A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4. e.printStackTrace() ; </a:t>
            </a:r>
          </a:p>
          <a:p>
            <a:pPr marL="109537" eaLnBrk="0" hangingPunct="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ko-KR" sz="2000" b="1" dirty="0" smtClean="0">
                <a:solidFill>
                  <a:srgbClr val="7030A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 }</a:t>
            </a:r>
          </a:p>
          <a:p>
            <a:pPr marL="109537" lvl="0" eaLnBrk="0" hangingPunct="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ko-KR" sz="2000" b="1" dirty="0" smtClean="0">
                <a:solidFill>
                  <a:srgbClr val="FF000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finally</a:t>
            </a:r>
            <a:endParaRPr lang="en-US" altLang="ko-KR" sz="2000" b="1" dirty="0">
              <a:solidFill>
                <a:srgbClr val="FF0000"/>
              </a:solidFill>
              <a:latin typeface="Times New Roman" pitchFamily="18" charset="0"/>
              <a:ea typeface="굴림" charset="-127"/>
              <a:cs typeface="Times New Roman" panose="02020603050405020304" pitchFamily="18" charset="0"/>
            </a:endParaRPr>
          </a:p>
          <a:p>
            <a:pPr marL="109537" lvl="0" eaLnBrk="0" hangingPunct="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ko-KR" sz="2000" b="1" dirty="0">
                <a:solidFill>
                  <a:srgbClr val="7030A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  {</a:t>
            </a:r>
          </a:p>
          <a:p>
            <a:pPr marL="109537" lvl="0" eaLnBrk="0" hangingPunct="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ko-KR" sz="2000" b="1" dirty="0">
                <a:solidFill>
                  <a:srgbClr val="0000FF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      turn </a:t>
            </a:r>
            <a:r>
              <a:rPr lang="en-US" altLang="ko-KR" sz="2000" b="1" dirty="0" err="1">
                <a:solidFill>
                  <a:srgbClr val="0000FF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OffOven</a:t>
            </a:r>
            <a:r>
              <a:rPr lang="en-US" altLang="ko-KR" sz="2000" b="1" dirty="0" smtClean="0">
                <a:solidFill>
                  <a:srgbClr val="0000FF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();</a:t>
            </a:r>
          </a:p>
          <a:p>
            <a:pPr marL="109537" lvl="0" eaLnBrk="0" hangingPunct="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ko-KR" sz="2000" b="1" dirty="0" smtClean="0">
                <a:solidFill>
                  <a:srgbClr val="7030A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 }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844" y="685799"/>
            <a:ext cx="5136465" cy="599138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109537" eaLnBrk="0" hangingPunct="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ko-KR" sz="2000" b="1" dirty="0" smtClean="0">
                <a:solidFill>
                  <a:srgbClr val="0000FF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Analogy: </a:t>
            </a:r>
            <a:r>
              <a:rPr lang="en-US" altLang="ko-KR" sz="2000" b="1" dirty="0" smtClean="0"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to cook, first </a:t>
            </a:r>
            <a:r>
              <a:rPr lang="en-US" altLang="ko-KR" sz="2000" b="1" dirty="0" smtClean="0">
                <a:solidFill>
                  <a:srgbClr val="FF000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turn-on </a:t>
            </a:r>
            <a:r>
              <a:rPr lang="en-US" altLang="ko-KR" sz="2000" b="1" dirty="0" smtClean="0"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the oven</a:t>
            </a:r>
          </a:p>
          <a:p>
            <a:pPr marL="452437" indent="-342900" eaLnBrk="0" hangingPunct="0">
              <a:spcBef>
                <a:spcPts val="400"/>
              </a:spcBef>
              <a:buClr>
                <a:srgbClr val="2DA2BF"/>
              </a:buClr>
              <a:buSzPct val="68000"/>
              <a:buAutoNum type="arabicPeriod"/>
            </a:pPr>
            <a:r>
              <a:rPr lang="en-US" altLang="ko-KR" sz="2000" b="1" dirty="0" smtClean="0"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If you complete your cook, </a:t>
            </a:r>
            <a:r>
              <a:rPr lang="en-US" altLang="ko-KR" sz="2000" b="1" dirty="0" smtClean="0">
                <a:solidFill>
                  <a:srgbClr val="FF000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turn-off</a:t>
            </a:r>
            <a:r>
              <a:rPr lang="en-US" altLang="ko-KR" sz="2000" b="1" dirty="0" smtClean="0"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the oven</a:t>
            </a:r>
          </a:p>
          <a:p>
            <a:pPr marL="452437" indent="-342900" eaLnBrk="0" hangingPunct="0">
              <a:spcBef>
                <a:spcPts val="400"/>
              </a:spcBef>
              <a:buClr>
                <a:srgbClr val="2DA2BF"/>
              </a:buClr>
              <a:buSzPct val="68000"/>
              <a:buAutoNum type="arabicPeriod"/>
            </a:pPr>
            <a:r>
              <a:rPr lang="en-US" altLang="ko-KR" sz="2000" b="1" dirty="0" smtClean="0"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If you  receive  urgent call  before finishing cooking</a:t>
            </a:r>
            <a:r>
              <a:rPr lang="en-US" altLang="ko-KR" sz="2000" b="1" dirty="0" smtClean="0">
                <a:solidFill>
                  <a:srgbClr val="0000FF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, </a:t>
            </a:r>
            <a:r>
              <a:rPr lang="en-US" altLang="ko-KR" sz="2000" b="1" dirty="0" smtClean="0">
                <a:solidFill>
                  <a:srgbClr val="FF000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turn-off</a:t>
            </a:r>
            <a:r>
              <a:rPr lang="en-US" altLang="ko-KR" sz="2000" b="1" dirty="0" smtClean="0">
                <a:solidFill>
                  <a:srgbClr val="0000FF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</a:t>
            </a:r>
            <a:r>
              <a:rPr lang="en-US" altLang="ko-KR" sz="2000" b="1" dirty="0" smtClean="0"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the oven before you left your home.</a:t>
            </a:r>
            <a:r>
              <a:rPr lang="en-US" altLang="ko-KR" sz="2000" b="1" dirty="0" smtClean="0">
                <a:solidFill>
                  <a:srgbClr val="0000FF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</a:t>
            </a:r>
            <a:endParaRPr lang="en-US" altLang="ko-KR" sz="2000" b="1" dirty="0">
              <a:solidFill>
                <a:srgbClr val="0000FF"/>
              </a:solidFill>
              <a:latin typeface="Times New Roman" pitchFamily="18" charset="0"/>
              <a:ea typeface="굴림" charset="-127"/>
              <a:cs typeface="Times New Roman" panose="02020603050405020304" pitchFamily="18" charset="0"/>
            </a:endParaRPr>
          </a:p>
          <a:p>
            <a:pPr marL="109537" eaLnBrk="0" hangingPunct="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ko-KR" sz="2000" b="1" dirty="0" smtClean="0">
                <a:solidFill>
                  <a:srgbClr val="FF000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    try</a:t>
            </a:r>
          </a:p>
          <a:p>
            <a:pPr marL="109537" eaLnBrk="0" hangingPunct="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ko-KR" sz="2000" b="1" dirty="0">
                <a:solidFill>
                  <a:srgbClr val="7030A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</a:t>
            </a:r>
            <a:r>
              <a:rPr lang="en-US" altLang="ko-KR" sz="2000" b="1" dirty="0" smtClean="0">
                <a:solidFill>
                  <a:srgbClr val="7030A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   {</a:t>
            </a:r>
            <a:endParaRPr lang="en-US" altLang="ko-KR" sz="2000" b="1" dirty="0">
              <a:solidFill>
                <a:srgbClr val="7030A0"/>
              </a:solidFill>
              <a:latin typeface="Times New Roman" pitchFamily="18" charset="0"/>
              <a:ea typeface="굴림" charset="-127"/>
              <a:cs typeface="Times New Roman" panose="02020603050405020304" pitchFamily="18" charset="0"/>
            </a:endParaRPr>
          </a:p>
          <a:p>
            <a:pPr marL="109537" eaLnBrk="0" hangingPunct="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ko-KR" sz="2000" b="1" dirty="0">
                <a:solidFill>
                  <a:srgbClr val="7030A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</a:t>
            </a:r>
            <a:r>
              <a:rPr lang="en-US" altLang="ko-KR" sz="2000" b="1" dirty="0" smtClean="0">
                <a:solidFill>
                  <a:srgbClr val="7030A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    1:  </a:t>
            </a:r>
            <a:r>
              <a:rPr lang="en-US" altLang="ko-KR" sz="2000" b="1" dirty="0" err="1" smtClean="0">
                <a:solidFill>
                  <a:srgbClr val="7030A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turnOnOven</a:t>
            </a:r>
            <a:r>
              <a:rPr lang="en-US" altLang="ko-KR" sz="2000" b="1" dirty="0" smtClean="0">
                <a:solidFill>
                  <a:srgbClr val="7030A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();</a:t>
            </a:r>
          </a:p>
          <a:p>
            <a:pPr marL="109537" eaLnBrk="0" hangingPunct="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ko-KR" sz="2000" b="1" dirty="0">
                <a:solidFill>
                  <a:srgbClr val="7030A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</a:t>
            </a:r>
            <a:r>
              <a:rPr lang="en-US" altLang="ko-KR" sz="2000" b="1" dirty="0" smtClean="0">
                <a:solidFill>
                  <a:srgbClr val="7030A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    2. bake()</a:t>
            </a:r>
            <a:endParaRPr lang="en-US" altLang="ko-KR" sz="2000" b="1" dirty="0" smtClean="0">
              <a:solidFill>
                <a:srgbClr val="FF0000"/>
              </a:solidFill>
              <a:latin typeface="Times New Roman" pitchFamily="18" charset="0"/>
              <a:ea typeface="굴림" charset="-127"/>
              <a:cs typeface="Times New Roman" panose="02020603050405020304" pitchFamily="18" charset="0"/>
            </a:endParaRPr>
          </a:p>
          <a:p>
            <a:pPr marL="109537" eaLnBrk="0" hangingPunct="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ko-KR" sz="2000" b="1" dirty="0">
                <a:solidFill>
                  <a:srgbClr val="7030A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</a:t>
            </a:r>
            <a:r>
              <a:rPr lang="en-US" altLang="ko-KR" sz="2000" b="1" dirty="0" smtClean="0">
                <a:solidFill>
                  <a:srgbClr val="7030A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    3. </a:t>
            </a:r>
            <a:r>
              <a:rPr lang="en-US" altLang="ko-KR" sz="2000" b="1" dirty="0">
                <a:solidFill>
                  <a:srgbClr val="7030A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 smtClean="0">
                <a:solidFill>
                  <a:srgbClr val="0000FF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turnoffOven</a:t>
            </a:r>
            <a:r>
              <a:rPr lang="en-US" altLang="ko-KR" sz="2000" b="1" dirty="0" smtClean="0">
                <a:solidFill>
                  <a:srgbClr val="0000FF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() ; </a:t>
            </a:r>
          </a:p>
          <a:p>
            <a:pPr marL="109537" eaLnBrk="0" hangingPunct="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ko-KR" sz="2000" b="1" dirty="0">
                <a:solidFill>
                  <a:srgbClr val="7030A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</a:t>
            </a:r>
            <a:r>
              <a:rPr lang="en-US" altLang="ko-KR" sz="2000" b="1" dirty="0" smtClean="0">
                <a:solidFill>
                  <a:srgbClr val="7030A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   }</a:t>
            </a:r>
            <a:endParaRPr lang="en-US" altLang="ko-KR" sz="2000" b="1" dirty="0">
              <a:solidFill>
                <a:srgbClr val="7030A0"/>
              </a:solidFill>
              <a:latin typeface="Times New Roman" pitchFamily="18" charset="0"/>
              <a:ea typeface="굴림" charset="-127"/>
              <a:cs typeface="Times New Roman" panose="02020603050405020304" pitchFamily="18" charset="0"/>
            </a:endParaRPr>
          </a:p>
          <a:p>
            <a:pPr marL="109537" eaLnBrk="0" hangingPunct="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ko-KR" sz="2000" b="1" dirty="0" smtClean="0">
                <a:solidFill>
                  <a:srgbClr val="0000FF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   </a:t>
            </a:r>
            <a:r>
              <a:rPr lang="en-US" altLang="ko-KR" sz="2000" b="1" dirty="0" smtClean="0">
                <a:solidFill>
                  <a:srgbClr val="FF000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catch</a:t>
            </a:r>
            <a:r>
              <a:rPr lang="en-US" altLang="ko-KR" sz="2000" b="1" dirty="0" smtClean="0">
                <a:solidFill>
                  <a:srgbClr val="0000FF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( </a:t>
            </a:r>
            <a:r>
              <a:rPr lang="en-US" altLang="ko-KR" sz="2000" b="1" dirty="0" smtClean="0">
                <a:solidFill>
                  <a:srgbClr val="00B05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Exception</a:t>
            </a:r>
            <a:r>
              <a:rPr lang="en-US" altLang="ko-KR" sz="2000" b="1" dirty="0" smtClean="0">
                <a:solidFill>
                  <a:srgbClr val="0000FF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e) </a:t>
            </a:r>
          </a:p>
          <a:p>
            <a:pPr marL="109537" eaLnBrk="0" hangingPunct="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ko-KR" sz="2000" b="1" dirty="0" smtClean="0">
                <a:solidFill>
                  <a:srgbClr val="7030A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    {</a:t>
            </a:r>
            <a:endParaRPr lang="en-US" altLang="ko-KR" sz="2000" b="1" dirty="0">
              <a:solidFill>
                <a:srgbClr val="7030A0"/>
              </a:solidFill>
              <a:latin typeface="Times New Roman" pitchFamily="18" charset="0"/>
              <a:ea typeface="굴림" charset="-127"/>
              <a:cs typeface="Times New Roman" panose="02020603050405020304" pitchFamily="18" charset="0"/>
            </a:endParaRPr>
          </a:p>
          <a:p>
            <a:pPr marL="625475" indent="-517525" eaLnBrk="0" hangingPunct="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ko-KR" sz="2000" b="1" dirty="0">
                <a:solidFill>
                  <a:srgbClr val="0000FF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  </a:t>
            </a:r>
            <a:r>
              <a:rPr lang="en-US" altLang="ko-KR" sz="2000" b="1" dirty="0" smtClean="0">
                <a:solidFill>
                  <a:srgbClr val="0000FF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      </a:t>
            </a:r>
            <a:r>
              <a:rPr lang="en-US" altLang="ko-KR" sz="2000" b="1" dirty="0" smtClean="0">
                <a:solidFill>
                  <a:srgbClr val="7030A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4. e.printStackTrace() ; </a:t>
            </a:r>
          </a:p>
          <a:p>
            <a:pPr marL="109537" eaLnBrk="0" hangingPunct="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ko-KR" sz="2000" b="1" dirty="0">
                <a:solidFill>
                  <a:srgbClr val="7030A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</a:t>
            </a:r>
            <a:r>
              <a:rPr lang="en-US" altLang="ko-KR" sz="2000" b="1" dirty="0" smtClean="0">
                <a:solidFill>
                  <a:srgbClr val="7030A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        5. </a:t>
            </a:r>
            <a:r>
              <a:rPr lang="en-US" altLang="ko-KR" sz="2000" b="1" dirty="0" smtClean="0">
                <a:solidFill>
                  <a:srgbClr val="0000FF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turn </a:t>
            </a:r>
            <a:r>
              <a:rPr lang="en-US" altLang="ko-KR" sz="2000" b="1" dirty="0" err="1" smtClean="0">
                <a:solidFill>
                  <a:srgbClr val="0000FF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OffOven</a:t>
            </a:r>
            <a:r>
              <a:rPr lang="en-US" altLang="ko-KR" sz="2000" b="1" dirty="0" smtClean="0">
                <a:solidFill>
                  <a:srgbClr val="0000FF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();</a:t>
            </a:r>
          </a:p>
          <a:p>
            <a:pPr marL="109537" eaLnBrk="0" hangingPunct="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ko-KR" sz="2000" b="1" dirty="0" smtClean="0">
                <a:solidFill>
                  <a:srgbClr val="7030A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     }</a:t>
            </a:r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74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1" descr="jhtp_11_Exceptions_Page_18"/>
          <p:cNvPicPr>
            <a:picLocks noGrp="1" noChangeAspect="1"/>
          </p:cNvPicPr>
          <p:nvPr isPhoto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29291"/>
            <a:ext cx="8915400" cy="54734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669" y="0"/>
            <a:ext cx="75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  Java Exception Hierarchy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04800" y="5486400"/>
            <a:ext cx="85344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Using this </a:t>
            </a:r>
            <a:r>
              <a:rPr lang="en-US" altLang="ko-KR" sz="2000" b="1" dirty="0"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hierarchy, </a:t>
            </a:r>
            <a:r>
              <a:rPr lang="en-US" altLang="ko-KR" sz="2000" b="1" dirty="0" smtClean="0"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related exceptions </a:t>
            </a:r>
            <a:r>
              <a:rPr lang="en-US" altLang="ko-KR" sz="2000" b="1" dirty="0"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can be </a:t>
            </a:r>
            <a:r>
              <a:rPr lang="en-US" altLang="ko-KR" sz="2000" b="1" dirty="0" smtClean="0"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handled </a:t>
            </a:r>
            <a:r>
              <a:rPr lang="en-US" altLang="ko-KR" sz="2000" b="1" dirty="0" smtClean="0">
                <a:solidFill>
                  <a:srgbClr val="FF0000"/>
                </a:solidFill>
                <a:latin typeface="Times New Roman" pitchFamily="18" charset="0"/>
                <a:ea typeface="굴림" charset="-127"/>
                <a:cs typeface="Times New Roman" panose="02020603050405020304" pitchFamily="18" charset="0"/>
              </a:rPr>
              <a:t>polymorphically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19800" y="1066800"/>
            <a:ext cx="2971800" cy="1323439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 Java, </a:t>
            </a:r>
            <a:r>
              <a:rPr lang="en-US" sz="20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since every thing is class, we have  hierarchy of exception classes (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sz="20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java.lang)</a:t>
            </a:r>
            <a:endParaRPr lang="en-US" sz="2000" dirty="0">
              <a:solidFill>
                <a:srgbClr val="0000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114800" y="563205"/>
            <a:ext cx="2057401" cy="655995"/>
            <a:chOff x="4114800" y="563205"/>
            <a:chExt cx="2057401" cy="655995"/>
          </a:xfrm>
        </p:grpSpPr>
        <p:sp>
          <p:nvSpPr>
            <p:cNvPr id="6" name="Rectangle 5"/>
            <p:cNvSpPr/>
            <p:nvPr/>
          </p:nvSpPr>
          <p:spPr>
            <a:xfrm>
              <a:off x="5181601" y="563205"/>
              <a:ext cx="990600" cy="400110"/>
            </a:xfrm>
            <a:prstGeom prst="rect">
              <a:avLst/>
            </a:prstGeom>
            <a:ln w="3175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rgbClr val="0000FF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  </a:t>
              </a:r>
              <a:endParaRPr lang="en-US" sz="2000" dirty="0">
                <a:solidFill>
                  <a:srgbClr val="0000FF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4114800" y="781509"/>
              <a:ext cx="1066800" cy="437691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6147303" y="3907076"/>
            <a:ext cx="2844297" cy="1631216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Exception: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compile time versus runtime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Exception: </a:t>
            </a:r>
            <a:r>
              <a:rPr lang="en-US" sz="2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checked  </a:t>
            </a:r>
            <a:r>
              <a:rPr lang="en-US" sz="20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versus </a:t>
            </a:r>
            <a:r>
              <a:rPr lang="en-US" sz="2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unchecked</a:t>
            </a:r>
            <a:endParaRPr lang="en-US" sz="2000" b="1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99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1" descr="jhtp_07_Arrays_Page_24"/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0184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600" y="124509"/>
            <a:ext cx="72603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Example 1</a:t>
            </a:r>
            <a:r>
              <a:rPr lang="en-US" sz="2800" b="1" dirty="0" smtClean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Exception 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Handling:</a:t>
            </a:r>
            <a:r>
              <a:rPr lang="en-US" sz="2800" b="1" dirty="0" smtClean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Fig.7.8</a:t>
            </a:r>
            <a:r>
              <a:rPr lang="en-US" sz="2800" b="1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ea typeface="+mj-ea"/>
                <a:cs typeface="+mj-cs"/>
              </a:rPr>
              <a:t> </a:t>
            </a:r>
            <a:r>
              <a:rPr lang="en-US" sz="2800" b="1" dirty="0" smtClean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ea typeface="+mj-ea"/>
                <a:cs typeface="+mj-cs"/>
              </a:rPr>
              <a:t>(1/3)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57200" y="3886200"/>
            <a:ext cx="8382000" cy="1908215"/>
          </a:xfrm>
          <a:prstGeom prst="rect">
            <a:avLst/>
          </a:prstGeom>
          <a:ln w="222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65125" lvl="0" indent="-255588">
              <a:lnSpc>
                <a:spcPct val="9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panose="05040102010807070707" pitchFamily="18" charset="2"/>
              <a:buChar char=""/>
            </a:pPr>
            <a:r>
              <a:rPr lang="en-US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students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 on a scale of 1 to 5 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the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of the 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125" lvl="0" indent="-255588">
              <a:lnSpc>
                <a:spcPct val="9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panose="05040102010807070707" pitchFamily="18" charset="2"/>
              <a:buChar char=""/>
            </a:pP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Frequency[] array 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counts the number of occurrences 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response (1 to 5). </a:t>
            </a:r>
            <a:endParaRPr lang="en-US" alt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125" indent="-255588">
              <a:lnSpc>
                <a:spcPct val="9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panose="05040102010807070707" pitchFamily="18" charset="2"/>
              <a:buChar char=""/>
            </a:pPr>
            <a:r>
              <a:rPr lang="en-US" sz="2400" dirty="0" smtClean="0">
                <a:solidFill>
                  <a:srgbClr val="7030A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By default : F[0]=</a:t>
            </a:r>
            <a:r>
              <a:rPr lang="en-US" sz="2400" dirty="0" smtClean="0">
                <a:solidFill>
                  <a:srgbClr val="7030A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F[1]=F[2]=F[3]=F[4]=F[5]=0.</a:t>
            </a:r>
          </a:p>
          <a:p>
            <a:pPr marL="365125" lvl="0" indent="-255588">
              <a:lnSpc>
                <a:spcPct val="9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panose="05040102010807070707" pitchFamily="18" charset="2"/>
              <a:buChar char=""/>
            </a:pPr>
            <a:r>
              <a:rPr lang="en-US" alt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ignore frequency[0]</a:t>
            </a:r>
            <a:r>
              <a:rPr lang="en-US" sz="2400" dirty="0" smtClean="0">
                <a:solidFill>
                  <a:srgbClr val="7030A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47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1" descr="jhtp_07_Arrays_Page_25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800" y="228600"/>
            <a:ext cx="769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dirty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  <a:r>
              <a:rPr lang="en-US" sz="2800" b="1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Exception Handling:</a:t>
            </a:r>
            <a:r>
              <a:rPr lang="en-US" sz="2800" b="1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Fig.7.8</a:t>
            </a:r>
            <a:r>
              <a:rPr lang="en-US" sz="2800" b="1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 </a:t>
            </a:r>
            <a:r>
              <a:rPr lang="en-US" sz="2800" b="1" dirty="0" smtClean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(2/3</a:t>
            </a:r>
            <a:r>
              <a:rPr lang="en-US" sz="2800" b="1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5000" y="5811385"/>
            <a:ext cx="7010400" cy="400110"/>
          </a:xfrm>
          <a:prstGeom prst="rect">
            <a:avLst/>
          </a:prstGeom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27013" lvl="0" indent="-227013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Line 19:  no compiler error, but JVM generate error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67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1" descr="jhtp_07_Arrays_Page_26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" y="1066800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0109" y="457200"/>
            <a:ext cx="769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dirty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  <a:r>
              <a:rPr lang="en-US" sz="2800" b="1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Exception Handling:</a:t>
            </a:r>
            <a:r>
              <a:rPr lang="en-US" sz="2800" b="1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Fig.7.8</a:t>
            </a:r>
            <a:r>
              <a:rPr lang="en-US" sz="2800" b="1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 </a:t>
            </a:r>
            <a:r>
              <a:rPr lang="en-US" sz="2800" b="1" dirty="0" smtClean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(3/3</a:t>
            </a:r>
            <a:r>
              <a:rPr lang="en-US" sz="2800" b="1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3825944"/>
            <a:ext cx="8686800" cy="1938992"/>
          </a:xfrm>
          <a:prstGeom prst="rect">
            <a:avLst/>
          </a:prstGeom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en-US" sz="20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[responses[</a:t>
            </a:r>
            <a:r>
              <a:rPr lang="en-US" sz="2000" b="1" dirty="0" smtClean="0">
                <a:solidFill>
                  <a:srgbClr val="7030A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r>
              <a:rPr lang="en-US" sz="20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]];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rgbClr val="7030A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 ≤ answer  ≤  19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rgbClr val="7030A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b="1" dirty="0">
                <a:solidFill>
                  <a:srgbClr val="7030A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sz="20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responses</a:t>
            </a:r>
            <a:r>
              <a:rPr lang="en-US" sz="2000" b="1" dirty="0" smtClean="0">
                <a:solidFill>
                  <a:srgbClr val="7030A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[answer]</a:t>
            </a:r>
            <a:r>
              <a:rPr lang="en-US" sz="2000" b="1" dirty="0">
                <a:solidFill>
                  <a:srgbClr val="00B05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≤  </a:t>
            </a:r>
            <a:r>
              <a:rPr lang="en-US" sz="2000" b="1" dirty="0" smtClean="0">
                <a:solidFill>
                  <a:srgbClr val="7030A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b="1" dirty="0">
              <a:solidFill>
                <a:srgbClr val="7030A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en-US" sz="20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[responses[</a:t>
            </a:r>
            <a:r>
              <a:rPr lang="en-US" sz="2000" b="1" dirty="0" smtClean="0">
                <a:solidFill>
                  <a:srgbClr val="7030A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r>
              <a:rPr lang="en-US" sz="20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]]</a:t>
            </a:r>
            <a:r>
              <a:rPr lang="en-US" sz="2000" b="1" dirty="0">
                <a:solidFill>
                  <a:srgbClr val="00B05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≤ 20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prstClr val="black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Frequency[14]: JVM generate error after  </a:t>
            </a:r>
            <a:r>
              <a:rPr lang="en-US" sz="20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bound checking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See </a:t>
            </a:r>
            <a:r>
              <a:rPr lang="en-US" sz="20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Fig .8.1/Fig. 8.2</a:t>
            </a:r>
            <a:r>
              <a:rPr lang="en-US" sz="2000" b="1" dirty="0" smtClean="0">
                <a:solidFill>
                  <a:srgbClr val="7030A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b="1" dirty="0" smtClean="0">
                <a:solidFill>
                  <a:srgbClr val="7030A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Fig. 8.5/ Fig. 8.6.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28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 descr="jhtp_11_Exceptions_Page_05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1820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200" y="363027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Example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en-US" sz="2800" b="1" dirty="0" smtClean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Division by Zero</a:t>
            </a:r>
            <a:r>
              <a:rPr lang="en-US" sz="20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without Exception 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Handling: </a:t>
            </a:r>
            <a:r>
              <a:rPr lang="en-US" sz="2000" b="1" dirty="0" smtClean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(1/3)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14300" y="4800600"/>
            <a:ext cx="891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Line 10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 </a:t>
            </a:r>
            <a:r>
              <a:rPr lang="en-US" sz="24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There is 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no</a:t>
            </a:r>
            <a:r>
              <a:rPr lang="en-US" sz="24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compiler error , but 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JVM</a:t>
            </a:r>
            <a:r>
              <a:rPr lang="en-US" sz="24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generates error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Exception</a:t>
            </a:r>
            <a:r>
              <a:rPr lang="en-US" sz="24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is thrown 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becaus</a:t>
            </a:r>
            <a:r>
              <a:rPr lang="en-US" sz="24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 after detecting the problem, the method 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did not handle </a:t>
            </a:r>
            <a:r>
              <a:rPr lang="en-US" sz="24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problem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313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5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6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7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8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DeitelPowerPointTemplate</Template>
  <TotalTime>7335</TotalTime>
  <Words>1858</Words>
  <Application>Microsoft Office PowerPoint</Application>
  <PresentationFormat>On-screen Show (4:3)</PresentationFormat>
  <Paragraphs>243</Paragraphs>
  <Slides>35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50" baseType="lpstr">
      <vt:lpstr>Goudy Sans Medium</vt:lpstr>
      <vt:lpstr>굴림</vt:lpstr>
      <vt:lpstr>맑은 고딕</vt:lpstr>
      <vt:lpstr>Arial</vt:lpstr>
      <vt:lpstr>Calibri</vt:lpstr>
      <vt:lpstr>Lucida Console</vt:lpstr>
      <vt:lpstr>Lucida Sans Unicode</vt:lpstr>
      <vt:lpstr>Symbol</vt:lpstr>
      <vt:lpstr>Times New Roman</vt:lpstr>
      <vt:lpstr>Verdana</vt:lpstr>
      <vt:lpstr>Wingdings</vt:lpstr>
      <vt:lpstr>Wingdings 2</vt:lpstr>
      <vt:lpstr>Wingdings 3</vt:lpstr>
      <vt:lpstr>Concourse</vt:lpstr>
      <vt:lpstr>2_Concourse</vt:lpstr>
      <vt:lpstr>Exception Handling Part 2 :</vt:lpstr>
      <vt:lpstr>PowerPoint Presentation</vt:lpstr>
      <vt:lpstr>   Implementation of Error Handling in Java  </vt:lpstr>
      <vt:lpstr>   Implementation of Error Handling in Java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Catch-or-Declare : Required by  Checked Exceptions </vt:lpstr>
      <vt:lpstr> Catch-or-Declare: Not required by unchecked Exceptions </vt:lpstr>
      <vt:lpstr> Catch-or-Declare Requrement (Summary)  </vt:lpstr>
      <vt:lpstr>Exception Handling  and Inheritance</vt:lpstr>
      <vt:lpstr>Exception Handling  and Inheritance(Cont.)</vt:lpstr>
      <vt:lpstr>PowerPoint Presentation</vt:lpstr>
      <vt:lpstr>PowerPoint Presentation</vt:lpstr>
      <vt:lpstr>PowerPoint Presentation</vt:lpstr>
      <vt:lpstr>PowerPoint Presentation</vt:lpstr>
      <vt:lpstr>Analysis of Example 4:  try/catch/ finally Block </vt:lpstr>
      <vt:lpstr>Analysis of Example 4:  try/catch/ finally Block </vt:lpstr>
      <vt:lpstr>  Stack Unwinding</vt:lpstr>
      <vt:lpstr>PowerPoint Presentation</vt:lpstr>
      <vt:lpstr>PowerPoint Presentation</vt:lpstr>
      <vt:lpstr>PowerPoint Presentation</vt:lpstr>
      <vt:lpstr>PowerPoint Presentation</vt:lpstr>
      <vt:lpstr>11.9  Chained Exceptions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dc:creator>paul</dc:creator>
  <cp:lastModifiedBy>Wondim</cp:lastModifiedBy>
  <cp:revision>308</cp:revision>
  <dcterms:created xsi:type="dcterms:W3CDTF">2009-05-11T15:07:32Z</dcterms:created>
  <dcterms:modified xsi:type="dcterms:W3CDTF">2018-11-15T00:41:45Z</dcterms:modified>
</cp:coreProperties>
</file>