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38" r:id="rId2"/>
    <p:sldId id="440" r:id="rId3"/>
    <p:sldId id="435" r:id="rId4"/>
    <p:sldId id="436" r:id="rId5"/>
    <p:sldId id="409" r:id="rId6"/>
    <p:sldId id="441" r:id="rId7"/>
    <p:sldId id="442" r:id="rId8"/>
    <p:sldId id="443" r:id="rId9"/>
    <p:sldId id="411" r:id="rId10"/>
    <p:sldId id="437" r:id="rId11"/>
    <p:sldId id="412" r:id="rId12"/>
    <p:sldId id="413" r:id="rId13"/>
    <p:sldId id="415" r:id="rId14"/>
    <p:sldId id="417" r:id="rId15"/>
    <p:sldId id="418" r:id="rId16"/>
    <p:sldId id="416" r:id="rId17"/>
    <p:sldId id="421" r:id="rId18"/>
    <p:sldId id="422" r:id="rId19"/>
    <p:sldId id="419" r:id="rId20"/>
    <p:sldId id="420" r:id="rId21"/>
    <p:sldId id="445" r:id="rId22"/>
    <p:sldId id="423" r:id="rId23"/>
    <p:sldId id="446" r:id="rId24"/>
    <p:sldId id="425" r:id="rId25"/>
    <p:sldId id="424" r:id="rId26"/>
    <p:sldId id="427" r:id="rId27"/>
    <p:sldId id="428" r:id="rId28"/>
    <p:sldId id="429" r:id="rId29"/>
    <p:sldId id="430" r:id="rId30"/>
    <p:sldId id="43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Ch 09: </a:t>
            </a:r>
            <a:r>
              <a:rPr lang="en-US" altLang="ko-KR" dirty="0" smtClean="0">
                <a:solidFill>
                  <a:prstClr val="black"/>
                </a:solidFill>
              </a:rPr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22424" cy="5184925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In this chapter, you will learn how </a:t>
            </a:r>
            <a:r>
              <a:rPr lang="en-US" sz="2400" dirty="0" smtClean="0">
                <a:solidFill>
                  <a:prstClr val="black"/>
                </a:solidFill>
              </a:rPr>
              <a:t>to use collection </a:t>
            </a:r>
            <a:r>
              <a:rPr lang="en-US" sz="2400" dirty="0">
                <a:solidFill>
                  <a:prstClr val="black"/>
                </a:solidFill>
              </a:rPr>
              <a:t>classes that implement 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different types </a:t>
            </a:r>
            <a:r>
              <a:rPr lang="en-US" sz="2400" dirty="0">
                <a:solidFill>
                  <a:prstClr val="black"/>
                </a:solidFill>
              </a:rPr>
              <a:t>of data structures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type of data structure affects the  performance of an algorithm.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Do you need to </a:t>
            </a:r>
            <a:r>
              <a:rPr lang="en-US" sz="2400" b="1" dirty="0" smtClean="0"/>
              <a:t>search a key  quickly </a:t>
            </a:r>
            <a:r>
              <a:rPr lang="en-US" sz="2400" dirty="0" smtClean="0"/>
              <a:t>through thousands of sorted items?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Do </a:t>
            </a:r>
            <a:r>
              <a:rPr lang="en-US" sz="2400" dirty="0"/>
              <a:t>you need to </a:t>
            </a:r>
            <a:r>
              <a:rPr lang="en-US" sz="2400" b="1" dirty="0"/>
              <a:t>rapidly insert </a:t>
            </a:r>
            <a:r>
              <a:rPr lang="en-US" sz="2400" dirty="0"/>
              <a:t>and remove elements </a:t>
            </a:r>
            <a:r>
              <a:rPr lang="en-US" sz="2400" dirty="0" smtClean="0"/>
              <a:t>in the middle of </a:t>
            </a:r>
            <a:r>
              <a:rPr lang="en-US" sz="2400" dirty="0"/>
              <a:t>an </a:t>
            </a:r>
            <a:r>
              <a:rPr lang="en-US" sz="2400" dirty="0" smtClean="0"/>
              <a:t>ordered  </a:t>
            </a:r>
            <a:r>
              <a:rPr lang="en-US" sz="2400" dirty="0"/>
              <a:t>sequence?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Do </a:t>
            </a:r>
            <a:r>
              <a:rPr lang="en-US" sz="2400" dirty="0"/>
              <a:t>you need to establish </a:t>
            </a:r>
            <a:r>
              <a:rPr lang="en-US" sz="2400" b="1" dirty="0"/>
              <a:t>associations</a:t>
            </a:r>
            <a:r>
              <a:rPr lang="en-US" sz="2400" dirty="0"/>
              <a:t> between keys and values?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Java collection API enables programmers to re-use existing data structuring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4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9.1.3. Iterator Interface(</a:t>
            </a:r>
            <a:r>
              <a:rPr lang="en-US" altLang="ko-KR" dirty="0" err="1" smtClean="0">
                <a:solidFill>
                  <a:srgbClr val="FF0000"/>
                </a:solidFill>
              </a:rPr>
              <a:t>java.util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Iterator interface is a </a:t>
            </a:r>
            <a:r>
              <a:rPr lang="en-US" altLang="ko-KR" dirty="0"/>
              <a:t>generic interface belongs to collection </a:t>
            </a:r>
            <a:r>
              <a:rPr lang="en-US" altLang="ko-KR" dirty="0" smtClean="0"/>
              <a:t>framework(API)</a:t>
            </a:r>
            <a:endParaRPr lang="en-US" altLang="ko-KR" dirty="0"/>
          </a:p>
          <a:p>
            <a:r>
              <a:rPr lang="en-US" altLang="ko-KR" dirty="0" smtClean="0"/>
              <a:t>It allows </a:t>
            </a:r>
            <a:r>
              <a:rPr lang="en-US" altLang="ko-KR" dirty="0"/>
              <a:t>us to traverse the collection and access the </a:t>
            </a:r>
            <a:r>
              <a:rPr lang="en-US" altLang="ko-KR" dirty="0" smtClean="0"/>
              <a:t>data element </a:t>
            </a:r>
            <a:r>
              <a:rPr lang="en-US" altLang="ko-KR" dirty="0"/>
              <a:t>of collection without </a:t>
            </a:r>
            <a:r>
              <a:rPr lang="en-US" altLang="ko-KR" b="1" dirty="0"/>
              <a:t>bothering</a:t>
            </a:r>
            <a:r>
              <a:rPr lang="en-US" altLang="ko-KR" dirty="0"/>
              <a:t> the user about </a:t>
            </a:r>
            <a:r>
              <a:rPr lang="en-US" altLang="ko-KR" dirty="0" smtClean="0"/>
              <a:t>specific implementation </a:t>
            </a:r>
            <a:r>
              <a:rPr lang="en-US" altLang="ko-KR" dirty="0"/>
              <a:t>of </a:t>
            </a:r>
            <a:r>
              <a:rPr lang="en-US" altLang="ko-KR" dirty="0" smtClean="0"/>
              <a:t>the collection.</a:t>
            </a:r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err="1"/>
              <a:t>java.util.</a:t>
            </a:r>
            <a:r>
              <a:rPr lang="en-US" altLang="ko-KR" dirty="0" err="1">
                <a:solidFill>
                  <a:srgbClr val="0000FF"/>
                </a:solidFill>
              </a:rPr>
              <a:t>Iterato</a:t>
            </a:r>
            <a:r>
              <a:rPr lang="en-US" altLang="ko-KR" dirty="0" err="1"/>
              <a:t>r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&gt; interface provides for </a:t>
            </a:r>
            <a:r>
              <a:rPr lang="en-US" altLang="ko-KR" b="1" dirty="0" smtClean="0"/>
              <a:t>one-way </a:t>
            </a:r>
            <a:r>
              <a:rPr lang="en-US" altLang="ko-KR" b="1" dirty="0" smtClean="0"/>
              <a:t>traversal</a:t>
            </a:r>
          </a:p>
          <a:p>
            <a:r>
              <a:rPr lang="en-US" altLang="ko-KR" dirty="0" err="1" smtClean="0"/>
              <a:t>java.util.</a:t>
            </a:r>
            <a:r>
              <a:rPr lang="en-US" altLang="ko-KR" dirty="0" err="1" smtClean="0">
                <a:solidFill>
                  <a:srgbClr val="0000FF"/>
                </a:solidFill>
              </a:rPr>
              <a:t>ListIterator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rgbClr val="FF0000"/>
                </a:solidFill>
              </a:rPr>
              <a:t>T</a:t>
            </a:r>
            <a:r>
              <a:rPr lang="en-US" altLang="ko-KR" dirty="0"/>
              <a:t>&gt; provides </a:t>
            </a:r>
            <a:r>
              <a:rPr lang="en-US" altLang="ko-KR" b="1" dirty="0" smtClean="0"/>
              <a:t>two-way traversal</a:t>
            </a:r>
            <a:endParaRPr lang="en-US" altLang="ko-KR" b="1" dirty="0"/>
          </a:p>
          <a:p>
            <a:r>
              <a:rPr lang="en-US" altLang="ko-KR" dirty="0"/>
              <a:t>Basically </a:t>
            </a:r>
            <a:r>
              <a:rPr lang="en-US" altLang="ko-KR" dirty="0" smtClean="0"/>
              <a:t>a </a:t>
            </a:r>
            <a:r>
              <a:rPr lang="en-US" altLang="ko-KR" b="1" dirty="0" smtClean="0"/>
              <a:t>Collection interface </a:t>
            </a:r>
            <a:r>
              <a:rPr lang="en-US" altLang="ko-KR" dirty="0" smtClean="0"/>
              <a:t> </a:t>
            </a:r>
            <a:r>
              <a:rPr lang="en-US" altLang="ko-KR" dirty="0"/>
              <a:t>provides </a:t>
            </a:r>
            <a:r>
              <a:rPr lang="en-US" altLang="ko-KR" b="1" dirty="0"/>
              <a:t>Iterator </a:t>
            </a:r>
            <a:r>
              <a:rPr lang="en-US" altLang="ko-KR" dirty="0"/>
              <a:t>by the </a:t>
            </a:r>
            <a:r>
              <a:rPr lang="en-US" altLang="ko-KR" b="1" dirty="0" smtClean="0"/>
              <a:t>iterato</a:t>
            </a:r>
            <a:r>
              <a:rPr lang="en-US" altLang="ko-KR" dirty="0" smtClean="0"/>
              <a:t>r() </a:t>
            </a:r>
            <a:r>
              <a:rPr lang="en-US" altLang="ko-KR" dirty="0"/>
              <a:t>method</a:t>
            </a:r>
          </a:p>
          <a:p>
            <a:r>
              <a:rPr lang="en-US" altLang="ko-KR" b="1" dirty="0" smtClean="0"/>
              <a:t>Iterator&lt;E</a:t>
            </a:r>
            <a:r>
              <a:rPr lang="en-US" altLang="ko-KR" b="1" dirty="0" smtClean="0"/>
              <a:t>&gt; interface has 4 </a:t>
            </a:r>
            <a:r>
              <a:rPr lang="en-US" altLang="ko-KR" b="1" dirty="0"/>
              <a:t>methods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457200" lvl="1" indent="-457200">
              <a:buNone/>
            </a:pPr>
            <a:r>
              <a:rPr lang="en-US" altLang="ko-KR" sz="2000" dirty="0" smtClean="0"/>
              <a:t>public interface </a:t>
            </a:r>
            <a:r>
              <a:rPr lang="en-US" altLang="ko-KR" sz="2000" b="1" dirty="0" smtClean="0"/>
              <a:t>Iterato</a:t>
            </a:r>
            <a:r>
              <a:rPr lang="en-US" altLang="ko-KR" sz="2000" dirty="0" smtClean="0"/>
              <a:t>r&lt;</a:t>
            </a:r>
            <a:r>
              <a:rPr lang="en-US" altLang="ko-KR" sz="2000" dirty="0" smtClean="0">
                <a:solidFill>
                  <a:srgbClr val="FF0000"/>
                </a:solidFill>
              </a:rPr>
              <a:t>E</a:t>
            </a:r>
            <a:r>
              <a:rPr lang="en-US" altLang="ko-KR" sz="2000" dirty="0" smtClean="0"/>
              <a:t>&gt;</a:t>
            </a:r>
          </a:p>
          <a:p>
            <a:pPr marL="457200" lvl="1" indent="-457200">
              <a:buNone/>
            </a:pPr>
            <a:r>
              <a:rPr lang="en-US" altLang="ko-KR" sz="2000" dirty="0"/>
              <a:t>{</a:t>
            </a:r>
            <a:endParaRPr lang="en-US" altLang="ko-KR" sz="2000" dirty="0" smtClean="0"/>
          </a:p>
          <a:p>
            <a:pPr marL="457200" lvl="1" indent="-45720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next</a:t>
            </a:r>
            <a:r>
              <a:rPr lang="en-US" altLang="ko-KR" sz="2000" dirty="0" smtClean="0"/>
              <a:t>(); </a:t>
            </a:r>
            <a:r>
              <a:rPr lang="en-US" altLang="ko-KR" sz="2000" dirty="0" smtClean="0">
                <a:solidFill>
                  <a:srgbClr val="0000FF"/>
                </a:solidFill>
              </a:rPr>
              <a:t>// by repeatedly calling next() method, we can visit elements one by one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lvl="1" indent="-40005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h</a:t>
            </a:r>
            <a:r>
              <a:rPr lang="en-US" altLang="ko-KR" sz="2000" b="1" dirty="0" err="1"/>
              <a:t>asNex</a:t>
            </a:r>
            <a:r>
              <a:rPr lang="en-US" altLang="ko-KR" sz="2000" dirty="0" err="1"/>
              <a:t>t</a:t>
            </a:r>
            <a:r>
              <a:rPr lang="en-US" altLang="ko-KR" sz="2000" dirty="0" smtClean="0"/>
              <a:t>(); </a:t>
            </a:r>
            <a:r>
              <a:rPr lang="en-US" altLang="ko-KR" dirty="0" smtClean="0">
                <a:solidFill>
                  <a:srgbClr val="0000FF"/>
                </a:solidFill>
              </a:rPr>
              <a:t>// before calling next(), call </a:t>
            </a:r>
            <a:r>
              <a:rPr lang="en-US" altLang="ko-KR" dirty="0" err="1" smtClean="0">
                <a:solidFill>
                  <a:srgbClr val="0000FF"/>
                </a:solidFill>
              </a:rPr>
              <a:t>hasNext</a:t>
            </a:r>
            <a:r>
              <a:rPr lang="en-US" altLang="ko-KR" dirty="0" smtClean="0">
                <a:solidFill>
                  <a:srgbClr val="0000FF"/>
                </a:solidFill>
              </a:rPr>
              <a:t>() to avoid </a:t>
            </a:r>
            <a:r>
              <a:rPr lang="en-US" altLang="ko-KR" dirty="0" err="1" smtClean="0">
                <a:solidFill>
                  <a:srgbClr val="FF0000"/>
                </a:solidFill>
              </a:rPr>
              <a:t>NoSuchElement</a:t>
            </a:r>
            <a:r>
              <a:rPr lang="en-US" altLang="ko-KR" dirty="0" err="1" smtClean="0">
                <a:solidFill>
                  <a:srgbClr val="FF0000"/>
                </a:solidFill>
              </a:rPr>
              <a:t>Exception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en-US" altLang="ko-KR" dirty="0">
              <a:solidFill>
                <a:srgbClr val="0000FF"/>
              </a:solidFill>
            </a:endParaRPr>
          </a:p>
          <a:p>
            <a:pPr marL="171450" lvl="1" indent="-57150"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b="1" dirty="0"/>
              <a:t>remove</a:t>
            </a:r>
            <a:r>
              <a:rPr lang="en-US" altLang="ko-KR" sz="2000" dirty="0"/>
              <a:t>();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default </a:t>
            </a:r>
            <a:r>
              <a:rPr lang="en-US" altLang="ko-KR" sz="2000" dirty="0"/>
              <a:t>void </a:t>
            </a:r>
            <a:r>
              <a:rPr lang="en-US" altLang="ko-KR" sz="2000" b="1" dirty="0" err="1"/>
              <a:t>forEachRemaining</a:t>
            </a:r>
            <a:r>
              <a:rPr lang="en-US" altLang="ko-KR" sz="2000" dirty="0"/>
              <a:t>(</a:t>
            </a:r>
            <a:r>
              <a:rPr lang="en-US" altLang="ko-KR" sz="2000" b="1" dirty="0"/>
              <a:t>Consumer</a:t>
            </a:r>
            <a:r>
              <a:rPr lang="en-US" altLang="ko-KR" sz="2000" dirty="0"/>
              <a:t>&lt;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en-US" altLang="ko-KR" sz="2000" dirty="0">
                <a:solidFill>
                  <a:srgbClr val="0000FF"/>
                </a:solidFill>
              </a:rPr>
              <a:t>super E&gt;</a:t>
            </a:r>
            <a:r>
              <a:rPr lang="en-US" altLang="ko-KR" sz="2000" dirty="0"/>
              <a:t> </a:t>
            </a:r>
            <a:r>
              <a:rPr lang="en-US" altLang="ko-KR" sz="2000" b="1" dirty="0"/>
              <a:t>action</a:t>
            </a:r>
            <a:r>
              <a:rPr lang="en-US" altLang="ko-KR" sz="2000" dirty="0" smtClean="0"/>
              <a:t>);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// after java SE 8.0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457200" lvl="1" indent="-457200">
              <a:buNone/>
            </a:pPr>
            <a:r>
              <a:rPr lang="en-US" altLang="ko-KR" sz="2000" dirty="0" smtClean="0"/>
              <a:t>}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Using Iterators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068051" cy="54659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Typical example:</a:t>
            </a:r>
          </a:p>
          <a:p>
            <a:pPr marL="457200" lvl="1" indent="0">
              <a:buNone/>
            </a:pPr>
            <a:r>
              <a:rPr lang="en-US" altLang="ko-KR" b="1" dirty="0" smtClean="0"/>
              <a:t>Collection</a:t>
            </a:r>
            <a:r>
              <a:rPr lang="en-US" altLang="ko-KR" dirty="0" smtClean="0"/>
              <a:t>&lt;String</a:t>
            </a:r>
            <a:r>
              <a:rPr lang="en-US" altLang="ko-KR" dirty="0"/>
              <a:t>&gt;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b="1" dirty="0" smtClean="0"/>
              <a:t>. . .  ;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dirty="0"/>
              <a:t>Iterator&lt;String&gt; </a:t>
            </a:r>
            <a:r>
              <a:rPr lang="en-US" altLang="ko-KR" b="1" dirty="0" err="1"/>
              <a:t>iter</a:t>
            </a:r>
            <a:r>
              <a:rPr lang="en-US" altLang="ko-KR" dirty="0"/>
              <a:t> = </a:t>
            </a:r>
            <a:r>
              <a:rPr lang="en-US" altLang="ko-KR" dirty="0" err="1"/>
              <a:t>c.</a:t>
            </a:r>
            <a:r>
              <a:rPr lang="en-US" altLang="ko-KR" b="1" dirty="0" err="1"/>
              <a:t>iterator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iter.hasNext</a:t>
            </a:r>
            <a:r>
              <a:rPr lang="en-US" altLang="ko-KR" dirty="0"/>
              <a:t>())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b="1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 element = </a:t>
            </a:r>
            <a:r>
              <a:rPr lang="en-US" altLang="ko-KR" dirty="0" err="1"/>
              <a:t>iter.next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// </a:t>
            </a:r>
            <a:r>
              <a:rPr lang="en-US" altLang="ko-KR" b="1" dirty="0"/>
              <a:t>do something with element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More </a:t>
            </a:r>
            <a:r>
              <a:rPr lang="en-US" altLang="ko-KR" dirty="0"/>
              <a:t>concisely: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(</a:t>
            </a:r>
            <a:r>
              <a:rPr lang="en-US" altLang="ko-KR" b="1" dirty="0"/>
              <a:t>String</a:t>
            </a:r>
            <a:r>
              <a:rPr lang="en-US" altLang="ko-KR" dirty="0"/>
              <a:t> element :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)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en-US" altLang="ko-KR" dirty="0" smtClean="0">
                <a:solidFill>
                  <a:srgbClr val="0000FF"/>
                </a:solidFill>
              </a:rPr>
              <a:t>the enhanced loop works </a:t>
            </a:r>
            <a:r>
              <a:rPr lang="en-US" altLang="ko-KR" dirty="0">
                <a:solidFill>
                  <a:srgbClr val="0000FF"/>
                </a:solidFill>
              </a:rPr>
              <a:t>for </a:t>
            </a:r>
            <a:r>
              <a:rPr lang="en-US" altLang="ko-KR" dirty="0" smtClean="0">
                <a:solidFill>
                  <a:srgbClr val="0000FF"/>
                </a:solidFill>
              </a:rPr>
              <a:t>any object that implements  </a:t>
            </a:r>
            <a:r>
              <a:rPr lang="en-US" altLang="ko-KR" dirty="0">
                <a:solidFill>
                  <a:srgbClr val="FF0000"/>
                </a:solidFill>
              </a:rPr>
              <a:t>Iterable </a:t>
            </a:r>
            <a:r>
              <a:rPr lang="en-US" altLang="ko-KR" dirty="0" smtClean="0">
                <a:solidFill>
                  <a:srgbClr val="0000FF"/>
                </a:solidFill>
              </a:rPr>
              <a:t>interface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b="1" dirty="0" smtClean="0"/>
              <a:t>// do </a:t>
            </a:r>
            <a:r>
              <a:rPr lang="en-US" altLang="ko-KR" b="1" dirty="0"/>
              <a:t>something with element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r>
              <a:rPr lang="en-US" altLang="ko-KR" dirty="0" smtClean="0"/>
              <a:t>The </a:t>
            </a:r>
            <a:r>
              <a:rPr lang="en-US" altLang="ko-KR" b="1" dirty="0"/>
              <a:t>Collection&lt;E</a:t>
            </a:r>
            <a:r>
              <a:rPr lang="en-US" altLang="ko-KR" dirty="0"/>
              <a:t>&gt; interface </a:t>
            </a:r>
            <a:r>
              <a:rPr lang="en-US" altLang="ko-KR" b="1" dirty="0"/>
              <a:t>extends</a:t>
            </a:r>
            <a:r>
              <a:rPr lang="en-US" altLang="ko-KR" dirty="0"/>
              <a:t> the </a:t>
            </a:r>
            <a:r>
              <a:rPr lang="en-US" altLang="ko-KR" b="1" dirty="0" err="1">
                <a:solidFill>
                  <a:srgbClr val="0000FF"/>
                </a:solidFill>
              </a:rPr>
              <a:t>Iterable</a:t>
            </a:r>
            <a:r>
              <a:rPr lang="en-US" altLang="ko-KR" dirty="0"/>
              <a:t>&lt;E&gt; interface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Public interface </a:t>
            </a:r>
            <a:r>
              <a:rPr lang="en-US" altLang="ko-KR" dirty="0" err="1" smtClean="0">
                <a:solidFill>
                  <a:srgbClr val="FF0000"/>
                </a:solidFill>
              </a:rPr>
              <a:t>Iterable</a:t>
            </a:r>
            <a:r>
              <a:rPr lang="en-US" altLang="ko-KR" dirty="0" smtClean="0"/>
              <a:t>&lt;E&gt;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Iterator</a:t>
            </a:r>
            <a:r>
              <a:rPr lang="en-US" altLang="ko-KR" dirty="0" smtClean="0"/>
              <a:t>&lt;E&gt; </a:t>
            </a:r>
            <a:r>
              <a:rPr lang="en-US" altLang="ko-KR" b="1" dirty="0" smtClean="0"/>
              <a:t>iterato</a:t>
            </a:r>
            <a:r>
              <a:rPr lang="en-US" altLang="ko-KR" dirty="0" smtClean="0"/>
              <a:t>r(); // </a:t>
            </a:r>
            <a:r>
              <a:rPr lang="en-US" altLang="ko-KR" b="1" dirty="0" smtClean="0"/>
              <a:t>has only one abstract method 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8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about Iterators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1010900" cy="5184925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Traversal </a:t>
            </a:r>
            <a:r>
              <a:rPr lang="en-US" altLang="ko-KR" b="1" dirty="0" smtClean="0"/>
              <a:t>order(the </a:t>
            </a:r>
            <a:r>
              <a:rPr lang="en-US" altLang="ko-KR" dirty="0" smtClean="0"/>
              <a:t>order in which the elements are visited depends </a:t>
            </a:r>
            <a:r>
              <a:rPr lang="en-US" altLang="ko-KR" dirty="0"/>
              <a:t>on </a:t>
            </a:r>
            <a:r>
              <a:rPr lang="en-US" altLang="ko-KR" dirty="0" smtClean="0"/>
              <a:t>collection type</a:t>
            </a:r>
            <a:endParaRPr lang="en-US" altLang="ko-KR" dirty="0"/>
          </a:p>
          <a:p>
            <a:r>
              <a:rPr lang="en-US" altLang="ko-KR" dirty="0" smtClean="0"/>
              <a:t>In java, think </a:t>
            </a:r>
            <a:r>
              <a:rPr lang="en-US" altLang="ko-KR" dirty="0"/>
              <a:t>of iterator position as being between elements</a:t>
            </a:r>
            <a:r>
              <a:rPr lang="en-US" altLang="ko-KR" dirty="0" smtClean="0"/>
              <a:t>.  </a:t>
            </a:r>
            <a:endParaRPr lang="en-US" altLang="ko-KR" dirty="0" smtClean="0"/>
          </a:p>
          <a:p>
            <a:r>
              <a:rPr lang="en-US" dirty="0">
                <a:latin typeface="TimesNewRomanPSMT"/>
              </a:rPr>
              <a:t>When </a:t>
            </a:r>
            <a:r>
              <a:rPr lang="en-US" dirty="0" smtClean="0">
                <a:latin typeface="TimesNewRomanPSMT"/>
              </a:rPr>
              <a:t>we  </a:t>
            </a:r>
            <a:r>
              <a:rPr lang="en-US" i="1" dirty="0">
                <a:latin typeface="TimesNewRomanPS-ItalicMT"/>
              </a:rPr>
              <a:t>call </a:t>
            </a:r>
            <a:r>
              <a:rPr lang="en-US" i="1" dirty="0" smtClean="0">
                <a:latin typeface="TimesNewRomanPS-ItalicMT"/>
              </a:rPr>
              <a:t>next(), </a:t>
            </a:r>
            <a:r>
              <a:rPr lang="en-US" i="1" dirty="0">
                <a:latin typeface="TimesNewRomanPS-ItalicMT"/>
              </a:rPr>
              <a:t>the iterator </a:t>
            </a:r>
            <a:r>
              <a:rPr lang="en-US" i="1" dirty="0">
                <a:latin typeface="TimesNewRomanPS-ItalicMT"/>
              </a:rPr>
              <a:t>jumps </a:t>
            </a:r>
            <a:r>
              <a:rPr lang="en-US" i="1" dirty="0" smtClean="0">
                <a:latin typeface="TimesNewRomanPS-ItalicMT"/>
              </a:rPr>
              <a:t>over </a:t>
            </a:r>
            <a:r>
              <a:rPr lang="en-US" dirty="0">
                <a:latin typeface="TimesNewRomanPSMT"/>
              </a:rPr>
              <a:t>the next element, and it returns a reference </a:t>
            </a:r>
            <a:endParaRPr lang="en-US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  to </a:t>
            </a:r>
            <a:r>
              <a:rPr lang="en-US" dirty="0">
                <a:latin typeface="TimesNewRomanPSMT"/>
              </a:rPr>
              <a:t>the element that it just passed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remove()</a:t>
            </a:r>
            <a:r>
              <a:rPr lang="en-US" altLang="ko-KR" dirty="0" smtClean="0"/>
              <a:t> of Iterator interface removes </a:t>
            </a:r>
            <a:r>
              <a:rPr lang="en-US" altLang="ko-KR" dirty="0"/>
              <a:t>the element that was just returned by </a:t>
            </a:r>
            <a:r>
              <a:rPr lang="en-US" altLang="ko-KR" dirty="0" smtClean="0">
                <a:solidFill>
                  <a:srgbClr val="FF0000"/>
                </a:solidFill>
              </a:rPr>
              <a:t>next():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Iterator&lt;String</a:t>
            </a:r>
            <a:r>
              <a:rPr lang="en-US" altLang="ko-KR" dirty="0"/>
              <a:t>&gt; it = </a:t>
            </a:r>
            <a:r>
              <a:rPr lang="en-US" altLang="ko-KR" dirty="0" err="1"/>
              <a:t>c.iterator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 err="1"/>
              <a:t>it.next</a:t>
            </a:r>
            <a:r>
              <a:rPr lang="en-US" altLang="ko-KR" dirty="0"/>
              <a:t>(); </a:t>
            </a:r>
            <a:r>
              <a:rPr lang="en-US" altLang="ko-KR" dirty="0">
                <a:solidFill>
                  <a:srgbClr val="0000FF"/>
                </a:solidFill>
              </a:rPr>
              <a:t>// skip over the first element</a:t>
            </a:r>
          </a:p>
          <a:p>
            <a:pPr marL="457200" lvl="1" indent="0">
              <a:buNone/>
            </a:pPr>
            <a:r>
              <a:rPr lang="en-US" altLang="ko-KR" dirty="0" err="1"/>
              <a:t>it.remove</a:t>
            </a:r>
            <a:r>
              <a:rPr lang="en-US" altLang="ko-KR" dirty="0"/>
              <a:t>();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// </a:t>
            </a:r>
            <a:r>
              <a:rPr lang="en-US" altLang="ko-KR" dirty="0">
                <a:solidFill>
                  <a:srgbClr val="0000FF"/>
                </a:solidFill>
              </a:rPr>
              <a:t>now remove </a:t>
            </a:r>
            <a:r>
              <a:rPr lang="en-US" altLang="ko-KR" dirty="0" smtClean="0">
                <a:solidFill>
                  <a:srgbClr val="0000FF"/>
                </a:solidFill>
              </a:rPr>
              <a:t>it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/>
              <a:t>Caution</a:t>
            </a:r>
            <a:r>
              <a:rPr lang="en-US" altLang="ko-KR" dirty="0"/>
              <a:t>: Calling remove </a:t>
            </a:r>
            <a:r>
              <a:rPr lang="en-US" altLang="ko-KR" dirty="0" smtClean="0"/>
              <a:t>() </a:t>
            </a:r>
            <a:r>
              <a:rPr lang="en-US" altLang="ko-KR" b="1" dirty="0" smtClean="0"/>
              <a:t>twice </a:t>
            </a:r>
            <a:r>
              <a:rPr lang="en-US" altLang="ko-KR" dirty="0" smtClean="0"/>
              <a:t>to </a:t>
            </a:r>
            <a:r>
              <a:rPr lang="en-US" altLang="ko-KR" dirty="0" err="1" smtClean="0"/>
              <a:t>remov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two adjacent elements </a:t>
            </a:r>
            <a:r>
              <a:rPr lang="en-US" altLang="ko-KR" dirty="0" smtClean="0"/>
              <a:t>without </a:t>
            </a:r>
            <a:r>
              <a:rPr lang="en-US" altLang="ko-KR" dirty="0"/>
              <a:t>calling </a:t>
            </a:r>
            <a:r>
              <a:rPr lang="en-US" altLang="ko-KR" b="1" dirty="0" smtClean="0"/>
              <a:t>next() </a:t>
            </a:r>
            <a:r>
              <a:rPr lang="en-US" altLang="ko-KR" b="1" dirty="0"/>
              <a:t>i</a:t>
            </a:r>
            <a:r>
              <a:rPr lang="en-US" altLang="ko-KR" dirty="0"/>
              <a:t>n between is an error.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it.remove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it.remove</a:t>
            </a:r>
            <a:r>
              <a:rPr lang="en-US" altLang="ko-KR" dirty="0" smtClean="0">
                <a:solidFill>
                  <a:srgbClr val="FF0000"/>
                </a:solidFill>
              </a:rPr>
              <a:t>();  // </a:t>
            </a:r>
            <a:r>
              <a:rPr lang="en-US" altLang="ko-KR" dirty="0" smtClean="0">
                <a:solidFill>
                  <a:srgbClr val="FF0000"/>
                </a:solidFill>
              </a:rPr>
              <a:t>error </a:t>
            </a:r>
            <a:r>
              <a:rPr lang="en-US" altLang="ko-KR" dirty="0" smtClean="0">
                <a:solidFill>
                  <a:srgbClr val="0000FF"/>
                </a:solidFill>
              </a:rPr>
              <a:t>because it throws </a:t>
            </a:r>
            <a:r>
              <a:rPr lang="en-US" altLang="ko-KR" dirty="0" err="1" smtClean="0">
                <a:solidFill>
                  <a:srgbClr val="0000FF"/>
                </a:solidFill>
              </a:rPr>
              <a:t>IllegalStateException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**********************************************************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it.remove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it.next</a:t>
            </a:r>
            <a:r>
              <a:rPr lang="en-US" altLang="ko-KR" dirty="0" smtClean="0"/>
              <a:t>(); </a:t>
            </a:r>
            <a:r>
              <a:rPr lang="en-US" altLang="ko-KR" dirty="0" smtClean="0">
                <a:solidFill>
                  <a:srgbClr val="0000FF"/>
                </a:solidFill>
              </a:rPr>
              <a:t>// jump to next element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 err="1" smtClean="0"/>
              <a:t>it.remove</a:t>
            </a:r>
            <a:r>
              <a:rPr lang="en-US" altLang="ko-KR" dirty="0" smtClean="0"/>
              <a:t>(); // ok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2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9.1.5. </a:t>
            </a:r>
            <a:r>
              <a:rPr lang="en-US" altLang="ko-KR" dirty="0" smtClean="0">
                <a:solidFill>
                  <a:srgbClr val="0000FF"/>
                </a:solidFill>
              </a:rPr>
              <a:t>Interfaces </a:t>
            </a:r>
            <a:r>
              <a:rPr lang="en-US" altLang="ko-KR" dirty="0"/>
              <a:t>in the Collection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3857626" cy="5184925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800" b="1" dirty="0" smtClean="0">
                <a:solidFill>
                  <a:srgbClr val="0000FF"/>
                </a:solidFill>
              </a:rPr>
              <a:t>Collectio</a:t>
            </a:r>
            <a:r>
              <a:rPr lang="en-US" altLang="ko-KR" sz="1800" dirty="0" smtClean="0">
                <a:solidFill>
                  <a:srgbClr val="0000FF"/>
                </a:solidFill>
              </a:rPr>
              <a:t>n</a:t>
            </a:r>
            <a:r>
              <a:rPr lang="en-US" altLang="ko-KR" sz="1800" dirty="0" smtClean="0"/>
              <a:t>(I) </a:t>
            </a:r>
            <a:r>
              <a:rPr lang="en-US" altLang="ko-KR" sz="1800" dirty="0"/>
              <a:t>holds </a:t>
            </a:r>
            <a:r>
              <a:rPr lang="en-US" altLang="ko-KR" sz="1800" dirty="0" smtClean="0"/>
              <a:t>elements.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smtClean="0"/>
              <a:t> It is </a:t>
            </a:r>
            <a:r>
              <a:rPr lang="en-US" altLang="ko-KR" sz="1800" dirty="0" smtClean="0"/>
              <a:t>root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interface e</a:t>
            </a:r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0000FF"/>
                </a:solidFill>
              </a:rPr>
              <a:t>Map</a:t>
            </a:r>
            <a:r>
              <a:rPr lang="en-US" altLang="ko-KR" sz="1800" b="1" dirty="0" smtClean="0"/>
              <a:t>(I)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holds </a:t>
            </a:r>
            <a:r>
              <a:rPr lang="en-US" altLang="ko-KR" sz="1800" dirty="0" smtClean="0"/>
              <a:t>key/value pairs.</a:t>
            </a:r>
          </a:p>
          <a:p>
            <a:pPr marL="0" indent="0">
              <a:buNone/>
            </a:pPr>
            <a:r>
              <a:rPr lang="en-US" altLang="ko-KR" sz="1800" dirty="0" smtClean="0"/>
              <a:t>   It is a root interface </a:t>
            </a:r>
            <a:endParaRPr lang="en-US" altLang="ko-KR" sz="1800" dirty="0"/>
          </a:p>
          <a:p>
            <a:r>
              <a:rPr lang="en-US" altLang="ko-KR" sz="1800" b="1" dirty="0" smtClean="0"/>
              <a:t>List(I):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Ordered collection.</a:t>
            </a:r>
          </a:p>
          <a:p>
            <a:r>
              <a:rPr lang="en-US" altLang="ko-KR" sz="1800" b="1" dirty="0" smtClean="0"/>
              <a:t>Set(I): </a:t>
            </a:r>
            <a:r>
              <a:rPr lang="en-US" altLang="ko-KR" sz="1800" dirty="0"/>
              <a:t>Unordered collection without duplicates.</a:t>
            </a:r>
          </a:p>
          <a:p>
            <a:r>
              <a:rPr lang="en-US" altLang="ko-KR" sz="1800" b="1" dirty="0" err="1" smtClean="0"/>
              <a:t>SortedSet</a:t>
            </a:r>
            <a:r>
              <a:rPr lang="en-US" altLang="ko-KR" sz="1800" b="1" dirty="0" smtClean="0"/>
              <a:t>/</a:t>
            </a:r>
            <a:r>
              <a:rPr lang="en-US" altLang="ko-KR" sz="1800" b="1" dirty="0" err="1" smtClean="0"/>
              <a:t>SortedMap</a:t>
            </a:r>
            <a:r>
              <a:rPr lang="en-US" altLang="ko-KR" sz="1800" b="1" dirty="0" smtClean="0"/>
              <a:t>(I):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Traversed in sorted order.</a:t>
            </a:r>
          </a:p>
          <a:p>
            <a:r>
              <a:rPr lang="en-US" altLang="ko-KR" sz="1800" b="1" dirty="0" err="1" smtClean="0"/>
              <a:t>NavigableSet</a:t>
            </a:r>
            <a:r>
              <a:rPr lang="en-US" altLang="ko-KR" sz="1800" b="1" dirty="0" smtClean="0"/>
              <a:t>/</a:t>
            </a:r>
            <a:r>
              <a:rPr lang="en-US" altLang="ko-KR" sz="1800" b="1" dirty="0" err="1" smtClean="0"/>
              <a:t>NavigableMap</a:t>
            </a:r>
            <a:r>
              <a:rPr lang="en-US" altLang="ko-KR" sz="1800" b="1" dirty="0" smtClean="0"/>
              <a:t>(I): </a:t>
            </a:r>
            <a:r>
              <a:rPr lang="en-US" altLang="ko-KR" sz="1800" dirty="0"/>
              <a:t>Additional methods for sorted sets/maps.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3" y="992038"/>
            <a:ext cx="6276977" cy="50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9.2. Concrete </a:t>
            </a:r>
            <a:r>
              <a:rPr lang="en-US" altLang="ko-KR" dirty="0"/>
              <a:t>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ArrayList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/>
              <a:t>An indexed sequence that grows and shrinks dynamically  </a:t>
            </a:r>
          </a:p>
          <a:p>
            <a:r>
              <a:rPr lang="en-US" altLang="ko-KR" b="1" dirty="0" err="1"/>
              <a:t>LinkedList</a:t>
            </a:r>
            <a:r>
              <a:rPr lang="en-US" altLang="ko-KR" b="1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An ordered sequence that allows efficient insertion and removal at any location  </a:t>
            </a:r>
          </a:p>
          <a:p>
            <a:r>
              <a:rPr lang="en-US" altLang="ko-KR" b="1" dirty="0" err="1"/>
              <a:t>ArrayDeque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double-ended queue that is implemented as a circular array  </a:t>
            </a:r>
          </a:p>
          <a:p>
            <a:r>
              <a:rPr lang="en-US" altLang="ko-KR" b="1" dirty="0" err="1"/>
              <a:t>HashSet</a:t>
            </a:r>
            <a:r>
              <a:rPr lang="en-US" altLang="ko-KR" b="1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An unordered collection that rejects duplicates  </a:t>
            </a:r>
          </a:p>
          <a:p>
            <a:r>
              <a:rPr lang="en-US" altLang="ko-KR" b="1" dirty="0" err="1"/>
              <a:t>TreeSet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sorted set </a:t>
            </a:r>
          </a:p>
          <a:p>
            <a:r>
              <a:rPr lang="en-US" altLang="ko-KR" b="1" dirty="0" err="1"/>
              <a:t>EnumSet</a:t>
            </a:r>
            <a:r>
              <a:rPr lang="en-US" altLang="ko-KR" b="1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set of enumerated type values  </a:t>
            </a:r>
          </a:p>
          <a:p>
            <a:r>
              <a:rPr lang="en-US" altLang="ko-KR" dirty="0" err="1"/>
              <a:t>L</a:t>
            </a:r>
            <a:r>
              <a:rPr lang="en-US" altLang="ko-KR" b="1" dirty="0" err="1"/>
              <a:t>inkedHashSet</a:t>
            </a:r>
            <a:r>
              <a:rPr lang="en-US" altLang="ko-KR" b="1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set that remembers the order in which elements were inserted  </a:t>
            </a:r>
          </a:p>
          <a:p>
            <a:r>
              <a:rPr lang="en-US" altLang="ko-KR" dirty="0" err="1"/>
              <a:t>P</a:t>
            </a:r>
            <a:r>
              <a:rPr lang="en-US" altLang="ko-KR" b="1" dirty="0" err="1"/>
              <a:t>riorityQueu</a:t>
            </a:r>
            <a:r>
              <a:rPr lang="en-US" altLang="ko-KR" dirty="0" err="1"/>
              <a:t>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collection that allows efficient removal of the smallest element  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HashMap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data structure that stores key/value associations  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TreeMap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map in which the keys are sorted  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EnumMap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A map in which the keys belong to an enumerated type  </a:t>
            </a:r>
          </a:p>
          <a:p>
            <a:r>
              <a:rPr lang="en-US" altLang="ko-KR" dirty="0" smtClean="0"/>
              <a:t>…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8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9.2. Concrete Collections </a:t>
            </a:r>
            <a:r>
              <a:rPr lang="en-US" altLang="ko-KR" dirty="0" smtClean="0">
                <a:solidFill>
                  <a:srgbClr val="0000FF"/>
                </a:solidFill>
              </a:rPr>
              <a:t>cont’d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43" y="879894"/>
            <a:ext cx="5184070" cy="55985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7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Lists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List interface supports sequential </a:t>
            </a:r>
            <a:r>
              <a:rPr lang="en-US" altLang="ko-KR" dirty="0"/>
              <a:t>traversal with </a:t>
            </a:r>
            <a:r>
              <a:rPr lang="en-US" altLang="ko-KR" dirty="0" smtClean="0"/>
              <a:t>iterators</a:t>
            </a:r>
            <a:endParaRPr lang="en-US" altLang="ko-KR" dirty="0"/>
          </a:p>
          <a:p>
            <a:r>
              <a:rPr lang="en-US" altLang="ko-KR" dirty="0" smtClean="0"/>
              <a:t>List interface also provides methods to access elements randomly with </a:t>
            </a:r>
            <a:r>
              <a:rPr lang="en-US" altLang="ko-KR" dirty="0"/>
              <a:t>integer indexes.</a:t>
            </a:r>
          </a:p>
          <a:p>
            <a:r>
              <a:rPr lang="en-US" altLang="ko-KR" b="1" dirty="0" smtClean="0"/>
              <a:t>List&lt;E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interface provides methods for </a:t>
            </a:r>
            <a:r>
              <a:rPr lang="en-US" altLang="ko-KR" b="1" dirty="0" smtClean="0">
                <a:solidFill>
                  <a:srgbClr val="0000FF"/>
                </a:solidFill>
              </a:rPr>
              <a:t>random </a:t>
            </a:r>
            <a:r>
              <a:rPr lang="en-US" altLang="ko-KR" b="1" dirty="0" smtClean="0"/>
              <a:t>access :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/>
              <a:t>add(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index</a:t>
            </a:r>
            <a:r>
              <a:rPr lang="en-US" altLang="ko-KR" dirty="0"/>
              <a:t>, E element)</a:t>
            </a:r>
          </a:p>
          <a:p>
            <a:pPr marL="457200" lvl="1" indent="0">
              <a:buNone/>
            </a:pPr>
            <a:r>
              <a:rPr lang="en-US" altLang="ko-KR" dirty="0"/>
              <a:t>void remove(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inde</a:t>
            </a:r>
            <a:r>
              <a:rPr lang="en-US" altLang="ko-KR" dirty="0"/>
              <a:t>x)</a:t>
            </a:r>
          </a:p>
          <a:p>
            <a:pPr marL="457200" lvl="1" indent="0">
              <a:buNone/>
            </a:pPr>
            <a:r>
              <a:rPr lang="en-US" altLang="ko-KR" dirty="0"/>
              <a:t>E get(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index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E set(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index</a:t>
            </a:r>
            <a:r>
              <a:rPr lang="en-US" altLang="ko-KR" dirty="0"/>
              <a:t>, E element)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 smtClean="0"/>
              <a:t>ListIterator</a:t>
            </a:r>
            <a:r>
              <a:rPr lang="en-US" altLang="ko-KR" b="1" dirty="0" smtClean="0"/>
              <a:t>&lt;E&gt;interface </a:t>
            </a:r>
            <a:r>
              <a:rPr lang="en-US" altLang="ko-KR" dirty="0" smtClean="0"/>
              <a:t> </a:t>
            </a:r>
            <a:r>
              <a:rPr lang="en-US" altLang="ko-KR" dirty="0"/>
              <a:t>extends </a:t>
            </a:r>
            <a:r>
              <a:rPr lang="en-US" altLang="ko-KR" b="1" dirty="0"/>
              <a:t>Iterator&lt;E&gt;</a:t>
            </a:r>
            <a:r>
              <a:rPr lang="en-US" altLang="ko-KR" dirty="0"/>
              <a:t> </a:t>
            </a:r>
            <a:r>
              <a:rPr lang="en-US" altLang="ko-KR" dirty="0" smtClean="0"/>
              <a:t>//  provides the following methods: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 element</a:t>
            </a:r>
            <a:r>
              <a:rPr lang="en-US" altLang="ko-KR" dirty="0" smtClean="0"/>
              <a:t>)   // add an element before iterator position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previous</a:t>
            </a:r>
            <a:r>
              <a:rPr lang="en-US" altLang="ko-KR" dirty="0" smtClean="0"/>
              <a:t>()		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b</a:t>
            </a:r>
            <a:r>
              <a:rPr lang="en-US" altLang="ko-KR" dirty="0" err="1" smtClean="0"/>
              <a:t>oolean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hasPrevious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/>
              <a:t>);</a:t>
            </a:r>
          </a:p>
          <a:p>
            <a:pPr marL="0" lvl="1" indent="0">
              <a:buNone/>
            </a:pPr>
            <a:r>
              <a:rPr lang="en-US" altLang="ko-KR" dirty="0"/>
              <a:t>}</a:t>
            </a:r>
            <a:endParaRPr lang="en-US" altLang="ko-KR" dirty="0"/>
          </a:p>
          <a:p>
            <a:r>
              <a:rPr lang="en-US" altLang="ko-KR" b="1" dirty="0" smtClean="0"/>
              <a:t>Note: </a:t>
            </a:r>
            <a:r>
              <a:rPr lang="en-US" altLang="ko-KR" b="1" dirty="0" err="1" smtClean="0"/>
              <a:t>ArrayList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LinkedList(</a:t>
            </a:r>
            <a:r>
              <a:rPr lang="en-US" altLang="ko-KR" b="1" dirty="0" smtClean="0">
                <a:solidFill>
                  <a:srgbClr val="FF0000"/>
                </a:solidFill>
              </a:rPr>
              <a:t>implicitly doubly linked List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</a:t>
            </a:r>
            <a:r>
              <a:rPr lang="en-US" altLang="ko-KR" dirty="0" smtClean="0"/>
              <a:t>implement </a:t>
            </a:r>
            <a:r>
              <a:rPr lang="en-US" altLang="ko-KR" b="1" dirty="0" smtClean="0"/>
              <a:t>List</a:t>
            </a:r>
            <a:r>
              <a:rPr lang="en-US" altLang="ko-KR" dirty="0" smtClean="0"/>
              <a:t> interface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5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Example: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and Iterator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5860055" cy="5184925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java.util.List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java.util.ArrayList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java.util.Collection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java.util.Iterator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public class </a:t>
            </a:r>
            <a:r>
              <a:rPr lang="en-US" altLang="ko-KR" b="1" dirty="0" err="1">
                <a:solidFill>
                  <a:srgbClr val="0000FF"/>
                </a:solidFill>
              </a:rPr>
              <a:t>CollectionTest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sz="1900" dirty="0" smtClean="0"/>
              <a:t> </a:t>
            </a:r>
            <a:r>
              <a:rPr lang="en-US" altLang="ko-KR" sz="1900" dirty="0" smtClean="0"/>
              <a:t>    </a:t>
            </a:r>
            <a:r>
              <a:rPr lang="en-US" altLang="ko-KR" sz="1600" dirty="0" smtClean="0"/>
              <a:t>String</a:t>
            </a:r>
            <a:r>
              <a:rPr lang="en-US" altLang="ko-KR" sz="1600" dirty="0"/>
              <a:t>[] </a:t>
            </a:r>
            <a:r>
              <a:rPr lang="en-US" altLang="ko-KR" sz="1600" dirty="0">
                <a:solidFill>
                  <a:srgbClr val="FF0000"/>
                </a:solidFill>
              </a:rPr>
              <a:t>colors</a:t>
            </a:r>
            <a:r>
              <a:rPr lang="en-US" altLang="ko-KR" sz="1600" dirty="0"/>
              <a:t> = {"MAGENTA", "RED", "WHITE", "BLUE", "CYAN"};</a:t>
            </a:r>
          </a:p>
          <a:p>
            <a:pPr marL="0" indent="0">
              <a:buNone/>
            </a:pPr>
            <a:r>
              <a:rPr lang="en-US" altLang="ko-KR" sz="1600" dirty="0"/>
              <a:t>      List&lt;St</a:t>
            </a:r>
            <a:r>
              <a:rPr lang="en-US" altLang="ko-KR" dirty="0"/>
              <a:t>ring&gt; list =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      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for (String color : colors)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   </a:t>
            </a:r>
            <a:r>
              <a:rPr lang="en-US" altLang="ko-KR" dirty="0" err="1"/>
              <a:t>list.add</a:t>
            </a:r>
            <a:r>
              <a:rPr lang="en-US" altLang="ko-KR" dirty="0"/>
              <a:t>(color); </a:t>
            </a:r>
            <a:r>
              <a:rPr lang="en-US" altLang="ko-KR" b="1" dirty="0" smtClean="0">
                <a:solidFill>
                  <a:srgbClr val="0000FF"/>
                </a:solidFill>
              </a:rPr>
              <a:t>// adds color to end of list      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smtClean="0"/>
              <a:t>String</a:t>
            </a:r>
            <a:r>
              <a:rPr lang="en-US" altLang="ko-KR" dirty="0"/>
              <a:t>[] </a:t>
            </a:r>
            <a:r>
              <a:rPr lang="en-US" altLang="ko-KR" dirty="0" err="1">
                <a:solidFill>
                  <a:srgbClr val="FF0000"/>
                </a:solidFill>
              </a:rPr>
              <a:t>removeColors</a:t>
            </a:r>
            <a:r>
              <a:rPr lang="en-US" altLang="ko-KR" dirty="0"/>
              <a:t> = {"RED</a:t>
            </a:r>
            <a:r>
              <a:rPr lang="en-US" altLang="ko-KR" dirty="0" smtClean="0"/>
              <a:t>", </a:t>
            </a:r>
            <a:r>
              <a:rPr lang="en-US" altLang="ko-KR" dirty="0"/>
              <a:t>"WHITE", "BLUE"};</a:t>
            </a:r>
          </a:p>
          <a:p>
            <a:pPr marL="0" indent="0">
              <a:buNone/>
            </a:pPr>
            <a:r>
              <a:rPr lang="en-US" altLang="ko-KR" dirty="0"/>
              <a:t>      List&lt;String&gt; </a:t>
            </a:r>
            <a:r>
              <a:rPr lang="en-US" altLang="ko-KR" dirty="0" err="1"/>
              <a:t>removeList</a:t>
            </a:r>
            <a:r>
              <a:rPr lang="en-US" altLang="ko-KR" dirty="0"/>
              <a:t>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for (String color : </a:t>
            </a:r>
            <a:r>
              <a:rPr lang="en-US" altLang="ko-KR" dirty="0" err="1"/>
              <a:t>removeColors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</a:t>
            </a:r>
            <a:r>
              <a:rPr lang="en-US" altLang="ko-KR" dirty="0" err="1"/>
              <a:t>removeList.add</a:t>
            </a:r>
            <a:r>
              <a:rPr lang="en-US" altLang="ko-KR" dirty="0"/>
              <a:t>(color);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521872" y="1027097"/>
            <a:ext cx="5211896" cy="5184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// </a:t>
            </a:r>
            <a:r>
              <a:rPr lang="en-US" altLang="ko-KR" sz="1400" b="1" dirty="0">
                <a:solidFill>
                  <a:srgbClr val="0000FF"/>
                </a:solidFill>
              </a:rPr>
              <a:t>output list contents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: ");</a:t>
            </a:r>
          </a:p>
          <a:p>
            <a:pPr marL="0" indent="0"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count = 0; count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count++)</a:t>
            </a:r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System.out.printf</a:t>
            </a:r>
            <a:r>
              <a:rPr lang="en-US" altLang="ko-KR" sz="1400" dirty="0"/>
              <a:t>("%s ", 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(count));</a:t>
            </a:r>
          </a:p>
          <a:p>
            <a:pPr marL="0" indent="0"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>
                <a:solidFill>
                  <a:srgbClr val="0000FF"/>
                </a:solidFill>
              </a:rPr>
              <a:t>// remove from list the colors contained in </a:t>
            </a:r>
            <a:r>
              <a:rPr lang="en-US" altLang="ko-KR" sz="1400" dirty="0" err="1">
                <a:solidFill>
                  <a:srgbClr val="0000FF"/>
                </a:solidFill>
              </a:rPr>
              <a:t>removeList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removeColors</a:t>
            </a:r>
            <a:r>
              <a:rPr lang="en-US" altLang="ko-KR" sz="1400" dirty="0"/>
              <a:t>(list, </a:t>
            </a:r>
            <a:r>
              <a:rPr lang="en-US" altLang="ko-KR" sz="1400" dirty="0" err="1"/>
              <a:t>removeList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>
                <a:solidFill>
                  <a:srgbClr val="0000FF"/>
                </a:solidFill>
              </a:rPr>
              <a:t>// output list contents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 smtClean="0"/>
              <a:t>System.out.printf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("%</a:t>
            </a:r>
            <a:r>
              <a:rPr lang="en-US" altLang="ko-KR" sz="1400" dirty="0" err="1"/>
              <a:t>n%nArrayList</a:t>
            </a:r>
            <a:r>
              <a:rPr lang="en-US" altLang="ko-KR" sz="1400" dirty="0"/>
              <a:t> after calling </a:t>
            </a:r>
            <a:r>
              <a:rPr lang="en-US" altLang="ko-KR" sz="1400" dirty="0" err="1"/>
              <a:t>removeColors</a:t>
            </a:r>
            <a:r>
              <a:rPr lang="en-US" altLang="ko-KR" sz="1400" dirty="0"/>
              <a:t>:%n");</a:t>
            </a:r>
          </a:p>
          <a:p>
            <a:pPr marL="0" indent="0"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/>
              <a:t>for (String color : list)</a:t>
            </a:r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System.out.printf</a:t>
            </a:r>
            <a:r>
              <a:rPr lang="en-US" altLang="ko-KR" sz="1400" dirty="0"/>
              <a:t>("%s ", color);</a:t>
            </a:r>
          </a:p>
          <a:p>
            <a:pPr marL="0" indent="0">
              <a:buNone/>
            </a:pPr>
            <a:r>
              <a:rPr lang="en-US" altLang="ko-KR" sz="1400" dirty="0"/>
              <a:t>   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70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ArrayList</a:t>
            </a:r>
            <a:r>
              <a:rPr lang="en-US" altLang="ko-KR" dirty="0"/>
              <a:t> and </a:t>
            </a:r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// </a:t>
            </a:r>
            <a:r>
              <a:rPr lang="en-US" altLang="ko-KR" sz="1800" b="1" dirty="0">
                <a:solidFill>
                  <a:srgbClr val="0000FF"/>
                </a:solidFill>
              </a:rPr>
              <a:t>remove colors specified in collection2 from collection1</a:t>
            </a:r>
          </a:p>
          <a:p>
            <a:pPr marL="0" indent="0">
              <a:buNone/>
            </a:pPr>
            <a:r>
              <a:rPr lang="en-US" altLang="ko-KR" sz="1800" dirty="0"/>
              <a:t>   private static void </a:t>
            </a:r>
            <a:r>
              <a:rPr lang="en-US" altLang="ko-KR" sz="1800" dirty="0" err="1"/>
              <a:t>removeColors</a:t>
            </a:r>
            <a:r>
              <a:rPr lang="en-US" altLang="ko-KR" sz="1800" dirty="0"/>
              <a:t>(Collection&lt;String&gt; collection1, </a:t>
            </a:r>
            <a:r>
              <a:rPr lang="en-US" altLang="ko-KR" sz="1800" dirty="0" smtClean="0"/>
              <a:t>Collection&lt;String</a:t>
            </a:r>
            <a:r>
              <a:rPr lang="en-US" altLang="ko-KR" sz="1800" dirty="0"/>
              <a:t>&gt; collection2)</a:t>
            </a:r>
          </a:p>
          <a:p>
            <a:pPr marL="0" indent="0">
              <a:buNone/>
            </a:pPr>
            <a:r>
              <a:rPr lang="en-US" altLang="ko-KR" sz="1800" dirty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>
                <a:solidFill>
                  <a:srgbClr val="0000FF"/>
                </a:solidFill>
              </a:rPr>
              <a:t>// get iterator</a:t>
            </a:r>
          </a:p>
          <a:p>
            <a:pPr marL="0" indent="0">
              <a:buNone/>
            </a:pPr>
            <a:r>
              <a:rPr lang="en-US" altLang="ko-KR" sz="1800" dirty="0"/>
              <a:t>      Iterator&lt;String&gt; iterator = collection1.iterator(); 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>
                <a:solidFill>
                  <a:srgbClr val="0000FF"/>
                </a:solidFill>
              </a:rPr>
              <a:t>// loop while collection has items</a:t>
            </a:r>
          </a:p>
          <a:p>
            <a:pPr marL="0" indent="0">
              <a:buNone/>
            </a:pPr>
            <a:r>
              <a:rPr lang="en-US" altLang="ko-KR" sz="1800" dirty="0"/>
              <a:t>      while (</a:t>
            </a:r>
            <a:r>
              <a:rPr lang="en-US" altLang="ko-KR" sz="1800" dirty="0" err="1"/>
              <a:t>iterator.hasNext</a:t>
            </a:r>
            <a:r>
              <a:rPr lang="en-US" altLang="ko-KR" sz="1800" dirty="0"/>
              <a:t>())         </a:t>
            </a:r>
          </a:p>
          <a:p>
            <a:pPr marL="0" indent="0">
              <a:buNone/>
            </a:pPr>
            <a:r>
              <a:rPr lang="en-US" altLang="ko-KR" sz="1800" dirty="0"/>
              <a:t>      {</a:t>
            </a:r>
          </a:p>
          <a:p>
            <a:pPr marL="0" indent="0">
              <a:buNone/>
            </a:pPr>
            <a:r>
              <a:rPr lang="en-US" altLang="ko-KR" sz="1800" dirty="0"/>
              <a:t>         if (collection2.contains(</a:t>
            </a:r>
            <a:r>
              <a:rPr lang="en-US" altLang="ko-KR" sz="1800" dirty="0" err="1"/>
              <a:t>iterator.next</a:t>
            </a:r>
            <a:r>
              <a:rPr lang="en-US" altLang="ko-KR" sz="1800" dirty="0"/>
              <a:t>()))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iterator.remove</a:t>
            </a:r>
            <a:r>
              <a:rPr lang="en-US" altLang="ko-KR" sz="1800" dirty="0"/>
              <a:t>(); // remove current element</a:t>
            </a:r>
          </a:p>
          <a:p>
            <a:pPr marL="0" indent="0">
              <a:buNone/>
            </a:pPr>
            <a:r>
              <a:rPr lang="en-US" altLang="ko-KR" sz="1800" dirty="0"/>
              <a:t>      } </a:t>
            </a:r>
          </a:p>
          <a:p>
            <a:pPr marL="0" indent="0">
              <a:buNone/>
            </a:pPr>
            <a:r>
              <a:rPr lang="en-US" altLang="ko-KR" sz="1800" dirty="0"/>
              <a:t>   } </a:t>
            </a:r>
          </a:p>
          <a:p>
            <a:pPr marL="0" indent="0">
              <a:buNone/>
            </a:pPr>
            <a:r>
              <a:rPr lang="en-US" altLang="ko-KR" sz="1800" dirty="0"/>
              <a:t>} </a:t>
            </a:r>
            <a:r>
              <a:rPr lang="en-US" altLang="ko-KR" sz="1800" dirty="0">
                <a:solidFill>
                  <a:srgbClr val="0000FF"/>
                </a:solidFill>
              </a:rPr>
              <a:t>// end class </a:t>
            </a:r>
            <a:r>
              <a:rPr lang="en-US" altLang="ko-KR" sz="1800" dirty="0" err="1">
                <a:solidFill>
                  <a:srgbClr val="0000FF"/>
                </a:solidFill>
              </a:rPr>
              <a:t>CollectionTest</a:t>
            </a:r>
            <a:endParaRPr lang="ko-KR" altLang="en-US" sz="1800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9.2.1 Linked </a:t>
            </a:r>
            <a:r>
              <a:rPr lang="en-US" altLang="ko-KR" dirty="0" smtClean="0">
                <a:solidFill>
                  <a:srgbClr val="0000FF"/>
                </a:solidFill>
              </a:rPr>
              <a:t>Lists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class  </a:t>
            </a:r>
            <a:r>
              <a:rPr lang="en-US" altLang="ko-KR" dirty="0"/>
              <a:t>manage an </a:t>
            </a:r>
            <a:r>
              <a:rPr lang="en-US" altLang="ko-KR" b="1" dirty="0"/>
              <a:t>array </a:t>
            </a:r>
            <a:r>
              <a:rPr lang="en-US" altLang="ko-KR" dirty="0"/>
              <a:t>that can grow or shrink.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what is the drawback of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 class?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Inserting and removing </a:t>
            </a:r>
            <a:r>
              <a:rPr lang="en-US" altLang="ko-KR" dirty="0" smtClean="0"/>
              <a:t>elements at the middle location of array is slow because it needs several shift operations as shown below.</a:t>
            </a:r>
          </a:p>
          <a:p>
            <a:pPr marL="0" lvl="1" indent="45720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L</a:t>
            </a:r>
            <a:r>
              <a:rPr lang="en-US" altLang="ko-KR" b="1" dirty="0" smtClean="0">
                <a:solidFill>
                  <a:srgbClr val="0000FF"/>
                </a:solidFill>
              </a:rPr>
              <a:t>inkedList </a:t>
            </a:r>
            <a:r>
              <a:rPr lang="en-US" altLang="ko-KR" dirty="0" smtClean="0"/>
              <a:t>class solves this problem.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2694652"/>
            <a:ext cx="3981450" cy="40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: </a:t>
            </a:r>
            <a:r>
              <a:rPr lang="en-US" altLang="ko-KR" dirty="0" smtClean="0"/>
              <a:t>Java Collections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9940391" cy="51849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/>
                </a:solidFill>
                <a:latin typeface="TimesNewRomanPSMT"/>
              </a:rPr>
              <a:t>Java collections </a:t>
            </a:r>
            <a:r>
              <a:rPr lang="en-US" altLang="ko-KR" sz="2400" b="1" dirty="0">
                <a:solidFill>
                  <a:prstClr val="black"/>
                </a:solidFill>
                <a:latin typeface="TimesNewRomanPSMT"/>
              </a:rPr>
              <a:t>framework( </a:t>
            </a:r>
            <a:r>
              <a:rPr lang="en-US" altLang="ko-KR" sz="2400" b="1" dirty="0" err="1">
                <a:solidFill>
                  <a:srgbClr val="0000FF"/>
                </a:solidFill>
                <a:latin typeface="TimesNewRomanPSMT"/>
              </a:rPr>
              <a:t>java.util</a:t>
            </a:r>
            <a:r>
              <a:rPr lang="en-US" altLang="ko-KR" sz="2400" b="1" dirty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TimesNewRomanPSMT"/>
              </a:rPr>
              <a:t>package</a:t>
            </a:r>
            <a:r>
              <a:rPr lang="en-US" altLang="ko-KR" sz="2400" b="1" dirty="0">
                <a:solidFill>
                  <a:prstClr val="black"/>
                </a:solidFill>
                <a:latin typeface="TimesNewRomanPSMT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TimesNewRomanPSMT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a unified architecture for representing and manipulating </a:t>
            </a:r>
            <a:r>
              <a:rPr lang="en-US" altLang="ko-KR" sz="2400" dirty="0" smtClean="0">
                <a:solidFill>
                  <a:prstClr val="black"/>
                </a:solidFill>
                <a:latin typeface="TimesNewRomanPSMT"/>
              </a:rPr>
              <a:t>data structure libraries</a:t>
            </a:r>
            <a:endParaRPr lang="en-US" altLang="ko-KR" sz="2400" dirty="0">
              <a:solidFill>
                <a:prstClr val="black"/>
              </a:solidFill>
              <a:latin typeface="TimesNewRomanPSMT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enables them to be manipulated independently of the details of </a:t>
            </a: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their representation</a:t>
            </a:r>
            <a:endParaRPr lang="en-US" altLang="ko-KR" sz="2400" dirty="0">
              <a:solidFill>
                <a:prstClr val="black"/>
              </a:solidFill>
              <a:latin typeface="TimesNewRomanPSMT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provides interfaces and their implementations for manipulating </a:t>
            </a: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those collections</a:t>
            </a:r>
            <a:endParaRPr lang="en-US" altLang="ko-KR" sz="2400" dirty="0">
              <a:solidFill>
                <a:prstClr val="black"/>
              </a:solidFill>
              <a:latin typeface="TimesNewRomanPSMT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reduces programming </a:t>
            </a:r>
            <a:r>
              <a:rPr lang="en-US" altLang="ko-KR" sz="2400" dirty="0">
                <a:solidFill>
                  <a:prstClr val="black"/>
                </a:solidFill>
                <a:latin typeface="TimesNewRomanPSMT"/>
              </a:rPr>
              <a:t>effort</a:t>
            </a:r>
            <a:endParaRPr lang="en-US" altLang="ko-KR" sz="2400" dirty="0">
              <a:solidFill>
                <a:prstClr val="black"/>
              </a:solidFill>
              <a:latin typeface="TimesNewRomanPSMT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NewRomanPSMT"/>
              </a:rPr>
              <a:t>The </a:t>
            </a:r>
            <a:r>
              <a:rPr lang="en-US" sz="2400" b="1" dirty="0">
                <a:solidFill>
                  <a:prstClr val="black"/>
                </a:solidFill>
                <a:latin typeface="TimesNewRomanPSMT"/>
              </a:rPr>
              <a:t>initial release </a:t>
            </a:r>
            <a:r>
              <a:rPr lang="en-US" sz="2400" dirty="0">
                <a:solidFill>
                  <a:prstClr val="black"/>
                </a:solidFill>
                <a:latin typeface="TimesNewRomanPSMT"/>
              </a:rPr>
              <a:t>of Java API contain </a:t>
            </a:r>
            <a:r>
              <a:rPr lang="en-US" sz="2400" dirty="0">
                <a:solidFill>
                  <a:prstClr val="black"/>
                </a:solidFill>
                <a:latin typeface="TimesNewRomanPSMT"/>
              </a:rPr>
              <a:t>a small set of classes for basic data </a:t>
            </a:r>
            <a:r>
              <a:rPr lang="en-US" sz="2400" dirty="0" smtClean="0">
                <a:solidFill>
                  <a:prstClr val="black"/>
                </a:solidFill>
                <a:latin typeface="TimesNewRomanPSMT"/>
              </a:rPr>
              <a:t>structures, namely,</a:t>
            </a:r>
            <a:r>
              <a:rPr lang="en-US" sz="2400" dirty="0" smtClean="0">
                <a:solidFill>
                  <a:prstClr val="black"/>
                </a:solidFill>
                <a:latin typeface="CourierNewPSMT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NewPSMT"/>
              </a:rPr>
              <a:t>Vector</a:t>
            </a:r>
            <a:r>
              <a:rPr lang="en-US" sz="2400" dirty="0">
                <a:solidFill>
                  <a:prstClr val="black"/>
                </a:solidFill>
                <a:latin typeface="CourierNewPSMT"/>
              </a:rPr>
              <a:t> class </a:t>
            </a:r>
            <a:r>
              <a:rPr lang="en-US" sz="2400" dirty="0" smtClean="0">
                <a:solidFill>
                  <a:prstClr val="black"/>
                </a:solidFill>
                <a:latin typeface="TimesNewRomanPSMT"/>
              </a:rPr>
              <a:t>, </a:t>
            </a:r>
            <a:r>
              <a:rPr lang="en-US" sz="2400" b="1" dirty="0">
                <a:solidFill>
                  <a:prstClr val="black"/>
                </a:solidFill>
                <a:latin typeface="CourierNewPSMT"/>
              </a:rPr>
              <a:t>Stack </a:t>
            </a:r>
            <a:r>
              <a:rPr lang="en-US" sz="2400" dirty="0">
                <a:solidFill>
                  <a:prstClr val="black"/>
                </a:solidFill>
                <a:latin typeface="CourierNewPSMT"/>
              </a:rPr>
              <a:t>class </a:t>
            </a:r>
            <a:r>
              <a:rPr lang="en-US" sz="2400" dirty="0" smtClean="0">
                <a:solidFill>
                  <a:prstClr val="black"/>
                </a:solidFill>
                <a:latin typeface="TimesNewRomanPSMT"/>
              </a:rPr>
              <a:t>, </a:t>
            </a:r>
            <a:r>
              <a:rPr lang="en-US" sz="2400" b="1" dirty="0" err="1">
                <a:solidFill>
                  <a:prstClr val="black"/>
                </a:solidFill>
                <a:latin typeface="CourierNewPSMT"/>
              </a:rPr>
              <a:t>Hashtable</a:t>
            </a:r>
            <a:r>
              <a:rPr lang="en-US" sz="2400" dirty="0">
                <a:solidFill>
                  <a:prstClr val="black"/>
                </a:solidFill>
                <a:latin typeface="CourierNewPSMT"/>
              </a:rPr>
              <a:t> class </a:t>
            </a:r>
            <a:r>
              <a:rPr lang="en-US" sz="2400" dirty="0">
                <a:solidFill>
                  <a:prstClr val="black"/>
                </a:solidFill>
                <a:latin typeface="TimesNewRomanPSMT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NewRomanPSMT"/>
              </a:rPr>
              <a:t>and  </a:t>
            </a:r>
            <a:r>
              <a:rPr lang="en-US" sz="2400" b="1" dirty="0" smtClean="0">
                <a:solidFill>
                  <a:prstClr val="black"/>
                </a:solidFill>
                <a:latin typeface="CourierNewPSMT"/>
              </a:rPr>
              <a:t>Enumeration</a:t>
            </a:r>
            <a:r>
              <a:rPr lang="en-US" sz="2400" dirty="0" smtClean="0">
                <a:solidFill>
                  <a:prstClr val="black"/>
                </a:solidFill>
                <a:latin typeface="CourierNewPSM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NewRomanPSMT"/>
              </a:rPr>
              <a:t>interface </a:t>
            </a:r>
            <a:r>
              <a:rPr lang="en-US" sz="2400" dirty="0">
                <a:solidFill>
                  <a:prstClr val="black"/>
                </a:solidFill>
                <a:latin typeface="TimesNewRomanPSMT"/>
              </a:rPr>
              <a:t>that provides an abstract mechanism for visiting elements in an </a:t>
            </a:r>
            <a:r>
              <a:rPr lang="en-US" sz="2400" dirty="0" smtClean="0">
                <a:solidFill>
                  <a:prstClr val="black"/>
                </a:solidFill>
                <a:latin typeface="TimesNewRomanPSMT"/>
              </a:rPr>
              <a:t>arbitrary </a:t>
            </a:r>
            <a:r>
              <a:rPr lang="en-US" sz="2400" dirty="0">
                <a:solidFill>
                  <a:prstClr val="black"/>
                </a:solidFill>
                <a:latin typeface="TimesNewRomanPSMT"/>
              </a:rPr>
              <a:t>container.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9.2.1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Linked list is a chain </a:t>
            </a:r>
            <a:r>
              <a:rPr lang="en-US" altLang="ko-KR" b="1" dirty="0"/>
              <a:t>of “links”: </a:t>
            </a:r>
            <a:endParaRPr lang="en-US" altLang="ko-KR" b="1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R</a:t>
            </a:r>
            <a:r>
              <a:rPr lang="en-US" altLang="ko-KR" b="1" dirty="0" smtClean="0"/>
              <a:t>emoving an  element </a:t>
            </a:r>
          </a:p>
          <a:p>
            <a:pPr marL="0" indent="0">
              <a:buNone/>
            </a:pPr>
            <a:r>
              <a:rPr lang="en-US" altLang="ko-KR" b="1" dirty="0" smtClean="0"/>
              <a:t>from the middle</a:t>
            </a:r>
            <a:r>
              <a:rPr lang="en-US" altLang="ko-KR" b="1" dirty="0"/>
              <a:t> </a:t>
            </a:r>
            <a:r>
              <a:rPr lang="en-US" altLang="ko-KR" b="1" dirty="0" smtClean="0"/>
              <a:t>of the a </a:t>
            </a:r>
          </a:p>
          <a:p>
            <a:pPr marL="0" indent="0">
              <a:buNone/>
            </a:pPr>
            <a:r>
              <a:rPr lang="en-US" altLang="ko-KR" b="1" dirty="0" smtClean="0"/>
              <a:t>LinkedList is very fast.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817950"/>
            <a:ext cx="4762500" cy="2809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729037"/>
            <a:ext cx="4762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9.2.1 Linked Lists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cont’d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49" y="992038"/>
            <a:ext cx="10896601" cy="5364312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>Example 1:</a:t>
            </a:r>
            <a:r>
              <a:rPr lang="en-US" altLang="ko-KR" dirty="0" smtClean="0"/>
              <a:t> to illustrate “</a:t>
            </a:r>
            <a:r>
              <a:rPr lang="en-US" altLang="ko-KR" b="1" dirty="0" smtClean="0"/>
              <a:t>LinkedList”</a:t>
            </a:r>
            <a:r>
              <a:rPr lang="en-US" altLang="ko-KR" dirty="0" smtClean="0"/>
              <a:t> </a:t>
            </a:r>
            <a:r>
              <a:rPr lang="en-US" altLang="ko-KR" dirty="0" smtClean="0"/>
              <a:t>Operations and </a:t>
            </a:r>
            <a:r>
              <a:rPr lang="en-US" altLang="ko-KR" b="1" dirty="0" smtClean="0"/>
              <a:t>Iterators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List</a:t>
            </a:r>
            <a:r>
              <a:rPr lang="en-US" altLang="ko-KR" sz="2000" dirty="0" smtClean="0"/>
              <a:t>&lt;</a:t>
            </a:r>
            <a:r>
              <a:rPr lang="en-US" altLang="ko-KR" sz="2000" dirty="0" smtClean="0">
                <a:solidFill>
                  <a:srgbClr val="0000FF"/>
                </a:solidFill>
              </a:rPr>
              <a:t>String</a:t>
            </a:r>
            <a:r>
              <a:rPr lang="en-US" altLang="ko-KR" sz="2000" dirty="0" smtClean="0"/>
              <a:t>&gt; staff = </a:t>
            </a:r>
            <a:r>
              <a:rPr lang="en-US" altLang="ko-KR" sz="2000" dirty="0" smtClean="0">
                <a:solidFill>
                  <a:srgbClr val="0000FF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LinkedList</a:t>
            </a:r>
            <a:r>
              <a:rPr lang="en-US" altLang="ko-KR" sz="2000" b="1" dirty="0" smtClean="0"/>
              <a:t>&lt;</a:t>
            </a:r>
            <a:r>
              <a:rPr lang="en-US" altLang="ko-KR" sz="2000" dirty="0" smtClean="0">
                <a:solidFill>
                  <a:srgbClr val="0000FF"/>
                </a:solidFill>
              </a:rPr>
              <a:t>String</a:t>
            </a:r>
            <a:r>
              <a:rPr lang="en-US" altLang="ko-KR" sz="2000" dirty="0" smtClean="0"/>
              <a:t>&gt;();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err="1" smtClean="0"/>
              <a:t>staff.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</a:t>
            </a:r>
            <a:r>
              <a:rPr lang="en-US" altLang="ko-KR" sz="2000" dirty="0" smtClean="0"/>
              <a:t>(“Amy”);  // add method adds an element at the end of the list</a:t>
            </a:r>
          </a:p>
          <a:p>
            <a:pPr marL="457200" lvl="1" indent="0">
              <a:buNone/>
            </a:pPr>
            <a:r>
              <a:rPr lang="en-US" altLang="ko-KR" sz="2000" dirty="0" err="1" smtClean="0"/>
              <a:t>staff.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</a:t>
            </a:r>
            <a:r>
              <a:rPr lang="en-US" altLang="ko-KR" sz="2000" dirty="0" err="1" smtClean="0"/>
              <a:t>d</a:t>
            </a:r>
            <a:r>
              <a:rPr lang="en-US" altLang="ko-KR" sz="2000" dirty="0" smtClean="0"/>
              <a:t>(“Bob”);</a:t>
            </a:r>
          </a:p>
          <a:p>
            <a:pPr marL="457200" lvl="1" indent="0">
              <a:buNone/>
            </a:pPr>
            <a:r>
              <a:rPr lang="en-US" altLang="ko-KR" sz="2000" dirty="0" err="1" smtClean="0"/>
              <a:t>staff.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</a:t>
            </a:r>
            <a:r>
              <a:rPr lang="en-US" altLang="ko-KR" sz="2000" dirty="0" smtClean="0"/>
              <a:t>(“Carl”);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Iterator&lt;String&gt; </a:t>
            </a:r>
            <a:r>
              <a:rPr lang="en-US" altLang="ko-KR" sz="2000" b="1" dirty="0" err="1" smtClean="0"/>
              <a:t>iter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staff</a:t>
            </a:r>
            <a:r>
              <a:rPr lang="en-US" altLang="ko-KR" sz="2000" dirty="0" err="1" smtClean="0"/>
              <a:t>.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iterator</a:t>
            </a:r>
            <a:r>
              <a:rPr lang="en-US" altLang="ko-KR" sz="2000" dirty="0" smtClean="0"/>
              <a:t>();//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String </a:t>
            </a:r>
            <a:r>
              <a:rPr lang="en-US" altLang="ko-KR" sz="2000" b="1" dirty="0" smtClean="0"/>
              <a:t>first</a:t>
            </a:r>
            <a:r>
              <a:rPr lang="en-US" altLang="ko-KR" sz="2000" dirty="0" smtClean="0"/>
              <a:t> = </a:t>
            </a:r>
            <a:r>
              <a:rPr lang="en-US" altLang="ko-KR" sz="2000" b="1" dirty="0" err="1" smtClean="0"/>
              <a:t>iter.</a:t>
            </a:r>
            <a:r>
              <a:rPr lang="en-US" altLang="ko-KR" sz="2000" dirty="0" err="1" smtClean="0"/>
              <a:t>next</a:t>
            </a:r>
            <a:r>
              <a:rPr lang="en-US" altLang="ko-KR" sz="2000" dirty="0" smtClean="0"/>
              <a:t>();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String </a:t>
            </a:r>
            <a:r>
              <a:rPr lang="en-US" altLang="ko-KR" sz="2000" b="1" dirty="0" smtClean="0"/>
              <a:t>secon</a:t>
            </a:r>
            <a:r>
              <a:rPr lang="en-US" altLang="ko-KR" sz="2000" dirty="0" smtClean="0"/>
              <a:t>d = </a:t>
            </a:r>
            <a:r>
              <a:rPr lang="en-US" altLang="ko-KR" sz="2000" b="1" dirty="0" err="1" smtClean="0"/>
              <a:t>iter</a:t>
            </a:r>
            <a:r>
              <a:rPr lang="en-US" altLang="ko-KR" sz="2000" dirty="0" err="1" smtClean="0"/>
              <a:t>.next</a:t>
            </a:r>
            <a:r>
              <a:rPr lang="en-US" altLang="ko-KR" sz="2000" dirty="0" smtClean="0"/>
              <a:t>();</a:t>
            </a:r>
          </a:p>
          <a:p>
            <a:pPr marL="457200" lvl="1" indent="0">
              <a:buNone/>
            </a:pPr>
            <a:r>
              <a:rPr lang="en-US" altLang="ko-KR" sz="2000" b="1" dirty="0" err="1" smtClean="0"/>
              <a:t>iter.</a:t>
            </a:r>
            <a:r>
              <a:rPr lang="en-US" altLang="ko-KR" sz="2000" dirty="0" err="1" smtClean="0"/>
              <a:t>remove</a:t>
            </a:r>
            <a:r>
              <a:rPr lang="en-US" altLang="ko-KR" sz="2000" dirty="0" smtClean="0"/>
              <a:t>(); </a:t>
            </a:r>
            <a:r>
              <a:rPr lang="en-US" altLang="ko-KR" sz="2000" dirty="0" smtClean="0">
                <a:solidFill>
                  <a:srgbClr val="0000FF"/>
                </a:solidFill>
              </a:rPr>
              <a:t>// </a:t>
            </a:r>
            <a:r>
              <a:rPr lang="en-US" altLang="ko-KR" sz="2000" dirty="0" smtClean="0">
                <a:solidFill>
                  <a:srgbClr val="0000FF"/>
                </a:solidFill>
              </a:rPr>
              <a:t>remove last visited element (i.e.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second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element</a:t>
            </a:r>
            <a:r>
              <a:rPr lang="en-US" altLang="ko-KR" sz="2000" dirty="0" smtClean="0">
                <a:solidFill>
                  <a:srgbClr val="0000FF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b="1" dirty="0" smtClean="0"/>
              <a:t>*************************************************************************************</a:t>
            </a:r>
            <a:endParaRPr lang="en-US" altLang="ko-KR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The </a:t>
            </a:r>
            <a:r>
              <a:rPr lang="en-US" altLang="ko-KR" sz="2000" b="1" dirty="0" err="1" smtClean="0"/>
              <a:t>LinkedList.add</a:t>
            </a:r>
            <a:r>
              <a:rPr lang="en-US" altLang="ko-KR" sz="2000" b="1" dirty="0" smtClean="0"/>
              <a:t>() </a:t>
            </a:r>
            <a:r>
              <a:rPr lang="en-US" altLang="ko-KR" sz="2000" dirty="0" smtClean="0"/>
              <a:t>method </a:t>
            </a:r>
            <a:r>
              <a:rPr lang="en-US" altLang="ko-KR" sz="2000" dirty="0"/>
              <a:t>adds the object to the end of the list. 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to add objects </a:t>
            </a:r>
            <a:r>
              <a:rPr lang="en-US" altLang="ko-KR" sz="2000" dirty="0" smtClean="0"/>
              <a:t>in the middle </a:t>
            </a:r>
            <a:r>
              <a:rPr lang="en-US" altLang="ko-KR" sz="2000" dirty="0"/>
              <a:t>of a </a:t>
            </a:r>
            <a:r>
              <a:rPr lang="en-US" altLang="ko-KR" sz="2000" dirty="0" smtClean="0"/>
              <a:t>list use add() method of </a:t>
            </a:r>
            <a:r>
              <a:rPr lang="en-US" altLang="ko-KR" sz="2000" dirty="0" err="1" smtClean="0"/>
              <a:t>ListIterator</a:t>
            </a:r>
            <a:r>
              <a:rPr lang="en-US" altLang="ko-KR" sz="2000" dirty="0" smtClean="0"/>
              <a:t>(I)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interface </a:t>
            </a:r>
            <a:r>
              <a:rPr lang="en-US" altLang="ko-KR" sz="2000" b="1" dirty="0" err="1">
                <a:solidFill>
                  <a:srgbClr val="0000FF"/>
                </a:solidFill>
              </a:rPr>
              <a:t>ListIterato</a:t>
            </a:r>
            <a:r>
              <a:rPr lang="en-US" altLang="ko-KR" sz="2000" dirty="0" err="1"/>
              <a:t>r</a:t>
            </a:r>
            <a:r>
              <a:rPr lang="en-US" altLang="ko-KR" sz="2000" dirty="0"/>
              <a:t>&lt;E&gt; </a:t>
            </a:r>
            <a:r>
              <a:rPr lang="en-US" altLang="ko-KR" sz="2000" dirty="0">
                <a:solidFill>
                  <a:srgbClr val="FF0000"/>
                </a:solidFill>
              </a:rPr>
              <a:t>extends </a:t>
            </a:r>
            <a:r>
              <a:rPr lang="en-US" altLang="ko-KR" sz="2000" dirty="0">
                <a:solidFill>
                  <a:srgbClr val="0000FF"/>
                </a:solidFill>
              </a:rPr>
              <a:t>Iterator</a:t>
            </a:r>
            <a:r>
              <a:rPr lang="en-US" altLang="ko-KR" sz="2000" dirty="0"/>
              <a:t>&lt;E&gt;</a:t>
            </a:r>
          </a:p>
          <a:p>
            <a:pPr marL="457200" lvl="1" indent="0">
              <a:buNone/>
            </a:pPr>
            <a:r>
              <a:rPr lang="en-US" altLang="ko-KR" sz="2000" dirty="0"/>
              <a:t>{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void </a:t>
            </a:r>
            <a:r>
              <a:rPr lang="en-US" altLang="ko-KR" sz="2000" b="1" dirty="0">
                <a:solidFill>
                  <a:srgbClr val="FF0000"/>
                </a:solidFill>
              </a:rPr>
              <a:t>add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/>
              <a:t>E element</a:t>
            </a:r>
            <a:r>
              <a:rPr lang="en-US" altLang="ko-KR" sz="2000" dirty="0" smtClean="0"/>
              <a:t>); </a:t>
            </a:r>
            <a:r>
              <a:rPr lang="en-US" altLang="ko-KR" sz="2000" dirty="0" smtClean="0">
                <a:solidFill>
                  <a:srgbClr val="0000FF"/>
                </a:solidFill>
              </a:rPr>
              <a:t>// see next slide 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3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9.2.1 Linked Lists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7030A0"/>
                </a:solidFill>
              </a:rPr>
              <a:t>cont’d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6205848" cy="51849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Example 2: The following code adds three elements.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List&lt;String</a:t>
            </a:r>
            <a:r>
              <a:rPr lang="en-US" altLang="ko-KR" dirty="0">
                <a:solidFill>
                  <a:srgbClr val="FF0000"/>
                </a:solidFill>
              </a:rPr>
              <a:t>&gt; staff </a:t>
            </a:r>
            <a:r>
              <a:rPr lang="en-US" altLang="ko-KR" dirty="0"/>
              <a:t>= new LinkedList&lt;&gt;();</a:t>
            </a:r>
          </a:p>
          <a:p>
            <a:pPr marL="457200" lvl="1" indent="0">
              <a:buNone/>
            </a:pPr>
            <a:r>
              <a:rPr lang="en-US" altLang="ko-KR" dirty="0" err="1"/>
              <a:t>staff.add</a:t>
            </a:r>
            <a:r>
              <a:rPr lang="en-US" altLang="ko-KR" dirty="0"/>
              <a:t>(“Amy”);</a:t>
            </a:r>
          </a:p>
          <a:p>
            <a:pPr marL="457200" lvl="1" indent="0">
              <a:buNone/>
            </a:pPr>
            <a:r>
              <a:rPr lang="en-US" altLang="ko-KR" dirty="0" err="1"/>
              <a:t>staff.add</a:t>
            </a:r>
            <a:r>
              <a:rPr lang="en-US" altLang="ko-KR" dirty="0"/>
              <a:t>(“Bob”);</a:t>
            </a:r>
          </a:p>
          <a:p>
            <a:pPr marL="457200" lvl="1" indent="0">
              <a:buNone/>
            </a:pPr>
            <a:r>
              <a:rPr lang="en-US" altLang="ko-KR" dirty="0" err="1"/>
              <a:t>staff.add</a:t>
            </a:r>
            <a:r>
              <a:rPr lang="en-US" altLang="ko-KR" dirty="0"/>
              <a:t>(“Carl”);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ListIterator</a:t>
            </a:r>
            <a:r>
              <a:rPr lang="en-US" altLang="ko-KR" dirty="0" smtClean="0"/>
              <a:t>&lt;String&gt; </a:t>
            </a:r>
            <a:r>
              <a:rPr lang="en-US" altLang="ko-KR" b="1" dirty="0" err="1"/>
              <a:t>iter</a:t>
            </a:r>
            <a:r>
              <a:rPr lang="en-US" altLang="ko-KR" dirty="0"/>
              <a:t> = </a:t>
            </a:r>
            <a:r>
              <a:rPr lang="en-US" altLang="ko-KR" dirty="0" err="1" smtClean="0">
                <a:solidFill>
                  <a:srgbClr val="0000FF"/>
                </a:solidFill>
              </a:rPr>
              <a:t>staff</a:t>
            </a:r>
            <a:r>
              <a:rPr lang="en-US" altLang="ko-KR" dirty="0" err="1" smtClean="0"/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ListIterato</a:t>
            </a:r>
            <a:r>
              <a:rPr lang="en-US" altLang="ko-KR" dirty="0" err="1" smtClean="0"/>
              <a:t>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iter.next</a:t>
            </a:r>
            <a:r>
              <a:rPr lang="en-US" altLang="ko-KR" dirty="0" smtClean="0"/>
              <a:t>(); // skip the first element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iter.add</a:t>
            </a:r>
            <a:r>
              <a:rPr lang="en-US" altLang="ko-KR" dirty="0" smtClean="0"/>
              <a:t>(“Juliet”);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// adds “Juliet” before the second element</a:t>
            </a:r>
          </a:p>
          <a:p>
            <a:r>
              <a:rPr lang="en-US" altLang="ko-KR" dirty="0" smtClean="0"/>
              <a:t>When </a:t>
            </a:r>
            <a:r>
              <a:rPr lang="en-US" altLang="ko-KR" dirty="0" smtClean="0"/>
              <a:t>you can </a:t>
            </a:r>
            <a:r>
              <a:rPr lang="en-US" altLang="ko-KR" b="1" dirty="0" smtClean="0"/>
              <a:t>add</a:t>
            </a:r>
            <a:r>
              <a:rPr lang="en-US" altLang="ko-KR" dirty="0" smtClean="0"/>
              <a:t> </a:t>
            </a:r>
            <a:r>
              <a:rPr lang="en-US" altLang="ko-KR" dirty="0" smtClean="0"/>
              <a:t>multiple times, the elements are simply added in turn </a:t>
            </a:r>
            <a:r>
              <a:rPr lang="en-US" altLang="ko-KR" b="1" dirty="0" smtClean="0"/>
              <a:t>before</a:t>
            </a:r>
            <a:r>
              <a:rPr lang="en-US" altLang="ko-KR" dirty="0" smtClean="0"/>
              <a:t> the current iterator positions.</a:t>
            </a:r>
          </a:p>
          <a:p>
            <a:r>
              <a:rPr lang="en-US" altLang="ko-KR" dirty="0" smtClean="0"/>
              <a:t>If you </a:t>
            </a:r>
            <a:r>
              <a:rPr lang="en-US" altLang="ko-KR" b="1" dirty="0" smtClean="0"/>
              <a:t>add </a:t>
            </a:r>
            <a:r>
              <a:rPr lang="en-US" altLang="ko-KR" dirty="0" smtClean="0"/>
              <a:t>an element with a </a:t>
            </a:r>
            <a:r>
              <a:rPr lang="en-US" altLang="ko-KR" b="1" dirty="0" smtClean="0"/>
              <a:t>new list iterator</a:t>
            </a:r>
            <a:r>
              <a:rPr lang="en-US" altLang="ko-KR" dirty="0" smtClean="0"/>
              <a:t>, it is added to the </a:t>
            </a:r>
            <a:r>
              <a:rPr lang="en-US" altLang="ko-KR" b="1" dirty="0" smtClean="0"/>
              <a:t>beginning</a:t>
            </a:r>
            <a:r>
              <a:rPr lang="en-US" altLang="ko-KR" dirty="0" smtClean="0"/>
              <a:t> of the list.</a:t>
            </a:r>
          </a:p>
          <a:p>
            <a:r>
              <a:rPr lang="en-US" altLang="ko-KR" dirty="0" smtClean="0"/>
              <a:t>If you call </a:t>
            </a:r>
            <a:r>
              <a:rPr lang="en-US" altLang="ko-KR" b="1" dirty="0" smtClean="0"/>
              <a:t>previous(</a:t>
            </a:r>
            <a:r>
              <a:rPr lang="en-US" altLang="ko-KR" dirty="0" smtClean="0"/>
              <a:t>) </a:t>
            </a:r>
            <a:r>
              <a:rPr lang="en-US" altLang="ko-KR" dirty="0" smtClean="0"/>
              <a:t>method and </a:t>
            </a:r>
            <a:r>
              <a:rPr lang="en-US" altLang="ko-KR" b="1" dirty="0" smtClean="0"/>
              <a:t>then</a:t>
            </a:r>
            <a:r>
              <a:rPr lang="en-US" altLang="ko-KR" dirty="0" smtClean="0"/>
              <a:t> </a:t>
            </a:r>
            <a:r>
              <a:rPr lang="en-US" altLang="ko-KR" dirty="0" smtClean="0"/>
              <a:t>remove() method</a:t>
            </a:r>
            <a:r>
              <a:rPr lang="en-US" altLang="ko-KR" dirty="0" smtClean="0"/>
              <a:t>, the skipped (right) element is removed.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867779" y="992038"/>
            <a:ext cx="4640539" cy="3870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62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9.2.1 Linked Lists</a:t>
            </a:r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en-US" altLang="ko-KR" dirty="0">
                <a:solidFill>
                  <a:srgbClr val="7030A0"/>
                </a:solidFill>
              </a:rPr>
              <a:t>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NewRomanPSMT"/>
              </a:rPr>
              <a:t>If the LinkedList has </a:t>
            </a:r>
            <a:r>
              <a:rPr lang="en-US" sz="2400" i="1" dirty="0">
                <a:latin typeface="TimesNewRomanPS-ItalicMT"/>
              </a:rPr>
              <a:t>n </a:t>
            </a:r>
            <a:r>
              <a:rPr lang="en-US" sz="2400" dirty="0">
                <a:latin typeface="TimesNewRomanPSMT"/>
              </a:rPr>
              <a:t>elements, there are  </a:t>
            </a:r>
            <a:r>
              <a:rPr lang="en-US" sz="2400" i="1" dirty="0">
                <a:latin typeface="TimesNewRomanPS-ItalicMT"/>
              </a:rPr>
              <a:t>n </a:t>
            </a:r>
            <a:r>
              <a:rPr lang="en-US" sz="2400" dirty="0">
                <a:latin typeface="TimesNewRomanPSMT"/>
              </a:rPr>
              <a:t>+ 1 spots for adding a </a:t>
            </a:r>
            <a:r>
              <a:rPr lang="en-US" sz="2400" dirty="0" smtClean="0">
                <a:latin typeface="TimesNewRomanPSMT"/>
              </a:rPr>
              <a:t>new</a:t>
            </a:r>
          </a:p>
          <a:p>
            <a:pPr marL="0" indent="0">
              <a:buNone/>
            </a:pPr>
            <a:r>
              <a:rPr lang="en-US" sz="2400" dirty="0" smtClean="0">
                <a:latin typeface="TimesNewRomanPSMT"/>
              </a:rPr>
              <a:t> </a:t>
            </a:r>
            <a:r>
              <a:rPr lang="en-US" sz="2400" dirty="0">
                <a:latin typeface="TimesNewRomanPSMT"/>
              </a:rPr>
              <a:t>element.</a:t>
            </a:r>
          </a:p>
          <a:p>
            <a:r>
              <a:rPr lang="en-US" sz="2400" dirty="0">
                <a:latin typeface="TimesNewRomanPSMT"/>
              </a:rPr>
              <a:t> These spots correspond to the </a:t>
            </a:r>
            <a:r>
              <a:rPr lang="en-US" sz="2400" i="1" dirty="0">
                <a:latin typeface="TimesNewRomanPS-ItalicMT"/>
              </a:rPr>
              <a:t>n </a:t>
            </a:r>
            <a:r>
              <a:rPr lang="en-US" sz="2400" dirty="0">
                <a:latin typeface="TimesNewRomanPSMT"/>
              </a:rPr>
              <a:t>+ 1 possible positions of the iterator.</a:t>
            </a:r>
          </a:p>
          <a:p>
            <a:r>
              <a:rPr lang="en-US" sz="2400" dirty="0">
                <a:latin typeface="TimesNewRomanPSMT"/>
              </a:rPr>
              <a:t> For example, if a linked list contains three elements, A, B, and C, there </a:t>
            </a:r>
            <a:endParaRPr lang="en-US" sz="2400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  are </a:t>
            </a:r>
            <a:r>
              <a:rPr lang="en-US" sz="2400" dirty="0">
                <a:latin typeface="TimesNewRomanPSMT"/>
              </a:rPr>
              <a:t>four </a:t>
            </a:r>
            <a:r>
              <a:rPr lang="en-US" sz="2400" dirty="0" smtClean="0">
                <a:latin typeface="TimesNewRomanPSMT"/>
              </a:rPr>
              <a:t>possible </a:t>
            </a:r>
            <a:r>
              <a:rPr lang="en-US" sz="2400" dirty="0">
                <a:latin typeface="TimesNewRomanPSMT"/>
              </a:rPr>
              <a:t>positions (marked as </a:t>
            </a:r>
            <a:r>
              <a:rPr lang="en-US" sz="2400" dirty="0">
                <a:latin typeface="CourierNewPSMT"/>
              </a:rPr>
              <a:t>|</a:t>
            </a:r>
            <a:r>
              <a:rPr lang="en-US" sz="2400" dirty="0">
                <a:latin typeface="TimesNewRomanPSMT"/>
              </a:rPr>
              <a:t>) for inserting a new element :</a:t>
            </a:r>
          </a:p>
          <a:p>
            <a:pPr marL="457200" lvl="1" indent="0">
              <a:buNone/>
            </a:pPr>
            <a:r>
              <a:rPr lang="en-US" altLang="ko-KR" sz="2400" dirty="0"/>
              <a:t>|ABC</a:t>
            </a:r>
          </a:p>
          <a:p>
            <a:pPr marL="457200" lvl="1" indent="0">
              <a:buNone/>
            </a:pPr>
            <a:r>
              <a:rPr lang="en-US" altLang="ko-KR" sz="2400" dirty="0"/>
              <a:t>A|BC</a:t>
            </a:r>
          </a:p>
          <a:p>
            <a:pPr marL="457200" lvl="1" indent="0">
              <a:buNone/>
            </a:pPr>
            <a:r>
              <a:rPr lang="en-US" altLang="ko-KR" sz="2400" dirty="0"/>
              <a:t>AB|C</a:t>
            </a:r>
          </a:p>
          <a:p>
            <a:pPr marL="457200" lvl="1" indent="0">
              <a:buNone/>
            </a:pPr>
            <a:r>
              <a:rPr lang="en-US" altLang="ko-KR" sz="2400" dirty="0"/>
              <a:t>A|C</a:t>
            </a:r>
            <a:endParaRPr lang="ko-KR" alt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34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ConcurrentModificationException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Suppose </a:t>
            </a:r>
            <a:r>
              <a:rPr lang="en-US" altLang="ko-KR" b="1" dirty="0"/>
              <a:t>one iterator </a:t>
            </a:r>
            <a:r>
              <a:rPr lang="en-US" altLang="ko-KR" dirty="0"/>
              <a:t>traverses a collection.</a:t>
            </a:r>
          </a:p>
          <a:p>
            <a:r>
              <a:rPr lang="en-US" altLang="ko-KR" dirty="0" smtClean="0"/>
              <a:t>At </a:t>
            </a:r>
            <a:r>
              <a:rPr lang="en-US" altLang="ko-KR" dirty="0"/>
              <a:t>the same time, </a:t>
            </a:r>
            <a:r>
              <a:rPr lang="en-US" altLang="ko-KR" b="1" dirty="0" smtClean="0"/>
              <a:t>another iterator </a:t>
            </a:r>
            <a:r>
              <a:rPr lang="en-US" altLang="ko-KR" dirty="0" smtClean="0"/>
              <a:t>modifies the </a:t>
            </a:r>
            <a:r>
              <a:rPr lang="en-US" altLang="ko-KR" dirty="0"/>
              <a:t>collection by removing or adding elements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Linked </a:t>
            </a:r>
            <a:r>
              <a:rPr lang="en-US" altLang="ko-KR" dirty="0"/>
              <a:t>list iterators </a:t>
            </a:r>
            <a:r>
              <a:rPr lang="en-US" altLang="ko-KR" dirty="0" smtClean="0"/>
              <a:t>is designed to detect </a:t>
            </a:r>
            <a:r>
              <a:rPr lang="en-US" altLang="ko-KR" dirty="0"/>
              <a:t>concurrent </a:t>
            </a:r>
            <a:r>
              <a:rPr lang="en-US" altLang="ko-KR" dirty="0" smtClean="0"/>
              <a:t>modifications</a:t>
            </a:r>
            <a:r>
              <a:rPr lang="en-US" altLang="ko-KR" dirty="0"/>
              <a:t> </a:t>
            </a:r>
            <a:r>
              <a:rPr lang="en-US" altLang="ko-KR" dirty="0" smtClean="0"/>
              <a:t>as shown below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List&lt;</a:t>
            </a: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&gt; list = . . .;</a:t>
            </a:r>
          </a:p>
          <a:p>
            <a:pPr marL="457200" lvl="1" indent="0">
              <a:buNone/>
            </a:pPr>
            <a:r>
              <a:rPr lang="en-US" altLang="ko-KR" dirty="0" err="1"/>
              <a:t>ListIterator</a:t>
            </a:r>
            <a:r>
              <a:rPr lang="en-US" altLang="ko-KR" dirty="0"/>
              <a:t>&lt;String&gt; iter1 = </a:t>
            </a:r>
            <a:r>
              <a:rPr lang="en-US" altLang="ko-KR" dirty="0" err="1"/>
              <a:t>list.</a:t>
            </a:r>
            <a:r>
              <a:rPr lang="en-US" altLang="ko-KR" b="1" dirty="0" err="1">
                <a:solidFill>
                  <a:srgbClr val="0000FF"/>
                </a:solidFill>
              </a:rPr>
              <a:t>listIterato</a:t>
            </a:r>
            <a:r>
              <a:rPr lang="en-US" altLang="ko-KR" dirty="0" err="1"/>
              <a:t>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 err="1"/>
              <a:t>ListIterator</a:t>
            </a:r>
            <a:r>
              <a:rPr lang="en-US" altLang="ko-KR" dirty="0"/>
              <a:t>&lt;String&gt; iter2 = </a:t>
            </a:r>
            <a:r>
              <a:rPr lang="en-US" altLang="ko-KR" dirty="0" err="1"/>
              <a:t>list.</a:t>
            </a:r>
            <a:r>
              <a:rPr lang="en-US" altLang="ko-KR" dirty="0" err="1">
                <a:solidFill>
                  <a:srgbClr val="0000FF"/>
                </a:solidFill>
              </a:rPr>
              <a:t>listIterator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iter1.next();</a:t>
            </a:r>
          </a:p>
          <a:p>
            <a:pPr marL="457200" lvl="1" indent="0">
              <a:buNone/>
            </a:pPr>
            <a:r>
              <a:rPr lang="en-US" altLang="ko-KR" dirty="0"/>
              <a:t>iter1.remove();</a:t>
            </a:r>
          </a:p>
          <a:p>
            <a:pPr marL="457200" lvl="1" indent="0">
              <a:buNone/>
            </a:pPr>
            <a:r>
              <a:rPr lang="en-US" altLang="ko-KR" dirty="0"/>
              <a:t>iter2.next(); </a:t>
            </a: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0000FF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throws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ConcurrentModificationException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because iter2 detects the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                    // modification</a:t>
            </a:r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list and all iterators keep a “</a:t>
            </a:r>
            <a:r>
              <a:rPr lang="en-US" altLang="ko-KR" b="1" dirty="0"/>
              <a:t>modification count</a:t>
            </a:r>
            <a:r>
              <a:rPr lang="en-US" altLang="ko-KR" dirty="0"/>
              <a:t>”.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Ok </a:t>
            </a:r>
            <a:r>
              <a:rPr lang="en-US" altLang="ko-KR" dirty="0"/>
              <a:t>to have multiple readers and no writer.</a:t>
            </a:r>
          </a:p>
          <a:p>
            <a:pPr lvl="1"/>
            <a:r>
              <a:rPr lang="en-US" altLang="ko-KR" dirty="0" smtClean="0"/>
              <a:t>Ok </a:t>
            </a:r>
            <a:r>
              <a:rPr lang="en-US" altLang="ko-KR" dirty="0"/>
              <a:t>to have one writer and no reader.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3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9.1 </a:t>
            </a:r>
            <a:r>
              <a:rPr lang="en-US" altLang="ko-KR" dirty="0" smtClean="0">
                <a:solidFill>
                  <a:srgbClr val="FF0000"/>
                </a:solidFill>
              </a:rPr>
              <a:t>LinkedList</a:t>
            </a:r>
            <a:r>
              <a:rPr lang="en-US" altLang="ko-KR" dirty="0" smtClean="0">
                <a:solidFill>
                  <a:srgbClr val="0000FF"/>
                </a:solidFill>
              </a:rPr>
              <a:t> /LinkedListTest.java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5143959" cy="5184925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/>
              <a:t>LinkedListTest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List&lt;String&gt; a = new </a:t>
            </a:r>
            <a:r>
              <a:rPr lang="en-US" altLang="ko-KR" dirty="0" err="1"/>
              <a:t>LinkedList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a.add</a:t>
            </a:r>
            <a:r>
              <a:rPr lang="en-US" altLang="ko-KR" dirty="0"/>
              <a:t>("Amy");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a.add</a:t>
            </a:r>
            <a:r>
              <a:rPr lang="en-US" altLang="ko-KR" dirty="0"/>
              <a:t>("Carl");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a.add</a:t>
            </a:r>
            <a:r>
              <a:rPr lang="en-US" altLang="ko-KR" dirty="0"/>
              <a:t>("Erica");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List&lt;String&gt; b = new </a:t>
            </a:r>
            <a:r>
              <a:rPr lang="en-US" altLang="ko-KR" dirty="0" err="1"/>
              <a:t>LinkedList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b.add</a:t>
            </a:r>
            <a:r>
              <a:rPr lang="en-US" altLang="ko-KR" dirty="0"/>
              <a:t>("Bob");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b.add</a:t>
            </a:r>
            <a:r>
              <a:rPr lang="en-US" altLang="ko-KR" dirty="0"/>
              <a:t>("Doug");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b.add</a:t>
            </a:r>
            <a:r>
              <a:rPr lang="en-US" altLang="ko-KR" dirty="0"/>
              <a:t>("Frances");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b.add</a:t>
            </a:r>
            <a:r>
              <a:rPr lang="en-US" altLang="ko-KR" dirty="0"/>
              <a:t>("Gloria");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0000FF"/>
                </a:solidFill>
              </a:rPr>
              <a:t>// merge the words from b into </a:t>
            </a:r>
            <a:r>
              <a:rPr lang="en-US" altLang="ko-KR" dirty="0" smtClean="0">
                <a:solidFill>
                  <a:srgbClr val="0000FF"/>
                </a:solidFill>
              </a:rPr>
              <a:t>a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ListIterator</a:t>
            </a:r>
            <a:r>
              <a:rPr lang="en-US" altLang="ko-KR" dirty="0"/>
              <a:t>&lt;String&gt; </a:t>
            </a:r>
            <a:r>
              <a:rPr lang="en-US" altLang="ko-KR" dirty="0" err="1"/>
              <a:t>aIter</a:t>
            </a:r>
            <a:r>
              <a:rPr lang="en-US" altLang="ko-KR" dirty="0"/>
              <a:t> = </a:t>
            </a:r>
            <a:r>
              <a:rPr lang="en-US" altLang="ko-KR" dirty="0" err="1"/>
              <a:t>a.listIterator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Iterator&lt;String&gt; </a:t>
            </a:r>
            <a:r>
              <a:rPr lang="en-US" altLang="ko-KR" dirty="0" err="1"/>
              <a:t>bIter</a:t>
            </a:r>
            <a:r>
              <a:rPr lang="en-US" altLang="ko-KR" dirty="0"/>
              <a:t> = </a:t>
            </a:r>
            <a:r>
              <a:rPr lang="en-US" altLang="ko-KR" dirty="0" err="1"/>
              <a:t>b.iterator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38620" y="992037"/>
            <a:ext cx="5143959" cy="5184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while (</a:t>
            </a:r>
            <a:r>
              <a:rPr lang="en-US" altLang="ko-KR" dirty="0" err="1" smtClean="0"/>
              <a:t>bIter.hasNext</a:t>
            </a:r>
            <a:r>
              <a:rPr lang="en-US" altLang="ko-KR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if (</a:t>
            </a:r>
            <a:r>
              <a:rPr lang="en-US" altLang="ko-KR" dirty="0" err="1" smtClean="0"/>
              <a:t>aIter.hasNext</a:t>
            </a:r>
            <a:r>
              <a:rPr lang="en-US" altLang="ko-KR" dirty="0" smtClean="0"/>
              <a:t>()) </a:t>
            </a:r>
            <a:r>
              <a:rPr lang="en-US" altLang="ko-KR" dirty="0" err="1" smtClean="0"/>
              <a:t>aIter.next</a:t>
            </a:r>
            <a:r>
              <a:rPr lang="en-US" altLang="ko-KR" dirty="0" smtClean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aIter.add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bIter.next</a:t>
            </a:r>
            <a:r>
              <a:rPr lang="en-US" altLang="ko-KR" dirty="0" smtClean="0"/>
              <a:t>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(a);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rgbClr val="0000FF"/>
                </a:solidFill>
              </a:rPr>
              <a:t>// remove every second word from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bIter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b.iterator</a:t>
            </a:r>
            <a:r>
              <a:rPr lang="en-US" altLang="ko-KR" dirty="0" smtClean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while (</a:t>
            </a:r>
            <a:r>
              <a:rPr lang="en-US" altLang="ko-KR" dirty="0" err="1" smtClean="0"/>
              <a:t>bIter.hasNext</a:t>
            </a:r>
            <a:r>
              <a:rPr lang="en-US" altLang="ko-KR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bIter.next</a:t>
            </a:r>
            <a:r>
              <a:rPr lang="en-US" altLang="ko-KR" dirty="0" smtClean="0"/>
              <a:t>(); // skip one element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if (</a:t>
            </a:r>
            <a:r>
              <a:rPr lang="en-US" altLang="ko-KR" dirty="0" err="1" smtClean="0"/>
              <a:t>bIter.hasNext</a:t>
            </a:r>
            <a:r>
              <a:rPr lang="en-US" altLang="ko-KR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/>
              <a:t>bIter.next</a:t>
            </a:r>
            <a:r>
              <a:rPr lang="en-US" altLang="ko-KR" dirty="0" smtClean="0"/>
              <a:t>(); // skip next element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/>
              <a:t>bIter.remove</a:t>
            </a:r>
            <a:r>
              <a:rPr lang="en-US" altLang="ko-KR" dirty="0" smtClean="0"/>
              <a:t>(); // remove that element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943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9.1 </a:t>
            </a:r>
            <a:r>
              <a:rPr lang="en-US" altLang="ko-KR" dirty="0">
                <a:solidFill>
                  <a:srgbClr val="FF0000"/>
                </a:solidFill>
              </a:rPr>
              <a:t>LinkedList</a:t>
            </a:r>
            <a:r>
              <a:rPr lang="en-US" altLang="ko-KR" dirty="0">
                <a:solidFill>
                  <a:srgbClr val="0000FF"/>
                </a:solidFill>
              </a:rPr>
              <a:t> /LinkedListTest.java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5143959" cy="51849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(b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// bulk operation: remove all words in b from a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a.removeAll</a:t>
            </a:r>
            <a:r>
              <a:rPr lang="en-US" altLang="ko-KR" sz="1400" dirty="0"/>
              <a:t>(b);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(a);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09841" y="992037"/>
            <a:ext cx="5143959" cy="5184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//initial </a:t>
            </a:r>
            <a:r>
              <a:rPr lang="en-US" altLang="ko-KR" sz="1400" dirty="0" smtClean="0">
                <a:solidFill>
                  <a:srgbClr val="0000FF"/>
                </a:solidFill>
              </a:rPr>
              <a:t>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   a = A C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   b = B D F 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//after </a:t>
            </a:r>
            <a:r>
              <a:rPr lang="en-US" altLang="ko-KR" sz="1400" dirty="0" smtClean="0">
                <a:solidFill>
                  <a:srgbClr val="0000FF"/>
                </a:solidFill>
              </a:rPr>
              <a:t>merging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a = A B C D E F 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b = B D F 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//after removing every second element from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   b = B 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//</a:t>
            </a:r>
            <a:r>
              <a:rPr lang="en-US" altLang="ko-KR" sz="1400" dirty="0" smtClean="0">
                <a:solidFill>
                  <a:srgbClr val="0000FF"/>
                </a:solidFill>
              </a:rPr>
              <a:t>after </a:t>
            </a:r>
            <a:r>
              <a:rPr lang="en-US" altLang="ko-KR" sz="1400" dirty="0" smtClean="0">
                <a:solidFill>
                  <a:srgbClr val="0000FF"/>
                </a:solidFill>
              </a:rPr>
              <a:t>remove all words in b from a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a = A </a:t>
            </a:r>
            <a:r>
              <a:rPr lang="en-US" altLang="ko-KR" sz="1400" dirty="0"/>
              <a:t>C D E </a:t>
            </a:r>
            <a:r>
              <a:rPr lang="en-US" altLang="ko-KR" sz="1400" dirty="0" smtClean="0"/>
              <a:t>G</a:t>
            </a:r>
            <a:endParaRPr lang="en-US" altLang="ko-KR" sz="1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   b = B F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040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9.5. Algorithms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Collections provides several high-performance algorithms for manipulating collection elements.</a:t>
            </a:r>
          </a:p>
          <a:p>
            <a:r>
              <a:rPr lang="en-US" altLang="ko-KR" dirty="0"/>
              <a:t>The algorithms are implemented as static methods.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85" y="2125164"/>
            <a:ext cx="7349915" cy="41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Collections.sort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) </a:t>
            </a:r>
            <a:r>
              <a:rPr lang="en-US" altLang="ko-KR" dirty="0" smtClean="0"/>
              <a:t>sorts </a:t>
            </a:r>
            <a:r>
              <a:rPr lang="en-US" altLang="ko-KR" dirty="0"/>
              <a:t>the elements of a List</a:t>
            </a:r>
          </a:p>
          <a:p>
            <a:r>
              <a:rPr lang="en-US" altLang="ko-KR" dirty="0"/>
              <a:t>The elements must implement the </a:t>
            </a:r>
            <a:r>
              <a:rPr lang="en-US" altLang="ko-KR" b="1" dirty="0">
                <a:solidFill>
                  <a:srgbClr val="0000FF"/>
                </a:solidFill>
              </a:rPr>
              <a:t>Comparable</a:t>
            </a:r>
            <a:r>
              <a:rPr lang="en-US" altLang="ko-KR" dirty="0"/>
              <a:t> interface.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30" y="1822374"/>
            <a:ext cx="7279332" cy="39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2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9.5.1.Sorting and shuffling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Using sort method in </a:t>
            </a:r>
            <a:r>
              <a:rPr lang="en-US" altLang="ko-KR" sz="2400" b="1" dirty="0" smtClean="0"/>
              <a:t>List interface </a:t>
            </a:r>
            <a:r>
              <a:rPr lang="en-US" altLang="ko-KR" sz="2400" dirty="0" smtClean="0"/>
              <a:t>and </a:t>
            </a:r>
            <a:r>
              <a:rPr lang="en-US" altLang="ko-KR" sz="2400" b="1" dirty="0" smtClean="0"/>
              <a:t>comparators</a:t>
            </a:r>
            <a:endParaRPr lang="en-US" altLang="ko-KR" sz="2400" b="1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List&lt;Employee&gt; staff = </a:t>
            </a:r>
            <a:r>
              <a:rPr lang="en-US" altLang="ko-KR" sz="2400" dirty="0" err="1" smtClean="0"/>
              <a:t>LinkedList</a:t>
            </a:r>
            <a:r>
              <a:rPr lang="en-US" altLang="ko-KR" sz="2400" dirty="0" smtClean="0"/>
              <a:t>&lt;&gt;();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00FF"/>
                </a:solidFill>
              </a:rPr>
              <a:t>//filling collection</a:t>
            </a:r>
          </a:p>
          <a:p>
            <a:pPr marL="457200" lvl="1" indent="0">
              <a:buNone/>
            </a:pPr>
            <a:r>
              <a:rPr lang="en-US" altLang="ko-KR" sz="2400" b="1" dirty="0" err="1" smtClean="0"/>
              <a:t>staff.sort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Comparator.reverseOrder</a:t>
            </a:r>
            <a:r>
              <a:rPr lang="en-US" altLang="ko-KR" sz="2400" b="1" dirty="0" smtClean="0"/>
              <a:t>);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b="1" dirty="0" err="1"/>
              <a:t>stsff.sort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Comparator.comparingDouble</a:t>
            </a:r>
            <a:r>
              <a:rPr lang="en-US" altLang="ko-KR" sz="2400" b="1" dirty="0"/>
              <a:t>(Employee::</a:t>
            </a:r>
            <a:r>
              <a:rPr lang="en-US" altLang="ko-KR" sz="2400" b="1" dirty="0" err="1"/>
              <a:t>getSalary</a:t>
            </a:r>
            <a:r>
              <a:rPr lang="en-US" altLang="ko-KR" sz="2400" b="1" dirty="0"/>
              <a:t>));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Need of Wrapper </a:t>
            </a:r>
            <a:r>
              <a:rPr lang="en-US" altLang="ko-KR" dirty="0"/>
              <a:t>Classes </a:t>
            </a:r>
            <a:r>
              <a:rPr lang="en-US" altLang="ko-KR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Primitive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/>
              <a:t>M</a:t>
            </a:r>
            <a:r>
              <a:rPr lang="en-US" altLang="ko-KR" sz="2400" dirty="0" smtClean="0"/>
              <a:t>ethods of  collection classes  </a:t>
            </a:r>
            <a:r>
              <a:rPr lang="en-US" altLang="ko-KR" sz="2400" dirty="0"/>
              <a:t>cannot manipulate variables of primitive </a:t>
            </a:r>
            <a:r>
              <a:rPr lang="en-US" altLang="ko-KR" sz="2400" dirty="0" smtClean="0"/>
              <a:t>types</a:t>
            </a:r>
            <a:r>
              <a:rPr lang="en-US" altLang="ko-KR" sz="2400" dirty="0"/>
              <a:t>.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en-US" altLang="ko-KR" sz="2400" dirty="0" smtClean="0"/>
              <a:t>Hence, each </a:t>
            </a:r>
            <a:r>
              <a:rPr lang="en-US" altLang="ko-KR" sz="2400" dirty="0"/>
              <a:t>primitive type </a:t>
            </a:r>
            <a:r>
              <a:rPr lang="en-US" altLang="ko-KR" sz="2400" dirty="0" smtClean="0"/>
              <a:t>should be wrapped </a:t>
            </a:r>
            <a:r>
              <a:rPr lang="en-US" altLang="ko-KR" sz="2400" dirty="0" smtClean="0"/>
              <a:t>into their corre</a:t>
            </a:r>
            <a:r>
              <a:rPr lang="en-US" altLang="ko-KR" sz="2400" dirty="0" smtClean="0"/>
              <a:t>sponding wrapper </a:t>
            </a:r>
            <a:r>
              <a:rPr lang="en-US" altLang="ko-KR" sz="2400" dirty="0" smtClean="0"/>
              <a:t>class (</a:t>
            </a:r>
            <a:r>
              <a:rPr lang="en-US" altLang="ko-KR" sz="2400" dirty="0" smtClean="0">
                <a:solidFill>
                  <a:srgbClr val="0000FF"/>
                </a:solidFill>
              </a:rPr>
              <a:t>in </a:t>
            </a:r>
            <a:r>
              <a:rPr lang="en-US" altLang="ko-KR" sz="2400" dirty="0">
                <a:solidFill>
                  <a:srgbClr val="0000FF"/>
                </a:solidFill>
              </a:rPr>
              <a:t>package </a:t>
            </a:r>
            <a:r>
              <a:rPr lang="en-US" altLang="ko-KR" sz="2400" dirty="0" err="1">
                <a:solidFill>
                  <a:srgbClr val="0000FF"/>
                </a:solidFill>
              </a:rPr>
              <a:t>java.lang</a:t>
            </a:r>
            <a:r>
              <a:rPr lang="en-US" altLang="ko-KR" sz="2400" dirty="0" smtClean="0"/>
              <a:t>).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400" b="1" dirty="0"/>
              <a:t>Boolean, Byte, Character, Double, Float, Integer, Long and Short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Each type-wrapper class </a:t>
            </a:r>
            <a:r>
              <a:rPr lang="en-US" altLang="ko-KR" sz="2400" dirty="0"/>
              <a:t>enables you to </a:t>
            </a:r>
            <a:r>
              <a:rPr lang="en-US" altLang="ko-KR" sz="2400" dirty="0" smtClean="0"/>
              <a:t>manipulate primitive-type </a:t>
            </a:r>
            <a:r>
              <a:rPr lang="en-US" altLang="ko-KR" sz="2400" dirty="0"/>
              <a:t>values as </a:t>
            </a:r>
            <a:r>
              <a:rPr lang="en-US" altLang="ko-KR" sz="2400" b="1" dirty="0">
                <a:solidFill>
                  <a:srgbClr val="0000FF"/>
                </a:solidFill>
              </a:rPr>
              <a:t>objects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.</a:t>
            </a:r>
            <a:endParaRPr lang="en-US" altLang="ko-KR" sz="24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/>
              <a:t>Each of the numeric type-wrapper </a:t>
            </a:r>
            <a:r>
              <a:rPr lang="en-US" altLang="ko-KR" sz="2400" b="1" dirty="0"/>
              <a:t>classes—Byte, </a:t>
            </a:r>
            <a:r>
              <a:rPr lang="en-US" altLang="ko-KR" sz="2400" b="1" dirty="0" smtClean="0"/>
              <a:t>Short, Integer</a:t>
            </a:r>
            <a:r>
              <a:rPr lang="en-US" altLang="ko-KR" sz="2400" b="1" dirty="0"/>
              <a:t>, Long, Float and Double</a:t>
            </a:r>
            <a:r>
              <a:rPr lang="en-US" altLang="ko-KR" sz="2400" dirty="0"/>
              <a:t>—extends </a:t>
            </a:r>
            <a:r>
              <a:rPr lang="en-US" altLang="ko-KR" sz="2400" dirty="0" smtClean="0">
                <a:solidFill>
                  <a:srgbClr val="0000FF"/>
                </a:solidFill>
              </a:rPr>
              <a:t>Number</a:t>
            </a:r>
            <a:r>
              <a:rPr lang="en-US" altLang="ko-KR" sz="2400" dirty="0" smtClean="0"/>
              <a:t> class 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2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Listing </a:t>
            </a:r>
            <a:r>
              <a:rPr lang="en-US" altLang="ko-KR" dirty="0" smtClean="0"/>
              <a:t>9.7: </a:t>
            </a:r>
            <a:r>
              <a:rPr lang="en-US" altLang="ko-KR" dirty="0" err="1" smtClean="0">
                <a:solidFill>
                  <a:srgbClr val="FF0000"/>
                </a:solidFill>
              </a:rPr>
              <a:t>suffle</a:t>
            </a:r>
            <a:r>
              <a:rPr lang="en-US" altLang="ko-KR" dirty="0" smtClean="0">
                <a:solidFill>
                  <a:srgbClr val="0000FF"/>
                </a:solidFill>
              </a:rPr>
              <a:t> /ShuffleTest.java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package</a:t>
            </a:r>
            <a:r>
              <a:rPr lang="en-US" altLang="ko-KR" sz="1600" dirty="0" smtClean="0"/>
              <a:t> shuffle;</a:t>
            </a:r>
          </a:p>
          <a:p>
            <a:pPr marL="0" indent="0">
              <a:buNone/>
            </a:pPr>
            <a:r>
              <a:rPr lang="en-US" altLang="ko-KR" sz="1600" dirty="0" smtClean="0"/>
              <a:t>Importjava.util.*</a:t>
            </a:r>
          </a:p>
          <a:p>
            <a:pPr marL="0" indent="0">
              <a:buNone/>
            </a:pPr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ShuffleTest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{</a:t>
            </a:r>
          </a:p>
          <a:p>
            <a:pPr marL="0" indent="0">
              <a:buNone/>
            </a:pPr>
            <a:r>
              <a:rPr lang="en-US" altLang="ko-KR" sz="1600" dirty="0"/>
              <a:t>      List&lt;Integer&gt; numbers = new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&lt;&gt;();</a:t>
            </a:r>
          </a:p>
          <a:p>
            <a:pPr marL="0" indent="0">
              <a:buNone/>
            </a:pPr>
            <a:r>
              <a:rPr lang="en-US" altLang="ko-KR" sz="1600" dirty="0"/>
              <a:t>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 49;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numbers.add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);   // </a:t>
            </a:r>
            <a:r>
              <a:rPr lang="en-US" altLang="ko-KR" sz="1600" dirty="0" err="1" smtClean="0"/>
              <a:t>autoboxing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Collections.shuffle</a:t>
            </a:r>
            <a:r>
              <a:rPr lang="en-US" altLang="ko-KR" sz="1600" dirty="0"/>
              <a:t>(numbers);</a:t>
            </a:r>
          </a:p>
          <a:p>
            <a:pPr marL="0" indent="0">
              <a:buNone/>
            </a:pPr>
            <a:r>
              <a:rPr lang="en-US" altLang="ko-KR" sz="1600" dirty="0"/>
              <a:t>      List&lt;Integer&gt; </a:t>
            </a:r>
            <a:r>
              <a:rPr lang="en-US" altLang="ko-KR" sz="1600" dirty="0" err="1"/>
              <a:t>winningCombination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numbers.subList</a:t>
            </a:r>
            <a:r>
              <a:rPr lang="en-US" altLang="ko-KR" sz="1600" dirty="0"/>
              <a:t>(0, 6);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Collections.sort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winningCombination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winningCombination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}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Autoboxing and </a:t>
            </a:r>
            <a:r>
              <a:rPr lang="en-US" altLang="ko-KR" dirty="0" smtClean="0"/>
              <a:t>Auto-Unboxing</a:t>
            </a:r>
            <a:r>
              <a:rPr lang="en-US" altLang="ko-KR" dirty="0" smtClean="0">
                <a:solidFill>
                  <a:srgbClr val="0000FF"/>
                </a:solidFill>
              </a:rPr>
              <a:t> (after java 5.0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Autoboxing </a:t>
            </a:r>
            <a:r>
              <a:rPr lang="en-US" altLang="ko-KR" dirty="0"/>
              <a:t>conversion converts a value of a </a:t>
            </a:r>
            <a:r>
              <a:rPr lang="en-US" altLang="ko-KR" b="1" dirty="0"/>
              <a:t>primitive type </a:t>
            </a:r>
            <a:r>
              <a:rPr lang="en-US" altLang="ko-KR" dirty="0"/>
              <a:t>to </a:t>
            </a:r>
            <a:r>
              <a:rPr lang="en-US" altLang="ko-KR" dirty="0" smtClean="0"/>
              <a:t>an object </a:t>
            </a:r>
            <a:r>
              <a:rPr lang="en-US" altLang="ko-KR" dirty="0"/>
              <a:t>of the corresponding </a:t>
            </a:r>
            <a:r>
              <a:rPr lang="en-US" altLang="ko-KR" b="1" dirty="0" smtClean="0"/>
              <a:t>wrapper </a:t>
            </a:r>
            <a:r>
              <a:rPr lang="en-US" altLang="ko-KR" b="1" dirty="0"/>
              <a:t>class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An </a:t>
            </a:r>
            <a:r>
              <a:rPr lang="en-US" altLang="ko-KR" b="1" dirty="0"/>
              <a:t>unboxing conversion </a:t>
            </a:r>
            <a:r>
              <a:rPr lang="en-US" altLang="ko-KR" dirty="0"/>
              <a:t>converts an object of </a:t>
            </a:r>
            <a:r>
              <a:rPr lang="en-US" altLang="ko-KR" b="1" dirty="0" smtClean="0"/>
              <a:t>wrapper</a:t>
            </a:r>
            <a:r>
              <a:rPr lang="en-US" altLang="ko-KR" dirty="0" smtClean="0"/>
              <a:t> </a:t>
            </a:r>
            <a:r>
              <a:rPr lang="en-US" altLang="ko-KR" dirty="0" smtClean="0"/>
              <a:t>class </a:t>
            </a:r>
            <a:r>
              <a:rPr lang="en-US" altLang="ko-KR" dirty="0"/>
              <a:t>to a value of the corresponding </a:t>
            </a:r>
            <a:r>
              <a:rPr lang="en-US" altLang="ko-KR" b="1" dirty="0"/>
              <a:t>primitive type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These conversions can be performed automatically (</a:t>
            </a:r>
            <a:r>
              <a:rPr lang="en-US" altLang="ko-KR" dirty="0" smtClean="0"/>
              <a:t>called </a:t>
            </a:r>
            <a:r>
              <a:rPr lang="en-US" altLang="ko-KR" dirty="0" err="1" smtClean="0"/>
              <a:t>autoboxing</a:t>
            </a:r>
            <a:r>
              <a:rPr lang="en-US" altLang="ko-KR" dirty="0" smtClean="0"/>
              <a:t> </a:t>
            </a:r>
            <a:r>
              <a:rPr lang="en-US" altLang="ko-KR" dirty="0"/>
              <a:t>and </a:t>
            </a:r>
            <a:r>
              <a:rPr lang="en-US" altLang="ko-KR" dirty="0" smtClean="0"/>
              <a:t>auto-unboxing </a:t>
            </a:r>
            <a:r>
              <a:rPr lang="en-US" altLang="ko-KR" dirty="0" smtClean="0">
                <a:solidFill>
                  <a:srgbClr val="0000FF"/>
                </a:solidFill>
              </a:rPr>
              <a:t>after java SE 5.0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r>
              <a:rPr lang="en-US" altLang="ko-KR" dirty="0"/>
              <a:t>Example:</a:t>
            </a:r>
          </a:p>
          <a:p>
            <a:pPr marL="457200" lvl="1" indent="0">
              <a:buNone/>
            </a:pPr>
            <a:r>
              <a:rPr lang="en-US" altLang="ko-KR" b="1" dirty="0" smtClean="0"/>
              <a:t>// </a:t>
            </a:r>
            <a:r>
              <a:rPr lang="en-US" altLang="ko-KR" b="1" dirty="0"/>
              <a:t>create </a:t>
            </a:r>
            <a:r>
              <a:rPr lang="en-US" altLang="ko-KR" b="1" dirty="0" err="1"/>
              <a:t>integerArray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Integer[] </a:t>
            </a:r>
            <a:r>
              <a:rPr lang="en-US" altLang="ko-KR" dirty="0" err="1">
                <a:solidFill>
                  <a:srgbClr val="0000FF"/>
                </a:solidFill>
              </a:rPr>
              <a:t>integerArray</a:t>
            </a:r>
            <a:r>
              <a:rPr lang="en-US" altLang="ko-KR" dirty="0">
                <a:solidFill>
                  <a:srgbClr val="0000FF"/>
                </a:solidFill>
              </a:rPr>
              <a:t> = new Integer[ 5 ];</a:t>
            </a:r>
          </a:p>
          <a:p>
            <a:pPr marL="457200" lvl="1" indent="0">
              <a:buNone/>
            </a:pPr>
            <a:r>
              <a:rPr lang="en-US" altLang="ko-KR" b="1" dirty="0"/>
              <a:t>// assign Integer 10 to </a:t>
            </a:r>
            <a:r>
              <a:rPr lang="en-US" altLang="ko-KR" b="1" dirty="0" err="1"/>
              <a:t>integerArray</a:t>
            </a:r>
            <a:r>
              <a:rPr lang="en-US" altLang="ko-KR" b="1" dirty="0"/>
              <a:t>[ 0 </a:t>
            </a:r>
            <a:r>
              <a:rPr lang="en-US" altLang="ko-KR" b="1" dirty="0" smtClean="0"/>
              <a:t>]</a:t>
            </a:r>
          </a:p>
          <a:p>
            <a:pPr marL="457200" lvl="1" indent="0">
              <a:buNone/>
            </a:pPr>
            <a:r>
              <a:rPr lang="en-US" altLang="ko-KR" b="1" dirty="0" smtClean="0"/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integerArray</a:t>
            </a:r>
            <a:r>
              <a:rPr lang="en-US" altLang="ko-KR" b="1" dirty="0">
                <a:solidFill>
                  <a:srgbClr val="0000FF"/>
                </a:solidFill>
              </a:rPr>
              <a:t>[ 0 ] = 10;</a:t>
            </a:r>
          </a:p>
          <a:p>
            <a:pPr marL="457200" lvl="1" indent="0">
              <a:buNone/>
            </a:pPr>
            <a:r>
              <a:rPr lang="en-US" altLang="ko-KR" b="1" dirty="0"/>
              <a:t>// get </a:t>
            </a:r>
            <a:r>
              <a:rPr lang="en-US" altLang="ko-KR" b="1" dirty="0" err="1"/>
              <a:t>int</a:t>
            </a:r>
            <a:r>
              <a:rPr lang="en-US" altLang="ko-KR" b="1" dirty="0"/>
              <a:t> value of </a:t>
            </a:r>
            <a:r>
              <a:rPr lang="en-US" altLang="ko-KR" b="1" dirty="0" smtClean="0"/>
              <a:t>Integer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value = </a:t>
            </a:r>
            <a:r>
              <a:rPr lang="en-US" altLang="ko-KR" dirty="0" err="1"/>
              <a:t>integerArray</a:t>
            </a:r>
            <a:r>
              <a:rPr lang="en-US" altLang="ko-KR" dirty="0"/>
              <a:t>[ 0 ];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6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9.1.1 Separating </a:t>
            </a:r>
            <a:r>
              <a:rPr lang="en-US" altLang="ko-KR" dirty="0" smtClean="0">
                <a:solidFill>
                  <a:srgbClr val="0000FF"/>
                </a:solidFill>
              </a:rPr>
              <a:t>Collection Interfaces </a:t>
            </a:r>
            <a:r>
              <a:rPr lang="en-US" altLang="ko-KR" dirty="0" smtClean="0"/>
              <a:t>and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data structure library (java Collections library) </a:t>
            </a:r>
            <a:r>
              <a:rPr lang="en-US" altLang="ko-KR" dirty="0"/>
              <a:t>separates interfaces and implementations.</a:t>
            </a:r>
          </a:p>
          <a:p>
            <a:r>
              <a:rPr lang="en-US" altLang="ko-KR" dirty="0" smtClean="0"/>
              <a:t>Example, consider queue data structure</a:t>
            </a:r>
          </a:p>
          <a:p>
            <a:r>
              <a:rPr lang="en-US" dirty="0">
                <a:solidFill>
                  <a:srgbClr val="0000FF"/>
                </a:solidFill>
                <a:latin typeface="TimesNewRomanPS-ItalicMT"/>
              </a:rPr>
              <a:t>queue interface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specifies that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we can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add elements at the tail end of the queue, remove </a:t>
            </a:r>
            <a:endParaRPr lang="en-US" dirty="0" smtClean="0">
              <a:solidFill>
                <a:srgbClr val="000000"/>
              </a:solidFill>
              <a:latin typeface="TimesNewRomanPSM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 them at the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head, and find out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how many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elements are in the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queue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We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use a queue t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o insert objects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and retrieve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objects in 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“first in, first out” fashion </a:t>
            </a:r>
            <a:endParaRPr lang="en-US" dirty="0" smtClean="0">
              <a:solidFill>
                <a:srgbClr val="000000"/>
              </a:solidFill>
              <a:latin typeface="TimesNewRomanPSMT"/>
            </a:endParaRPr>
          </a:p>
          <a:p>
            <a:r>
              <a:rPr lang="en-US" altLang="ko-KR" dirty="0" smtClean="0"/>
              <a:t>Hence, the</a:t>
            </a:r>
            <a:r>
              <a:rPr lang="en-US" altLang="ko-KR" dirty="0" smtClean="0"/>
              <a:t> queue </a:t>
            </a:r>
            <a:r>
              <a:rPr lang="en-US" altLang="ko-KR" dirty="0"/>
              <a:t>interface </a:t>
            </a:r>
            <a:r>
              <a:rPr lang="en-US" altLang="ko-KR" dirty="0" smtClean="0"/>
              <a:t>can be declared as follows: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/>
              <a:t>public </a:t>
            </a:r>
            <a:r>
              <a:rPr lang="en-US" altLang="ko-KR" b="1" dirty="0"/>
              <a:t>interface Queue&lt;E</a:t>
            </a:r>
            <a:r>
              <a:rPr lang="en-US" altLang="ko-KR" dirty="0"/>
              <a:t>&gt; </a:t>
            </a:r>
            <a:r>
              <a:rPr lang="en-US" altLang="ko-KR" dirty="0">
                <a:solidFill>
                  <a:srgbClr val="0000FF"/>
                </a:solidFill>
              </a:rPr>
              <a:t>// a simplified form of the interface in the standard library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   void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 element);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 </a:t>
            </a:r>
            <a:r>
              <a:rPr lang="en-US" altLang="ko-KR" b="1" dirty="0"/>
              <a:t>remove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size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4" y="3955482"/>
            <a:ext cx="4762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79894"/>
            <a:ext cx="4623924" cy="548159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00FF"/>
                </a:solidFill>
                <a:latin typeface="CourierNewPS-BoldM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NewPSMT"/>
              </a:rPr>
              <a:t>// not an actual library class</a:t>
            </a:r>
            <a:endParaRPr lang="en-US" sz="2400" dirty="0" smtClean="0">
              <a:solidFill>
                <a:srgbClr val="FF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NewPSMT"/>
              </a:rPr>
              <a:t>class </a:t>
            </a:r>
            <a:r>
              <a:rPr lang="en-US" sz="1800" dirty="0" err="1">
                <a:latin typeface="CourierNewPSMT"/>
              </a:rPr>
              <a:t>CircularArrayQueue</a:t>
            </a:r>
            <a:r>
              <a:rPr lang="en-US" sz="1800" dirty="0">
                <a:latin typeface="CourierNewPSMT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ourierNewPSMT"/>
              </a:rPr>
              <a:t>E</a:t>
            </a:r>
            <a:r>
              <a:rPr lang="en-US" sz="1800" dirty="0">
                <a:latin typeface="CourierNewPSMT"/>
              </a:rPr>
              <a:t>&gt; </a:t>
            </a:r>
            <a:r>
              <a:rPr lang="en-US" sz="1800" b="1" dirty="0">
                <a:latin typeface="CourierNewPS-BoldMT"/>
              </a:rPr>
              <a:t>implements Queue&lt;</a:t>
            </a:r>
            <a:r>
              <a:rPr lang="en-US" sz="1800" b="1" dirty="0">
                <a:solidFill>
                  <a:srgbClr val="FF0000"/>
                </a:solidFill>
                <a:latin typeface="CourierNewPS-BoldMT"/>
              </a:rPr>
              <a:t>E</a:t>
            </a:r>
            <a:r>
              <a:rPr lang="en-US" b="1" dirty="0">
                <a:latin typeface="CourierNewPS-BoldMT"/>
              </a:rPr>
              <a:t>&gt; </a:t>
            </a:r>
            <a:endParaRPr lang="en-US" b="1" dirty="0" smtClean="0">
              <a:latin typeface="CourierNewPS-Bold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{</a:t>
            </a:r>
            <a:endParaRPr lang="en-US" dirty="0"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</a:t>
            </a:r>
            <a:r>
              <a:rPr lang="en-US" sz="1800" b="1" dirty="0" err="1" smtClean="0">
                <a:latin typeface="CourierNewPSMT"/>
              </a:rPr>
              <a:t>CircularArrayQueue</a:t>
            </a:r>
            <a:r>
              <a:rPr lang="en-US" sz="1800" b="1" dirty="0" smtClean="0">
                <a:latin typeface="CourierNewPSMT"/>
              </a:rPr>
              <a:t>(</a:t>
            </a:r>
            <a:r>
              <a:rPr lang="en-US" sz="1800" b="1" dirty="0" err="1" smtClean="0">
                <a:latin typeface="CourierNewPSMT"/>
              </a:rPr>
              <a:t>int</a:t>
            </a:r>
            <a:r>
              <a:rPr lang="en-US" sz="1800" b="1" dirty="0" smtClean="0">
                <a:latin typeface="CourierNewPSMT"/>
              </a:rPr>
              <a:t> </a:t>
            </a:r>
            <a:r>
              <a:rPr lang="en-US" sz="1800" b="1" dirty="0">
                <a:latin typeface="CourierNewPSMT"/>
              </a:rPr>
              <a:t>capacity) { . . . }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public </a:t>
            </a:r>
            <a:r>
              <a:rPr lang="en-US" dirty="0">
                <a:latin typeface="CourierNewPSMT"/>
              </a:rPr>
              <a:t>void add(E element) { . . . }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public </a:t>
            </a:r>
            <a:r>
              <a:rPr lang="en-US" dirty="0">
                <a:latin typeface="CourierNewPSMT"/>
              </a:rPr>
              <a:t>E remove() { . . . }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public </a:t>
            </a:r>
            <a:r>
              <a:rPr lang="en-US" dirty="0" err="1">
                <a:latin typeface="CourierNewPSMT"/>
              </a:rPr>
              <a:t>int</a:t>
            </a:r>
            <a:r>
              <a:rPr lang="en-US" dirty="0">
                <a:latin typeface="CourierNewPSMT"/>
              </a:rPr>
              <a:t> size() { . . . }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private </a:t>
            </a:r>
            <a:r>
              <a:rPr lang="en-US" dirty="0">
                <a:latin typeface="CourierNewPSMT"/>
              </a:rPr>
              <a:t>E[] elements;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private </a:t>
            </a:r>
            <a:r>
              <a:rPr lang="en-US" dirty="0" err="1">
                <a:latin typeface="CourierNewPSMT"/>
              </a:rPr>
              <a:t>int</a:t>
            </a:r>
            <a:r>
              <a:rPr lang="en-US" dirty="0">
                <a:latin typeface="CourierNewPSMT"/>
              </a:rPr>
              <a:t> head;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private </a:t>
            </a:r>
            <a:r>
              <a:rPr lang="en-US" dirty="0" err="1">
                <a:latin typeface="CourierNewPSMT"/>
              </a:rPr>
              <a:t>int</a:t>
            </a:r>
            <a:r>
              <a:rPr lang="en-US" dirty="0">
                <a:latin typeface="CourierNewPSMT"/>
              </a:rPr>
              <a:t> tail;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NewPSMT"/>
              </a:rPr>
              <a:t>// see next slide </a:t>
            </a:r>
            <a:endParaRPr lang="en-US" b="1" dirty="0">
              <a:solidFill>
                <a:srgbClr val="FF0000"/>
              </a:solidFill>
              <a:latin typeface="CourierNewPS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07" y="838782"/>
            <a:ext cx="5997186" cy="46658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62125" y="5463480"/>
            <a:ext cx="6410325" cy="369332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9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9.1.1 Separating </a:t>
            </a:r>
            <a:r>
              <a:rPr lang="en-US" altLang="ko-KR" dirty="0">
                <a:solidFill>
                  <a:srgbClr val="0000FF"/>
                </a:solidFill>
              </a:rPr>
              <a:t>Collection Interfaces </a:t>
            </a:r>
            <a:r>
              <a:rPr lang="en-US" altLang="ko-KR" dirty="0">
                <a:solidFill>
                  <a:prstClr val="black"/>
                </a:solidFill>
              </a:rPr>
              <a:t>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648950" cy="53643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NewPSMT"/>
              </a:rPr>
              <a:t>LinkedListQueue</a:t>
            </a:r>
            <a:r>
              <a:rPr lang="en-US" dirty="0">
                <a:solidFill>
                  <a:prstClr val="black"/>
                </a:solidFill>
                <a:latin typeface="CourierNewPSMT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NewPSMT"/>
              </a:rPr>
              <a:t>E</a:t>
            </a:r>
            <a:r>
              <a:rPr lang="en-US" dirty="0">
                <a:solidFill>
                  <a:prstClr val="black"/>
                </a:solidFill>
                <a:latin typeface="CourierNewPSMT"/>
              </a:rPr>
              <a:t>&gt; </a:t>
            </a:r>
            <a:r>
              <a:rPr lang="en-US" b="1" dirty="0">
                <a:solidFill>
                  <a:prstClr val="black"/>
                </a:solidFill>
                <a:latin typeface="CourierNewPS-BoldMT"/>
              </a:rPr>
              <a:t>implements Queue&lt;</a:t>
            </a:r>
            <a:r>
              <a:rPr lang="en-US" b="1" dirty="0">
                <a:solidFill>
                  <a:srgbClr val="FF0000"/>
                </a:solidFill>
                <a:latin typeface="CourierNewPS-BoldMT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urierNewPS-BoldMT"/>
              </a:rPr>
              <a:t>&gt; </a:t>
            </a:r>
            <a:endParaRPr lang="en-US" dirty="0">
              <a:solidFill>
                <a:srgbClr val="0000FF"/>
              </a:solidFill>
              <a:latin typeface="CourierNewPSMT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urierNewPSMT"/>
              </a:rPr>
              <a:t>LinkedListQueue</a:t>
            </a:r>
            <a:r>
              <a:rPr lang="en-US" dirty="0">
                <a:solidFill>
                  <a:prstClr val="black"/>
                </a:solidFill>
                <a:latin typeface="CourierNewPSMT"/>
              </a:rPr>
              <a:t>() { . . . }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  public void add(E element) { . . . }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  public E remove() { . . . }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   public </a:t>
            </a:r>
            <a:r>
              <a:rPr lang="en-US" dirty="0" err="1">
                <a:solidFill>
                  <a:prstClr val="black"/>
                </a:solidFill>
                <a:latin typeface="CourierNewPSMT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NewPSMT"/>
              </a:rPr>
              <a:t> size() { . . . }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   private Link head;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NewPSMT"/>
              </a:rPr>
              <a:t>   private Link tail;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NewPSMT"/>
              </a:rPr>
              <a:t>}</a:t>
            </a:r>
          </a:p>
          <a:p>
            <a:r>
              <a:rPr lang="en-US" altLang="ko-KR" sz="2400" b="1" dirty="0"/>
              <a:t>Note: use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concrete collection </a:t>
            </a:r>
            <a:r>
              <a:rPr lang="en-US" altLang="ko-KR" sz="2400" b="1" dirty="0"/>
              <a:t>class to </a:t>
            </a:r>
            <a:r>
              <a:rPr lang="en-US" altLang="ko-KR" sz="2400" b="1" dirty="0" smtClean="0"/>
              <a:t>create </a:t>
            </a:r>
            <a:r>
              <a:rPr lang="en-US" altLang="ko-KR" sz="2400" b="1" dirty="0"/>
              <a:t>collection </a:t>
            </a:r>
            <a:r>
              <a:rPr lang="en-US" altLang="ko-KR" sz="2400" b="1" dirty="0" smtClean="0"/>
              <a:t>object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and use the interface type to hold the collection reference.</a:t>
            </a:r>
            <a:endParaRPr lang="en-US" altLang="ko-KR" sz="2400" b="1" dirty="0"/>
          </a:p>
          <a:p>
            <a:pPr marL="228600" lvl="1" indent="0">
              <a:buNone/>
            </a:pPr>
            <a:r>
              <a:rPr lang="en-US" altLang="ko-KR" sz="2400" b="1" dirty="0"/>
              <a:t>queue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Customer</a:t>
            </a:r>
            <a:r>
              <a:rPr lang="en-US" altLang="ko-KR" sz="2400" dirty="0"/>
              <a:t>&gt;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Ref</a:t>
            </a:r>
            <a:r>
              <a:rPr lang="en-US" altLang="ko-KR" sz="2400" dirty="0" smtClean="0"/>
              <a:t>= </a:t>
            </a:r>
            <a:r>
              <a:rPr lang="en-US" altLang="ko-KR" sz="2400" dirty="0"/>
              <a:t>new </a:t>
            </a:r>
            <a:r>
              <a:rPr lang="en-US" altLang="ko-KR" sz="2400" dirty="0" err="1">
                <a:solidFill>
                  <a:srgbClr val="7030A0"/>
                </a:solidFill>
              </a:rPr>
              <a:t>CircularArrayQueue</a:t>
            </a:r>
            <a:r>
              <a:rPr lang="en-US" altLang="ko-KR" sz="2400" dirty="0"/>
              <a:t>&lt;&gt;(</a:t>
            </a:r>
            <a:r>
              <a:rPr lang="en-US" altLang="ko-KR" sz="2400" dirty="0">
                <a:solidFill>
                  <a:srgbClr val="0000FF"/>
                </a:solidFill>
              </a:rPr>
              <a:t>100</a:t>
            </a:r>
            <a:r>
              <a:rPr lang="en-US" altLang="ko-KR" sz="2400" dirty="0"/>
              <a:t>);</a:t>
            </a:r>
          </a:p>
          <a:p>
            <a:pPr marL="228600" lvl="1" indent="0">
              <a:buNone/>
            </a:pPr>
            <a:r>
              <a:rPr lang="en-US" altLang="ko-KR" sz="2400" dirty="0" err="1" smtClean="0">
                <a:solidFill>
                  <a:srgbClr val="FF0000"/>
                </a:solidFill>
              </a:rPr>
              <a:t>Ref</a:t>
            </a:r>
            <a:r>
              <a:rPr lang="en-US" altLang="ko-KR" sz="2400" dirty="0" err="1" smtClean="0"/>
              <a:t>.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add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customer(“Harry”);</a:t>
            </a:r>
          </a:p>
          <a:p>
            <a:pPr marL="0" lv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9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9.1.1 Separating </a:t>
            </a:r>
            <a:r>
              <a:rPr lang="en-US" altLang="ko-KR" dirty="0">
                <a:solidFill>
                  <a:srgbClr val="0000FF"/>
                </a:solidFill>
              </a:rPr>
              <a:t>Collection Interfaces </a:t>
            </a:r>
            <a:r>
              <a:rPr lang="en-US" altLang="ko-KR" dirty="0">
                <a:solidFill>
                  <a:prstClr val="black"/>
                </a:solidFill>
              </a:rPr>
              <a:t>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</a:rPr>
              <a:t>When we study the collection API documentation, we will find set of classes whose name begins with </a:t>
            </a:r>
            <a:r>
              <a:rPr lang="en-US" altLang="ko-KR" sz="2800" b="1" dirty="0">
                <a:solidFill>
                  <a:srgbClr val="FF0000"/>
                </a:solidFill>
              </a:rPr>
              <a:t>Abstract,</a:t>
            </a:r>
            <a:r>
              <a:rPr lang="en-US" altLang="ko-KR" sz="2800" dirty="0">
                <a:solidFill>
                  <a:prstClr val="black"/>
                </a:solidFill>
              </a:rPr>
              <a:t> such as </a:t>
            </a:r>
            <a:r>
              <a:rPr lang="en-US" altLang="ko-KR" sz="2800" dirty="0" err="1">
                <a:solidFill>
                  <a:srgbClr val="FF0000"/>
                </a:solidFill>
              </a:rPr>
              <a:t>AbstractQueue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r>
              <a:rPr lang="en-US" altLang="ko-KR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</a:rPr>
              <a:t>These classes are intended for library implementers. </a:t>
            </a: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</a:rPr>
              <a:t>If you want to implement your own queue class, it is easy to extend </a:t>
            </a:r>
            <a:r>
              <a:rPr lang="en-US" altLang="ko-KR" sz="2800" b="1" dirty="0" err="1">
                <a:solidFill>
                  <a:srgbClr val="FF0000"/>
                </a:solidFill>
              </a:rPr>
              <a:t>AbstractQueue</a:t>
            </a:r>
            <a:r>
              <a:rPr lang="en-US" altLang="ko-KR" sz="2800" dirty="0">
                <a:solidFill>
                  <a:prstClr val="black"/>
                </a:solidFill>
              </a:rPr>
              <a:t> than to implement all the methods of the </a:t>
            </a:r>
            <a:r>
              <a:rPr lang="en-US" altLang="ko-KR" sz="2800" b="1" dirty="0">
                <a:solidFill>
                  <a:prstClr val="black"/>
                </a:solidFill>
              </a:rPr>
              <a:t>Queue interface </a:t>
            </a:r>
            <a:r>
              <a:rPr lang="en-US" altLang="ko-KR" sz="2800" dirty="0">
                <a:solidFill>
                  <a:prstClr val="black"/>
                </a:solidFill>
              </a:rPr>
              <a:t>from scratch 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9.1.2. </a:t>
            </a:r>
            <a:r>
              <a:rPr lang="en-US" altLang="ko-KR" dirty="0" smtClean="0">
                <a:solidFill>
                  <a:srgbClr val="FF0000"/>
                </a:solidFill>
              </a:rPr>
              <a:t>Collection interface</a:t>
            </a:r>
            <a:r>
              <a:rPr lang="en-US" altLang="ko-KR" dirty="0" smtClean="0"/>
              <a:t>: root interface in Collection API(</a:t>
            </a:r>
            <a:r>
              <a:rPr lang="en-US" altLang="ko-KR" dirty="0" err="1" smtClean="0">
                <a:solidFill>
                  <a:srgbClr val="FF0000"/>
                </a:solidFill>
              </a:rPr>
              <a:t>java.util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982325" cy="51849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Collection&lt;E&gt;</a:t>
            </a:r>
            <a:r>
              <a:rPr lang="en-US" altLang="ko-KR" dirty="0" smtClean="0"/>
              <a:t>  interface is the root interface from which  Set&lt;E&gt; interface , Queue&lt;E&gt; interface  and List&lt;E&gt; interface  are </a:t>
            </a:r>
            <a:r>
              <a:rPr lang="en-US" altLang="ko-KR" dirty="0" err="1" smtClean="0"/>
              <a:t>drived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Collection&lt;E&gt; interface contains </a:t>
            </a:r>
            <a:r>
              <a:rPr lang="en-US" altLang="ko-KR" b="1" dirty="0" smtClean="0"/>
              <a:t>bulk operations </a:t>
            </a:r>
            <a:r>
              <a:rPr lang="en-US" altLang="ko-KR" dirty="0" smtClean="0"/>
              <a:t>for adding, clearing and comparing objects in a collection.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size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isEmpt</a:t>
            </a:r>
            <a:r>
              <a:rPr lang="en-US" altLang="ko-KR" dirty="0" err="1" smtClean="0"/>
              <a:t>y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c</a:t>
            </a:r>
            <a:r>
              <a:rPr lang="en-US" altLang="ko-KR" b="1" dirty="0" smtClean="0"/>
              <a:t>ontain</a:t>
            </a:r>
            <a:r>
              <a:rPr lang="en-US" altLang="ko-KR" dirty="0" smtClean="0"/>
              <a:t>s(Object)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add</a:t>
            </a:r>
            <a:r>
              <a:rPr lang="en-US" altLang="ko-KR" dirty="0" smtClean="0"/>
              <a:t>(Object)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addAll</a:t>
            </a:r>
            <a:r>
              <a:rPr lang="en-US" altLang="ko-KR" dirty="0" smtClean="0"/>
              <a:t>(Collection&lt;? extends E&gt; other)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remove</a:t>
            </a:r>
            <a:r>
              <a:rPr lang="en-US" altLang="ko-KR" dirty="0" smtClean="0"/>
              <a:t>(Object)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Iterator&lt;E&gt; iterator();  </a:t>
            </a:r>
            <a:r>
              <a:rPr lang="en-US" altLang="ko-KR" b="1" dirty="0" smtClean="0">
                <a:solidFill>
                  <a:srgbClr val="0000FF"/>
                </a:solidFill>
              </a:rPr>
              <a:t>// this method returns an object that implements Iterator interface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…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The </a:t>
            </a:r>
            <a:r>
              <a:rPr lang="en-US" altLang="ko-KR" b="1" dirty="0" smtClean="0"/>
              <a:t>Collection&lt;E&gt;</a:t>
            </a:r>
            <a:r>
              <a:rPr lang="en-US" altLang="ko-KR" dirty="0" smtClean="0"/>
              <a:t> interface provides a method that returns an Iterator&lt;E&gt; object.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Note that we 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can use the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iterator object 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to visit the elements in the collection one by one</a:t>
            </a:r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rgbClr val="00B05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14794</TotalTime>
  <Words>2670</Words>
  <Application>Microsoft Office PowerPoint</Application>
  <PresentationFormat>Widescreen</PresentationFormat>
  <Paragraphs>405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CourierNewPS-BoldMT</vt:lpstr>
      <vt:lpstr>CourierNewPSMT</vt:lpstr>
      <vt:lpstr>맑은 고딕</vt:lpstr>
      <vt:lpstr>TimesNewRomanPS-ItalicMT</vt:lpstr>
      <vt:lpstr>TimesNewRomanPSMT</vt:lpstr>
      <vt:lpstr>Arial</vt:lpstr>
      <vt:lpstr>Wingdings</vt:lpstr>
      <vt:lpstr>Office 테마</vt:lpstr>
      <vt:lpstr>Ch 09: Collections</vt:lpstr>
      <vt:lpstr>9.1 : Java Collections Framework</vt:lpstr>
      <vt:lpstr>Need of Wrapper Classes for Primitive Types</vt:lpstr>
      <vt:lpstr>Autoboxing and Auto-Unboxing (after java 5.0)</vt:lpstr>
      <vt:lpstr>9.1.1 Separating Collection Interfaces and Implementation</vt:lpstr>
      <vt:lpstr>Collection Classes</vt:lpstr>
      <vt:lpstr>9.1.1 Separating Collection Interfaces and Implementation</vt:lpstr>
      <vt:lpstr>9.1.1 Separating Collection Interfaces and Implementation</vt:lpstr>
      <vt:lpstr>9.1.2. Collection interface: root interface in Collection API(java.util).</vt:lpstr>
      <vt:lpstr>9.1.3. Iterator Interface(java.util )</vt:lpstr>
      <vt:lpstr>Using Iterators</vt:lpstr>
      <vt:lpstr>More about Iterators</vt:lpstr>
      <vt:lpstr>9.1.5. Interfaces in the Collection Framework</vt:lpstr>
      <vt:lpstr>9.2. Concrete Collections</vt:lpstr>
      <vt:lpstr>9.2. Concrete Collections cont’d</vt:lpstr>
      <vt:lpstr>Lists</vt:lpstr>
      <vt:lpstr>Example: ArrayList and Iterator </vt:lpstr>
      <vt:lpstr>Example: ArrayList and Iterator</vt:lpstr>
      <vt:lpstr>9.2.1 Linked Lists</vt:lpstr>
      <vt:lpstr>9.2.1 Linked Lists</vt:lpstr>
      <vt:lpstr>9.2.1 Linked Lists  cont’d </vt:lpstr>
      <vt:lpstr>9.2.1 Linked Lists  cont’d </vt:lpstr>
      <vt:lpstr>9.2.1 Linked Lists  cont’d </vt:lpstr>
      <vt:lpstr>ConcurrentModificationException</vt:lpstr>
      <vt:lpstr>Listing 9.1 LinkedList /LinkedListTest.java</vt:lpstr>
      <vt:lpstr>Listing 9.1 LinkedList /LinkedListTest.java</vt:lpstr>
      <vt:lpstr>9.5. Algorithms</vt:lpstr>
      <vt:lpstr>Sorting</vt:lpstr>
      <vt:lpstr>9.5.1.Sorting and shuffling </vt:lpstr>
      <vt:lpstr> Listing 9.7: suffle /ShuffleTest.java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879</cp:revision>
  <dcterms:created xsi:type="dcterms:W3CDTF">2018-08-13T01:39:17Z</dcterms:created>
  <dcterms:modified xsi:type="dcterms:W3CDTF">2018-11-08T20:17:33Z</dcterms:modified>
</cp:coreProperties>
</file>