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1"/>
  </p:notesMasterIdLst>
  <p:sldIdLst>
    <p:sldId id="256" r:id="rId3"/>
    <p:sldId id="368" r:id="rId4"/>
    <p:sldId id="370" r:id="rId5"/>
    <p:sldId id="360" r:id="rId6"/>
    <p:sldId id="356" r:id="rId7"/>
    <p:sldId id="357" r:id="rId8"/>
    <p:sldId id="362" r:id="rId9"/>
    <p:sldId id="345" r:id="rId10"/>
    <p:sldId id="374" r:id="rId11"/>
    <p:sldId id="376" r:id="rId12"/>
    <p:sldId id="275" r:id="rId13"/>
    <p:sldId id="313" r:id="rId14"/>
    <p:sldId id="338" r:id="rId15"/>
    <p:sldId id="372" r:id="rId16"/>
    <p:sldId id="295" r:id="rId17"/>
    <p:sldId id="276" r:id="rId18"/>
    <p:sldId id="314" r:id="rId19"/>
    <p:sldId id="294" r:id="rId20"/>
    <p:sldId id="299" r:id="rId21"/>
    <p:sldId id="315" r:id="rId22"/>
    <p:sldId id="316" r:id="rId23"/>
    <p:sldId id="346" r:id="rId24"/>
    <p:sldId id="301" r:id="rId25"/>
    <p:sldId id="302" r:id="rId26"/>
    <p:sldId id="303" r:id="rId27"/>
    <p:sldId id="317" r:id="rId28"/>
    <p:sldId id="318" r:id="rId29"/>
    <p:sldId id="319" r:id="rId30"/>
    <p:sldId id="305" r:id="rId31"/>
    <p:sldId id="306" r:id="rId32"/>
    <p:sldId id="320" r:id="rId33"/>
    <p:sldId id="321" r:id="rId34"/>
    <p:sldId id="322" r:id="rId35"/>
    <p:sldId id="311" r:id="rId36"/>
    <p:sldId id="312" r:id="rId37"/>
    <p:sldId id="327" r:id="rId38"/>
    <p:sldId id="328" r:id="rId39"/>
    <p:sldId id="329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C02F0-904C-4324-B550-A5BE00E90C1C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1682C-81BD-4D06-9F37-5FBCDE123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83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8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539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959A30C-A37D-4185-934E-762EB2FB7D94}" type="slidenum">
              <a:rPr lang="en-US" alt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450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0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76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28E76E-2B5A-44A5-B8DD-9252F3EC6F60}" type="slidenum">
              <a:rPr lang="en-US" alt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092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6285E6-285D-4D55-B761-D255E65F2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81C21E6-BEC2-4C89-A180-D040236B1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4B29916-91EA-45E6-ADD4-0AAB9466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B43D-8A31-463F-A77F-EAE321C8C135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08846F7-3E37-4E69-8435-B78E8C8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68FFE60-D833-4B25-B2CB-23792A87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FDCA2458-6F38-4F50-945F-766B228EF314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429000"/>
            <a:ext cx="91440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36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C6037F-4F19-49E8-992E-7EA968D6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77410FB-48AF-4ECA-9BC0-813279881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4380B23-BE20-4511-94D3-8236B0C5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0D0F-2799-4AFE-840A-5F61D384CB76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8E68BF0-6E3B-4705-B449-88F48E25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BE57C46-FF7D-49AA-BA10-040788AE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30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DEEE0E2C-FB4E-401B-8726-9F037033C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44BA68E-AF92-4E4D-A91E-E8985DEBB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46F53DF-D071-4E23-81E6-E7D31267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DB67-5C12-42A9-AB4D-B993D2CB147E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712262B-DEEC-4515-8267-B1968EA1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DF09A1C-EEEC-4A40-A289-E9EDD41F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637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8C4B0-B381-49E2-9DA7-5D0451DEF308}" type="datetime1">
              <a:rPr lang="en-US">
                <a:solidFill>
                  <a:prstClr val="black"/>
                </a:solidFill>
              </a:rPr>
              <a:pPr>
                <a:defRPr/>
              </a:pPr>
              <a:t>5/27/2019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1992-2015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4C9630-1863-4F4A-9861-A73C6EFE0A9A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912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latinLnBrk="0">
                <a:defRPr/>
              </a:pPr>
              <a:endParaRPr lang="en-US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9108074 w 5760"/>
                <a:gd name="T3" fmla="*/ 0 h 528"/>
                <a:gd name="T4" fmla="*/ 9108074 w 5760"/>
                <a:gd name="T5" fmla="*/ 838869 h 528"/>
                <a:gd name="T6" fmla="*/ 7590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latinLnBrk="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95B3798-823E-4EFD-BD42-073CF5977EE7}" type="datetime1">
              <a:rPr lang="en-US"/>
              <a:pPr>
                <a:defRPr/>
              </a:pPr>
              <a:t>5/27/2019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783203-3958-47F6-BBEF-8CF9748DDB3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2DA2BF">
                    <a:tint val="20000"/>
                  </a:srgbClr>
                </a:solidFill>
              </a:rPr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12343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7F410985-3AA2-425C-9DA0-56B83CA6E435}" type="datetime1">
              <a:rPr lang="en-US">
                <a:solidFill>
                  <a:prstClr val="black"/>
                </a:solidFill>
              </a:rPr>
              <a:pPr>
                <a:defRPr/>
              </a:pPr>
              <a:t>5/27/2019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1992-2015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43A062-D17D-4AE1-AB4C-91078B3AFBDB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125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latinLnBrk="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latinLnBrk="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85E5B0E7-3885-4287-82E4-91647DB3D9B8}" type="datetime1">
              <a:rPr lang="en-US">
                <a:solidFill>
                  <a:prstClr val="white"/>
                </a:solidFill>
              </a:rPr>
              <a:pPr>
                <a:defRPr/>
              </a:pPr>
              <a:t>5/27/2019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1992-2015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9B1E62-494F-42B5-8ECD-41BD72C7F7CC}" type="slidenum">
              <a:rPr lang="en-US" altLang="en-US">
                <a:solidFill>
                  <a:prstClr val="white"/>
                </a:solidFill>
              </a:rPr>
              <a:pPr/>
              <a:t>‹#›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282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5853FCAB-5A13-4B72-B2C1-3838CA7C4E2F}" type="datetime1">
              <a:rPr lang="en-US">
                <a:solidFill>
                  <a:prstClr val="white"/>
                </a:solidFill>
              </a:rPr>
              <a:pPr>
                <a:defRPr/>
              </a:pPr>
              <a:t>5/27/2019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1992-2015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DB455F-FBA8-4EDB-8E39-7262C5996617}" type="slidenum">
              <a:rPr lang="en-US" altLang="en-US">
                <a:solidFill>
                  <a:prstClr val="white"/>
                </a:solidFill>
              </a:rPr>
              <a:pPr/>
              <a:t>‹#›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580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ECD931DB-8337-460B-B417-31B9C435111F}" type="datetime1">
              <a:rPr lang="en-US">
                <a:solidFill>
                  <a:prstClr val="black"/>
                </a:solidFill>
              </a:rPr>
              <a:pPr>
                <a:defRPr/>
              </a:pPr>
              <a:t>5/27/2019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1992-2015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A2088-7977-4B10-98F0-346B71BE5B79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860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CD14940E-6331-43AD-B3D4-A1B5C1CEB0C8}" type="datetime1">
              <a:rPr lang="en-US">
                <a:solidFill>
                  <a:prstClr val="white"/>
                </a:solidFill>
              </a:rPr>
              <a:pPr>
                <a:defRPr/>
              </a:pPr>
              <a:t>5/27/2019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1992-2015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90EE07-752D-4182-9287-48DE62A3CD45}" type="slidenum">
              <a:rPr lang="en-US" altLang="en-US">
                <a:solidFill>
                  <a:prstClr val="white"/>
                </a:solidFill>
              </a:rPr>
              <a:pPr/>
              <a:t>‹#›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177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6765D-F0B6-4084-BF24-C8889C920028}" type="datetime1">
              <a:rPr lang="en-US">
                <a:solidFill>
                  <a:prstClr val="black"/>
                </a:solidFill>
              </a:rPr>
              <a:pPr>
                <a:defRPr/>
              </a:pPr>
              <a:t>5/27/2019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1992-2015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BCF46D-2DBE-4615-BECA-7AA07ADAF9C3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94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C5F211-F8E7-4267-B759-4B741E82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4769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4A6C31A-FB7E-4294-B000-845D8151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038"/>
            <a:ext cx="10515600" cy="5364312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6ABA084-D2BD-4B9F-99C6-7C7009CC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B139-5B6F-4536-B2CE-F7DEE0312A12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873C59F-5DDC-4B67-966D-C2BAA7EA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00659E9-E9F0-45DA-BE6E-526E5C56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01DE364E-11ED-4FFF-8EC9-0A402FAE95D9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3FF69918-66CD-4CAA-B910-1F450A967C98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0044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DF60596C-1815-43DF-883F-93174A1D1DA0}" type="datetime1">
              <a:rPr lang="en-US">
                <a:solidFill>
                  <a:prstClr val="black"/>
                </a:solidFill>
              </a:rPr>
              <a:pPr>
                <a:defRPr/>
              </a:pPr>
              <a:t>5/27/2019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1992-2015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9D63A-5CBC-4DE5-A4E0-5278C8E1A6B2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73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latinLnBrk="0">
              <a:defRPr/>
            </a:pPr>
            <a:endParaRPr lang="en-US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latinLnBrk="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latinLnBrk="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488DD15-115C-44F9-865B-DC52ECCEA8E8}" type="datetime1">
              <a:rPr lang="en-US">
                <a:solidFill>
                  <a:prstClr val="white"/>
                </a:solidFill>
              </a:rPr>
              <a:pPr>
                <a:defRPr/>
              </a:pPr>
              <a:t>5/27/2019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1992-2015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EB962C-14CC-4C23-912C-3AD537F8F3AF}" type="slidenum">
              <a:rPr lang="en-US" altLang="en-US">
                <a:solidFill>
                  <a:prstClr val="white"/>
                </a:solidFill>
              </a:rPr>
              <a:pPr/>
              <a:t>‹#›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101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EEE0D-F607-40AC-BC34-E5B6F38EB99F}" type="datetime1">
              <a:rPr lang="en-US">
                <a:solidFill>
                  <a:prstClr val="black"/>
                </a:solidFill>
              </a:rPr>
              <a:pPr>
                <a:defRPr/>
              </a:pPr>
              <a:t>5/27/2019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1992-2015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6115C3-748E-4B4D-AD7E-EB88B20BEE63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8978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967D7-3EA0-4618-B0AE-5B590D019293}" type="datetime1">
              <a:rPr lang="en-US">
                <a:solidFill>
                  <a:prstClr val="black"/>
                </a:solidFill>
              </a:rPr>
              <a:pPr>
                <a:defRPr/>
              </a:pPr>
              <a:t>5/27/2019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1992-2015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CB03-30A2-4863-B389-BD50456677F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2504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8C4B0-B381-49E2-9DA7-5D0451DEF308}" type="datetime1">
              <a:rPr lang="en-US">
                <a:solidFill>
                  <a:prstClr val="black"/>
                </a:solidFill>
              </a:rPr>
              <a:pPr>
                <a:defRPr/>
              </a:pPr>
              <a:t>5/27/2019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1992-2015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4C9630-1863-4F4A-9861-A73C6EFE0A9A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32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ED4B1B-C953-464C-9FDA-9B40BFF59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96A6632-EE62-45F2-9B19-C0EBA8DBB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63266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51D8653-5484-4F0E-A987-95ABA0F0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2E16-C96F-446C-85F0-D7380F56CA7A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C5EA5CB-4EFC-498C-8D8C-93CB100E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C4D26B2-4CCE-46B6-A9BA-39CFD4DB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26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AD9B3B-F437-4667-A014-F16127A6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96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46EB2C3-A855-4583-A7F5-109B9E5A0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92038"/>
            <a:ext cx="5181600" cy="5360715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000" b="1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B94FC47-17BD-4C89-98F6-257283835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92038"/>
            <a:ext cx="5181600" cy="536071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 b="1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59BA087-82FB-4691-BF79-261210B6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300E-6FBE-4FCB-9F7C-F38E695036E8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4C561DE-85A7-4CA6-A938-69363FD7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525828B-A8E6-4B84-9012-7FD81001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7AC8462B-3951-4009-87D7-5A3FD7B19F1C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DA596603-C86A-45A6-BAD5-92E06C071518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39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92DC24F-2CE7-43F5-9290-26A57444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14769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BD84D28-7A39-4227-8551-DBB0C82E8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63D73D8-40D2-452E-8129-153F28EAB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B161035-09D3-4785-ABCE-5B28E5B6D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92A7E42-7328-4C6D-B736-13E244265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17EE7B1-8F90-4B78-989C-276F3F1B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1793-2D69-4B2E-8F26-8010D16B91CA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009A171-F504-4C63-8326-4A00ECBB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DBB14C7-A032-495E-9A2D-CFD11294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425C7B1F-B69A-432E-BD65-ECDDA89C05B3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EAB7BD13-50DA-44B4-AB67-746D6C8C04BB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39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AEF372F-000E-45C2-B4FA-E46ED39D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3BFB641-5C44-47B7-99F4-524AED30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9DB7-F884-46A9-8A3A-6B167E7BED07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8495E3A-189F-42EC-A5F1-928DD6AE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0ADA013-4140-4F4B-B220-4BC09A70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67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88EDCC1F-A263-414C-BB5C-E72E2F60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51F3-86ED-4232-A7C2-6CF71BAE6995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54BA64-410F-4C84-B9A8-C1BBE68A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DA400EB-65CE-46D9-962C-9C09F247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4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1C6AD2C-974E-489B-BFEA-B4318AFD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AF1E228-3BCA-41EC-8DE0-E4FF3FE7E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6B9201B-D99F-46AF-94BC-96B7D3CDB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57ABC81-A88E-43D1-94D5-DC0B1DCC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ABEC-FF59-4A87-9298-C94758E86225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B7F370-54AF-4F51-AD3C-77BD1344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1B3EF92-0EA1-44FD-81CF-6B44146F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72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2EB573-6149-4BA8-9B8E-1C370E1C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7E2BFDE-C0A5-4909-8A5D-64B3D9B55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ACFCA7-9079-40E9-B0CF-8C593E8A2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B5759C2-6561-490A-8C02-69C52391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3460-7802-4794-8969-D6B2685473F4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77A4D9F-C992-4F3B-9EB3-58549065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ED1226C-1798-4A7A-9FAF-7EAA93B3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38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8B46EA8-AE64-46C3-A16E-EE15890D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2051644-0D21-4DD2-8E8F-D479F399D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428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CD4AE45-68CB-406F-83BF-70CDA4BB2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0AE87-F329-437E-BD1C-048C10B7130A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3052C2B-1AD7-42EC-B4E6-75810DCAE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3B94BD0-E664-4E7C-8625-DF70E06EE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27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latinLnBrk="0">
              <a:defRPr/>
            </a:pPr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5684FF8-67A7-4435-BB75-660CA4DEC384}" type="datetime1">
              <a:rPr lang="en-US">
                <a:solidFill>
                  <a:prstClr val="black"/>
                </a:solidFill>
              </a:rPr>
              <a:pPr>
                <a:defRPr/>
              </a:pPr>
              <a:t>5/27/2019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1992-2015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0BA4BA14-6FC7-473C-A6DE-EE9FF48348B6}" type="slidenum">
              <a:rPr lang="en-US" altLang="en-US">
                <a:solidFill>
                  <a:prstClr val="black"/>
                </a:solidFill>
                <a:cs typeface="Arial" panose="020B0604020202020204" pitchFamily="34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81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awt/Component.html" TargetMode="External"/><Relationship Id="rId2" Type="http://schemas.openxmlformats.org/officeDocument/2006/relationships/hyperlink" Target="https://docs.oracle.com/javase/7/docs/api/java/lang/Objec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7/docs/api/java/awt/Frame.html" TargetMode="External"/><Relationship Id="rId5" Type="http://schemas.openxmlformats.org/officeDocument/2006/relationships/hyperlink" Target="https://docs.oracle.com/javase/7/docs/api/java/awt/Window.html" TargetMode="External"/><Relationship Id="rId4" Type="http://schemas.openxmlformats.org/officeDocument/2006/relationships/hyperlink" Target="https://docs.oracle.com/javase/7/docs/api/java/awt/Container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lang/Object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6506F1-A4E0-4063-848D-FF9E2A5B4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Chapter 10: Graphics Programming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A5CDCB6-E0F7-4A62-87DC-064EED0F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41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10.2. Creating a Frame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sz="1600" dirty="0" smtClean="0">
                <a:latin typeface="Comic Sans MS" panose="030F0702030302020204" pitchFamily="66" charset="0"/>
              </a:rPr>
              <a:t>class </a:t>
            </a:r>
            <a:r>
              <a:rPr lang="en-US" altLang="ko-KR" sz="1600" dirty="0">
                <a:solidFill>
                  <a:srgbClr val="3333FF"/>
                </a:solidFill>
                <a:latin typeface="Comic Sans MS" panose="030F0702030302020204" pitchFamily="66" charset="0"/>
              </a:rPr>
              <a:t>SimpleFrame</a:t>
            </a:r>
            <a:r>
              <a:rPr lang="en-US" altLang="ko-KR" sz="1600" dirty="0">
                <a:latin typeface="Comic Sans MS" panose="030F0702030302020204" pitchFamily="66" charset="0"/>
              </a:rPr>
              <a:t> extends </a:t>
            </a:r>
            <a:r>
              <a:rPr lang="en-US" altLang="ko-KR" sz="16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JFram</a:t>
            </a:r>
            <a:r>
              <a:rPr lang="en-US" altLang="ko-KR" sz="1600" dirty="0" err="1">
                <a:latin typeface="Comic Sans MS" panose="030F0702030302020204" pitchFamily="66" charset="0"/>
              </a:rPr>
              <a:t>e</a:t>
            </a:r>
            <a:r>
              <a:rPr lang="en-US" altLang="ko-KR" sz="1600" dirty="0">
                <a:latin typeface="Comic Sans MS" panose="030F0702030302020204" pitchFamily="66" charset="0"/>
              </a:rPr>
              <a:t> </a:t>
            </a:r>
            <a:br>
              <a:rPr lang="en-US" altLang="ko-KR" sz="1600" dirty="0">
                <a:latin typeface="Comic Sans MS" panose="030F0702030302020204" pitchFamily="66" charset="0"/>
              </a:rPr>
            </a:br>
            <a:r>
              <a:rPr lang="en-US" altLang="ko-KR" sz="1600" dirty="0">
                <a:latin typeface="Comic Sans MS" panose="030F0702030302020204" pitchFamily="66" charset="0"/>
              </a:rPr>
              <a:t>{</a:t>
            </a:r>
            <a:br>
              <a:rPr lang="en-US" altLang="ko-KR" sz="1600" dirty="0">
                <a:latin typeface="Comic Sans MS" panose="030F0702030302020204" pitchFamily="66" charset="0"/>
              </a:rPr>
            </a:br>
            <a:r>
              <a:rPr lang="en-US" altLang="ko-KR" sz="1600" dirty="0">
                <a:latin typeface="Comic Sans MS" panose="030F0702030302020204" pitchFamily="66" charset="0"/>
              </a:rPr>
              <a:t> 	public SimpleFrame() </a:t>
            </a:r>
            <a:endParaRPr lang="en-US" altLang="ko-KR" sz="1600" dirty="0" smtClean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Comic Sans MS" panose="030F0702030302020204" pitchFamily="66" charset="0"/>
              </a:rPr>
              <a:t> </a:t>
            </a:r>
            <a:r>
              <a:rPr lang="en-US" altLang="ko-KR" sz="1600" dirty="0" smtClean="0">
                <a:latin typeface="Comic Sans MS" panose="030F0702030302020204" pitchFamily="66" charset="0"/>
              </a:rPr>
              <a:t>     </a:t>
            </a:r>
            <a:r>
              <a:rPr lang="en-US" altLang="ko-KR" sz="1600" dirty="0" smtClean="0">
                <a:latin typeface="Comic Sans MS" panose="030F0702030302020204" pitchFamily="66" charset="0"/>
              </a:rPr>
              <a:t> {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Comic Sans MS" panose="030F0702030302020204" pitchFamily="66" charset="0"/>
              </a:rPr>
              <a:t> </a:t>
            </a:r>
            <a:r>
              <a:rPr lang="en-US" altLang="ko-KR" sz="1600" dirty="0" smtClean="0">
                <a:latin typeface="Comic Sans MS" panose="030F0702030302020204" pitchFamily="66" charset="0"/>
              </a:rPr>
              <a:t>        </a:t>
            </a:r>
            <a:r>
              <a:rPr lang="en-US" altLang="ko-KR" sz="1600" dirty="0" smtClean="0">
                <a:latin typeface="Comic Sans MS" panose="030F0702030302020204" pitchFamily="66" charset="0"/>
              </a:rPr>
              <a:t>  </a:t>
            </a:r>
            <a:r>
              <a:rPr lang="en-US" altLang="ko-KR" sz="1600" dirty="0" err="1" smtClean="0">
                <a:latin typeface="Comic Sans MS" panose="030F0702030302020204" pitchFamily="66" charset="0"/>
              </a:rPr>
              <a:t>setSize</a:t>
            </a:r>
            <a:r>
              <a:rPr lang="en-US" altLang="ko-KR" sz="1600" dirty="0" smtClean="0">
                <a:latin typeface="Comic Sans MS" panose="030F0702030302020204" pitchFamily="66" charset="0"/>
              </a:rPr>
              <a:t>(300</a:t>
            </a:r>
            <a:r>
              <a:rPr lang="en-US" altLang="ko-KR" sz="1600" dirty="0">
                <a:latin typeface="Comic Sans MS" panose="030F0702030302020204" pitchFamily="66" charset="0"/>
              </a:rPr>
              <a:t>, 200</a:t>
            </a:r>
            <a:r>
              <a:rPr lang="en-US" altLang="ko-KR" sz="1600" dirty="0" smtClean="0">
                <a:latin typeface="Comic Sans MS" panose="030F0702030302020204" pitchFamily="66" charset="0"/>
              </a:rPr>
              <a:t>);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Comic Sans MS" panose="030F0702030302020204" pitchFamily="66" charset="0"/>
              </a:rPr>
              <a:t> </a:t>
            </a:r>
            <a:r>
              <a:rPr lang="en-US" altLang="ko-KR" sz="1600" dirty="0" smtClean="0">
                <a:latin typeface="Comic Sans MS" panose="030F0702030302020204" pitchFamily="66" charset="0"/>
              </a:rPr>
              <a:t>      </a:t>
            </a:r>
            <a:r>
              <a:rPr lang="en-US" altLang="ko-KR" sz="1600" dirty="0" smtClean="0">
                <a:latin typeface="Comic Sans MS" panose="030F0702030302020204" pitchFamily="66" charset="0"/>
              </a:rPr>
              <a:t> </a:t>
            </a:r>
            <a:r>
              <a:rPr lang="en-US" altLang="ko-KR" sz="1600" dirty="0">
                <a:latin typeface="Comic Sans MS" panose="030F0702030302020204" pitchFamily="66" charset="0"/>
              </a:rPr>
              <a:t>} </a:t>
            </a:r>
            <a:br>
              <a:rPr lang="en-US" altLang="ko-KR" sz="1600" dirty="0">
                <a:latin typeface="Comic Sans MS" panose="030F0702030302020204" pitchFamily="66" charset="0"/>
              </a:rPr>
            </a:br>
            <a:r>
              <a:rPr lang="en-US" altLang="ko-KR" sz="1600" dirty="0">
                <a:latin typeface="Comic Sans MS" panose="030F0702030302020204" pitchFamily="66" charset="0"/>
              </a:rPr>
              <a:t>}</a:t>
            </a:r>
          </a:p>
          <a:p>
            <a:r>
              <a:rPr lang="en-US" altLang="ko-KR" dirty="0"/>
              <a:t>Set the “</a:t>
            </a:r>
            <a:r>
              <a:rPr lang="en-US" altLang="ko-KR" b="1" dirty="0"/>
              <a:t>default close operation</a:t>
            </a:r>
            <a:r>
              <a:rPr lang="en-US" altLang="ko-KR" dirty="0"/>
              <a:t>” and </a:t>
            </a:r>
            <a:r>
              <a:rPr lang="en-US" altLang="ko-KR" dirty="0" smtClean="0"/>
              <a:t>display the </a:t>
            </a:r>
            <a:r>
              <a:rPr lang="en-US" altLang="ko-KR" dirty="0"/>
              <a:t>frame</a:t>
            </a:r>
            <a:r>
              <a:rPr lang="en-US" altLang="ko-KR" dirty="0" smtClean="0"/>
              <a:t>:</a:t>
            </a:r>
          </a:p>
          <a:p>
            <a:pPr marL="457200" lvl="1" indent="0">
              <a:buNone/>
            </a:pPr>
            <a:r>
              <a:rPr lang="en-US" altLang="ko-KR" sz="1600" dirty="0" err="1">
                <a:latin typeface="Comic Sans MS" panose="030F0702030302020204" pitchFamily="66" charset="0"/>
              </a:rPr>
              <a:t>JFrame</a:t>
            </a:r>
            <a:r>
              <a:rPr lang="en-US" altLang="ko-KR" sz="1600" dirty="0">
                <a:latin typeface="Comic Sans MS" panose="030F0702030302020204" pitchFamily="66" charset="0"/>
              </a:rPr>
              <a:t> frame = new SimpleFrame(); </a:t>
            </a:r>
            <a:br>
              <a:rPr lang="en-US" altLang="ko-KR" sz="1600" dirty="0">
                <a:latin typeface="Comic Sans MS" panose="030F0702030302020204" pitchFamily="66" charset="0"/>
              </a:rPr>
            </a:br>
            <a:r>
              <a:rPr lang="en-US" altLang="ko-KR" sz="1600" dirty="0" err="1" smtClean="0">
                <a:latin typeface="Comic Sans MS" panose="030F0702030302020204" pitchFamily="66" charset="0"/>
              </a:rPr>
              <a:t>frame.setDefaultCloseOperation</a:t>
            </a:r>
            <a:r>
              <a:rPr lang="en-US" altLang="ko-KR" sz="1600" dirty="0" smtClean="0">
                <a:latin typeface="Comic Sans MS" panose="030F0702030302020204" pitchFamily="66" charset="0"/>
              </a:rPr>
              <a:t>(</a:t>
            </a:r>
            <a:r>
              <a:rPr lang="en-US" altLang="ko-KR" sz="1600" dirty="0" err="1" smtClean="0">
                <a:latin typeface="Comic Sans MS" panose="030F0702030302020204" pitchFamily="66" charset="0"/>
              </a:rPr>
              <a:t>JFrame.EXIT_ON_CLOSE</a:t>
            </a:r>
            <a:r>
              <a:rPr lang="en-US" altLang="ko-KR" sz="1600" dirty="0">
                <a:latin typeface="Comic Sans MS" panose="030F0702030302020204" pitchFamily="66" charset="0"/>
              </a:rPr>
              <a:t>); </a:t>
            </a:r>
            <a:r>
              <a:rPr lang="en-US" altLang="ko-KR" sz="1600" dirty="0" smtClean="0">
                <a:latin typeface="Comic Sans MS" panose="030F0702030302020204" pitchFamily="66" charset="0"/>
              </a:rPr>
              <a:t/>
            </a:r>
            <a:br>
              <a:rPr lang="en-US" altLang="ko-KR" sz="1600" dirty="0" smtClean="0">
                <a:latin typeface="Comic Sans MS" panose="030F0702030302020204" pitchFamily="66" charset="0"/>
              </a:rPr>
            </a:br>
            <a:r>
              <a:rPr lang="en-US" altLang="ko-KR" sz="1600" dirty="0" err="1" smtClean="0">
                <a:latin typeface="Comic Sans MS" panose="030F0702030302020204" pitchFamily="66" charset="0"/>
              </a:rPr>
              <a:t>frame.setVisible</a:t>
            </a:r>
            <a:r>
              <a:rPr lang="en-US" altLang="ko-KR" sz="1600" dirty="0" smtClean="0">
                <a:latin typeface="Comic Sans MS" panose="030F0702030302020204" pitchFamily="66" charset="0"/>
              </a:rPr>
              <a:t>(true</a:t>
            </a:r>
            <a:r>
              <a:rPr lang="en-US" altLang="ko-KR" sz="1600" dirty="0">
                <a:latin typeface="Comic Sans MS" panose="030F0702030302020204" pitchFamily="66" charset="0"/>
              </a:rPr>
              <a:t>);</a:t>
            </a:r>
          </a:p>
          <a:p>
            <a:r>
              <a:rPr lang="en-US" altLang="ko-KR" b="1" dirty="0"/>
              <a:t>Add that code to the event queue</a:t>
            </a:r>
            <a:r>
              <a:rPr lang="en-US" altLang="ko-KR" dirty="0" smtClean="0"/>
              <a:t>:</a:t>
            </a:r>
          </a:p>
          <a:p>
            <a:pPr marL="457200" lvl="1" indent="0">
              <a:buNone/>
            </a:pPr>
            <a:r>
              <a:rPr lang="en-US" altLang="ko-KR" sz="1600" dirty="0" err="1" smtClean="0">
                <a:latin typeface="Comic Sans MS" panose="030F0702030302020204" pitchFamily="66" charset="0"/>
              </a:rPr>
              <a:t>EventQueue.invokeLater</a:t>
            </a:r>
            <a:r>
              <a:rPr lang="en-US" altLang="ko-KR" sz="1600" dirty="0" smtClean="0">
                <a:latin typeface="Comic Sans MS" panose="030F0702030302020204" pitchFamily="66" charset="0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</a:t>
            </a:r>
            <a:r>
              <a:rPr lang="en-US" altLang="ko-KR" sz="1600" dirty="0" smtClean="0">
                <a:latin typeface="Comic Sans MS" panose="030F0702030302020204" pitchFamily="66" charset="0"/>
              </a:rPr>
              <a:t>  </a:t>
            </a:r>
            <a:r>
              <a:rPr lang="en-US" altLang="ko-KR" sz="1600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() </a:t>
            </a:r>
            <a:r>
              <a:rPr lang="en-US" altLang="ko-KR" sz="1600" dirty="0">
                <a:solidFill>
                  <a:srgbClr val="3333FF"/>
                </a:solidFill>
                <a:latin typeface="Comic Sans MS" panose="030F0702030302020204" pitchFamily="66" charset="0"/>
              </a:rPr>
              <a:t>-&gt; </a:t>
            </a:r>
            <a:r>
              <a:rPr lang="en-US" altLang="ko-KR" sz="1600" dirty="0">
                <a:latin typeface="Comic Sans MS" panose="030F0702030302020204" pitchFamily="66" charset="0"/>
              </a:rPr>
              <a:t/>
            </a:r>
            <a:br>
              <a:rPr lang="en-US" altLang="ko-KR" sz="1600" dirty="0">
                <a:latin typeface="Comic Sans MS" panose="030F0702030302020204" pitchFamily="66" charset="0"/>
              </a:rPr>
            </a:br>
            <a:r>
              <a:rPr lang="en-US" altLang="ko-KR" sz="1600" dirty="0">
                <a:latin typeface="Comic Sans MS" panose="030F0702030302020204" pitchFamily="66" charset="0"/>
              </a:rPr>
              <a:t>{</a:t>
            </a:r>
            <a:br>
              <a:rPr lang="en-US" altLang="ko-KR" sz="1600" dirty="0">
                <a:latin typeface="Comic Sans MS" panose="030F0702030302020204" pitchFamily="66" charset="0"/>
              </a:rPr>
            </a:br>
            <a:r>
              <a:rPr lang="en-US" altLang="ko-KR" sz="1600" dirty="0">
                <a:latin typeface="Comic Sans MS" panose="030F0702030302020204" pitchFamily="66" charset="0"/>
              </a:rPr>
              <a:t> </a:t>
            </a:r>
            <a:r>
              <a:rPr lang="en-US" altLang="ko-KR" sz="1600" dirty="0" smtClean="0">
                <a:latin typeface="Comic Sans MS" panose="030F0702030302020204" pitchFamily="66" charset="0"/>
              </a:rPr>
              <a:t> </a:t>
            </a:r>
            <a:r>
              <a:rPr lang="en-US" altLang="ko-KR" sz="1600" dirty="0" smtClean="0">
                <a:latin typeface="Comic Sans MS" panose="030F0702030302020204" pitchFamily="66" charset="0"/>
              </a:rPr>
              <a:t>    </a:t>
            </a:r>
            <a:r>
              <a:rPr lang="en-US" altLang="ko-KR" sz="1600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// frame </a:t>
            </a:r>
            <a:r>
              <a:rPr lang="en-US" altLang="ko-KR" sz="1600" dirty="0">
                <a:solidFill>
                  <a:srgbClr val="3333FF"/>
                </a:solidFill>
                <a:latin typeface="Comic Sans MS" panose="030F0702030302020204" pitchFamily="66" charset="0"/>
              </a:rPr>
              <a:t>initialization </a:t>
            </a:r>
            <a:r>
              <a:rPr lang="en-US" altLang="ko-KR" sz="1600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 code using lambda expression</a:t>
            </a:r>
            <a:r>
              <a:rPr lang="en-US" altLang="ko-KR" sz="1600" dirty="0">
                <a:solidFill>
                  <a:srgbClr val="3333FF"/>
                </a:solidFill>
                <a:latin typeface="Comic Sans MS" panose="030F0702030302020204" pitchFamily="66" charset="0"/>
              </a:rPr>
              <a:t/>
            </a:r>
            <a:br>
              <a:rPr lang="en-US" altLang="ko-KR" sz="1600" dirty="0">
                <a:solidFill>
                  <a:srgbClr val="3333FF"/>
                </a:solidFill>
                <a:latin typeface="Comic Sans MS" panose="030F0702030302020204" pitchFamily="66" charset="0"/>
              </a:rPr>
            </a:br>
            <a:r>
              <a:rPr lang="en-US" altLang="ko-KR" sz="1600" dirty="0" smtClean="0">
                <a:latin typeface="Comic Sans MS" panose="030F0702030302020204" pitchFamily="66" charset="0"/>
              </a:rPr>
              <a:t>} </a:t>
            </a:r>
            <a:r>
              <a:rPr lang="en-US" altLang="ko-KR" sz="1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r>
              <a:rPr lang="en-US" altLang="ko-KR" sz="1600" dirty="0" smtClean="0">
                <a:latin typeface="Comic Sans MS" panose="030F0702030302020204" pitchFamily="66" charset="0"/>
              </a:rPr>
              <a:t>;</a:t>
            </a:r>
          </a:p>
          <a:p>
            <a:r>
              <a:rPr lang="en-US" altLang="ko-KR" dirty="0" smtClean="0"/>
              <a:t>All code that updates Swing components must run in the </a:t>
            </a:r>
            <a:r>
              <a:rPr lang="en-US" altLang="ko-KR" b="1" dirty="0" smtClean="0"/>
              <a:t>event </a:t>
            </a:r>
            <a:r>
              <a:rPr lang="en-US" altLang="ko-KR" dirty="0" smtClean="0"/>
              <a:t>thread.</a:t>
            </a:r>
          </a:p>
          <a:p>
            <a:r>
              <a:rPr lang="en-US" altLang="ko-KR" dirty="0" smtClean="0"/>
              <a:t>Note</a:t>
            </a:r>
            <a:r>
              <a:rPr lang="en-US" altLang="ko-KR" dirty="0"/>
              <a:t>: the title bar </a:t>
            </a:r>
            <a:r>
              <a:rPr lang="en-US" altLang="ko-KR" dirty="0" smtClean="0"/>
              <a:t>and  </a:t>
            </a:r>
            <a:r>
              <a:rPr lang="en-US" altLang="ko-KR" dirty="0"/>
              <a:t>resize corners, </a:t>
            </a:r>
            <a:r>
              <a:rPr lang="en-US" altLang="ko-KR" dirty="0" smtClean="0"/>
              <a:t>are drawn </a:t>
            </a:r>
            <a:r>
              <a:rPr lang="en-US" altLang="ko-KR" dirty="0"/>
              <a:t>by the </a:t>
            </a:r>
            <a:r>
              <a:rPr lang="en-US" altLang="ko-KR" dirty="0" smtClean="0">
                <a:solidFill>
                  <a:srgbClr val="FF0000"/>
                </a:solidFill>
              </a:rPr>
              <a:t>OS</a:t>
            </a:r>
            <a:r>
              <a:rPr lang="en-US" altLang="ko-KR" dirty="0" smtClean="0"/>
              <a:t> and </a:t>
            </a:r>
            <a:r>
              <a:rPr lang="en-US" altLang="ko-KR" b="1" dirty="0"/>
              <a:t>not </a:t>
            </a:r>
            <a:r>
              <a:rPr lang="en-US" altLang="ko-KR" b="1" dirty="0" smtClean="0"/>
              <a:t>by the </a:t>
            </a:r>
            <a:r>
              <a:rPr lang="en-US" altLang="ko-KR" b="1" dirty="0"/>
              <a:t>Swing library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502" y="1669352"/>
            <a:ext cx="3379751" cy="225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0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Listing 10.1: </a:t>
            </a:r>
            <a:r>
              <a:rPr lang="en-US" altLang="ko-KR" dirty="0" err="1" smtClean="0">
                <a:solidFill>
                  <a:srgbClr val="FF0000"/>
                </a:solidFill>
              </a:rPr>
              <a:t>simpleFrame</a:t>
            </a:r>
            <a:r>
              <a:rPr lang="en-US" altLang="ko-KR" dirty="0" smtClean="0"/>
              <a:t>/</a:t>
            </a:r>
            <a:r>
              <a:rPr lang="en-US" altLang="ko-KR" dirty="0" smtClean="0">
                <a:solidFill>
                  <a:srgbClr val="3333FF"/>
                </a:solidFill>
              </a:rPr>
              <a:t>SimpleFrameTest.java(1/2)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2038"/>
            <a:ext cx="10915650" cy="5364312"/>
          </a:xfrm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package simpleFrame;</a:t>
            </a:r>
          </a:p>
          <a:p>
            <a:pPr marL="0" indent="0">
              <a:buNone/>
            </a:pPr>
            <a:r>
              <a:rPr lang="en-US" altLang="ko-KR" dirty="0" smtClean="0"/>
              <a:t>import </a:t>
            </a:r>
            <a:r>
              <a:rPr lang="en-US" altLang="ko-KR" dirty="0" err="1"/>
              <a:t>java.</a:t>
            </a:r>
            <a:r>
              <a:rPr lang="en-US" altLang="ko-KR" b="1" dirty="0" err="1"/>
              <a:t>awt</a:t>
            </a:r>
            <a:r>
              <a:rPr lang="en-US" altLang="ko-KR" dirty="0" smtClean="0"/>
              <a:t>.*;  </a:t>
            </a:r>
            <a:r>
              <a:rPr lang="en-US" altLang="ko-KR" dirty="0" smtClean="0">
                <a:solidFill>
                  <a:srgbClr val="7030A0"/>
                </a:solidFill>
              </a:rPr>
              <a:t>// </a:t>
            </a:r>
            <a:r>
              <a:rPr lang="en-US" altLang="ko-KR" dirty="0" err="1" smtClean="0">
                <a:solidFill>
                  <a:srgbClr val="7030A0"/>
                </a:solidFill>
              </a:rPr>
              <a:t>java.awt.EventQueue</a:t>
            </a:r>
            <a:endParaRPr lang="en-US" altLang="ko-KR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javax.</a:t>
            </a:r>
            <a:r>
              <a:rPr lang="en-US" altLang="ko-KR" b="1" dirty="0" err="1"/>
              <a:t>swing</a:t>
            </a:r>
            <a:r>
              <a:rPr lang="en-US" altLang="ko-KR" dirty="0" smtClean="0"/>
              <a:t>.*; </a:t>
            </a:r>
            <a:r>
              <a:rPr lang="en-US" altLang="ko-KR" b="1" dirty="0" smtClean="0"/>
              <a:t>// Swing class is contained in this package </a:t>
            </a:r>
          </a:p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/>
              <a:t>class </a:t>
            </a:r>
            <a:r>
              <a:rPr lang="en-US" altLang="ko-KR" b="1" dirty="0" err="1">
                <a:solidFill>
                  <a:srgbClr val="3333FF"/>
                </a:solidFill>
              </a:rPr>
              <a:t>SimpleFrameTest</a:t>
            </a:r>
            <a:endParaRPr lang="en-US" altLang="ko-KR" b="1" dirty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lvl="0" indent="0">
              <a:buNone/>
            </a:pP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 </a:t>
            </a:r>
            <a:r>
              <a:rPr lang="en-US" altLang="ko-KR" dirty="0" smtClean="0"/>
              <a:t>public </a:t>
            </a:r>
            <a:r>
              <a:rPr lang="en-US" altLang="ko-KR" dirty="0"/>
              <a:t>static void </a:t>
            </a:r>
            <a:r>
              <a:rPr lang="en-US" altLang="ko-KR" b="1" dirty="0">
                <a:solidFill>
                  <a:srgbClr val="FF0000"/>
                </a:solidFill>
              </a:rPr>
              <a:t>main</a:t>
            </a:r>
            <a:r>
              <a:rPr lang="en-US" altLang="ko-KR" dirty="0"/>
              <a:t>(String[] </a:t>
            </a:r>
            <a:r>
              <a:rPr lang="en-US" altLang="ko-KR" dirty="0" err="1"/>
              <a:t>args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smtClean="0">
                <a:solidFill>
                  <a:srgbClr val="7030A0"/>
                </a:solidFill>
              </a:rPr>
              <a:t>{    //</a:t>
            </a:r>
            <a:r>
              <a:rPr lang="en-US" altLang="ko-KR" sz="2200" b="1" dirty="0" smtClean="0">
                <a:solidFill>
                  <a:srgbClr val="7030A0"/>
                </a:solidFill>
              </a:rPr>
              <a:t> </a:t>
            </a:r>
            <a:r>
              <a:rPr lang="en-US" altLang="ko-KR" sz="2200" b="1" dirty="0">
                <a:solidFill>
                  <a:srgbClr val="7030A0"/>
                </a:solidFill>
              </a:rPr>
              <a:t>Writing GUI application in </a:t>
            </a:r>
            <a:r>
              <a:rPr lang="en-US" altLang="ko-KR" sz="2200" b="1" dirty="0" smtClean="0">
                <a:solidFill>
                  <a:srgbClr val="7030A0"/>
                </a:solidFill>
              </a:rPr>
              <a:t>a separate</a:t>
            </a:r>
            <a:r>
              <a:rPr lang="en-US" altLang="ko-KR" sz="2200" b="1" dirty="0" smtClean="0">
                <a:solidFill>
                  <a:srgbClr val="7030A0"/>
                </a:solidFill>
              </a:rPr>
              <a:t> </a:t>
            </a:r>
            <a:r>
              <a:rPr lang="en-US" altLang="ko-KR" sz="2200" b="1" dirty="0">
                <a:solidFill>
                  <a:srgbClr val="7030A0"/>
                </a:solidFill>
              </a:rPr>
              <a:t>thread using lambda expression </a:t>
            </a:r>
            <a:endParaRPr lang="en-US" altLang="ko-KR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smtClean="0"/>
              <a:t> </a:t>
            </a:r>
            <a:r>
              <a:rPr lang="en-US" altLang="ko-KR" b="1" dirty="0" err="1" smtClean="0"/>
              <a:t>EventQueue.invokeLater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>
                <a:solidFill>
                  <a:srgbClr val="3333FF"/>
                </a:solidFill>
              </a:rPr>
              <a:t> </a:t>
            </a:r>
            <a:r>
              <a:rPr lang="en-US" altLang="ko-KR" b="1" dirty="0" smtClean="0">
                <a:solidFill>
                  <a:srgbClr val="3333FF"/>
                </a:solidFill>
              </a:rPr>
              <a:t>       </a:t>
            </a:r>
            <a:r>
              <a:rPr lang="en-US" altLang="ko-KR" b="1" dirty="0" smtClean="0">
                <a:solidFill>
                  <a:srgbClr val="3333FF"/>
                </a:solidFill>
              </a:rPr>
              <a:t>( </a:t>
            </a:r>
            <a:r>
              <a:rPr lang="en-US" altLang="ko-KR" b="1" dirty="0" smtClean="0">
                <a:solidFill>
                  <a:srgbClr val="3333FF"/>
                </a:solidFill>
              </a:rPr>
              <a:t>) </a:t>
            </a:r>
            <a:r>
              <a:rPr lang="en-US" altLang="ko-KR" b="1" dirty="0">
                <a:solidFill>
                  <a:srgbClr val="3333FF"/>
                </a:solidFill>
              </a:rPr>
              <a:t>-&gt;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 smtClean="0"/>
              <a:t>   </a:t>
            </a:r>
            <a:r>
              <a:rPr lang="en-US" altLang="ko-KR" dirty="0">
                <a:solidFill>
                  <a:srgbClr val="3333F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ko-KR" dirty="0"/>
              <a:t>           </a:t>
            </a:r>
            <a:r>
              <a:rPr lang="en-US" altLang="ko-KR" dirty="0" smtClean="0"/>
              <a:t>   </a:t>
            </a:r>
            <a:r>
              <a:rPr lang="en-US" altLang="ko-KR" b="1" dirty="0"/>
              <a:t>SimpleFrame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frame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= </a:t>
            </a:r>
            <a:r>
              <a:rPr lang="en-US" altLang="ko-KR" b="1" dirty="0"/>
              <a:t>new</a:t>
            </a:r>
            <a:r>
              <a:rPr lang="en-US" altLang="ko-KR" dirty="0"/>
              <a:t> </a:t>
            </a:r>
            <a:r>
              <a:rPr lang="en-US" altLang="ko-KR" b="1" dirty="0"/>
              <a:t>SimpleFrame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</a:t>
            </a:r>
            <a:r>
              <a:rPr lang="en-US" altLang="ko-KR" b="1" dirty="0" smtClean="0">
                <a:solidFill>
                  <a:srgbClr val="7030A0"/>
                </a:solidFill>
              </a:rPr>
              <a:t>//  </a:t>
            </a:r>
            <a:r>
              <a:rPr lang="en-US" altLang="ko-KR" b="1" dirty="0">
                <a:solidFill>
                  <a:srgbClr val="7030A0"/>
                </a:solidFill>
              </a:rPr>
              <a:t>what happen when user clicks close button.</a:t>
            </a:r>
          </a:p>
          <a:p>
            <a:pPr marL="0" indent="0">
              <a:buNone/>
            </a:pPr>
            <a:r>
              <a:rPr lang="en-US" altLang="ko-KR" dirty="0"/>
              <a:t>           </a:t>
            </a:r>
            <a:r>
              <a:rPr lang="en-US" altLang="ko-KR" dirty="0" smtClean="0"/>
              <a:t>  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frame</a:t>
            </a:r>
            <a:r>
              <a:rPr lang="en-US" altLang="ko-KR" dirty="0" err="1" smtClean="0"/>
              <a:t>.setDefaultCloseOperation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JFrame.</a:t>
            </a:r>
            <a:r>
              <a:rPr lang="en-US" altLang="ko-KR" dirty="0" err="1" smtClean="0">
                <a:solidFill>
                  <a:srgbClr val="FF0000"/>
                </a:solidFill>
              </a:rPr>
              <a:t>EXIT</a:t>
            </a:r>
            <a:r>
              <a:rPr lang="en-US" altLang="ko-KR" dirty="0" err="1" smtClean="0"/>
              <a:t>_ON_CLOSE</a:t>
            </a:r>
            <a:r>
              <a:rPr lang="en-US" altLang="ko-KR" dirty="0" smtClean="0"/>
              <a:t>); </a:t>
            </a:r>
            <a:r>
              <a:rPr lang="en-US" altLang="ko-KR" b="1" dirty="0" smtClean="0"/>
              <a:t>// this method is inherited.</a:t>
            </a:r>
          </a:p>
          <a:p>
            <a:pPr marL="0" indent="0">
              <a:buNone/>
            </a:pPr>
            <a:r>
              <a:rPr lang="en-US" altLang="ko-KR" dirty="0" smtClean="0"/>
              <a:t>             </a:t>
            </a:r>
            <a:r>
              <a:rPr lang="en-US" altLang="ko-KR" dirty="0" smtClean="0"/>
              <a:t> </a:t>
            </a:r>
            <a:r>
              <a:rPr lang="en-US" altLang="ko-KR" b="1" dirty="0" err="1" smtClean="0"/>
              <a:t>frame</a:t>
            </a:r>
            <a:r>
              <a:rPr lang="en-US" altLang="ko-KR" dirty="0" err="1" smtClean="0"/>
              <a:t>.setVisible</a:t>
            </a:r>
            <a:r>
              <a:rPr lang="en-US" altLang="ko-KR" dirty="0" smtClean="0"/>
              <a:t>(true</a:t>
            </a:r>
            <a:r>
              <a:rPr lang="en-US" altLang="ko-KR" dirty="0" smtClean="0"/>
              <a:t>);  </a:t>
            </a:r>
            <a:r>
              <a:rPr lang="en-US" altLang="ko-KR" b="1" dirty="0" smtClean="0"/>
              <a:t>// inherited method </a:t>
            </a:r>
          </a:p>
          <a:p>
            <a:pPr marL="0" indent="0">
              <a:buNone/>
            </a:pPr>
            <a:r>
              <a:rPr lang="en-US" altLang="ko-KR" dirty="0" smtClean="0"/>
              <a:t>         </a:t>
            </a:r>
            <a:r>
              <a:rPr lang="en-US" altLang="ko-KR" dirty="0" smtClean="0">
                <a:solidFill>
                  <a:srgbClr val="3333FF"/>
                </a:solidFill>
              </a:rPr>
              <a:t>}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    ) </a:t>
            </a:r>
            <a:r>
              <a:rPr lang="en-US" altLang="ko-KR" dirty="0" smtClean="0"/>
              <a:t>;  </a:t>
            </a:r>
            <a:r>
              <a:rPr lang="en-US" altLang="ko-KR" b="1" dirty="0" smtClean="0"/>
              <a:t>// end of event dispatcher thread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00B050"/>
                </a:solidFill>
              </a:rPr>
              <a:t>  </a:t>
            </a:r>
            <a:r>
              <a:rPr lang="en-US" altLang="ko-KR" dirty="0"/>
              <a:t> </a:t>
            </a:r>
            <a:r>
              <a:rPr lang="en-US" altLang="ko-KR" dirty="0" smtClean="0"/>
              <a:t>}// end of main() </a:t>
            </a:r>
            <a:endParaRPr lang="en-US" altLang="ko-KR" dirty="0"/>
          </a:p>
          <a:p>
            <a:pPr marL="0" lvl="0" indent="0">
              <a:buNone/>
            </a:pPr>
            <a:r>
              <a:rPr lang="en-US" altLang="ko-KR" dirty="0" smtClean="0"/>
              <a:t>}</a:t>
            </a:r>
            <a:r>
              <a:rPr lang="en-US" altLang="ko-KR" sz="2200" dirty="0">
                <a:solidFill>
                  <a:prstClr val="black"/>
                </a:solidFill>
              </a:rPr>
              <a:t> </a:t>
            </a:r>
            <a:r>
              <a:rPr lang="en-US" altLang="ko-KR" sz="2200" dirty="0" smtClean="0">
                <a:solidFill>
                  <a:prstClr val="black"/>
                </a:solidFill>
              </a:rPr>
              <a:t> </a:t>
            </a:r>
            <a:r>
              <a:rPr lang="en-US" altLang="ko-KR" sz="2200" b="1" dirty="0" smtClean="0">
                <a:solidFill>
                  <a:prstClr val="black"/>
                </a:solidFill>
              </a:rPr>
              <a:t>//  </a:t>
            </a:r>
            <a:r>
              <a:rPr lang="en-US" altLang="ko-KR" sz="2600" b="1" dirty="0" smtClean="0">
                <a:solidFill>
                  <a:prstClr val="black"/>
                </a:solidFill>
              </a:rPr>
              <a:t>First</a:t>
            </a:r>
            <a:r>
              <a:rPr lang="en-US" altLang="ko-KR" sz="2600" dirty="0" smtClean="0">
                <a:solidFill>
                  <a:prstClr val="black"/>
                </a:solidFill>
              </a:rPr>
              <a:t>,  place the code of a </a:t>
            </a:r>
            <a:r>
              <a:rPr lang="en-US" altLang="ko-KR" sz="2600" b="1" dirty="0" smtClean="0">
                <a:solidFill>
                  <a:prstClr val="black"/>
                </a:solidFill>
              </a:rPr>
              <a:t>Swing compo</a:t>
            </a:r>
            <a:r>
              <a:rPr lang="en-US" altLang="ko-KR" sz="2600" dirty="0" smtClean="0">
                <a:solidFill>
                  <a:prstClr val="black"/>
                </a:solidFill>
              </a:rPr>
              <a:t>nent into the </a:t>
            </a:r>
            <a:r>
              <a:rPr lang="en-US" altLang="ko-KR" sz="2600" dirty="0" smtClean="0">
                <a:solidFill>
                  <a:srgbClr val="FF0000"/>
                </a:solidFill>
              </a:rPr>
              <a:t>run </a:t>
            </a:r>
            <a:r>
              <a:rPr lang="en-US" altLang="ko-KR" sz="2600" dirty="0" smtClean="0"/>
              <a:t>m</a:t>
            </a:r>
            <a:r>
              <a:rPr lang="en-US" altLang="ko-KR" sz="2600" dirty="0" smtClean="0">
                <a:solidFill>
                  <a:prstClr val="black"/>
                </a:solidFill>
              </a:rPr>
              <a:t>ethod of a class that implements </a:t>
            </a:r>
            <a:r>
              <a:rPr lang="en-US" altLang="ko-KR" sz="2600" dirty="0" smtClean="0">
                <a:solidFill>
                  <a:srgbClr val="FF0000"/>
                </a:solidFill>
              </a:rPr>
              <a:t>runnable</a:t>
            </a:r>
            <a:r>
              <a:rPr lang="en-US" altLang="ko-KR" sz="2600" dirty="0" smtClean="0">
                <a:solidFill>
                  <a:prstClr val="black"/>
                </a:solidFill>
              </a:rPr>
              <a:t> </a:t>
            </a:r>
            <a:r>
              <a:rPr lang="en-US" altLang="ko-KR" sz="2600" dirty="0" smtClean="0">
                <a:solidFill>
                  <a:prstClr val="black"/>
                </a:solidFill>
              </a:rPr>
              <a:t>interface. Se</a:t>
            </a:r>
            <a:r>
              <a:rPr lang="en-US" altLang="ko-KR" sz="2600" b="1" dirty="0" smtClean="0">
                <a:solidFill>
                  <a:prstClr val="black"/>
                </a:solidFill>
              </a:rPr>
              <a:t>cond</a:t>
            </a:r>
            <a:r>
              <a:rPr lang="en-US" altLang="ko-KR" sz="2600" b="1" dirty="0" smtClean="0">
                <a:solidFill>
                  <a:prstClr val="black"/>
                </a:solidFill>
              </a:rPr>
              <a:t>, </a:t>
            </a:r>
            <a:r>
              <a:rPr lang="en-US" altLang="ko-KR" sz="2600" dirty="0" smtClean="0">
                <a:solidFill>
                  <a:prstClr val="black"/>
                </a:solidFill>
              </a:rPr>
              <a:t>create an object of that class and pass it to the </a:t>
            </a:r>
            <a:r>
              <a:rPr lang="en-US" altLang="ko-KR" sz="2600" b="1" dirty="0" err="1" smtClean="0">
                <a:solidFill>
                  <a:srgbClr val="3333FF"/>
                </a:solidFill>
              </a:rPr>
              <a:t>invokeLate</a:t>
            </a:r>
            <a:r>
              <a:rPr lang="en-US" altLang="ko-KR" sz="2600" b="1" dirty="0" err="1" smtClean="0">
                <a:solidFill>
                  <a:prstClr val="black"/>
                </a:solidFill>
              </a:rPr>
              <a:t>r</a:t>
            </a:r>
            <a:r>
              <a:rPr lang="en-US" altLang="ko-KR" sz="2600" b="1" dirty="0" smtClean="0">
                <a:solidFill>
                  <a:prstClr val="black"/>
                </a:solidFill>
              </a:rPr>
              <a:t>() </a:t>
            </a:r>
            <a:r>
              <a:rPr lang="en-US" altLang="ko-KR" sz="2600" b="1" dirty="0" smtClean="0"/>
              <a:t> </a:t>
            </a:r>
            <a:endParaRPr lang="en-US" altLang="ko-KR" sz="26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5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464" y="2954786"/>
            <a:ext cx="2857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10515600" cy="514769"/>
          </a:xfrm>
        </p:spPr>
        <p:txBody>
          <a:bodyPr/>
          <a:lstStyle/>
          <a:p>
            <a:r>
              <a:rPr lang="en-US" altLang="ko-KR" dirty="0"/>
              <a:t>Listing 10.1: </a:t>
            </a:r>
            <a:r>
              <a:rPr lang="en-US" altLang="ko-KR" dirty="0" err="1" smtClean="0">
                <a:solidFill>
                  <a:srgbClr val="FF0000"/>
                </a:solidFill>
              </a:rPr>
              <a:t>simpleFrame</a:t>
            </a:r>
            <a:r>
              <a:rPr lang="en-US" altLang="ko-KR" dirty="0" smtClean="0"/>
              <a:t>/</a:t>
            </a:r>
            <a:r>
              <a:rPr lang="en-US" altLang="ko-KR" dirty="0" smtClean="0">
                <a:solidFill>
                  <a:srgbClr val="3333FF"/>
                </a:solidFill>
              </a:rPr>
              <a:t>SimpleFrameTest.java(2/2)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26289"/>
            <a:ext cx="10953750" cy="551246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class </a:t>
            </a:r>
            <a:r>
              <a:rPr lang="en-US" altLang="ko-KR" sz="1600" b="1" dirty="0">
                <a:solidFill>
                  <a:srgbClr val="3333FF"/>
                </a:solidFill>
              </a:rPr>
              <a:t>SimpleFrame</a:t>
            </a:r>
            <a:r>
              <a:rPr lang="en-US" altLang="ko-KR" sz="1600" dirty="0"/>
              <a:t> extends </a:t>
            </a:r>
            <a:r>
              <a:rPr lang="en-US" altLang="ko-KR" sz="1600" b="1" dirty="0" err="1" smtClean="0">
                <a:solidFill>
                  <a:srgbClr val="3333FF"/>
                </a:solidFill>
              </a:rPr>
              <a:t>Jframe</a:t>
            </a:r>
            <a:r>
              <a:rPr lang="en-US" altLang="ko-KR" sz="1600" b="1" dirty="0" smtClean="0">
                <a:solidFill>
                  <a:srgbClr val="3333FF"/>
                </a:solidFill>
              </a:rPr>
              <a:t> </a:t>
            </a:r>
            <a:endParaRPr lang="en-US" altLang="ko-KR" sz="1600" b="1" dirty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altLang="ko-KR" sz="1600" dirty="0"/>
              <a:t>{</a:t>
            </a:r>
          </a:p>
          <a:p>
            <a:pPr marL="0" indent="0">
              <a:buNone/>
            </a:pPr>
            <a:r>
              <a:rPr lang="en-US" altLang="ko-KR" sz="1600" dirty="0"/>
              <a:t>   private static final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b="1" dirty="0"/>
              <a:t>DEFAULT_WIDTH </a:t>
            </a:r>
            <a:r>
              <a:rPr lang="en-US" altLang="ko-KR" sz="1600" dirty="0"/>
              <a:t>= 300;</a:t>
            </a:r>
          </a:p>
          <a:p>
            <a:pPr marL="0" indent="0">
              <a:buNone/>
            </a:pPr>
            <a:r>
              <a:rPr lang="en-US" altLang="ko-KR" sz="1600" dirty="0"/>
              <a:t>   private static final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b="1" dirty="0"/>
              <a:t>DEFAULT_HEIGHT</a:t>
            </a:r>
            <a:r>
              <a:rPr lang="en-US" altLang="ko-KR" sz="1600" dirty="0"/>
              <a:t> = 200;</a:t>
            </a:r>
          </a:p>
          <a:p>
            <a:pPr marL="0" indent="0">
              <a:buNone/>
            </a:pPr>
            <a:r>
              <a:rPr lang="en-US" altLang="ko-KR" sz="1600" dirty="0" smtClean="0"/>
              <a:t>   </a:t>
            </a:r>
            <a:r>
              <a:rPr lang="en-US" altLang="ko-KR" sz="1600" dirty="0"/>
              <a:t>public </a:t>
            </a:r>
            <a:r>
              <a:rPr lang="en-US" altLang="ko-KR" sz="1600" b="1" dirty="0"/>
              <a:t>SimpleFram</a:t>
            </a:r>
            <a:r>
              <a:rPr lang="en-US" altLang="ko-KR" sz="1600" dirty="0"/>
              <a:t>e()</a:t>
            </a:r>
          </a:p>
          <a:p>
            <a:pPr marL="0" indent="0">
              <a:buNone/>
            </a:pPr>
            <a:r>
              <a:rPr lang="en-US" altLang="ko-KR" sz="1600" dirty="0"/>
              <a:t>   </a:t>
            </a:r>
            <a:r>
              <a:rPr lang="en-US" altLang="ko-KR" sz="1600" dirty="0" smtClean="0"/>
              <a:t>{</a:t>
            </a:r>
            <a:r>
              <a:rPr lang="en-US" altLang="ko-KR" sz="1600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B050"/>
                </a:solidFill>
              </a:rPr>
              <a:t> </a:t>
            </a:r>
            <a:r>
              <a:rPr lang="en-US" altLang="ko-KR" sz="1600" dirty="0" smtClean="0">
                <a:solidFill>
                  <a:srgbClr val="00B050"/>
                </a:solidFill>
              </a:rPr>
              <a:t>      </a:t>
            </a:r>
            <a:r>
              <a:rPr lang="en-US" altLang="ko-KR" sz="1600" dirty="0" smtClean="0">
                <a:solidFill>
                  <a:srgbClr val="7030A0"/>
                </a:solidFill>
              </a:rPr>
              <a:t>// default ,size of frame is 0x0 pixels </a:t>
            </a:r>
          </a:p>
          <a:p>
            <a:pPr marL="0" indent="0">
              <a:buNone/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  </a:t>
            </a:r>
            <a:r>
              <a:rPr lang="en-US" altLang="ko-KR" sz="1600" b="1" dirty="0" err="1" smtClean="0"/>
              <a:t>setSize</a:t>
            </a:r>
            <a:r>
              <a:rPr lang="en-US" altLang="ko-KR" sz="1600" dirty="0" smtClean="0"/>
              <a:t>(DEFAULT_WIDTH</a:t>
            </a:r>
            <a:r>
              <a:rPr lang="en-US" altLang="ko-KR" sz="1600" dirty="0"/>
              <a:t>, DEFAULT_HEIGHT</a:t>
            </a:r>
            <a:r>
              <a:rPr lang="en-US" altLang="ko-KR" sz="1600" dirty="0" smtClean="0"/>
              <a:t>);  </a:t>
            </a:r>
            <a:endParaRPr lang="en-US" altLang="ko-KR" sz="16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sz="1600" dirty="0"/>
              <a:t>   </a:t>
            </a:r>
            <a:r>
              <a:rPr lang="en-US" altLang="ko-KR" sz="1600" dirty="0" smtClean="0"/>
              <a:t> }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} 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 smtClean="0">
                <a:solidFill>
                  <a:prstClr val="black"/>
                </a:solidFill>
              </a:rPr>
              <a:t> </a:t>
            </a:r>
            <a:r>
              <a:rPr lang="en-US" sz="1800" b="1" dirty="0">
                <a:latin typeface="TimesNewRomanPSMT"/>
              </a:rPr>
              <a:t>After scheduling the initialization statements, the </a:t>
            </a:r>
            <a:r>
              <a:rPr lang="en-US" sz="1800" b="1" dirty="0">
                <a:solidFill>
                  <a:srgbClr val="3333FF"/>
                </a:solidFill>
                <a:latin typeface="CourierNewPSMT"/>
              </a:rPr>
              <a:t>main () </a:t>
            </a:r>
            <a:r>
              <a:rPr lang="en-US" sz="1800" b="1" dirty="0">
                <a:latin typeface="TimesNewRomanPSMT"/>
              </a:rPr>
              <a:t>method </a:t>
            </a:r>
            <a:r>
              <a:rPr lang="en-US" sz="1800" b="1" dirty="0" smtClean="0">
                <a:latin typeface="TimesNewRomanPSMT"/>
              </a:rPr>
              <a:t> can exit.</a:t>
            </a:r>
            <a:endParaRPr lang="en-US" sz="1800" b="1" dirty="0">
              <a:latin typeface="TimesNewRomanPSMT"/>
            </a:endParaRPr>
          </a:p>
          <a:p>
            <a:pPr>
              <a:lnSpc>
                <a:spcPct val="120000"/>
              </a:lnSpc>
            </a:pPr>
            <a:r>
              <a:rPr lang="en-US" sz="1800" dirty="0" smtClean="0">
                <a:latin typeface="TimesNewRomanPSMT"/>
              </a:rPr>
              <a:t> </a:t>
            </a:r>
            <a:r>
              <a:rPr lang="en-US" sz="1800" dirty="0">
                <a:latin typeface="TimesNewRomanPSMT"/>
              </a:rPr>
              <a:t>When </a:t>
            </a:r>
            <a:r>
              <a:rPr lang="en-US" sz="1800" dirty="0">
                <a:solidFill>
                  <a:srgbClr val="3333FF"/>
                </a:solidFill>
                <a:latin typeface="TimesNewRomanPSMT"/>
              </a:rPr>
              <a:t>main</a:t>
            </a:r>
            <a:r>
              <a:rPr lang="en-US" sz="1800" dirty="0">
                <a:latin typeface="TimesNewRomanPSMT"/>
              </a:rPr>
              <a:t> method  exits, program </a:t>
            </a:r>
            <a:r>
              <a:rPr lang="en-US" sz="1800" b="1" dirty="0">
                <a:latin typeface="TimesNewRomanPSMT"/>
              </a:rPr>
              <a:t>does not  </a:t>
            </a:r>
            <a:r>
              <a:rPr lang="en-US" sz="1800" dirty="0">
                <a:latin typeface="TimesNewRomanPSMT"/>
              </a:rPr>
              <a:t>terminate because only </a:t>
            </a:r>
            <a:r>
              <a:rPr lang="en-US" sz="1800" dirty="0" smtClean="0">
                <a:solidFill>
                  <a:srgbClr val="FF0000"/>
                </a:solidFill>
                <a:latin typeface="TimesNewRomanPSMT"/>
              </a:rPr>
              <a:t>main </a:t>
            </a:r>
            <a:r>
              <a:rPr lang="en-US" sz="1800" dirty="0">
                <a:solidFill>
                  <a:srgbClr val="FF0000"/>
                </a:solidFill>
                <a:latin typeface="TimesNewRomanPSMT"/>
              </a:rPr>
              <a:t>thread </a:t>
            </a:r>
            <a:r>
              <a:rPr lang="en-US" sz="1800" dirty="0">
                <a:latin typeface="TimesNewRomanPSMT"/>
              </a:rPr>
              <a:t>will be </a:t>
            </a:r>
            <a:r>
              <a:rPr lang="en-US" sz="1800" dirty="0" smtClean="0">
                <a:latin typeface="TimesNewRomanPSMT"/>
              </a:rPr>
              <a:t>terminated</a:t>
            </a:r>
            <a:endParaRPr lang="en-US" sz="1800" dirty="0">
              <a:latin typeface="TimesNewRomanPSMT"/>
            </a:endParaRPr>
          </a:p>
          <a:p>
            <a:pPr>
              <a:lnSpc>
                <a:spcPct val="120000"/>
              </a:lnSpc>
            </a:pPr>
            <a:r>
              <a:rPr lang="en-US" sz="1800" dirty="0" smtClean="0">
                <a:latin typeface="TimesNewRomanPSMT"/>
              </a:rPr>
              <a:t> </a:t>
            </a:r>
            <a:r>
              <a:rPr lang="en-US" sz="1800" dirty="0" smtClean="0">
                <a:latin typeface="TimesNewRomanPSMT"/>
              </a:rPr>
              <a:t>The </a:t>
            </a:r>
            <a:r>
              <a:rPr lang="en-US" sz="1800" dirty="0" smtClean="0">
                <a:solidFill>
                  <a:srgbClr val="FF0000"/>
                </a:solidFill>
                <a:latin typeface="TimesNewRomanPSMT"/>
              </a:rPr>
              <a:t>invoker </a:t>
            </a:r>
            <a:r>
              <a:rPr lang="en-US" sz="1800" dirty="0" smtClean="0">
                <a:solidFill>
                  <a:srgbClr val="FF0000"/>
                </a:solidFill>
                <a:latin typeface="TimesNewRomanPSMT"/>
              </a:rPr>
              <a:t>thread </a:t>
            </a:r>
            <a:r>
              <a:rPr lang="en-US" sz="1800" dirty="0">
                <a:latin typeface="TimesNewRomanPSMT"/>
              </a:rPr>
              <a:t>keeps the program alive until it is terminated, either by </a:t>
            </a:r>
            <a:r>
              <a:rPr lang="en-US" sz="1800" b="1" dirty="0">
                <a:latin typeface="TimesNewRomanPSMT"/>
              </a:rPr>
              <a:t>closing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latin typeface="TimesNewRomanPSMT"/>
              </a:rPr>
              <a:t>   the frame </a:t>
            </a:r>
            <a:r>
              <a:rPr lang="en-US" sz="1800" dirty="0">
                <a:latin typeface="TimesNewRomanPSMT"/>
              </a:rPr>
              <a:t>or by calling the </a:t>
            </a:r>
            <a:r>
              <a:rPr lang="en-US" sz="1800" b="1" dirty="0" err="1">
                <a:solidFill>
                  <a:srgbClr val="3333FF"/>
                </a:solidFill>
                <a:latin typeface="TimesNewRomanPSMT"/>
              </a:rPr>
              <a:t>System.exit</a:t>
            </a:r>
            <a:r>
              <a:rPr lang="en-US" sz="1800" b="1" dirty="0">
                <a:solidFill>
                  <a:srgbClr val="3333FF"/>
                </a:solidFill>
                <a:latin typeface="TimesNewRomanPSMT"/>
              </a:rPr>
              <a:t> </a:t>
            </a:r>
            <a:r>
              <a:rPr lang="en-US" sz="1800" dirty="0">
                <a:solidFill>
                  <a:srgbClr val="3333FF"/>
                </a:solidFill>
                <a:latin typeface="TimesNewRomanPSMT"/>
              </a:rPr>
              <a:t>()</a:t>
            </a:r>
            <a:r>
              <a:rPr lang="en-US" sz="1800" dirty="0">
                <a:solidFill>
                  <a:srgbClr val="FF0000"/>
                </a:solidFill>
                <a:latin typeface="TimesNewRomanPSMT"/>
              </a:rPr>
              <a:t> </a:t>
            </a:r>
            <a:r>
              <a:rPr lang="en-US" sz="1800" dirty="0">
                <a:latin typeface="TimesNewRomanPSMT"/>
              </a:rPr>
              <a:t>method.</a:t>
            </a:r>
            <a:endParaRPr lang="en-US" sz="1800" dirty="0"/>
          </a:p>
          <a:p>
            <a:pPr marL="0" lvl="0" indent="0">
              <a:buNone/>
            </a:pPr>
            <a:endParaRPr lang="ko-KR" altLang="en-US" dirty="0">
              <a:latin typeface="TimesNewRomanPSM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7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10515600" cy="51476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/>
            </a:r>
            <a:br>
              <a:rPr lang="en-US" altLang="ko-KR" dirty="0" smtClean="0">
                <a:solidFill>
                  <a:srgbClr val="3333FF"/>
                </a:solidFill>
              </a:rPr>
            </a:br>
            <a:r>
              <a:rPr lang="en-US" altLang="ko-KR" dirty="0" smtClean="0">
                <a:solidFill>
                  <a:srgbClr val="3333FF"/>
                </a:solidFill>
              </a:rPr>
              <a:t> Explanation of Listing 10.1: </a:t>
            </a:r>
            <a:r>
              <a:rPr lang="en-US" altLang="ko-KR" dirty="0" err="1" smtClean="0">
                <a:solidFill>
                  <a:srgbClr val="00B050"/>
                </a:solidFill>
              </a:rPr>
              <a:t>EvenetQueue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smtClean="0"/>
              <a:t>class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44899"/>
            <a:ext cx="4867275" cy="551246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altLang="ko-KR" sz="1600" b="1" dirty="0" smtClean="0">
                <a:solidFill>
                  <a:prstClr val="black"/>
                </a:solidFill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</a:rPr>
              <a:t>public </a:t>
            </a:r>
            <a:r>
              <a:rPr lang="en-US" altLang="ko-KR" sz="1400" b="1" dirty="0"/>
              <a:t>class</a:t>
            </a:r>
            <a:r>
              <a:rPr lang="en-US" altLang="ko-KR" sz="1400" b="1" dirty="0">
                <a:solidFill>
                  <a:srgbClr val="3333FF"/>
                </a:solidFill>
              </a:rPr>
              <a:t> EventQueue </a:t>
            </a:r>
            <a:r>
              <a:rPr lang="en-US" altLang="ko-KR" sz="1400" b="1" dirty="0">
                <a:solidFill>
                  <a:prstClr val="black"/>
                </a:solidFill>
              </a:rPr>
              <a:t>extends </a:t>
            </a:r>
            <a:r>
              <a:rPr lang="en-US" altLang="ko-KR" sz="1400" b="1" dirty="0">
                <a:solidFill>
                  <a:srgbClr val="FF0000"/>
                </a:solidFill>
              </a:rPr>
              <a:t>Object </a:t>
            </a:r>
          </a:p>
          <a:p>
            <a:pPr marL="0" lvl="0" indent="0">
              <a:buNone/>
            </a:pPr>
            <a:r>
              <a:rPr lang="en-US" altLang="ko-KR" sz="1400" b="1" dirty="0">
                <a:solidFill>
                  <a:srgbClr val="3333FF"/>
                </a:solidFill>
              </a:rPr>
              <a:t> </a:t>
            </a:r>
            <a:r>
              <a:rPr lang="en-US" altLang="ko-KR" sz="1400" b="1" dirty="0" smtClean="0">
                <a:solidFill>
                  <a:srgbClr val="3333FF"/>
                </a:solidFill>
              </a:rPr>
              <a:t>{</a:t>
            </a:r>
          </a:p>
          <a:p>
            <a:pPr marL="0" lvl="0" indent="0">
              <a:buNone/>
            </a:pPr>
            <a:r>
              <a:rPr lang="en-US" altLang="ko-KR" sz="1400" b="1" dirty="0" smtClean="0">
                <a:solidFill>
                  <a:srgbClr val="3333FF"/>
                </a:solidFill>
              </a:rPr>
              <a:t> </a:t>
            </a:r>
            <a:r>
              <a:rPr lang="en-US" altLang="ko-KR" sz="1400" b="1" dirty="0"/>
              <a:t>/* 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>
                <a:solidFill>
                  <a:srgbClr val="3333FF"/>
                </a:solidFill>
              </a:rPr>
              <a:t>java.awt.EventQueue</a:t>
            </a:r>
            <a:endParaRPr lang="en-US" altLang="ko-KR" sz="1400" b="1" dirty="0">
              <a:solidFill>
                <a:srgbClr val="3333FF"/>
              </a:solidFill>
            </a:endParaRPr>
          </a:p>
          <a:p>
            <a:pPr marL="0" lvl="0" indent="0">
              <a:buNone/>
            </a:pPr>
            <a:r>
              <a:rPr lang="en-US" altLang="ko-KR" sz="1400" b="1" dirty="0" smtClean="0"/>
              <a:t>causes runnable to invoke its run() method after all pending events are processed</a:t>
            </a:r>
          </a:p>
          <a:p>
            <a:pPr marL="0" lvl="0" indent="0">
              <a:buNone/>
            </a:pPr>
            <a:r>
              <a:rPr lang="en-US" altLang="ko-KR" sz="1400" b="1" dirty="0" smtClean="0"/>
              <a:t>*/</a:t>
            </a:r>
            <a:endParaRPr lang="en-US" altLang="ko-KR" sz="1400" b="1" dirty="0"/>
          </a:p>
          <a:p>
            <a:pPr marL="0" lvl="0" indent="0">
              <a:buNone/>
            </a:pPr>
            <a:r>
              <a:rPr lang="en-US" altLang="ko-KR" sz="1400" b="1" dirty="0">
                <a:solidFill>
                  <a:prstClr val="black"/>
                </a:solidFill>
              </a:rPr>
              <a:t> 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 public </a:t>
            </a:r>
            <a:r>
              <a:rPr lang="en-US" altLang="ko-KR" sz="1400" b="1" dirty="0">
                <a:solidFill>
                  <a:srgbClr val="FF0000"/>
                </a:solidFill>
              </a:rPr>
              <a:t>static</a:t>
            </a:r>
            <a:r>
              <a:rPr lang="en-US" altLang="ko-KR" sz="1400" b="1" dirty="0">
                <a:solidFill>
                  <a:prstClr val="black"/>
                </a:solidFill>
              </a:rPr>
              <a:t> void </a:t>
            </a:r>
            <a:r>
              <a:rPr lang="en-US" altLang="ko-KR" sz="1400" b="1" dirty="0" err="1">
                <a:solidFill>
                  <a:srgbClr val="7030A0"/>
                </a:solidFill>
              </a:rPr>
              <a:t>invokeLater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en-US" altLang="ko-KR" sz="1400" b="1" dirty="0">
                <a:solidFill>
                  <a:srgbClr val="FF0000"/>
                </a:solidFill>
              </a:rPr>
              <a:t>Runnable</a:t>
            </a:r>
            <a:r>
              <a:rPr lang="en-US" altLang="ko-KR" sz="1400" b="1" dirty="0">
                <a:solidFill>
                  <a:prstClr val="black"/>
                </a:solidFill>
              </a:rPr>
              <a:t> r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);</a:t>
            </a:r>
          </a:p>
          <a:p>
            <a:pPr marL="0" lvl="0" indent="0">
              <a:buNone/>
            </a:pPr>
            <a:r>
              <a:rPr lang="en-US" altLang="ko-KR" sz="1400" b="1" dirty="0">
                <a:solidFill>
                  <a:prstClr val="black"/>
                </a:solidFill>
              </a:rPr>
              <a:t> 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  //------------------------------------------;</a:t>
            </a:r>
            <a:endParaRPr lang="en-US" altLang="ko-KR" sz="1400" b="1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1400" b="1" dirty="0">
                <a:solidFill>
                  <a:srgbClr val="3333FF"/>
                </a:solidFill>
              </a:rPr>
              <a:t>} </a:t>
            </a:r>
            <a:endParaRPr lang="en-US" altLang="ko-KR" sz="1400" b="1" dirty="0" smtClean="0">
              <a:solidFill>
                <a:srgbClr val="3333FF"/>
              </a:solidFill>
            </a:endParaRPr>
          </a:p>
          <a:p>
            <a:pPr marL="0" lvl="0" indent="0">
              <a:buNone/>
            </a:pPr>
            <a:r>
              <a:rPr lang="en-US" sz="1400" b="1" dirty="0" smtClean="0"/>
              <a:t>public </a:t>
            </a:r>
            <a:r>
              <a:rPr lang="en-US" sz="1400" b="1" dirty="0"/>
              <a:t>interface </a:t>
            </a:r>
            <a:r>
              <a:rPr lang="en-US" sz="1400" b="1" dirty="0" smtClean="0"/>
              <a:t>Runnable </a:t>
            </a:r>
            <a:r>
              <a:rPr lang="en-US" sz="1400" b="1" dirty="0" smtClean="0">
                <a:solidFill>
                  <a:srgbClr val="3333FF"/>
                </a:solidFill>
              </a:rPr>
              <a:t>//  </a:t>
            </a:r>
            <a:r>
              <a:rPr lang="en-US" sz="1400" b="1" dirty="0" err="1">
                <a:solidFill>
                  <a:srgbClr val="3333FF"/>
                </a:solidFill>
              </a:rPr>
              <a:t>java.lang.runnable</a:t>
            </a:r>
            <a:endParaRPr lang="en-US" sz="1400" b="1" dirty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sz="1400" b="1" dirty="0" smtClean="0"/>
              <a:t>  </a:t>
            </a:r>
            <a:r>
              <a:rPr lang="en-US" sz="1400" b="1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400" dirty="0" smtClean="0"/>
              <a:t>     void </a:t>
            </a:r>
            <a:r>
              <a:rPr lang="en-US" sz="1400" b="1" dirty="0"/>
              <a:t>run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}</a:t>
            </a:r>
          </a:p>
          <a:p>
            <a:pPr marL="0" lvl="0" indent="0">
              <a:buNone/>
            </a:pPr>
            <a:r>
              <a:rPr lang="en-US" altLang="ko-KR" sz="1400" b="1" dirty="0" smtClean="0">
                <a:solidFill>
                  <a:prstClr val="black"/>
                </a:solidFill>
              </a:rPr>
              <a:t>/*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concrete </a:t>
            </a:r>
            <a:r>
              <a:rPr lang="en-US" altLang="ko-KR" sz="1400" b="1" dirty="0">
                <a:solidFill>
                  <a:prstClr val="black"/>
                </a:solidFill>
              </a:rPr>
              <a:t>class that implements runnable interface 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</a:rPr>
              <a:t>is executed by a new 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thread */</a:t>
            </a:r>
          </a:p>
          <a:p>
            <a:pPr marL="0" lvl="0" indent="0">
              <a:buNone/>
            </a:pPr>
            <a:r>
              <a:rPr lang="en-US" altLang="ko-KR" sz="1400" b="1" dirty="0" smtClean="0">
                <a:solidFill>
                  <a:prstClr val="black"/>
                </a:solidFill>
              </a:rPr>
              <a:t>/*The </a:t>
            </a:r>
            <a:r>
              <a:rPr lang="en-US" altLang="ko-KR" sz="1400" b="1" dirty="0" err="1">
                <a:solidFill>
                  <a:prstClr val="black"/>
                </a:solidFill>
              </a:rPr>
              <a:t>invokeLater</a:t>
            </a:r>
            <a:r>
              <a:rPr lang="en-US" altLang="ko-KR" sz="1400" b="1" dirty="0">
                <a:solidFill>
                  <a:prstClr val="black"/>
                </a:solidFill>
              </a:rPr>
              <a:t> () method returns immediately when the event is posted to the event queue, and hence, the run() method is executed 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asynchronously*/</a:t>
            </a:r>
            <a:endParaRPr lang="en-US" altLang="ko-KR" sz="1400" b="1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023170" y="986341"/>
            <a:ext cx="5330630" cy="54906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1400" b="1" dirty="0" smtClean="0">
                <a:solidFill>
                  <a:srgbClr val="7030A0"/>
                </a:solidFill>
              </a:rPr>
              <a:t>Case 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1 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: GUI 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application 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running in a </a:t>
            </a:r>
            <a:r>
              <a:rPr lang="en-US" altLang="ko-KR" sz="1600" b="1" dirty="0" smtClean="0">
                <a:solidFill>
                  <a:srgbClr val="7030A0"/>
                </a:solidFill>
              </a:rPr>
              <a:t>thread </a:t>
            </a:r>
            <a:r>
              <a:rPr lang="en-US" altLang="ko-KR" sz="1600" b="1" dirty="0">
                <a:solidFill>
                  <a:srgbClr val="7030A0"/>
                </a:solidFill>
              </a:rPr>
              <a:t>using </a:t>
            </a:r>
            <a:r>
              <a:rPr lang="en-US" altLang="ko-KR" sz="1600" b="1" dirty="0" smtClean="0">
                <a:solidFill>
                  <a:srgbClr val="7030A0"/>
                </a:solidFill>
              </a:rPr>
              <a:t>non-static  </a:t>
            </a:r>
            <a:r>
              <a:rPr lang="en-US" altLang="ko-KR" sz="1600" b="1" dirty="0">
                <a:solidFill>
                  <a:srgbClr val="7030A0"/>
                </a:solidFill>
              </a:rPr>
              <a:t>inner class</a:t>
            </a:r>
            <a:r>
              <a:rPr lang="en-US" altLang="ko-KR" sz="1600" dirty="0" smtClean="0">
                <a:latin typeface="TimesNewRomanPSMT"/>
              </a:rPr>
              <a:t>  </a:t>
            </a:r>
            <a:endParaRPr lang="en-US" altLang="ko-KR" sz="1600" dirty="0">
              <a:latin typeface="TimesNewRomanPSMT"/>
            </a:endParaRPr>
          </a:p>
          <a:p>
            <a:pPr marL="0" lvl="0" indent="0">
              <a:buNone/>
            </a:pPr>
            <a:r>
              <a:rPr lang="en-US" altLang="ko-KR" sz="1600" b="1" dirty="0" smtClean="0">
                <a:solidFill>
                  <a:srgbClr val="3333FF"/>
                </a:solidFill>
                <a:latin typeface="TimesNewRomanPSMT"/>
              </a:rPr>
              <a:t> 1. </a:t>
            </a:r>
            <a:r>
              <a:rPr lang="en-US" altLang="ko-KR" sz="1600" b="1" dirty="0" smtClean="0">
                <a:solidFill>
                  <a:srgbClr val="3333FF"/>
                </a:solidFill>
                <a:latin typeface="TimesNewRomanPSMT"/>
              </a:rPr>
              <a:t>public class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TimesNewRomanPSMT"/>
              </a:rPr>
              <a:t>MyRunnable</a:t>
            </a:r>
            <a:r>
              <a:rPr lang="en-US" altLang="ko-KR" sz="1600" dirty="0" smtClean="0">
                <a:solidFill>
                  <a:srgbClr val="FF0000"/>
                </a:solidFill>
                <a:latin typeface="TimesNewRomanPSMT"/>
              </a:rPr>
              <a:t> </a:t>
            </a:r>
            <a:r>
              <a:rPr lang="en-US" altLang="ko-KR" sz="1600" dirty="0">
                <a:latin typeface="TimesNewRomanPSMT"/>
              </a:rPr>
              <a:t>implements </a:t>
            </a:r>
            <a:r>
              <a:rPr lang="en-US" altLang="ko-KR" sz="1600" b="1" dirty="0" smtClean="0">
                <a:solidFill>
                  <a:srgbClr val="FF0000"/>
                </a:solidFill>
                <a:latin typeface="TimesNewRomanPSMT"/>
              </a:rPr>
              <a:t>Runnable</a:t>
            </a:r>
          </a:p>
          <a:p>
            <a:pPr marL="0" indent="0">
              <a:buNone/>
            </a:pPr>
            <a:r>
              <a:rPr lang="en-US" altLang="ko-KR" sz="1600" b="1" dirty="0" smtClean="0">
                <a:latin typeface="TimesNewRomanPSMT"/>
              </a:rPr>
              <a:t> </a:t>
            </a:r>
            <a:r>
              <a:rPr lang="en-US" altLang="ko-KR" sz="1600" b="1" dirty="0" smtClean="0">
                <a:latin typeface="TimesNewRomanPSMT"/>
              </a:rPr>
              <a:t>2.</a:t>
            </a:r>
            <a:r>
              <a:rPr lang="en-US" altLang="ko-KR" sz="1600" dirty="0" smtClean="0">
                <a:solidFill>
                  <a:srgbClr val="FF0000"/>
                </a:solidFill>
                <a:latin typeface="TimesNewRomanPSMT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TimesNewRomanPSMT"/>
              </a:rPr>
              <a:t>{</a:t>
            </a:r>
            <a:endParaRPr lang="en-US" altLang="ko-KR" sz="1600" dirty="0">
              <a:solidFill>
                <a:srgbClr val="FF0000"/>
              </a:solidFill>
              <a:latin typeface="TimesNewRomanPSMT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TimesNewRomanPSMT"/>
              </a:rPr>
              <a:t> </a:t>
            </a:r>
            <a:r>
              <a:rPr lang="en-US" altLang="ko-KR" sz="1600" dirty="0" smtClean="0">
                <a:latin typeface="TimesNewRomanPSMT"/>
              </a:rPr>
              <a:t>3.   </a:t>
            </a:r>
            <a:r>
              <a:rPr lang="en-US" altLang="ko-KR" sz="1600" b="1" dirty="0" smtClean="0">
                <a:latin typeface="TimesNewRomanPSMT"/>
              </a:rPr>
              <a:t>public </a:t>
            </a:r>
            <a:r>
              <a:rPr lang="en-US" altLang="ko-KR" sz="1600" b="1" dirty="0">
                <a:latin typeface="TimesNewRomanPSMT"/>
              </a:rPr>
              <a:t>void run</a:t>
            </a:r>
            <a:r>
              <a:rPr lang="en-US" altLang="ko-KR" sz="1600" b="1" dirty="0" smtClean="0">
                <a:latin typeface="TimesNewRomanPSMT"/>
              </a:rPr>
              <a:t>() </a:t>
            </a:r>
          </a:p>
          <a:p>
            <a:pPr marL="0" indent="0">
              <a:buNone/>
            </a:pPr>
            <a:r>
              <a:rPr lang="en-US" altLang="ko-KR" sz="1600" b="1" dirty="0">
                <a:latin typeface="TimesNewRomanPSMT"/>
              </a:rPr>
              <a:t> </a:t>
            </a:r>
            <a:r>
              <a:rPr lang="en-US" altLang="ko-KR" sz="1600" b="1" dirty="0" smtClean="0">
                <a:latin typeface="TimesNewRomanPSMT"/>
              </a:rPr>
              <a:t>4.   </a:t>
            </a:r>
            <a:r>
              <a:rPr lang="en-US" altLang="ko-KR" sz="1600" b="1" dirty="0" smtClean="0">
                <a:latin typeface="TimesNewRomanPSMT"/>
              </a:rPr>
              <a:t>{ </a:t>
            </a:r>
          </a:p>
          <a:p>
            <a:pPr marL="0" indent="0">
              <a:buNone/>
            </a:pPr>
            <a:r>
              <a:rPr lang="en-US" altLang="ko-KR" sz="1600" b="1" dirty="0">
                <a:latin typeface="TimesNewRomanPSMT"/>
              </a:rPr>
              <a:t> </a:t>
            </a:r>
            <a:r>
              <a:rPr lang="en-US" altLang="ko-KR" sz="1600" b="1" dirty="0" smtClean="0">
                <a:latin typeface="TimesNewRomanPSMT"/>
              </a:rPr>
              <a:t>    </a:t>
            </a:r>
            <a:r>
              <a:rPr lang="en-US" altLang="ko-KR" sz="1600" dirty="0" smtClean="0">
                <a:latin typeface="TimesNewRomanPSMT"/>
              </a:rPr>
              <a:t>        </a:t>
            </a:r>
            <a:r>
              <a:rPr lang="en-US" altLang="ko-KR" sz="1600" dirty="0" smtClean="0">
                <a:latin typeface="TimesNewRomanPSMT"/>
              </a:rPr>
              <a:t>// write specific code  </a:t>
            </a:r>
            <a:endParaRPr lang="en-US" altLang="ko-KR" sz="1600" dirty="0" smtClean="0">
              <a:latin typeface="TimesNewRomanPSMT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TimesNewRomanPSMT"/>
              </a:rPr>
              <a:t>5.    }</a:t>
            </a:r>
            <a:endParaRPr lang="en-US" altLang="ko-KR" sz="1600" dirty="0" smtClean="0">
              <a:latin typeface="TimesNewRomanPSMT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TimesNewRomanPSMT"/>
              </a:rPr>
              <a:t>6.  </a:t>
            </a:r>
            <a:r>
              <a:rPr lang="en-US" altLang="ko-KR" sz="1600" dirty="0" smtClean="0">
                <a:solidFill>
                  <a:srgbClr val="FF0000"/>
                </a:solidFill>
                <a:latin typeface="TimesNewRomanPSMT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7.   </a:t>
            </a:r>
            <a:r>
              <a:rPr lang="en-US" sz="1600" dirty="0" smtClean="0">
                <a:solidFill>
                  <a:prstClr val="black"/>
                </a:solidFill>
              </a:rPr>
              <a:t>Runnable </a:t>
            </a:r>
            <a:r>
              <a:rPr lang="en-US" sz="1600" dirty="0">
                <a:solidFill>
                  <a:srgbClr val="FF0000"/>
                </a:solidFill>
              </a:rPr>
              <a:t>r</a:t>
            </a:r>
            <a:r>
              <a:rPr lang="en-US" sz="1600" dirty="0">
                <a:solidFill>
                  <a:prstClr val="black"/>
                </a:solidFill>
              </a:rPr>
              <a:t> = </a:t>
            </a:r>
            <a:r>
              <a:rPr lang="en-US" sz="1600" dirty="0">
                <a:solidFill>
                  <a:srgbClr val="FF0000"/>
                </a:solidFill>
              </a:rPr>
              <a:t>new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b="1" dirty="0" err="1" smtClean="0">
                <a:solidFill>
                  <a:prstClr val="black"/>
                </a:solidFill>
              </a:rPr>
              <a:t>MyRunnable</a:t>
            </a:r>
            <a:r>
              <a:rPr lang="en-US" sz="1600" dirty="0" smtClean="0">
                <a:solidFill>
                  <a:prstClr val="black"/>
                </a:solidFill>
              </a:rPr>
              <a:t>( );</a:t>
            </a:r>
            <a:endParaRPr lang="en-US" sz="1600" dirty="0" smtClean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b="1" dirty="0" smtClean="0">
                <a:solidFill>
                  <a:prstClr val="black"/>
                </a:solidFill>
              </a:rPr>
              <a:t>8.  </a:t>
            </a:r>
            <a:r>
              <a:rPr lang="en-US" altLang="ko-KR" sz="1600" b="1" dirty="0" err="1" smtClean="0">
                <a:solidFill>
                  <a:prstClr val="black"/>
                </a:solidFill>
              </a:rPr>
              <a:t>EventQueue</a:t>
            </a:r>
            <a:r>
              <a:rPr lang="en-US" altLang="ko-KR" sz="1600" dirty="0" err="1" smtClean="0">
                <a:solidFill>
                  <a:prstClr val="black"/>
                </a:solidFill>
              </a:rPr>
              <a:t>.</a:t>
            </a:r>
            <a:r>
              <a:rPr lang="en-US" altLang="ko-KR" sz="1600" b="1" dirty="0" err="1" smtClean="0">
                <a:solidFill>
                  <a:srgbClr val="3333FF"/>
                </a:solidFill>
              </a:rPr>
              <a:t>invokeLater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(r) ; 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 smtClean="0"/>
              <a:t>**********************************************************</a:t>
            </a:r>
            <a:endParaRPr lang="en-US" altLang="ko-KR" sz="16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3333FF"/>
                </a:solidFill>
              </a:rPr>
              <a:t>// Case </a:t>
            </a:r>
            <a:r>
              <a:rPr lang="en-US" sz="1400" b="1" dirty="0" smtClean="0">
                <a:solidFill>
                  <a:srgbClr val="7030A0"/>
                </a:solidFill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</a:rPr>
              <a:t>2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: 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 replace line 7 and 8 by Lambda expression </a:t>
            </a:r>
            <a:endParaRPr lang="en-US" altLang="ko-KR" sz="1400" b="1" dirty="0" smtClean="0">
              <a:solidFill>
                <a:srgbClr val="7030A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b="1" dirty="0" smtClean="0">
                <a:solidFill>
                  <a:srgbClr val="7030A0"/>
                </a:solidFill>
              </a:rPr>
              <a:t> 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7. </a:t>
            </a:r>
            <a:r>
              <a:rPr lang="en-US" sz="1600" dirty="0" smtClean="0"/>
              <a:t> </a:t>
            </a:r>
            <a:r>
              <a:rPr lang="en-US" sz="1600" b="1" dirty="0" smtClean="0"/>
              <a:t>Runnable </a:t>
            </a:r>
            <a:r>
              <a:rPr lang="en-US" sz="1600" b="1" dirty="0">
                <a:solidFill>
                  <a:srgbClr val="FF0000"/>
                </a:solidFill>
              </a:rPr>
              <a:t>r</a:t>
            </a:r>
            <a:r>
              <a:rPr lang="en-US" sz="1600" b="1" dirty="0"/>
              <a:t> = </a:t>
            </a:r>
            <a:r>
              <a:rPr lang="en-US" sz="1600" b="1" dirty="0" smtClean="0"/>
              <a:t>( )-&gt;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{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//   task code</a:t>
            </a:r>
          </a:p>
          <a:p>
            <a:pPr marL="0" indent="0">
              <a:buNone/>
            </a:pPr>
            <a:r>
              <a:rPr lang="en-US" sz="1600" dirty="0" smtClean="0"/>
              <a:t>    }</a:t>
            </a:r>
          </a:p>
          <a:p>
            <a:pPr marL="0" lvl="0" indent="0">
              <a:buNone/>
            </a:pPr>
            <a:r>
              <a:rPr lang="en-US" altLang="ko-KR" sz="1600" b="1" dirty="0" smtClean="0">
                <a:solidFill>
                  <a:prstClr val="black"/>
                </a:solidFill>
              </a:rPr>
              <a:t>8.  </a:t>
            </a:r>
            <a:r>
              <a:rPr lang="en-US" altLang="ko-KR" sz="1600" b="1" dirty="0" err="1" smtClean="0">
                <a:solidFill>
                  <a:prstClr val="black"/>
                </a:solidFill>
              </a:rPr>
              <a:t>EventQueue</a:t>
            </a:r>
            <a:r>
              <a:rPr lang="en-US" altLang="ko-KR" sz="1600" dirty="0" err="1" smtClean="0">
                <a:solidFill>
                  <a:prstClr val="black"/>
                </a:solidFill>
              </a:rPr>
              <a:t>.</a:t>
            </a:r>
            <a:r>
              <a:rPr lang="en-US" altLang="ko-KR" sz="1600" b="1" dirty="0" err="1" smtClean="0">
                <a:solidFill>
                  <a:srgbClr val="3333FF"/>
                </a:solidFill>
              </a:rPr>
              <a:t>invokeLater</a:t>
            </a:r>
            <a:r>
              <a:rPr lang="en-US" altLang="ko-KR" sz="1600" b="1" dirty="0" smtClean="0">
                <a:solidFill>
                  <a:srgbClr val="3333FF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(r) ; </a:t>
            </a:r>
          </a:p>
          <a:p>
            <a:pPr marL="0" lvl="0" indent="0">
              <a:buNone/>
            </a:pPr>
            <a:endParaRPr lang="en-US" altLang="ko-KR" sz="1600" b="1" dirty="0">
              <a:solidFill>
                <a:srgbClr val="3333FF"/>
              </a:solidFill>
            </a:endParaRPr>
          </a:p>
          <a:p>
            <a:pPr marL="0" indent="0"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66939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 smtClean="0">
                <a:solidFill>
                  <a:srgbClr val="7030A0"/>
                </a:solidFill>
                <a:latin typeface="맑은 고딕" panose="020F0502020204030204"/>
                <a:cs typeface="+mn-cs"/>
              </a:rPr>
              <a:t> </a:t>
            </a:r>
            <a:r>
              <a:rPr lang="en-US" altLang="ko-KR" sz="2500" dirty="0">
                <a:solidFill>
                  <a:srgbClr val="3333FF"/>
                </a:solidFill>
              </a:rPr>
              <a:t>Explanation of Listing 10.1: </a:t>
            </a:r>
            <a:r>
              <a:rPr lang="en-US" altLang="ko-KR" sz="2500" dirty="0" err="1">
                <a:solidFill>
                  <a:srgbClr val="00B050"/>
                </a:solidFill>
              </a:rPr>
              <a:t>EvenetQueue</a:t>
            </a:r>
            <a:r>
              <a:rPr lang="en-US" altLang="ko-KR" sz="2500" dirty="0">
                <a:solidFill>
                  <a:srgbClr val="00B050"/>
                </a:solidFill>
              </a:rPr>
              <a:t> </a:t>
            </a:r>
            <a:r>
              <a:rPr lang="en-US" altLang="ko-KR" sz="2500" dirty="0" smtClean="0">
                <a:solidFill>
                  <a:prstClr val="black"/>
                </a:solidFill>
              </a:rPr>
              <a:t>class(2/2)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196" y="1174600"/>
            <a:ext cx="10211512" cy="5364312"/>
          </a:xfrm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sz="2500" dirty="0" smtClean="0"/>
              <a:t>package </a:t>
            </a:r>
            <a:r>
              <a:rPr lang="en-US" altLang="ko-KR" sz="2500" dirty="0" err="1" smtClean="0"/>
              <a:t>simpleFrame</a:t>
            </a:r>
            <a:r>
              <a:rPr lang="en-US" altLang="ko-KR" sz="2500" dirty="0" smtClean="0"/>
              <a:t> </a:t>
            </a:r>
            <a:r>
              <a:rPr lang="en-US" altLang="ko-KR" sz="2500" dirty="0" smtClean="0">
                <a:solidFill>
                  <a:srgbClr val="FF0000"/>
                </a:solidFill>
              </a:rPr>
              <a:t>; </a:t>
            </a:r>
            <a:r>
              <a:rPr lang="en-US" altLang="ko-KR" sz="2500" dirty="0">
                <a:solidFill>
                  <a:srgbClr val="FF0000"/>
                </a:solidFill>
              </a:rPr>
              <a:t>// Case  3: GUI application running in a thread  Using anonymous inner class</a:t>
            </a:r>
            <a:endParaRPr lang="en-US" altLang="ko-KR" sz="25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500" dirty="0" smtClean="0"/>
              <a:t>import </a:t>
            </a:r>
            <a:r>
              <a:rPr lang="en-US" altLang="ko-KR" sz="2500" dirty="0" err="1"/>
              <a:t>java.</a:t>
            </a:r>
            <a:r>
              <a:rPr lang="en-US" altLang="ko-KR" sz="2500" b="1" dirty="0" err="1"/>
              <a:t>awt</a:t>
            </a:r>
            <a:r>
              <a:rPr lang="en-US" altLang="ko-KR" sz="2500" dirty="0" smtClean="0"/>
              <a:t>.*;  </a:t>
            </a:r>
            <a:r>
              <a:rPr lang="en-US" altLang="ko-KR" sz="2500" dirty="0" smtClean="0"/>
              <a:t>import </a:t>
            </a:r>
            <a:r>
              <a:rPr lang="en-US" altLang="ko-KR" sz="2500" dirty="0" err="1"/>
              <a:t>javax.</a:t>
            </a:r>
            <a:r>
              <a:rPr lang="en-US" altLang="ko-KR" sz="2500" b="1" dirty="0" err="1"/>
              <a:t>swing</a:t>
            </a:r>
            <a:r>
              <a:rPr lang="en-US" altLang="ko-KR" sz="2500" dirty="0" smtClean="0"/>
              <a:t>.*; </a:t>
            </a:r>
            <a:r>
              <a:rPr lang="en-US" altLang="ko-KR" sz="2500" dirty="0" smtClean="0">
                <a:solidFill>
                  <a:srgbClr val="3333FF"/>
                </a:solidFill>
              </a:rPr>
              <a:t>//</a:t>
            </a:r>
            <a:r>
              <a:rPr lang="en-US" altLang="ko-KR" sz="2500" dirty="0" smtClean="0"/>
              <a:t>  </a:t>
            </a:r>
            <a:r>
              <a:rPr lang="en-US" altLang="ko-KR" sz="2500" b="1" dirty="0" err="1">
                <a:solidFill>
                  <a:srgbClr val="3333FF"/>
                </a:solidFill>
              </a:rPr>
              <a:t>java.awt.EventQueue</a:t>
            </a:r>
            <a:endParaRPr lang="en-US" altLang="ko-KR" sz="2500" b="1" dirty="0" smtClean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altLang="ko-KR" sz="2500" dirty="0" smtClean="0">
                <a:solidFill>
                  <a:srgbClr val="3333FF"/>
                </a:solidFill>
              </a:rPr>
              <a:t>public </a:t>
            </a:r>
            <a:r>
              <a:rPr lang="en-US" altLang="ko-KR" sz="2500" dirty="0">
                <a:solidFill>
                  <a:srgbClr val="3333FF"/>
                </a:solidFill>
              </a:rPr>
              <a:t>class </a:t>
            </a:r>
            <a:r>
              <a:rPr lang="en-US" altLang="ko-KR" sz="2500" b="1" dirty="0" err="1" smtClean="0">
                <a:solidFill>
                  <a:srgbClr val="3333FF"/>
                </a:solidFill>
              </a:rPr>
              <a:t>SimpleFrameTest</a:t>
            </a:r>
            <a:r>
              <a:rPr lang="en-US" altLang="ko-KR" sz="2500" b="1" dirty="0" smtClean="0">
                <a:solidFill>
                  <a:srgbClr val="3333FF"/>
                </a:solidFill>
              </a:rPr>
              <a:t>  {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   </a:t>
            </a:r>
            <a:r>
              <a:rPr lang="en-US" altLang="ko-KR" sz="2500" dirty="0" smtClean="0"/>
              <a:t>  public </a:t>
            </a:r>
            <a:r>
              <a:rPr lang="en-US" altLang="ko-KR" sz="2500" dirty="0"/>
              <a:t>static void </a:t>
            </a:r>
            <a:r>
              <a:rPr lang="en-US" altLang="ko-KR" sz="2500" b="1" dirty="0">
                <a:solidFill>
                  <a:srgbClr val="FF0000"/>
                </a:solidFill>
              </a:rPr>
              <a:t>main</a:t>
            </a:r>
            <a:r>
              <a:rPr lang="en-US" altLang="ko-KR" sz="2500" dirty="0"/>
              <a:t>(String[] </a:t>
            </a:r>
            <a:r>
              <a:rPr lang="en-US" altLang="ko-KR" sz="2500" dirty="0" err="1"/>
              <a:t>args</a:t>
            </a:r>
            <a:r>
              <a:rPr lang="en-US" altLang="ko-KR" sz="2500" dirty="0" smtClean="0"/>
              <a:t>) </a:t>
            </a:r>
            <a:r>
              <a:rPr lang="en-US" altLang="ko-KR" sz="2500" b="1" dirty="0" smtClean="0"/>
              <a:t>{ </a:t>
            </a:r>
            <a:r>
              <a:rPr lang="en-US" altLang="ko-KR" sz="2500" dirty="0" smtClean="0"/>
              <a:t>     </a:t>
            </a:r>
            <a:r>
              <a:rPr lang="en-US" altLang="ko-KR" sz="2500" b="1" dirty="0" smtClean="0">
                <a:solidFill>
                  <a:srgbClr val="7030A0"/>
                </a:solidFill>
              </a:rPr>
              <a:t> </a:t>
            </a:r>
            <a:endParaRPr lang="en-US" altLang="ko-KR" sz="25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500" dirty="0"/>
              <a:t>    </a:t>
            </a:r>
            <a:r>
              <a:rPr lang="en-US" altLang="ko-KR" sz="2500" dirty="0" smtClean="0"/>
              <a:t>    </a:t>
            </a:r>
            <a:r>
              <a:rPr lang="en-US" altLang="ko-KR" sz="2500" dirty="0" smtClean="0"/>
              <a:t> </a:t>
            </a:r>
            <a:r>
              <a:rPr lang="en-US" altLang="ko-KR" sz="2500" b="1" dirty="0" err="1" smtClean="0"/>
              <a:t>EventQueue.invokeLater</a:t>
            </a:r>
            <a:r>
              <a:rPr lang="en-US" altLang="ko-KR" sz="25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500" dirty="0" smtClean="0">
                <a:solidFill>
                  <a:srgbClr val="FF0000"/>
                </a:solidFill>
              </a:rPr>
              <a:t>( </a:t>
            </a:r>
            <a:r>
              <a:rPr lang="en-US" altLang="ko-KR" sz="2500" dirty="0" smtClean="0">
                <a:solidFill>
                  <a:srgbClr val="FF0000"/>
                </a:solidFill>
              </a:rPr>
              <a:t>  </a:t>
            </a:r>
            <a:r>
              <a:rPr lang="en-US" sz="2500" b="1" dirty="0" smtClean="0">
                <a:solidFill>
                  <a:srgbClr val="3333FF"/>
                </a:solidFill>
                <a:latin typeface="CourierNewPSMT"/>
              </a:rPr>
              <a:t>new</a:t>
            </a:r>
            <a:r>
              <a:rPr lang="en-US" sz="2500" dirty="0" smtClean="0">
                <a:latin typeface="CourierNewPSMT"/>
              </a:rPr>
              <a:t> </a:t>
            </a:r>
            <a:r>
              <a:rPr lang="en-US" sz="2500" dirty="0">
                <a:latin typeface="CourierNewPSMT"/>
              </a:rPr>
              <a:t>Runnable()</a:t>
            </a:r>
            <a:r>
              <a:rPr lang="en-US" altLang="ko-KR" sz="2500" dirty="0" smtClean="0"/>
              <a:t>  </a:t>
            </a:r>
          </a:p>
          <a:p>
            <a:pPr marL="0" indent="0">
              <a:buNone/>
            </a:pPr>
            <a:r>
              <a:rPr lang="en-US" altLang="ko-KR" sz="2500" dirty="0"/>
              <a:t> </a:t>
            </a:r>
            <a:r>
              <a:rPr lang="en-US" altLang="ko-KR" sz="2500" dirty="0" smtClean="0"/>
              <a:t>                   </a:t>
            </a:r>
            <a:r>
              <a:rPr lang="en-US" altLang="ko-KR" sz="2500" dirty="0" smtClean="0"/>
              <a:t>                        </a:t>
            </a:r>
            <a:r>
              <a:rPr lang="en-US" altLang="ko-KR" sz="2500" dirty="0" smtClean="0">
                <a:solidFill>
                  <a:srgbClr val="3333FF"/>
                </a:solidFill>
              </a:rPr>
              <a:t>{</a:t>
            </a:r>
            <a:endParaRPr lang="en-US" altLang="ko-KR" sz="2500" dirty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altLang="ko-KR" sz="2500" dirty="0"/>
              <a:t>           </a:t>
            </a:r>
            <a:r>
              <a:rPr lang="en-US" altLang="ko-KR" sz="2500" dirty="0" smtClean="0"/>
              <a:t>           </a:t>
            </a:r>
            <a:r>
              <a:rPr lang="en-US" altLang="ko-KR" sz="2500" dirty="0" smtClean="0"/>
              <a:t>                          </a:t>
            </a:r>
            <a:r>
              <a:rPr lang="en-US" sz="2500" b="1" dirty="0" smtClean="0">
                <a:latin typeface="CourierNewPSMT"/>
              </a:rPr>
              <a:t>public </a:t>
            </a:r>
            <a:r>
              <a:rPr lang="en-US" sz="2500" b="1" dirty="0">
                <a:latin typeface="CourierNewPSMT"/>
              </a:rPr>
              <a:t>void </a:t>
            </a:r>
            <a:r>
              <a:rPr lang="en-US" sz="2500" b="1" dirty="0">
                <a:solidFill>
                  <a:srgbClr val="FF0000"/>
                </a:solidFill>
                <a:latin typeface="CourierNewPSMT"/>
              </a:rPr>
              <a:t>run</a:t>
            </a:r>
            <a:r>
              <a:rPr lang="en-US" sz="2500" b="1" dirty="0">
                <a:latin typeface="CourierNewPSMT"/>
              </a:rPr>
              <a:t>()</a:t>
            </a:r>
            <a:endParaRPr lang="en-US" altLang="ko-KR" sz="2500" b="1" dirty="0" smtClean="0"/>
          </a:p>
          <a:p>
            <a:pPr marL="0" indent="0">
              <a:buNone/>
            </a:pPr>
            <a:r>
              <a:rPr lang="en-US" altLang="ko-KR" sz="2500" dirty="0" smtClean="0"/>
              <a:t>                         </a:t>
            </a:r>
            <a:r>
              <a:rPr lang="en-US" altLang="ko-KR" sz="2500" dirty="0" smtClean="0"/>
              <a:t>                       {</a:t>
            </a:r>
            <a:endParaRPr lang="en-US" altLang="ko-KR" sz="2500" dirty="0" smtClean="0"/>
          </a:p>
          <a:p>
            <a:pPr marL="0" indent="0">
              <a:buNone/>
            </a:pPr>
            <a:r>
              <a:rPr lang="en-US" altLang="ko-KR" sz="2500" b="1" dirty="0"/>
              <a:t> </a:t>
            </a:r>
            <a:r>
              <a:rPr lang="en-US" altLang="ko-KR" sz="2500" b="1" dirty="0" smtClean="0"/>
              <a:t>                         </a:t>
            </a:r>
            <a:r>
              <a:rPr lang="en-US" altLang="ko-KR" sz="2500" b="1" dirty="0" smtClean="0"/>
              <a:t>                          </a:t>
            </a:r>
            <a:r>
              <a:rPr lang="en-US" altLang="ko-KR" sz="2500" b="1" dirty="0" err="1" smtClean="0"/>
              <a:t>SimpleFrame</a:t>
            </a:r>
            <a:r>
              <a:rPr lang="en-US" altLang="ko-KR" sz="2500" dirty="0" smtClean="0"/>
              <a:t> </a:t>
            </a:r>
            <a:r>
              <a:rPr lang="en-US" altLang="ko-KR" sz="2500" b="1" dirty="0"/>
              <a:t>frame</a:t>
            </a:r>
            <a:r>
              <a:rPr lang="en-US" altLang="ko-KR" sz="2500" dirty="0"/>
              <a:t> = </a:t>
            </a:r>
            <a:r>
              <a:rPr lang="en-US" altLang="ko-KR" sz="2500" b="1" dirty="0"/>
              <a:t>new</a:t>
            </a:r>
            <a:r>
              <a:rPr lang="en-US" altLang="ko-KR" sz="2500" dirty="0"/>
              <a:t> </a:t>
            </a:r>
            <a:r>
              <a:rPr lang="en-US" altLang="ko-KR" sz="2500" b="1" dirty="0"/>
              <a:t>SimpleFrame</a:t>
            </a:r>
            <a:r>
              <a:rPr lang="en-US" altLang="ko-KR" sz="2500" dirty="0" smtClean="0"/>
              <a:t>();</a:t>
            </a:r>
          </a:p>
          <a:p>
            <a:pPr marL="0" indent="0">
              <a:buNone/>
            </a:pPr>
            <a:r>
              <a:rPr lang="en-US" altLang="ko-KR" sz="2500" dirty="0"/>
              <a:t> </a:t>
            </a:r>
            <a:r>
              <a:rPr lang="en-US" altLang="ko-KR" sz="2500" dirty="0" smtClean="0"/>
              <a:t>                         </a:t>
            </a:r>
            <a:r>
              <a:rPr lang="en-US" altLang="ko-KR" sz="2500" dirty="0" smtClean="0"/>
              <a:t>                          </a:t>
            </a:r>
            <a:r>
              <a:rPr lang="en-US" altLang="ko-KR" sz="2500" b="1" dirty="0" smtClean="0">
                <a:solidFill>
                  <a:srgbClr val="7030A0"/>
                </a:solidFill>
              </a:rPr>
              <a:t>//  </a:t>
            </a:r>
            <a:r>
              <a:rPr lang="en-US" altLang="ko-KR" sz="2500" b="1" dirty="0">
                <a:solidFill>
                  <a:srgbClr val="7030A0"/>
                </a:solidFill>
              </a:rPr>
              <a:t>what happen when user clicks close button.</a:t>
            </a:r>
          </a:p>
          <a:p>
            <a:pPr marL="0" indent="0">
              <a:buNone/>
            </a:pPr>
            <a:r>
              <a:rPr lang="en-US" altLang="ko-KR" sz="2500" dirty="0"/>
              <a:t>           </a:t>
            </a:r>
            <a:r>
              <a:rPr lang="en-US" altLang="ko-KR" sz="2500" dirty="0" smtClean="0"/>
              <a:t>               </a:t>
            </a:r>
            <a:r>
              <a:rPr lang="en-US" altLang="ko-KR" sz="2500" dirty="0" smtClean="0"/>
              <a:t>                          </a:t>
            </a:r>
            <a:r>
              <a:rPr lang="en-US" altLang="ko-KR" sz="2500" b="1" dirty="0" err="1" smtClean="0"/>
              <a:t>frame</a:t>
            </a:r>
            <a:r>
              <a:rPr lang="en-US" altLang="ko-KR" sz="2500" dirty="0" err="1" smtClean="0"/>
              <a:t>.setDefaultCloseOperation</a:t>
            </a:r>
            <a:r>
              <a:rPr lang="en-US" altLang="ko-KR" sz="2500" dirty="0" smtClean="0"/>
              <a:t>(</a:t>
            </a:r>
            <a:r>
              <a:rPr lang="en-US" altLang="ko-KR" sz="2500" dirty="0" err="1" smtClean="0"/>
              <a:t>JFrame.</a:t>
            </a:r>
            <a:r>
              <a:rPr lang="en-US" altLang="ko-KR" sz="2500" dirty="0" err="1" smtClean="0">
                <a:solidFill>
                  <a:srgbClr val="FF0000"/>
                </a:solidFill>
              </a:rPr>
              <a:t>EXIT</a:t>
            </a:r>
            <a:r>
              <a:rPr lang="en-US" altLang="ko-KR" sz="2500" dirty="0" err="1" smtClean="0"/>
              <a:t>_ON_CLOSE</a:t>
            </a:r>
            <a:r>
              <a:rPr lang="en-US" altLang="ko-KR" sz="2500" dirty="0" smtClean="0"/>
              <a:t>); </a:t>
            </a:r>
            <a:endParaRPr lang="en-US" altLang="ko-KR" sz="25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sz="2500" dirty="0" smtClean="0"/>
              <a:t>                          </a:t>
            </a:r>
            <a:r>
              <a:rPr lang="en-US" altLang="ko-KR" sz="2500" dirty="0" smtClean="0"/>
              <a:t>                          </a:t>
            </a:r>
            <a:r>
              <a:rPr lang="en-US" altLang="ko-KR" sz="2500" b="1" dirty="0" err="1" smtClean="0"/>
              <a:t>frame</a:t>
            </a:r>
            <a:r>
              <a:rPr lang="en-US" altLang="ko-KR" sz="2500" dirty="0" err="1" smtClean="0"/>
              <a:t>.setVisible</a:t>
            </a:r>
            <a:r>
              <a:rPr lang="en-US" altLang="ko-KR" sz="2500" dirty="0" smtClean="0"/>
              <a:t>(true</a:t>
            </a:r>
            <a:r>
              <a:rPr lang="en-US" altLang="ko-KR" sz="2500" dirty="0" smtClean="0"/>
              <a:t>);  </a:t>
            </a:r>
            <a:r>
              <a:rPr lang="en-US" altLang="ko-KR" sz="2500" b="1" dirty="0" smtClean="0"/>
              <a:t>// inherited method </a:t>
            </a:r>
          </a:p>
          <a:p>
            <a:pPr marL="0" indent="0">
              <a:buNone/>
            </a:pPr>
            <a:r>
              <a:rPr lang="en-US" altLang="ko-KR" sz="2500" b="1" dirty="0" smtClean="0"/>
              <a:t>                      </a:t>
            </a:r>
            <a:r>
              <a:rPr lang="en-US" altLang="ko-KR" sz="2500" b="1" dirty="0" smtClean="0"/>
              <a:t>                          </a:t>
            </a:r>
            <a:r>
              <a:rPr lang="en-US" altLang="ko-KR" sz="2500" b="1" dirty="0" smtClean="0"/>
              <a:t>}</a:t>
            </a:r>
          </a:p>
          <a:p>
            <a:pPr marL="0" indent="0">
              <a:buNone/>
            </a:pPr>
            <a:r>
              <a:rPr lang="en-US" altLang="ko-KR" sz="2500" dirty="0" smtClean="0"/>
              <a:t>                  </a:t>
            </a:r>
            <a:r>
              <a:rPr lang="en-US" altLang="ko-KR" sz="2500" dirty="0" smtClean="0"/>
              <a:t>                          </a:t>
            </a:r>
            <a:r>
              <a:rPr lang="en-US" altLang="ko-KR" sz="2500" dirty="0" smtClean="0">
                <a:solidFill>
                  <a:srgbClr val="3333FF"/>
                </a:solidFill>
              </a:rPr>
              <a:t>}</a:t>
            </a:r>
            <a:r>
              <a:rPr lang="en-US" altLang="ko-KR" sz="2500" dirty="0" smtClean="0"/>
              <a:t> </a:t>
            </a:r>
          </a:p>
          <a:p>
            <a:pPr marL="0" indent="0">
              <a:buNone/>
            </a:pPr>
            <a:r>
              <a:rPr lang="en-US" altLang="ko-KR" sz="2500" dirty="0">
                <a:solidFill>
                  <a:srgbClr val="FF0000"/>
                </a:solidFill>
              </a:rPr>
              <a:t> </a:t>
            </a:r>
            <a:r>
              <a:rPr lang="en-US" altLang="ko-KR" sz="2500" dirty="0" smtClean="0">
                <a:solidFill>
                  <a:srgbClr val="FF0000"/>
                </a:solidFill>
              </a:rPr>
              <a:t>                                    </a:t>
            </a:r>
            <a:r>
              <a:rPr lang="en-US" altLang="ko-KR" sz="2500" dirty="0" smtClean="0">
                <a:solidFill>
                  <a:srgbClr val="FF0000"/>
                </a:solidFill>
              </a:rPr>
              <a:t>) </a:t>
            </a:r>
            <a:r>
              <a:rPr lang="en-US" altLang="ko-KR" sz="2500" dirty="0" smtClean="0"/>
              <a:t>;  </a:t>
            </a:r>
            <a:r>
              <a:rPr lang="en-US" altLang="ko-KR" sz="2500" b="1" dirty="0" smtClean="0"/>
              <a:t>// end of local anonymous inner class 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>
                <a:solidFill>
                  <a:srgbClr val="00B050"/>
                </a:solidFill>
              </a:rPr>
              <a:t>  </a:t>
            </a:r>
            <a:r>
              <a:rPr lang="en-US" altLang="ko-KR" sz="2500" b="1" dirty="0"/>
              <a:t> </a:t>
            </a:r>
            <a:r>
              <a:rPr lang="en-US" altLang="ko-KR" sz="2500" b="1" dirty="0" smtClean="0"/>
              <a:t>}  </a:t>
            </a:r>
            <a:r>
              <a:rPr lang="en-US" altLang="ko-KR" sz="2500" dirty="0" smtClean="0"/>
              <a:t>// end of main </a:t>
            </a:r>
            <a:endParaRPr lang="en-US" altLang="ko-KR" sz="2500" dirty="0"/>
          </a:p>
          <a:p>
            <a:pPr marL="0" lvl="0" indent="0">
              <a:buNone/>
            </a:pPr>
            <a:r>
              <a:rPr lang="en-US" altLang="ko-KR" sz="2500" dirty="0" smtClean="0">
                <a:solidFill>
                  <a:srgbClr val="3333FF"/>
                </a:solidFill>
              </a:rPr>
              <a:t>}</a:t>
            </a:r>
            <a:r>
              <a:rPr lang="en-US" altLang="ko-KR" sz="2500" dirty="0">
                <a:solidFill>
                  <a:prstClr val="black"/>
                </a:solidFill>
              </a:rPr>
              <a:t> </a:t>
            </a:r>
            <a:r>
              <a:rPr lang="en-US" altLang="ko-KR" sz="2500" dirty="0" smtClean="0">
                <a:solidFill>
                  <a:prstClr val="black"/>
                </a:solidFill>
              </a:rPr>
              <a:t>  // end of outer class 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5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73" y="1585419"/>
            <a:ext cx="2501505" cy="166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4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333FF"/>
                </a:solidFill>
              </a:rPr>
              <a:t>Frame Properties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Change position and </a:t>
            </a:r>
            <a:r>
              <a:rPr lang="en-US" altLang="ko-KR" b="1" dirty="0" smtClean="0"/>
              <a:t>appearance</a:t>
            </a: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</a:t>
            </a:r>
            <a:r>
              <a:rPr lang="en-US" altLang="ko-KR" dirty="0" smtClean="0"/>
              <a:t>( inherited from </a:t>
            </a:r>
            <a:r>
              <a:rPr lang="en-US" altLang="ko-KR" b="1" dirty="0" smtClean="0">
                <a:solidFill>
                  <a:srgbClr val="FF0000"/>
                </a:solidFill>
              </a:rPr>
              <a:t>Component</a:t>
            </a:r>
            <a:r>
              <a:rPr lang="en-US" altLang="ko-KR" dirty="0" smtClean="0"/>
              <a:t> class)</a:t>
            </a:r>
          </a:p>
          <a:p>
            <a:pPr marL="457200" lvl="1" indent="0">
              <a:buNone/>
            </a:pPr>
            <a:r>
              <a:rPr lang="en-US" altLang="ko-KR" sz="1600" dirty="0" err="1" smtClean="0">
                <a:latin typeface="Comic Sans MS" panose="030F0702030302020204" pitchFamily="66" charset="0"/>
              </a:rPr>
              <a:t>setLocation</a:t>
            </a:r>
            <a:r>
              <a:rPr lang="en-US" altLang="ko-KR" sz="1600" dirty="0" smtClean="0">
                <a:latin typeface="Comic Sans MS" panose="030F0702030302020204" pitchFamily="66" charset="0"/>
              </a:rPr>
              <a:t>(</a:t>
            </a:r>
            <a:r>
              <a:rPr lang="en-US" altLang="ko-KR" sz="1600" dirty="0" err="1" smtClean="0">
                <a:latin typeface="Comic Sans MS" panose="030F0702030302020204" pitchFamily="66" charset="0"/>
              </a:rPr>
              <a:t>x,y</a:t>
            </a:r>
            <a:r>
              <a:rPr lang="en-US" altLang="ko-KR" sz="1600" dirty="0" smtClean="0">
                <a:latin typeface="Comic Sans MS" panose="030F0702030302020204" pitchFamily="66" charset="0"/>
              </a:rPr>
              <a:t>): to set he </a:t>
            </a:r>
            <a:r>
              <a:rPr lang="en-US" altLang="ko-KR" sz="1600" dirty="0">
                <a:latin typeface="Comic Sans MS" panose="030F0702030302020204" pitchFamily="66" charset="0"/>
              </a:rPr>
              <a:t>position of the </a:t>
            </a:r>
            <a:r>
              <a:rPr lang="en-US" altLang="ko-KR" sz="1600" dirty="0" smtClean="0">
                <a:latin typeface="Comic Sans MS" panose="030F0702030302020204" pitchFamily="66" charset="0"/>
              </a:rPr>
              <a:t>top left of frame</a:t>
            </a:r>
            <a:endParaRPr lang="en-US" altLang="ko-KR" sz="1600" dirty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altLang="ko-KR" sz="1600" dirty="0" err="1" smtClean="0">
                <a:latin typeface="Comic Sans MS" panose="030F0702030302020204" pitchFamily="66" charset="0"/>
              </a:rPr>
              <a:t>setBounds</a:t>
            </a:r>
            <a:r>
              <a:rPr lang="en-US" altLang="ko-KR" sz="1600" dirty="0" smtClean="0">
                <a:latin typeface="Comic Sans MS" panose="030F0702030302020204" pitchFamily="66" charset="0"/>
              </a:rPr>
              <a:t>(</a:t>
            </a:r>
            <a:r>
              <a:rPr lang="en-US" altLang="ko-KR" sz="1600" dirty="0" err="1" smtClean="0">
                <a:latin typeface="Comic Sans MS" panose="030F0702030302020204" pitchFamily="66" charset="0"/>
              </a:rPr>
              <a:t>x,y,w,h</a:t>
            </a:r>
            <a:r>
              <a:rPr lang="en-US" altLang="ko-KR" sz="1600" dirty="0" smtClean="0">
                <a:latin typeface="Comic Sans MS" panose="030F0702030302020204" pitchFamily="66" charset="0"/>
              </a:rPr>
              <a:t>): move top-left corner by w and h</a:t>
            </a:r>
            <a:endParaRPr lang="en-US" altLang="ko-KR" sz="1600" dirty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altLang="ko-KR" sz="1600" dirty="0" err="1" smtClean="0">
                <a:latin typeface="Comic Sans MS" panose="030F0702030302020204" pitchFamily="66" charset="0"/>
              </a:rPr>
              <a:t>setIconImage</a:t>
            </a:r>
            <a:r>
              <a:rPr lang="en-US" altLang="ko-KR" sz="1600" dirty="0" smtClean="0">
                <a:latin typeface="Comic Sans MS" panose="030F0702030302020204" pitchFamily="66" charset="0"/>
              </a:rPr>
              <a:t>():</a:t>
            </a:r>
            <a:r>
              <a:rPr lang="en-US" altLang="ko-KR" sz="1600" dirty="0">
                <a:solidFill>
                  <a:prstClr val="black"/>
                </a:solidFill>
                <a:latin typeface="Comic Sans MS" panose="030F0702030302020204" pitchFamily="66" charset="0"/>
              </a:rPr>
              <a:t>to tells the OS which icon to display in title bar</a:t>
            </a:r>
          </a:p>
          <a:p>
            <a:pPr marL="457200" lvl="1" indent="0">
              <a:buNone/>
            </a:pPr>
            <a:r>
              <a:rPr lang="en-US" altLang="ko-KR" sz="1600" dirty="0" err="1" smtClean="0">
                <a:latin typeface="Comic Sans MS" panose="030F0702030302020204" pitchFamily="66" charset="0"/>
              </a:rPr>
              <a:t>setTitle</a:t>
            </a:r>
            <a:r>
              <a:rPr lang="en-US" altLang="ko-KR" sz="1600" dirty="0">
                <a:latin typeface="Comic Sans MS" panose="030F0702030302020204" pitchFamily="66" charset="0"/>
              </a:rPr>
              <a:t>():to change the text in the title bar</a:t>
            </a:r>
          </a:p>
          <a:p>
            <a:pPr marL="457200" lvl="1" indent="0">
              <a:buNone/>
            </a:pPr>
            <a:r>
              <a:rPr lang="en-US" altLang="ko-KR" sz="1600" dirty="0" err="1" smtClean="0">
                <a:latin typeface="Comic Sans MS" panose="030F0702030302020204" pitchFamily="66" charset="0"/>
              </a:rPr>
              <a:t>setResizable</a:t>
            </a:r>
            <a:r>
              <a:rPr lang="en-US" altLang="ko-KR" sz="1600" dirty="0">
                <a:latin typeface="Comic Sans MS" panose="030F0702030302020204" pitchFamily="66" charset="0"/>
              </a:rPr>
              <a:t>(): </a:t>
            </a:r>
            <a:r>
              <a:rPr lang="en-US" altLang="ko-KR" sz="1600" dirty="0" smtClean="0">
                <a:latin typeface="Comic Sans MS" panose="030F0702030302020204" pitchFamily="66" charset="0"/>
              </a:rPr>
              <a:t> flag  if a </a:t>
            </a:r>
            <a:r>
              <a:rPr lang="en-US" altLang="ko-KR" sz="1600" dirty="0">
                <a:latin typeface="Comic Sans MS" panose="030F0702030302020204" pitchFamily="66" charset="0"/>
              </a:rPr>
              <a:t>frame will be </a:t>
            </a:r>
            <a:r>
              <a:rPr lang="en-US" altLang="ko-KR" sz="1600" dirty="0" err="1" smtClean="0">
                <a:latin typeface="Comic Sans MS" panose="030F0702030302020204" pitchFamily="66" charset="0"/>
              </a:rPr>
              <a:t>resizeable</a:t>
            </a:r>
            <a:r>
              <a:rPr lang="en-US" altLang="ko-KR" sz="1600" dirty="0" smtClean="0">
                <a:latin typeface="Comic Sans MS" panose="030F0702030302020204" pitchFamily="66" charset="0"/>
              </a:rPr>
              <a:t> by </a:t>
            </a:r>
            <a:r>
              <a:rPr lang="en-US" altLang="ko-KR" sz="1600" dirty="0">
                <a:latin typeface="Comic Sans MS" panose="030F0702030302020204" pitchFamily="66" charset="0"/>
              </a:rPr>
              <a:t>the user</a:t>
            </a:r>
            <a:endParaRPr lang="en-US" altLang="ko-KR" sz="1600" dirty="0" smtClean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altLang="ko-KR" sz="1600" dirty="0" smtClean="0">
                <a:latin typeface="Comic Sans MS" panose="030F0702030302020204" pitchFamily="66" charset="0"/>
              </a:rPr>
              <a:t> </a:t>
            </a:r>
            <a:endParaRPr lang="en-US" altLang="ko-KR" sz="1600" dirty="0">
              <a:latin typeface="Comic Sans MS" panose="030F0702030302020204" pitchFamily="66" charset="0"/>
            </a:endParaRPr>
          </a:p>
          <a:p>
            <a:r>
              <a:rPr lang="en-US" altLang="ko-KR" dirty="0" smtClean="0"/>
              <a:t>We can </a:t>
            </a:r>
            <a:r>
              <a:rPr lang="en-US" altLang="ko-KR" dirty="0"/>
              <a:t>get screen </a:t>
            </a:r>
            <a:r>
              <a:rPr lang="en-US" altLang="ko-KR" b="1" dirty="0"/>
              <a:t>dimensions</a:t>
            </a:r>
            <a:r>
              <a:rPr lang="en-US" altLang="ko-KR" dirty="0"/>
              <a:t> from T</a:t>
            </a:r>
            <a:r>
              <a:rPr lang="en-US" altLang="ko-KR" b="1" dirty="0"/>
              <a:t>oolkit</a:t>
            </a:r>
            <a:r>
              <a:rPr lang="en-US" altLang="ko-KR" dirty="0"/>
              <a:t> </a:t>
            </a:r>
            <a:r>
              <a:rPr lang="en-US" altLang="ko-KR" dirty="0" smtClean="0"/>
              <a:t>object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as follows: 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Toolkit</a:t>
            </a:r>
            <a:r>
              <a:rPr lang="en-US" altLang="ko-KR" sz="1600" dirty="0">
                <a:latin typeface="Comic Sans MS" panose="030F0702030302020204" pitchFamily="66" charset="0"/>
              </a:rPr>
              <a:t> kit = </a:t>
            </a:r>
            <a:r>
              <a:rPr lang="en-US" altLang="ko-KR" sz="16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Toolkit</a:t>
            </a:r>
            <a:r>
              <a:rPr lang="en-US" altLang="ko-KR" sz="1600" dirty="0" err="1">
                <a:latin typeface="Comic Sans MS" panose="030F0702030302020204" pitchFamily="66" charset="0"/>
              </a:rPr>
              <a:t>.</a:t>
            </a:r>
            <a:r>
              <a:rPr lang="en-US" altLang="ko-KR" sz="1600" dirty="0" err="1">
                <a:solidFill>
                  <a:srgbClr val="3333FF"/>
                </a:solidFill>
                <a:latin typeface="Comic Sans MS" panose="030F0702030302020204" pitchFamily="66" charset="0"/>
              </a:rPr>
              <a:t>getDefaultToolkit</a:t>
            </a:r>
            <a:r>
              <a:rPr lang="en-US" altLang="ko-KR" sz="1600" dirty="0">
                <a:latin typeface="Comic Sans MS" panose="030F0702030302020204" pitchFamily="66" charset="0"/>
              </a:rPr>
              <a:t>();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3333FF"/>
                </a:solidFill>
                <a:latin typeface="Comic Sans MS" panose="030F0702030302020204" pitchFamily="66" charset="0"/>
              </a:rPr>
              <a:t>Dimension</a:t>
            </a:r>
            <a:r>
              <a:rPr lang="en-US" altLang="ko-KR" sz="1600" dirty="0">
                <a:latin typeface="Comic Sans MS" panose="030F0702030302020204" pitchFamily="66" charset="0"/>
              </a:rPr>
              <a:t> </a:t>
            </a:r>
            <a:r>
              <a:rPr lang="en-US" altLang="ko-KR" sz="1600" b="1" dirty="0">
                <a:latin typeface="Comic Sans MS" panose="030F0702030302020204" pitchFamily="66" charset="0"/>
              </a:rPr>
              <a:t>screenSize</a:t>
            </a:r>
            <a:r>
              <a:rPr lang="en-US" altLang="ko-KR" sz="1600" dirty="0">
                <a:latin typeface="Comic Sans MS" panose="030F0702030302020204" pitchFamily="66" charset="0"/>
              </a:rPr>
              <a:t> = </a:t>
            </a:r>
            <a:r>
              <a:rPr lang="en-US" altLang="ko-KR" sz="1600" dirty="0" err="1">
                <a:latin typeface="Comic Sans MS" panose="030F0702030302020204" pitchFamily="66" charset="0"/>
              </a:rPr>
              <a:t>kit.</a:t>
            </a:r>
            <a:r>
              <a:rPr lang="en-US" altLang="ko-KR" sz="1600" dirty="0" err="1">
                <a:solidFill>
                  <a:srgbClr val="3333FF"/>
                </a:solidFill>
                <a:latin typeface="Comic Sans MS" panose="030F0702030302020204" pitchFamily="66" charset="0"/>
              </a:rPr>
              <a:t>getScreenSize</a:t>
            </a:r>
            <a:r>
              <a:rPr lang="en-US" altLang="ko-KR" sz="1600" dirty="0" smtClean="0">
                <a:latin typeface="Comic Sans MS" panose="030F0702030302020204" pitchFamily="66" charset="0"/>
              </a:rPr>
              <a:t>();</a:t>
            </a:r>
          </a:p>
          <a:p>
            <a:pPr marL="457200" lvl="1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wscreen</a:t>
            </a:r>
            <a:r>
              <a:rPr lang="en-US" altLang="ko-KR" dirty="0" smtClean="0"/>
              <a:t>= </a:t>
            </a:r>
            <a:r>
              <a:rPr lang="en-US" altLang="ko-KR" b="1" dirty="0" smtClean="0"/>
              <a:t>screenSize</a:t>
            </a:r>
            <a:r>
              <a:rPr lang="en-US" altLang="ko-KR" dirty="0" smtClean="0"/>
              <a:t>.width</a:t>
            </a:r>
            <a:r>
              <a:rPr lang="en-US" altLang="ko-KR" dirty="0"/>
              <a:t> </a:t>
            </a:r>
          </a:p>
          <a:p>
            <a:pPr marL="457200" lvl="1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hScreen</a:t>
            </a:r>
            <a:r>
              <a:rPr lang="en-US" altLang="ko-KR" b="1" dirty="0" smtClean="0"/>
              <a:t>= </a:t>
            </a:r>
            <a:r>
              <a:rPr lang="en-US" altLang="ko-KR" b="1" dirty="0" err="1" smtClean="0"/>
              <a:t>screenSize</a:t>
            </a:r>
            <a:r>
              <a:rPr lang="en-US" altLang="ko-KR" dirty="0" err="1" smtClean="0"/>
              <a:t>.height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en-US" altLang="ko-KR" dirty="0"/>
              <a:t>Alternatively, fill frame with UI elements, and then call: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sz="1600" dirty="0" err="1">
                <a:latin typeface="Comic Sans MS" panose="030F0702030302020204" pitchFamily="66" charset="0"/>
              </a:rPr>
              <a:t>frame.pack</a:t>
            </a:r>
            <a:r>
              <a:rPr lang="en-US" altLang="ko-KR" sz="1600" dirty="0" smtClean="0">
                <a:latin typeface="Comic Sans MS" panose="030F0702030302020204" pitchFamily="66" charset="0"/>
              </a:rPr>
              <a:t>() to set size of frame.</a:t>
            </a:r>
            <a:endParaRPr lang="en-US" altLang="ko-KR" sz="1600" dirty="0">
              <a:latin typeface="Comic Sans MS" panose="030F0702030302020204" pitchFamily="66" charset="0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2052" name="Picture 4" descr="https://www.horstmann.com/corejava/livelessons/lesson10/07_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674" y="872776"/>
            <a:ext cx="3167341" cy="548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98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Listing 10.2</a:t>
            </a:r>
            <a:r>
              <a:rPr lang="en-US" altLang="ko-KR" dirty="0" smtClean="0"/>
              <a:t>: </a:t>
            </a:r>
            <a:r>
              <a:rPr lang="en-US" altLang="ko-KR" dirty="0" err="1" smtClean="0">
                <a:solidFill>
                  <a:srgbClr val="FF0000"/>
                </a:solidFill>
              </a:rPr>
              <a:t>sizedFrame</a:t>
            </a:r>
            <a:r>
              <a:rPr lang="en-US" altLang="ko-KR" dirty="0" smtClean="0"/>
              <a:t>/</a:t>
            </a:r>
            <a:r>
              <a:rPr lang="en-US" altLang="ko-KR" dirty="0" smtClean="0">
                <a:solidFill>
                  <a:srgbClr val="3333FF"/>
                </a:solidFill>
              </a:rPr>
              <a:t>SizedFrameTest.java(1/2)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package sizedFrame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import </a:t>
            </a:r>
            <a:r>
              <a:rPr lang="en-US" altLang="ko-KR" dirty="0" err="1"/>
              <a:t>java.awt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javax.swing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/>
              <a:t>class </a:t>
            </a:r>
            <a:r>
              <a:rPr lang="en-US" altLang="ko-KR" dirty="0" err="1">
                <a:solidFill>
                  <a:srgbClr val="3333FF"/>
                </a:solidFill>
              </a:rPr>
              <a:t>SizedFrameTest</a:t>
            </a:r>
            <a:endParaRPr lang="en-US" altLang="ko-KR" dirty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public static void </a:t>
            </a:r>
            <a:r>
              <a:rPr lang="en-US" altLang="ko-KR" b="1" dirty="0">
                <a:solidFill>
                  <a:srgbClr val="FF0000"/>
                </a:solidFill>
              </a:rPr>
              <a:t>main</a:t>
            </a:r>
            <a:r>
              <a:rPr lang="en-US" altLang="ko-KR" dirty="0"/>
              <a:t>(String[] </a:t>
            </a:r>
            <a:r>
              <a:rPr lang="en-US" altLang="ko-KR" dirty="0" err="1"/>
              <a:t>args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{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smtClean="0"/>
              <a:t>   EventQueue.invokeLater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3333FF"/>
                </a:solidFill>
              </a:rPr>
              <a:t>() </a:t>
            </a:r>
            <a:r>
              <a:rPr lang="en-US" altLang="ko-KR" b="1" dirty="0">
                <a:solidFill>
                  <a:srgbClr val="3333FF"/>
                </a:solidFill>
              </a:rPr>
              <a:t>-&gt;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>
                <a:solidFill>
                  <a:srgbClr val="3333F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ko-KR" b="1" dirty="0"/>
              <a:t>            </a:t>
            </a:r>
            <a:r>
              <a:rPr lang="en-US" altLang="ko-KR" b="1" dirty="0" err="1"/>
              <a:t>JFrame</a:t>
            </a:r>
            <a:r>
              <a:rPr lang="en-US" altLang="ko-KR" b="1" dirty="0"/>
              <a:t> </a:t>
            </a:r>
            <a:r>
              <a:rPr lang="en-US" altLang="ko-KR" dirty="0">
                <a:solidFill>
                  <a:srgbClr val="3333FF"/>
                </a:solidFill>
              </a:rPr>
              <a:t>frame</a:t>
            </a:r>
            <a:r>
              <a:rPr lang="en-US" altLang="ko-KR" dirty="0"/>
              <a:t> = new </a:t>
            </a:r>
            <a:r>
              <a:rPr lang="en-US" altLang="ko-KR" b="1" dirty="0">
                <a:solidFill>
                  <a:srgbClr val="3333FF"/>
                </a:solidFill>
              </a:rPr>
              <a:t>SizedFrame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>
                <a:solidFill>
                  <a:srgbClr val="3333FF"/>
                </a:solidFill>
              </a:rPr>
              <a:t>frame</a:t>
            </a:r>
            <a:r>
              <a:rPr lang="en-US" altLang="ko-KR" dirty="0" err="1"/>
              <a:t>.setTitle</a:t>
            </a:r>
            <a:r>
              <a:rPr lang="en-US" altLang="ko-KR" dirty="0"/>
              <a:t>("SizedFrame");</a:t>
            </a:r>
          </a:p>
          <a:p>
            <a:pPr marL="0" indent="0">
              <a:buNone/>
            </a:pPr>
            <a:r>
              <a:rPr lang="en-US" altLang="ko-KR" dirty="0" smtClean="0"/>
              <a:t>            </a:t>
            </a:r>
            <a:r>
              <a:rPr lang="en-US" altLang="ko-KR" dirty="0" err="1" smtClean="0">
                <a:solidFill>
                  <a:srgbClr val="3333FF"/>
                </a:solidFill>
              </a:rPr>
              <a:t>frame</a:t>
            </a:r>
            <a:r>
              <a:rPr lang="en-US" altLang="ko-KR" dirty="0" err="1" smtClean="0"/>
              <a:t>.setDefaultCloseOperation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JFrame.EXIT_ON_CLOSE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 smtClean="0">
                <a:solidFill>
                  <a:srgbClr val="3333FF"/>
                </a:solidFill>
              </a:rPr>
              <a:t>frame</a:t>
            </a:r>
            <a:r>
              <a:rPr lang="en-US" altLang="ko-KR" dirty="0" err="1" smtClean="0"/>
              <a:t>.setVisible</a:t>
            </a:r>
            <a:r>
              <a:rPr lang="en-US" altLang="ko-KR" dirty="0" smtClean="0"/>
              <a:t>(true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smtClean="0">
                <a:solidFill>
                  <a:srgbClr val="3333FF"/>
                </a:solidFill>
              </a:rPr>
              <a:t>}</a:t>
            </a:r>
            <a:r>
              <a:rPr lang="en-US" altLang="ko-KR" dirty="0" smtClean="0">
                <a:solidFill>
                  <a:srgbClr val="FF0000"/>
                </a:solidFill>
              </a:rPr>
              <a:t> ); // end of method call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43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Listing </a:t>
            </a:r>
            <a:r>
              <a:rPr lang="en-US" altLang="ko-KR" dirty="0">
                <a:solidFill>
                  <a:srgbClr val="3333FF"/>
                </a:solidFill>
              </a:rPr>
              <a:t>10.2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  <a:r>
              <a:rPr lang="en-US" altLang="ko-KR" dirty="0" err="1" smtClean="0">
                <a:solidFill>
                  <a:srgbClr val="FF0000"/>
                </a:solidFill>
              </a:rPr>
              <a:t>sizedFrame</a:t>
            </a:r>
            <a:r>
              <a:rPr lang="en-US" altLang="ko-KR" dirty="0" smtClean="0">
                <a:solidFill>
                  <a:prstClr val="black"/>
                </a:solidFill>
              </a:rPr>
              <a:t>/</a:t>
            </a:r>
            <a:r>
              <a:rPr lang="en-US" altLang="ko-KR" dirty="0" smtClean="0">
                <a:solidFill>
                  <a:srgbClr val="3333FF"/>
                </a:solidFill>
              </a:rPr>
              <a:t>SizedFrameTest.java(2/2)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class </a:t>
            </a:r>
            <a:r>
              <a:rPr lang="en-US" altLang="ko-KR" dirty="0">
                <a:solidFill>
                  <a:srgbClr val="3333FF"/>
                </a:solidFill>
              </a:rPr>
              <a:t>SizedFrame</a:t>
            </a:r>
            <a:r>
              <a:rPr lang="en-US" altLang="ko-KR" dirty="0"/>
              <a:t> extends </a:t>
            </a:r>
            <a:r>
              <a:rPr lang="en-US" altLang="ko-KR" dirty="0" err="1">
                <a:solidFill>
                  <a:srgbClr val="3333FF"/>
                </a:solidFill>
              </a:rPr>
              <a:t>JFrame</a:t>
            </a:r>
            <a:endParaRPr lang="en-US" altLang="ko-KR" dirty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public </a:t>
            </a:r>
            <a:r>
              <a:rPr lang="en-US" altLang="ko-KR" b="1" dirty="0"/>
              <a:t>SizedFrame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{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>
                <a:solidFill>
                  <a:srgbClr val="3333FF"/>
                </a:solidFill>
              </a:rPr>
              <a:t>// get screen dimensions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/>
              <a:t>Toolkit kit = </a:t>
            </a:r>
            <a:r>
              <a:rPr lang="en-US" altLang="ko-KR" b="1" dirty="0" err="1"/>
              <a:t>Toolkit</a:t>
            </a:r>
            <a:r>
              <a:rPr lang="en-US" altLang="ko-KR" dirty="0" err="1"/>
              <a:t>.getDefaultToolkit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Dimension </a:t>
            </a:r>
            <a:r>
              <a:rPr lang="en-US" altLang="ko-KR" b="1" dirty="0"/>
              <a:t>screenSize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rgbClr val="3333FF"/>
                </a:solidFill>
              </a:rPr>
              <a:t>kit</a:t>
            </a:r>
            <a:r>
              <a:rPr lang="en-US" altLang="ko-KR" dirty="0" err="1"/>
              <a:t>.getScreenSize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screenHeight</a:t>
            </a:r>
            <a:r>
              <a:rPr lang="en-US" altLang="ko-KR" dirty="0"/>
              <a:t> = </a:t>
            </a:r>
            <a:r>
              <a:rPr lang="en-US" altLang="ko-KR" dirty="0" err="1"/>
              <a:t>screenSize.height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screenWidth</a:t>
            </a:r>
            <a:r>
              <a:rPr lang="en-US" altLang="ko-KR" dirty="0"/>
              <a:t> = screenSize.width;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>
                <a:solidFill>
                  <a:srgbClr val="3333FF"/>
                </a:solidFill>
              </a:rPr>
              <a:t>// set frame width, height and let platform pick screen location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 err="1"/>
              <a:t>setSize</a:t>
            </a:r>
            <a:r>
              <a:rPr lang="en-US" altLang="ko-KR" dirty="0"/>
              <a:t>(</a:t>
            </a:r>
            <a:r>
              <a:rPr lang="en-US" altLang="ko-KR" dirty="0" err="1"/>
              <a:t>screenWidth</a:t>
            </a:r>
            <a:r>
              <a:rPr lang="en-US" altLang="ko-KR" dirty="0"/>
              <a:t> / 2, </a:t>
            </a:r>
            <a:r>
              <a:rPr lang="en-US" altLang="ko-KR" dirty="0" err="1"/>
              <a:t>screenHeight</a:t>
            </a:r>
            <a:r>
              <a:rPr lang="en-US" altLang="ko-KR" dirty="0"/>
              <a:t> / 2);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setLocationByPlatform</a:t>
            </a:r>
            <a:r>
              <a:rPr lang="en-US" altLang="ko-KR" dirty="0"/>
              <a:t>(true);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3333FF"/>
                </a:solidFill>
              </a:rPr>
              <a:t>      </a:t>
            </a:r>
            <a:r>
              <a:rPr lang="en-US" altLang="ko-KR" dirty="0">
                <a:solidFill>
                  <a:srgbClr val="3333FF"/>
                </a:solidFill>
              </a:rPr>
              <a:t>// set frame icon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/>
              <a:t>Image </a:t>
            </a:r>
            <a:r>
              <a:rPr lang="en-US" altLang="ko-KR" dirty="0" err="1"/>
              <a:t>img</a:t>
            </a:r>
            <a:r>
              <a:rPr lang="en-US" altLang="ko-KR" dirty="0"/>
              <a:t> = new </a:t>
            </a:r>
            <a:r>
              <a:rPr lang="en-US" altLang="ko-KR" dirty="0" err="1"/>
              <a:t>ImageIcon</a:t>
            </a:r>
            <a:r>
              <a:rPr lang="en-US" altLang="ko-KR" dirty="0"/>
              <a:t>("icon.gif</a:t>
            </a:r>
            <a:r>
              <a:rPr lang="en-US" altLang="ko-KR" dirty="0" smtClean="0"/>
              <a:t>") .</a:t>
            </a:r>
            <a:r>
              <a:rPr lang="en-US" altLang="ko-KR" dirty="0" err="1"/>
              <a:t>getImage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setIconImage</a:t>
            </a:r>
            <a:r>
              <a:rPr lang="en-US" altLang="ko-KR" dirty="0"/>
              <a:t>(</a:t>
            </a:r>
            <a:r>
              <a:rPr lang="en-US" altLang="ko-KR" dirty="0" err="1"/>
              <a:t>img</a:t>
            </a:r>
            <a:r>
              <a:rPr lang="en-US" altLang="ko-KR" dirty="0"/>
              <a:t>);      </a:t>
            </a:r>
          </a:p>
          <a:p>
            <a:pPr marL="0" indent="0">
              <a:buNone/>
            </a:pPr>
            <a:r>
              <a:rPr lang="en-US" altLang="ko-KR" dirty="0"/>
              <a:t>   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22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10.4. Drawing on a Component.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862281"/>
            <a:ext cx="10848975" cy="5776643"/>
          </a:xfrm>
        </p:spPr>
        <p:txBody>
          <a:bodyPr>
            <a:noAutofit/>
          </a:bodyPr>
          <a:lstStyle/>
          <a:p>
            <a:r>
              <a:rPr lang="en-US" altLang="ko-KR" sz="1600" dirty="0" smtClean="0"/>
              <a:t>In java, frame is a container of GUI components(elements)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such as menu bar, check box, radio button. </a:t>
            </a:r>
          </a:p>
          <a:p>
            <a:r>
              <a:rPr lang="en-US" altLang="ko-KR" sz="1600" dirty="0" smtClean="0"/>
              <a:t>Hence, we can draw  patterns, images and text onto </a:t>
            </a:r>
          </a:p>
          <a:p>
            <a:pPr marL="0" indent="0">
              <a:buNone/>
            </a:pPr>
            <a:r>
              <a:rPr lang="en-US" altLang="ko-KR" sz="1600" dirty="0" smtClean="0"/>
              <a:t>   a </a:t>
            </a:r>
            <a:r>
              <a:rPr lang="en-US" altLang="ko-KR" sz="1600" b="1" dirty="0" smtClean="0"/>
              <a:t>Swing </a:t>
            </a:r>
            <a:r>
              <a:rPr lang="en-US" altLang="ko-KR" sz="1600" dirty="0" smtClean="0">
                <a:solidFill>
                  <a:srgbClr val="3333FF"/>
                </a:solidFill>
              </a:rPr>
              <a:t>componen</a:t>
            </a:r>
            <a:r>
              <a:rPr lang="en-US" altLang="ko-KR" sz="1600" dirty="0" smtClean="0"/>
              <a:t>t</a:t>
            </a:r>
            <a:r>
              <a:rPr lang="en-US" altLang="ko-KR" sz="1600" b="1" dirty="0" smtClean="0"/>
              <a:t>, </a:t>
            </a:r>
            <a:r>
              <a:rPr lang="en-US" altLang="ko-KR" sz="1600" dirty="0">
                <a:solidFill>
                  <a:srgbClr val="FF0000"/>
                </a:solidFill>
              </a:rPr>
              <a:t>not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directly</a:t>
            </a:r>
            <a:r>
              <a:rPr lang="en-US" altLang="ko-KR" sz="1600" b="1" dirty="0" smtClean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b="1" dirty="0"/>
              <a:t>onto a frame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altLang="ko-KR" sz="1600" dirty="0"/>
              <a:t>Add </a:t>
            </a:r>
            <a:r>
              <a:rPr lang="en-US" altLang="ko-KR" sz="1600" b="1" dirty="0"/>
              <a:t>one or more </a:t>
            </a:r>
            <a:r>
              <a:rPr lang="en-US" altLang="ko-KR" sz="1600" b="1" dirty="0" smtClean="0"/>
              <a:t>GUI elements </a:t>
            </a:r>
            <a:r>
              <a:rPr lang="en-US" altLang="ko-KR" sz="1600" dirty="0" smtClean="0"/>
              <a:t>inside a frame</a:t>
            </a:r>
            <a:r>
              <a:rPr lang="en-US" altLang="ko-KR" sz="1600" dirty="0"/>
              <a:t>:</a:t>
            </a:r>
          </a:p>
          <a:p>
            <a:pPr marL="457200" lvl="1" indent="0">
              <a:buNone/>
            </a:pPr>
            <a:r>
              <a:rPr lang="en-US" altLang="ko-KR" sz="16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frame.add</a:t>
            </a:r>
            <a:r>
              <a:rPr lang="en-US" altLang="ko-KR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(</a:t>
            </a:r>
            <a:r>
              <a:rPr lang="en-US" altLang="ko-KR" sz="1600" dirty="0">
                <a:solidFill>
                  <a:srgbClr val="3333FF"/>
                </a:solidFill>
                <a:latin typeface="Comic Sans MS" panose="030F0702030302020204" pitchFamily="66" charset="0"/>
              </a:rPr>
              <a:t>comp</a:t>
            </a:r>
            <a:r>
              <a:rPr lang="en-US" altLang="ko-KR" sz="1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);</a:t>
            </a:r>
            <a:endParaRPr lang="en-US" altLang="ko-KR" sz="1600" dirty="0" smtClean="0"/>
          </a:p>
          <a:p>
            <a:r>
              <a:rPr lang="en-US" altLang="ko-KR" sz="1600" dirty="0"/>
              <a:t>A </a:t>
            </a:r>
            <a:r>
              <a:rPr lang="en-US" altLang="ko-KR" sz="1600" dirty="0" smtClean="0"/>
              <a:t>GUI element </a:t>
            </a:r>
            <a:r>
              <a:rPr lang="en-US" altLang="ko-KR" sz="1600" dirty="0"/>
              <a:t>extends the </a:t>
            </a:r>
            <a:r>
              <a:rPr lang="en-US" altLang="ko-KR" sz="1600" dirty="0" err="1">
                <a:solidFill>
                  <a:srgbClr val="3333FF"/>
                </a:solidFill>
              </a:rPr>
              <a:t>JComponent</a:t>
            </a:r>
            <a:r>
              <a:rPr lang="en-US" altLang="ko-KR" sz="1600" dirty="0"/>
              <a:t> class</a:t>
            </a:r>
            <a:r>
              <a:rPr lang="en-US" altLang="ko-KR" sz="1600" dirty="0" smtClean="0"/>
              <a:t>: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Comic Sans MS" panose="030F0702030302020204" pitchFamily="66" charset="0"/>
              </a:rPr>
              <a:t>class </a:t>
            </a:r>
            <a:r>
              <a:rPr lang="en-US" altLang="ko-KR" sz="1600" dirty="0" err="1">
                <a:solidFill>
                  <a:srgbClr val="3333FF"/>
                </a:solidFill>
                <a:latin typeface="Comic Sans MS" panose="030F0702030302020204" pitchFamily="66" charset="0"/>
              </a:rPr>
              <a:t>MyComponent</a:t>
            </a:r>
            <a:r>
              <a:rPr lang="en-US" altLang="ko-KR" sz="1600" dirty="0">
                <a:latin typeface="Comic Sans MS" panose="030F0702030302020204" pitchFamily="66" charset="0"/>
              </a:rPr>
              <a:t> extends </a:t>
            </a:r>
            <a:r>
              <a:rPr lang="en-US" altLang="ko-KR" sz="16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JComponent</a:t>
            </a:r>
            <a:r>
              <a:rPr lang="en-US" altLang="ko-KR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Comic Sans MS" panose="030F0702030302020204" pitchFamily="66" charset="0"/>
              </a:rPr>
              <a:t>{ </a:t>
            </a:r>
          </a:p>
          <a:p>
            <a:pPr marL="914400" lvl="2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public void </a:t>
            </a:r>
            <a:r>
              <a:rPr lang="en-US" altLang="ko-KR" dirty="0" err="1">
                <a:solidFill>
                  <a:srgbClr val="FF0000"/>
                </a:solidFill>
                <a:latin typeface="Comic Sans MS" panose="030F0702030302020204" pitchFamily="66" charset="0"/>
              </a:rPr>
              <a:t>paintComponent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(</a:t>
            </a:r>
            <a:r>
              <a:rPr lang="en-US" altLang="ko-KR" dirty="0">
                <a:solidFill>
                  <a:srgbClr val="3333FF"/>
                </a:solidFill>
                <a:latin typeface="Comic Sans MS" panose="030F0702030302020204" pitchFamily="66" charset="0"/>
              </a:rPr>
              <a:t>Graphics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dirty="0">
                <a:latin typeface="Comic Sans MS" panose="030F0702030302020204" pitchFamily="66" charset="0"/>
              </a:rPr>
              <a:t>g) </a:t>
            </a:r>
          </a:p>
          <a:p>
            <a:pPr marL="914400" lvl="2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{</a:t>
            </a:r>
          </a:p>
          <a:p>
            <a:pPr marL="914400" lvl="2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	</a:t>
            </a:r>
            <a:r>
              <a:rPr lang="en-US" altLang="ko-KR" dirty="0" smtClean="0">
                <a:latin typeface="Comic Sans MS" panose="030F0702030302020204" pitchFamily="66" charset="0"/>
              </a:rPr>
              <a:t>@override code </a:t>
            </a:r>
            <a:r>
              <a:rPr lang="en-US" altLang="ko-KR" b="1" dirty="0" smtClean="0">
                <a:latin typeface="Comic Sans MS" panose="030F0702030302020204" pitchFamily="66" charset="0"/>
              </a:rPr>
              <a:t>for </a:t>
            </a:r>
            <a:r>
              <a:rPr lang="en-US" altLang="ko-KR" b="1" dirty="0">
                <a:latin typeface="Comic Sans MS" panose="030F0702030302020204" pitchFamily="66" charset="0"/>
              </a:rPr>
              <a:t>drawing </a:t>
            </a:r>
          </a:p>
          <a:p>
            <a:pPr marL="914400" lvl="2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} </a:t>
            </a:r>
          </a:p>
          <a:p>
            <a:pPr marL="457200" lvl="1" indent="0">
              <a:buNone/>
            </a:pPr>
            <a:r>
              <a:rPr lang="en-US" altLang="ko-KR" sz="1600" dirty="0" smtClean="0">
                <a:latin typeface="Comic Sans MS" panose="030F0702030302020204" pitchFamily="66" charset="0"/>
              </a:rPr>
              <a:t>}</a:t>
            </a:r>
            <a:endParaRPr lang="en-US" altLang="ko-KR" dirty="0"/>
          </a:p>
          <a:p>
            <a:r>
              <a:rPr lang="en-US" altLang="ko-KR" sz="1600" dirty="0"/>
              <a:t>Use the </a:t>
            </a:r>
            <a:r>
              <a:rPr lang="en-US" altLang="ko-KR" sz="1600" b="1" dirty="0"/>
              <a:t>Graphics </a:t>
            </a:r>
            <a:r>
              <a:rPr lang="en-US" altLang="ko-KR" sz="1600" dirty="0"/>
              <a:t>object for drawing</a:t>
            </a:r>
            <a:r>
              <a:rPr lang="en-US" altLang="ko-KR" sz="1600" dirty="0" smtClean="0"/>
              <a:t>:</a:t>
            </a:r>
          </a:p>
          <a:p>
            <a:pPr marL="457200" lvl="1" indent="0">
              <a:buNone/>
            </a:pPr>
            <a:r>
              <a:rPr lang="en-US" altLang="ko-KR" sz="1600" dirty="0" err="1">
                <a:latin typeface="Comic Sans MS" panose="030F0702030302020204" pitchFamily="66" charset="0"/>
              </a:rPr>
              <a:t>g.</a:t>
            </a:r>
            <a:r>
              <a:rPr lang="en-US" altLang="ko-KR" sz="16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drawString</a:t>
            </a:r>
            <a:r>
              <a:rPr lang="en-US" altLang="ko-KR" sz="1600" dirty="0">
                <a:latin typeface="Comic Sans MS" panose="030F0702030302020204" pitchFamily="66" charset="0"/>
              </a:rPr>
              <a:t>("</a:t>
            </a:r>
            <a:r>
              <a:rPr lang="en-US" altLang="ko-KR" sz="1600" dirty="0">
                <a:solidFill>
                  <a:srgbClr val="3333FF"/>
                </a:solidFill>
                <a:latin typeface="Comic Sans MS" panose="030F0702030302020204" pitchFamily="66" charset="0"/>
              </a:rPr>
              <a:t>Not a Hello World program</a:t>
            </a:r>
            <a:r>
              <a:rPr lang="en-US" altLang="ko-KR" sz="1600" dirty="0">
                <a:latin typeface="Comic Sans MS" panose="030F0702030302020204" pitchFamily="66" charset="0"/>
              </a:rPr>
              <a:t>", 75, 100</a:t>
            </a:r>
            <a:r>
              <a:rPr lang="en-US" altLang="ko-KR" sz="1600" dirty="0" smtClean="0">
                <a:latin typeface="Comic Sans MS" panose="030F0702030302020204" pitchFamily="66" charset="0"/>
              </a:rPr>
              <a:t>); </a:t>
            </a:r>
            <a:endParaRPr lang="en-US" altLang="ko-KR" sz="1600" dirty="0" smtClean="0"/>
          </a:p>
          <a:p>
            <a:r>
              <a:rPr lang="en-US" altLang="ko-KR" sz="1600" dirty="0" smtClean="0"/>
              <a:t>A </a:t>
            </a:r>
            <a:r>
              <a:rPr lang="en-US" altLang="ko-KR" sz="1600" b="1" dirty="0" smtClean="0"/>
              <a:t>component</a:t>
            </a:r>
            <a:r>
              <a:rPr lang="en-US" altLang="ko-KR" sz="1600" dirty="0" smtClean="0"/>
              <a:t> should tell how big it wants to be: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public Dimension</a:t>
            </a:r>
            <a:r>
              <a:rPr lang="en-US" altLang="ko-KR" sz="1600" dirty="0">
                <a:latin typeface="Comic Sans MS" panose="030F0702030302020204" pitchFamily="66" charset="0"/>
              </a:rPr>
              <a:t> </a:t>
            </a:r>
            <a:r>
              <a:rPr lang="en-US" altLang="ko-KR" sz="1600" dirty="0" err="1">
                <a:solidFill>
                  <a:srgbClr val="3333FF"/>
                </a:solidFill>
                <a:latin typeface="Comic Sans MS" panose="030F0702030302020204" pitchFamily="66" charset="0"/>
              </a:rPr>
              <a:t>getPreferredSize</a:t>
            </a:r>
            <a:r>
              <a:rPr lang="en-US" altLang="ko-KR" sz="1600" dirty="0">
                <a:latin typeface="Comic Sans MS" panose="030F0702030302020204" pitchFamily="66" charset="0"/>
              </a:rPr>
              <a:t>() { return </a:t>
            </a:r>
            <a:r>
              <a:rPr lang="en-US" altLang="ko-KR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new</a:t>
            </a:r>
            <a:r>
              <a:rPr lang="en-US" altLang="ko-KR" sz="1600" dirty="0">
                <a:latin typeface="Comic Sans MS" panose="030F0702030302020204" pitchFamily="66" charset="0"/>
              </a:rPr>
              <a:t> Dimension(300, 200); }</a:t>
            </a:r>
            <a:endParaRPr lang="ko-KR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044" y="992038"/>
            <a:ext cx="5213413" cy="461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2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Listing 10.3. </a:t>
            </a:r>
            <a:r>
              <a:rPr lang="en-US" altLang="ko-KR" dirty="0" err="1" smtClean="0">
                <a:solidFill>
                  <a:srgbClr val="FF0000"/>
                </a:solidFill>
              </a:rPr>
              <a:t>notHelloWorld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en-US" altLang="ko-KR" dirty="0" smtClean="0">
                <a:solidFill>
                  <a:srgbClr val="3333FF"/>
                </a:solidFill>
              </a:rPr>
              <a:t>NotHelloWorld.java(1/3) 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package </a:t>
            </a:r>
            <a:r>
              <a:rPr lang="en-US" altLang="ko-KR" dirty="0" err="1">
                <a:solidFill>
                  <a:srgbClr val="FF0000"/>
                </a:solidFill>
              </a:rPr>
              <a:t>notHelloWorld</a:t>
            </a:r>
            <a:r>
              <a:rPr lang="en-US" altLang="ko-KR" dirty="0" smtClean="0">
                <a:solidFill>
                  <a:srgbClr val="FF0000"/>
                </a:solidFill>
              </a:rPr>
              <a:t>;  </a:t>
            </a:r>
            <a:r>
              <a:rPr lang="en-US" altLang="ko-KR" b="1" dirty="0" smtClean="0"/>
              <a:t>// </a:t>
            </a:r>
            <a:r>
              <a:rPr lang="en-US" altLang="ko-KR" b="1" dirty="0" smtClean="0">
                <a:solidFill>
                  <a:srgbClr val="7030A0"/>
                </a:solidFill>
              </a:rPr>
              <a:t>this program draws string on a user defined component </a:t>
            </a:r>
            <a:endParaRPr lang="en-US" altLang="ko-KR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import </a:t>
            </a:r>
            <a:r>
              <a:rPr lang="en-US" altLang="ko-KR" dirty="0" err="1"/>
              <a:t>javax.swing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java.awt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/>
              <a:t>class </a:t>
            </a:r>
            <a:r>
              <a:rPr lang="en-US" altLang="ko-KR" b="1" dirty="0"/>
              <a:t>NotHelloWorld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public static void </a:t>
            </a:r>
            <a:r>
              <a:rPr lang="en-US" altLang="ko-KR" b="1" dirty="0"/>
              <a:t>main</a:t>
            </a:r>
            <a:r>
              <a:rPr lang="en-US" altLang="ko-KR" dirty="0"/>
              <a:t>(String[] </a:t>
            </a:r>
            <a:r>
              <a:rPr lang="en-US" altLang="ko-KR" dirty="0" err="1"/>
              <a:t>args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{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EventQueue.invokeLater</a:t>
            </a:r>
            <a:r>
              <a:rPr lang="en-US" altLang="ko-KR" sz="2600" dirty="0" smtClean="0">
                <a:solidFill>
                  <a:srgbClr val="FF0000"/>
                </a:solidFill>
              </a:rPr>
              <a:t>(</a:t>
            </a:r>
            <a:r>
              <a:rPr lang="en-US" altLang="ko-KR" sz="2600" dirty="0" smtClean="0"/>
              <a:t> </a:t>
            </a:r>
            <a:r>
              <a:rPr lang="en-US" altLang="ko-KR" b="1" dirty="0" smtClean="0">
                <a:solidFill>
                  <a:srgbClr val="3333FF"/>
                </a:solidFill>
              </a:rPr>
              <a:t>( ) </a:t>
            </a:r>
            <a:r>
              <a:rPr lang="en-US" altLang="ko-KR" b="1" dirty="0">
                <a:solidFill>
                  <a:srgbClr val="3333FF"/>
                </a:solidFill>
              </a:rPr>
              <a:t>-&gt;</a:t>
            </a:r>
          </a:p>
          <a:p>
            <a:pPr marL="0" indent="0">
              <a:buNone/>
            </a:pPr>
            <a:r>
              <a:rPr lang="en-US" altLang="ko-KR" dirty="0"/>
              <a:t>        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3333FF"/>
                </a:solidFill>
              </a:rPr>
              <a:t>            </a:t>
            </a:r>
            <a:r>
              <a:rPr lang="en-US" altLang="ko-KR" dirty="0" err="1">
                <a:solidFill>
                  <a:srgbClr val="3333FF"/>
                </a:solidFill>
              </a:rPr>
              <a:t>JFrame</a:t>
            </a:r>
            <a:r>
              <a:rPr lang="en-US" altLang="ko-KR" dirty="0">
                <a:solidFill>
                  <a:srgbClr val="3333FF"/>
                </a:solidFill>
              </a:rPr>
              <a:t> </a:t>
            </a:r>
            <a:r>
              <a:rPr lang="en-US" altLang="ko-KR" dirty="0"/>
              <a:t>frame = </a:t>
            </a:r>
            <a:r>
              <a:rPr lang="en-US" altLang="ko-KR" b="1" dirty="0">
                <a:solidFill>
                  <a:srgbClr val="FF0000"/>
                </a:solidFill>
              </a:rPr>
              <a:t>new </a:t>
            </a:r>
            <a:r>
              <a:rPr lang="en-US" altLang="ko-KR" dirty="0" err="1">
                <a:solidFill>
                  <a:srgbClr val="3333FF"/>
                </a:solidFill>
              </a:rPr>
              <a:t>NotHelloWorldFrame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frame.setTitle</a:t>
            </a:r>
            <a:r>
              <a:rPr lang="en-US" altLang="ko-KR" dirty="0"/>
              <a:t>("NotHelloWorld");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frame.setDefaultCloseOperation</a:t>
            </a:r>
            <a:r>
              <a:rPr lang="en-US" altLang="ko-KR" dirty="0"/>
              <a:t>(</a:t>
            </a:r>
            <a:r>
              <a:rPr lang="en-US" altLang="ko-KR" dirty="0" err="1"/>
              <a:t>JFrame.EXIT_ON_CLOSE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frame.setVisible</a:t>
            </a:r>
            <a:r>
              <a:rPr lang="en-US" altLang="ko-KR" dirty="0"/>
              <a:t>(true);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sz="2600" dirty="0"/>
              <a:t>}</a:t>
            </a:r>
            <a:r>
              <a:rPr lang="en-US" altLang="ko-KR" sz="2600" b="1" dirty="0">
                <a:solidFill>
                  <a:srgbClr val="FF0000"/>
                </a:solidFill>
              </a:rPr>
              <a:t>)</a:t>
            </a:r>
            <a:r>
              <a:rPr lang="en-US" altLang="ko-KR" sz="2600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433" y="1368053"/>
            <a:ext cx="3155130" cy="279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2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10.1 Introducing Swing </a:t>
            </a:r>
            <a:r>
              <a:rPr lang="en-US" altLang="ko-KR" dirty="0" smtClean="0">
                <a:solidFill>
                  <a:srgbClr val="FF0000"/>
                </a:solidFill>
              </a:rPr>
              <a:t>GUI</a:t>
            </a:r>
            <a:r>
              <a:rPr lang="en-US" altLang="ko-KR" dirty="0" smtClean="0">
                <a:solidFill>
                  <a:srgbClr val="3333FF"/>
                </a:solidFill>
              </a:rPr>
              <a:t> </a:t>
            </a:r>
            <a:r>
              <a:rPr lang="en-US" altLang="ko-KR" sz="2400" dirty="0" smtClean="0">
                <a:solidFill>
                  <a:srgbClr val="3333FF"/>
                </a:solidFill>
              </a:rPr>
              <a:t>components</a:t>
            </a:r>
            <a:endParaRPr lang="ko-KR" altLang="en-US" dirty="0">
              <a:solidFill>
                <a:srgbClr val="3333FF"/>
              </a:solidFill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49" y="1079224"/>
            <a:ext cx="8010526" cy="5236799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86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Listing 10.3. </a:t>
            </a:r>
            <a:r>
              <a:rPr lang="en-US" altLang="ko-KR" dirty="0" err="1" smtClean="0">
                <a:solidFill>
                  <a:srgbClr val="FF0000"/>
                </a:solidFill>
              </a:rPr>
              <a:t>notHelloWorld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en-US" altLang="ko-KR" dirty="0" smtClean="0">
                <a:solidFill>
                  <a:srgbClr val="3333FF"/>
                </a:solidFill>
              </a:rPr>
              <a:t>NotHelloWorld.java(2/3)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/* </a:t>
            </a:r>
            <a:r>
              <a:rPr lang="en-US" altLang="ko-KR" sz="2400" dirty="0">
                <a:solidFill>
                  <a:srgbClr val="7030A0"/>
                </a:solidFill>
              </a:rPr>
              <a:t>A frame that contains a message </a:t>
            </a:r>
            <a:r>
              <a:rPr lang="en-US" altLang="ko-KR" sz="2400" dirty="0" smtClean="0">
                <a:solidFill>
                  <a:srgbClr val="7030A0"/>
                </a:solidFill>
              </a:rPr>
              <a:t>panel */</a:t>
            </a:r>
            <a:endParaRPr lang="en-US" altLang="ko-KR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sz="2400" dirty="0"/>
              <a:t>class </a:t>
            </a:r>
            <a:r>
              <a:rPr lang="en-US" altLang="ko-KR" sz="2400" b="1" dirty="0" err="1">
                <a:solidFill>
                  <a:srgbClr val="3333FF"/>
                </a:solidFill>
              </a:rPr>
              <a:t>NotHelloWorldFrame</a:t>
            </a:r>
            <a:r>
              <a:rPr lang="en-US" altLang="ko-KR" sz="2400" dirty="0"/>
              <a:t> extends </a:t>
            </a:r>
            <a:r>
              <a:rPr lang="en-US" altLang="ko-KR" sz="2400" dirty="0" err="1">
                <a:solidFill>
                  <a:srgbClr val="3333FF"/>
                </a:solidFill>
              </a:rPr>
              <a:t>JFrame</a:t>
            </a:r>
            <a:endParaRPr lang="en-US" altLang="ko-KR" sz="2400" dirty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   public </a:t>
            </a:r>
            <a:r>
              <a:rPr lang="en-US" altLang="ko-KR" sz="2400" b="1" dirty="0" err="1"/>
              <a:t>NotHelloWorldFrame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r>
              <a:rPr lang="en-US" altLang="ko-KR" sz="2400" dirty="0"/>
              <a:t>   {</a:t>
            </a:r>
          </a:p>
          <a:p>
            <a:pPr marL="0" indent="0">
              <a:buNone/>
            </a:pPr>
            <a:r>
              <a:rPr lang="en-US" altLang="ko-KR" sz="2400" dirty="0"/>
              <a:t>      </a:t>
            </a:r>
            <a:r>
              <a:rPr lang="en-US" altLang="ko-KR" sz="2400" dirty="0">
                <a:solidFill>
                  <a:srgbClr val="3333FF"/>
                </a:solidFill>
              </a:rPr>
              <a:t>add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rgbClr val="FF0000"/>
                </a:solidFill>
              </a:rPr>
              <a:t>new</a:t>
            </a:r>
            <a:r>
              <a:rPr lang="en-US" altLang="ko-KR" sz="2400" dirty="0"/>
              <a:t> </a:t>
            </a:r>
            <a:r>
              <a:rPr lang="en-US" altLang="ko-KR" sz="2400" b="1" dirty="0">
                <a:solidFill>
                  <a:srgbClr val="3333FF"/>
                </a:solidFill>
              </a:rPr>
              <a:t>NotHelloWorldComponen</a:t>
            </a:r>
            <a:r>
              <a:rPr lang="en-US" altLang="ko-KR" sz="2400" b="1" dirty="0"/>
              <a:t>t(</a:t>
            </a:r>
            <a:r>
              <a:rPr lang="en-US" altLang="ko-KR" sz="2400" dirty="0"/>
              <a:t>));</a:t>
            </a:r>
          </a:p>
          <a:p>
            <a:pPr marL="0" indent="0">
              <a:buNone/>
            </a:pPr>
            <a:r>
              <a:rPr lang="en-US" altLang="ko-KR" sz="2400" dirty="0"/>
              <a:t>      </a:t>
            </a:r>
            <a:r>
              <a:rPr lang="en-US" altLang="ko-KR" sz="2400" dirty="0">
                <a:solidFill>
                  <a:srgbClr val="3333FF"/>
                </a:solidFill>
              </a:rPr>
              <a:t>pack</a:t>
            </a:r>
            <a:r>
              <a:rPr lang="en-US" altLang="ko-KR" sz="2400" dirty="0" smtClean="0"/>
              <a:t>(); </a:t>
            </a:r>
            <a:r>
              <a:rPr lang="en-US" altLang="ko-KR" dirty="0" smtClean="0">
                <a:solidFill>
                  <a:srgbClr val="00B050"/>
                </a:solidFill>
              </a:rPr>
              <a:t>// to resize the window using preferred size of the component </a:t>
            </a:r>
            <a:endParaRPr lang="en-US" altLang="ko-K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400" dirty="0"/>
              <a:t>   }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5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Listing 10.3. </a:t>
            </a:r>
            <a:r>
              <a:rPr lang="en-US" altLang="ko-KR" dirty="0" err="1" smtClean="0">
                <a:solidFill>
                  <a:srgbClr val="FF0000"/>
                </a:solidFill>
              </a:rPr>
              <a:t>notHelloWorld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en-US" altLang="ko-KR" dirty="0" smtClean="0">
                <a:solidFill>
                  <a:srgbClr val="3333FF"/>
                </a:solidFill>
              </a:rPr>
              <a:t>NotHelloWorld.java(3/3)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992038"/>
            <a:ext cx="10925176" cy="53643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3333FF"/>
                </a:solidFill>
              </a:rPr>
              <a:t>/* </a:t>
            </a:r>
            <a:r>
              <a:rPr lang="en-US" altLang="ko-KR" sz="1900" dirty="0">
                <a:solidFill>
                  <a:srgbClr val="3333FF"/>
                </a:solidFill>
              </a:rPr>
              <a:t>A component that displays a </a:t>
            </a:r>
            <a:r>
              <a:rPr lang="en-US" altLang="ko-KR" sz="1900" dirty="0" smtClean="0">
                <a:solidFill>
                  <a:srgbClr val="3333FF"/>
                </a:solidFill>
              </a:rPr>
              <a:t>message </a:t>
            </a:r>
            <a:r>
              <a:rPr lang="en-US" altLang="ko-KR" sz="1900" dirty="0">
                <a:solidFill>
                  <a:srgbClr val="3333FF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ko-KR" sz="1900" dirty="0"/>
              <a:t>class </a:t>
            </a:r>
            <a:r>
              <a:rPr lang="en-US" altLang="ko-KR" sz="1900" b="1" dirty="0"/>
              <a:t>NotHelloWorldComponent </a:t>
            </a:r>
            <a:r>
              <a:rPr lang="en-US" altLang="ko-KR" sz="1900" dirty="0"/>
              <a:t>extends </a:t>
            </a:r>
            <a:r>
              <a:rPr lang="en-US" altLang="ko-KR" sz="1900" b="1" dirty="0" err="1">
                <a:solidFill>
                  <a:srgbClr val="FF0000"/>
                </a:solidFill>
              </a:rPr>
              <a:t>JComponent</a:t>
            </a:r>
            <a:endParaRPr lang="en-US" altLang="ko-KR" sz="19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900" dirty="0"/>
              <a:t>{</a:t>
            </a:r>
          </a:p>
          <a:p>
            <a:pPr marL="0" indent="0">
              <a:buNone/>
            </a:pPr>
            <a:r>
              <a:rPr lang="en-US" altLang="ko-KR" sz="1900" dirty="0"/>
              <a:t>   </a:t>
            </a:r>
            <a:r>
              <a:rPr lang="en-US" altLang="ko-KR" sz="1900" dirty="0">
                <a:solidFill>
                  <a:srgbClr val="7030A0"/>
                </a:solidFill>
              </a:rPr>
              <a:t>public static final </a:t>
            </a:r>
            <a:r>
              <a:rPr lang="en-US" altLang="ko-KR" sz="1900" dirty="0" err="1">
                <a:solidFill>
                  <a:srgbClr val="7030A0"/>
                </a:solidFill>
              </a:rPr>
              <a:t>int</a:t>
            </a:r>
            <a:r>
              <a:rPr lang="en-US" altLang="ko-KR" sz="1900" dirty="0">
                <a:solidFill>
                  <a:srgbClr val="7030A0"/>
                </a:solidFill>
              </a:rPr>
              <a:t> MESSAGE_X = 75;</a:t>
            </a:r>
          </a:p>
          <a:p>
            <a:pPr marL="0" indent="0">
              <a:buNone/>
            </a:pPr>
            <a:r>
              <a:rPr lang="en-US" altLang="ko-KR" sz="1900" dirty="0">
                <a:solidFill>
                  <a:srgbClr val="7030A0"/>
                </a:solidFill>
              </a:rPr>
              <a:t>   public static final </a:t>
            </a:r>
            <a:r>
              <a:rPr lang="en-US" altLang="ko-KR" sz="1900" dirty="0" err="1">
                <a:solidFill>
                  <a:srgbClr val="7030A0"/>
                </a:solidFill>
              </a:rPr>
              <a:t>int</a:t>
            </a:r>
            <a:r>
              <a:rPr lang="en-US" altLang="ko-KR" sz="1900" dirty="0">
                <a:solidFill>
                  <a:srgbClr val="7030A0"/>
                </a:solidFill>
              </a:rPr>
              <a:t> MESSAGE_Y = 100;</a:t>
            </a:r>
          </a:p>
          <a:p>
            <a:pPr marL="0" indent="0">
              <a:buNone/>
            </a:pPr>
            <a:r>
              <a:rPr lang="en-US" altLang="ko-KR" sz="1900" dirty="0" smtClean="0"/>
              <a:t>   </a:t>
            </a:r>
            <a:r>
              <a:rPr lang="en-US" altLang="ko-KR" sz="1900" dirty="0"/>
              <a:t>private static final </a:t>
            </a:r>
            <a:r>
              <a:rPr lang="en-US" altLang="ko-KR" sz="1900" dirty="0" err="1"/>
              <a:t>int</a:t>
            </a:r>
            <a:r>
              <a:rPr lang="en-US" altLang="ko-KR" sz="1900" dirty="0"/>
              <a:t> DEFAULT_WIDTH = 300;</a:t>
            </a:r>
          </a:p>
          <a:p>
            <a:pPr marL="0" indent="0">
              <a:buNone/>
            </a:pPr>
            <a:r>
              <a:rPr lang="en-US" altLang="ko-KR" sz="1900" dirty="0"/>
              <a:t>   private static final </a:t>
            </a:r>
            <a:r>
              <a:rPr lang="en-US" altLang="ko-KR" sz="1900" dirty="0" err="1"/>
              <a:t>int</a:t>
            </a:r>
            <a:r>
              <a:rPr lang="en-US" altLang="ko-KR" sz="1900" dirty="0"/>
              <a:t> DEFAULT_HEIGHT = 200;</a:t>
            </a:r>
          </a:p>
          <a:p>
            <a:pPr marL="0" lvl="0" indent="0">
              <a:buNone/>
            </a:pPr>
            <a:r>
              <a:rPr lang="en-US" altLang="ko-KR" sz="1900" b="1" dirty="0" smtClean="0"/>
              <a:t>   </a:t>
            </a:r>
            <a:r>
              <a:rPr lang="en-US" altLang="ko-KR" sz="1900" b="1" dirty="0"/>
              <a:t>public void </a:t>
            </a:r>
            <a:r>
              <a:rPr lang="en-US" altLang="ko-KR" sz="1900" b="1" dirty="0" err="1">
                <a:solidFill>
                  <a:srgbClr val="3333FF"/>
                </a:solidFill>
              </a:rPr>
              <a:t>paintComponent</a:t>
            </a:r>
            <a:r>
              <a:rPr lang="en-US" altLang="ko-KR" sz="1900" b="1" dirty="0"/>
              <a:t>(</a:t>
            </a:r>
            <a:r>
              <a:rPr lang="en-US" altLang="ko-KR" sz="1900" b="1" dirty="0">
                <a:solidFill>
                  <a:srgbClr val="FF0000"/>
                </a:solidFill>
              </a:rPr>
              <a:t>Graphics</a:t>
            </a:r>
            <a:r>
              <a:rPr lang="en-US" altLang="ko-KR" sz="1900" b="1" dirty="0"/>
              <a:t> </a:t>
            </a:r>
            <a:r>
              <a:rPr lang="en-US" altLang="ko-KR" sz="1900" b="1" dirty="0">
                <a:solidFill>
                  <a:srgbClr val="FF0000"/>
                </a:solidFill>
              </a:rPr>
              <a:t>g</a:t>
            </a:r>
            <a:r>
              <a:rPr lang="en-US" altLang="ko-KR" sz="1900" b="1" dirty="0" smtClean="0"/>
              <a:t>)   </a:t>
            </a:r>
            <a:r>
              <a:rPr lang="en-US" altLang="ko-KR" sz="1900" dirty="0" smtClean="0">
                <a:solidFill>
                  <a:srgbClr val="7030A0"/>
                </a:solidFill>
              </a:rPr>
              <a:t>// </a:t>
            </a:r>
            <a:r>
              <a:rPr lang="en-US" altLang="ko-KR" sz="1900" dirty="0">
                <a:solidFill>
                  <a:srgbClr val="FF0000"/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altLang="ko-KR" sz="1900" dirty="0" smtClean="0"/>
              <a:t>   {    </a:t>
            </a:r>
            <a:endParaRPr lang="en-US" altLang="ko-KR" sz="19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1900" dirty="0"/>
              <a:t>     </a:t>
            </a:r>
            <a:r>
              <a:rPr lang="en-US" altLang="ko-KR" sz="1900" dirty="0" smtClean="0"/>
              <a:t>   </a:t>
            </a:r>
            <a:r>
              <a:rPr lang="en-US" altLang="ko-KR" sz="1900" dirty="0" err="1"/>
              <a:t>g.</a:t>
            </a:r>
            <a:r>
              <a:rPr lang="en-US" altLang="ko-KR" sz="1900" b="1" dirty="0" err="1"/>
              <a:t>drawString</a:t>
            </a:r>
            <a:r>
              <a:rPr lang="en-US" altLang="ko-KR" sz="1900" dirty="0"/>
              <a:t>("</a:t>
            </a:r>
            <a:r>
              <a:rPr lang="en-US" altLang="ko-KR" sz="1900" b="1" dirty="0">
                <a:solidFill>
                  <a:srgbClr val="3333FF"/>
                </a:solidFill>
              </a:rPr>
              <a:t>Not a Hello, World program</a:t>
            </a:r>
            <a:r>
              <a:rPr lang="en-US" altLang="ko-KR" sz="1900" dirty="0"/>
              <a:t>", </a:t>
            </a:r>
            <a:r>
              <a:rPr lang="en-US" altLang="ko-KR" sz="1900" b="1" dirty="0">
                <a:solidFill>
                  <a:srgbClr val="3333FF"/>
                </a:solidFill>
              </a:rPr>
              <a:t>MESSAGE_X, MESSAGE_Y</a:t>
            </a:r>
            <a:r>
              <a:rPr lang="en-US" altLang="ko-KR" sz="1900" dirty="0"/>
              <a:t>);</a:t>
            </a:r>
          </a:p>
          <a:p>
            <a:pPr marL="0" indent="0">
              <a:buNone/>
            </a:pPr>
            <a:r>
              <a:rPr lang="en-US" altLang="ko-KR" sz="1900" dirty="0"/>
              <a:t>   }</a:t>
            </a:r>
          </a:p>
          <a:p>
            <a:pPr marL="0" indent="0">
              <a:buNone/>
            </a:pPr>
            <a:r>
              <a:rPr lang="en-US" altLang="ko-KR" sz="1900" dirty="0" smtClean="0">
                <a:solidFill>
                  <a:srgbClr val="7030A0"/>
                </a:solidFill>
              </a:rPr>
              <a:t>      // @override</a:t>
            </a:r>
          </a:p>
          <a:p>
            <a:pPr marL="0" indent="0">
              <a:buNone/>
            </a:pPr>
            <a:r>
              <a:rPr lang="en-US" altLang="ko-KR" sz="1900" dirty="0" smtClean="0"/>
              <a:t>     public </a:t>
            </a:r>
            <a:r>
              <a:rPr lang="en-US" altLang="ko-KR" sz="1900" b="1" dirty="0"/>
              <a:t>Dimension</a:t>
            </a:r>
            <a:r>
              <a:rPr lang="en-US" altLang="ko-KR" sz="1900" dirty="0"/>
              <a:t> </a:t>
            </a:r>
            <a:r>
              <a:rPr lang="en-US" altLang="ko-KR" sz="1900" b="1" dirty="0" err="1"/>
              <a:t>getPreferredSize</a:t>
            </a:r>
            <a:r>
              <a:rPr lang="en-US" altLang="ko-KR" sz="1900" dirty="0"/>
              <a:t>() </a:t>
            </a:r>
            <a:r>
              <a:rPr lang="en-US" altLang="ko-KR" sz="1900" dirty="0" smtClean="0"/>
              <a:t>{</a:t>
            </a:r>
          </a:p>
          <a:p>
            <a:pPr marL="0" indent="0">
              <a:buNone/>
            </a:pPr>
            <a:r>
              <a:rPr lang="en-US" altLang="ko-KR" sz="1900" dirty="0"/>
              <a:t> </a:t>
            </a:r>
            <a:r>
              <a:rPr lang="en-US" altLang="ko-KR" sz="1900" dirty="0" smtClean="0"/>
              <a:t>     </a:t>
            </a:r>
            <a:r>
              <a:rPr lang="en-US" altLang="ko-KR" sz="1900" b="1" dirty="0"/>
              <a:t>return</a:t>
            </a:r>
            <a:r>
              <a:rPr lang="en-US" altLang="ko-KR" sz="1900" dirty="0"/>
              <a:t> </a:t>
            </a:r>
            <a:r>
              <a:rPr lang="en-US" altLang="ko-KR" sz="1900" dirty="0">
                <a:solidFill>
                  <a:srgbClr val="FF0000"/>
                </a:solidFill>
              </a:rPr>
              <a:t>new</a:t>
            </a:r>
            <a:r>
              <a:rPr lang="en-US" altLang="ko-KR" sz="1900" dirty="0"/>
              <a:t> </a:t>
            </a:r>
            <a:r>
              <a:rPr lang="en-US" altLang="ko-KR" sz="1900" b="1" dirty="0"/>
              <a:t>Dimension</a:t>
            </a:r>
            <a:r>
              <a:rPr lang="en-US" altLang="ko-KR" sz="1900" dirty="0"/>
              <a:t>(DEFAULT_WIDTH, DEFAULT_HEIGHT); </a:t>
            </a:r>
            <a:endParaRPr lang="en-US" altLang="ko-KR" sz="1900" dirty="0" smtClean="0"/>
          </a:p>
          <a:p>
            <a:pPr marL="0" indent="0">
              <a:buNone/>
            </a:pPr>
            <a:r>
              <a:rPr lang="en-US" altLang="ko-KR" sz="1900" dirty="0"/>
              <a:t> </a:t>
            </a:r>
            <a:r>
              <a:rPr lang="en-US" altLang="ko-KR" sz="1900" dirty="0" smtClean="0"/>
              <a:t>   }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 smtClean="0"/>
              <a:t>}  </a:t>
            </a:r>
            <a:r>
              <a:rPr lang="en-US" altLang="ko-KR" sz="1800" b="1" dirty="0" smtClean="0"/>
              <a:t>// Note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: Graphics </a:t>
            </a:r>
            <a:r>
              <a:rPr lang="en-US" altLang="ko-KR" sz="1800" b="1" dirty="0" smtClean="0"/>
              <a:t>is an abstract class and its subclass is implemented on a specific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OS</a:t>
            </a:r>
            <a:r>
              <a:rPr lang="en-US" altLang="ko-KR" sz="1800" b="1" dirty="0" smtClean="0"/>
              <a:t>.</a:t>
            </a:r>
          </a:p>
          <a:p>
            <a:pPr marL="0" indent="0">
              <a:buNone/>
            </a:pPr>
            <a:r>
              <a:rPr lang="en-US" altLang="ko-KR" sz="1800" b="1" dirty="0"/>
              <a:t> </a:t>
            </a:r>
            <a:r>
              <a:rPr lang="en-US" altLang="ko-KR" sz="1800" b="1" dirty="0" smtClean="0"/>
              <a:t>//  </a:t>
            </a:r>
            <a:r>
              <a:rPr lang="en-US" altLang="ko-KR" sz="1800" b="1" dirty="0" smtClean="0">
                <a:solidFill>
                  <a:srgbClr val="3333FF"/>
                </a:solidFill>
              </a:rPr>
              <a:t>Graphics </a:t>
            </a:r>
            <a:r>
              <a:rPr lang="en-US" altLang="ko-KR" sz="1800" b="1" dirty="0" smtClean="0"/>
              <a:t>is platform-independent but its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concrete</a:t>
            </a:r>
            <a:r>
              <a:rPr lang="en-US" altLang="ko-KR" sz="1800" b="1" dirty="0" smtClean="0"/>
              <a:t> subclass </a:t>
            </a:r>
            <a:r>
              <a:rPr lang="en-US" altLang="ko-KR" sz="1800" b="1" dirty="0" smtClean="0"/>
              <a:t>is platform-dependent. </a:t>
            </a:r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rgbClr val="7030A0"/>
                </a:solidFill>
              </a:rPr>
              <a:t>//  </a:t>
            </a:r>
            <a:r>
              <a:rPr lang="en-US" altLang="ko-KR" sz="1800" b="1" dirty="0" smtClean="0"/>
              <a:t>parameter 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g</a:t>
            </a:r>
            <a:r>
              <a:rPr lang="en-US" altLang="ko-KR" sz="1800" b="1" dirty="0" smtClean="0"/>
              <a:t> receives a reference to an instance of system-specific sub class of Graphics to repaint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GUI </a:t>
            </a:r>
            <a:r>
              <a:rPr lang="en-US" altLang="ko-KR" sz="1800" b="1" dirty="0" smtClean="0"/>
              <a:t>component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b="1" dirty="0" smtClean="0"/>
              <a:t>// when the application begins execution ,</a:t>
            </a:r>
            <a:r>
              <a:rPr lang="en-US" altLang="ko-KR" sz="1800" b="1" dirty="0" err="1" smtClean="0">
                <a:solidFill>
                  <a:srgbClr val="3333FF"/>
                </a:solidFill>
              </a:rPr>
              <a:t>paintComponet</a:t>
            </a:r>
            <a:r>
              <a:rPr lang="en-US" altLang="ko-KR" sz="1800" b="1" dirty="0" smtClean="0">
                <a:solidFill>
                  <a:srgbClr val="3333FF"/>
                </a:solidFill>
              </a:rPr>
              <a:t>(</a:t>
            </a:r>
            <a:r>
              <a:rPr lang="en-US" altLang="ko-KR" sz="1800" b="1" dirty="0" smtClean="0"/>
              <a:t>) method </a:t>
            </a:r>
            <a:r>
              <a:rPr lang="en-US" altLang="ko-KR" sz="1800" b="1" dirty="0"/>
              <a:t>of </a:t>
            </a:r>
            <a:r>
              <a:rPr lang="en-US" altLang="ko-KR" sz="1800" b="1" dirty="0" smtClean="0"/>
              <a:t> “</a:t>
            </a:r>
            <a:r>
              <a:rPr lang="en-US" altLang="ko-KR" sz="1800" b="1" dirty="0" smtClean="0">
                <a:solidFill>
                  <a:srgbClr val="3333FF"/>
                </a:solidFill>
              </a:rPr>
              <a:t>NotHelloWorldComponent”</a:t>
            </a:r>
            <a:r>
              <a:rPr lang="en-US" altLang="ko-KR" sz="1800" b="1" dirty="0" smtClean="0"/>
              <a:t> class is invoked </a:t>
            </a:r>
            <a:r>
              <a:rPr lang="en-US" altLang="ko-KR" sz="1800" b="1" dirty="0" smtClean="0"/>
              <a:t>automatically </a:t>
            </a:r>
          </a:p>
          <a:p>
            <a:pPr marL="0" indent="0">
              <a:buNone/>
            </a:pPr>
            <a:r>
              <a:rPr lang="en-US" altLang="ko-KR" sz="1800" b="1" dirty="0" smtClean="0"/>
              <a:t>// </a:t>
            </a:r>
            <a:r>
              <a:rPr lang="en-US" altLang="ko-KR" sz="1800" b="1" dirty="0" smtClean="0"/>
              <a:t>to </a:t>
            </a:r>
            <a:r>
              <a:rPr lang="en-US" altLang="ko-KR" sz="1800" b="1" dirty="0" smtClean="0"/>
              <a:t>paint</a:t>
            </a:r>
            <a:endParaRPr lang="en-US" altLang="ko-KR" sz="1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76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510" y="350378"/>
            <a:ext cx="5535775" cy="623749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930896" y="2242074"/>
            <a:ext cx="356334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Fig:</a:t>
            </a:r>
          </a:p>
          <a:p>
            <a:r>
              <a:rPr lang="en-US" b="1" dirty="0" smtClean="0">
                <a:solidFill>
                  <a:srgbClr val="3333FF"/>
                </a:solidFill>
              </a:rPr>
              <a:t> </a:t>
            </a:r>
            <a:r>
              <a:rPr lang="en-US" sz="2000" b="1" dirty="0" smtClean="0"/>
              <a:t>Classes and interfaces</a:t>
            </a:r>
          </a:p>
          <a:p>
            <a:r>
              <a:rPr lang="en-US" sz="2000" b="1" dirty="0" smtClean="0"/>
              <a:t> for graphics programming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8013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19.5. Java 2D API : </a:t>
            </a:r>
            <a:r>
              <a:rPr lang="en-US" altLang="ko-KR" dirty="0" smtClean="0"/>
              <a:t>To display Geometrical </a:t>
            </a:r>
            <a:r>
              <a:rPr lang="en-US" altLang="ko-KR" dirty="0"/>
              <a:t>Shapes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You can use the </a:t>
            </a:r>
            <a:r>
              <a:rPr lang="en-US" altLang="ko-KR" sz="1800" b="1" dirty="0">
                <a:solidFill>
                  <a:srgbClr val="FF0000"/>
                </a:solidFill>
              </a:rPr>
              <a:t>Graphics</a:t>
            </a:r>
            <a:r>
              <a:rPr lang="en-US" altLang="ko-KR" sz="1800" dirty="0"/>
              <a:t> object to draw shapes: </a:t>
            </a:r>
            <a:endParaRPr lang="en-US" altLang="ko-KR" sz="1800" dirty="0" smtClean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ko-KR" dirty="0" err="1">
                <a:solidFill>
                  <a:srgbClr val="FF0000"/>
                </a:solidFill>
                <a:latin typeface="Comic Sans MS" panose="030F0702030302020204" pitchFamily="66" charset="0"/>
              </a:rPr>
              <a:t>g</a:t>
            </a:r>
            <a:r>
              <a:rPr lang="en-US" altLang="ko-KR" dirty="0" err="1">
                <a:latin typeface="Comic Sans MS" panose="030F0702030302020204" pitchFamily="66" charset="0"/>
              </a:rPr>
              <a:t>.drawRect</a:t>
            </a:r>
            <a:r>
              <a:rPr lang="en-US" altLang="ko-KR" dirty="0">
                <a:latin typeface="Comic Sans MS" panose="030F0702030302020204" pitchFamily="66" charset="0"/>
              </a:rPr>
              <a:t>(75, 100, 200, 150</a:t>
            </a:r>
            <a:r>
              <a:rPr lang="en-US" altLang="ko-KR" dirty="0" smtClean="0">
                <a:latin typeface="Comic Sans MS" panose="030F0702030302020204" pitchFamily="66" charset="0"/>
              </a:rPr>
              <a:t>);</a:t>
            </a:r>
            <a:endParaRPr lang="en-US" altLang="ko-KR" dirty="0"/>
          </a:p>
          <a:p>
            <a:r>
              <a:rPr lang="en-US" altLang="ko-KR" sz="1800" b="1" dirty="0" smtClean="0"/>
              <a:t>However, Java </a:t>
            </a:r>
            <a:r>
              <a:rPr lang="en-US" altLang="ko-KR" sz="1800" b="1" dirty="0">
                <a:solidFill>
                  <a:srgbClr val="FF0000"/>
                </a:solidFill>
              </a:rPr>
              <a:t>2D</a:t>
            </a:r>
            <a:r>
              <a:rPr lang="en-US" altLang="ko-KR" sz="1800" b="1" dirty="0"/>
              <a:t> library provides </a:t>
            </a:r>
            <a:r>
              <a:rPr lang="en-US" altLang="ko-KR" sz="1800" b="1" dirty="0" smtClean="0">
                <a:solidFill>
                  <a:srgbClr val="3333FF"/>
                </a:solidFill>
              </a:rPr>
              <a:t>advanced</a:t>
            </a:r>
            <a:r>
              <a:rPr lang="en-US" altLang="ko-KR" sz="1800" b="1" dirty="0" smtClean="0"/>
              <a:t> 2-D graphics capabilities for programmers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b="1" dirty="0" smtClean="0"/>
              <a:t>We use </a:t>
            </a:r>
            <a:r>
              <a:rPr lang="en-US" altLang="ko-KR" sz="1800" b="1" dirty="0" smtClean="0">
                <a:solidFill>
                  <a:srgbClr val="00B050"/>
                </a:solidFill>
              </a:rPr>
              <a:t>Graphics2D: </a:t>
            </a:r>
            <a:r>
              <a:rPr lang="en-US" altLang="ko-KR" sz="1800" b="1" dirty="0" smtClean="0"/>
              <a:t>it is</a:t>
            </a:r>
            <a:r>
              <a:rPr lang="en-US" altLang="ko-KR" sz="1800" b="1" dirty="0" smtClean="0">
                <a:solidFill>
                  <a:srgbClr val="00B050"/>
                </a:solidFill>
              </a:rPr>
              <a:t> </a:t>
            </a:r>
            <a:r>
              <a:rPr lang="en-US" altLang="ko-KR" sz="1800" b="1" dirty="0" smtClean="0"/>
              <a:t>abstract subclass of  </a:t>
            </a:r>
            <a:r>
              <a:rPr lang="en-US" altLang="ko-KR" sz="1800" b="1" dirty="0" smtClean="0">
                <a:solidFill>
                  <a:srgbClr val="00B050"/>
                </a:solidFill>
              </a:rPr>
              <a:t>Graphics </a:t>
            </a:r>
            <a:r>
              <a:rPr lang="en-US" altLang="ko-KR" sz="1800" b="1" dirty="0" smtClean="0"/>
              <a:t>class </a:t>
            </a:r>
          </a:p>
          <a:p>
            <a:r>
              <a:rPr lang="en-US" altLang="ko-KR" sz="1800" b="1" dirty="0" smtClean="0"/>
              <a:t>Rectangle2D has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public static inner </a:t>
            </a:r>
            <a:r>
              <a:rPr lang="en-US" altLang="ko-KR" sz="1800" b="1" dirty="0" smtClean="0"/>
              <a:t>lasses: Rectangle2D.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Float </a:t>
            </a:r>
            <a:r>
              <a:rPr lang="en-US" altLang="ko-KR" sz="1800" b="1" dirty="0" smtClean="0"/>
              <a:t>and Rectangle2D.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Double</a:t>
            </a:r>
            <a:r>
              <a:rPr lang="en-US" altLang="ko-KR" sz="1800" b="1" dirty="0" smtClean="0"/>
              <a:t>.</a:t>
            </a:r>
            <a:endParaRPr lang="en-US" altLang="ko-KR" sz="1800" b="1" dirty="0"/>
          </a:p>
          <a:p>
            <a:r>
              <a:rPr lang="en-US" altLang="ko-KR" sz="1800" dirty="0" smtClean="0"/>
              <a:t>We can </a:t>
            </a:r>
            <a:r>
              <a:rPr lang="en-US" altLang="ko-KR" sz="1800" dirty="0"/>
              <a:t>choose between </a:t>
            </a:r>
            <a:r>
              <a:rPr lang="en-US" altLang="ko-KR" sz="1800" b="1" dirty="0"/>
              <a:t>float and double </a:t>
            </a:r>
            <a:r>
              <a:rPr lang="en-US" altLang="ko-KR" sz="1800" dirty="0"/>
              <a:t>coordinates: </a:t>
            </a:r>
            <a:endParaRPr lang="en-US" altLang="ko-KR" sz="1800" dirty="0" smtClean="0"/>
          </a:p>
          <a:p>
            <a:pPr marL="457200" lvl="1" indent="0">
              <a:buNone/>
            </a:pPr>
            <a:r>
              <a:rPr lang="en-US" altLang="ko-KR" dirty="0">
                <a:solidFill>
                  <a:srgbClr val="3333FF"/>
                </a:solidFill>
                <a:latin typeface="Comic Sans MS" panose="030F0702030302020204" pitchFamily="66" charset="0"/>
              </a:rPr>
              <a:t>Rectangle2D</a:t>
            </a:r>
            <a:r>
              <a:rPr lang="en-US" altLang="ko-KR" dirty="0">
                <a:latin typeface="Comic Sans MS" panose="030F0702030302020204" pitchFamily="66" charset="0"/>
              </a:rPr>
              <a:t> rect1 = 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new</a:t>
            </a:r>
            <a:r>
              <a:rPr lang="en-US" altLang="ko-KR" dirty="0">
                <a:latin typeface="Comic Sans MS" panose="030F0702030302020204" pitchFamily="66" charset="0"/>
              </a:rPr>
              <a:t> Rectangle2D.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Double</a:t>
            </a:r>
            <a:r>
              <a:rPr lang="en-US" altLang="ko-KR" dirty="0">
                <a:latin typeface="Comic Sans MS" panose="030F0702030302020204" pitchFamily="66" charset="0"/>
              </a:rPr>
              <a:t>(7.5, 10.0, 200, 150</a:t>
            </a:r>
            <a:r>
              <a:rPr lang="en-US" altLang="ko-KR" dirty="0" smtClean="0">
                <a:latin typeface="Comic Sans MS" panose="030F0702030302020204" pitchFamily="66" charset="0"/>
              </a:rPr>
              <a:t>); 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// static inner class </a:t>
            </a:r>
            <a:endParaRPr lang="en-US" altLang="ko-KR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rgbClr val="3333FF"/>
                </a:solidFill>
                <a:latin typeface="Comic Sans MS" panose="030F0702030302020204" pitchFamily="66" charset="0"/>
              </a:rPr>
              <a:t>Rectangle2D</a:t>
            </a:r>
            <a:r>
              <a:rPr lang="en-US" altLang="ko-KR" dirty="0">
                <a:latin typeface="Comic Sans MS" panose="030F0702030302020204" pitchFamily="66" charset="0"/>
              </a:rPr>
              <a:t> rect2 = 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new</a:t>
            </a:r>
            <a:r>
              <a:rPr lang="en-US" altLang="ko-KR" dirty="0">
                <a:latin typeface="Comic Sans MS" panose="030F0702030302020204" pitchFamily="66" charset="0"/>
              </a:rPr>
              <a:t> Rectangle2D.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Float</a:t>
            </a:r>
            <a:r>
              <a:rPr lang="en-US" altLang="ko-KR" dirty="0">
                <a:latin typeface="Comic Sans MS" panose="030F0702030302020204" pitchFamily="66" charset="0"/>
              </a:rPr>
              <a:t>(7.5F, 10.0F, 200, 150);</a:t>
            </a:r>
          </a:p>
          <a:p>
            <a:r>
              <a:rPr lang="en-US" altLang="ko-KR" sz="1800" b="1" dirty="0" smtClean="0"/>
              <a:t>Point2D class 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is a </a:t>
            </a:r>
            <a:r>
              <a:rPr lang="en-US" altLang="ko-KR" sz="1800" b="1" dirty="0"/>
              <a:t>poin</a:t>
            </a:r>
            <a:r>
              <a:rPr lang="en-US" altLang="ko-KR" sz="1800" dirty="0"/>
              <a:t>t, </a:t>
            </a:r>
            <a:r>
              <a:rPr lang="en-US" altLang="ko-KR" sz="1800" b="1" dirty="0"/>
              <a:t>Line2D </a:t>
            </a:r>
            <a:r>
              <a:rPr lang="en-US" altLang="ko-KR" sz="1800" b="1" dirty="0" smtClean="0"/>
              <a:t> class is a </a:t>
            </a:r>
            <a:r>
              <a:rPr lang="en-US" altLang="ko-KR" sz="1800" b="1" dirty="0"/>
              <a:t>line</a:t>
            </a:r>
            <a:r>
              <a:rPr lang="en-US" altLang="ko-KR" sz="1800" dirty="0"/>
              <a:t>: </a:t>
            </a:r>
            <a:endParaRPr lang="en-US" altLang="ko-KR" sz="18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Point2D</a:t>
            </a:r>
            <a:r>
              <a:rPr lang="en-US" altLang="ko-KR" dirty="0">
                <a:latin typeface="Comic Sans MS" panose="030F0702030302020204" pitchFamily="66" charset="0"/>
              </a:rPr>
              <a:t> start = 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new </a:t>
            </a:r>
            <a:r>
              <a:rPr lang="en-US" altLang="ko-KR" dirty="0">
                <a:latin typeface="Comic Sans MS" panose="030F0702030302020204" pitchFamily="66" charset="0"/>
              </a:rPr>
              <a:t>Point2D.</a:t>
            </a:r>
            <a:r>
              <a:rPr lang="en-US" altLang="ko-KR" b="1" dirty="0">
                <a:solidFill>
                  <a:srgbClr val="3333FF"/>
                </a:solidFill>
                <a:latin typeface="Comic Sans MS" panose="030F0702030302020204" pitchFamily="66" charset="0"/>
              </a:rPr>
              <a:t>Doubl</a:t>
            </a:r>
            <a:r>
              <a:rPr lang="en-US" altLang="ko-KR" dirty="0">
                <a:latin typeface="Comic Sans MS" panose="030F0702030302020204" pitchFamily="66" charset="0"/>
              </a:rPr>
              <a:t>e(10, 20);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Point2D</a:t>
            </a:r>
            <a:r>
              <a:rPr lang="en-US" altLang="ko-KR" dirty="0">
                <a:latin typeface="Comic Sans MS" panose="030F0702030302020204" pitchFamily="66" charset="0"/>
              </a:rPr>
              <a:t> end = 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new</a:t>
            </a:r>
            <a:r>
              <a:rPr lang="en-US" altLang="ko-KR" dirty="0">
                <a:latin typeface="Comic Sans MS" panose="030F0702030302020204" pitchFamily="66" charset="0"/>
              </a:rPr>
              <a:t> Point2D.</a:t>
            </a:r>
            <a:r>
              <a:rPr lang="en-US" altLang="ko-KR" b="1" dirty="0">
                <a:solidFill>
                  <a:srgbClr val="3333FF"/>
                </a:solidFill>
                <a:latin typeface="Comic Sans MS" panose="030F0702030302020204" pitchFamily="66" charset="0"/>
              </a:rPr>
              <a:t>Doubl</a:t>
            </a:r>
            <a:r>
              <a:rPr lang="en-US" altLang="ko-KR" dirty="0">
                <a:solidFill>
                  <a:srgbClr val="3333FF"/>
                </a:solidFill>
                <a:latin typeface="Comic Sans MS" panose="030F0702030302020204" pitchFamily="66" charset="0"/>
              </a:rPr>
              <a:t>e</a:t>
            </a:r>
            <a:r>
              <a:rPr lang="en-US" altLang="ko-KR" dirty="0">
                <a:latin typeface="Comic Sans MS" panose="030F0702030302020204" pitchFamily="66" charset="0"/>
              </a:rPr>
              <a:t>(100, 110);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Line2D</a:t>
            </a:r>
            <a:r>
              <a:rPr lang="en-US" altLang="ko-KR" dirty="0">
                <a:latin typeface="Comic Sans MS" panose="030F0702030302020204" pitchFamily="66" charset="0"/>
              </a:rPr>
              <a:t> line = 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new</a:t>
            </a:r>
            <a:r>
              <a:rPr lang="en-US" altLang="ko-KR" dirty="0">
                <a:latin typeface="Comic Sans MS" panose="030F0702030302020204" pitchFamily="66" charset="0"/>
              </a:rPr>
              <a:t> Line2D.</a:t>
            </a:r>
            <a:r>
              <a:rPr lang="en-US" altLang="ko-KR" dirty="0">
                <a:solidFill>
                  <a:srgbClr val="3333FF"/>
                </a:solidFill>
                <a:latin typeface="Comic Sans MS" panose="030F0702030302020204" pitchFamily="66" charset="0"/>
              </a:rPr>
              <a:t>Doub</a:t>
            </a:r>
            <a:r>
              <a:rPr lang="en-US" altLang="ko-KR" dirty="0">
                <a:latin typeface="Comic Sans MS" panose="030F0702030302020204" pitchFamily="66" charset="0"/>
              </a:rPr>
              <a:t>le(start, end</a:t>
            </a:r>
            <a:r>
              <a:rPr lang="en-US" altLang="ko-KR" dirty="0" smtClean="0">
                <a:latin typeface="Comic Sans MS" panose="030F0702030302020204" pitchFamily="66" charset="0"/>
              </a:rPr>
              <a:t>);</a:t>
            </a:r>
            <a:endParaRPr lang="en-US" altLang="ko-KR" dirty="0">
              <a:latin typeface="Comic Sans MS" panose="030F0702030302020204" pitchFamily="66" charset="0"/>
            </a:endParaRPr>
          </a:p>
          <a:p>
            <a:r>
              <a:rPr lang="en-US" altLang="ko-KR" sz="1800" dirty="0" smtClean="0"/>
              <a:t>Use </a:t>
            </a:r>
            <a:r>
              <a:rPr lang="en-US" altLang="ko-KR" sz="1800" b="1" dirty="0" smtClean="0"/>
              <a:t>draw(</a:t>
            </a:r>
            <a:r>
              <a:rPr lang="en-US" altLang="ko-KR" sz="1800" dirty="0" smtClean="0"/>
              <a:t>) </a:t>
            </a:r>
            <a:r>
              <a:rPr lang="en-US" altLang="ko-KR" sz="1800" dirty="0"/>
              <a:t>method of </a:t>
            </a:r>
            <a:r>
              <a:rPr lang="en-US" altLang="ko-KR" sz="1800" b="1" dirty="0"/>
              <a:t>Graphics2D </a:t>
            </a:r>
            <a:r>
              <a:rPr lang="en-US" altLang="ko-KR" sz="1800" dirty="0"/>
              <a:t>class to </a:t>
            </a:r>
            <a:r>
              <a:rPr lang="en-US" altLang="ko-KR" sz="1800" b="1" dirty="0"/>
              <a:t>draw any </a:t>
            </a:r>
            <a:r>
              <a:rPr lang="en-US" altLang="ko-KR" sz="1800" b="1" dirty="0" smtClean="0"/>
              <a:t>shape</a:t>
            </a:r>
            <a:r>
              <a:rPr lang="en-US" altLang="ko-KR" sz="1800" dirty="0" smtClean="0"/>
              <a:t> </a:t>
            </a:r>
            <a:r>
              <a:rPr lang="en-US" altLang="ko-KR" sz="1800" b="1" dirty="0" smtClean="0"/>
              <a:t>after down casting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dirty="0">
                <a:solidFill>
                  <a:srgbClr val="00B050"/>
                </a:solidFill>
                <a:latin typeface="Comic Sans MS" panose="030F0702030302020204" pitchFamily="66" charset="0"/>
              </a:rPr>
              <a:t>Graphics2D</a:t>
            </a:r>
            <a:r>
              <a:rPr lang="en-US" altLang="ko-KR" dirty="0">
                <a:latin typeface="Comic Sans MS" panose="030F0702030302020204" pitchFamily="66" charset="0"/>
              </a:rPr>
              <a:t> </a:t>
            </a:r>
            <a:r>
              <a:rPr lang="en-US" altLang="ko-KR" dirty="0">
                <a:solidFill>
                  <a:srgbClr val="3333FF"/>
                </a:solidFill>
                <a:latin typeface="Comic Sans MS" panose="030F0702030302020204" pitchFamily="66" charset="0"/>
              </a:rPr>
              <a:t>g2</a:t>
            </a:r>
            <a:r>
              <a:rPr lang="en-US" altLang="ko-KR" dirty="0">
                <a:latin typeface="Comic Sans MS" panose="030F0702030302020204" pitchFamily="66" charset="0"/>
              </a:rPr>
              <a:t> = (</a:t>
            </a:r>
            <a:r>
              <a:rPr lang="en-US" altLang="ko-KR" dirty="0">
                <a:solidFill>
                  <a:srgbClr val="3333FF"/>
                </a:solidFill>
                <a:latin typeface="Comic Sans MS" panose="030F0702030302020204" pitchFamily="66" charset="0"/>
              </a:rPr>
              <a:t>Graphics2D</a:t>
            </a:r>
            <a:r>
              <a:rPr lang="en-US" altLang="ko-KR" dirty="0">
                <a:latin typeface="Comic Sans MS" panose="030F0702030302020204" pitchFamily="66" charset="0"/>
              </a:rPr>
              <a:t>) </a:t>
            </a:r>
            <a:r>
              <a:rPr lang="en-US" altLang="ko-KR" dirty="0">
                <a:solidFill>
                  <a:srgbClr val="00B050"/>
                </a:solidFill>
                <a:latin typeface="Comic Sans MS" panose="030F0702030302020204" pitchFamily="66" charset="0"/>
              </a:rPr>
              <a:t>g</a:t>
            </a:r>
            <a:r>
              <a:rPr lang="en-US" altLang="ko-KR" dirty="0" smtClean="0">
                <a:latin typeface="Comic Sans MS" panose="030F0702030302020204" pitchFamily="66" charset="0"/>
              </a:rPr>
              <a:t>;  </a:t>
            </a:r>
            <a:endParaRPr lang="en-US" altLang="ko-KR" dirty="0">
              <a:latin typeface="Comic Sans MS" panose="030F0702030302020204" pitchFamily="66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b="1" dirty="0">
                <a:latin typeface="Comic Sans MS" panose="030F0702030302020204" pitchFamily="66" charset="0"/>
              </a:rPr>
              <a:t>g2.draw(</a:t>
            </a:r>
            <a:r>
              <a:rPr lang="en-US" altLang="ko-KR" b="1" dirty="0">
                <a:solidFill>
                  <a:srgbClr val="FF0000"/>
                </a:solidFill>
                <a:latin typeface="Comic Sans MS" panose="030F0702030302020204" pitchFamily="66" charset="0"/>
              </a:rPr>
              <a:t>line</a:t>
            </a:r>
            <a:r>
              <a:rPr lang="en-US" altLang="ko-KR" b="1" dirty="0">
                <a:latin typeface="Comic Sans MS" panose="030F0702030302020204" pitchFamily="66" charset="0"/>
              </a:rPr>
              <a:t>);</a:t>
            </a:r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83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333FF"/>
                </a:solidFill>
              </a:rPr>
              <a:t>19.5. Display Geometrical Shapes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Rectangle2D</a:t>
            </a:r>
            <a:r>
              <a:rPr lang="en-US" altLang="ko-KR" b="1" dirty="0"/>
              <a:t> </a:t>
            </a:r>
            <a:r>
              <a:rPr lang="en-US" altLang="ko-KR" dirty="0"/>
              <a:t>and </a:t>
            </a:r>
            <a:r>
              <a:rPr lang="en-US" altLang="ko-KR" b="1" dirty="0">
                <a:solidFill>
                  <a:srgbClr val="FF0000"/>
                </a:solidFill>
              </a:rPr>
              <a:t>Ellipse2D</a:t>
            </a:r>
            <a:r>
              <a:rPr lang="en-US" altLang="ko-KR" dirty="0"/>
              <a:t> are “</a:t>
            </a:r>
            <a:r>
              <a:rPr lang="en-US" altLang="ko-KR" b="1" dirty="0"/>
              <a:t>rectangula</a:t>
            </a:r>
            <a:r>
              <a:rPr lang="en-US" altLang="ko-KR" dirty="0"/>
              <a:t>r” shapes.</a:t>
            </a:r>
          </a:p>
          <a:p>
            <a:r>
              <a:rPr lang="en-US" altLang="ko-KR" dirty="0"/>
              <a:t>An ellipse is specified by its bounding box: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b="1" dirty="0" err="1" smtClean="0"/>
              <a:t>Java.awt.geom</a:t>
            </a:r>
            <a:r>
              <a:rPr lang="en-US" altLang="ko-KR" dirty="0" err="1" smtClean="0">
                <a:solidFill>
                  <a:srgbClr val="3333FF"/>
                </a:solidFill>
              </a:rPr>
              <a:t>.RectangularShape</a:t>
            </a:r>
            <a:r>
              <a:rPr lang="en-US" altLang="ko-KR" dirty="0" smtClean="0"/>
              <a:t> </a:t>
            </a:r>
            <a:r>
              <a:rPr lang="en-US" altLang="ko-KR" dirty="0"/>
              <a:t>class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has </a:t>
            </a:r>
            <a:r>
              <a:rPr lang="en-US" altLang="ko-KR" dirty="0"/>
              <a:t>methods: </a:t>
            </a:r>
            <a:endParaRPr lang="en-US" altLang="ko-KR" dirty="0" smtClean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600" dirty="0" err="1">
                <a:latin typeface="Comic Sans MS" panose="030F0702030302020204" pitchFamily="66" charset="0"/>
              </a:rPr>
              <a:t>getX</a:t>
            </a:r>
            <a:r>
              <a:rPr lang="en-US" altLang="ko-KR" sz="1600" dirty="0">
                <a:latin typeface="Comic Sans MS" panose="030F0702030302020204" pitchFamily="66" charset="0"/>
              </a:rPr>
              <a:t>/</a:t>
            </a:r>
            <a:r>
              <a:rPr lang="en-US" altLang="ko-KR" sz="1600" dirty="0" err="1">
                <a:latin typeface="Comic Sans MS" panose="030F0702030302020204" pitchFamily="66" charset="0"/>
              </a:rPr>
              <a:t>getY</a:t>
            </a:r>
            <a:endParaRPr lang="en-US" altLang="ko-KR" sz="1600" dirty="0">
              <a:latin typeface="Comic Sans MS" panose="030F0702030302020204" pitchFamily="66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600" dirty="0" err="1">
                <a:latin typeface="Comic Sans MS" panose="030F0702030302020204" pitchFamily="66" charset="0"/>
              </a:rPr>
              <a:t>getWidth</a:t>
            </a:r>
            <a:r>
              <a:rPr lang="en-US" altLang="ko-KR" sz="1600" dirty="0">
                <a:latin typeface="Comic Sans MS" panose="030F0702030302020204" pitchFamily="66" charset="0"/>
              </a:rPr>
              <a:t>/</a:t>
            </a:r>
            <a:r>
              <a:rPr lang="en-US" altLang="ko-KR" sz="1600" dirty="0" err="1">
                <a:latin typeface="Comic Sans MS" panose="030F0702030302020204" pitchFamily="66" charset="0"/>
              </a:rPr>
              <a:t>getHeight</a:t>
            </a:r>
            <a:endParaRPr lang="en-US" altLang="ko-KR" sz="1600" dirty="0">
              <a:latin typeface="Comic Sans MS" panose="030F0702030302020204" pitchFamily="66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600" dirty="0" err="1">
                <a:latin typeface="Comic Sans MS" panose="030F0702030302020204" pitchFamily="66" charset="0"/>
              </a:rPr>
              <a:t>getCenterX</a:t>
            </a:r>
            <a:r>
              <a:rPr lang="en-US" altLang="ko-KR" sz="1600" dirty="0">
                <a:latin typeface="Comic Sans MS" panose="030F0702030302020204" pitchFamily="66" charset="0"/>
              </a:rPr>
              <a:t>/</a:t>
            </a:r>
            <a:r>
              <a:rPr lang="en-US" altLang="ko-KR" sz="1600" dirty="0" err="1">
                <a:latin typeface="Comic Sans MS" panose="030F0702030302020204" pitchFamily="66" charset="0"/>
              </a:rPr>
              <a:t>getCenterY</a:t>
            </a:r>
            <a:endParaRPr lang="en-US" altLang="ko-KR" sz="1600" dirty="0">
              <a:latin typeface="Comic Sans MS" panose="030F0702030302020204" pitchFamily="66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600" dirty="0" err="1">
                <a:latin typeface="Comic Sans MS" panose="030F0702030302020204" pitchFamily="66" charset="0"/>
              </a:rPr>
              <a:t>getMaxX</a:t>
            </a:r>
            <a:r>
              <a:rPr lang="en-US" altLang="ko-KR" sz="1600" dirty="0">
                <a:latin typeface="Comic Sans MS" panose="030F0702030302020204" pitchFamily="66" charset="0"/>
              </a:rPr>
              <a:t>/</a:t>
            </a:r>
            <a:r>
              <a:rPr lang="en-US" altLang="ko-KR" sz="1600" dirty="0" err="1">
                <a:latin typeface="Comic Sans MS" panose="030F0702030302020204" pitchFamily="66" charset="0"/>
              </a:rPr>
              <a:t>getMaxY</a:t>
            </a:r>
            <a:endParaRPr lang="en-US" altLang="ko-KR" sz="1600" dirty="0">
              <a:latin typeface="Comic Sans MS" panose="030F0702030302020204" pitchFamily="66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600" dirty="0" err="1">
                <a:latin typeface="Comic Sans MS" panose="030F0702030302020204" pitchFamily="66" charset="0"/>
              </a:rPr>
              <a:t>setFrame</a:t>
            </a:r>
            <a:endParaRPr lang="en-US" altLang="ko-KR" sz="1600" dirty="0">
              <a:latin typeface="Comic Sans MS" panose="030F0702030302020204" pitchFamily="66" charset="0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636" y="1719262"/>
            <a:ext cx="2238375" cy="15906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425" y="1776981"/>
            <a:ext cx="52863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7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Listing 10.4: </a:t>
            </a:r>
            <a:r>
              <a:rPr lang="en-US" altLang="ko-KR" dirty="0" smtClean="0">
                <a:solidFill>
                  <a:srgbClr val="FF0000"/>
                </a:solidFill>
              </a:rPr>
              <a:t>draw/</a:t>
            </a:r>
            <a:r>
              <a:rPr lang="en-US" altLang="ko-KR" dirty="0" smtClean="0">
                <a:solidFill>
                  <a:srgbClr val="3333FF"/>
                </a:solidFill>
              </a:rPr>
              <a:t>DrawTest.java(1/3)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package draw;</a:t>
            </a:r>
          </a:p>
          <a:p>
            <a:pPr marL="0" indent="0">
              <a:buNone/>
            </a:pPr>
            <a:r>
              <a:rPr lang="en-US" altLang="ko-KR" dirty="0" smtClean="0"/>
              <a:t>import </a:t>
            </a:r>
            <a:r>
              <a:rPr lang="en-US" altLang="ko-KR" dirty="0" err="1"/>
              <a:t>java.awt</a:t>
            </a:r>
            <a:r>
              <a:rPr lang="en-US" altLang="ko-KR" dirty="0" smtClean="0"/>
              <a:t>.*;  </a:t>
            </a:r>
            <a:r>
              <a:rPr lang="en-US" altLang="ko-KR" dirty="0" smtClean="0">
                <a:solidFill>
                  <a:srgbClr val="3333FF"/>
                </a:solidFill>
              </a:rPr>
              <a:t>//see: </a:t>
            </a:r>
            <a:r>
              <a:rPr lang="en-US" altLang="ko-KR" dirty="0" err="1" smtClean="0">
                <a:solidFill>
                  <a:srgbClr val="3333FF"/>
                </a:solidFill>
              </a:rPr>
              <a:t>java.awt.Graphics</a:t>
            </a:r>
            <a:r>
              <a:rPr lang="en-US" altLang="ko-KR" dirty="0" smtClean="0">
                <a:solidFill>
                  <a:srgbClr val="3333FF"/>
                </a:solidFill>
              </a:rPr>
              <a:t> </a:t>
            </a:r>
            <a:endParaRPr lang="en-US" altLang="ko-KR" dirty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00B050"/>
                </a:solidFill>
              </a:rPr>
              <a:t>import </a:t>
            </a:r>
            <a:r>
              <a:rPr lang="en-US" altLang="ko-KR" b="1" dirty="0" err="1" smtClean="0">
                <a:solidFill>
                  <a:srgbClr val="00B050"/>
                </a:solidFill>
              </a:rPr>
              <a:t>java.awt.geom</a:t>
            </a:r>
            <a:r>
              <a:rPr lang="en-US" altLang="ko-KR" b="1" dirty="0">
                <a:solidFill>
                  <a:srgbClr val="00B050"/>
                </a:solidFill>
              </a:rPr>
              <a:t>.*;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javax.</a:t>
            </a:r>
            <a:r>
              <a:rPr lang="en-US" altLang="ko-KR" b="1" dirty="0" err="1"/>
              <a:t>swing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3333FF"/>
                </a:solidFill>
              </a:rPr>
              <a:t>public </a:t>
            </a:r>
            <a:r>
              <a:rPr lang="en-US" altLang="ko-KR" dirty="0">
                <a:solidFill>
                  <a:srgbClr val="3333FF"/>
                </a:solidFill>
              </a:rPr>
              <a:t>class </a:t>
            </a:r>
            <a:r>
              <a:rPr lang="en-US" altLang="ko-KR" b="1" dirty="0" err="1">
                <a:solidFill>
                  <a:srgbClr val="3333FF"/>
                </a:solidFill>
              </a:rPr>
              <a:t>DrawTest</a:t>
            </a:r>
            <a:endParaRPr lang="en-US" altLang="ko-KR" b="1" dirty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public static void </a:t>
            </a:r>
            <a:r>
              <a:rPr lang="en-US" altLang="ko-KR" dirty="0">
                <a:solidFill>
                  <a:srgbClr val="FF0000"/>
                </a:solidFill>
              </a:rPr>
              <a:t>main</a:t>
            </a:r>
            <a:r>
              <a:rPr lang="en-US" altLang="ko-KR" dirty="0"/>
              <a:t>(String[] </a:t>
            </a:r>
            <a:r>
              <a:rPr lang="en-US" altLang="ko-KR" dirty="0" err="1"/>
              <a:t>args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{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smtClean="0"/>
              <a:t>EventQueue.invokeLater  </a:t>
            </a:r>
            <a:r>
              <a:rPr lang="en-US" altLang="ko-KR" sz="2800" dirty="0" smtClean="0">
                <a:solidFill>
                  <a:srgbClr val="FF0000"/>
                </a:solidFill>
              </a:rPr>
              <a:t>(</a:t>
            </a:r>
            <a:r>
              <a:rPr lang="en-US" altLang="ko-KR" dirty="0" smtClean="0"/>
              <a:t> ( ) </a:t>
            </a:r>
            <a:r>
              <a:rPr lang="en-US" altLang="ko-KR" dirty="0"/>
              <a:t>-&gt;</a:t>
            </a:r>
          </a:p>
          <a:p>
            <a:pPr marL="0" indent="0">
              <a:buNone/>
            </a:pPr>
            <a:r>
              <a:rPr lang="en-US" altLang="ko-KR" dirty="0"/>
              <a:t>         {</a:t>
            </a:r>
          </a:p>
          <a:p>
            <a:pPr marL="0" indent="0">
              <a:buNone/>
            </a:pPr>
            <a:r>
              <a:rPr lang="en-US" altLang="ko-KR" dirty="0"/>
              <a:t>           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JFrame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frame = </a:t>
            </a:r>
            <a:r>
              <a:rPr lang="en-US" altLang="ko-KR" dirty="0">
                <a:solidFill>
                  <a:srgbClr val="FF0000"/>
                </a:solidFill>
              </a:rPr>
              <a:t>new</a:t>
            </a:r>
            <a:r>
              <a:rPr lang="en-US" altLang="ko-KR" dirty="0"/>
              <a:t> </a:t>
            </a:r>
            <a:r>
              <a:rPr lang="en-US" altLang="ko-KR" b="1" dirty="0" err="1"/>
              <a:t>DrawFrame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frame.</a:t>
            </a:r>
            <a:r>
              <a:rPr lang="en-US" altLang="ko-KR" b="1" dirty="0" err="1"/>
              <a:t>setTitl</a:t>
            </a:r>
            <a:r>
              <a:rPr lang="en-US" altLang="ko-KR" dirty="0" err="1"/>
              <a:t>e</a:t>
            </a:r>
            <a:r>
              <a:rPr lang="en-US" altLang="ko-KR" dirty="0"/>
              <a:t>("</a:t>
            </a:r>
            <a:r>
              <a:rPr lang="en-US" altLang="ko-KR" dirty="0" err="1"/>
              <a:t>DrawTest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frame.</a:t>
            </a:r>
            <a:r>
              <a:rPr lang="en-US" altLang="ko-KR" b="1" dirty="0" err="1"/>
              <a:t>setDefaultCloseOperation</a:t>
            </a:r>
            <a:r>
              <a:rPr lang="en-US" altLang="ko-KR" dirty="0"/>
              <a:t>(</a:t>
            </a:r>
            <a:r>
              <a:rPr lang="en-US" altLang="ko-KR" dirty="0" err="1"/>
              <a:t>JFrame.EXIT_ON_CLOSE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frame.</a:t>
            </a:r>
            <a:r>
              <a:rPr lang="en-US" altLang="ko-KR" b="1" dirty="0" err="1"/>
              <a:t>setVisible</a:t>
            </a:r>
            <a:r>
              <a:rPr lang="en-US" altLang="ko-KR" dirty="0"/>
              <a:t>(true);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smtClean="0"/>
              <a:t>} </a:t>
            </a:r>
            <a:r>
              <a:rPr lang="en-US" altLang="ko-KR" sz="2800" dirty="0" smtClean="0">
                <a:solidFill>
                  <a:srgbClr val="FF0000"/>
                </a:solidFill>
              </a:rPr>
              <a:t>);</a:t>
            </a:r>
            <a:endParaRPr lang="en-US" altLang="ko-KR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9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Listing 10.4: </a:t>
            </a:r>
            <a:r>
              <a:rPr lang="en-US" altLang="ko-KR" dirty="0" smtClean="0">
                <a:solidFill>
                  <a:srgbClr val="FF0000"/>
                </a:solidFill>
              </a:rPr>
              <a:t>draw/</a:t>
            </a:r>
            <a:r>
              <a:rPr lang="en-US" altLang="ko-KR" dirty="0" smtClean="0">
                <a:solidFill>
                  <a:srgbClr val="3333FF"/>
                </a:solidFill>
              </a:rPr>
              <a:t>DrawTest.java(2/3)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/* </a:t>
            </a:r>
            <a:r>
              <a:rPr lang="en-US" altLang="ko-KR" dirty="0">
                <a:solidFill>
                  <a:srgbClr val="7030A0"/>
                </a:solidFill>
              </a:rPr>
              <a:t>A frame that contains a panel with </a:t>
            </a:r>
            <a:r>
              <a:rPr lang="en-US" altLang="ko-KR" dirty="0" smtClean="0">
                <a:solidFill>
                  <a:srgbClr val="7030A0"/>
                </a:solidFill>
              </a:rPr>
              <a:t>drawings </a:t>
            </a:r>
            <a:r>
              <a:rPr lang="en-US" altLang="ko-KR" dirty="0">
                <a:solidFill>
                  <a:srgbClr val="7030A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ko-KR" dirty="0"/>
              <a:t>class </a:t>
            </a:r>
            <a:r>
              <a:rPr lang="en-US" altLang="ko-KR" dirty="0" err="1">
                <a:solidFill>
                  <a:srgbClr val="3333FF"/>
                </a:solidFill>
              </a:rPr>
              <a:t>DrawFrame</a:t>
            </a:r>
            <a:r>
              <a:rPr lang="en-US" altLang="ko-KR" dirty="0"/>
              <a:t> extends </a:t>
            </a:r>
            <a:r>
              <a:rPr lang="en-US" altLang="ko-KR" b="1" dirty="0" err="1">
                <a:solidFill>
                  <a:srgbClr val="3333FF"/>
                </a:solidFill>
              </a:rPr>
              <a:t>JFrame</a:t>
            </a:r>
            <a:endParaRPr lang="en-US" altLang="ko-KR" b="1" dirty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public </a:t>
            </a:r>
            <a:r>
              <a:rPr lang="en-US" altLang="ko-KR" dirty="0" err="1">
                <a:solidFill>
                  <a:srgbClr val="3333FF"/>
                </a:solidFill>
              </a:rPr>
              <a:t>DrawFrame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{      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/>
              <a:t>add</a:t>
            </a:r>
            <a:r>
              <a:rPr lang="en-US" altLang="ko-KR" dirty="0">
                <a:solidFill>
                  <a:srgbClr val="3333FF"/>
                </a:solidFill>
              </a:rPr>
              <a:t>(</a:t>
            </a:r>
            <a:r>
              <a:rPr lang="en-US" altLang="ko-KR" dirty="0">
                <a:solidFill>
                  <a:srgbClr val="FF0000"/>
                </a:solidFill>
              </a:rPr>
              <a:t>new</a:t>
            </a:r>
            <a:r>
              <a:rPr lang="en-US" altLang="ko-KR" dirty="0"/>
              <a:t> </a:t>
            </a:r>
            <a:r>
              <a:rPr lang="en-US" altLang="ko-KR" b="1" dirty="0" err="1">
                <a:solidFill>
                  <a:srgbClr val="3333FF"/>
                </a:solidFill>
              </a:rPr>
              <a:t>DrawComponent</a:t>
            </a:r>
            <a:r>
              <a:rPr lang="en-US" altLang="ko-KR" b="1" dirty="0" smtClean="0">
                <a:solidFill>
                  <a:srgbClr val="3333FF"/>
                </a:solidFill>
              </a:rPr>
              <a:t>()</a:t>
            </a:r>
            <a:r>
              <a:rPr lang="en-US" altLang="ko-KR" dirty="0" smtClean="0"/>
              <a:t> );  </a:t>
            </a:r>
            <a:r>
              <a:rPr lang="en-US" altLang="ko-KR" b="1" dirty="0" smtClean="0"/>
              <a:t>// see next slide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>
                <a:solidFill>
                  <a:srgbClr val="FF0000"/>
                </a:solidFill>
              </a:rPr>
              <a:t>pack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smtClean="0"/>
              <a:t>); </a:t>
            </a:r>
            <a:r>
              <a:rPr lang="en-US" altLang="ko-KR" dirty="0" smtClean="0">
                <a:solidFill>
                  <a:srgbClr val="7030A0"/>
                </a:solidFill>
              </a:rPr>
              <a:t>// </a:t>
            </a:r>
            <a:r>
              <a:rPr lang="en-US" altLang="ko-KR" dirty="0">
                <a:solidFill>
                  <a:srgbClr val="7030A0"/>
                </a:solidFill>
              </a:rPr>
              <a:t>to  fit the window into the preferred size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BB7A2A"/>
                </a:solidFill>
                <a:latin typeface="Arial" panose="020B0604020202020204" pitchFamily="34" charset="0"/>
                <a:hlinkClick r:id="rId2" tooltip="class in java.lang"/>
              </a:rPr>
              <a:t>/* java.lang.Object</a:t>
            </a:r>
            <a:endParaRPr lang="en-US" dirty="0">
              <a:solidFill>
                <a:srgbClr val="353833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4C6B87"/>
                </a:solidFill>
                <a:latin typeface="Arial" panose="020B0604020202020204" pitchFamily="34" charset="0"/>
                <a:hlinkClick r:id="rId3" tooltip="class in java.awt"/>
              </a:rPr>
              <a:t>java.awt.Component</a:t>
            </a:r>
            <a:endParaRPr lang="en-US" sz="2000" dirty="0">
              <a:solidFill>
                <a:srgbClr val="353833"/>
              </a:solidFill>
              <a:latin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US" sz="2000" dirty="0" err="1">
                <a:solidFill>
                  <a:srgbClr val="4C6B87"/>
                </a:solidFill>
                <a:latin typeface="Arial" panose="020B0604020202020204" pitchFamily="34" charset="0"/>
                <a:hlinkClick r:id="rId4" tooltip="class in java.awt"/>
              </a:rPr>
              <a:t>java.awt.Container</a:t>
            </a:r>
            <a:endParaRPr lang="en-US" sz="2000" dirty="0">
              <a:solidFill>
                <a:srgbClr val="353833"/>
              </a:solidFill>
              <a:latin typeface="Arial" panose="020B0604020202020204" pitchFamily="34" charset="0"/>
            </a:endParaRPr>
          </a:p>
          <a:p>
            <a:pPr marL="1371600" lvl="3" indent="0">
              <a:buNone/>
            </a:pPr>
            <a:r>
              <a:rPr lang="en-US" sz="2000" dirty="0" err="1">
                <a:solidFill>
                  <a:srgbClr val="4C6B87"/>
                </a:solidFill>
                <a:latin typeface="Arial" panose="020B0604020202020204" pitchFamily="34" charset="0"/>
                <a:hlinkClick r:id="rId5" tooltip="class in java.awt"/>
              </a:rPr>
              <a:t>java.awt.Window</a:t>
            </a:r>
            <a:r>
              <a:rPr lang="en-US" sz="2000" dirty="0">
                <a:solidFill>
                  <a:srgbClr val="4C6B87"/>
                </a:solidFill>
                <a:latin typeface="Arial" panose="020B0604020202020204" pitchFamily="34" charset="0"/>
              </a:rPr>
              <a:t>  // window class has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pack(</a:t>
            </a:r>
            <a:r>
              <a:rPr lang="en-US" sz="2000" dirty="0">
                <a:solidFill>
                  <a:srgbClr val="4C6B87"/>
                </a:solidFill>
                <a:latin typeface="Arial" panose="020B0604020202020204" pitchFamily="34" charset="0"/>
              </a:rPr>
              <a:t>) method </a:t>
            </a:r>
            <a:endParaRPr lang="en-US" sz="2000" dirty="0">
              <a:solidFill>
                <a:srgbClr val="353833"/>
              </a:solidFill>
              <a:latin typeface="Arial" panose="020B0604020202020204" pitchFamily="34" charset="0"/>
            </a:endParaRPr>
          </a:p>
          <a:p>
            <a:pPr marL="1828800" lvl="4" indent="0">
              <a:buNone/>
            </a:pPr>
            <a:r>
              <a:rPr lang="en-US" sz="2000" dirty="0" err="1">
                <a:solidFill>
                  <a:srgbClr val="4C6B87"/>
                </a:solidFill>
                <a:latin typeface="Arial" panose="020B0604020202020204" pitchFamily="34" charset="0"/>
                <a:hlinkClick r:id="rId6" tooltip="class in java.awt"/>
              </a:rPr>
              <a:t>java.awt.Frame</a:t>
            </a:r>
            <a:endParaRPr lang="en-US" sz="2000" dirty="0">
              <a:solidFill>
                <a:srgbClr val="353833"/>
              </a:solidFill>
              <a:latin typeface="Arial" panose="020B0604020202020204" pitchFamily="34" charset="0"/>
            </a:endParaRPr>
          </a:p>
          <a:p>
            <a:pPr marL="2286000" lvl="5" indent="0">
              <a:buNone/>
            </a:pPr>
            <a:r>
              <a:rPr lang="en-US" sz="20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javax.swing.Jframe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 */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95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Listing 10.4: </a:t>
            </a:r>
            <a:r>
              <a:rPr lang="en-US" altLang="ko-KR" dirty="0" smtClean="0">
                <a:solidFill>
                  <a:srgbClr val="FF0000"/>
                </a:solidFill>
              </a:rPr>
              <a:t>draw/</a:t>
            </a:r>
            <a:r>
              <a:rPr lang="en-US" altLang="ko-KR" dirty="0" smtClean="0">
                <a:solidFill>
                  <a:srgbClr val="3333FF"/>
                </a:solidFill>
              </a:rPr>
              <a:t>DrawTest.java(3/3)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992038"/>
            <a:ext cx="10658475" cy="53643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sz="2300" dirty="0" smtClean="0">
                <a:solidFill>
                  <a:srgbClr val="7030A0"/>
                </a:solidFill>
              </a:rPr>
              <a:t>/* </a:t>
            </a:r>
            <a:r>
              <a:rPr lang="en-US" altLang="ko-KR" sz="2300" dirty="0">
                <a:solidFill>
                  <a:srgbClr val="7030A0"/>
                </a:solidFill>
              </a:rPr>
              <a:t>A component that displays rectangles and </a:t>
            </a:r>
            <a:r>
              <a:rPr lang="en-US" altLang="ko-KR" sz="2300" dirty="0" smtClean="0">
                <a:solidFill>
                  <a:srgbClr val="7030A0"/>
                </a:solidFill>
              </a:rPr>
              <a:t>ellipses </a:t>
            </a:r>
            <a:r>
              <a:rPr lang="en-US" altLang="ko-KR" sz="2300" dirty="0">
                <a:solidFill>
                  <a:srgbClr val="7030A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ko-KR" sz="2300" dirty="0"/>
              <a:t>class </a:t>
            </a:r>
            <a:r>
              <a:rPr lang="en-US" altLang="ko-KR" sz="2300" dirty="0" err="1">
                <a:solidFill>
                  <a:srgbClr val="3333FF"/>
                </a:solidFill>
              </a:rPr>
              <a:t>DrawComponent</a:t>
            </a:r>
            <a:r>
              <a:rPr lang="en-US" altLang="ko-KR" sz="2300" dirty="0">
                <a:solidFill>
                  <a:srgbClr val="3333FF"/>
                </a:solidFill>
              </a:rPr>
              <a:t> </a:t>
            </a:r>
            <a:r>
              <a:rPr lang="en-US" altLang="ko-KR" sz="2300" b="1" dirty="0"/>
              <a:t>extends</a:t>
            </a:r>
            <a:r>
              <a:rPr lang="en-US" altLang="ko-KR" sz="2300" dirty="0"/>
              <a:t> </a:t>
            </a:r>
            <a:r>
              <a:rPr lang="en-US" altLang="ko-KR" sz="2300" dirty="0" err="1">
                <a:solidFill>
                  <a:srgbClr val="3333FF"/>
                </a:solidFill>
              </a:rPr>
              <a:t>JComponent</a:t>
            </a:r>
            <a:endParaRPr lang="en-US" altLang="ko-KR" sz="2300" dirty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altLang="ko-KR" sz="2300" dirty="0"/>
              <a:t>{</a:t>
            </a:r>
          </a:p>
          <a:p>
            <a:pPr marL="0" indent="0">
              <a:buNone/>
            </a:pPr>
            <a:r>
              <a:rPr lang="en-US" altLang="ko-KR" sz="2300" dirty="0"/>
              <a:t>   private static final </a:t>
            </a:r>
            <a:r>
              <a:rPr lang="en-US" altLang="ko-KR" sz="2300" dirty="0" err="1"/>
              <a:t>int</a:t>
            </a:r>
            <a:r>
              <a:rPr lang="en-US" altLang="ko-KR" sz="2300" dirty="0"/>
              <a:t> DEFAULT_WIDTH = 400;</a:t>
            </a:r>
          </a:p>
          <a:p>
            <a:pPr marL="0" indent="0">
              <a:buNone/>
            </a:pPr>
            <a:r>
              <a:rPr lang="en-US" altLang="ko-KR" sz="2300" dirty="0"/>
              <a:t>   private static final </a:t>
            </a:r>
            <a:r>
              <a:rPr lang="en-US" altLang="ko-KR" sz="2300" dirty="0" err="1"/>
              <a:t>int</a:t>
            </a:r>
            <a:r>
              <a:rPr lang="en-US" altLang="ko-KR" sz="2300" dirty="0"/>
              <a:t> DEFAULT_HEIGHT = 400;</a:t>
            </a:r>
          </a:p>
          <a:p>
            <a:pPr marL="0" indent="0">
              <a:buNone/>
            </a:pPr>
            <a:r>
              <a:rPr lang="en-US" altLang="ko-KR" sz="2300" dirty="0" smtClean="0">
                <a:solidFill>
                  <a:srgbClr val="3333FF"/>
                </a:solidFill>
              </a:rPr>
              <a:t>  </a:t>
            </a:r>
            <a:r>
              <a:rPr lang="en-US" altLang="ko-KR" sz="2300" dirty="0" smtClean="0">
                <a:solidFill>
                  <a:srgbClr val="3333FF"/>
                </a:solidFill>
              </a:rPr>
              <a:t>  </a:t>
            </a:r>
            <a:r>
              <a:rPr lang="en-US" altLang="ko-KR" sz="2300" dirty="0">
                <a:solidFill>
                  <a:srgbClr val="3333FF"/>
                </a:solidFill>
              </a:rPr>
              <a:t>//@ </a:t>
            </a:r>
            <a:r>
              <a:rPr lang="en-US" altLang="ko-KR" sz="2300" dirty="0" err="1">
                <a:solidFill>
                  <a:srgbClr val="3333FF"/>
                </a:solidFill>
              </a:rPr>
              <a:t>overide</a:t>
            </a:r>
            <a:endParaRPr lang="en-US" altLang="ko-KR" sz="2300" dirty="0" smtClean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altLang="ko-KR" sz="2300" dirty="0" smtClean="0"/>
              <a:t>   public </a:t>
            </a:r>
            <a:r>
              <a:rPr lang="en-US" altLang="ko-KR" sz="2300" dirty="0"/>
              <a:t>void </a:t>
            </a:r>
            <a:r>
              <a:rPr lang="en-US" altLang="ko-KR" sz="2300" dirty="0" err="1">
                <a:solidFill>
                  <a:srgbClr val="FF0000"/>
                </a:solidFill>
              </a:rPr>
              <a:t>paintComponent</a:t>
            </a:r>
            <a:r>
              <a:rPr lang="en-US" altLang="ko-KR" sz="2300" dirty="0"/>
              <a:t>(</a:t>
            </a:r>
            <a:r>
              <a:rPr lang="en-US" altLang="ko-KR" sz="2300" dirty="0">
                <a:solidFill>
                  <a:srgbClr val="3333FF"/>
                </a:solidFill>
              </a:rPr>
              <a:t>Graphics</a:t>
            </a:r>
            <a:r>
              <a:rPr lang="en-US" altLang="ko-KR" sz="2300" dirty="0"/>
              <a:t> </a:t>
            </a:r>
            <a:r>
              <a:rPr lang="en-US" altLang="ko-KR" sz="2300" dirty="0" smtClean="0">
                <a:solidFill>
                  <a:srgbClr val="FF0000"/>
                </a:solidFill>
              </a:rPr>
              <a:t>g</a:t>
            </a:r>
            <a:r>
              <a:rPr lang="en-US" altLang="ko-KR" sz="2300" dirty="0" smtClean="0"/>
              <a:t>)</a:t>
            </a:r>
            <a:endParaRPr lang="en-US" altLang="ko-KR" sz="2300" b="1" dirty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altLang="ko-KR" sz="2300" dirty="0"/>
              <a:t>   {</a:t>
            </a:r>
          </a:p>
          <a:p>
            <a:pPr marL="0" indent="0">
              <a:buNone/>
            </a:pPr>
            <a:r>
              <a:rPr lang="en-US" altLang="ko-KR" sz="2300" dirty="0"/>
              <a:t>      </a:t>
            </a:r>
            <a:r>
              <a:rPr lang="en-US" altLang="ko-KR" sz="2300" b="1" dirty="0"/>
              <a:t>Graphics2D</a:t>
            </a:r>
            <a:r>
              <a:rPr lang="en-US" altLang="ko-KR" sz="2300" dirty="0"/>
              <a:t> </a:t>
            </a:r>
            <a:r>
              <a:rPr lang="en-US" altLang="ko-KR" sz="2300" dirty="0">
                <a:solidFill>
                  <a:srgbClr val="FF0000"/>
                </a:solidFill>
              </a:rPr>
              <a:t>g2</a:t>
            </a:r>
            <a:r>
              <a:rPr lang="en-US" altLang="ko-KR" sz="2300" dirty="0"/>
              <a:t> = (</a:t>
            </a:r>
            <a:r>
              <a:rPr lang="en-US" altLang="ko-KR" sz="2300" b="1" dirty="0"/>
              <a:t>Graphics2D</a:t>
            </a:r>
            <a:r>
              <a:rPr lang="en-US" altLang="ko-KR" sz="2300" dirty="0"/>
              <a:t>) </a:t>
            </a:r>
            <a:r>
              <a:rPr lang="en-US" altLang="ko-KR" sz="2300" dirty="0">
                <a:solidFill>
                  <a:srgbClr val="FF0000"/>
                </a:solidFill>
              </a:rPr>
              <a:t>g</a:t>
            </a:r>
            <a:r>
              <a:rPr lang="en-US" altLang="ko-KR" sz="2300" dirty="0" smtClean="0"/>
              <a:t>;  </a:t>
            </a:r>
            <a:r>
              <a:rPr lang="en-US" altLang="ko-KR" sz="2300" b="1" dirty="0" smtClean="0"/>
              <a:t>// down casting to use advanced capabilities of 2D API</a:t>
            </a:r>
            <a:endParaRPr lang="en-US" altLang="ko-KR" sz="2300" b="1" dirty="0"/>
          </a:p>
          <a:p>
            <a:pPr marL="0" indent="0">
              <a:buNone/>
            </a:pPr>
            <a:r>
              <a:rPr lang="en-US" altLang="ko-KR" sz="2300" dirty="0" smtClean="0"/>
              <a:t>      </a:t>
            </a:r>
            <a:r>
              <a:rPr lang="en-US" altLang="ko-KR" sz="2300" dirty="0">
                <a:solidFill>
                  <a:srgbClr val="3333FF"/>
                </a:solidFill>
              </a:rPr>
              <a:t>// draw a rectangle</a:t>
            </a:r>
          </a:p>
          <a:p>
            <a:pPr marL="0" indent="0">
              <a:buNone/>
            </a:pPr>
            <a:r>
              <a:rPr lang="en-US" altLang="ko-KR" sz="2300" dirty="0" smtClean="0"/>
              <a:t>      </a:t>
            </a:r>
            <a:r>
              <a:rPr lang="en-US" altLang="ko-KR" sz="2300" dirty="0"/>
              <a:t>double </a:t>
            </a:r>
            <a:r>
              <a:rPr lang="en-US" altLang="ko-KR" sz="2300" dirty="0" err="1"/>
              <a:t>leftX</a:t>
            </a:r>
            <a:r>
              <a:rPr lang="en-US" altLang="ko-KR" sz="2300" dirty="0"/>
              <a:t> = 100;</a:t>
            </a:r>
          </a:p>
          <a:p>
            <a:pPr marL="0" indent="0">
              <a:buNone/>
            </a:pPr>
            <a:r>
              <a:rPr lang="en-US" altLang="ko-KR" sz="2300" dirty="0"/>
              <a:t>      double </a:t>
            </a:r>
            <a:r>
              <a:rPr lang="en-US" altLang="ko-KR" sz="2300" dirty="0" err="1"/>
              <a:t>topY</a:t>
            </a:r>
            <a:r>
              <a:rPr lang="en-US" altLang="ko-KR" sz="2300" dirty="0"/>
              <a:t> = 100;</a:t>
            </a:r>
          </a:p>
          <a:p>
            <a:pPr marL="0" indent="0">
              <a:buNone/>
            </a:pPr>
            <a:r>
              <a:rPr lang="en-US" altLang="ko-KR" sz="2300" dirty="0"/>
              <a:t>      double width = 200;</a:t>
            </a:r>
          </a:p>
          <a:p>
            <a:pPr marL="0" indent="0">
              <a:buNone/>
            </a:pPr>
            <a:r>
              <a:rPr lang="en-US" altLang="ko-KR" sz="2300" dirty="0"/>
              <a:t>      double height = 150;</a:t>
            </a:r>
          </a:p>
          <a:p>
            <a:pPr marL="0" indent="0">
              <a:buNone/>
            </a:pPr>
            <a:r>
              <a:rPr lang="en-US" altLang="ko-KR" sz="2300" dirty="0" smtClean="0"/>
              <a:t>      </a:t>
            </a:r>
            <a:r>
              <a:rPr lang="en-US" altLang="ko-KR" sz="2300" b="1" dirty="0"/>
              <a:t>Rectangle2D</a:t>
            </a:r>
            <a:r>
              <a:rPr lang="en-US" altLang="ko-KR" sz="2300" dirty="0"/>
              <a:t> </a:t>
            </a:r>
            <a:r>
              <a:rPr lang="en-US" altLang="ko-KR" sz="2300" dirty="0" err="1">
                <a:solidFill>
                  <a:srgbClr val="3333FF"/>
                </a:solidFill>
              </a:rPr>
              <a:t>rect</a:t>
            </a:r>
            <a:r>
              <a:rPr lang="en-US" altLang="ko-KR" sz="2300" dirty="0">
                <a:solidFill>
                  <a:srgbClr val="FF0000"/>
                </a:solidFill>
              </a:rPr>
              <a:t> </a:t>
            </a:r>
            <a:r>
              <a:rPr lang="en-US" altLang="ko-KR" sz="2300" dirty="0"/>
              <a:t>= </a:t>
            </a:r>
            <a:r>
              <a:rPr lang="en-US" altLang="ko-KR" sz="2300" dirty="0">
                <a:solidFill>
                  <a:srgbClr val="FF0000"/>
                </a:solidFill>
              </a:rPr>
              <a:t>new</a:t>
            </a:r>
            <a:r>
              <a:rPr lang="en-US" altLang="ko-KR" sz="2300" dirty="0"/>
              <a:t> </a:t>
            </a:r>
            <a:r>
              <a:rPr lang="en-US" altLang="ko-KR" sz="2300" b="1" dirty="0"/>
              <a:t>Rectangle2D.Double</a:t>
            </a:r>
            <a:r>
              <a:rPr lang="en-US" altLang="ko-KR" sz="2300" dirty="0"/>
              <a:t>(</a:t>
            </a:r>
            <a:r>
              <a:rPr lang="en-US" altLang="ko-KR" sz="2300" dirty="0" err="1"/>
              <a:t>leftX</a:t>
            </a:r>
            <a:r>
              <a:rPr lang="en-US" altLang="ko-KR" sz="2300" dirty="0"/>
              <a:t>, </a:t>
            </a:r>
            <a:r>
              <a:rPr lang="en-US" altLang="ko-KR" sz="2300" dirty="0" err="1"/>
              <a:t>topY</a:t>
            </a:r>
            <a:r>
              <a:rPr lang="en-US" altLang="ko-KR" sz="2300" dirty="0"/>
              <a:t>, width, height);</a:t>
            </a:r>
          </a:p>
          <a:p>
            <a:pPr marL="0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      </a:t>
            </a:r>
            <a:r>
              <a:rPr lang="en-US" altLang="ko-KR" sz="2300" b="1" dirty="0"/>
              <a:t>g2.draw</a:t>
            </a:r>
            <a:r>
              <a:rPr lang="en-US" altLang="ko-KR" sz="2300" dirty="0">
                <a:solidFill>
                  <a:srgbClr val="FF0000"/>
                </a:solidFill>
              </a:rPr>
              <a:t>(</a:t>
            </a:r>
            <a:r>
              <a:rPr lang="en-US" altLang="ko-KR" sz="2300" dirty="0" err="1">
                <a:solidFill>
                  <a:srgbClr val="3333FF"/>
                </a:solidFill>
              </a:rPr>
              <a:t>rect</a:t>
            </a:r>
            <a:r>
              <a:rPr lang="en-US" altLang="ko-KR" sz="23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ko-KR" sz="2300" dirty="0" smtClean="0">
                <a:solidFill>
                  <a:srgbClr val="7030A0"/>
                </a:solidFill>
              </a:rPr>
              <a:t>//  </a:t>
            </a:r>
            <a:r>
              <a:rPr lang="en-US" altLang="ko-KR" sz="2300" dirty="0" smtClean="0">
                <a:solidFill>
                  <a:srgbClr val="7030A0"/>
                </a:solidFill>
              </a:rPr>
              <a:t>draw eclipse on the next slide </a:t>
            </a:r>
            <a:endParaRPr lang="en-US" altLang="ko-KR" sz="23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ko-KR" sz="23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59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Listing </a:t>
            </a:r>
            <a:r>
              <a:rPr lang="en-US" altLang="ko-KR" dirty="0">
                <a:solidFill>
                  <a:prstClr val="black"/>
                </a:solidFill>
              </a:rPr>
              <a:t>10.4: </a:t>
            </a:r>
            <a:r>
              <a:rPr lang="en-US" altLang="ko-KR" dirty="0">
                <a:solidFill>
                  <a:srgbClr val="FF0000"/>
                </a:solidFill>
              </a:rPr>
              <a:t>draw/</a:t>
            </a:r>
            <a:r>
              <a:rPr lang="en-US" altLang="ko-KR" dirty="0">
                <a:solidFill>
                  <a:srgbClr val="3333FF"/>
                </a:solidFill>
              </a:rPr>
              <a:t>DrawTest.java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 smtClean="0"/>
              <a:t>    </a:t>
            </a:r>
            <a:r>
              <a:rPr lang="en-US" altLang="ko-KR" b="1" dirty="0" smtClean="0">
                <a:solidFill>
                  <a:srgbClr val="7030A0"/>
                </a:solidFill>
              </a:rPr>
              <a:t>// </a:t>
            </a:r>
            <a:r>
              <a:rPr lang="en-US" altLang="ko-KR" b="1" dirty="0">
                <a:solidFill>
                  <a:srgbClr val="7030A0"/>
                </a:solidFill>
              </a:rPr>
              <a:t>draw the enclosed ellipse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b="1" dirty="0"/>
              <a:t>Ellipse2D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ellipse</a:t>
            </a:r>
            <a:r>
              <a:rPr lang="en-US" altLang="ko-KR" dirty="0"/>
              <a:t> = new </a:t>
            </a:r>
            <a:r>
              <a:rPr lang="en-US" altLang="ko-KR" b="1" dirty="0"/>
              <a:t>Ellipse2D</a:t>
            </a:r>
            <a:r>
              <a:rPr lang="en-US" altLang="ko-KR" dirty="0"/>
              <a:t>.Double();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ellipse.</a:t>
            </a:r>
            <a:r>
              <a:rPr lang="en-US" altLang="ko-KR" b="1" dirty="0" err="1"/>
              <a:t>setFram</a:t>
            </a:r>
            <a:r>
              <a:rPr lang="en-US" altLang="ko-KR" dirty="0" err="1"/>
              <a:t>e</a:t>
            </a:r>
            <a:r>
              <a:rPr lang="en-US" altLang="ko-KR" dirty="0"/>
              <a:t>(</a:t>
            </a:r>
            <a:r>
              <a:rPr lang="en-US" altLang="ko-KR" b="1" dirty="0" err="1">
                <a:solidFill>
                  <a:srgbClr val="3333FF"/>
                </a:solidFill>
              </a:rPr>
              <a:t>rec</a:t>
            </a:r>
            <a:r>
              <a:rPr lang="en-US" altLang="ko-KR" dirty="0" err="1">
                <a:solidFill>
                  <a:srgbClr val="3333FF"/>
                </a:solidFill>
              </a:rPr>
              <a:t>t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/>
              <a:t>g2.draw</a:t>
            </a:r>
            <a:r>
              <a:rPr lang="en-US" altLang="ko-KR" dirty="0">
                <a:solidFill>
                  <a:srgbClr val="FF0000"/>
                </a:solidFill>
              </a:rPr>
              <a:t>(ellipse)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7030A0"/>
                </a:solidFill>
              </a:rPr>
              <a:t>      </a:t>
            </a:r>
            <a:r>
              <a:rPr lang="en-US" altLang="ko-KR" b="1" dirty="0">
                <a:solidFill>
                  <a:srgbClr val="7030A0"/>
                </a:solidFill>
              </a:rPr>
              <a:t>// draw a diagonal line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b="1" dirty="0"/>
              <a:t>g2.draw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new</a:t>
            </a:r>
            <a:r>
              <a:rPr lang="en-US" altLang="ko-KR" dirty="0"/>
              <a:t> Line2D.Double(</a:t>
            </a:r>
            <a:r>
              <a:rPr lang="en-US" altLang="ko-KR" dirty="0" err="1"/>
              <a:t>leftX</a:t>
            </a:r>
            <a:r>
              <a:rPr lang="en-US" altLang="ko-KR" dirty="0"/>
              <a:t>, </a:t>
            </a:r>
            <a:r>
              <a:rPr lang="en-US" altLang="ko-KR" dirty="0" err="1"/>
              <a:t>topY</a:t>
            </a:r>
            <a:r>
              <a:rPr lang="en-US" altLang="ko-KR" dirty="0"/>
              <a:t>, </a:t>
            </a:r>
            <a:r>
              <a:rPr lang="en-US" altLang="ko-KR" dirty="0" err="1"/>
              <a:t>leftX</a:t>
            </a:r>
            <a:r>
              <a:rPr lang="en-US" altLang="ko-KR" dirty="0"/>
              <a:t> + width, </a:t>
            </a:r>
            <a:r>
              <a:rPr lang="en-US" altLang="ko-KR" dirty="0" err="1"/>
              <a:t>topY</a:t>
            </a:r>
            <a:r>
              <a:rPr lang="en-US" altLang="ko-KR" dirty="0"/>
              <a:t> + height));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      </a:t>
            </a:r>
            <a:r>
              <a:rPr lang="en-US" altLang="ko-KR" dirty="0">
                <a:solidFill>
                  <a:srgbClr val="7030A0"/>
                </a:solidFill>
              </a:rPr>
              <a:t>// draw a circle with the same center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/>
              <a:t>double </a:t>
            </a:r>
            <a:r>
              <a:rPr lang="en-US" altLang="ko-KR" dirty="0" err="1"/>
              <a:t>centerX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rgbClr val="FF0000"/>
                </a:solidFill>
              </a:rPr>
              <a:t>rect</a:t>
            </a:r>
            <a:r>
              <a:rPr lang="en-US" altLang="ko-KR" dirty="0" err="1"/>
              <a:t>.getCenterX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double </a:t>
            </a:r>
            <a:r>
              <a:rPr lang="en-US" altLang="ko-KR" dirty="0" err="1"/>
              <a:t>centerY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rgbClr val="FF0000"/>
                </a:solidFill>
              </a:rPr>
              <a:t>rect</a:t>
            </a:r>
            <a:r>
              <a:rPr lang="en-US" altLang="ko-KR" dirty="0" err="1"/>
              <a:t>.getCenterY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double </a:t>
            </a:r>
            <a:r>
              <a:rPr lang="en-US" altLang="ko-KR" b="1" dirty="0"/>
              <a:t>radius</a:t>
            </a:r>
            <a:r>
              <a:rPr lang="en-US" altLang="ko-KR" dirty="0"/>
              <a:t> = 150;</a:t>
            </a:r>
          </a:p>
          <a:p>
            <a:pPr marL="0" indent="0">
              <a:buNone/>
            </a:pPr>
            <a:r>
              <a:rPr lang="en-US" altLang="ko-KR" b="1" dirty="0" smtClean="0"/>
              <a:t>      </a:t>
            </a:r>
            <a:r>
              <a:rPr lang="en-US" altLang="ko-KR" b="1" dirty="0"/>
              <a:t>Ellipse2D </a:t>
            </a:r>
            <a:r>
              <a:rPr lang="en-US" altLang="ko-KR" dirty="0">
                <a:solidFill>
                  <a:srgbClr val="FF0000"/>
                </a:solidFill>
              </a:rPr>
              <a:t>circle</a:t>
            </a:r>
            <a:r>
              <a:rPr lang="en-US" altLang="ko-KR" dirty="0"/>
              <a:t> = new Ellipse2D.Double();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 err="1">
                <a:solidFill>
                  <a:srgbClr val="3333FF"/>
                </a:solidFill>
              </a:rPr>
              <a:t>circle</a:t>
            </a:r>
            <a:r>
              <a:rPr lang="en-US" altLang="ko-KR" dirty="0" err="1"/>
              <a:t>.setFrameFromCenter</a:t>
            </a:r>
            <a:r>
              <a:rPr lang="en-US" altLang="ko-KR" dirty="0"/>
              <a:t>(</a:t>
            </a:r>
            <a:r>
              <a:rPr lang="en-US" altLang="ko-KR" dirty="0" err="1"/>
              <a:t>centerX</a:t>
            </a:r>
            <a:r>
              <a:rPr lang="en-US" altLang="ko-KR" dirty="0"/>
              <a:t>, </a:t>
            </a:r>
            <a:r>
              <a:rPr lang="en-US" altLang="ko-KR" dirty="0" err="1"/>
              <a:t>centerY</a:t>
            </a:r>
            <a:r>
              <a:rPr lang="en-US" altLang="ko-KR" dirty="0"/>
              <a:t>, </a:t>
            </a:r>
            <a:r>
              <a:rPr lang="en-US" altLang="ko-KR" dirty="0" err="1"/>
              <a:t>centerX</a:t>
            </a:r>
            <a:r>
              <a:rPr lang="en-US" altLang="ko-KR" dirty="0"/>
              <a:t> + radius, </a:t>
            </a:r>
            <a:r>
              <a:rPr lang="en-US" altLang="ko-KR" dirty="0" err="1"/>
              <a:t>centerY</a:t>
            </a:r>
            <a:r>
              <a:rPr lang="en-US" altLang="ko-KR" dirty="0"/>
              <a:t> + radius);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>
                <a:solidFill>
                  <a:srgbClr val="FF0000"/>
                </a:solidFill>
              </a:rPr>
              <a:t>g2.draw(circle);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}     </a:t>
            </a:r>
            <a:r>
              <a:rPr lang="en-US" altLang="ko-KR" b="1" dirty="0" smtClean="0"/>
              <a:t>//@ override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public </a:t>
            </a:r>
            <a:r>
              <a:rPr lang="en-US" altLang="ko-KR" dirty="0"/>
              <a:t>Dimension </a:t>
            </a:r>
            <a:r>
              <a:rPr lang="en-US" altLang="ko-KR" dirty="0" err="1"/>
              <a:t>g</a:t>
            </a:r>
            <a:r>
              <a:rPr lang="en-US" altLang="ko-KR" b="1" dirty="0" err="1"/>
              <a:t>etPreferredSize</a:t>
            </a:r>
            <a:r>
              <a:rPr lang="en-US" altLang="ko-KR" dirty="0"/>
              <a:t>() { return </a:t>
            </a:r>
            <a:r>
              <a:rPr lang="en-US" altLang="ko-KR" dirty="0">
                <a:solidFill>
                  <a:srgbClr val="FF0000"/>
                </a:solidFill>
              </a:rPr>
              <a:t>new </a:t>
            </a:r>
            <a:r>
              <a:rPr lang="en-US" altLang="ko-KR" dirty="0"/>
              <a:t>Dimension(DEFAULT_WIDTH, DEFAULT_HEIGHT); 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45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Display colors, fonts, and </a:t>
            </a:r>
            <a:r>
              <a:rPr lang="en-US" altLang="ko-KR" dirty="0" smtClean="0">
                <a:solidFill>
                  <a:prstClr val="black"/>
                </a:solidFill>
              </a:rPr>
              <a:t>images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10.6. Using color</a:t>
            </a:r>
          </a:p>
          <a:p>
            <a:r>
              <a:rPr lang="en-US" altLang="ko-KR" b="1" dirty="0" smtClean="0"/>
              <a:t>We have to </a:t>
            </a:r>
            <a:r>
              <a:rPr lang="en-US" altLang="ko-KR" b="1" dirty="0" smtClean="0">
                <a:solidFill>
                  <a:srgbClr val="3333FF"/>
                </a:solidFill>
              </a:rPr>
              <a:t>set</a:t>
            </a:r>
            <a:r>
              <a:rPr lang="en-US" altLang="ko-KR" b="1" dirty="0" smtClean="0"/>
              <a:t> </a:t>
            </a:r>
            <a:r>
              <a:rPr lang="en-US" altLang="ko-KR" b="1" dirty="0"/>
              <a:t>the </a:t>
            </a:r>
            <a:r>
              <a:rPr lang="en-US" altLang="ko-KR" dirty="0"/>
              <a:t>“</a:t>
            </a:r>
            <a:r>
              <a:rPr lang="en-US" altLang="ko-KR" b="1" dirty="0">
                <a:solidFill>
                  <a:srgbClr val="3333FF"/>
                </a:solidFill>
              </a:rPr>
              <a:t>paint”</a:t>
            </a:r>
            <a:r>
              <a:rPr lang="en-US" altLang="ko-KR" dirty="0"/>
              <a:t> </a:t>
            </a:r>
            <a:r>
              <a:rPr lang="en-US" altLang="ko-KR" b="1" dirty="0"/>
              <a:t>before drawing: </a:t>
            </a:r>
            <a:endParaRPr lang="en-US" altLang="ko-KR" b="1" dirty="0" smtClean="0"/>
          </a:p>
          <a:p>
            <a:pPr marL="457200" lvl="1" indent="0">
              <a:buNone/>
            </a:pPr>
            <a:r>
              <a:rPr lang="en-US" altLang="ko-KR" sz="1600" dirty="0">
                <a:latin typeface="Comic Sans MS" panose="030F0702030302020204" pitchFamily="66" charset="0"/>
              </a:rPr>
              <a:t>g2.</a:t>
            </a:r>
            <a:r>
              <a:rPr lang="en-US" altLang="ko-KR" sz="1600" dirty="0">
                <a:solidFill>
                  <a:srgbClr val="3333FF"/>
                </a:solidFill>
                <a:latin typeface="Comic Sans MS" panose="030F0702030302020204" pitchFamily="66" charset="0"/>
              </a:rPr>
              <a:t>setPain</a:t>
            </a:r>
            <a:r>
              <a:rPr lang="en-US" altLang="ko-KR" sz="1600" dirty="0">
                <a:latin typeface="Comic Sans MS" panose="030F0702030302020204" pitchFamily="66" charset="0"/>
              </a:rPr>
              <a:t>t(</a:t>
            </a:r>
            <a:r>
              <a:rPr lang="en-US" altLang="ko-KR" sz="1600" dirty="0" err="1">
                <a:latin typeface="Comic Sans MS" panose="030F0702030302020204" pitchFamily="66" charset="0"/>
              </a:rPr>
              <a:t>Color.</a:t>
            </a:r>
            <a:r>
              <a:rPr lang="en-US" altLang="ko-KR" sz="16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RED</a:t>
            </a:r>
            <a:r>
              <a:rPr lang="en-US" altLang="ko-KR" sz="1600" dirty="0">
                <a:latin typeface="Comic Sans MS" panose="030F0702030302020204" pitchFamily="66" charset="0"/>
              </a:rPr>
              <a:t>);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3333FF"/>
                </a:solidFill>
                <a:latin typeface="Comic Sans MS" panose="030F0702030302020204" pitchFamily="66" charset="0"/>
              </a:rPr>
              <a:t>g2.drawString</a:t>
            </a:r>
            <a:r>
              <a:rPr lang="en-US" altLang="ko-KR" sz="1600" dirty="0">
                <a:latin typeface="Comic Sans MS" panose="030F0702030302020204" pitchFamily="66" charset="0"/>
              </a:rPr>
              <a:t>("Warning!", 100, 100);</a:t>
            </a:r>
          </a:p>
          <a:p>
            <a:r>
              <a:rPr lang="en-US" altLang="ko-KR" dirty="0" smtClean="0"/>
              <a:t>Use </a:t>
            </a:r>
            <a:r>
              <a:rPr lang="en-US" altLang="ko-KR" b="1" dirty="0" smtClean="0"/>
              <a:t>fill() </a:t>
            </a:r>
            <a:r>
              <a:rPr lang="en-US" altLang="ko-KR" dirty="0" smtClean="0"/>
              <a:t>method </a:t>
            </a:r>
            <a:r>
              <a:rPr lang="en-US" altLang="ko-KR" dirty="0"/>
              <a:t>instead of </a:t>
            </a:r>
            <a:r>
              <a:rPr lang="en-US" altLang="ko-KR" b="1" dirty="0" smtClean="0"/>
              <a:t>draw() </a:t>
            </a:r>
            <a:r>
              <a:rPr lang="en-US" altLang="ko-KR" dirty="0" smtClean="0"/>
              <a:t>method  </a:t>
            </a:r>
            <a:r>
              <a:rPr lang="en-US" altLang="ko-KR" dirty="0"/>
              <a:t>to fill a shape: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sz="1600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g2.fill(</a:t>
            </a:r>
            <a:r>
              <a:rPr lang="en-US" altLang="ko-KR" sz="1600" dirty="0" err="1" smtClean="0">
                <a:solidFill>
                  <a:srgbClr val="3333FF"/>
                </a:solidFill>
                <a:latin typeface="Comic Sans MS" panose="030F0702030302020204" pitchFamily="66" charset="0"/>
              </a:rPr>
              <a:t>rect</a:t>
            </a:r>
            <a:r>
              <a:rPr lang="en-US" altLang="ko-KR" sz="1600" dirty="0">
                <a:solidFill>
                  <a:srgbClr val="3333FF"/>
                </a:solidFill>
                <a:latin typeface="Comic Sans MS" panose="030F0702030302020204" pitchFamily="66" charset="0"/>
              </a:rPr>
              <a:t>); // </a:t>
            </a:r>
            <a:r>
              <a:rPr lang="en-US" altLang="ko-KR" sz="1600" dirty="0">
                <a:latin typeface="Comic Sans MS" panose="030F0702030302020204" pitchFamily="66" charset="0"/>
              </a:rPr>
              <a:t>fills </a:t>
            </a:r>
            <a:r>
              <a:rPr lang="en-US" altLang="ko-KR" sz="1600" dirty="0" err="1">
                <a:latin typeface="Comic Sans MS" panose="030F0702030302020204" pitchFamily="66" charset="0"/>
              </a:rPr>
              <a:t>rect</a:t>
            </a:r>
            <a:r>
              <a:rPr lang="en-US" altLang="ko-KR" sz="1600" dirty="0">
                <a:latin typeface="Comic Sans MS" panose="030F0702030302020204" pitchFamily="66" charset="0"/>
              </a:rPr>
              <a:t> with current paint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Color constants</a:t>
            </a:r>
            <a:r>
              <a:rPr lang="en-US" altLang="ko-KR" b="1" dirty="0" smtClean="0"/>
              <a:t>: </a:t>
            </a:r>
            <a:r>
              <a:rPr lang="en-US" altLang="ko-KR" b="1" dirty="0" err="1" smtClean="0"/>
              <a:t>java.awt.color</a:t>
            </a:r>
            <a:r>
              <a:rPr lang="en-US" altLang="ko-KR" b="1" dirty="0" smtClean="0"/>
              <a:t> class has </a:t>
            </a:r>
            <a:r>
              <a:rPr lang="en-US" altLang="ko-KR" b="1" dirty="0" smtClean="0">
                <a:solidFill>
                  <a:srgbClr val="3333FF"/>
                </a:solidFill>
              </a:rPr>
              <a:t>13 </a:t>
            </a:r>
            <a:r>
              <a:rPr lang="en-US" altLang="ko-KR" b="1" dirty="0" err="1" smtClean="0"/>
              <a:t>pedefinded</a:t>
            </a:r>
            <a:r>
              <a:rPr lang="en-US" altLang="ko-KR" b="1" dirty="0" smtClean="0"/>
              <a:t> color constants.</a:t>
            </a:r>
          </a:p>
          <a:p>
            <a:pPr marL="457200" lvl="1" indent="0">
              <a:buNone/>
            </a:pPr>
            <a:r>
              <a:rPr lang="en-US" altLang="ko-KR" sz="1600" dirty="0" smtClean="0">
                <a:latin typeface="Comic Sans MS" panose="030F0702030302020204" pitchFamily="66" charset="0"/>
              </a:rPr>
              <a:t>BLACK, BLUE, </a:t>
            </a:r>
            <a:r>
              <a:rPr lang="en-US" altLang="ko-KR" sz="1600" dirty="0">
                <a:latin typeface="Comic Sans MS" panose="030F0702030302020204" pitchFamily="66" charset="0"/>
              </a:rPr>
              <a:t>CYAN </a:t>
            </a:r>
            <a:r>
              <a:rPr lang="en-US" altLang="ko-KR" sz="1600" dirty="0" smtClean="0">
                <a:latin typeface="Comic Sans MS" panose="030F0702030302020204" pitchFamily="66" charset="0"/>
              </a:rPr>
              <a:t>,DARK_GRAY ,GRAY ,GREEN , LIGHT_GRAY ,</a:t>
            </a:r>
          </a:p>
          <a:p>
            <a:pPr marL="457200" lvl="1" indent="0">
              <a:buNone/>
            </a:pPr>
            <a:r>
              <a:rPr lang="en-US" altLang="ko-KR" sz="1600" dirty="0" smtClean="0">
                <a:latin typeface="Comic Sans MS" panose="030F0702030302020204" pitchFamily="66" charset="0"/>
              </a:rPr>
              <a:t>MAGENTA, </a:t>
            </a:r>
            <a:r>
              <a:rPr lang="en-US" altLang="ko-KR" sz="1600" dirty="0">
                <a:latin typeface="Comic Sans MS" panose="030F0702030302020204" pitchFamily="66" charset="0"/>
              </a:rPr>
              <a:t>ORANGE </a:t>
            </a:r>
            <a:r>
              <a:rPr lang="en-US" altLang="ko-KR" sz="1600" dirty="0" smtClean="0">
                <a:latin typeface="Comic Sans MS" panose="030F0702030302020204" pitchFamily="66" charset="0"/>
              </a:rPr>
              <a:t>,PINK ,RED, WHITE,  </a:t>
            </a:r>
            <a:r>
              <a:rPr lang="en-US" altLang="ko-KR" sz="1600" dirty="0">
                <a:latin typeface="Comic Sans MS" panose="030F0702030302020204" pitchFamily="66" charset="0"/>
              </a:rPr>
              <a:t>YELLOW</a:t>
            </a:r>
          </a:p>
          <a:p>
            <a:r>
              <a:rPr lang="en-US" altLang="ko-KR" b="1" dirty="0" smtClean="0"/>
              <a:t>Custom </a:t>
            </a:r>
            <a:r>
              <a:rPr lang="en-US" altLang="ko-KR" b="1" dirty="0"/>
              <a:t>RGB colors</a:t>
            </a:r>
            <a:r>
              <a:rPr lang="en-US" altLang="ko-KR" dirty="0"/>
              <a:t>: </a:t>
            </a:r>
            <a:endParaRPr lang="en-US" altLang="ko-KR" dirty="0" smtClean="0"/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g2.setPaint</a:t>
            </a:r>
            <a:r>
              <a:rPr lang="en-US" altLang="ko-KR" dirty="0" smtClean="0">
                <a:latin typeface="Comic Sans MS" panose="030F0702030302020204" pitchFamily="66" charset="0"/>
              </a:rPr>
              <a:t>( 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new</a:t>
            </a:r>
            <a:r>
              <a:rPr lang="en-US" altLang="ko-KR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dirty="0">
                <a:solidFill>
                  <a:srgbClr val="3333FF"/>
                </a:solidFill>
                <a:latin typeface="Comic Sans MS" panose="030F0702030302020204" pitchFamily="66" charset="0"/>
              </a:rPr>
              <a:t>Color(0</a:t>
            </a:r>
            <a:r>
              <a:rPr lang="en-US" altLang="ko-KR" dirty="0">
                <a:latin typeface="Comic Sans MS" panose="030F0702030302020204" pitchFamily="66" charset="0"/>
              </a:rPr>
              <a:t>, 128, 128)); // a dull blue-green</a:t>
            </a:r>
          </a:p>
          <a:p>
            <a:r>
              <a:rPr lang="en-US" altLang="ko-KR" dirty="0" smtClean="0"/>
              <a:t>Set </a:t>
            </a:r>
            <a:r>
              <a:rPr lang="en-US" altLang="ko-KR" b="1" dirty="0"/>
              <a:t>background </a:t>
            </a:r>
            <a:r>
              <a:rPr lang="en-US" altLang="ko-KR" dirty="0"/>
              <a:t>color: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sz="1600" dirty="0" err="1">
                <a:latin typeface="Comic Sans MS" panose="030F0702030302020204" pitchFamily="66" charset="0"/>
              </a:rPr>
              <a:t>comp.</a:t>
            </a:r>
            <a:r>
              <a:rPr lang="en-US" altLang="ko-KR" sz="16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setBackgroun</a:t>
            </a:r>
            <a:r>
              <a:rPr lang="en-US" altLang="ko-KR" sz="1600" dirty="0" err="1">
                <a:latin typeface="Comic Sans MS" panose="030F0702030302020204" pitchFamily="66" charset="0"/>
              </a:rPr>
              <a:t>d</a:t>
            </a:r>
            <a:r>
              <a:rPr lang="en-US" altLang="ko-KR" sz="1600" dirty="0">
                <a:latin typeface="Comic Sans MS" panose="030F0702030302020204" pitchFamily="66" charset="0"/>
              </a:rPr>
              <a:t>(</a:t>
            </a:r>
            <a:r>
              <a:rPr lang="en-US" altLang="ko-KR" sz="1600" dirty="0" err="1">
                <a:latin typeface="Comic Sans MS" panose="030F0702030302020204" pitchFamily="66" charset="0"/>
              </a:rPr>
              <a:t>Color.PINK</a:t>
            </a:r>
            <a:r>
              <a:rPr lang="en-US" altLang="ko-KR" sz="1600" dirty="0" smtClean="0">
                <a:latin typeface="Comic Sans MS" panose="030F0702030302020204" pitchFamily="66" charset="0"/>
              </a:rPr>
              <a:t>);</a:t>
            </a:r>
            <a:endParaRPr lang="en-US" altLang="ko-KR" sz="1600" dirty="0">
              <a:latin typeface="Comic Sans MS" panose="030F0702030302020204" pitchFamily="66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7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3844"/>
            <a:ext cx="8229600" cy="64055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endParaRPr lang="en-US" dirty="0" smtClean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16387" name="Text Placeholder 2"/>
          <p:cNvSpPr>
            <a:spLocks noGrp="1"/>
          </p:cNvSpPr>
          <p:nvPr>
            <p:ph type="body" idx="1"/>
          </p:nvPr>
        </p:nvSpPr>
        <p:spPr>
          <a:xfrm>
            <a:off x="1676400" y="838200"/>
            <a:ext cx="8763000" cy="5943600"/>
          </a:xfrm>
        </p:spPr>
        <p:txBody>
          <a:bodyPr/>
          <a:lstStyle/>
          <a:p>
            <a:pPr marL="109537" indent="0" eaLnBrk="1" hangingPunct="1">
              <a:buNone/>
            </a:pPr>
            <a:r>
              <a:rPr lang="en-US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History of Java </a:t>
            </a:r>
            <a:r>
              <a:rPr lang="en-US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GUI</a:t>
            </a:r>
            <a:r>
              <a:rPr lang="en-US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Technology</a:t>
            </a:r>
          </a:p>
          <a:p>
            <a:pPr marL="623887" indent="-514350" eaLnBrk="1" hangingPunct="1">
              <a:buAutoNum type="alphaLcParenR"/>
            </a:pP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AWT</a:t>
            </a:r>
            <a:r>
              <a:rPr lang="en-US" altLang="en-US" dirty="0" smtClean="0">
                <a:latin typeface="Times New Roman" panose="02020603050405020304" pitchFamily="18" charset="0"/>
              </a:rPr>
              <a:t>(Abstract windows toolkit): </a:t>
            </a:r>
            <a:r>
              <a:rPr lang="en-US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Platform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Specific</a:t>
            </a:r>
          </a:p>
          <a:p>
            <a:pPr marL="623887" indent="-514350" eaLnBrk="1" hangingPunct="1">
              <a:buAutoNum type="alphaLcParenR"/>
            </a:pP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Swing</a:t>
            </a:r>
            <a:r>
              <a:rPr lang="en-US" altLang="en-US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:  </a:t>
            </a:r>
            <a:r>
              <a:rPr lang="en-US" altLang="en-US" b="1" dirty="0" smtClean="0">
                <a:latin typeface="Times New Roman" panose="02020603050405020304" pitchFamily="18" charset="0"/>
              </a:rPr>
              <a:t>platform independent </a:t>
            </a:r>
            <a:r>
              <a:rPr lang="en-US" altLang="en-US" dirty="0" smtClean="0">
                <a:latin typeface="Times New Roman" panose="02020603050405020304" pitchFamily="18" charset="0"/>
              </a:rPr>
              <a:t>and support desktop applications. Currently, it is widely used.</a:t>
            </a:r>
          </a:p>
          <a:p>
            <a:pPr marL="623887" indent="-514350" eaLnBrk="1" hangingPunct="1">
              <a:buAutoNum type="alphaLcParenR"/>
            </a:pPr>
            <a:r>
              <a:rPr lang="en-US" altLang="en-US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javaFX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: it supports Desktop, websites and handheld devices applications. Currently, it is not matured and  it will be future Java’s GUI library.</a:t>
            </a:r>
          </a:p>
          <a:p>
            <a:pPr marL="623887" indent="-514350" eaLnBrk="1" hangingPunct="1">
              <a:buAutoNum type="alphaLcParenR"/>
            </a:pPr>
            <a:endParaRPr lang="en-US" altLang="en-US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048001" y="4038600"/>
            <a:ext cx="4936779" cy="2216440"/>
            <a:chOff x="1464021" y="3542903"/>
            <a:chExt cx="3261133" cy="2216440"/>
          </a:xfrm>
        </p:grpSpPr>
        <p:grpSp>
          <p:nvGrpSpPr>
            <p:cNvPr id="9" name="Group 8"/>
            <p:cNvGrpSpPr/>
            <p:nvPr/>
          </p:nvGrpSpPr>
          <p:grpSpPr>
            <a:xfrm>
              <a:off x="1464021" y="3542903"/>
              <a:ext cx="3261133" cy="2216440"/>
              <a:chOff x="1464021" y="3542903"/>
              <a:chExt cx="3261133" cy="221644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464021" y="3542903"/>
                <a:ext cx="3048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FF"/>
                    </a:solidFill>
                  </a:rPr>
                  <a:t>AWT GUI Library( java SE 1.1) 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511174" y="4450823"/>
                <a:ext cx="3200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FF"/>
                    </a:solidFill>
                  </a:rPr>
                  <a:t>SWING GUI Library(java SE 1.2)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524754" y="5302143"/>
                <a:ext cx="3200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FF"/>
                    </a:solidFill>
                  </a:rPr>
                  <a:t>JavaFX GUI Library</a:t>
                </a:r>
              </a:p>
            </p:txBody>
          </p:sp>
        </p:grpSp>
        <p:sp>
          <p:nvSpPr>
            <p:cNvPr id="4" name="Down Arrow 3"/>
            <p:cNvSpPr/>
            <p:nvPr/>
          </p:nvSpPr>
          <p:spPr>
            <a:xfrm>
              <a:off x="2743200" y="4049369"/>
              <a:ext cx="76200" cy="330292"/>
            </a:xfrm>
            <a:prstGeom prst="down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2781300" y="4908023"/>
              <a:ext cx="45719" cy="394120"/>
            </a:xfrm>
            <a:prstGeom prst="down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393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Listing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fill/</a:t>
            </a:r>
            <a:r>
              <a:rPr lang="en-US" altLang="ko-KR" dirty="0" smtClean="0">
                <a:solidFill>
                  <a:srgbClr val="3333FF"/>
                </a:solidFill>
              </a:rPr>
              <a:t>FillTest.java(1/4)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package fill;</a:t>
            </a:r>
          </a:p>
          <a:p>
            <a:pPr marL="0" indent="0">
              <a:buNone/>
            </a:pPr>
            <a:r>
              <a:rPr lang="en-US" altLang="ko-KR" dirty="0" smtClean="0"/>
              <a:t>import </a:t>
            </a:r>
            <a:r>
              <a:rPr lang="en-US" altLang="ko-KR" dirty="0" err="1"/>
              <a:t>java.awt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B050"/>
                </a:solidFill>
              </a:rPr>
              <a:t>import </a:t>
            </a:r>
            <a:r>
              <a:rPr lang="en-US" altLang="ko-KR" b="1" dirty="0" err="1">
                <a:solidFill>
                  <a:srgbClr val="00B050"/>
                </a:solidFill>
              </a:rPr>
              <a:t>java.awt.geom</a:t>
            </a:r>
            <a:r>
              <a:rPr lang="en-US" altLang="ko-KR" b="1" dirty="0">
                <a:solidFill>
                  <a:srgbClr val="00B050"/>
                </a:solidFill>
              </a:rPr>
              <a:t>.*;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javax.swing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/>
              <a:t>class </a:t>
            </a:r>
            <a:r>
              <a:rPr lang="en-US" altLang="ko-KR" dirty="0" err="1" smtClean="0">
                <a:solidFill>
                  <a:srgbClr val="FF0000"/>
                </a:solidFill>
              </a:rPr>
              <a:t>FillTest</a:t>
            </a:r>
            <a:r>
              <a:rPr lang="en-US" altLang="ko-KR" dirty="0" smtClean="0">
                <a:solidFill>
                  <a:srgbClr val="FF0000"/>
                </a:solidFill>
              </a:rPr>
              <a:t>  </a:t>
            </a:r>
            <a:endParaRPr lang="en-US" altLang="ko-KR" dirty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public static void </a:t>
            </a:r>
            <a:r>
              <a:rPr lang="en-US" altLang="ko-KR" b="1" dirty="0"/>
              <a:t>main</a:t>
            </a:r>
            <a:r>
              <a:rPr lang="en-US" altLang="ko-KR" dirty="0"/>
              <a:t>(String[] </a:t>
            </a:r>
            <a:r>
              <a:rPr lang="en-US" altLang="ko-KR" dirty="0" err="1"/>
              <a:t>args</a:t>
            </a:r>
            <a:r>
              <a:rPr lang="en-US" altLang="ko-KR" dirty="0" smtClean="0"/>
              <a:t>)  </a:t>
            </a:r>
            <a:endParaRPr lang="en-US" altLang="ko-KR" dirty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{    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smtClean="0"/>
              <a:t>   EventQueue.invokeLater </a:t>
            </a:r>
            <a:r>
              <a:rPr lang="en-US" altLang="ko-KR" sz="2100" b="1" dirty="0" smtClean="0">
                <a:solidFill>
                  <a:srgbClr val="FF0000"/>
                </a:solidFill>
              </a:rPr>
              <a:t>(</a:t>
            </a:r>
            <a:r>
              <a:rPr lang="en-US" altLang="ko-KR" dirty="0" smtClean="0"/>
              <a:t> </a:t>
            </a:r>
            <a:r>
              <a:rPr lang="en-US" altLang="ko-KR" sz="2100" b="1" dirty="0" smtClean="0">
                <a:solidFill>
                  <a:srgbClr val="3333FF"/>
                </a:solidFill>
              </a:rPr>
              <a:t>( ) </a:t>
            </a:r>
            <a:r>
              <a:rPr lang="en-US" altLang="ko-KR" sz="2100" b="1" dirty="0">
                <a:solidFill>
                  <a:srgbClr val="3333FF"/>
                </a:solidFill>
              </a:rPr>
              <a:t>-&gt;</a:t>
            </a:r>
          </a:p>
          <a:p>
            <a:pPr marL="0" indent="0">
              <a:buNone/>
            </a:pPr>
            <a:r>
              <a:rPr lang="en-US" altLang="ko-KR" dirty="0"/>
              <a:t>         {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JFrame</a:t>
            </a:r>
            <a:r>
              <a:rPr lang="en-US" altLang="ko-KR" dirty="0"/>
              <a:t> frame = new </a:t>
            </a:r>
            <a:r>
              <a:rPr lang="en-US" altLang="ko-KR" dirty="0" err="1"/>
              <a:t>FillFrame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frame.setTitle</a:t>
            </a:r>
            <a:r>
              <a:rPr lang="en-US" altLang="ko-KR" dirty="0"/>
              <a:t>("</a:t>
            </a:r>
            <a:r>
              <a:rPr lang="en-US" altLang="ko-KR" dirty="0" err="1"/>
              <a:t>FillTest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frame.setDefaultCloseOperation</a:t>
            </a:r>
            <a:r>
              <a:rPr lang="en-US" altLang="ko-KR" dirty="0"/>
              <a:t>(</a:t>
            </a:r>
            <a:r>
              <a:rPr lang="en-US" altLang="ko-KR" dirty="0" err="1"/>
              <a:t>JFrame.EXIT_ON_CLOSE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frame.setVisible</a:t>
            </a:r>
            <a:r>
              <a:rPr lang="en-US" altLang="ko-KR" dirty="0"/>
              <a:t>(true);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smtClean="0"/>
              <a:t>}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);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17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Listing 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fill/</a:t>
            </a:r>
            <a:r>
              <a:rPr lang="en-US" altLang="ko-KR" dirty="0" smtClean="0">
                <a:solidFill>
                  <a:srgbClr val="3333FF"/>
                </a:solidFill>
              </a:rPr>
              <a:t>FillTest.java(2/4)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/* </a:t>
            </a:r>
            <a:r>
              <a:rPr lang="en-US" altLang="ko-KR" dirty="0">
                <a:solidFill>
                  <a:srgbClr val="7030A0"/>
                </a:solidFill>
              </a:rPr>
              <a:t>A frame that contains a component with </a:t>
            </a:r>
            <a:r>
              <a:rPr lang="en-US" altLang="ko-KR" dirty="0" smtClean="0">
                <a:solidFill>
                  <a:srgbClr val="7030A0"/>
                </a:solidFill>
              </a:rPr>
              <a:t>drawings </a:t>
            </a:r>
            <a:r>
              <a:rPr lang="en-US" altLang="ko-KR" dirty="0"/>
              <a:t>*/</a:t>
            </a:r>
          </a:p>
          <a:p>
            <a:pPr marL="0" indent="0">
              <a:buNone/>
            </a:pPr>
            <a:r>
              <a:rPr lang="en-US" altLang="ko-KR" dirty="0"/>
              <a:t>class </a:t>
            </a:r>
            <a:r>
              <a:rPr lang="en-US" altLang="ko-KR" b="1" dirty="0" err="1"/>
              <a:t>FillFrame</a:t>
            </a:r>
            <a:r>
              <a:rPr lang="en-US" altLang="ko-KR" dirty="0"/>
              <a:t> </a:t>
            </a:r>
            <a:r>
              <a:rPr lang="en-US" altLang="ko-KR" b="1" dirty="0"/>
              <a:t>extends</a:t>
            </a:r>
            <a:r>
              <a:rPr lang="en-US" altLang="ko-KR" dirty="0"/>
              <a:t> </a:t>
            </a:r>
            <a:r>
              <a:rPr lang="en-US" altLang="ko-KR" b="1" dirty="0" err="1">
                <a:solidFill>
                  <a:srgbClr val="3333FF"/>
                </a:solidFill>
              </a:rPr>
              <a:t>JFrame</a:t>
            </a:r>
            <a:endParaRPr lang="en-US" altLang="ko-KR" b="1" dirty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public </a:t>
            </a:r>
            <a:r>
              <a:rPr lang="en-US" altLang="ko-KR" dirty="0" err="1"/>
              <a:t>FillFrame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{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/>
              <a:t>add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new</a:t>
            </a:r>
            <a:r>
              <a:rPr lang="en-US" altLang="ko-KR" dirty="0"/>
              <a:t> </a:t>
            </a:r>
            <a:r>
              <a:rPr lang="en-US" altLang="ko-KR" b="1" dirty="0" err="1">
                <a:solidFill>
                  <a:srgbClr val="3333FF"/>
                </a:solidFill>
              </a:rPr>
              <a:t>FillComponent</a:t>
            </a:r>
            <a:r>
              <a:rPr lang="en-US" altLang="ko-KR" dirty="0" smtClean="0"/>
              <a:t>()); // see next slide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smtClean="0"/>
              <a:t>     pack(</a:t>
            </a:r>
            <a:r>
              <a:rPr lang="en-US" altLang="ko-KR" dirty="0"/>
              <a:t>);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r>
              <a:rPr lang="en-US" dirty="0">
                <a:solidFill>
                  <a:srgbClr val="BB7A2A"/>
                </a:solidFill>
                <a:latin typeface="Arial" panose="020B0604020202020204" pitchFamily="34" charset="0"/>
                <a:hlinkClick r:id="rId2" tooltip="class in java.lang"/>
              </a:rPr>
              <a:t> </a:t>
            </a:r>
            <a:endParaRPr lang="en-US" dirty="0" smtClean="0">
              <a:solidFill>
                <a:srgbClr val="BB7A2A"/>
              </a:solidFill>
              <a:latin typeface="Arial" panose="020B0604020202020204" pitchFamily="34" charset="0"/>
              <a:hlinkClick r:id="rId2" tooltip="class in java.lang"/>
            </a:endParaRPr>
          </a:p>
          <a:p>
            <a:pPr marL="0" indent="0">
              <a:buNone/>
            </a:pPr>
            <a:r>
              <a:rPr lang="en-US" dirty="0">
                <a:solidFill>
                  <a:srgbClr val="BB7A2A"/>
                </a:solidFill>
                <a:latin typeface="Arial" panose="020B0604020202020204" pitchFamily="34" charset="0"/>
                <a:hlinkClick r:id="rId2" tooltip="class in java.lang"/>
              </a:rPr>
              <a:t>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39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Listing 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fill/</a:t>
            </a:r>
            <a:r>
              <a:rPr lang="en-US" altLang="ko-KR" dirty="0" smtClean="0">
                <a:solidFill>
                  <a:srgbClr val="3333FF"/>
                </a:solidFill>
              </a:rPr>
              <a:t>FillTest.java(3/4)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/** </a:t>
            </a:r>
            <a:r>
              <a:rPr lang="en-US" altLang="ko-KR" dirty="0">
                <a:solidFill>
                  <a:srgbClr val="7030A0"/>
                </a:solidFill>
              </a:rPr>
              <a:t>A component that displays filled rectangles and </a:t>
            </a:r>
            <a:r>
              <a:rPr lang="en-US" altLang="ko-KR" dirty="0" smtClean="0">
                <a:solidFill>
                  <a:srgbClr val="7030A0"/>
                </a:solidFill>
              </a:rPr>
              <a:t>ellipses </a:t>
            </a:r>
            <a:r>
              <a:rPr lang="en-US" altLang="ko-KR" dirty="0">
                <a:solidFill>
                  <a:srgbClr val="7030A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ko-KR" dirty="0"/>
              <a:t>class </a:t>
            </a:r>
            <a:r>
              <a:rPr lang="en-US" altLang="ko-KR" b="1" dirty="0" err="1"/>
              <a:t>FillComponent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extends</a:t>
            </a:r>
            <a:r>
              <a:rPr lang="en-US" altLang="ko-KR" dirty="0"/>
              <a:t> </a:t>
            </a:r>
            <a:r>
              <a:rPr lang="en-US" altLang="ko-KR" b="1" dirty="0" err="1"/>
              <a:t>JComponen</a:t>
            </a:r>
            <a:r>
              <a:rPr lang="en-US" altLang="ko-KR" dirty="0" err="1"/>
              <a:t>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private static final </a:t>
            </a:r>
            <a:r>
              <a:rPr lang="en-US" altLang="ko-KR" dirty="0" err="1"/>
              <a:t>int</a:t>
            </a:r>
            <a:r>
              <a:rPr lang="en-US" altLang="ko-KR" dirty="0"/>
              <a:t> DEFAULT_WIDTH = 400;</a:t>
            </a:r>
          </a:p>
          <a:p>
            <a:pPr marL="0" indent="0">
              <a:buNone/>
            </a:pPr>
            <a:r>
              <a:rPr lang="en-US" altLang="ko-KR" dirty="0"/>
              <a:t>   private static final </a:t>
            </a:r>
            <a:r>
              <a:rPr lang="en-US" altLang="ko-KR" dirty="0" err="1"/>
              <a:t>int</a:t>
            </a:r>
            <a:r>
              <a:rPr lang="en-US" altLang="ko-KR" dirty="0"/>
              <a:t> DEFAULT_HEIGHT = 400;</a:t>
            </a: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/>
              <a:t>public void </a:t>
            </a:r>
            <a:r>
              <a:rPr lang="en-US" altLang="ko-KR" b="1" dirty="0" err="1"/>
              <a:t>paintComponent</a:t>
            </a:r>
            <a:r>
              <a:rPr lang="en-US" altLang="ko-KR" dirty="0"/>
              <a:t>(Graphics </a:t>
            </a:r>
            <a:r>
              <a:rPr lang="en-US" altLang="ko-KR" b="1" dirty="0">
                <a:solidFill>
                  <a:srgbClr val="3333FF"/>
                </a:solidFill>
              </a:rPr>
              <a:t>g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{</a:t>
            </a:r>
          </a:p>
          <a:p>
            <a:pPr marL="0" indent="0">
              <a:buNone/>
            </a:pPr>
            <a:r>
              <a:rPr lang="en-US" altLang="ko-KR" dirty="0"/>
              <a:t>      Graphics2D </a:t>
            </a:r>
            <a:r>
              <a:rPr lang="en-US" altLang="ko-KR" dirty="0">
                <a:solidFill>
                  <a:srgbClr val="FF0000"/>
                </a:solidFill>
              </a:rPr>
              <a:t>g2 </a:t>
            </a:r>
            <a:r>
              <a:rPr lang="en-US" altLang="ko-KR" dirty="0"/>
              <a:t>= (Graphics2D) </a:t>
            </a:r>
            <a:r>
              <a:rPr lang="en-US" altLang="ko-KR" dirty="0">
                <a:solidFill>
                  <a:srgbClr val="3333FF"/>
                </a:solidFill>
              </a:rPr>
              <a:t>g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3333FF"/>
                </a:solidFill>
              </a:rPr>
              <a:t>      </a:t>
            </a:r>
            <a:r>
              <a:rPr lang="en-US" altLang="ko-KR" dirty="0">
                <a:solidFill>
                  <a:srgbClr val="3333FF"/>
                </a:solidFill>
              </a:rPr>
              <a:t>// draw a rectangle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/>
              <a:t>double </a:t>
            </a:r>
            <a:r>
              <a:rPr lang="en-US" altLang="ko-KR" dirty="0" err="1"/>
              <a:t>leftX</a:t>
            </a:r>
            <a:r>
              <a:rPr lang="en-US" altLang="ko-KR" dirty="0"/>
              <a:t> = 100;</a:t>
            </a:r>
          </a:p>
          <a:p>
            <a:pPr marL="0" indent="0">
              <a:buNone/>
            </a:pPr>
            <a:r>
              <a:rPr lang="en-US" altLang="ko-KR" dirty="0"/>
              <a:t>      double </a:t>
            </a:r>
            <a:r>
              <a:rPr lang="en-US" altLang="ko-KR" dirty="0" err="1"/>
              <a:t>topY</a:t>
            </a:r>
            <a:r>
              <a:rPr lang="en-US" altLang="ko-KR" dirty="0"/>
              <a:t> = 100;</a:t>
            </a:r>
          </a:p>
          <a:p>
            <a:pPr marL="0" indent="0">
              <a:buNone/>
            </a:pPr>
            <a:r>
              <a:rPr lang="en-US" altLang="ko-KR" dirty="0"/>
              <a:t>      double width = 200;</a:t>
            </a:r>
          </a:p>
          <a:p>
            <a:pPr marL="0" indent="0">
              <a:buNone/>
            </a:pPr>
            <a:r>
              <a:rPr lang="en-US" altLang="ko-KR" dirty="0"/>
              <a:t>      double height = 150</a:t>
            </a:r>
            <a:r>
              <a:rPr lang="en-US" altLang="ko-KR" dirty="0" smtClean="0"/>
              <a:t>;  </a:t>
            </a:r>
            <a:r>
              <a:rPr lang="en-US" altLang="ko-KR" dirty="0" smtClean="0">
                <a:solidFill>
                  <a:srgbClr val="3333FF"/>
                </a:solidFill>
              </a:rPr>
              <a:t>// continue next slide</a:t>
            </a:r>
            <a:endParaRPr lang="en-US" altLang="ko-KR" dirty="0">
              <a:solidFill>
                <a:srgbClr val="3333FF"/>
              </a:solidFill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5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Listing : </a:t>
            </a:r>
            <a:r>
              <a:rPr lang="en-US" altLang="ko-KR" dirty="0" smtClean="0">
                <a:solidFill>
                  <a:srgbClr val="FF0000"/>
                </a:solidFill>
              </a:rPr>
              <a:t>fill/</a:t>
            </a:r>
            <a:r>
              <a:rPr lang="en-US" altLang="ko-KR" dirty="0" smtClean="0">
                <a:solidFill>
                  <a:srgbClr val="3333FF"/>
                </a:solidFill>
              </a:rPr>
              <a:t>FillTest.java(4/4)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b="1" dirty="0" smtClean="0"/>
              <a:t>Rectangle2D</a:t>
            </a:r>
            <a:r>
              <a:rPr lang="en-US" altLang="ko-KR" dirty="0" smtClean="0"/>
              <a:t> </a:t>
            </a:r>
            <a:r>
              <a:rPr lang="en-US" altLang="ko-KR" b="1" dirty="0" err="1"/>
              <a:t>rect</a:t>
            </a:r>
            <a:r>
              <a:rPr lang="en-US" altLang="ko-KR" b="1" dirty="0"/>
              <a:t> </a:t>
            </a:r>
            <a:r>
              <a:rPr lang="en-US" altLang="ko-KR" dirty="0"/>
              <a:t>= new Rectangle2D.Double(</a:t>
            </a:r>
            <a:r>
              <a:rPr lang="en-US" altLang="ko-KR" dirty="0" err="1"/>
              <a:t>leftX</a:t>
            </a:r>
            <a:r>
              <a:rPr lang="en-US" altLang="ko-KR" dirty="0"/>
              <a:t>, </a:t>
            </a:r>
            <a:r>
              <a:rPr lang="en-US" altLang="ko-KR" dirty="0" err="1"/>
              <a:t>topY</a:t>
            </a:r>
            <a:r>
              <a:rPr lang="en-US" altLang="ko-KR" dirty="0"/>
              <a:t>, width, height);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>
                <a:solidFill>
                  <a:srgbClr val="FF0000"/>
                </a:solidFill>
              </a:rPr>
              <a:t>g2.</a:t>
            </a:r>
            <a:r>
              <a:rPr lang="en-US" altLang="ko-KR" b="1" dirty="0"/>
              <a:t>setPaint</a:t>
            </a:r>
            <a:r>
              <a:rPr lang="en-US" altLang="ko-KR" dirty="0"/>
              <a:t>(</a:t>
            </a:r>
            <a:r>
              <a:rPr lang="en-US" altLang="ko-KR" dirty="0" err="1"/>
              <a:t>Color.BLACK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>
                <a:solidFill>
                  <a:srgbClr val="FF0000"/>
                </a:solidFill>
              </a:rPr>
              <a:t>g2.</a:t>
            </a:r>
            <a:r>
              <a:rPr lang="en-US" altLang="ko-KR" b="1" dirty="0"/>
              <a:t>draw</a:t>
            </a:r>
            <a:r>
              <a:rPr lang="en-US" altLang="ko-KR" dirty="0"/>
              <a:t>(</a:t>
            </a:r>
            <a:r>
              <a:rPr lang="en-US" altLang="ko-KR" dirty="0" err="1"/>
              <a:t>rect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>
                <a:solidFill>
                  <a:srgbClr val="FF0000"/>
                </a:solidFill>
              </a:rPr>
              <a:t>g2</a:t>
            </a:r>
            <a:r>
              <a:rPr lang="en-US" altLang="ko-KR" dirty="0"/>
              <a:t>.setPaint(</a:t>
            </a:r>
            <a:r>
              <a:rPr lang="en-US" altLang="ko-KR" dirty="0" err="1"/>
              <a:t>Color.RED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>
                <a:solidFill>
                  <a:srgbClr val="FF0000"/>
                </a:solidFill>
              </a:rPr>
              <a:t>g2</a:t>
            </a:r>
            <a:r>
              <a:rPr lang="en-US" altLang="ko-KR" dirty="0"/>
              <a:t>.fill(</a:t>
            </a:r>
            <a:r>
              <a:rPr lang="en-US" altLang="ko-KR" dirty="0" err="1"/>
              <a:t>rect</a:t>
            </a:r>
            <a:r>
              <a:rPr lang="en-US" altLang="ko-KR" dirty="0"/>
              <a:t>); // Note that the right and bottom edge are not painted over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smtClean="0"/>
              <a:t>      </a:t>
            </a:r>
            <a:r>
              <a:rPr lang="en-US" altLang="ko-KR" dirty="0">
                <a:solidFill>
                  <a:srgbClr val="3333FF"/>
                </a:solidFill>
              </a:rPr>
              <a:t>// draw the enclosed ellipse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b="1" dirty="0"/>
              <a:t>Ellipse2D</a:t>
            </a:r>
            <a:r>
              <a:rPr lang="en-US" altLang="ko-KR" dirty="0"/>
              <a:t> ellipse = </a:t>
            </a:r>
            <a:r>
              <a:rPr lang="en-US" altLang="ko-KR" dirty="0">
                <a:solidFill>
                  <a:srgbClr val="FF0000"/>
                </a:solidFill>
              </a:rPr>
              <a:t>new</a:t>
            </a:r>
            <a:r>
              <a:rPr lang="en-US" altLang="ko-KR" dirty="0"/>
              <a:t> Ellipse2D.Double();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ellipse.</a:t>
            </a:r>
            <a:r>
              <a:rPr lang="en-US" altLang="ko-KR" b="1" dirty="0" err="1"/>
              <a:t>setFrame</a:t>
            </a:r>
            <a:r>
              <a:rPr lang="en-US" altLang="ko-KR" b="1" dirty="0"/>
              <a:t>(</a:t>
            </a:r>
            <a:r>
              <a:rPr lang="en-US" altLang="ko-KR" dirty="0" err="1"/>
              <a:t>rect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>
                <a:solidFill>
                  <a:srgbClr val="FF0000"/>
                </a:solidFill>
              </a:rPr>
              <a:t>g2</a:t>
            </a:r>
            <a:r>
              <a:rPr lang="en-US" altLang="ko-KR" dirty="0"/>
              <a:t>.</a:t>
            </a:r>
            <a:r>
              <a:rPr lang="en-US" altLang="ko-KR" b="1" dirty="0"/>
              <a:t>setPaint</a:t>
            </a:r>
            <a:r>
              <a:rPr lang="en-US" altLang="ko-KR" dirty="0"/>
              <a:t>(new Color(0, 128, 128)); // a dull blue-green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>
                <a:solidFill>
                  <a:srgbClr val="FF0000"/>
                </a:solidFill>
              </a:rPr>
              <a:t>g2</a:t>
            </a:r>
            <a:r>
              <a:rPr lang="en-US" altLang="ko-KR" dirty="0"/>
              <a:t>.fill(ellipse);</a:t>
            </a:r>
          </a:p>
          <a:p>
            <a:pPr marL="0" indent="0">
              <a:buNone/>
            </a:pPr>
            <a:r>
              <a:rPr lang="en-US" altLang="ko-KR" dirty="0"/>
              <a:t>   }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public </a:t>
            </a:r>
            <a:r>
              <a:rPr lang="en-US" altLang="ko-KR" dirty="0"/>
              <a:t>Dimension </a:t>
            </a:r>
            <a:r>
              <a:rPr lang="en-US" altLang="ko-KR" b="1" dirty="0" err="1"/>
              <a:t>getPreferredSize</a:t>
            </a:r>
            <a:r>
              <a:rPr lang="en-US" altLang="ko-KR" dirty="0" smtClean="0"/>
              <a:t>() {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/>
              <a:t>return new Dimension(DEFAULT_WIDTH, DEFAULT_HEIGHT); 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31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10.8. displaying Images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Easiest way to load an image: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>
                <a:latin typeface="Comic Sans MS" panose="030F0702030302020204" pitchFamily="66" charset="0"/>
              </a:rPr>
              <a:t>Image </a:t>
            </a:r>
            <a:r>
              <a:rPr lang="en-US" altLang="ko-KR" dirty="0" err="1">
                <a:latin typeface="Comic Sans MS" panose="030F0702030302020204" pitchFamily="66" charset="0"/>
              </a:rPr>
              <a:t>image</a:t>
            </a:r>
            <a:r>
              <a:rPr lang="en-US" altLang="ko-KR" dirty="0">
                <a:latin typeface="Comic Sans MS" panose="030F0702030302020204" pitchFamily="66" charset="0"/>
              </a:rPr>
              <a:t> = new </a:t>
            </a:r>
            <a:r>
              <a:rPr lang="en-US" altLang="ko-KR" dirty="0" err="1">
                <a:solidFill>
                  <a:srgbClr val="3333FF"/>
                </a:solidFill>
                <a:latin typeface="Comic Sans MS" panose="030F0702030302020204" pitchFamily="66" charset="0"/>
              </a:rPr>
              <a:t>ImageIcon</a:t>
            </a:r>
            <a:r>
              <a:rPr lang="en-US" altLang="ko-KR" dirty="0">
                <a:latin typeface="Comic Sans MS" panose="030F0702030302020204" pitchFamily="66" charset="0"/>
              </a:rPr>
              <a:t>(filename).</a:t>
            </a:r>
            <a:r>
              <a:rPr lang="en-US" altLang="ko-KR" dirty="0" err="1">
                <a:latin typeface="Comic Sans MS" panose="030F0702030302020204" pitchFamily="66" charset="0"/>
              </a:rPr>
              <a:t>getImage</a:t>
            </a:r>
            <a:r>
              <a:rPr lang="en-US" altLang="ko-KR" dirty="0" smtClean="0">
                <a:latin typeface="Comic Sans MS" panose="030F0702030302020204" pitchFamily="66" charset="0"/>
              </a:rPr>
              <a:t>();</a:t>
            </a:r>
            <a:endParaRPr lang="en-US" altLang="ko-KR" dirty="0"/>
          </a:p>
          <a:p>
            <a:r>
              <a:rPr lang="en-US" altLang="ko-KR" dirty="0" smtClean="0"/>
              <a:t>An </a:t>
            </a:r>
            <a:r>
              <a:rPr lang="en-US" altLang="ko-KR" dirty="0"/>
              <a:t>image isn't a s</a:t>
            </a:r>
            <a:r>
              <a:rPr lang="en-US" altLang="ko-KR" b="1" dirty="0"/>
              <a:t>hape</a:t>
            </a:r>
            <a:r>
              <a:rPr lang="en-US" altLang="ko-KR" dirty="0"/>
              <a:t>, so you need to </a:t>
            </a:r>
            <a:r>
              <a:rPr lang="en-US" altLang="ko-KR" b="1" dirty="0" smtClean="0"/>
              <a:t>draw</a:t>
            </a: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en-US" altLang="ko-KR" b="1" dirty="0"/>
              <a:t>it like this</a:t>
            </a:r>
            <a:r>
              <a:rPr lang="en-US" altLang="ko-KR" dirty="0"/>
              <a:t>: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err="1" smtClean="0">
                <a:latin typeface="Comic Sans MS" panose="030F0702030302020204" pitchFamily="66" charset="0"/>
              </a:rPr>
              <a:t>g.drawImage</a:t>
            </a:r>
            <a:r>
              <a:rPr lang="en-US" altLang="ko-KR" dirty="0" smtClean="0">
                <a:latin typeface="Comic Sans MS" panose="030F0702030302020204" pitchFamily="66" charset="0"/>
              </a:rPr>
              <a:t>(image</a:t>
            </a:r>
            <a:r>
              <a:rPr lang="en-US" altLang="ko-KR" dirty="0">
                <a:latin typeface="Comic Sans MS" panose="030F0702030302020204" pitchFamily="66" charset="0"/>
              </a:rPr>
              <a:t>, x, y, null);</a:t>
            </a:r>
          </a:p>
          <a:p>
            <a:r>
              <a:rPr lang="en-US" altLang="ko-KR" dirty="0" smtClean="0"/>
              <a:t> we get </a:t>
            </a:r>
            <a:r>
              <a:rPr lang="en-US" altLang="ko-KR" dirty="0"/>
              <a:t>image dimensions like this: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err="1" smtClean="0">
                <a:latin typeface="Comic Sans MS" panose="030F0702030302020204" pitchFamily="66" charset="0"/>
              </a:rPr>
              <a:t>int</a:t>
            </a:r>
            <a:r>
              <a:rPr lang="en-US" altLang="ko-KR" dirty="0" smtClean="0">
                <a:latin typeface="Comic Sans MS" panose="030F0702030302020204" pitchFamily="66" charset="0"/>
              </a:rPr>
              <a:t> </a:t>
            </a:r>
            <a:r>
              <a:rPr lang="en-US" altLang="ko-KR" dirty="0" err="1">
                <a:latin typeface="Comic Sans MS" panose="030F0702030302020204" pitchFamily="66" charset="0"/>
              </a:rPr>
              <a:t>imageWidth</a:t>
            </a:r>
            <a:r>
              <a:rPr lang="en-US" altLang="ko-KR" dirty="0">
                <a:latin typeface="Comic Sans MS" panose="030F0702030302020204" pitchFamily="66" charset="0"/>
              </a:rPr>
              <a:t> = </a:t>
            </a:r>
            <a:r>
              <a:rPr lang="en-US" altLang="ko-KR" dirty="0" err="1">
                <a:latin typeface="Comic Sans MS" panose="030F0702030302020204" pitchFamily="66" charset="0"/>
              </a:rPr>
              <a:t>image.getWidth</a:t>
            </a:r>
            <a:r>
              <a:rPr lang="en-US" altLang="ko-KR" dirty="0">
                <a:latin typeface="Comic Sans MS" panose="030F0702030302020204" pitchFamily="66" charset="0"/>
              </a:rPr>
              <a:t>(null);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int</a:t>
            </a:r>
            <a:r>
              <a:rPr lang="en-US" altLang="ko-KR" dirty="0">
                <a:latin typeface="Comic Sans MS" panose="030F0702030302020204" pitchFamily="66" charset="0"/>
              </a:rPr>
              <a:t> </a:t>
            </a:r>
            <a:r>
              <a:rPr lang="en-US" altLang="ko-KR" dirty="0" err="1">
                <a:latin typeface="Comic Sans MS" panose="030F0702030302020204" pitchFamily="66" charset="0"/>
              </a:rPr>
              <a:t>imageHeight</a:t>
            </a:r>
            <a:r>
              <a:rPr lang="en-US" altLang="ko-KR" dirty="0">
                <a:latin typeface="Comic Sans MS" panose="030F0702030302020204" pitchFamily="66" charset="0"/>
              </a:rPr>
              <a:t> = </a:t>
            </a:r>
            <a:r>
              <a:rPr lang="en-US" altLang="ko-KR" dirty="0" err="1">
                <a:latin typeface="Comic Sans MS" panose="030F0702030302020204" pitchFamily="66" charset="0"/>
              </a:rPr>
              <a:t>image.getHeight</a:t>
            </a:r>
            <a:r>
              <a:rPr lang="en-US" altLang="ko-KR" dirty="0">
                <a:latin typeface="Comic Sans MS" panose="030F0702030302020204" pitchFamily="66" charset="0"/>
              </a:rPr>
              <a:t>(null);</a:t>
            </a:r>
          </a:p>
          <a:p>
            <a:pPr marL="457200" lvl="1" indent="0">
              <a:buNone/>
            </a:pPr>
            <a:endParaRPr lang="en-US" altLang="ko-KR" dirty="0">
              <a:latin typeface="Comic Sans MS" panose="030F0702030302020204" pitchFamily="66" charset="0"/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The </a:t>
            </a:r>
            <a:r>
              <a:rPr lang="en-US" altLang="ko-KR" b="1" dirty="0"/>
              <a:t>null arguments are </a:t>
            </a:r>
            <a:r>
              <a:rPr lang="en-US" altLang="ko-KR" dirty="0"/>
              <a:t>archaic “image observers” that were used for monitoring incremental loading over a dialup internet connection.</a:t>
            </a:r>
          </a:p>
          <a:p>
            <a:r>
              <a:rPr lang="en-US" altLang="ko-KR" dirty="0" smtClean="0">
                <a:solidFill>
                  <a:srgbClr val="3333FF"/>
                </a:solidFill>
              </a:rPr>
              <a:t>Image </a:t>
            </a:r>
            <a:r>
              <a:rPr lang="en-US" altLang="ko-KR" dirty="0">
                <a:solidFill>
                  <a:srgbClr val="3333FF"/>
                </a:solidFill>
              </a:rPr>
              <a:t>tiling</a:t>
            </a:r>
            <a:r>
              <a:rPr lang="en-US" altLang="ko-KR" dirty="0"/>
              <a:t>: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>
                <a:latin typeface="Comic Sans MS" panose="030F0702030302020204" pitchFamily="66" charset="0"/>
              </a:rPr>
              <a:t>for 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 err="1">
                <a:latin typeface="Comic Sans MS" panose="030F0702030302020204" pitchFamily="66" charset="0"/>
              </a:rPr>
              <a:t>int</a:t>
            </a:r>
            <a:r>
              <a:rPr lang="en-US" altLang="ko-KR" dirty="0">
                <a:latin typeface="Comic Sans MS" panose="030F0702030302020204" pitchFamily="66" charset="0"/>
              </a:rPr>
              <a:t> </a:t>
            </a:r>
            <a:r>
              <a:rPr lang="en-US" altLang="ko-KR" dirty="0" err="1">
                <a:latin typeface="Comic Sans MS" panose="030F0702030302020204" pitchFamily="66" charset="0"/>
              </a:rPr>
              <a:t>i</a:t>
            </a:r>
            <a:r>
              <a:rPr lang="en-US" altLang="ko-KR" dirty="0">
                <a:latin typeface="Comic Sans MS" panose="030F0702030302020204" pitchFamily="66" charset="0"/>
              </a:rPr>
              <a:t> = 0; </a:t>
            </a:r>
            <a:r>
              <a:rPr lang="en-US" altLang="ko-KR" dirty="0" err="1">
                <a:latin typeface="Comic Sans MS" panose="030F0702030302020204" pitchFamily="66" charset="0"/>
              </a:rPr>
              <a:t>i</a:t>
            </a:r>
            <a:r>
              <a:rPr lang="en-US" altLang="ko-KR" dirty="0">
                <a:latin typeface="Comic Sans MS" panose="030F0702030302020204" pitchFamily="66" charset="0"/>
              </a:rPr>
              <a:t> * </a:t>
            </a:r>
            <a:r>
              <a:rPr lang="en-US" altLang="ko-KR" dirty="0" err="1">
                <a:latin typeface="Comic Sans MS" panose="030F0702030302020204" pitchFamily="66" charset="0"/>
              </a:rPr>
              <a:t>imageWidth</a:t>
            </a:r>
            <a:r>
              <a:rPr lang="en-US" altLang="ko-KR" dirty="0">
                <a:latin typeface="Comic Sans MS" panose="030F0702030302020204" pitchFamily="66" charset="0"/>
              </a:rPr>
              <a:t> &lt;= </a:t>
            </a:r>
            <a:r>
              <a:rPr lang="en-US" altLang="ko-KR" dirty="0" err="1">
                <a:latin typeface="Comic Sans MS" panose="030F0702030302020204" pitchFamily="66" charset="0"/>
              </a:rPr>
              <a:t>getWidth</a:t>
            </a:r>
            <a:r>
              <a:rPr lang="en-US" altLang="ko-KR" dirty="0">
                <a:latin typeface="Comic Sans MS" panose="030F0702030302020204" pitchFamily="66" charset="0"/>
              </a:rPr>
              <a:t>(); </a:t>
            </a:r>
            <a:r>
              <a:rPr lang="en-US" altLang="ko-KR" dirty="0" err="1">
                <a:latin typeface="Comic Sans MS" panose="030F0702030302020204" pitchFamily="66" charset="0"/>
              </a:rPr>
              <a:t>i</a:t>
            </a:r>
            <a:r>
              <a:rPr lang="en-US" altLang="ko-KR" dirty="0">
                <a:latin typeface="Comic Sans MS" panose="030F0702030302020204" pitchFamily="66" charset="0"/>
              </a:rPr>
              <a:t>++)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  for (</a:t>
            </a:r>
            <a:r>
              <a:rPr lang="en-US" altLang="ko-KR" dirty="0" err="1">
                <a:latin typeface="Comic Sans MS" panose="030F0702030302020204" pitchFamily="66" charset="0"/>
              </a:rPr>
              <a:t>int</a:t>
            </a:r>
            <a:r>
              <a:rPr lang="en-US" altLang="ko-KR" dirty="0">
                <a:latin typeface="Comic Sans MS" panose="030F0702030302020204" pitchFamily="66" charset="0"/>
              </a:rPr>
              <a:t> j = 0; j * </a:t>
            </a:r>
            <a:r>
              <a:rPr lang="en-US" altLang="ko-KR" dirty="0" err="1">
                <a:latin typeface="Comic Sans MS" panose="030F0702030302020204" pitchFamily="66" charset="0"/>
              </a:rPr>
              <a:t>imageHeight</a:t>
            </a:r>
            <a:r>
              <a:rPr lang="en-US" altLang="ko-KR" dirty="0">
                <a:latin typeface="Comic Sans MS" panose="030F0702030302020204" pitchFamily="66" charset="0"/>
              </a:rPr>
              <a:t> &lt;= </a:t>
            </a:r>
            <a:r>
              <a:rPr lang="en-US" altLang="ko-KR" dirty="0" err="1">
                <a:latin typeface="Comic Sans MS" panose="030F0702030302020204" pitchFamily="66" charset="0"/>
              </a:rPr>
              <a:t>getHeight</a:t>
            </a:r>
            <a:r>
              <a:rPr lang="en-US" altLang="ko-KR" dirty="0">
                <a:latin typeface="Comic Sans MS" panose="030F0702030302020204" pitchFamily="66" charset="0"/>
              </a:rPr>
              <a:t>(); </a:t>
            </a:r>
            <a:r>
              <a:rPr lang="en-US" altLang="ko-KR" dirty="0" err="1">
                <a:latin typeface="Comic Sans MS" panose="030F0702030302020204" pitchFamily="66" charset="0"/>
              </a:rPr>
              <a:t>j++</a:t>
            </a:r>
            <a:r>
              <a:rPr lang="en-US" altLang="ko-KR" dirty="0">
                <a:latin typeface="Comic Sans MS" panose="030F0702030302020204" pitchFamily="66" charset="0"/>
              </a:rPr>
              <a:t>)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     if (</a:t>
            </a:r>
            <a:r>
              <a:rPr lang="en-US" altLang="ko-KR" dirty="0" err="1">
                <a:latin typeface="Comic Sans MS" panose="030F0702030302020204" pitchFamily="66" charset="0"/>
              </a:rPr>
              <a:t>i</a:t>
            </a:r>
            <a:r>
              <a:rPr lang="en-US" altLang="ko-KR" dirty="0">
                <a:latin typeface="Comic Sans MS" panose="030F0702030302020204" pitchFamily="66" charset="0"/>
              </a:rPr>
              <a:t> + j &gt; 0) 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        </a:t>
            </a:r>
            <a:r>
              <a:rPr lang="en-US" altLang="ko-KR" dirty="0" err="1">
                <a:latin typeface="Comic Sans MS" panose="030F0702030302020204" pitchFamily="66" charset="0"/>
              </a:rPr>
              <a:t>g.copyArea</a:t>
            </a:r>
            <a:r>
              <a:rPr lang="en-US" altLang="ko-KR" dirty="0">
                <a:latin typeface="Comic Sans MS" panose="030F0702030302020204" pitchFamily="66" charset="0"/>
              </a:rPr>
              <a:t>(0, 0, </a:t>
            </a:r>
            <a:r>
              <a:rPr lang="en-US" altLang="ko-KR" dirty="0" err="1">
                <a:latin typeface="Comic Sans MS" panose="030F0702030302020204" pitchFamily="66" charset="0"/>
              </a:rPr>
              <a:t>imageWidth</a:t>
            </a:r>
            <a:r>
              <a:rPr lang="en-US" altLang="ko-KR" dirty="0">
                <a:latin typeface="Comic Sans MS" panose="030F0702030302020204" pitchFamily="66" charset="0"/>
              </a:rPr>
              <a:t>, </a:t>
            </a:r>
            <a:r>
              <a:rPr lang="en-US" altLang="ko-KR" dirty="0" err="1">
                <a:latin typeface="Comic Sans MS" panose="030F0702030302020204" pitchFamily="66" charset="0"/>
              </a:rPr>
              <a:t>imageHeight</a:t>
            </a:r>
            <a:r>
              <a:rPr lang="en-US" altLang="ko-KR" dirty="0">
                <a:latin typeface="Comic Sans MS" panose="030F0702030302020204" pitchFamily="66" charset="0"/>
              </a:rPr>
              <a:t>, </a:t>
            </a:r>
            <a:r>
              <a:rPr lang="en-US" altLang="ko-KR" dirty="0" err="1">
                <a:latin typeface="Comic Sans MS" panose="030F0702030302020204" pitchFamily="66" charset="0"/>
              </a:rPr>
              <a:t>i</a:t>
            </a:r>
            <a:r>
              <a:rPr lang="en-US" altLang="ko-KR" dirty="0">
                <a:latin typeface="Comic Sans MS" panose="030F0702030302020204" pitchFamily="66" charset="0"/>
              </a:rPr>
              <a:t> * </a:t>
            </a:r>
            <a:r>
              <a:rPr lang="en-US" altLang="ko-KR" dirty="0" err="1">
                <a:latin typeface="Comic Sans MS" panose="030F0702030302020204" pitchFamily="66" charset="0"/>
              </a:rPr>
              <a:t>imageWidth</a:t>
            </a:r>
            <a:r>
              <a:rPr lang="en-US" altLang="ko-KR" dirty="0">
                <a:latin typeface="Comic Sans MS" panose="030F0702030302020204" pitchFamily="66" charset="0"/>
              </a:rPr>
              <a:t>, j * </a:t>
            </a:r>
            <a:r>
              <a:rPr lang="en-US" altLang="ko-KR" dirty="0" err="1">
                <a:latin typeface="Comic Sans MS" panose="030F0702030302020204" pitchFamily="66" charset="0"/>
              </a:rPr>
              <a:t>imageHeight</a:t>
            </a:r>
            <a:r>
              <a:rPr lang="en-US" altLang="ko-KR" dirty="0" smtClean="0">
                <a:latin typeface="Comic Sans MS" panose="030F0702030302020204" pitchFamily="66" charset="0"/>
              </a:rPr>
              <a:t>);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020" y="573044"/>
            <a:ext cx="4639580" cy="310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1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Listing 10.6: </a:t>
            </a:r>
            <a:r>
              <a:rPr lang="en-US" altLang="ko-KR" dirty="0" smtClean="0">
                <a:solidFill>
                  <a:srgbClr val="FF0000"/>
                </a:solidFill>
              </a:rPr>
              <a:t>image/</a:t>
            </a:r>
            <a:r>
              <a:rPr lang="en-US" altLang="ko-KR" dirty="0" smtClean="0">
                <a:solidFill>
                  <a:srgbClr val="3333FF"/>
                </a:solidFill>
              </a:rPr>
              <a:t>ImageTest.java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C00000"/>
                </a:solidFill>
              </a:rPr>
              <a:t>package image;</a:t>
            </a:r>
          </a:p>
          <a:p>
            <a:pPr marL="0" indent="0">
              <a:buNone/>
            </a:pPr>
            <a:r>
              <a:rPr lang="en-US" altLang="ko-KR" dirty="0" smtClean="0"/>
              <a:t>import </a:t>
            </a:r>
            <a:r>
              <a:rPr lang="en-US" altLang="ko-KR" dirty="0" err="1"/>
              <a:t>java.awt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javax.swing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/>
              <a:t>class </a:t>
            </a:r>
            <a:r>
              <a:rPr lang="en-US" altLang="ko-KR" dirty="0" err="1"/>
              <a:t>ImageTest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public static void </a:t>
            </a:r>
            <a:r>
              <a:rPr lang="en-US" altLang="ko-KR" b="1" dirty="0"/>
              <a:t>main(</a:t>
            </a:r>
            <a:r>
              <a:rPr lang="en-US" altLang="ko-KR" dirty="0"/>
              <a:t>String[] </a:t>
            </a:r>
            <a:r>
              <a:rPr lang="en-US" altLang="ko-KR" dirty="0" err="1"/>
              <a:t>args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{</a:t>
            </a:r>
          </a:p>
          <a:p>
            <a:pPr marL="0" indent="0">
              <a:buNone/>
            </a:pPr>
            <a:r>
              <a:rPr lang="en-US" altLang="ko-KR" dirty="0"/>
              <a:t>      EventQueue.invokeLater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en-US" altLang="ko-KR" dirty="0" smtClean="0"/>
              <a:t> () </a:t>
            </a:r>
            <a:r>
              <a:rPr lang="en-US" altLang="ko-KR" dirty="0"/>
              <a:t>-&gt;</a:t>
            </a:r>
          </a:p>
          <a:p>
            <a:pPr marL="0" indent="0">
              <a:buNone/>
            </a:pPr>
            <a:r>
              <a:rPr lang="en-US" altLang="ko-KR" dirty="0"/>
              <a:t>         {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JFrame</a:t>
            </a:r>
            <a:r>
              <a:rPr lang="en-US" altLang="ko-KR" dirty="0"/>
              <a:t> </a:t>
            </a:r>
            <a:r>
              <a:rPr lang="en-US" altLang="ko-KR" b="1" dirty="0"/>
              <a:t>frame</a:t>
            </a:r>
            <a:r>
              <a:rPr lang="en-US" altLang="ko-KR" dirty="0"/>
              <a:t> = new </a:t>
            </a:r>
            <a:r>
              <a:rPr lang="en-US" altLang="ko-KR" b="1" dirty="0" err="1"/>
              <a:t>ImageFram</a:t>
            </a:r>
            <a:r>
              <a:rPr lang="en-US" altLang="ko-KR" dirty="0" err="1"/>
              <a:t>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frame.setTitle</a:t>
            </a:r>
            <a:r>
              <a:rPr lang="en-US" altLang="ko-KR" dirty="0"/>
              <a:t>("</a:t>
            </a:r>
            <a:r>
              <a:rPr lang="en-US" altLang="ko-KR" dirty="0" err="1"/>
              <a:t>ImageTest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frame.setDefaultCloseOperation</a:t>
            </a:r>
            <a:r>
              <a:rPr lang="en-US" altLang="ko-KR" dirty="0"/>
              <a:t>(</a:t>
            </a:r>
            <a:r>
              <a:rPr lang="en-US" altLang="ko-KR" dirty="0" err="1"/>
              <a:t>JFrame.EXIT_ON_CLOSE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frame.setVisible</a:t>
            </a:r>
            <a:r>
              <a:rPr lang="en-US" altLang="ko-KR" dirty="0"/>
              <a:t>(true);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smtClean="0"/>
              <a:t>} 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89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Listing 10.6: </a:t>
            </a:r>
            <a:r>
              <a:rPr lang="en-US" altLang="ko-KR" dirty="0">
                <a:solidFill>
                  <a:srgbClr val="FF0000"/>
                </a:solidFill>
              </a:rPr>
              <a:t>image/</a:t>
            </a:r>
            <a:r>
              <a:rPr lang="en-US" altLang="ko-KR" dirty="0">
                <a:solidFill>
                  <a:srgbClr val="3333FF"/>
                </a:solidFill>
              </a:rPr>
              <a:t>ImageTest.java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/**A </a:t>
            </a:r>
            <a:r>
              <a:rPr lang="en-US" altLang="ko-KR" dirty="0"/>
              <a:t>frame with an image </a:t>
            </a:r>
            <a:r>
              <a:rPr lang="en-US" altLang="ko-KR" dirty="0" smtClean="0"/>
              <a:t>component </a:t>
            </a:r>
            <a:r>
              <a:rPr lang="en-US" altLang="ko-KR" dirty="0"/>
              <a:t>*/</a:t>
            </a:r>
          </a:p>
          <a:p>
            <a:pPr marL="0" indent="0">
              <a:buNone/>
            </a:pPr>
            <a:r>
              <a:rPr lang="en-US" altLang="ko-KR" dirty="0"/>
              <a:t>class </a:t>
            </a:r>
            <a:r>
              <a:rPr lang="en-US" altLang="ko-KR" b="1" dirty="0" err="1"/>
              <a:t>ImageFrame</a:t>
            </a:r>
            <a:r>
              <a:rPr lang="en-US" altLang="ko-KR" dirty="0"/>
              <a:t> extends </a:t>
            </a:r>
            <a:r>
              <a:rPr lang="en-US" altLang="ko-KR" b="1" dirty="0" err="1"/>
              <a:t>JFrame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public </a:t>
            </a:r>
            <a:r>
              <a:rPr lang="en-US" altLang="ko-KR" dirty="0" err="1"/>
              <a:t>ImageFrame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{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/>
              <a:t>add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new</a:t>
            </a:r>
            <a:r>
              <a:rPr lang="en-US" altLang="ko-KR" dirty="0"/>
              <a:t> </a:t>
            </a:r>
            <a:r>
              <a:rPr lang="en-US" altLang="ko-KR" b="1" dirty="0" err="1"/>
              <a:t>ImageComponent</a:t>
            </a:r>
            <a:r>
              <a:rPr lang="en-US" altLang="ko-KR" b="1" dirty="0"/>
              <a:t>(</a:t>
            </a:r>
            <a:r>
              <a:rPr lang="en-US" altLang="ko-KR" dirty="0"/>
              <a:t>));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/>
              <a:t>pack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03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Listing 10.6: </a:t>
            </a:r>
            <a:r>
              <a:rPr lang="en-US" altLang="ko-KR" dirty="0">
                <a:solidFill>
                  <a:srgbClr val="FF0000"/>
                </a:solidFill>
              </a:rPr>
              <a:t>image/</a:t>
            </a:r>
            <a:r>
              <a:rPr lang="en-US" altLang="ko-KR" dirty="0">
                <a:solidFill>
                  <a:srgbClr val="3333FF"/>
                </a:solidFill>
              </a:rPr>
              <a:t>ImageTest.java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C00000"/>
                </a:solidFill>
              </a:rPr>
              <a:t>/* A </a:t>
            </a:r>
            <a:r>
              <a:rPr lang="en-US" altLang="ko-KR" dirty="0">
                <a:solidFill>
                  <a:srgbClr val="C00000"/>
                </a:solidFill>
              </a:rPr>
              <a:t>component that displays a tiled </a:t>
            </a:r>
            <a:r>
              <a:rPr lang="en-US" altLang="ko-KR" dirty="0" smtClean="0">
                <a:solidFill>
                  <a:srgbClr val="C00000"/>
                </a:solidFill>
              </a:rPr>
              <a:t>image </a:t>
            </a:r>
            <a:r>
              <a:rPr lang="en-US" altLang="ko-KR" dirty="0">
                <a:solidFill>
                  <a:srgbClr val="C0000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ko-KR" dirty="0"/>
              <a:t>class </a:t>
            </a:r>
            <a:r>
              <a:rPr lang="en-US" altLang="ko-KR" b="1" dirty="0" err="1"/>
              <a:t>ImageComponent</a:t>
            </a:r>
            <a:r>
              <a:rPr lang="en-US" altLang="ko-KR" dirty="0"/>
              <a:t> extends </a:t>
            </a:r>
            <a:r>
              <a:rPr lang="en-US" altLang="ko-KR" b="1" dirty="0" err="1"/>
              <a:t>JComponent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private static final </a:t>
            </a:r>
            <a:r>
              <a:rPr lang="en-US" altLang="ko-KR" dirty="0" err="1"/>
              <a:t>int</a:t>
            </a:r>
            <a:r>
              <a:rPr lang="en-US" altLang="ko-KR" dirty="0"/>
              <a:t> DEFAULT_WIDTH = 300;</a:t>
            </a:r>
          </a:p>
          <a:p>
            <a:pPr marL="0" indent="0">
              <a:buNone/>
            </a:pPr>
            <a:r>
              <a:rPr lang="en-US" altLang="ko-KR" dirty="0"/>
              <a:t>   private static final </a:t>
            </a:r>
            <a:r>
              <a:rPr lang="en-US" altLang="ko-KR" dirty="0" err="1"/>
              <a:t>int</a:t>
            </a:r>
            <a:r>
              <a:rPr lang="en-US" altLang="ko-KR" dirty="0"/>
              <a:t> DEFAULT_HEIGHT = 200;</a:t>
            </a: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/>
              <a:t>private Image </a:t>
            </a:r>
            <a:r>
              <a:rPr lang="en-US" altLang="ko-KR" b="1" dirty="0" err="1"/>
              <a:t>image</a:t>
            </a:r>
            <a:r>
              <a:rPr lang="en-US" altLang="ko-KR" b="1" dirty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/>
              <a:t>public </a:t>
            </a:r>
            <a:r>
              <a:rPr lang="en-US" altLang="ko-KR" b="1" dirty="0" err="1"/>
              <a:t>ImageComponent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{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/>
              <a:t>image </a:t>
            </a:r>
            <a:r>
              <a:rPr lang="en-US" altLang="ko-KR" dirty="0"/>
              <a:t>= new </a:t>
            </a:r>
            <a:r>
              <a:rPr lang="en-US" altLang="ko-KR" dirty="0" err="1"/>
              <a:t>ImageIcon</a:t>
            </a:r>
            <a:r>
              <a:rPr lang="en-US" altLang="ko-KR" dirty="0"/>
              <a:t>("blue-ball.gif").</a:t>
            </a:r>
            <a:r>
              <a:rPr lang="en-US" altLang="ko-KR" dirty="0" err="1"/>
              <a:t>getImage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// continue next slide </a:t>
            </a:r>
            <a:endParaRPr lang="en-US" altLang="ko-KR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89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Listing 10.6: </a:t>
            </a:r>
            <a:r>
              <a:rPr lang="en-US" altLang="ko-KR" dirty="0">
                <a:solidFill>
                  <a:srgbClr val="FF0000"/>
                </a:solidFill>
              </a:rPr>
              <a:t>image/</a:t>
            </a:r>
            <a:r>
              <a:rPr lang="en-US" altLang="ko-KR" dirty="0">
                <a:solidFill>
                  <a:srgbClr val="3333FF"/>
                </a:solidFill>
              </a:rPr>
              <a:t>ImageTest.java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public void </a:t>
            </a:r>
            <a:r>
              <a:rPr lang="en-US" altLang="ko-KR" b="1" dirty="0" err="1"/>
              <a:t>paintComponent</a:t>
            </a:r>
            <a:r>
              <a:rPr lang="en-US" altLang="ko-KR" b="1" dirty="0"/>
              <a:t>(Graphics g)</a:t>
            </a:r>
          </a:p>
          <a:p>
            <a:pPr marL="0" indent="0">
              <a:buNone/>
            </a:pPr>
            <a:r>
              <a:rPr lang="en-US" altLang="ko-KR" dirty="0"/>
              <a:t>   {</a:t>
            </a:r>
          </a:p>
          <a:p>
            <a:pPr marL="0" indent="0">
              <a:buNone/>
            </a:pPr>
            <a:r>
              <a:rPr lang="en-US" altLang="ko-KR" dirty="0"/>
              <a:t>      if (image == null) return;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imageWidth</a:t>
            </a:r>
            <a:r>
              <a:rPr lang="en-US" altLang="ko-KR" dirty="0"/>
              <a:t> = </a:t>
            </a:r>
            <a:r>
              <a:rPr lang="en-US" altLang="ko-KR" dirty="0" err="1"/>
              <a:t>image.getWidth</a:t>
            </a:r>
            <a:r>
              <a:rPr lang="en-US" altLang="ko-KR" dirty="0"/>
              <a:t>(null);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imageHeight</a:t>
            </a:r>
            <a:r>
              <a:rPr lang="en-US" altLang="ko-KR" dirty="0"/>
              <a:t> = </a:t>
            </a:r>
            <a:r>
              <a:rPr lang="en-US" altLang="ko-KR" dirty="0" err="1"/>
              <a:t>image.getHeight</a:t>
            </a:r>
            <a:r>
              <a:rPr lang="en-US" altLang="ko-KR" dirty="0"/>
              <a:t>(null);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3333FF"/>
                </a:solidFill>
              </a:rPr>
              <a:t>      // draw the image in the upper-left corner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 err="1"/>
              <a:t>g.drawImage</a:t>
            </a:r>
            <a:r>
              <a:rPr lang="en-US" altLang="ko-KR" dirty="0"/>
              <a:t>(image, 0, 0, null);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3333FF"/>
                </a:solidFill>
              </a:rPr>
              <a:t>      // tile the image across the component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/>
              <a:t>for 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* </a:t>
            </a:r>
            <a:r>
              <a:rPr lang="en-US" altLang="ko-KR" dirty="0" err="1"/>
              <a:t>imageWidth</a:t>
            </a:r>
            <a:r>
              <a:rPr lang="en-US" altLang="ko-KR" dirty="0"/>
              <a:t> &lt;= </a:t>
            </a:r>
            <a:r>
              <a:rPr lang="en-US" altLang="ko-KR" dirty="0" err="1"/>
              <a:t>getWidth</a:t>
            </a:r>
            <a:r>
              <a:rPr lang="en-US" altLang="ko-KR" dirty="0"/>
              <a:t>();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pPr marL="0" indent="0">
              <a:buNone/>
            </a:pPr>
            <a:r>
              <a:rPr lang="en-US" altLang="ko-KR" dirty="0"/>
              <a:t>         for (</a:t>
            </a:r>
            <a:r>
              <a:rPr lang="en-US" altLang="ko-KR" dirty="0" err="1"/>
              <a:t>int</a:t>
            </a:r>
            <a:r>
              <a:rPr lang="en-US" altLang="ko-KR" dirty="0"/>
              <a:t> j = 0; j * </a:t>
            </a:r>
            <a:r>
              <a:rPr lang="en-US" altLang="ko-KR" dirty="0" err="1"/>
              <a:t>imageHeight</a:t>
            </a:r>
            <a:r>
              <a:rPr lang="en-US" altLang="ko-KR" dirty="0"/>
              <a:t> &lt;= </a:t>
            </a:r>
            <a:r>
              <a:rPr lang="en-US" altLang="ko-KR" dirty="0" err="1"/>
              <a:t>getHeight</a:t>
            </a:r>
            <a:r>
              <a:rPr lang="en-US" altLang="ko-KR" dirty="0"/>
              <a:t>(); </a:t>
            </a:r>
            <a:r>
              <a:rPr lang="en-US" altLang="ko-KR" dirty="0" err="1"/>
              <a:t>j++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    if (</a:t>
            </a:r>
            <a:r>
              <a:rPr lang="en-US" altLang="ko-KR" dirty="0" err="1"/>
              <a:t>i</a:t>
            </a:r>
            <a:r>
              <a:rPr lang="en-US" altLang="ko-KR" dirty="0"/>
              <a:t> + j &gt; 0) </a:t>
            </a:r>
          </a:p>
          <a:p>
            <a:pPr marL="0" indent="0">
              <a:buNone/>
            </a:pPr>
            <a:r>
              <a:rPr lang="en-US" altLang="ko-KR" dirty="0"/>
              <a:t>               </a:t>
            </a:r>
            <a:r>
              <a:rPr lang="en-US" altLang="ko-KR" dirty="0" err="1"/>
              <a:t>g.copyArea</a:t>
            </a:r>
            <a:r>
              <a:rPr lang="en-US" altLang="ko-KR" dirty="0"/>
              <a:t>(0, 0, </a:t>
            </a:r>
            <a:r>
              <a:rPr lang="en-US" altLang="ko-KR" dirty="0" err="1"/>
              <a:t>imageWidth</a:t>
            </a:r>
            <a:r>
              <a:rPr lang="en-US" altLang="ko-KR" dirty="0"/>
              <a:t>, </a:t>
            </a:r>
            <a:r>
              <a:rPr lang="en-US" altLang="ko-KR" dirty="0" err="1"/>
              <a:t>imageHeight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en-US" altLang="ko-KR" dirty="0"/>
              <a:t> * </a:t>
            </a:r>
            <a:r>
              <a:rPr lang="en-US" altLang="ko-KR" dirty="0" err="1"/>
              <a:t>imageWidth</a:t>
            </a:r>
            <a:r>
              <a:rPr lang="en-US" altLang="ko-KR" dirty="0"/>
              <a:t>, j * </a:t>
            </a:r>
            <a:r>
              <a:rPr lang="en-US" altLang="ko-KR" dirty="0" err="1"/>
              <a:t>imageHeight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}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  </a:t>
            </a:r>
            <a:r>
              <a:rPr lang="en-US" altLang="ko-KR" dirty="0"/>
              <a:t>public Dimension </a:t>
            </a:r>
            <a:r>
              <a:rPr lang="en-US" altLang="ko-KR" b="1" dirty="0" err="1"/>
              <a:t>getPreferredSize</a:t>
            </a:r>
            <a:r>
              <a:rPr lang="en-US" altLang="ko-KR" dirty="0"/>
              <a:t>() {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return </a:t>
            </a:r>
            <a:r>
              <a:rPr lang="en-US" altLang="ko-KR" dirty="0"/>
              <a:t>new Dimension(DEFAULT_WIDTH, </a:t>
            </a:r>
            <a:r>
              <a:rPr lang="en-US" altLang="ko-KR" dirty="0" smtClean="0"/>
              <a:t>DEFAULT_HEIGHT</a:t>
            </a:r>
            <a:r>
              <a:rPr lang="en-US" altLang="ko-KR" dirty="0"/>
              <a:t>);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}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}  </a:t>
            </a:r>
            <a:r>
              <a:rPr lang="en-US" altLang="ko-KR" dirty="0" smtClean="0">
                <a:solidFill>
                  <a:srgbClr val="3333FF"/>
                </a:solidFill>
              </a:rPr>
              <a:t>// end of </a:t>
            </a:r>
            <a:r>
              <a:rPr lang="en-US" altLang="ko-KR" dirty="0" err="1" smtClean="0">
                <a:solidFill>
                  <a:srgbClr val="3333FF"/>
                </a:solidFill>
              </a:rPr>
              <a:t>ImageComponet</a:t>
            </a:r>
            <a:r>
              <a:rPr lang="en-US" altLang="ko-KR" dirty="0" smtClean="0">
                <a:solidFill>
                  <a:srgbClr val="3333FF"/>
                </a:solidFill>
              </a:rPr>
              <a:t> class </a:t>
            </a:r>
            <a:endParaRPr lang="en-US" altLang="ko-KR" dirty="0">
              <a:solidFill>
                <a:srgbClr val="3333FF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1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</a:rPr>
              <a:t>10.1 Introducing Swing GUI components</a:t>
            </a:r>
            <a:endParaRPr lang="ko-KR" altLang="en-US" sz="2400" dirty="0">
              <a:solidFill>
                <a:srgbClr val="3333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992038"/>
            <a:ext cx="10801350" cy="5360715"/>
          </a:xfrm>
          <a:ln w="19050">
            <a:noFill/>
          </a:ln>
        </p:spPr>
        <p:txBody>
          <a:bodyPr>
            <a:normAutofit/>
          </a:bodyPr>
          <a:lstStyle/>
          <a:p>
            <a:r>
              <a:rPr lang="en-US" altLang="ko-KR" sz="1800" dirty="0"/>
              <a:t>Java 1.0 had </a:t>
            </a:r>
            <a:r>
              <a:rPr lang="en-US" altLang="ko-KR" sz="1800" dirty="0" smtClean="0">
                <a:solidFill>
                  <a:srgbClr val="FF0000"/>
                </a:solidFill>
              </a:rPr>
              <a:t>AWT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class library </a:t>
            </a:r>
            <a:r>
              <a:rPr lang="en-US" altLang="ko-KR" sz="1800" dirty="0" smtClean="0"/>
              <a:t>for basic GUI programming</a:t>
            </a:r>
          </a:p>
          <a:p>
            <a:r>
              <a:rPr lang="en-US" sz="1800" b="0" dirty="0" smtClean="0">
                <a:latin typeface="TimesNewRomanPSMT"/>
              </a:rPr>
              <a:t>The creation </a:t>
            </a:r>
            <a:r>
              <a:rPr lang="en-US" sz="1800" b="0" dirty="0">
                <a:latin typeface="TimesNewRomanPSMT"/>
              </a:rPr>
              <a:t>and behavior </a:t>
            </a:r>
            <a:r>
              <a:rPr lang="en-US" sz="1800" b="0" dirty="0" smtClean="0">
                <a:latin typeface="TimesNewRomanPSMT"/>
              </a:rPr>
              <a:t>of user interface elements is delegated to  </a:t>
            </a:r>
            <a:r>
              <a:rPr lang="en-US" sz="1800" b="0" dirty="0">
                <a:latin typeface="TimesNewRomanPSMT"/>
              </a:rPr>
              <a:t>the </a:t>
            </a:r>
            <a:r>
              <a:rPr lang="en-US" sz="1800" dirty="0">
                <a:solidFill>
                  <a:srgbClr val="3333FF"/>
                </a:solidFill>
                <a:latin typeface="TimesNewRomanPSMT"/>
              </a:rPr>
              <a:t>native GUI toolkit </a:t>
            </a:r>
            <a:endParaRPr lang="en-US" sz="1800" dirty="0" smtClean="0">
              <a:solidFill>
                <a:srgbClr val="3333FF"/>
              </a:solidFill>
              <a:latin typeface="TimesNewRomanPSMT"/>
            </a:endParaRPr>
          </a:p>
          <a:p>
            <a:pPr marL="0" indent="0">
              <a:buNone/>
            </a:pPr>
            <a:r>
              <a:rPr lang="en-US" sz="1800" b="0" dirty="0">
                <a:latin typeface="TimesNewRomanPSMT"/>
              </a:rPr>
              <a:t> </a:t>
            </a:r>
            <a:r>
              <a:rPr lang="en-US" sz="1800" b="0" dirty="0" smtClean="0">
                <a:latin typeface="TimesNewRomanPSMT"/>
              </a:rPr>
              <a:t>   on </a:t>
            </a:r>
            <a:r>
              <a:rPr lang="en-US" sz="1800" dirty="0">
                <a:latin typeface="TimesNewRomanPSMT"/>
              </a:rPr>
              <a:t>each target </a:t>
            </a:r>
            <a:r>
              <a:rPr lang="en-US" sz="1800" b="0" dirty="0" smtClean="0">
                <a:latin typeface="TimesNewRomanPSMT"/>
              </a:rPr>
              <a:t>platform: </a:t>
            </a:r>
            <a:r>
              <a:rPr lang="en-US" altLang="ko-KR" sz="1800" dirty="0" smtClean="0"/>
              <a:t>Worked </a:t>
            </a:r>
            <a:r>
              <a:rPr lang="en-US" altLang="ko-KR" sz="1800" dirty="0"/>
              <a:t>on Windows, Mac OS, X11.</a:t>
            </a:r>
          </a:p>
          <a:p>
            <a:pPr lvl="1"/>
            <a:r>
              <a:rPr lang="en-US" altLang="ko-KR" dirty="0"/>
              <a:t>“</a:t>
            </a:r>
            <a:r>
              <a:rPr lang="en-US" altLang="ko-KR" b="1" dirty="0"/>
              <a:t>Lowest common denominator</a:t>
            </a:r>
            <a:r>
              <a:rPr lang="en-US" altLang="ko-KR" dirty="0"/>
              <a:t>” of the target platforms.</a:t>
            </a:r>
          </a:p>
          <a:p>
            <a:pPr lvl="1"/>
            <a:r>
              <a:rPr lang="en-US" altLang="ko-KR" dirty="0"/>
              <a:t>Inconsistent in look and </a:t>
            </a:r>
            <a:r>
              <a:rPr lang="en-US" altLang="ko-KR" dirty="0" smtClean="0"/>
              <a:t>feel</a:t>
            </a:r>
            <a:endParaRPr lang="en-US" altLang="ko-KR" dirty="0"/>
          </a:p>
          <a:p>
            <a:pPr lvl="1"/>
            <a:r>
              <a:rPr lang="en-US" altLang="ko-KR" b="1" dirty="0"/>
              <a:t>Write once, debug everywhere</a:t>
            </a:r>
            <a:r>
              <a:rPr lang="en-US" altLang="ko-KR" dirty="0"/>
              <a:t>.</a:t>
            </a:r>
          </a:p>
          <a:p>
            <a:r>
              <a:rPr lang="en-US" altLang="ko-KR" sz="1800" dirty="0"/>
              <a:t>Java </a:t>
            </a:r>
            <a:r>
              <a:rPr lang="en-US" altLang="ko-KR" sz="1800" dirty="0" smtClean="0">
                <a:solidFill>
                  <a:srgbClr val="FF0000"/>
                </a:solidFill>
              </a:rPr>
              <a:t>SE 1.2,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new UI </a:t>
            </a:r>
            <a:r>
              <a:rPr lang="en-US" altLang="ko-KR" sz="1800" dirty="0" smtClean="0"/>
              <a:t>toolkit( </a:t>
            </a:r>
            <a:r>
              <a:rPr lang="en-US" altLang="ko-KR" sz="1800" dirty="0" smtClean="0">
                <a:solidFill>
                  <a:srgbClr val="FF0000"/>
                </a:solidFill>
              </a:rPr>
              <a:t>Swing)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on top of the </a:t>
            </a:r>
            <a:r>
              <a:rPr lang="en-US" altLang="ko-KR" sz="1800" dirty="0">
                <a:solidFill>
                  <a:srgbClr val="FF0000"/>
                </a:solidFill>
              </a:rPr>
              <a:t>AWT</a:t>
            </a:r>
            <a:r>
              <a:rPr lang="en-US" altLang="ko-KR" sz="1800" dirty="0"/>
              <a:t> foundations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 When you </a:t>
            </a:r>
            <a:r>
              <a:rPr lang="en-US" altLang="ko-KR" sz="1800" dirty="0"/>
              <a:t>write a Swing </a:t>
            </a:r>
            <a:r>
              <a:rPr lang="en-US" altLang="ko-KR" sz="1800" dirty="0" smtClean="0"/>
              <a:t>GUI program</a:t>
            </a:r>
            <a:r>
              <a:rPr lang="en-US" altLang="ko-KR" sz="1800" dirty="0"/>
              <a:t>, you use </a:t>
            </a:r>
            <a:r>
              <a:rPr lang="en-US" altLang="ko-KR" sz="1800" dirty="0" smtClean="0"/>
              <a:t> event AWT API for event handling </a:t>
            </a:r>
          </a:p>
          <a:p>
            <a:pPr marL="0" indent="0">
              <a:buNone/>
            </a:pPr>
            <a:r>
              <a:rPr lang="en-US" altLang="ko-KR" sz="1800" dirty="0" smtClean="0"/>
              <a:t>a) “</a:t>
            </a:r>
            <a:r>
              <a:rPr lang="en-US" altLang="ko-KR" sz="1800" dirty="0" smtClean="0">
                <a:solidFill>
                  <a:srgbClr val="3333FF"/>
                </a:solidFill>
              </a:rPr>
              <a:t>Swing”</a:t>
            </a:r>
            <a:r>
              <a:rPr lang="en-US" altLang="ko-KR" sz="1800" dirty="0" smtClean="0"/>
              <a:t> refers to  the </a:t>
            </a:r>
            <a:r>
              <a:rPr lang="en-US" altLang="ko-KR" sz="1800" dirty="0"/>
              <a:t>“painted” user interface</a:t>
            </a:r>
          </a:p>
          <a:p>
            <a:pPr marL="400050" indent="-400050">
              <a:buNone/>
            </a:pPr>
            <a:r>
              <a:rPr lang="en-US" altLang="ko-KR" sz="1800" dirty="0" smtClean="0"/>
              <a:t>b) “</a:t>
            </a:r>
            <a:r>
              <a:rPr lang="en-US" altLang="ko-KR" sz="1800" dirty="0" smtClean="0">
                <a:solidFill>
                  <a:srgbClr val="3333FF"/>
                </a:solidFill>
              </a:rPr>
              <a:t>AWT</a:t>
            </a:r>
            <a:r>
              <a:rPr lang="en-US" altLang="ko-KR" sz="1800" dirty="0" smtClean="0">
                <a:solidFill>
                  <a:srgbClr val="FF0000"/>
                </a:solidFill>
              </a:rPr>
              <a:t>”</a:t>
            </a:r>
            <a:r>
              <a:rPr lang="en-US" altLang="ko-KR" sz="1800" dirty="0" smtClean="0"/>
              <a:t> refers to </a:t>
            </a:r>
            <a:r>
              <a:rPr lang="en-US" altLang="ko-KR" sz="1800" dirty="0"/>
              <a:t>underlying mechanisms of </a:t>
            </a:r>
            <a:r>
              <a:rPr lang="en-US" altLang="ko-KR" sz="1800" dirty="0" smtClean="0"/>
              <a:t>windowing toolkit( e.g. event handling).</a:t>
            </a:r>
            <a:endParaRPr lang="en-US" altLang="ko-KR" sz="1800" dirty="0"/>
          </a:p>
          <a:p>
            <a:r>
              <a:rPr lang="en-US" altLang="ko-KR" sz="1800" dirty="0" smtClean="0"/>
              <a:t>Note: In </a:t>
            </a:r>
            <a:r>
              <a:rPr lang="en-US" altLang="ko-KR" sz="1800" dirty="0">
                <a:solidFill>
                  <a:srgbClr val="3333FF"/>
                </a:solidFill>
              </a:rPr>
              <a:t>Swing</a:t>
            </a:r>
            <a:r>
              <a:rPr lang="en-US" altLang="ko-KR" sz="1800" dirty="0"/>
              <a:t>, all UI widgets are painted from </a:t>
            </a:r>
            <a:r>
              <a:rPr lang="en-US" altLang="ko-KR" sz="1800" dirty="0">
                <a:solidFill>
                  <a:srgbClr val="3333FF"/>
                </a:solidFill>
              </a:rPr>
              <a:t>scratch</a:t>
            </a:r>
            <a:r>
              <a:rPr lang="en-US" altLang="ko-KR" sz="1800" dirty="0" smtClean="0">
                <a:solidFill>
                  <a:srgbClr val="3333FF"/>
                </a:solidFill>
              </a:rPr>
              <a:t>.</a:t>
            </a:r>
            <a:endParaRPr lang="en-US" altLang="ko-KR" sz="18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13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48010" y="1222049"/>
            <a:ext cx="89253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Swing GUI applications start with a window</a:t>
            </a:r>
          </a:p>
          <a:p>
            <a:pPr marL="342900" indent="-342900" latinLnBrk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Jframe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is the object that represents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window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on screen</a:t>
            </a:r>
          </a:p>
          <a:p>
            <a:pPr indent="109538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JFrame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is the place where we put all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</a:p>
          <a:p>
            <a:pPr indent="109538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component :  a user sees and interacts with it such as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b="1" dirty="0" err="1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Jbutton</a:t>
            </a: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JRadioButton</a:t>
            </a: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JCheckBox</a:t>
            </a: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Jlabel</a:t>
            </a: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,</a:t>
            </a:r>
            <a:r>
              <a:rPr lang="en-US" sz="2400" b="1" dirty="0" err="1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Jlist,JScrollPane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</a:t>
            </a:r>
          </a:p>
          <a:p>
            <a:pPr marL="342900" indent="-342900" latinLnBrk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b="1" dirty="0" err="1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Jslider,JTextArea,JTextField</a:t>
            </a: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Jtable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Practically, we add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components like </a:t>
            </a:r>
          </a:p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button into background components(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panel)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5892" y="582287"/>
            <a:ext cx="10972800" cy="6397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 eaLnBrk="1" fontAlgn="auto" latinLnBrk="0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3333FF"/>
                </a:solidFill>
                <a:effectLst/>
                <a:latin typeface="맑은 고딕" panose="020F0302020204030204"/>
                <a:cs typeface="+mn-cs"/>
              </a:rPr>
              <a:t>10.1 Introducing Swing </a:t>
            </a:r>
            <a:r>
              <a:rPr lang="en-US" altLang="ko-KR" sz="2400" dirty="0" smtClean="0">
                <a:solidFill>
                  <a:srgbClr val="FF0000"/>
                </a:solidFill>
                <a:effectLst/>
                <a:latin typeface="맑은 고딕" panose="020F0302020204030204"/>
                <a:cs typeface="+mn-cs"/>
              </a:rPr>
              <a:t>GUI </a:t>
            </a:r>
            <a:r>
              <a:rPr lang="en-US" altLang="ko-KR" sz="2400" dirty="0" smtClean="0">
                <a:solidFill>
                  <a:srgbClr val="3333FF"/>
                </a:solidFill>
                <a:effectLst/>
                <a:latin typeface="맑은 고딕" panose="020F0302020204030204"/>
                <a:cs typeface="+mn-cs"/>
              </a:rPr>
              <a:t>components cont’d</a:t>
            </a:r>
            <a:endParaRPr lang="en-US" altLang="ko-KR" sz="2400" dirty="0">
              <a:solidFill>
                <a:srgbClr val="3333FF"/>
              </a:solidFill>
              <a:effectLst/>
              <a:latin typeface="맑은 고딕" panose="020F03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689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solidFill>
                  <a:srgbClr val="3333FF"/>
                </a:solidFill>
                <a:effectLst/>
                <a:latin typeface="맑은 고딕" panose="020F0302020204030204"/>
                <a:cs typeface="+mn-cs"/>
              </a:rPr>
              <a:t>10.1 Introducing Swing </a:t>
            </a:r>
            <a:r>
              <a:rPr lang="en-US" altLang="ko-KR" sz="2400" dirty="0">
                <a:solidFill>
                  <a:srgbClr val="FF0000"/>
                </a:solidFill>
                <a:effectLst/>
                <a:latin typeface="맑은 고딕" panose="020F0302020204030204"/>
                <a:cs typeface="+mn-cs"/>
              </a:rPr>
              <a:t>GUI </a:t>
            </a:r>
            <a:r>
              <a:rPr lang="en-US" altLang="ko-KR" sz="2400" dirty="0" smtClean="0">
                <a:solidFill>
                  <a:srgbClr val="3333FF"/>
                </a:solidFill>
                <a:effectLst/>
                <a:latin typeface="맑은 고딕" panose="020F0302020204030204"/>
                <a:cs typeface="+mn-cs"/>
              </a:rPr>
              <a:t>components cont’d</a:t>
            </a:r>
            <a:endParaRPr lang="en-US" altLang="ko-KR" sz="2400" dirty="0">
              <a:solidFill>
                <a:srgbClr val="3333FF"/>
              </a:solidFill>
              <a:effectLst/>
              <a:latin typeface="맑은 고딕" panose="020F0302020204030204"/>
              <a:cs typeface="+mn-cs"/>
            </a:endParaRPr>
          </a:p>
        </p:txBody>
      </p:sp>
      <p:sp>
        <p:nvSpPr>
          <p:cNvPr id="36867" name="Text Placeholder 2"/>
          <p:cNvSpPr>
            <a:spLocks noGrp="1"/>
          </p:cNvSpPr>
          <p:nvPr>
            <p:ph type="body" idx="1"/>
          </p:nvPr>
        </p:nvSpPr>
        <p:spPr>
          <a:xfrm>
            <a:off x="1676400" y="1295400"/>
            <a:ext cx="8839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Most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Swing components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are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not tied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actual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GUI components of the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underlying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OS’s </a:t>
            </a:r>
            <a:r>
              <a:rPr lang="en-US" altLang="en-US" sz="24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windowing system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They are written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 java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and they are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lightweight components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AWT components are tied to the local platform and they are  </a:t>
            </a:r>
            <a:r>
              <a:rPr lang="en-US" altLang="en-US" sz="2400" b="1" dirty="0">
                <a:latin typeface="Times New Roman" panose="02020603050405020304" pitchFamily="18" charset="0"/>
              </a:rPr>
              <a:t>heavyweight </a:t>
            </a:r>
            <a:r>
              <a:rPr lang="en-US" altLang="en-US" sz="2400" dirty="0">
                <a:latin typeface="Times New Roman" panose="02020603050405020304" pitchFamily="18" charset="0"/>
              </a:rPr>
              <a:t>components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 because they rely on the local platform’s </a:t>
            </a:r>
            <a:r>
              <a:rPr lang="en-US" altLang="en-US" sz="2400" b="1" dirty="0">
                <a:latin typeface="Times New Roman" panose="02020603050405020304" pitchFamily="18" charset="0"/>
              </a:rPr>
              <a:t>windowing system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to determine their functionality and their look-and-feel.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Component class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java.awt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) declares many of the attributes and behaviors which are common for </a:t>
            </a:r>
            <a:r>
              <a:rPr lang="en-US" altLang="en-US" sz="2400" b="1" dirty="0" err="1">
                <a:latin typeface="Times New Roman" panose="02020603050405020304" pitchFamily="18" charset="0"/>
              </a:rPr>
              <a:t>java.awt</a:t>
            </a:r>
            <a:r>
              <a:rPr lang="en-US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and </a:t>
            </a:r>
            <a:r>
              <a:rPr lang="en-US" altLang="en-US" sz="2400" b="1" dirty="0" err="1">
                <a:latin typeface="Times New Roman" panose="02020603050405020304" pitchFamily="18" charset="0"/>
              </a:rPr>
              <a:t>javax.swing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Most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GUI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components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extend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“</a:t>
            </a:r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Component” </a:t>
            </a:r>
            <a:r>
              <a:rPr lang="en-US" altLang="en-US" sz="2400" b="1" dirty="0">
                <a:latin typeface="Times New Roman" panose="02020603050405020304" pitchFamily="18" charset="0"/>
              </a:rPr>
              <a:t>class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directly or indirectly</a:t>
            </a:r>
          </a:p>
        </p:txBody>
      </p:sp>
    </p:spTree>
    <p:extLst>
      <p:ext uri="{BB962C8B-B14F-4D97-AF65-F5344CB8AC3E}">
        <p14:creationId xmlns:p14="http://schemas.microsoft.com/office/powerpoint/2010/main" val="655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0198"/>
            <a:ext cx="10972800" cy="581840"/>
          </a:xfrm>
        </p:spPr>
        <p:txBody>
          <a:bodyPr>
            <a:norm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altLang="ko-KR" sz="1800" dirty="0">
                <a:solidFill>
                  <a:srgbClr val="3333FF"/>
                </a:solidFill>
                <a:effectLst/>
                <a:latin typeface="맑은 고딕" panose="020F0302020204030204"/>
                <a:cs typeface="+mn-cs"/>
              </a:rPr>
              <a:t>10.1 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맑은 고딕" panose="020F0302020204030204"/>
                <a:cs typeface="+mn-cs"/>
              </a:rPr>
              <a:t>Introducing Swing 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맑은 고딕" panose="020F0302020204030204"/>
                <a:cs typeface="+mn-cs"/>
              </a:rPr>
              <a:t>GUI </a:t>
            </a:r>
            <a:r>
              <a:rPr lang="en-US" altLang="ko-KR" sz="1800" dirty="0" smtClean="0">
                <a:solidFill>
                  <a:schemeClr val="tx1"/>
                </a:solidFill>
                <a:effectLst/>
                <a:latin typeface="맑은 고딕" panose="020F0302020204030204"/>
                <a:cs typeface="+mn-cs"/>
              </a:rPr>
              <a:t>components: 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prstClr val="black"/>
                </a:solidFill>
              </a:rPr>
              <a:t>Hierarchy of the “</a:t>
            </a:r>
            <a:r>
              <a:rPr lang="en-US" sz="1800" dirty="0">
                <a:solidFill>
                  <a:srgbClr val="FF0000"/>
                </a:solidFill>
              </a:rPr>
              <a:t>Component</a:t>
            </a:r>
            <a:r>
              <a:rPr lang="en-US" sz="1800" dirty="0">
                <a:solidFill>
                  <a:prstClr val="black"/>
                </a:solidFill>
              </a:rPr>
              <a:t>” Class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object 2"/>
          <p:cNvSpPr/>
          <p:nvPr/>
        </p:nvSpPr>
        <p:spPr>
          <a:xfrm>
            <a:off x="1181100" y="992038"/>
            <a:ext cx="8229600" cy="5518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838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맑은 고딕" panose="020F0502020204030204"/>
                <a:ea typeface="+mn-ea"/>
                <a:cs typeface="+mn-c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TimesNewRomanPSMT"/>
                <a:ea typeface="+mn-ea"/>
                <a:cs typeface="+mn-c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TimesNewRomanPSMT"/>
                <a:ea typeface="+mn-ea"/>
                <a:cs typeface="+mn-cs"/>
              </a:rPr>
              <a:t>Swing </a:t>
            </a:r>
            <a:r>
              <a:rPr lang="en-US" sz="2000" dirty="0" smtClean="0">
                <a:solidFill>
                  <a:srgbClr val="FF0000"/>
                </a:solidFill>
                <a:latin typeface="TimesNewRomanPSMT"/>
                <a:ea typeface="+mn-ea"/>
                <a:cs typeface="+mn-cs"/>
              </a:rPr>
              <a:t>GUI</a:t>
            </a:r>
            <a:r>
              <a:rPr lang="en-US" sz="2000" dirty="0" smtClean="0">
                <a:latin typeface="TimesNewRomanPSMT"/>
                <a:ea typeface="+mn-ea"/>
                <a:cs typeface="+mn-cs"/>
              </a:rPr>
              <a:t> </a:t>
            </a:r>
            <a:r>
              <a:rPr lang="en-US" sz="2000" dirty="0" smtClean="0">
                <a:latin typeface="TimesNewRomanPSMT"/>
                <a:ea typeface="+mn-ea"/>
                <a:cs typeface="+mn-cs"/>
              </a:rPr>
              <a:t>A</a:t>
            </a:r>
            <a:r>
              <a:rPr lang="en-US" sz="2000" dirty="0" smtClean="0">
                <a:solidFill>
                  <a:prstClr val="black"/>
                </a:solidFill>
                <a:latin typeface="TimesNewRomanPSMT"/>
                <a:ea typeface="+mn-ea"/>
                <a:cs typeface="+mn-cs"/>
              </a:rPr>
              <a:t>pplications </a:t>
            </a:r>
            <a:r>
              <a:rPr lang="en-US" sz="2000" dirty="0">
                <a:solidFill>
                  <a:prstClr val="black"/>
                </a:solidFill>
                <a:latin typeface="TimesNewRomanPSMT"/>
                <a:ea typeface="+mn-ea"/>
                <a:cs typeface="+mn-cs"/>
              </a:rPr>
              <a:t>and AWT </a:t>
            </a:r>
            <a:r>
              <a:rPr lang="en-US" sz="2000" dirty="0">
                <a:solidFill>
                  <a:srgbClr val="3333FF"/>
                </a:solidFill>
                <a:latin typeface="TimesNewRomanPSMT"/>
                <a:ea typeface="+mn-ea"/>
                <a:cs typeface="+mn-cs"/>
              </a:rPr>
              <a:t>eventQueue  </a:t>
            </a:r>
            <a:r>
              <a:rPr lang="en-US" sz="2000" dirty="0" smtClean="0">
                <a:solidFill>
                  <a:srgbClr val="3333FF"/>
                </a:solidFill>
                <a:latin typeface="TimesNewRomanPSMT"/>
                <a:ea typeface="+mn-ea"/>
                <a:cs typeface="+mn-cs"/>
              </a:rPr>
              <a:t>Thread </a:t>
            </a:r>
            <a:endParaRPr lang="en-US" sz="2000" dirty="0">
              <a:solidFill>
                <a:srgbClr val="3333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92038"/>
            <a:ext cx="10707169" cy="536431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3333FF"/>
                </a:solidFill>
                <a:latin typeface="TimesNewRomanPS-ItalicMT"/>
              </a:rPr>
              <a:t>Multitasking</a:t>
            </a:r>
            <a:r>
              <a:rPr lang="en-US" dirty="0" smtClean="0">
                <a:latin typeface="TimesNewRomanPS-ItalicMT"/>
              </a:rPr>
              <a:t>:</a:t>
            </a:r>
            <a:r>
              <a:rPr lang="en-US" dirty="0" smtClean="0">
                <a:latin typeface="TimesNewRomanPSMT"/>
              </a:rPr>
              <a:t> ability of </a:t>
            </a:r>
            <a:r>
              <a:rPr lang="en-US" b="1" dirty="0" smtClean="0">
                <a:latin typeface="TimesNewRomanPSMT"/>
              </a:rPr>
              <a:t>OS</a:t>
            </a:r>
            <a:r>
              <a:rPr lang="en-US" dirty="0" smtClean="0">
                <a:latin typeface="TimesNewRomanPSMT"/>
              </a:rPr>
              <a:t> to run  many </a:t>
            </a:r>
            <a:r>
              <a:rPr lang="en-US" dirty="0" smtClean="0">
                <a:latin typeface="TimesNewRomanPSMT"/>
              </a:rPr>
              <a:t>processes </a:t>
            </a:r>
            <a:r>
              <a:rPr lang="en-US" b="1" dirty="0" smtClean="0">
                <a:solidFill>
                  <a:srgbClr val="3333FF"/>
                </a:solidFill>
                <a:latin typeface="TimesNewRomanPSMT"/>
              </a:rPr>
              <a:t>concurrently</a:t>
            </a:r>
            <a:r>
              <a:rPr lang="en-US" dirty="0">
                <a:solidFill>
                  <a:srgbClr val="FF0000"/>
                </a:solidFill>
                <a:latin typeface="TimesNewRomanPSMT"/>
              </a:rPr>
              <a:t> </a:t>
            </a:r>
            <a:r>
              <a:rPr lang="en-US" dirty="0" smtClean="0">
                <a:latin typeface="TimesNewRomanPSMT"/>
              </a:rPr>
              <a:t>on</a:t>
            </a:r>
            <a:r>
              <a:rPr lang="en-US" dirty="0" smtClean="0">
                <a:solidFill>
                  <a:srgbClr val="FF0000"/>
                </a:solidFill>
                <a:latin typeface="TimesNewRomanPSMT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NewRomanPSMT"/>
              </a:rPr>
              <a:t>one</a:t>
            </a:r>
            <a:r>
              <a:rPr lang="en-US" dirty="0" smtClean="0">
                <a:solidFill>
                  <a:srgbClr val="FF0000"/>
                </a:solidFill>
                <a:latin typeface="TimesNewRomanPSMT"/>
              </a:rPr>
              <a:t> </a:t>
            </a:r>
            <a:r>
              <a:rPr lang="en-US" b="1" dirty="0" smtClean="0">
                <a:latin typeface="TimesNewRomanPSMT"/>
              </a:rPr>
              <a:t>CPU</a:t>
            </a:r>
            <a:r>
              <a:rPr lang="en-US" dirty="0">
                <a:latin typeface="TimesNewRomanPSMT"/>
              </a:rPr>
              <a:t> </a:t>
            </a:r>
            <a:r>
              <a:rPr lang="en-US" dirty="0" smtClean="0">
                <a:latin typeface="TimesNewRomanPSMT"/>
              </a:rPr>
              <a:t>by sharing time</a:t>
            </a:r>
            <a:r>
              <a:rPr lang="en-US" dirty="0" smtClean="0">
                <a:latin typeface="TimesNewRomanPSMT"/>
              </a:rPr>
              <a:t>.</a:t>
            </a:r>
            <a:endParaRPr lang="en-US" dirty="0" smtClean="0">
              <a:latin typeface="TimesNewRomanPSMT"/>
            </a:endParaRPr>
          </a:p>
          <a:p>
            <a:pPr marL="512763" lvl="0" indent="-111125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prstClr val="black"/>
                </a:solidFill>
              </a:rPr>
              <a:t> Each </a:t>
            </a:r>
            <a:r>
              <a:rPr lang="en-US" b="1" dirty="0">
                <a:solidFill>
                  <a:prstClr val="black"/>
                </a:solidFill>
              </a:rPr>
              <a:t>process has a complete set of its own </a:t>
            </a:r>
            <a:r>
              <a:rPr lang="en-US" b="1" dirty="0" smtClean="0">
                <a:solidFill>
                  <a:prstClr val="black"/>
                </a:solidFill>
              </a:rPr>
              <a:t>variables( no sharing of variables)</a:t>
            </a:r>
            <a:endParaRPr lang="en-US" dirty="0">
              <a:latin typeface="TimesNewRomanPSMT"/>
            </a:endParaRPr>
          </a:p>
          <a:p>
            <a:r>
              <a:rPr lang="en-US" b="1" dirty="0" smtClean="0">
                <a:solidFill>
                  <a:srgbClr val="3333FF"/>
                </a:solidFill>
                <a:latin typeface="TimesNewRomanPSMT"/>
              </a:rPr>
              <a:t>Multithreading</a:t>
            </a:r>
            <a:r>
              <a:rPr lang="en-US" dirty="0" smtClean="0">
                <a:solidFill>
                  <a:srgbClr val="3333FF"/>
                </a:solidFill>
                <a:latin typeface="TimesNewRomanPSMT"/>
              </a:rPr>
              <a:t>:</a:t>
            </a:r>
            <a:r>
              <a:rPr lang="en-US" dirty="0" smtClean="0">
                <a:latin typeface="TimesNewRomanPSMT"/>
              </a:rPr>
              <a:t> Ability of OS to run  many  </a:t>
            </a:r>
            <a:r>
              <a:rPr lang="en-US" dirty="0" smtClean="0">
                <a:latin typeface="TimesNewRomanPS-ItalicMT"/>
              </a:rPr>
              <a:t>threads </a:t>
            </a:r>
            <a:r>
              <a:rPr lang="en-US" dirty="0" smtClean="0">
                <a:latin typeface="TimesNewRomanPS-ItalicMT"/>
              </a:rPr>
              <a:t>of one process  </a:t>
            </a:r>
            <a:r>
              <a:rPr lang="en-US" b="1" dirty="0" smtClean="0">
                <a:solidFill>
                  <a:srgbClr val="3333FF"/>
                </a:solidFill>
                <a:latin typeface="TimesNewRomanPS-ItalicMT"/>
              </a:rPr>
              <a:t>concurrently </a:t>
            </a:r>
            <a:r>
              <a:rPr lang="en-US" sz="2100" dirty="0" smtClean="0">
                <a:latin typeface="TimesNewRomanPSMT"/>
              </a:rPr>
              <a:t>by </a:t>
            </a:r>
            <a:r>
              <a:rPr lang="en-US" sz="2100" dirty="0" smtClean="0">
                <a:solidFill>
                  <a:srgbClr val="FF0000"/>
                </a:solidFill>
                <a:latin typeface="TimesNewRomanPSMT"/>
              </a:rPr>
              <a:t>one</a:t>
            </a:r>
            <a:r>
              <a:rPr lang="en-US" sz="2100" dirty="0" smtClean="0">
                <a:latin typeface="TimesNewRomanPSMT"/>
              </a:rPr>
              <a:t> CPU  by sharing time.</a:t>
            </a:r>
          </a:p>
          <a:p>
            <a:pPr marL="401638" indent="-60325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TimesNewRomanPSMT"/>
              </a:rPr>
              <a:t> Many threads </a:t>
            </a:r>
            <a:r>
              <a:rPr lang="en-US" b="1" dirty="0" smtClean="0">
                <a:solidFill>
                  <a:srgbClr val="3333FF"/>
                </a:solidFill>
                <a:latin typeface="TimesNewRomanPSMT"/>
              </a:rPr>
              <a:t>share</a:t>
            </a:r>
            <a:r>
              <a:rPr lang="en-US" b="1" dirty="0" smtClean="0">
                <a:latin typeface="TimesNewRomanPSMT"/>
              </a:rPr>
              <a:t> the  same data in memory.</a:t>
            </a:r>
          </a:p>
          <a:p>
            <a:pPr marL="461963" indent="-12065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TimesNewRomanPSMT"/>
              </a:rPr>
              <a:t> However,  they </a:t>
            </a:r>
            <a:r>
              <a:rPr lang="en-US" b="1" dirty="0" smtClean="0">
                <a:solidFill>
                  <a:prstClr val="black"/>
                </a:solidFill>
                <a:latin typeface="TimesNewRomanPSMT"/>
              </a:rPr>
              <a:t>have </a:t>
            </a:r>
            <a:r>
              <a:rPr lang="en-US" b="1" dirty="0">
                <a:solidFill>
                  <a:prstClr val="black"/>
                </a:solidFill>
                <a:latin typeface="TimesNewRomanPSMT"/>
              </a:rPr>
              <a:t>their own </a:t>
            </a:r>
            <a:r>
              <a:rPr lang="en-US" b="1" dirty="0">
                <a:solidFill>
                  <a:srgbClr val="3333FF"/>
                </a:solidFill>
                <a:latin typeface="TimesNewRomanPSMT"/>
              </a:rPr>
              <a:t>call-stack</a:t>
            </a:r>
            <a:r>
              <a:rPr lang="en-US" b="1" dirty="0">
                <a:solidFill>
                  <a:prstClr val="black"/>
                </a:solidFill>
                <a:latin typeface="TimesNewRomanPSMT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TimesNewRomanPSMT"/>
              </a:rPr>
              <a:t>and   </a:t>
            </a:r>
            <a:r>
              <a:rPr lang="en-US" b="1" dirty="0" smtClean="0">
                <a:solidFill>
                  <a:srgbClr val="3333FF"/>
                </a:solidFill>
                <a:latin typeface="TimesNewRomanPSMT"/>
              </a:rPr>
              <a:t>program counter</a:t>
            </a:r>
            <a:r>
              <a:rPr lang="en-US" b="1" dirty="0" smtClean="0">
                <a:solidFill>
                  <a:prstClr val="black"/>
                </a:solidFill>
                <a:latin typeface="TimesNewRomanPSMT"/>
              </a:rPr>
              <a:t>. </a:t>
            </a:r>
            <a:endParaRPr lang="en-US" dirty="0">
              <a:latin typeface="TimesNewRomanPSMT"/>
            </a:endParaRPr>
          </a:p>
          <a:p>
            <a:pPr marL="461963" indent="-12065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TimesNewRomanPSMT"/>
              </a:rPr>
              <a:t> a Java program </a:t>
            </a:r>
            <a:r>
              <a:rPr lang="en-US" b="1" dirty="0" smtClean="0">
                <a:solidFill>
                  <a:srgbClr val="FF0000"/>
                </a:solidFill>
                <a:latin typeface="TimesNewRomanPSMT"/>
              </a:rPr>
              <a:t>can</a:t>
            </a:r>
            <a:r>
              <a:rPr lang="en-US" b="1" dirty="0" smtClean="0">
                <a:latin typeface="TimesNewRomanPSMT"/>
              </a:rPr>
              <a:t> have multiple threads of execution. </a:t>
            </a:r>
          </a:p>
          <a:p>
            <a:pPr lvl="0"/>
            <a:r>
              <a:rPr lang="en-US" b="1" dirty="0">
                <a:solidFill>
                  <a:srgbClr val="3333FF"/>
                </a:solidFill>
                <a:latin typeface="TimesNewRomanPSMT"/>
              </a:rPr>
              <a:t>All swing </a:t>
            </a:r>
            <a:r>
              <a:rPr lang="en-US" b="1" dirty="0" smtClean="0">
                <a:solidFill>
                  <a:srgbClr val="FF0000"/>
                </a:solidFill>
                <a:latin typeface="TimesNewRomanPSMT"/>
              </a:rPr>
              <a:t>GUI</a:t>
            </a:r>
            <a:r>
              <a:rPr lang="en-US" b="1" dirty="0" smtClean="0">
                <a:solidFill>
                  <a:srgbClr val="3333FF"/>
                </a:solidFill>
                <a:latin typeface="TimesNewRomanPSMT"/>
              </a:rPr>
              <a:t> </a:t>
            </a:r>
            <a:r>
              <a:rPr lang="en-US" b="1" dirty="0" smtClean="0">
                <a:latin typeface="TimesNewRomanPSMT"/>
              </a:rPr>
              <a:t>applications </a:t>
            </a:r>
            <a:r>
              <a:rPr lang="en-US" b="1" dirty="0">
                <a:latin typeface="TimesNewRomanPSMT"/>
              </a:rPr>
              <a:t>have </a:t>
            </a:r>
            <a:r>
              <a:rPr lang="en-US" b="1" dirty="0" smtClean="0">
                <a:latin typeface="TimesNewRomanPSMT"/>
              </a:rPr>
              <a:t>a separate thread </a:t>
            </a:r>
            <a:r>
              <a:rPr lang="en-US" b="1" dirty="0" smtClean="0">
                <a:solidFill>
                  <a:srgbClr val="FF0000"/>
                </a:solidFill>
                <a:latin typeface="TimesNewRomanPSMT"/>
              </a:rPr>
              <a:t> </a:t>
            </a:r>
            <a:r>
              <a:rPr lang="en-US" b="1" dirty="0">
                <a:latin typeface="TimesNewRomanPSMT"/>
              </a:rPr>
              <a:t>called </a:t>
            </a:r>
            <a:r>
              <a:rPr lang="en-US" b="1" dirty="0">
                <a:solidFill>
                  <a:srgbClr val="FF0000"/>
                </a:solidFill>
                <a:latin typeface="TimesNewRomanPSMT"/>
              </a:rPr>
              <a:t>event dispatch thread </a:t>
            </a:r>
            <a:r>
              <a:rPr lang="en-US" b="1" dirty="0">
                <a:latin typeface="TimesNewRomanPSMT"/>
              </a:rPr>
              <a:t>to handle</a:t>
            </a:r>
          </a:p>
          <a:p>
            <a:pPr marL="0" lvl="0" indent="0">
              <a:buNone/>
            </a:pPr>
            <a:r>
              <a:rPr lang="en-US" b="1" dirty="0">
                <a:latin typeface="TimesNewRomanPSMT"/>
              </a:rPr>
              <a:t> </a:t>
            </a:r>
            <a:r>
              <a:rPr lang="en-US" b="1" dirty="0" smtClean="0">
                <a:latin typeface="TimesNewRomanPSMT"/>
              </a:rPr>
              <a:t>   interactions </a:t>
            </a:r>
            <a:r>
              <a:rPr lang="en-US" b="1" dirty="0">
                <a:latin typeface="TimesNewRomanPSMT"/>
              </a:rPr>
              <a:t>with  the GUI elements of an </a:t>
            </a:r>
            <a:r>
              <a:rPr lang="en-US" b="1" dirty="0" smtClean="0">
                <a:latin typeface="TimesNewRomanPSMT"/>
              </a:rPr>
              <a:t>application.</a:t>
            </a:r>
            <a:endParaRPr lang="en-US" b="1" dirty="0">
              <a:latin typeface="TimesNewRomanPSMT"/>
            </a:endParaRPr>
          </a:p>
          <a:p>
            <a:pPr lvl="0"/>
            <a:r>
              <a:rPr lang="en-US" b="1" dirty="0">
                <a:solidFill>
                  <a:srgbClr val="3333FF"/>
                </a:solidFill>
                <a:latin typeface="TimesNewRomanPSMT"/>
              </a:rPr>
              <a:t>All </a:t>
            </a:r>
            <a:r>
              <a:rPr lang="en-US" b="1" dirty="0" smtClean="0">
                <a:solidFill>
                  <a:srgbClr val="3333FF"/>
                </a:solidFill>
                <a:latin typeface="TimesNewRomanPSMT"/>
              </a:rPr>
              <a:t>threads</a:t>
            </a:r>
            <a:r>
              <a:rPr lang="en-US" b="1" dirty="0" smtClean="0">
                <a:solidFill>
                  <a:srgbClr val="3333FF"/>
                </a:solidFill>
                <a:latin typeface="TimesNewRomanPSMT"/>
              </a:rPr>
              <a:t> </a:t>
            </a:r>
            <a:r>
              <a:rPr lang="en-US" b="1" dirty="0">
                <a:latin typeface="TimesNewRomanPSMT"/>
              </a:rPr>
              <a:t>that require interaction </a:t>
            </a:r>
            <a:r>
              <a:rPr lang="en-US" b="1" dirty="0" smtClean="0">
                <a:latin typeface="TimesNewRomanPSMT"/>
              </a:rPr>
              <a:t>with GUI </a:t>
            </a:r>
            <a:r>
              <a:rPr lang="en-US" b="1" dirty="0">
                <a:latin typeface="TimesNewRomanPSMT"/>
              </a:rPr>
              <a:t>elements of an application are </a:t>
            </a:r>
            <a:r>
              <a:rPr lang="en-US" b="1" dirty="0">
                <a:solidFill>
                  <a:srgbClr val="3333FF"/>
                </a:solidFill>
                <a:latin typeface="TimesNewRomanPSMT"/>
              </a:rPr>
              <a:t>placed in an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  <a:latin typeface="TimesNewRomanPSMT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NewRomanPSMT"/>
              </a:rPr>
              <a:t>  event </a:t>
            </a:r>
            <a:r>
              <a:rPr lang="en-US" b="1" dirty="0">
                <a:solidFill>
                  <a:srgbClr val="FF0000"/>
                </a:solidFill>
                <a:latin typeface="TimesNewRomanPSMT"/>
              </a:rPr>
              <a:t>queue </a:t>
            </a:r>
            <a:r>
              <a:rPr lang="en-US" b="1" dirty="0">
                <a:latin typeface="TimesNewRomanPSMT"/>
              </a:rPr>
              <a:t>and  they are executed sequentially by the event dispatch thread</a:t>
            </a:r>
            <a:r>
              <a:rPr lang="en-US" b="1" dirty="0" smtClean="0">
                <a:latin typeface="TimesNewRomanPSMT"/>
              </a:rPr>
              <a:t>.</a:t>
            </a:r>
            <a:endParaRPr lang="en-US" b="1" dirty="0">
              <a:solidFill>
                <a:srgbClr val="3333FF"/>
              </a:solidFill>
            </a:endParaRPr>
          </a:p>
          <a:p>
            <a:r>
              <a:rPr lang="en-US" b="1" dirty="0" smtClean="0">
                <a:latin typeface="TimesNewRomanPSMT"/>
              </a:rPr>
              <a:t>This thread is used to </a:t>
            </a:r>
            <a:r>
              <a:rPr lang="en-US" dirty="0" smtClean="0">
                <a:latin typeface="TimesNewRomanPSMT"/>
              </a:rPr>
              <a:t>gather </a:t>
            </a:r>
            <a:r>
              <a:rPr lang="en-US" b="1" dirty="0" smtClean="0">
                <a:latin typeface="TimesNewRomanPSMT"/>
              </a:rPr>
              <a:t>user interface events </a:t>
            </a:r>
            <a:r>
              <a:rPr lang="en-US" dirty="0">
                <a:latin typeface="TimesNewRomanPSMT"/>
              </a:rPr>
              <a:t>from the </a:t>
            </a:r>
            <a:r>
              <a:rPr lang="en-US" dirty="0" smtClean="0">
                <a:latin typeface="TimesNewRomanPSMT"/>
              </a:rPr>
              <a:t>host </a:t>
            </a:r>
            <a:r>
              <a:rPr lang="en-US" dirty="0">
                <a:latin typeface="TimesNewRomanPSMT"/>
              </a:rPr>
              <a:t>operating environment. </a:t>
            </a:r>
            <a:endParaRPr lang="en-US" dirty="0" smtClean="0">
              <a:latin typeface="TimesNewRomanPSMT"/>
            </a:endParaRP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3333FF"/>
                </a:solidFill>
              </a:rPr>
              <a:t>AW</a:t>
            </a:r>
            <a:r>
              <a:rPr lang="en-US" dirty="0" smtClean="0"/>
              <a:t>T </a:t>
            </a:r>
            <a:r>
              <a:rPr lang="en-US" b="1" dirty="0" smtClean="0">
                <a:solidFill>
                  <a:srgbClr val="3333FF"/>
                </a:solidFill>
              </a:rPr>
              <a:t>event dispatch thread </a:t>
            </a:r>
            <a:r>
              <a:rPr lang="en-US" dirty="0" smtClean="0">
                <a:solidFill>
                  <a:srgbClr val="3333FF"/>
                </a:solidFill>
              </a:rPr>
              <a:t> </a:t>
            </a:r>
            <a:r>
              <a:rPr lang="en-US" dirty="0" smtClean="0"/>
              <a:t>is running in parallel with </a:t>
            </a:r>
            <a:r>
              <a:rPr lang="en-US" b="1" dirty="0" smtClean="0"/>
              <a:t>other treads  </a:t>
            </a:r>
            <a:r>
              <a:rPr lang="en-US" dirty="0" smtClean="0"/>
              <a:t>to run user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interface events. 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  <a:latin typeface="TimesNewRomanPSMT"/>
              </a:rPr>
              <a:t>Note: If </a:t>
            </a:r>
            <a:r>
              <a:rPr lang="en-US" dirty="0">
                <a:solidFill>
                  <a:prstClr val="black"/>
                </a:solidFill>
                <a:latin typeface="TimesNewRomanPSMT"/>
              </a:rPr>
              <a:t>an </a:t>
            </a:r>
            <a:r>
              <a:rPr lang="en-US" b="1" dirty="0">
                <a:solidFill>
                  <a:prstClr val="black"/>
                </a:solidFill>
                <a:latin typeface="TimesNewRomanPSMT"/>
              </a:rPr>
              <a:t>action</a:t>
            </a:r>
            <a:r>
              <a:rPr lang="en-US" dirty="0">
                <a:solidFill>
                  <a:prstClr val="black"/>
                </a:solidFill>
                <a:latin typeface="TimesNewRomanPSMT"/>
              </a:rPr>
              <a:t> takes a long time, do it in a </a:t>
            </a:r>
            <a:r>
              <a:rPr lang="en-US" dirty="0">
                <a:solidFill>
                  <a:srgbClr val="3333FF"/>
                </a:solidFill>
                <a:latin typeface="TimesNewRomanPSMT"/>
              </a:rPr>
              <a:t>separate  thread </a:t>
            </a:r>
            <a:r>
              <a:rPr lang="en-US" dirty="0">
                <a:solidFill>
                  <a:prstClr val="black"/>
                </a:solidFill>
                <a:latin typeface="TimesNewRomanPSMT"/>
              </a:rPr>
              <a:t>and </a:t>
            </a:r>
            <a:r>
              <a:rPr lang="en-US" dirty="0">
                <a:solidFill>
                  <a:srgbClr val="FF0000"/>
                </a:solidFill>
                <a:latin typeface="TimesNewRomanPSMT"/>
              </a:rPr>
              <a:t>never </a:t>
            </a:r>
            <a:r>
              <a:rPr lang="en-US" dirty="0">
                <a:solidFill>
                  <a:prstClr val="black"/>
                </a:solidFill>
                <a:latin typeface="TimesNewRomanPSMT"/>
              </a:rPr>
              <a:t>in the </a:t>
            </a:r>
            <a:r>
              <a:rPr lang="en-US" b="1" dirty="0">
                <a:solidFill>
                  <a:prstClr val="black"/>
                </a:solidFill>
                <a:latin typeface="TimesNewRomanPSMT"/>
              </a:rPr>
              <a:t>event </a:t>
            </a:r>
            <a:r>
              <a:rPr lang="en-US" b="1" dirty="0" smtClean="0">
                <a:solidFill>
                  <a:prstClr val="black"/>
                </a:solidFill>
                <a:latin typeface="TimesNewRomanPSMT"/>
              </a:rPr>
              <a:t>dispatch </a:t>
            </a: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TimesNewRomanPSMT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TimesNewRomanPSMT"/>
              </a:rPr>
              <a:t>  threa</a:t>
            </a:r>
            <a:r>
              <a:rPr lang="en-US" dirty="0" smtClean="0">
                <a:solidFill>
                  <a:prstClr val="black"/>
                </a:solidFill>
                <a:latin typeface="TimesNewRomanPSMT"/>
              </a:rPr>
              <a:t>d </a:t>
            </a:r>
            <a:r>
              <a:rPr lang="en-US" b="1" dirty="0">
                <a:solidFill>
                  <a:srgbClr val="3333FF"/>
                </a:solidFill>
                <a:latin typeface="TimesNewRomanPSMT"/>
              </a:rPr>
              <a:t>because</a:t>
            </a:r>
            <a:r>
              <a:rPr lang="en-US" dirty="0">
                <a:solidFill>
                  <a:prstClr val="black"/>
                </a:solidFill>
                <a:latin typeface="TimesNewRomanPSMT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TimesNewRomanPSMT"/>
              </a:rPr>
              <a:t> the </a:t>
            </a:r>
            <a:r>
              <a:rPr lang="en-US" dirty="0">
                <a:solidFill>
                  <a:prstClr val="black"/>
                </a:solidFill>
                <a:latin typeface="TimesNewRomanPSMT"/>
              </a:rPr>
              <a:t>application seems </a:t>
            </a:r>
            <a:r>
              <a:rPr lang="en-US" b="1" dirty="0" smtClean="0">
                <a:solidFill>
                  <a:prstClr val="black"/>
                </a:solidFill>
                <a:latin typeface="TimesNewRomanPSMT"/>
              </a:rPr>
              <a:t>dead without response</a:t>
            </a:r>
            <a:r>
              <a:rPr lang="en-US" dirty="0" smtClean="0">
                <a:solidFill>
                  <a:prstClr val="black"/>
                </a:solidFill>
                <a:latin typeface="TimesNewRomanPSMT"/>
              </a:rPr>
              <a:t>.</a:t>
            </a:r>
            <a:endParaRPr lang="en-US" dirty="0">
              <a:solidFill>
                <a:prstClr val="black"/>
              </a:solidFill>
              <a:latin typeface="TimesNewRomanPSMT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8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592" y="515521"/>
            <a:ext cx="10852402" cy="5910916"/>
          </a:xfrm>
        </p:spPr>
        <p:txBody>
          <a:bodyPr>
            <a:normAutofit fontScale="92500" lnSpcReduction="20000"/>
          </a:bodyPr>
          <a:lstStyle/>
          <a:p>
            <a:pPr marL="109537" indent="0">
              <a:buNone/>
            </a:pPr>
            <a:r>
              <a:rPr lang="en-US" sz="2200" b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</a:t>
            </a:r>
            <a:r>
              <a:rPr lang="en-US" sz="2200" b="1" dirty="0" smtClean="0">
                <a:solidFill>
                  <a:srgbClr val="3333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Four </a:t>
            </a:r>
            <a:r>
              <a:rPr lang="en-US" sz="2200" b="1" dirty="0" smtClean="0">
                <a:solidFill>
                  <a:srgbClr val="3333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3333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Steps to Create a </a:t>
            </a:r>
            <a:r>
              <a:rPr lang="en-US" sz="2200" b="1" dirty="0" smtClean="0">
                <a:solidFill>
                  <a:srgbClr val="3333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GUI in Java Application </a:t>
            </a:r>
          </a:p>
          <a:p>
            <a:pPr marL="452437" indent="-342900">
              <a:buFont typeface="Wingdings" panose="05000000000000000000" pitchFamily="2" charset="2"/>
              <a:buChar char="§"/>
            </a:pPr>
            <a:r>
              <a:rPr lang="en-US" sz="2200" dirty="0"/>
              <a:t>In java, frame class is a Top-level window with a title </a:t>
            </a:r>
            <a:r>
              <a:rPr lang="en-US" sz="2200" dirty="0" smtClean="0"/>
              <a:t>bar.</a:t>
            </a:r>
          </a:p>
          <a:p>
            <a:pPr marL="452437" indent="-342900">
              <a:buFont typeface="Wingdings" panose="05000000000000000000" pitchFamily="2" charset="2"/>
              <a:buChar char="§"/>
            </a:pPr>
            <a:r>
              <a:rPr lang="en-US" sz="2200" dirty="0" smtClean="0"/>
              <a:t>The </a:t>
            </a:r>
            <a:r>
              <a:rPr lang="en-US" sz="2200" dirty="0"/>
              <a:t>AWT library has a class called </a:t>
            </a:r>
            <a:r>
              <a:rPr lang="en-US" sz="2200" dirty="0" smtClean="0"/>
              <a:t>Frame</a:t>
            </a:r>
          </a:p>
          <a:p>
            <a:pPr marL="452437" indent="-342900">
              <a:buFont typeface="Wingdings" panose="05000000000000000000" pitchFamily="2" charset="2"/>
              <a:buChar char="§"/>
            </a:pPr>
            <a:r>
              <a:rPr lang="en-US" sz="2200" dirty="0" smtClean="0"/>
              <a:t>The </a:t>
            </a:r>
            <a:r>
              <a:rPr lang="en-US" sz="2200" dirty="0"/>
              <a:t>Swing version of this class is called </a:t>
            </a:r>
            <a:r>
              <a:rPr lang="en-US" sz="2200" dirty="0" err="1">
                <a:solidFill>
                  <a:srgbClr val="3333FF"/>
                </a:solidFill>
              </a:rPr>
              <a:t>JFrame</a:t>
            </a:r>
            <a:r>
              <a:rPr lang="en-US" sz="2200" dirty="0"/>
              <a:t> and extends the </a:t>
            </a:r>
            <a:r>
              <a:rPr lang="en-US" sz="2200" dirty="0">
                <a:solidFill>
                  <a:srgbClr val="3333FF"/>
                </a:solidFill>
              </a:rPr>
              <a:t>Frame</a:t>
            </a:r>
            <a:r>
              <a:rPr lang="en-US" sz="2200" dirty="0"/>
              <a:t> </a:t>
            </a:r>
            <a:r>
              <a:rPr lang="en-US" sz="2200" dirty="0" smtClean="0"/>
              <a:t>class</a:t>
            </a:r>
          </a:p>
          <a:p>
            <a:pPr marL="452437" indent="-342900">
              <a:buFont typeface="Wingdings" panose="05000000000000000000" pitchFamily="2" charset="2"/>
              <a:buChar char="§"/>
            </a:pPr>
            <a:r>
              <a:rPr lang="en-US" sz="2200" dirty="0" err="1" smtClean="0">
                <a:solidFill>
                  <a:srgbClr val="3333FF"/>
                </a:solidFill>
              </a:rPr>
              <a:t>Jframe</a:t>
            </a:r>
            <a:r>
              <a:rPr lang="en-US" sz="2200" dirty="0" smtClean="0">
                <a:solidFill>
                  <a:srgbClr val="3333FF"/>
                </a:solidFill>
              </a:rPr>
              <a:t> </a:t>
            </a:r>
            <a:r>
              <a:rPr lang="en-US" sz="2200" dirty="0">
                <a:solidFill>
                  <a:srgbClr val="3333FF"/>
                </a:solidFill>
              </a:rPr>
              <a:t>i</a:t>
            </a:r>
            <a:r>
              <a:rPr lang="en-US" sz="2200" dirty="0"/>
              <a:t>s not painted by Swing because window decorations (button, title bar icons) </a:t>
            </a:r>
            <a:endParaRPr lang="en-US" sz="2200" dirty="0" smtClean="0"/>
          </a:p>
          <a:p>
            <a:pPr marL="109537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come </a:t>
            </a:r>
            <a:r>
              <a:rPr lang="en-US" sz="2200" dirty="0"/>
              <a:t>from host </a:t>
            </a:r>
            <a:r>
              <a:rPr lang="en-US" sz="2200" b="1" dirty="0" smtClean="0"/>
              <a:t>OS</a:t>
            </a:r>
            <a:endParaRPr lang="en-US" sz="2200" b="1" dirty="0" smtClean="0"/>
          </a:p>
          <a:p>
            <a:pPr marL="109537" indent="0">
              <a:buNone/>
            </a:pPr>
            <a:r>
              <a:rPr lang="en-US" sz="2200" dirty="0"/>
              <a:t>1)  Create a window(a </a:t>
            </a:r>
            <a:r>
              <a:rPr lang="en-US" sz="2200" dirty="0" err="1"/>
              <a:t>Jframe</a:t>
            </a:r>
            <a:r>
              <a:rPr lang="en-US" sz="2200" dirty="0" smtClean="0"/>
              <a:t>) as top level container </a:t>
            </a:r>
            <a:r>
              <a:rPr lang="en-US" sz="2200" dirty="0" smtClean="0"/>
              <a:t>(</a:t>
            </a:r>
            <a:r>
              <a:rPr lang="en-US" sz="2200" dirty="0" smtClean="0">
                <a:solidFill>
                  <a:srgbClr val="3333FF"/>
                </a:solidFill>
              </a:rPr>
              <a:t>outer class</a:t>
            </a:r>
            <a:r>
              <a:rPr lang="en-US" sz="2200" dirty="0" smtClean="0"/>
              <a:t>)</a:t>
            </a:r>
            <a:endParaRPr lang="en-US" sz="2200" dirty="0"/>
          </a:p>
          <a:p>
            <a:pPr marL="109537" indent="0">
              <a:buNone/>
            </a:pPr>
            <a:r>
              <a:rPr lang="en-US" sz="2200" dirty="0"/>
              <a:t>            </a:t>
            </a:r>
            <a:r>
              <a:rPr lang="en-US" sz="2200" dirty="0" err="1">
                <a:solidFill>
                  <a:srgbClr val="0000FF"/>
                </a:solidFill>
              </a:rPr>
              <a:t>JFramen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>
                <a:solidFill>
                  <a:srgbClr val="7030A0"/>
                </a:solidFill>
              </a:rPr>
              <a:t>frame</a:t>
            </a:r>
            <a:r>
              <a:rPr lang="en-US" sz="2200" dirty="0">
                <a:solidFill>
                  <a:srgbClr val="0000FF"/>
                </a:solidFill>
              </a:rPr>
              <a:t>=</a:t>
            </a:r>
            <a:r>
              <a:rPr lang="en-US" sz="2200" dirty="0">
                <a:solidFill>
                  <a:srgbClr val="FF0000"/>
                </a:solidFill>
              </a:rPr>
              <a:t>new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 err="1">
                <a:solidFill>
                  <a:srgbClr val="0000FF"/>
                </a:solidFill>
              </a:rPr>
              <a:t>JFrame</a:t>
            </a:r>
            <a:r>
              <a:rPr lang="en-US" sz="2200" dirty="0">
                <a:solidFill>
                  <a:srgbClr val="0000FF"/>
                </a:solidFill>
              </a:rPr>
              <a:t>();</a:t>
            </a:r>
          </a:p>
          <a:p>
            <a:pPr marL="109537" indent="0">
              <a:buNone/>
            </a:pPr>
            <a:r>
              <a:rPr lang="en-US" sz="2200" dirty="0"/>
              <a:t>2) Create  a </a:t>
            </a:r>
            <a:r>
              <a:rPr lang="en-US" sz="2200" dirty="0" smtClean="0"/>
              <a:t>GUI component(element)  </a:t>
            </a:r>
            <a:r>
              <a:rPr lang="en-US" sz="2200" dirty="0"/>
              <a:t>like </a:t>
            </a:r>
            <a:r>
              <a:rPr lang="en-US" sz="2200" b="1" dirty="0" err="1"/>
              <a:t>button,text</a:t>
            </a:r>
            <a:r>
              <a:rPr lang="en-US" sz="2200" b="1" dirty="0"/>
              <a:t> field</a:t>
            </a:r>
            <a:r>
              <a:rPr lang="en-US" sz="2200" dirty="0"/>
              <a:t>;</a:t>
            </a:r>
          </a:p>
          <a:p>
            <a:pPr marL="109537" indent="0">
              <a:buNone/>
            </a:pPr>
            <a:r>
              <a:rPr lang="en-US" sz="2200" dirty="0"/>
              <a:t>           </a:t>
            </a:r>
            <a:r>
              <a:rPr lang="en-US" sz="2200" dirty="0" smtClean="0"/>
              <a:t>e.g.  </a:t>
            </a:r>
            <a:r>
              <a:rPr lang="en-US" sz="2200" dirty="0">
                <a:solidFill>
                  <a:srgbClr val="0000FF"/>
                </a:solidFill>
              </a:rPr>
              <a:t>JButton </a:t>
            </a:r>
            <a:r>
              <a:rPr lang="en-US" sz="2200" dirty="0">
                <a:solidFill>
                  <a:srgbClr val="7030A0"/>
                </a:solidFill>
              </a:rPr>
              <a:t>button</a:t>
            </a:r>
            <a:r>
              <a:rPr lang="en-US" sz="2200" dirty="0">
                <a:solidFill>
                  <a:srgbClr val="0000FF"/>
                </a:solidFill>
              </a:rPr>
              <a:t>=</a:t>
            </a:r>
            <a:r>
              <a:rPr lang="en-US" sz="2200" dirty="0">
                <a:solidFill>
                  <a:srgbClr val="FF0000"/>
                </a:solidFill>
              </a:rPr>
              <a:t>new</a:t>
            </a:r>
            <a:r>
              <a:rPr lang="en-US" sz="2200" dirty="0">
                <a:solidFill>
                  <a:srgbClr val="0000FF"/>
                </a:solidFill>
              </a:rPr>
              <a:t> JButton(“click Here”);</a:t>
            </a:r>
          </a:p>
          <a:p>
            <a:pPr marL="109537" indent="0">
              <a:buNone/>
            </a:pPr>
            <a:r>
              <a:rPr lang="en-US" sz="2200" dirty="0"/>
              <a:t>3) Add </a:t>
            </a:r>
            <a:r>
              <a:rPr lang="en-US" sz="2200" dirty="0" smtClean="0"/>
              <a:t>the GUI component(element)  </a:t>
            </a:r>
            <a:r>
              <a:rPr lang="en-US" sz="2200" dirty="0"/>
              <a:t>to the </a:t>
            </a:r>
            <a:r>
              <a:rPr lang="en-US" sz="2200" dirty="0" smtClean="0"/>
              <a:t>outer frame</a:t>
            </a:r>
            <a:endParaRPr lang="en-US" sz="2200" dirty="0"/>
          </a:p>
          <a:p>
            <a:pPr marL="109537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        frame.</a:t>
            </a:r>
            <a:r>
              <a:rPr lang="en-US" sz="2200" dirty="0">
                <a:solidFill>
                  <a:srgbClr val="0000FF"/>
                </a:solidFill>
              </a:rPr>
              <a:t>add</a:t>
            </a:r>
            <a:r>
              <a:rPr lang="en-US" sz="2200" dirty="0">
                <a:solidFill>
                  <a:srgbClr val="7030A0"/>
                </a:solidFill>
              </a:rPr>
              <a:t>(</a:t>
            </a:r>
            <a:r>
              <a:rPr lang="en-US" sz="2200" dirty="0" err="1">
                <a:solidFill>
                  <a:srgbClr val="7030A0"/>
                </a:solidFill>
              </a:rPr>
              <a:t>button,</a:t>
            </a:r>
            <a:r>
              <a:rPr lang="en-US" sz="2200" dirty="0" err="1">
                <a:solidFill>
                  <a:srgbClr val="0000FF"/>
                </a:solidFill>
              </a:rPr>
              <a:t>FlowLayout.EAST</a:t>
            </a:r>
            <a:r>
              <a:rPr lang="en-US" sz="2200" dirty="0">
                <a:solidFill>
                  <a:srgbClr val="7030A0"/>
                </a:solidFill>
              </a:rPr>
              <a:t>);</a:t>
            </a:r>
            <a:endParaRPr lang="en-US" sz="2200" dirty="0"/>
          </a:p>
          <a:p>
            <a:pPr marL="109537" indent="0">
              <a:buNone/>
            </a:pPr>
            <a:r>
              <a:rPr lang="en-US" sz="2200" dirty="0"/>
              <a:t>4) </a:t>
            </a:r>
            <a:r>
              <a:rPr lang="en-US" sz="2200" dirty="0" err="1"/>
              <a:t>Dispaly</a:t>
            </a:r>
            <a:r>
              <a:rPr lang="en-US" sz="2200" dirty="0"/>
              <a:t> the frame by giving it a size and enabling  it visible </a:t>
            </a:r>
          </a:p>
          <a:p>
            <a:pPr marL="109537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       </a:t>
            </a:r>
            <a:r>
              <a:rPr lang="en-US" sz="2200" dirty="0" err="1">
                <a:solidFill>
                  <a:srgbClr val="7030A0"/>
                </a:solidFill>
              </a:rPr>
              <a:t>frame.</a:t>
            </a:r>
            <a:r>
              <a:rPr lang="en-US" sz="2200" dirty="0" err="1">
                <a:solidFill>
                  <a:srgbClr val="0000FF"/>
                </a:solidFill>
              </a:rPr>
              <a:t>setSize</a:t>
            </a:r>
            <a:r>
              <a:rPr lang="en-US" sz="2200" dirty="0">
                <a:solidFill>
                  <a:srgbClr val="7030A0"/>
                </a:solidFill>
              </a:rPr>
              <a:t>(</a:t>
            </a:r>
            <a:r>
              <a:rPr lang="en-US" sz="2200" dirty="0"/>
              <a:t>300x300</a:t>
            </a:r>
            <a:r>
              <a:rPr lang="en-US" sz="2200" dirty="0" smtClean="0">
                <a:solidFill>
                  <a:srgbClr val="7030A0"/>
                </a:solidFill>
              </a:rPr>
              <a:t>); // default size is 0x0</a:t>
            </a:r>
            <a:endParaRPr lang="en-US" sz="2200" dirty="0">
              <a:solidFill>
                <a:srgbClr val="7030A0"/>
              </a:solidFill>
            </a:endParaRPr>
          </a:p>
          <a:p>
            <a:pPr marL="109537" indent="0">
              <a:buClr>
                <a:srgbClr val="2DA2BF"/>
              </a:buClr>
              <a:buNone/>
            </a:pPr>
            <a:r>
              <a:rPr lang="en-US" sz="2200" dirty="0">
                <a:solidFill>
                  <a:srgbClr val="7030A0"/>
                </a:solidFill>
              </a:rPr>
              <a:t>       </a:t>
            </a:r>
            <a:r>
              <a:rPr lang="en-US" sz="2200" dirty="0" err="1">
                <a:solidFill>
                  <a:srgbClr val="7030A0"/>
                </a:solidFill>
              </a:rPr>
              <a:t>frame.</a:t>
            </a:r>
            <a:r>
              <a:rPr lang="en-US" sz="2200" dirty="0" err="1">
                <a:solidFill>
                  <a:srgbClr val="0000FF"/>
                </a:solidFill>
              </a:rPr>
              <a:t>setVisible</a:t>
            </a:r>
            <a:r>
              <a:rPr lang="en-US" sz="2200" dirty="0">
                <a:solidFill>
                  <a:srgbClr val="7030A0"/>
                </a:solidFill>
              </a:rPr>
              <a:t>(</a:t>
            </a:r>
            <a:r>
              <a:rPr lang="en-US" sz="2200" dirty="0">
                <a:solidFill>
                  <a:srgbClr val="FF0000"/>
                </a:solidFill>
              </a:rPr>
              <a:t>true</a:t>
            </a:r>
            <a:r>
              <a:rPr lang="en-US" sz="2200" dirty="0" smtClean="0">
                <a:solidFill>
                  <a:srgbClr val="7030A0"/>
                </a:solidFill>
              </a:rPr>
              <a:t>); //  by default, it is </a:t>
            </a:r>
            <a:r>
              <a:rPr lang="en-US" sz="2200" dirty="0" err="1" smtClean="0">
                <a:solidFill>
                  <a:srgbClr val="7030A0"/>
                </a:solidFill>
              </a:rPr>
              <a:t>invisble</a:t>
            </a:r>
            <a:r>
              <a:rPr lang="en-US" sz="2200" dirty="0" smtClean="0">
                <a:solidFill>
                  <a:srgbClr val="7030A0"/>
                </a:solidFill>
              </a:rPr>
              <a:t> </a:t>
            </a:r>
            <a:endParaRPr lang="en-US" sz="2200" dirty="0">
              <a:solidFill>
                <a:srgbClr val="7030A0"/>
              </a:solidFill>
            </a:endParaRPr>
          </a:p>
          <a:p>
            <a:pPr marL="968375" indent="-860425">
              <a:buClr>
                <a:srgbClr val="2DA2BF"/>
              </a:buClr>
              <a:buNone/>
            </a:pPr>
            <a:r>
              <a:rPr lang="en-US" sz="2200" dirty="0">
                <a:solidFill>
                  <a:srgbClr val="FF0000"/>
                </a:solidFill>
              </a:rPr>
              <a:t>Note</a:t>
            </a:r>
            <a:r>
              <a:rPr lang="en-US" sz="2200" dirty="0">
                <a:solidFill>
                  <a:srgbClr val="7030A0"/>
                </a:solidFill>
              </a:rPr>
              <a:t>: </a:t>
            </a:r>
            <a:r>
              <a:rPr lang="en-US" sz="2200" dirty="0"/>
              <a:t>Put </a:t>
            </a:r>
            <a:r>
              <a:rPr lang="en-US" sz="2200" b="1" dirty="0"/>
              <a:t>interactive</a:t>
            </a:r>
            <a:r>
              <a:rPr lang="en-US" sz="2200" dirty="0"/>
              <a:t> components (</a:t>
            </a:r>
            <a:r>
              <a:rPr lang="en-US" sz="2200" dirty="0" err="1">
                <a:solidFill>
                  <a:srgbClr val="7030A0"/>
                </a:solidFill>
              </a:rPr>
              <a:t>Jbutton</a:t>
            </a:r>
            <a:r>
              <a:rPr lang="en-US" sz="2200" dirty="0">
                <a:solidFill>
                  <a:srgbClr val="7030A0"/>
                </a:solidFill>
              </a:rPr>
              <a:t>, JCheckBox, JTextField</a:t>
            </a:r>
            <a:r>
              <a:rPr lang="en-US" sz="2200" dirty="0"/>
              <a:t>) into background </a:t>
            </a:r>
            <a:endParaRPr lang="en-US" sz="2200" dirty="0" smtClean="0"/>
          </a:p>
          <a:p>
            <a:pPr marL="968375" indent="-860425">
              <a:buClr>
                <a:srgbClr val="2DA2BF"/>
              </a:buClr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</a:t>
            </a:r>
            <a:r>
              <a:rPr lang="en-US" sz="2200" dirty="0" smtClean="0"/>
              <a:t>components </a:t>
            </a:r>
            <a:r>
              <a:rPr lang="en-US" sz="2200" dirty="0"/>
              <a:t>(</a:t>
            </a:r>
            <a:r>
              <a:rPr lang="en-US" sz="2200" dirty="0" err="1">
                <a:solidFill>
                  <a:srgbClr val="0000FF"/>
                </a:solidFill>
              </a:rPr>
              <a:t>Jframe</a:t>
            </a:r>
            <a:r>
              <a:rPr lang="en-US" sz="2200" dirty="0">
                <a:solidFill>
                  <a:srgbClr val="0000FF"/>
                </a:solidFill>
              </a:rPr>
              <a:t>, </a:t>
            </a:r>
            <a:r>
              <a:rPr lang="en-US" sz="2200" dirty="0" err="1">
                <a:solidFill>
                  <a:srgbClr val="0000FF"/>
                </a:solidFill>
              </a:rPr>
              <a:t>JPanel</a:t>
            </a:r>
            <a:r>
              <a:rPr lang="en-US" sz="2200" dirty="0"/>
              <a:t>)</a:t>
            </a:r>
          </a:p>
          <a:p>
            <a:pPr marL="109537" indent="0">
              <a:buNone/>
            </a:pPr>
            <a:endParaRPr lang="en-US" sz="2200" dirty="0"/>
          </a:p>
          <a:p>
            <a:pPr marL="623887" indent="-514350">
              <a:buAutoNum type="arabicParenR"/>
            </a:pPr>
            <a:endParaRPr lang="en-US" dirty="0" smtClean="0"/>
          </a:p>
          <a:p>
            <a:pPr marL="623887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3360</TotalTime>
  <Words>3452</Words>
  <Application>Microsoft Office PowerPoint</Application>
  <PresentationFormat>Widescreen</PresentationFormat>
  <Paragraphs>580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53" baseType="lpstr">
      <vt:lpstr>CourierNewPSMT</vt:lpstr>
      <vt:lpstr>맑은 고딕</vt:lpstr>
      <vt:lpstr>TimesNewRomanPS-ItalicMT</vt:lpstr>
      <vt:lpstr>TimesNewRomanPSMT</vt:lpstr>
      <vt:lpstr>Arial</vt:lpstr>
      <vt:lpstr>Calibri</vt:lpstr>
      <vt:lpstr>Comic Sans MS</vt:lpstr>
      <vt:lpstr>Lucida Sans Unicode</vt:lpstr>
      <vt:lpstr>Times New Roman</vt:lpstr>
      <vt:lpstr>Verdana</vt:lpstr>
      <vt:lpstr>Wingdings</vt:lpstr>
      <vt:lpstr>Wingdings 2</vt:lpstr>
      <vt:lpstr>Wingdings 3</vt:lpstr>
      <vt:lpstr>Office 테마</vt:lpstr>
      <vt:lpstr>Concourse</vt:lpstr>
      <vt:lpstr>Chapter 10: Graphics Programming</vt:lpstr>
      <vt:lpstr>10.1 Introducing Swing GUI components</vt:lpstr>
      <vt:lpstr> </vt:lpstr>
      <vt:lpstr>10.1 Introducing Swing GUI components</vt:lpstr>
      <vt:lpstr>PowerPoint Presentation</vt:lpstr>
      <vt:lpstr>10.1 Introducing Swing GUI components cont’d</vt:lpstr>
      <vt:lpstr> 10.1 Introducing Swing GUI components:  Hierarchy of the “Component” Class </vt:lpstr>
      <vt:lpstr>  Swing GUI Applications and AWT eventQueue  Thread </vt:lpstr>
      <vt:lpstr>PowerPoint Presentation</vt:lpstr>
      <vt:lpstr>10.2. Creating a Frame</vt:lpstr>
      <vt:lpstr>Listing 10.1: simpleFrame/SimpleFrameTest.java(1/2)</vt:lpstr>
      <vt:lpstr>Listing 10.1: simpleFrame/SimpleFrameTest.java(2/2)</vt:lpstr>
      <vt:lpstr>  Explanation of Listing 10.1: EvenetQueue class (1/2)</vt:lpstr>
      <vt:lpstr> Explanation of Listing 10.1: EvenetQueue class(2/2)</vt:lpstr>
      <vt:lpstr>Frame Properties</vt:lpstr>
      <vt:lpstr>Listing 10.2: sizedFrame/SizedFrameTest.java(1/2)</vt:lpstr>
      <vt:lpstr>Listing 10.2: sizedFrame/SizedFrameTest.java(2/2)</vt:lpstr>
      <vt:lpstr>10.4. Drawing on a Component.</vt:lpstr>
      <vt:lpstr>Listing 10.3. notHelloWorld/NotHelloWorld.java(1/3) </vt:lpstr>
      <vt:lpstr>Listing 10.3. notHelloWorld/NotHelloWorld.java(2/3) </vt:lpstr>
      <vt:lpstr>Listing 10.3. notHelloWorld/NotHelloWorld.java(3/3) </vt:lpstr>
      <vt:lpstr>PowerPoint Presentation</vt:lpstr>
      <vt:lpstr>19.5. Java 2D API : To display Geometrical Shapes</vt:lpstr>
      <vt:lpstr>19.5. Display Geometrical Shapes</vt:lpstr>
      <vt:lpstr>Listing 10.4: draw/DrawTest.java(1/3)</vt:lpstr>
      <vt:lpstr>Listing 10.4: draw/DrawTest.java(2/3)</vt:lpstr>
      <vt:lpstr>Listing 10.4: draw/DrawTest.java(3/3)</vt:lpstr>
      <vt:lpstr>Listing 10.4: draw/DrawTest.java</vt:lpstr>
      <vt:lpstr>Display colors, fonts, and images</vt:lpstr>
      <vt:lpstr>Listing : fill/FillTest.java(1/4)</vt:lpstr>
      <vt:lpstr>Listing : fill/FillTest.java(2/4)</vt:lpstr>
      <vt:lpstr>Listing : fill/FillTest.java(3/4)</vt:lpstr>
      <vt:lpstr>Listing : fill/FillTest.java(4/4)</vt:lpstr>
      <vt:lpstr>10.8. displaying Images</vt:lpstr>
      <vt:lpstr>Listing 10.6: image/ImageTest.java</vt:lpstr>
      <vt:lpstr>Listing 10.6: image/ImageTest.java</vt:lpstr>
      <vt:lpstr>Listing 10.6: image/ImageTest.java</vt:lpstr>
      <vt:lpstr>Listing 10.6: image/ImageTest.java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류기열</dc:creator>
  <cp:lastModifiedBy>Wondim</cp:lastModifiedBy>
  <cp:revision>360</cp:revision>
  <dcterms:created xsi:type="dcterms:W3CDTF">2018-08-13T01:39:17Z</dcterms:created>
  <dcterms:modified xsi:type="dcterms:W3CDTF">2019-05-27T22:18:49Z</dcterms:modified>
</cp:coreProperties>
</file>