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343" r:id="rId4"/>
    <p:sldId id="346" r:id="rId5"/>
    <p:sldId id="348" r:id="rId6"/>
    <p:sldId id="349" r:id="rId7"/>
    <p:sldId id="314" r:id="rId8"/>
    <p:sldId id="315" r:id="rId9"/>
    <p:sldId id="329" r:id="rId10"/>
    <p:sldId id="331" r:id="rId11"/>
    <p:sldId id="330" r:id="rId12"/>
    <p:sldId id="361" r:id="rId13"/>
    <p:sldId id="317" r:id="rId14"/>
    <p:sldId id="318" r:id="rId15"/>
    <p:sldId id="333" r:id="rId16"/>
    <p:sldId id="332" r:id="rId17"/>
    <p:sldId id="319" r:id="rId18"/>
    <p:sldId id="320" r:id="rId19"/>
    <p:sldId id="321" r:id="rId20"/>
    <p:sldId id="352" r:id="rId21"/>
    <p:sldId id="351" r:id="rId22"/>
    <p:sldId id="316" r:id="rId23"/>
    <p:sldId id="334" r:id="rId24"/>
    <p:sldId id="335" r:id="rId25"/>
    <p:sldId id="336" r:id="rId26"/>
    <p:sldId id="322" r:id="rId27"/>
    <p:sldId id="324" r:id="rId28"/>
    <p:sldId id="353" r:id="rId29"/>
    <p:sldId id="325" r:id="rId30"/>
    <p:sldId id="337" r:id="rId31"/>
    <p:sldId id="338" r:id="rId32"/>
    <p:sldId id="339" r:id="rId33"/>
    <p:sldId id="340" r:id="rId34"/>
    <p:sldId id="341" r:id="rId35"/>
    <p:sldId id="342" r:id="rId36"/>
    <p:sldId id="327" r:id="rId37"/>
    <p:sldId id="328" r:id="rId38"/>
    <p:sldId id="354" r:id="rId39"/>
    <p:sldId id="358" r:id="rId40"/>
    <p:sldId id="359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4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319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E64DA6-8253-41A3-BBBE-BA4CF8757725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31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3643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6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326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8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36071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36071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8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205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0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8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3643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03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02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71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8C4B0-B381-49E2-9DA7-5D0451DEF308}" type="datetime1">
              <a:rPr lang="en-US">
                <a:solidFill>
                  <a:prstClr val="black"/>
                </a:solidFill>
              </a:rPr>
              <a:pPr>
                <a:defRPr/>
              </a:pPr>
              <a:t>11/26/2018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1992-2015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C9630-1863-4F4A-9861-A73C6EFE0A9A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3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6326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36071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36071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42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8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6506F1-A4E0-4063-848D-FF9E2A5B4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067" y="2079653"/>
            <a:ext cx="9144000" cy="912377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Chapter 11: Event Handling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0903A54-A355-46BC-878A-B21140C3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7301"/>
            <a:ext cx="10015242" cy="2754312"/>
          </a:xfrm>
        </p:spPr>
        <p:txBody>
          <a:bodyPr>
            <a:noAutofit/>
          </a:bodyPr>
          <a:lstStyle/>
          <a:p>
            <a:pPr marL="227013" indent="-227013" algn="l">
              <a:buFont typeface="Wingdings" panose="05000000000000000000" pitchFamily="2" charset="2"/>
              <a:buChar char="§"/>
            </a:pPr>
            <a:r>
              <a:rPr lang="en-US" altLang="ko-KR" sz="2200" b="1" dirty="0"/>
              <a:t>Understand how a program can react to </a:t>
            </a:r>
            <a:r>
              <a:rPr lang="en-US" altLang="ko-KR" sz="2200" b="1" dirty="0">
                <a:solidFill>
                  <a:srgbClr val="0000FF"/>
                </a:solidFill>
              </a:rPr>
              <a:t>user interface </a:t>
            </a:r>
            <a:r>
              <a:rPr lang="en-US" altLang="ko-KR" sz="2200" b="1" dirty="0" smtClean="0">
                <a:solidFill>
                  <a:srgbClr val="0000FF"/>
                </a:solidFill>
              </a:rPr>
              <a:t>events </a:t>
            </a:r>
            <a:r>
              <a:rPr lang="en-US" altLang="ko-KR" sz="2200" b="1" dirty="0" smtClean="0">
                <a:solidFill>
                  <a:srgbClr val="FF0000"/>
                </a:solidFill>
              </a:rPr>
              <a:t>?</a:t>
            </a:r>
          </a:p>
          <a:p>
            <a:pPr marL="227013" indent="-227013" algn="l">
              <a:buFont typeface="Wingdings" panose="05000000000000000000" pitchFamily="2" charset="2"/>
              <a:buChar char="§"/>
            </a:pPr>
            <a:r>
              <a:rPr lang="en-US" sz="2200" b="1" dirty="0"/>
              <a:t>Event handling </a:t>
            </a:r>
            <a:r>
              <a:rPr lang="en-US" sz="2200" dirty="0"/>
              <a:t>is </a:t>
            </a:r>
            <a:r>
              <a:rPr lang="en-US" sz="2200" dirty="0" smtClean="0"/>
              <a:t>important to </a:t>
            </a:r>
            <a:r>
              <a:rPr lang="en-US" sz="2200" dirty="0"/>
              <a:t>programs with a </a:t>
            </a:r>
            <a:r>
              <a:rPr lang="en-US" sz="2200" b="1" dirty="0"/>
              <a:t>graphical user interface</a:t>
            </a:r>
            <a:r>
              <a:rPr lang="en-US" sz="2200" dirty="0"/>
              <a:t>. </a:t>
            </a:r>
            <a:endParaRPr lang="en-US" sz="2200" dirty="0" smtClean="0"/>
          </a:p>
          <a:p>
            <a:pPr marL="227013" indent="-227013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To </a:t>
            </a:r>
            <a:r>
              <a:rPr lang="en-US" sz="2200" b="1" dirty="0" smtClean="0"/>
              <a:t>implement</a:t>
            </a:r>
            <a:r>
              <a:rPr lang="en-US" sz="2200" dirty="0" smtClean="0"/>
              <a:t> </a:t>
            </a:r>
            <a:r>
              <a:rPr lang="en-US" sz="2200" dirty="0"/>
              <a:t>user </a:t>
            </a:r>
            <a:r>
              <a:rPr lang="en-US" sz="2200" dirty="0" smtClean="0"/>
              <a:t>interfaces, </a:t>
            </a:r>
            <a:r>
              <a:rPr lang="en-US" sz="2200" b="1" dirty="0" smtClean="0"/>
              <a:t>how Java </a:t>
            </a:r>
            <a:r>
              <a:rPr lang="en-US" sz="2200" b="1" dirty="0"/>
              <a:t>handles </a:t>
            </a:r>
            <a:r>
              <a:rPr lang="en-US" sz="2200" b="1" dirty="0" smtClean="0"/>
              <a:t>events?</a:t>
            </a:r>
            <a:r>
              <a:rPr lang="en-US" sz="2200" dirty="0" smtClean="0"/>
              <a:t> </a:t>
            </a:r>
          </a:p>
          <a:p>
            <a:pPr marL="227013" indent="-227013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How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Java AWT </a:t>
            </a:r>
            <a:r>
              <a:rPr lang="en-US" sz="2200" b="1" dirty="0"/>
              <a:t>event model works</a:t>
            </a:r>
            <a:r>
              <a:rPr lang="en-US" sz="2200" dirty="0"/>
              <a:t>. </a:t>
            </a:r>
          </a:p>
          <a:p>
            <a:pPr marL="227013" indent="-227013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How </a:t>
            </a:r>
            <a:r>
              <a:rPr lang="en-US" sz="2200" dirty="0"/>
              <a:t>to capture events from </a:t>
            </a:r>
            <a:r>
              <a:rPr lang="en-US" sz="2200" dirty="0" smtClean="0"/>
              <a:t>user interface components</a:t>
            </a:r>
            <a:r>
              <a:rPr lang="en-US" sz="2200" b="1" dirty="0" smtClean="0"/>
              <a:t>?</a:t>
            </a:r>
            <a:r>
              <a:rPr lang="en-US" sz="2200" dirty="0" smtClean="0"/>
              <a:t> </a:t>
            </a:r>
          </a:p>
          <a:p>
            <a:pPr marL="227013" indent="-227013" algn="l">
              <a:buFont typeface="Wingdings" panose="05000000000000000000" pitchFamily="2" charset="2"/>
              <a:buChar char="§"/>
            </a:pPr>
            <a:r>
              <a:rPr lang="en-US" sz="2200" dirty="0" smtClean="0"/>
              <a:t>How </a:t>
            </a:r>
            <a:r>
              <a:rPr lang="en-US" sz="2200" dirty="0"/>
              <a:t>to work with </a:t>
            </a:r>
            <a:r>
              <a:rPr lang="en-US" sz="2200" i="1" dirty="0" smtClean="0">
                <a:solidFill>
                  <a:srgbClr val="FF0000"/>
                </a:solidFill>
              </a:rPr>
              <a:t>actions</a:t>
            </a:r>
            <a:r>
              <a:rPr lang="en-US" sz="2200" dirty="0"/>
              <a:t> </a:t>
            </a:r>
            <a:r>
              <a:rPr lang="en-US" sz="2200" dirty="0" smtClean="0"/>
              <a:t>to  processing </a:t>
            </a:r>
            <a:r>
              <a:rPr lang="en-US" sz="2200" dirty="0"/>
              <a:t>action events.</a:t>
            </a:r>
            <a:r>
              <a:rPr lang="en-US" altLang="ko-KR" sz="2200" b="1" dirty="0" smtClean="0"/>
              <a:t> </a:t>
            </a:r>
            <a:endParaRPr lang="en-US" altLang="ko-KR" sz="22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5CDCB6-E0F7-4A62-87DC-064EED0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1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11.1 : </a:t>
            </a:r>
            <a:r>
              <a:rPr lang="en-US" altLang="ko-KR" dirty="0">
                <a:solidFill>
                  <a:srgbClr val="FF0000"/>
                </a:solidFill>
              </a:rPr>
              <a:t>button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ButtonFrame.java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 smtClean="0">
                <a:solidFill>
                  <a:srgbClr val="00B050"/>
                </a:solidFill>
              </a:rPr>
              <a:t>Event handler: </a:t>
            </a:r>
            <a:r>
              <a:rPr lang="en-US" altLang="ko-KR" dirty="0" smtClean="0">
                <a:solidFill>
                  <a:srgbClr val="7030A0"/>
                </a:solidFill>
              </a:rPr>
              <a:t>An </a:t>
            </a:r>
            <a:r>
              <a:rPr lang="en-US" altLang="ko-KR" dirty="0">
                <a:solidFill>
                  <a:srgbClr val="7030A0"/>
                </a:solidFill>
              </a:rPr>
              <a:t>action listener that sets the panel's background </a:t>
            </a:r>
            <a:r>
              <a:rPr lang="en-US" altLang="ko-KR" dirty="0" smtClean="0">
                <a:solidFill>
                  <a:srgbClr val="7030A0"/>
                </a:solidFill>
              </a:rPr>
              <a:t>color 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private </a:t>
            </a:r>
            <a:r>
              <a:rPr lang="en-US" altLang="ko-KR" dirty="0"/>
              <a:t>class </a:t>
            </a:r>
            <a:r>
              <a:rPr lang="en-US" altLang="ko-KR" b="1" dirty="0">
                <a:solidFill>
                  <a:srgbClr val="0000FF"/>
                </a:solidFill>
              </a:rPr>
              <a:t>ColorAction</a:t>
            </a:r>
            <a:r>
              <a:rPr lang="en-US" altLang="ko-KR" dirty="0"/>
              <a:t> implements </a:t>
            </a:r>
            <a:r>
              <a:rPr lang="en-US" altLang="ko-KR" b="1" dirty="0" err="1">
                <a:solidFill>
                  <a:srgbClr val="0000FF"/>
                </a:solidFill>
              </a:rPr>
              <a:t>ActionListener</a:t>
            </a:r>
            <a:endParaRPr lang="en-US" altLang="ko-KR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b="1" dirty="0"/>
              <a:t> </a:t>
            </a:r>
            <a:r>
              <a:rPr lang="en-US" altLang="ko-KR" b="1" dirty="0" smtClean="0"/>
              <a:t>  {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</a:t>
            </a:r>
            <a:r>
              <a:rPr lang="en-US" altLang="ko-KR" dirty="0"/>
              <a:t>private </a:t>
            </a:r>
            <a:r>
              <a:rPr lang="en-US" altLang="ko-KR" dirty="0">
                <a:solidFill>
                  <a:srgbClr val="7030A0"/>
                </a:solidFill>
              </a:rPr>
              <a:t>Color</a:t>
            </a:r>
            <a:r>
              <a:rPr lang="en-US" altLang="ko-KR" dirty="0"/>
              <a:t> </a:t>
            </a:r>
            <a:r>
              <a:rPr lang="en-US" altLang="ko-KR" dirty="0" err="1"/>
              <a:t>backgroundColor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     public </a:t>
            </a:r>
            <a:r>
              <a:rPr lang="en-US" altLang="ko-KR" dirty="0" err="1">
                <a:solidFill>
                  <a:srgbClr val="0000FF"/>
                </a:solidFill>
              </a:rPr>
              <a:t>ColorAction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Color</a:t>
            </a:r>
            <a:r>
              <a:rPr lang="en-US" altLang="ko-KR" dirty="0"/>
              <a:t> c)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backgroundColor</a:t>
            </a:r>
            <a:r>
              <a:rPr lang="en-US" altLang="ko-KR" dirty="0" smtClean="0"/>
              <a:t> </a:t>
            </a:r>
            <a:r>
              <a:rPr lang="en-US" altLang="ko-KR" dirty="0"/>
              <a:t>= c;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/>
              <a:t>public void </a:t>
            </a:r>
            <a:r>
              <a:rPr lang="en-US" altLang="ko-KR" b="1" dirty="0" err="1">
                <a:solidFill>
                  <a:srgbClr val="7030A0"/>
                </a:solidFill>
              </a:rPr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smtClean="0"/>
              <a:t>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</a:t>
            </a:r>
            <a:r>
              <a:rPr lang="en-US" altLang="ko-KR" dirty="0" err="1"/>
              <a:t>buttonPanel.setBackground</a:t>
            </a:r>
            <a:r>
              <a:rPr lang="en-US" altLang="ko-KR" dirty="0"/>
              <a:t>(</a:t>
            </a:r>
            <a:r>
              <a:rPr lang="en-US" altLang="ko-KR" dirty="0" err="1"/>
              <a:t>backgroundColor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smtClean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} </a:t>
            </a:r>
            <a:r>
              <a:rPr lang="en-US" altLang="ko-KR" b="1" dirty="0" smtClean="0">
                <a:solidFill>
                  <a:srgbClr val="7030A0"/>
                </a:solidFill>
              </a:rPr>
              <a:t>// end of </a:t>
            </a:r>
            <a:r>
              <a:rPr lang="en-US" altLang="ko-KR" b="1" dirty="0">
                <a:solidFill>
                  <a:srgbClr val="7030A0"/>
                </a:solidFill>
              </a:rPr>
              <a:t>inner class: </a:t>
            </a:r>
            <a:r>
              <a:rPr lang="en-US" altLang="ko-KR" b="1" dirty="0">
                <a:solidFill>
                  <a:srgbClr val="0000FF"/>
                </a:solidFill>
              </a:rPr>
              <a:t>ColorAction</a:t>
            </a:r>
          </a:p>
          <a:p>
            <a:pPr marL="0" indent="0">
              <a:buNone/>
            </a:pPr>
            <a:r>
              <a:rPr lang="en-US" altLang="ko-KR" b="1" dirty="0"/>
              <a:t>} 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7030A0"/>
                </a:solidFill>
              </a:rPr>
              <a:t>// end of outer class:  </a:t>
            </a:r>
            <a:r>
              <a:rPr lang="en-US" altLang="ko-KR" b="1" dirty="0">
                <a:solidFill>
                  <a:srgbClr val="0000FF"/>
                </a:solidFill>
              </a:rPr>
              <a:t>ButtonFrame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944" y="544901"/>
            <a:ext cx="8534400" cy="445015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source(GUI)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and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handler </a:t>
            </a:r>
            <a:b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>
          <a:xfrm>
            <a:off x="1806695" y="1092885"/>
            <a:ext cx="8844897" cy="5133744"/>
          </a:xfrm>
        </p:spPr>
        <p:txBody>
          <a:bodyPr/>
          <a:lstStyle/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Declare specific GUI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(</a:t>
            </a:r>
            <a:r>
              <a:rPr lang="en-US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source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java.swing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Identify  specific user action: e.g. presses Enter Key in a JTextField 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Identify specific </a:t>
            </a:r>
            <a:r>
              <a:rPr lang="en-US" altLang="en-US" sz="1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that is generated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e.g. </a:t>
            </a:r>
            <a:r>
              <a:rPr lang="en-US" altLang="en-US" sz="18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ActionEvent</a:t>
            </a:r>
            <a:r>
              <a:rPr lang="en-US" alt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Declare s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pecific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alt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(inner class)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event: 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en-US" sz="1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TextFieldHndler</a:t>
            </a:r>
            <a:endParaRPr lang="en-US" altLang="en-US" sz="1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invent handler should </a:t>
            </a:r>
            <a:r>
              <a:rPr lang="en-US" altLang="en-US" sz="1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implemt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pecific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listener interface 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implemented.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e,g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1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en-US" altLang="en-US" sz="1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java.awt.event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package). </a:t>
            </a:r>
          </a:p>
          <a:p>
            <a:pPr marL="452437" indent="-342900" eaLnBrk="1" hangingPunct="1">
              <a:lnSpc>
                <a:spcPct val="80000"/>
              </a:lnSpc>
              <a:buAutoNum type="arabicParenR" startAt="6"/>
            </a:pP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event handler 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GUI components to invoke the </a:t>
            </a:r>
            <a:r>
              <a:rPr lang="en-US" alt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actionPerformed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 :</a:t>
            </a:r>
          </a:p>
          <a:p>
            <a:pPr marL="109537" indent="0" eaLnBrk="1" hangingPunct="1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in the following figure,  </a:t>
            </a:r>
            <a:r>
              <a:rPr lang="en-US" alt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stands for specific </a:t>
            </a:r>
          </a:p>
          <a:p>
            <a:pPr marL="392113" lvl="1" indent="0" eaLnBrk="1" hangingPunct="1">
              <a:lnSpc>
                <a:spcPct val="80000"/>
              </a:lnSpc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endCxn id="7" idx="2"/>
          </p:cNvCxnSpPr>
          <p:nvPr/>
        </p:nvCxnSpPr>
        <p:spPr>
          <a:xfrm flipH="1" flipV="1">
            <a:off x="3876442" y="5325643"/>
            <a:ext cx="80678" cy="3367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170429" y="4186738"/>
            <a:ext cx="8608464" cy="1862315"/>
            <a:chOff x="676374" y="4815043"/>
            <a:chExt cx="8608464" cy="1862315"/>
          </a:xfrm>
        </p:grpSpPr>
        <p:grpSp>
          <p:nvGrpSpPr>
            <p:cNvPr id="44" name="Group 43"/>
            <p:cNvGrpSpPr/>
            <p:nvPr/>
          </p:nvGrpSpPr>
          <p:grpSpPr>
            <a:xfrm>
              <a:off x="676374" y="4815043"/>
              <a:ext cx="8608464" cy="1646651"/>
              <a:chOff x="340448" y="5151433"/>
              <a:chExt cx="8608464" cy="164665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40448" y="5216899"/>
                <a:ext cx="9906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</a:t>
                </a:r>
                <a:r>
                  <a:rPr lang="en-US" dirty="0">
                    <a:solidFill>
                      <a:prstClr val="black"/>
                    </a:solidFill>
                  </a:rPr>
                  <a:t>:User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action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)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94199" y="5336231"/>
                <a:ext cx="1104523" cy="9541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: </a:t>
                </a:r>
                <a:r>
                  <a:rPr lang="en-US" sz="1400" b="1" dirty="0" smtClean="0"/>
                  <a:t>Add</a:t>
                </a:r>
              </a:p>
              <a:p>
                <a:r>
                  <a:rPr lang="en-US" sz="1400" b="1" dirty="0"/>
                  <a:t> </a:t>
                </a:r>
                <a:r>
                  <a:rPr lang="en-US" sz="1400" b="1" dirty="0" smtClean="0"/>
                  <a:t> GUI </a:t>
                </a:r>
              </a:p>
              <a:p>
                <a:r>
                  <a:rPr lang="en-US" sz="1400" b="1" dirty="0" smtClean="0"/>
                  <a:t> to Frame</a:t>
                </a:r>
              </a:p>
              <a:p>
                <a:r>
                  <a:rPr lang="en-US" sz="1400" b="1" dirty="0">
                    <a:solidFill>
                      <a:srgbClr val="0000FF"/>
                    </a:solidFill>
                  </a:rPr>
                  <a:t> 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(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) </a:t>
                </a:r>
                <a:endParaRPr lang="en-US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00414" y="5151433"/>
                <a:ext cx="990600" cy="5232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S:Event</a:t>
                </a:r>
              </a:p>
              <a:p>
                <a:r>
                  <a:rPr lang="en-US" sz="1400" dirty="0" smtClean="0"/>
                  <a:t>object(5)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56582" y="5336231"/>
                <a:ext cx="2115865" cy="73866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: </a:t>
                </a:r>
                <a:r>
                  <a:rPr lang="en-US" sz="1400" b="1" dirty="0" smtClean="0"/>
                  <a:t>implement </a:t>
                </a:r>
              </a:p>
              <a:p>
                <a:r>
                  <a:rPr lang="en-US" sz="1400" b="1" dirty="0" smtClean="0"/>
                  <a:t>Event Handler for GUI event(</a:t>
                </a:r>
                <a:r>
                  <a:rPr lang="en-US" sz="1400" b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)</a:t>
                </a:r>
                <a:endParaRPr lang="en-US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34579" y="5301639"/>
                <a:ext cx="1914333" cy="6155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S</a:t>
                </a:r>
                <a:r>
                  <a:rPr lang="en-US" sz="1600" b="1" dirty="0">
                    <a:solidFill>
                      <a:prstClr val="black"/>
                    </a:solidFill>
                  </a:rPr>
                  <a:t>: Event Listener</a:t>
                </a:r>
              </a:p>
              <a:p>
                <a:r>
                  <a:rPr lang="en-US" sz="1600" b="1" dirty="0">
                    <a:solidFill>
                      <a:prstClr val="black"/>
                    </a:solidFill>
                  </a:rPr>
                  <a:t>Interface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>
                <a:off x="6472448" y="5581226"/>
                <a:ext cx="627997" cy="28189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>
                <a:off x="2614699" y="5897095"/>
                <a:ext cx="1762030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120273" y="5829797"/>
                <a:ext cx="421552" cy="1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590800" y="5488131"/>
                <a:ext cx="336110" cy="3397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3882831" y="5428565"/>
                <a:ext cx="474903" cy="2364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802944" y="5967087"/>
                <a:ext cx="15977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600" b="1" dirty="0" smtClean="0"/>
                  <a:t>Register</a:t>
                </a:r>
              </a:p>
              <a:p>
                <a:r>
                  <a:rPr lang="en-US" sz="1600" b="1" dirty="0" smtClean="0"/>
                  <a:t> Event handler    </a:t>
                </a:r>
              </a:p>
              <a:p>
                <a:r>
                  <a:rPr lang="en-US" sz="1600" b="1" dirty="0"/>
                  <a:t> </a:t>
                </a:r>
                <a:r>
                  <a:rPr lang="en-US" sz="1600" b="1" dirty="0" smtClean="0"/>
                  <a:t>to GUI(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sz="1600" b="1" dirty="0" smtClean="0"/>
                  <a:t>) </a:t>
                </a:r>
                <a:endParaRPr lang="en-US" sz="1600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877750" y="5921348"/>
              <a:ext cx="990600" cy="756010"/>
              <a:chOff x="1877750" y="5921348"/>
              <a:chExt cx="990600" cy="75601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877750" y="6308026"/>
                <a:ext cx="990600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JVM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088526" y="5921348"/>
                <a:ext cx="423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2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11.1.2. Specifying </a:t>
            </a:r>
            <a:r>
              <a:rPr lang="en-US" altLang="ko-KR" dirty="0">
                <a:solidFill>
                  <a:srgbClr val="0000FF"/>
                </a:solidFill>
              </a:rPr>
              <a:t>Listeners </a:t>
            </a:r>
            <a:r>
              <a:rPr lang="en-US" altLang="ko-KR" dirty="0" smtClean="0">
                <a:solidFill>
                  <a:srgbClr val="0000FF"/>
                </a:solidFill>
              </a:rPr>
              <a:t>Concisely by lambda expression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Use lambda expressions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b="1" dirty="0" err="1" smtClean="0">
                <a:latin typeface="Comic Sans MS" panose="030F0702030302020204" pitchFamily="66" charset="0"/>
              </a:rPr>
              <a:t>exitButton</a:t>
            </a:r>
            <a:r>
              <a:rPr lang="en-US" altLang="ko-KR" dirty="0" err="1" smtClean="0">
                <a:solidFill>
                  <a:srgbClr val="7030A0"/>
                </a:solidFill>
                <a:latin typeface="Comic Sans MS" panose="030F0702030302020204" pitchFamily="66" charset="0"/>
              </a:rPr>
              <a:t>.</a:t>
            </a:r>
            <a:r>
              <a:rPr lang="en-US" altLang="ko-KR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addActionListene</a:t>
            </a:r>
            <a:r>
              <a:rPr lang="en-US" altLang="ko-KR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ko-KR" dirty="0" smtClean="0">
                <a:latin typeface="Comic Sans MS" panose="030F0702030302020204" pitchFamily="66" charset="0"/>
              </a:rPr>
              <a:t>( </a:t>
            </a:r>
            <a:r>
              <a:rPr lang="en-US" altLang="ko-KR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event </a:t>
            </a:r>
            <a:r>
              <a:rPr lang="en-US" altLang="ko-KR" b="1" dirty="0">
                <a:solidFill>
                  <a:srgbClr val="0000FF"/>
                </a:solidFill>
                <a:latin typeface="Comic Sans MS" panose="030F0702030302020204" pitchFamily="66" charset="0"/>
              </a:rPr>
              <a:t>-&gt; </a:t>
            </a:r>
            <a:r>
              <a:rPr lang="en-US" altLang="ko-KR" b="1" dirty="0" err="1">
                <a:latin typeface="Comic Sans MS" panose="030F0702030302020204" pitchFamily="66" charset="0"/>
              </a:rPr>
              <a:t>System.exit</a:t>
            </a:r>
            <a:r>
              <a:rPr lang="en-US" altLang="ko-KR" b="1" dirty="0">
                <a:latin typeface="Comic Sans MS" panose="030F0702030302020204" pitchFamily="66" charset="0"/>
              </a:rPr>
              <a:t>(0</a:t>
            </a:r>
            <a:r>
              <a:rPr lang="en-US" altLang="ko-KR" dirty="0" smtClean="0">
                <a:latin typeface="Comic Sans MS" panose="030F0702030302020204" pitchFamily="66" charset="0"/>
              </a:rPr>
              <a:t>) );</a:t>
            </a:r>
            <a:endParaRPr lang="en-US" altLang="ko-KR" dirty="0">
              <a:latin typeface="Comic Sans MS" panose="030F0702030302020204" pitchFamily="66" charset="0"/>
            </a:endParaRPr>
          </a:p>
          <a:p>
            <a:r>
              <a:rPr lang="en-US" altLang="ko-KR" dirty="0" smtClean="0"/>
              <a:t>If </a:t>
            </a:r>
            <a:r>
              <a:rPr lang="en-US" altLang="ko-KR" dirty="0"/>
              <a:t>you need </a:t>
            </a:r>
            <a:r>
              <a:rPr lang="en-US" altLang="ko-KR" b="1" dirty="0"/>
              <a:t>actions </a:t>
            </a:r>
            <a:r>
              <a:rPr lang="en-US" altLang="ko-KR" dirty="0"/>
              <a:t>with parameters, use a </a:t>
            </a:r>
            <a:r>
              <a:rPr lang="en-US" altLang="ko-KR" b="1" dirty="0"/>
              <a:t>helper </a:t>
            </a:r>
            <a:r>
              <a:rPr lang="en-US" altLang="ko-KR" dirty="0"/>
              <a:t>method instead of a </a:t>
            </a:r>
            <a:r>
              <a:rPr lang="en-US" altLang="ko-KR" dirty="0">
                <a:solidFill>
                  <a:srgbClr val="0000FF"/>
                </a:solidFill>
              </a:rPr>
              <a:t>listener class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public </a:t>
            </a:r>
            <a:r>
              <a:rPr lang="en-US" altLang="ko-KR" dirty="0">
                <a:latin typeface="Comic Sans MS" panose="030F0702030302020204" pitchFamily="66" charset="0"/>
              </a:rPr>
              <a:t>void </a:t>
            </a:r>
            <a:r>
              <a:rPr lang="en-US" altLang="ko-KR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makeButton</a:t>
            </a:r>
            <a:r>
              <a:rPr lang="en-US" altLang="ko-KR" dirty="0">
                <a:latin typeface="Comic Sans MS" panose="030F0702030302020204" pitchFamily="66" charset="0"/>
              </a:rPr>
              <a:t>(String </a:t>
            </a:r>
            <a:r>
              <a:rPr lang="en-US" altLang="ko-KR" b="1" dirty="0">
                <a:latin typeface="Comic Sans MS" panose="030F0702030302020204" pitchFamily="66" charset="0"/>
              </a:rPr>
              <a:t>name</a:t>
            </a:r>
            <a:r>
              <a:rPr lang="en-US" altLang="ko-KR" dirty="0">
                <a:latin typeface="Comic Sans MS" panose="030F0702030302020204" pitchFamily="66" charset="0"/>
              </a:rPr>
              <a:t>, Color </a:t>
            </a:r>
            <a:r>
              <a:rPr lang="en-US" altLang="ko-KR" b="1" dirty="0" err="1">
                <a:latin typeface="Comic Sans MS" panose="030F0702030302020204" pitchFamily="66" charset="0"/>
              </a:rPr>
              <a:t>backgroundColor</a:t>
            </a:r>
            <a:r>
              <a:rPr lang="en-US" altLang="ko-KR" dirty="0">
                <a:latin typeface="Comic Sans MS" panose="030F0702030302020204" pitchFamily="66" charset="0"/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b="1" dirty="0" err="1"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 button = new </a:t>
            </a:r>
            <a:r>
              <a:rPr lang="en-US" altLang="ko-KR" b="1" dirty="0" err="1">
                <a:latin typeface="Comic Sans MS" panose="030F0702030302020204" pitchFamily="66" charset="0"/>
              </a:rPr>
              <a:t>JButton</a:t>
            </a:r>
            <a:r>
              <a:rPr lang="en-US" altLang="ko-KR" b="1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latin typeface="Comic Sans MS" panose="030F0702030302020204" pitchFamily="66" charset="0"/>
              </a:rPr>
              <a:t>name);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buttonPanel.</a:t>
            </a:r>
            <a:r>
              <a:rPr lang="en-US" altLang="ko-KR" b="1" dirty="0" err="1">
                <a:latin typeface="Comic Sans MS" panose="030F0702030302020204" pitchFamily="66" charset="0"/>
              </a:rPr>
              <a:t>add</a:t>
            </a:r>
            <a:r>
              <a:rPr lang="en-US" altLang="ko-KR" dirty="0">
                <a:latin typeface="Comic Sans MS" panose="030F0702030302020204" pitchFamily="66" charset="0"/>
              </a:rPr>
              <a:t>(button);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err="1">
                <a:latin typeface="Comic Sans MS" panose="030F0702030302020204" pitchFamily="66" charset="0"/>
              </a:rPr>
              <a:t>button.</a:t>
            </a:r>
            <a:r>
              <a:rPr lang="en-US" altLang="ko-KR" b="1" dirty="0" err="1">
                <a:latin typeface="Comic Sans MS" panose="030F0702030302020204" pitchFamily="66" charset="0"/>
              </a:rPr>
              <a:t>addActionListene</a:t>
            </a:r>
            <a:r>
              <a:rPr lang="en-US" altLang="ko-KR" dirty="0" err="1">
                <a:latin typeface="Comic Sans MS" panose="030F0702030302020204" pitchFamily="66" charset="0"/>
              </a:rPr>
              <a:t>r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      event -&gt; </a:t>
            </a:r>
            <a:r>
              <a:rPr lang="en-US" altLang="ko-KR" dirty="0" err="1">
                <a:latin typeface="Comic Sans MS" panose="030F0702030302020204" pitchFamily="66" charset="0"/>
              </a:rPr>
              <a:t>buttonPanel.setBackground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backgroundColor</a:t>
            </a:r>
            <a:r>
              <a:rPr lang="en-US" altLang="ko-KR" dirty="0">
                <a:latin typeface="Comic Sans MS" panose="030F0702030302020204" pitchFamily="66" charset="0"/>
              </a:rPr>
              <a:t>));</a:t>
            </a:r>
          </a:p>
          <a:p>
            <a:pPr marL="457200" lvl="1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Then call: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makeButton</a:t>
            </a:r>
            <a:r>
              <a:rPr lang="en-US" altLang="ko-KR" dirty="0">
                <a:latin typeface="Comic Sans MS" panose="030F0702030302020204" pitchFamily="66" charset="0"/>
              </a:rPr>
              <a:t>("yellow", </a:t>
            </a:r>
            <a:r>
              <a:rPr lang="en-US" altLang="ko-KR" dirty="0" err="1">
                <a:latin typeface="Comic Sans MS" panose="030F0702030302020204" pitchFamily="66" charset="0"/>
              </a:rPr>
              <a:t>Color.YELLOW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makeButton("blue", </a:t>
            </a:r>
            <a:r>
              <a:rPr lang="en-US" altLang="ko-KR" dirty="0" err="1">
                <a:latin typeface="Comic Sans MS" panose="030F0702030302020204" pitchFamily="66" charset="0"/>
              </a:rPr>
              <a:t>Color.BLUE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r>
              <a:rPr lang="en-US" altLang="ko-KR" b="1" dirty="0" smtClean="0"/>
              <a:t>Older </a:t>
            </a:r>
            <a:r>
              <a:rPr lang="en-US" altLang="ko-KR" b="1" dirty="0"/>
              <a:t>code used anonymous inner classes: </a:t>
            </a:r>
            <a:endParaRPr lang="en-US" altLang="ko-KR" b="1" dirty="0" smtClean="0"/>
          </a:p>
          <a:p>
            <a:pPr marL="457200" lvl="1" indent="0">
              <a:buNone/>
            </a:pPr>
            <a:r>
              <a:rPr lang="en-US" altLang="ko-KR" dirty="0" err="1" smtClean="0">
                <a:latin typeface="Comic Sans MS" panose="030F0702030302020204" pitchFamily="66" charset="0"/>
              </a:rPr>
              <a:t>exitButton.addActionListener</a:t>
            </a:r>
            <a:r>
              <a:rPr lang="en-US" altLang="ko-K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 </a:t>
            </a:r>
            <a:r>
              <a:rPr lang="en-US" altLang="ko-KR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new </a:t>
            </a:r>
            <a:r>
              <a:rPr lang="en-US" altLang="ko-KR" dirty="0" err="1">
                <a:latin typeface="Comic Sans MS" panose="030F0702030302020204" pitchFamily="66" charset="0"/>
              </a:rPr>
              <a:t>ActionListener</a:t>
            </a:r>
            <a:r>
              <a:rPr lang="en-US" altLang="ko-KR" dirty="0">
                <a:latin typeface="Comic Sans MS" panose="030F0702030302020204" pitchFamily="66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{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public void </a:t>
            </a:r>
            <a:r>
              <a:rPr lang="en-US" altLang="ko-KR" b="1" dirty="0" err="1">
                <a:latin typeface="Comic Sans MS" panose="030F0702030302020204" pitchFamily="66" charset="0"/>
              </a:rPr>
              <a:t>actionPerformed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ActionEvent</a:t>
            </a:r>
            <a:r>
              <a:rPr lang="en-US" altLang="ko-KR" dirty="0">
                <a:latin typeface="Comic Sans MS" panose="030F0702030302020204" pitchFamily="66" charset="0"/>
              </a:rPr>
              <a:t> event) { </a:t>
            </a:r>
            <a:r>
              <a:rPr lang="en-US" altLang="ko-KR" dirty="0" err="1">
                <a:latin typeface="Comic Sans MS" panose="030F0702030302020204" pitchFamily="66" charset="0"/>
              </a:rPr>
              <a:t>System.exit</a:t>
            </a:r>
            <a:r>
              <a:rPr lang="en-US" altLang="ko-KR" dirty="0">
                <a:latin typeface="Comic Sans MS" panose="030F0702030302020204" pitchFamily="66" charset="0"/>
              </a:rPr>
              <a:t>(0); }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</a:t>
            </a:r>
            <a:r>
              <a:rPr lang="en-US" altLang="ko-KR" dirty="0" smtClean="0">
                <a:latin typeface="Comic Sans MS" panose="030F0702030302020204" pitchFamily="66" charset="0"/>
              </a:rPr>
              <a:t>}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5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11.2 : </a:t>
            </a:r>
            <a:r>
              <a:rPr lang="en-US" altLang="ko-KR" dirty="0" err="1" smtClean="0">
                <a:solidFill>
                  <a:srgbClr val="FF0000"/>
                </a:solidFill>
              </a:rPr>
              <a:t>plaf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PlatFrame.java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</a:t>
            </a:r>
            <a:r>
              <a:rPr lang="en-US" altLang="ko-KR" dirty="0"/>
              <a:t> plaf;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JButton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JFrame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JPanel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javax.swing.S</a:t>
            </a:r>
            <a:r>
              <a:rPr lang="en-US" altLang="ko-KR" b="1" dirty="0" err="1"/>
              <a:t>wingUtilities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javax.swing.</a:t>
            </a:r>
            <a:r>
              <a:rPr lang="en-US" altLang="ko-KR" b="1" dirty="0" err="1"/>
              <a:t>UIManage</a:t>
            </a:r>
            <a:r>
              <a:rPr lang="en-US" altLang="ko-KR" dirty="0" err="1"/>
              <a:t>r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/*  </a:t>
            </a:r>
            <a:r>
              <a:rPr lang="en-US" altLang="ko-KR" dirty="0">
                <a:solidFill>
                  <a:srgbClr val="7030A0"/>
                </a:solidFill>
              </a:rPr>
              <a:t>A frame with a button panel for changing </a:t>
            </a:r>
            <a:r>
              <a:rPr lang="en-US" altLang="ko-KR" dirty="0" smtClean="0">
                <a:solidFill>
                  <a:srgbClr val="7030A0"/>
                </a:solidFill>
              </a:rPr>
              <a:t>look-and-feel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/>
              <a:t>PlafFrame</a:t>
            </a:r>
            <a:r>
              <a:rPr lang="en-US" altLang="ko-KR" dirty="0"/>
              <a:t> extends </a:t>
            </a:r>
            <a:r>
              <a:rPr lang="en-US" altLang="ko-KR" b="1" dirty="0" err="1"/>
              <a:t>JFrame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buttonPanel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/>
              <a:t>PlafFrame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buttonPanel</a:t>
            </a:r>
            <a:r>
              <a:rPr lang="en-US" altLang="ko-KR" dirty="0"/>
              <a:t> = new </a:t>
            </a:r>
            <a:r>
              <a:rPr lang="en-US" altLang="ko-KR" b="1" dirty="0" err="1"/>
              <a:t>JPanel</a:t>
            </a:r>
            <a:r>
              <a:rPr lang="en-US" altLang="ko-KR" dirty="0" smtClean="0"/>
              <a:t>();  </a:t>
            </a:r>
            <a:r>
              <a:rPr lang="en-US" altLang="ko-KR" b="1" dirty="0" smtClean="0"/>
              <a:t>// next slide 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0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11.2 : </a:t>
            </a:r>
            <a:r>
              <a:rPr lang="en-US" altLang="ko-KR" dirty="0">
                <a:solidFill>
                  <a:srgbClr val="FF0000"/>
                </a:solidFill>
              </a:rPr>
              <a:t>plaf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PlatFrame.java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UIManager</a:t>
            </a:r>
            <a:r>
              <a:rPr lang="en-US" altLang="ko-KR" dirty="0" err="1"/>
              <a:t>.LookAndFeelInfo</a:t>
            </a:r>
            <a:r>
              <a:rPr lang="en-US" altLang="ko-KR" b="1" dirty="0"/>
              <a:t>[] </a:t>
            </a:r>
            <a:r>
              <a:rPr lang="en-US" altLang="ko-KR" b="1" dirty="0" err="1">
                <a:solidFill>
                  <a:srgbClr val="FF0000"/>
                </a:solidFill>
              </a:rPr>
              <a:t>infos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b="1" dirty="0" err="1"/>
              <a:t>UIManager</a:t>
            </a:r>
            <a:r>
              <a:rPr lang="en-US" altLang="ko-KR" dirty="0" err="1"/>
              <a:t>.getInstalled</a:t>
            </a:r>
            <a:r>
              <a:rPr lang="en-US" altLang="ko-KR" b="1" dirty="0" err="1"/>
              <a:t>LookAndFeel</a:t>
            </a:r>
            <a:r>
              <a:rPr lang="en-US" altLang="ko-KR" dirty="0" err="1"/>
              <a:t>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for (</a:t>
            </a:r>
            <a:r>
              <a:rPr lang="en-US" altLang="ko-KR" dirty="0" err="1"/>
              <a:t>UIManager.LookAndFeelInfo</a:t>
            </a:r>
            <a:r>
              <a:rPr lang="en-US" altLang="ko-KR" dirty="0"/>
              <a:t> </a:t>
            </a:r>
            <a:r>
              <a:rPr lang="en-US" altLang="ko-KR" b="1" dirty="0"/>
              <a:t>info</a:t>
            </a:r>
            <a:r>
              <a:rPr lang="en-US" altLang="ko-KR" dirty="0"/>
              <a:t> : </a:t>
            </a:r>
            <a:r>
              <a:rPr lang="en-US" altLang="ko-KR" dirty="0" err="1">
                <a:solidFill>
                  <a:srgbClr val="FF0000"/>
                </a:solidFill>
              </a:rPr>
              <a:t>infos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makeButton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info.getName</a:t>
            </a:r>
            <a:r>
              <a:rPr lang="en-US" altLang="ko-KR" dirty="0"/>
              <a:t>(), </a:t>
            </a:r>
            <a:r>
              <a:rPr lang="en-US" altLang="ko-KR" dirty="0" err="1"/>
              <a:t>info.getClassName</a:t>
            </a:r>
            <a:r>
              <a:rPr lang="en-US" altLang="ko-KR" dirty="0" smtClean="0"/>
              <a:t>() 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/>
              <a:t>button</a:t>
            </a:r>
            <a:r>
              <a:rPr lang="en-US" altLang="ko-KR" b="1" dirty="0" err="1"/>
              <a:t>Panel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FF0000"/>
                </a:solidFill>
              </a:rPr>
              <a:t>pack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>
                <a:solidFill>
                  <a:srgbClr val="FF0000"/>
                </a:solidFill>
              </a:rPr>
              <a:t>}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// end </a:t>
            </a:r>
            <a:r>
              <a:rPr lang="en-US" altLang="ko-KR" dirty="0">
                <a:solidFill>
                  <a:srgbClr val="0000FF"/>
                </a:solidFill>
              </a:rPr>
              <a:t>of PlafFrame</a:t>
            </a:r>
            <a:r>
              <a:rPr lang="en-US" altLang="ko-KR" dirty="0" smtClean="0">
                <a:solidFill>
                  <a:srgbClr val="0000FF"/>
                </a:solidFill>
              </a:rPr>
              <a:t>() constructor 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/* </a:t>
            </a:r>
            <a:r>
              <a:rPr lang="en-US" altLang="ko-KR" dirty="0"/>
              <a:t>Makes a button to change the pluggable look-and-feel.</a:t>
            </a:r>
          </a:p>
          <a:p>
            <a:pPr marL="0" indent="0">
              <a:buNone/>
            </a:pPr>
            <a:r>
              <a:rPr lang="en-US" altLang="ko-KR" dirty="0"/>
              <a:t>    * </a:t>
            </a:r>
            <a:r>
              <a:rPr lang="en-US" altLang="ko-KR" dirty="0" smtClean="0"/>
              <a:t>@ </a:t>
            </a:r>
            <a:r>
              <a:rPr lang="en-US" altLang="ko-KR" dirty="0"/>
              <a:t>button </a:t>
            </a:r>
            <a:r>
              <a:rPr lang="en-US" altLang="ko-KR" dirty="0" smtClean="0"/>
              <a:t>name and  </a:t>
            </a:r>
            <a:r>
              <a:rPr lang="en-US" altLang="ko-KR" dirty="0" err="1" smtClean="0"/>
              <a:t>className</a:t>
            </a:r>
            <a:r>
              <a:rPr lang="en-US" altLang="ko-KR" dirty="0" smtClean="0"/>
              <a:t> is </a:t>
            </a:r>
            <a:r>
              <a:rPr lang="en-US" altLang="ko-KR" dirty="0"/>
              <a:t>the name of the look-and-feel </a:t>
            </a:r>
            <a:r>
              <a:rPr lang="en-US" altLang="ko-KR" dirty="0" smtClean="0"/>
              <a:t>class 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private void </a:t>
            </a:r>
            <a:r>
              <a:rPr lang="en-US" altLang="ko-KR" b="1" dirty="0"/>
              <a:t>makeButton</a:t>
            </a:r>
            <a:r>
              <a:rPr lang="en-US" altLang="ko-KR" dirty="0"/>
              <a:t>(String </a:t>
            </a:r>
            <a:r>
              <a:rPr lang="en-US" altLang="ko-KR" b="1" dirty="0"/>
              <a:t>name</a:t>
            </a:r>
            <a:r>
              <a:rPr lang="en-US" altLang="ko-KR" dirty="0"/>
              <a:t>, String </a:t>
            </a:r>
            <a:r>
              <a:rPr lang="en-US" altLang="ko-KR" b="1" dirty="0" err="1"/>
              <a:t>className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>
                <a:solidFill>
                  <a:srgbClr val="0000FF"/>
                </a:solidFill>
              </a:rPr>
              <a:t>// add button to panel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JButton</a:t>
            </a:r>
            <a:r>
              <a:rPr lang="en-US" altLang="ko-KR" dirty="0"/>
              <a:t> button 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/>
              <a:t>JButton</a:t>
            </a:r>
            <a:r>
              <a:rPr lang="en-US" altLang="ko-KR" dirty="0"/>
              <a:t>(name);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buttonPanel</a:t>
            </a:r>
            <a:r>
              <a:rPr lang="en-US" altLang="ko-KR" dirty="0" err="1"/>
              <a:t>.add</a:t>
            </a:r>
            <a:r>
              <a:rPr lang="en-US" altLang="ko-KR" dirty="0"/>
              <a:t>(button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9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11.2 : </a:t>
            </a:r>
            <a:r>
              <a:rPr lang="en-US" altLang="ko-KR" dirty="0">
                <a:solidFill>
                  <a:srgbClr val="FF0000"/>
                </a:solidFill>
              </a:rPr>
              <a:t>plaf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PlatFrame.java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set button action</a:t>
            </a:r>
          </a:p>
          <a:p>
            <a:pPr marL="0" indent="0">
              <a:buNone/>
            </a:pPr>
            <a:r>
              <a:rPr lang="en-US" altLang="ko-KR" b="1" dirty="0" smtClean="0"/>
              <a:t>       </a:t>
            </a:r>
            <a:r>
              <a:rPr lang="en-US" altLang="ko-KR" b="1" dirty="0" err="1" smtClean="0"/>
              <a:t>button.addActionListener</a:t>
            </a:r>
            <a:r>
              <a:rPr lang="en-US" altLang="ko-KR" sz="2900" b="1" dirty="0" smtClean="0">
                <a:solidFill>
                  <a:srgbClr val="FF0000"/>
                </a:solidFill>
              </a:rPr>
              <a:t>( </a:t>
            </a:r>
            <a:r>
              <a:rPr lang="en-US" altLang="ko-KR" sz="2900" dirty="0" smtClean="0">
                <a:solidFill>
                  <a:srgbClr val="0000FF"/>
                </a:solidFill>
              </a:rPr>
              <a:t>event -&gt;</a:t>
            </a:r>
          </a:p>
          <a:p>
            <a:pPr marL="0" indent="0">
              <a:buNone/>
            </a:pPr>
            <a:r>
              <a:rPr lang="en-US" altLang="ko-KR" sz="2900" dirty="0">
                <a:solidFill>
                  <a:srgbClr val="0000FF"/>
                </a:solidFill>
              </a:rPr>
              <a:t> </a:t>
            </a:r>
            <a:r>
              <a:rPr lang="en-US" altLang="ko-KR" sz="2900" dirty="0" smtClean="0">
                <a:solidFill>
                  <a:srgbClr val="0000FF"/>
                </a:solidFill>
              </a:rPr>
              <a:t>     </a:t>
            </a:r>
            <a:r>
              <a:rPr lang="en-US" altLang="ko-KR" sz="2900" b="1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smtClean="0"/>
              <a:t>try    </a:t>
            </a:r>
            <a:r>
              <a:rPr lang="en-US" altLang="ko-KR" dirty="0" smtClean="0">
                <a:solidFill>
                  <a:srgbClr val="7030A0"/>
                </a:solidFill>
              </a:rPr>
              <a:t>// </a:t>
            </a:r>
            <a:r>
              <a:rPr lang="en-US" altLang="ko-KR" dirty="0">
                <a:solidFill>
                  <a:srgbClr val="7030A0"/>
                </a:solidFill>
              </a:rPr>
              <a:t>button action: switch to the new look-and-feel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 smtClean="0"/>
              <a:t>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</a:t>
            </a:r>
            <a:r>
              <a:rPr lang="en-US" altLang="ko-KR" b="1" dirty="0" err="1"/>
              <a:t>UIManager</a:t>
            </a:r>
            <a:r>
              <a:rPr lang="en-US" altLang="ko-KR" dirty="0" err="1"/>
              <a:t>.setLookAndFeel</a:t>
            </a:r>
            <a:r>
              <a:rPr lang="en-US" altLang="ko-KR" dirty="0"/>
              <a:t>(</a:t>
            </a:r>
            <a:r>
              <a:rPr lang="en-US" altLang="ko-KR" b="1" dirty="0" err="1"/>
              <a:t>className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 </a:t>
            </a:r>
            <a:r>
              <a:rPr lang="en-US" altLang="ko-KR" b="1" dirty="0" err="1"/>
              <a:t>SwingUtilities</a:t>
            </a:r>
            <a:r>
              <a:rPr lang="en-US" altLang="ko-KR" dirty="0" err="1"/>
              <a:t>.updateComponentTreeUI</a:t>
            </a:r>
            <a:r>
              <a:rPr lang="en-US" altLang="ko-KR" dirty="0"/>
              <a:t>(</a:t>
            </a:r>
            <a:r>
              <a:rPr lang="en-US" altLang="ko-KR" b="1" dirty="0"/>
              <a:t>this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00FF"/>
                </a:solidFill>
              </a:rPr>
              <a:t>pack</a:t>
            </a:r>
            <a:r>
              <a:rPr lang="en-US" altLang="ko-KR" b="1" dirty="0">
                <a:solidFill>
                  <a:srgbClr val="0000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catch </a:t>
            </a:r>
            <a:r>
              <a:rPr lang="en-US" altLang="ko-KR" dirty="0"/>
              <a:t>(Exception e)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  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en-US" altLang="ko-KR" dirty="0" smtClean="0"/>
              <a:t>   </a:t>
            </a:r>
            <a:r>
              <a:rPr lang="en-US" altLang="ko-KR" dirty="0" err="1"/>
              <a:t>e.printStackTrace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smtClean="0"/>
              <a:t>    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sz="3400" dirty="0" smtClean="0"/>
              <a:t>} </a:t>
            </a:r>
            <a:r>
              <a:rPr lang="en-US" altLang="ko-KR" sz="3400" b="1" dirty="0" smtClean="0">
                <a:solidFill>
                  <a:srgbClr val="FF0000"/>
                </a:solidFill>
              </a:rPr>
              <a:t>);</a:t>
            </a:r>
            <a:endParaRPr lang="en-US" altLang="ko-KR" sz="3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} </a:t>
            </a:r>
            <a:r>
              <a:rPr lang="en-US" altLang="ko-KR" sz="2900" dirty="0" smtClean="0">
                <a:solidFill>
                  <a:srgbClr val="7030A0"/>
                </a:solidFill>
              </a:rPr>
              <a:t>// end of makeButton () </a:t>
            </a:r>
            <a:r>
              <a:rPr lang="en-US" altLang="ko-KR" sz="2900" dirty="0">
                <a:solidFill>
                  <a:srgbClr val="7030A0"/>
                </a:solidFill>
              </a:rPr>
              <a:t>method  </a:t>
            </a:r>
            <a:r>
              <a:rPr lang="en-US" altLang="ko-KR" sz="2900" dirty="0" smtClean="0">
                <a:solidFill>
                  <a:srgbClr val="7030A0"/>
                </a:solidFill>
              </a:rPr>
              <a:t>of a PlafFrame </a:t>
            </a:r>
            <a:r>
              <a:rPr lang="en-US" altLang="ko-KR" sz="2900" dirty="0">
                <a:solidFill>
                  <a:srgbClr val="7030A0"/>
                </a:solidFill>
              </a:rPr>
              <a:t>class </a:t>
            </a:r>
          </a:p>
          <a:p>
            <a:pPr marL="0" indent="0">
              <a:buNone/>
            </a:pPr>
            <a:r>
              <a:rPr lang="en-US" altLang="ko-KR" sz="2900" dirty="0" smtClean="0"/>
              <a:t>} //</a:t>
            </a:r>
            <a:r>
              <a:rPr lang="en-US" altLang="ko-KR" sz="2900" b="1" dirty="0">
                <a:solidFill>
                  <a:prstClr val="black"/>
                </a:solidFill>
              </a:rPr>
              <a:t> </a:t>
            </a:r>
            <a:r>
              <a:rPr lang="en-US" altLang="ko-KR" sz="2900" b="1" dirty="0" smtClean="0">
                <a:solidFill>
                  <a:srgbClr val="7030A0"/>
                </a:solidFill>
              </a:rPr>
              <a:t>end of PlafFrame class </a:t>
            </a:r>
            <a:endParaRPr lang="en-US" altLang="ko-KR" sz="29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11.1.4. Adapter </a:t>
            </a:r>
            <a:r>
              <a:rPr lang="en-US" altLang="ko-KR" dirty="0">
                <a:solidFill>
                  <a:srgbClr val="0000FF"/>
                </a:solidFill>
              </a:rPr>
              <a:t>Classes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Windows send out events in multiple situations: </a:t>
            </a:r>
          </a:p>
          <a:p>
            <a:pPr lvl="1"/>
            <a:r>
              <a:rPr lang="en-US" altLang="ko-KR" dirty="0"/>
              <a:t>When the window is opened or closed</a:t>
            </a:r>
          </a:p>
          <a:p>
            <a:pPr lvl="1"/>
            <a:r>
              <a:rPr lang="en-US" altLang="ko-KR" dirty="0"/>
              <a:t>When a window is minimized or restored</a:t>
            </a:r>
          </a:p>
          <a:p>
            <a:pPr lvl="1"/>
            <a:r>
              <a:rPr lang="en-US" altLang="ko-KR" dirty="0"/>
              <a:t>When a window becomes inactive or active</a:t>
            </a:r>
          </a:p>
          <a:p>
            <a:pPr lvl="1"/>
            <a:r>
              <a:rPr lang="en-US" altLang="ko-KR" dirty="0"/>
              <a:t>When the user wants to close the </a:t>
            </a:r>
            <a:r>
              <a:rPr lang="en-US" altLang="ko-KR" dirty="0" smtClean="0"/>
              <a:t>window</a:t>
            </a:r>
            <a:endParaRPr lang="en-US" altLang="ko-KR" sz="1000" dirty="0"/>
          </a:p>
          <a:p>
            <a:r>
              <a:rPr lang="en-US" altLang="ko-KR" b="1" dirty="0" err="1">
                <a:solidFill>
                  <a:srgbClr val="0000FF"/>
                </a:solidFill>
              </a:rPr>
              <a:t>WindowListener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/>
              <a:t>interface </a:t>
            </a:r>
            <a:r>
              <a:rPr lang="en-US" altLang="ko-KR" dirty="0"/>
              <a:t>has a </a:t>
            </a:r>
            <a:r>
              <a:rPr lang="en-US" altLang="ko-KR" b="1" dirty="0"/>
              <a:t>separate </a:t>
            </a:r>
            <a:r>
              <a:rPr lang="en-US" altLang="ko-KR" dirty="0"/>
              <a:t>method for each of them: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void </a:t>
            </a:r>
            <a:r>
              <a:rPr lang="en-US" altLang="ko-KR" dirty="0" err="1">
                <a:latin typeface="Comic Sans MS" panose="030F0702030302020204" pitchFamily="66" charset="0"/>
              </a:rPr>
              <a:t>windowOpened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WindowEvent</a:t>
            </a:r>
            <a:r>
              <a:rPr lang="en-US" altLang="ko-KR" dirty="0">
                <a:latin typeface="Comic Sans MS" panose="030F0702030302020204" pitchFamily="66" charset="0"/>
              </a:rPr>
              <a:t> e);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void </a:t>
            </a:r>
            <a:r>
              <a:rPr lang="en-US" altLang="ko-KR" dirty="0" err="1">
                <a:latin typeface="Comic Sans MS" panose="030F0702030302020204" pitchFamily="66" charset="0"/>
              </a:rPr>
              <a:t>windowClosing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WindowEvent</a:t>
            </a:r>
            <a:r>
              <a:rPr lang="en-US" altLang="ko-KR" dirty="0">
                <a:latin typeface="Comic Sans MS" panose="030F0702030302020204" pitchFamily="66" charset="0"/>
              </a:rPr>
              <a:t> e);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void </a:t>
            </a:r>
            <a:r>
              <a:rPr lang="en-US" altLang="ko-KR" dirty="0" err="1">
                <a:latin typeface="Comic Sans MS" panose="030F0702030302020204" pitchFamily="66" charset="0"/>
              </a:rPr>
              <a:t>windowClosed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WindowEvent</a:t>
            </a:r>
            <a:r>
              <a:rPr lang="en-US" altLang="ko-KR" dirty="0">
                <a:latin typeface="Comic Sans MS" panose="030F0702030302020204" pitchFamily="66" charset="0"/>
              </a:rPr>
              <a:t> e);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. . .</a:t>
            </a:r>
          </a:p>
          <a:p>
            <a:r>
              <a:rPr lang="en-US" altLang="ko-KR" dirty="0" smtClean="0"/>
              <a:t>Suppose </a:t>
            </a:r>
            <a:r>
              <a:rPr lang="en-US" altLang="ko-KR" dirty="0"/>
              <a:t>you just want to intercept </a:t>
            </a:r>
            <a:r>
              <a:rPr lang="en-US" altLang="ko-KR" dirty="0" smtClean="0"/>
              <a:t>only </a:t>
            </a:r>
            <a:r>
              <a:rPr lang="en-US" altLang="ko-KR" b="1" dirty="0" err="1" smtClean="0"/>
              <a:t>windowClosing</a:t>
            </a:r>
            <a:r>
              <a:rPr lang="en-US" altLang="ko-KR" b="1" dirty="0" smtClean="0"/>
              <a:t>() method.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0000FF"/>
                </a:solidFill>
              </a:rPr>
              <a:t>Extend </a:t>
            </a:r>
            <a:r>
              <a:rPr lang="en-US" altLang="ko-KR" b="1" dirty="0" err="1">
                <a:solidFill>
                  <a:srgbClr val="FF0000"/>
                </a:solidFill>
              </a:rPr>
              <a:t>WindowAdapter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b="1" dirty="0"/>
              <a:t>instead</a:t>
            </a:r>
            <a:r>
              <a:rPr lang="en-US" altLang="ko-KR" dirty="0"/>
              <a:t> </a:t>
            </a:r>
            <a:r>
              <a:rPr lang="en-US" altLang="ko-KR" b="1" dirty="0"/>
              <a:t>of implementing </a:t>
            </a:r>
            <a:r>
              <a:rPr lang="en-US" altLang="ko-KR" b="1" dirty="0" err="1">
                <a:solidFill>
                  <a:srgbClr val="FF0000"/>
                </a:solidFill>
              </a:rPr>
              <a:t>WindowListener</a:t>
            </a:r>
            <a:r>
              <a:rPr lang="en-US" altLang="ko-KR" b="1" dirty="0">
                <a:solidFill>
                  <a:srgbClr val="FF0000"/>
                </a:solidFill>
              </a:rPr>
              <a:t>: 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class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Terminato</a:t>
            </a:r>
            <a:r>
              <a:rPr lang="en-US" altLang="ko-KR" dirty="0">
                <a:latin typeface="Comic Sans MS" panose="030F0702030302020204" pitchFamily="66" charset="0"/>
              </a:rPr>
              <a:t>r </a:t>
            </a:r>
            <a:r>
              <a:rPr lang="en-US" altLang="ko-KR" b="1" dirty="0">
                <a:latin typeface="Comic Sans MS" panose="030F0702030302020204" pitchFamily="66" charset="0"/>
              </a:rPr>
              <a:t>extends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WindowAdapter</a:t>
            </a:r>
            <a:endParaRPr lang="en-US" altLang="ko-KR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public void </a:t>
            </a:r>
            <a:r>
              <a:rPr lang="en-US" altLang="ko-KR" b="1" dirty="0" err="1">
                <a:latin typeface="Comic Sans MS" panose="030F0702030302020204" pitchFamily="66" charset="0"/>
              </a:rPr>
              <a:t>windowClosing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WindowEvent</a:t>
            </a:r>
            <a:r>
              <a:rPr lang="en-US" altLang="ko-KR" dirty="0">
                <a:latin typeface="Comic Sans MS" panose="030F0702030302020204" pitchFamily="66" charset="0"/>
              </a:rPr>
              <a:t> e)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{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   if (user agrees) </a:t>
            </a:r>
            <a:endParaRPr lang="en-US" altLang="ko-KR" dirty="0" smtClean="0"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        </a:t>
            </a:r>
            <a:r>
              <a:rPr lang="en-US" altLang="ko-KR" dirty="0" err="1" smtClean="0">
                <a:latin typeface="Comic Sans MS" panose="030F0702030302020204" pitchFamily="66" charset="0"/>
              </a:rPr>
              <a:t>System.exit</a:t>
            </a:r>
            <a:r>
              <a:rPr lang="en-US" altLang="ko-KR" dirty="0" smtClean="0">
                <a:latin typeface="Comic Sans MS" panose="030F0702030302020204" pitchFamily="66" charset="0"/>
              </a:rPr>
              <a:t>(0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914400" lvl="2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}</a:t>
            </a:r>
          </a:p>
          <a:p>
            <a:pPr marL="914400" lvl="2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}</a:t>
            </a:r>
          </a:p>
          <a:p>
            <a:pPr marL="914400" lvl="2" indent="0">
              <a:buNone/>
            </a:pPr>
            <a:endParaRPr lang="en-US" altLang="ko-KR" sz="900" dirty="0"/>
          </a:p>
          <a:p>
            <a:pPr lvl="1"/>
            <a:r>
              <a:rPr lang="en-US" altLang="ko-KR" b="1" dirty="0"/>
              <a:t>Install listener: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frame</a:t>
            </a:r>
            <a:r>
              <a:rPr lang="en-US" altLang="ko-KR" dirty="0" err="1"/>
              <a:t>.</a:t>
            </a:r>
            <a:r>
              <a:rPr lang="en-US" altLang="ko-KR" b="1" dirty="0" err="1"/>
              <a:t>addWindowListener</a:t>
            </a:r>
            <a:r>
              <a:rPr lang="en-US" altLang="ko-KR" b="1" dirty="0" smtClean="0"/>
              <a:t>( </a:t>
            </a:r>
            <a:r>
              <a:rPr lang="en-US" altLang="ko-KR" dirty="0" smtClean="0">
                <a:solidFill>
                  <a:srgbClr val="0000FF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b="1" dirty="0"/>
              <a:t>Terminator</a:t>
            </a:r>
            <a:r>
              <a:rPr lang="en-US" altLang="ko-KR" dirty="0" smtClean="0"/>
              <a:t>() );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1623" cy="51476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11.1.4. Adapter Classes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4665617" cy="5364312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interface </a:t>
            </a:r>
            <a:r>
              <a:rPr lang="en-US" sz="1400" dirty="0" err="1"/>
              <a:t>WindowListener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 smtClean="0"/>
              <a:t>  void </a:t>
            </a:r>
            <a:r>
              <a:rPr lang="en-US" sz="1400" dirty="0" err="1"/>
              <a:t>windowOpened</a:t>
            </a:r>
            <a:r>
              <a:rPr lang="en-US" sz="1400" dirty="0"/>
              <a:t>(</a:t>
            </a:r>
            <a:r>
              <a:rPr lang="en-US" sz="1400" dirty="0" err="1"/>
              <a:t>WindowEvent</a:t>
            </a:r>
            <a:r>
              <a:rPr lang="en-US" sz="1400" dirty="0"/>
              <a:t> e);</a:t>
            </a:r>
          </a:p>
          <a:p>
            <a:pPr marL="0" indent="0">
              <a:buNone/>
            </a:pPr>
            <a:r>
              <a:rPr lang="en-US" sz="1400" dirty="0" smtClean="0"/>
              <a:t>  void </a:t>
            </a:r>
            <a:r>
              <a:rPr lang="en-US" sz="1400" dirty="0" err="1"/>
              <a:t>windowClosing</a:t>
            </a:r>
            <a:r>
              <a:rPr lang="en-US" sz="1400" dirty="0"/>
              <a:t>(</a:t>
            </a:r>
            <a:r>
              <a:rPr lang="en-US" sz="1400" dirty="0" err="1"/>
              <a:t>WindowEvent</a:t>
            </a:r>
            <a:r>
              <a:rPr lang="en-US" sz="1400" dirty="0"/>
              <a:t> e);</a:t>
            </a:r>
          </a:p>
          <a:p>
            <a:pPr marL="0" indent="0">
              <a:buNone/>
            </a:pPr>
            <a:r>
              <a:rPr lang="en-US" sz="1400" dirty="0" smtClean="0"/>
              <a:t>  void </a:t>
            </a:r>
            <a:r>
              <a:rPr lang="en-US" sz="1400" dirty="0" err="1"/>
              <a:t>windowClosed</a:t>
            </a:r>
            <a:r>
              <a:rPr lang="en-US" sz="1400" dirty="0"/>
              <a:t>(</a:t>
            </a:r>
            <a:r>
              <a:rPr lang="en-US" sz="1400" dirty="0" err="1"/>
              <a:t>WindowEvent</a:t>
            </a:r>
            <a:r>
              <a:rPr lang="en-US" sz="1400" dirty="0"/>
              <a:t> e);</a:t>
            </a:r>
          </a:p>
          <a:p>
            <a:pPr marL="0" indent="0">
              <a:buNone/>
            </a:pPr>
            <a:r>
              <a:rPr lang="en-US" sz="1400" dirty="0" smtClean="0"/>
              <a:t>  void </a:t>
            </a:r>
            <a:r>
              <a:rPr lang="en-US" sz="1400" dirty="0" err="1"/>
              <a:t>windowIconified</a:t>
            </a:r>
            <a:r>
              <a:rPr lang="en-US" sz="1400" dirty="0"/>
              <a:t>(</a:t>
            </a:r>
            <a:r>
              <a:rPr lang="en-US" sz="1400" dirty="0" err="1"/>
              <a:t>WindowEvent</a:t>
            </a:r>
            <a:r>
              <a:rPr lang="en-US" sz="1400" dirty="0"/>
              <a:t> e);</a:t>
            </a:r>
          </a:p>
          <a:p>
            <a:pPr marL="0" indent="0">
              <a:buNone/>
            </a:pPr>
            <a:r>
              <a:rPr lang="en-US" sz="1400" dirty="0" smtClean="0"/>
              <a:t>  void </a:t>
            </a:r>
            <a:r>
              <a:rPr lang="en-US" sz="1400" dirty="0" err="1"/>
              <a:t>windowDeiconified</a:t>
            </a:r>
            <a:r>
              <a:rPr lang="en-US" sz="1400" dirty="0"/>
              <a:t>(</a:t>
            </a:r>
            <a:r>
              <a:rPr lang="en-US" sz="1400" dirty="0" err="1"/>
              <a:t>WindowEvent</a:t>
            </a:r>
            <a:r>
              <a:rPr lang="en-US" sz="1400" dirty="0"/>
              <a:t> e);</a:t>
            </a:r>
          </a:p>
          <a:p>
            <a:pPr marL="0" indent="0">
              <a:buNone/>
            </a:pPr>
            <a:r>
              <a:rPr lang="en-US" sz="1400" dirty="0" smtClean="0"/>
              <a:t>  void </a:t>
            </a:r>
            <a:r>
              <a:rPr lang="en-US" sz="1400" dirty="0" err="1"/>
              <a:t>windowActivated</a:t>
            </a:r>
            <a:r>
              <a:rPr lang="en-US" sz="1400" dirty="0"/>
              <a:t>(</a:t>
            </a:r>
            <a:r>
              <a:rPr lang="en-US" sz="1400" dirty="0" err="1"/>
              <a:t>WindowEvent</a:t>
            </a:r>
            <a:r>
              <a:rPr lang="en-US" sz="1400" dirty="0"/>
              <a:t> e);</a:t>
            </a:r>
          </a:p>
          <a:p>
            <a:pPr marL="0" indent="0">
              <a:buNone/>
            </a:pPr>
            <a:r>
              <a:rPr lang="en-US" sz="1400" dirty="0" smtClean="0"/>
              <a:t>  void </a:t>
            </a:r>
            <a:r>
              <a:rPr lang="en-US" sz="1400" dirty="0" err="1"/>
              <a:t>windowDeactivated</a:t>
            </a:r>
            <a:r>
              <a:rPr lang="en-US" sz="1400" dirty="0"/>
              <a:t>(</a:t>
            </a:r>
            <a:r>
              <a:rPr lang="en-US" sz="1400" dirty="0" err="1"/>
              <a:t>WindowEvent</a:t>
            </a:r>
            <a:r>
              <a:rPr lang="en-US" sz="1400" dirty="0"/>
              <a:t> e);</a:t>
            </a:r>
          </a:p>
          <a:p>
            <a:pPr marL="0" indent="0">
              <a:buNone/>
            </a:pPr>
            <a:r>
              <a:rPr lang="en-US" sz="1400" dirty="0" smtClean="0"/>
              <a:t>} *********************************************************</a:t>
            </a:r>
          </a:p>
          <a:p>
            <a:pPr marL="0" indent="0"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NewPSMT"/>
              </a:rPr>
              <a:t>// </a:t>
            </a:r>
            <a:r>
              <a:rPr lang="en-US" sz="1400" dirty="0" smtClean="0">
                <a:solidFill>
                  <a:srgbClr val="7030A0"/>
                </a:solidFill>
                <a:latin typeface="CourierNewPSMT"/>
              </a:rPr>
              <a:t>option </a:t>
            </a:r>
            <a:r>
              <a:rPr lang="en-US" sz="1400" dirty="0" smtClean="0">
                <a:solidFill>
                  <a:srgbClr val="7030A0"/>
                </a:solidFill>
                <a:latin typeface="CourierNewPSMT"/>
              </a:rPr>
              <a:t>1:Programmer  implement </a:t>
            </a:r>
            <a:r>
              <a:rPr lang="en-US" sz="1400" dirty="0" smtClean="0">
                <a:solidFill>
                  <a:srgbClr val="7030A0"/>
                </a:solidFill>
                <a:latin typeface="CourierNewPSMT"/>
              </a:rPr>
              <a:t>only one method </a:t>
            </a:r>
            <a:r>
              <a:rPr lang="en-US" sz="1400" dirty="0" smtClean="0">
                <a:solidFill>
                  <a:srgbClr val="7030A0"/>
                </a:solidFill>
                <a:latin typeface="CourierNewPSMT"/>
              </a:rPr>
              <a:t> </a:t>
            </a:r>
            <a:endParaRPr lang="en-US" sz="1400" dirty="0" smtClean="0">
              <a:solidFill>
                <a:srgbClr val="7030A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NewPSMT"/>
              </a:rPr>
              <a:t>  class </a:t>
            </a:r>
            <a:r>
              <a:rPr lang="en-US" sz="1400" dirty="0">
                <a:solidFill>
                  <a:srgbClr val="0000FF"/>
                </a:solidFill>
                <a:latin typeface="CourierNewPSMT"/>
              </a:rPr>
              <a:t>Terminato</a:t>
            </a:r>
            <a:r>
              <a:rPr lang="en-US" sz="1400" dirty="0">
                <a:latin typeface="CourierNewPSMT"/>
              </a:rPr>
              <a:t>r </a:t>
            </a:r>
            <a:r>
              <a:rPr lang="en-US" sz="1400" b="1" dirty="0">
                <a:latin typeface="CourierNewPS-BoldMT"/>
              </a:rPr>
              <a:t>extends </a:t>
            </a:r>
            <a:r>
              <a:rPr lang="en-US" sz="1400" b="1" dirty="0" err="1" smtClean="0">
                <a:solidFill>
                  <a:srgbClr val="0000FF"/>
                </a:solidFill>
                <a:latin typeface="CourierNewPS-BoldMT"/>
              </a:rPr>
              <a:t>WindowAdapter</a:t>
            </a:r>
            <a:r>
              <a:rPr lang="en-US" sz="1400" b="1" dirty="0" smtClean="0">
                <a:solidFill>
                  <a:srgbClr val="0000FF"/>
                </a:solidFill>
                <a:latin typeface="CourierNewPS-BoldMT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urierNewPS-BoldMT"/>
              </a:rPr>
              <a:t>{</a:t>
            </a:r>
            <a:endParaRPr lang="en-US" sz="1400" b="1" dirty="0">
              <a:solidFill>
                <a:srgbClr val="FF0000"/>
              </a:solidFill>
              <a:latin typeface="CourierNewPS-BoldMT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NewPSMT"/>
              </a:rPr>
              <a:t>    </a:t>
            </a:r>
            <a:r>
              <a:rPr lang="en-US" sz="1400" dirty="0" smtClean="0">
                <a:latin typeface="CourierNewPSMT"/>
              </a:rPr>
              <a:t>public </a:t>
            </a:r>
            <a:r>
              <a:rPr lang="en-US" sz="1400" dirty="0">
                <a:latin typeface="CourierNewPSMT"/>
              </a:rPr>
              <a:t>void </a:t>
            </a:r>
            <a:r>
              <a:rPr lang="en-US" sz="1400" b="1" dirty="0" err="1">
                <a:latin typeface="CourierNewPSMT"/>
              </a:rPr>
              <a:t>windowClosin</a:t>
            </a:r>
            <a:r>
              <a:rPr lang="en-US" sz="1400" dirty="0" err="1">
                <a:latin typeface="CourierNewPSMT"/>
              </a:rPr>
              <a:t>g</a:t>
            </a:r>
            <a:r>
              <a:rPr lang="en-US" sz="1400" dirty="0">
                <a:latin typeface="CourierNewPSMT"/>
              </a:rPr>
              <a:t>(</a:t>
            </a:r>
            <a:r>
              <a:rPr lang="en-US" sz="1400" dirty="0" err="1">
                <a:latin typeface="CourierNewPSMT"/>
              </a:rPr>
              <a:t>WindowEvent</a:t>
            </a:r>
            <a:r>
              <a:rPr lang="en-US" sz="1400" dirty="0">
                <a:latin typeface="CourierNewPSMT"/>
              </a:rPr>
              <a:t> e</a:t>
            </a:r>
            <a:r>
              <a:rPr lang="en-US" sz="1400" dirty="0" smtClean="0">
                <a:latin typeface="CourierNewPSMT"/>
              </a:rPr>
              <a:t>) </a:t>
            </a:r>
            <a:r>
              <a:rPr lang="en-US" sz="1400" b="1" dirty="0" smtClean="0">
                <a:latin typeface="CourierNewPSMT"/>
              </a:rPr>
              <a:t>{</a:t>
            </a:r>
            <a:endParaRPr lang="en-US" sz="1400" b="1" dirty="0">
              <a:latin typeface="CourierNewPSMT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NewPSMT"/>
              </a:rPr>
              <a:t>    </a:t>
            </a:r>
            <a:r>
              <a:rPr lang="en-US" sz="1400" dirty="0" smtClean="0">
                <a:latin typeface="CourierNewPSMT"/>
              </a:rPr>
              <a:t>       </a:t>
            </a:r>
            <a:r>
              <a:rPr lang="en-US" sz="1400" dirty="0" smtClean="0">
                <a:latin typeface="CourierNewPSMT"/>
              </a:rPr>
              <a:t>if </a:t>
            </a:r>
            <a:r>
              <a:rPr lang="en-US" sz="1400" dirty="0">
                <a:latin typeface="CourierNewPSMT"/>
              </a:rPr>
              <a:t>(</a:t>
            </a:r>
            <a:r>
              <a:rPr lang="en-US" sz="1400" i="1" dirty="0">
                <a:latin typeface="TimesNewRomanPS-ItalicMT"/>
              </a:rPr>
              <a:t>user agrees</a:t>
            </a:r>
            <a:r>
              <a:rPr lang="en-US" sz="1400" dirty="0"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NewPSMT"/>
              </a:rPr>
              <a:t>         </a:t>
            </a:r>
            <a:r>
              <a:rPr lang="en-US" sz="1400" dirty="0" err="1" smtClean="0">
                <a:latin typeface="CourierNewPSMT"/>
              </a:rPr>
              <a:t>System.exit</a:t>
            </a:r>
            <a:r>
              <a:rPr lang="en-US" sz="1400" dirty="0" smtClean="0">
                <a:latin typeface="CourierNewPSMT"/>
              </a:rPr>
              <a:t>(0</a:t>
            </a:r>
            <a:r>
              <a:rPr lang="en-US" sz="1400" dirty="0">
                <a:latin typeface="CourierNewPSMT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CourierNewPSMT"/>
              </a:rPr>
              <a:t>   </a:t>
            </a:r>
            <a:r>
              <a:rPr lang="en-US" sz="1400" b="1" dirty="0" smtClean="0">
                <a:latin typeface="CourierNewPSMT"/>
              </a:rPr>
              <a:t> }</a:t>
            </a:r>
            <a:endParaRPr lang="en-US" sz="1400" b="1" dirty="0">
              <a:latin typeface="CourierNewPSMT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urierNewPSMT"/>
              </a:rPr>
              <a:t>}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743659" y="992038"/>
            <a:ext cx="5733882" cy="536431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7030A0"/>
                </a:solidFill>
                <a:latin typeface="CourierNewPSMT"/>
              </a:rPr>
              <a:t>// option </a:t>
            </a:r>
            <a:r>
              <a:rPr lang="en-US" sz="1600" dirty="0" smtClean="0">
                <a:solidFill>
                  <a:srgbClr val="7030A0"/>
                </a:solidFill>
                <a:latin typeface="CourierNewPSMT"/>
              </a:rPr>
              <a:t>2: Programmer implement all abstract methods 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class </a:t>
            </a:r>
            <a:r>
              <a:rPr lang="en-US" sz="1600" dirty="0">
                <a:solidFill>
                  <a:srgbClr val="0000FF"/>
                </a:solidFill>
                <a:latin typeface="CourierNewPSMT"/>
              </a:rPr>
              <a:t>Terminator </a:t>
            </a:r>
            <a:r>
              <a:rPr lang="en-US" sz="1600" dirty="0" smtClean="0">
                <a:solidFill>
                  <a:srgbClr val="0000FF"/>
                </a:solidFill>
                <a:latin typeface="CourierNewPSMT"/>
              </a:rPr>
              <a:t>i</a:t>
            </a:r>
            <a:r>
              <a:rPr lang="en-US" sz="1600" dirty="0" smtClean="0">
                <a:latin typeface="CourierNewPSMT"/>
              </a:rPr>
              <a:t>mplements </a:t>
            </a:r>
            <a:r>
              <a:rPr lang="en-US" sz="1600" dirty="0" err="1">
                <a:solidFill>
                  <a:srgbClr val="0000FF"/>
                </a:solidFill>
                <a:latin typeface="CourierNewPSMT"/>
              </a:rPr>
              <a:t>WindowListener</a:t>
            </a:r>
            <a:endParaRPr lang="en-US" sz="1600" dirty="0">
              <a:solidFill>
                <a:srgbClr val="0000FF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sz="1600" dirty="0"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public </a:t>
            </a:r>
            <a:r>
              <a:rPr lang="en-US" sz="1600" dirty="0">
                <a:latin typeface="CourierNewPSMT"/>
              </a:rPr>
              <a:t>void </a:t>
            </a:r>
            <a:r>
              <a:rPr lang="en-US" sz="1600" b="1" dirty="0" err="1">
                <a:latin typeface="CourierNewPSMT"/>
              </a:rPr>
              <a:t>windowClosing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WindowEvent</a:t>
            </a:r>
            <a:r>
              <a:rPr lang="en-US" sz="1600" dirty="0">
                <a:latin typeface="CourierNewPSMT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{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    if 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i="1" dirty="0">
                <a:latin typeface="TimesNewRomanPS-ItalicMT"/>
              </a:rPr>
              <a:t>user agrees</a:t>
            </a:r>
            <a:r>
              <a:rPr lang="en-US" sz="1600" dirty="0">
                <a:latin typeface="CourierNewPSMT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    </a:t>
            </a:r>
            <a:r>
              <a:rPr lang="en-US" sz="1600" dirty="0" err="1" smtClean="0">
                <a:latin typeface="CourierNewPSMT"/>
              </a:rPr>
              <a:t>System.exit</a:t>
            </a:r>
            <a:r>
              <a:rPr lang="en-US" sz="1600" dirty="0" smtClean="0">
                <a:latin typeface="CourierNewPSMT"/>
              </a:rPr>
              <a:t>(0);</a:t>
            </a: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public </a:t>
            </a:r>
            <a:r>
              <a:rPr lang="en-US" sz="1600" dirty="0">
                <a:latin typeface="CourierNewPSMT"/>
              </a:rPr>
              <a:t>void </a:t>
            </a:r>
            <a:r>
              <a:rPr lang="en-US" sz="1600" dirty="0" err="1">
                <a:latin typeface="CourierNewPSMT"/>
              </a:rPr>
              <a:t>windowOpened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WindowEvent</a:t>
            </a:r>
            <a:r>
              <a:rPr lang="en-US" sz="1600" dirty="0">
                <a:latin typeface="CourierNewPSMT"/>
              </a:rPr>
              <a:t> e) </a:t>
            </a:r>
            <a:r>
              <a:rPr lang="en-US" sz="1600" dirty="0" smtClean="0">
                <a:latin typeface="CourierNewPSMT"/>
              </a:rPr>
              <a:t>{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public </a:t>
            </a:r>
            <a:r>
              <a:rPr lang="en-US" sz="1600" dirty="0">
                <a:latin typeface="CourierNewPSMT"/>
              </a:rPr>
              <a:t>void </a:t>
            </a:r>
            <a:r>
              <a:rPr lang="en-US" sz="1600" dirty="0" err="1">
                <a:latin typeface="CourierNewPSMT"/>
              </a:rPr>
              <a:t>windowClosed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WindowEvent</a:t>
            </a:r>
            <a:r>
              <a:rPr lang="en-US" sz="1600" dirty="0">
                <a:latin typeface="CourierNewPSMT"/>
              </a:rPr>
              <a:t> e) </a:t>
            </a:r>
            <a:r>
              <a:rPr lang="en-US" sz="1600" dirty="0" smtClean="0">
                <a:latin typeface="CourierNewPSMT"/>
              </a:rPr>
              <a:t>{ 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public </a:t>
            </a:r>
            <a:r>
              <a:rPr lang="en-US" sz="1600" dirty="0">
                <a:latin typeface="CourierNewPSMT"/>
              </a:rPr>
              <a:t>void </a:t>
            </a:r>
            <a:r>
              <a:rPr lang="en-US" sz="1600" dirty="0" err="1">
                <a:latin typeface="CourierNewPSMT"/>
              </a:rPr>
              <a:t>windowIconified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WindowEvent</a:t>
            </a:r>
            <a:r>
              <a:rPr lang="en-US" sz="1600" dirty="0">
                <a:latin typeface="CourierNewPSMT"/>
              </a:rPr>
              <a:t> e) </a:t>
            </a:r>
            <a:r>
              <a:rPr lang="en-US" sz="1600" dirty="0" smtClean="0">
                <a:latin typeface="CourierNewPSMT"/>
              </a:rPr>
              <a:t>{ 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public </a:t>
            </a:r>
            <a:r>
              <a:rPr lang="en-US" sz="1600" dirty="0">
                <a:latin typeface="CourierNewPSMT"/>
              </a:rPr>
              <a:t>void </a:t>
            </a:r>
            <a:r>
              <a:rPr lang="en-US" sz="1600" dirty="0" err="1">
                <a:latin typeface="CourierNewPSMT"/>
              </a:rPr>
              <a:t>windowDeiconified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WindowEvent</a:t>
            </a:r>
            <a:r>
              <a:rPr lang="en-US" sz="1600" dirty="0">
                <a:latin typeface="CourierNewPSMT"/>
              </a:rPr>
              <a:t> e) </a:t>
            </a:r>
            <a:r>
              <a:rPr lang="en-US" sz="1600" dirty="0" smtClean="0">
                <a:latin typeface="CourierNewPSMT"/>
              </a:rPr>
              <a:t>{ 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public </a:t>
            </a:r>
            <a:r>
              <a:rPr lang="en-US" sz="1600" dirty="0">
                <a:latin typeface="CourierNewPSMT"/>
              </a:rPr>
              <a:t>void </a:t>
            </a:r>
            <a:r>
              <a:rPr lang="en-US" sz="1600" dirty="0" err="1">
                <a:latin typeface="CourierNewPSMT"/>
              </a:rPr>
              <a:t>windowActivated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WindowEvent</a:t>
            </a:r>
            <a:r>
              <a:rPr lang="en-US" sz="1600" dirty="0">
                <a:latin typeface="CourierNewPSMT"/>
              </a:rPr>
              <a:t> e) </a:t>
            </a:r>
            <a:r>
              <a:rPr lang="en-US" sz="1600" dirty="0" smtClean="0">
                <a:latin typeface="CourierNewPSMT"/>
              </a:rPr>
              <a:t>{ 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NewPSMT"/>
              </a:rPr>
              <a:t>   public </a:t>
            </a:r>
            <a:r>
              <a:rPr lang="en-US" sz="1600" dirty="0">
                <a:latin typeface="CourierNewPSMT"/>
              </a:rPr>
              <a:t>void </a:t>
            </a:r>
            <a:r>
              <a:rPr lang="en-US" sz="1600" dirty="0" err="1">
                <a:latin typeface="CourierNewPSMT"/>
              </a:rPr>
              <a:t>windowDeactivated</a:t>
            </a:r>
            <a:r>
              <a:rPr lang="en-US" sz="1600" dirty="0">
                <a:latin typeface="CourierNewPSMT"/>
              </a:rPr>
              <a:t>(</a:t>
            </a:r>
            <a:r>
              <a:rPr lang="en-US" sz="1600" dirty="0" err="1">
                <a:latin typeface="CourierNewPSMT"/>
              </a:rPr>
              <a:t>WindowEvent</a:t>
            </a:r>
            <a:r>
              <a:rPr lang="en-US" sz="1600" dirty="0">
                <a:latin typeface="CourierNewPSMT"/>
              </a:rPr>
              <a:t> e) </a:t>
            </a:r>
            <a:r>
              <a:rPr lang="en-US" sz="1600" dirty="0" smtClean="0">
                <a:latin typeface="CourierNewPSMT"/>
              </a:rPr>
              <a:t>{  }</a:t>
            </a:r>
            <a:endParaRPr lang="en-US" sz="1600" dirty="0">
              <a:latin typeface="CourierNewPSMT"/>
            </a:endParaRPr>
          </a:p>
          <a:p>
            <a:pPr marL="0" indent="0">
              <a:buNone/>
            </a:pPr>
            <a:r>
              <a:rPr lang="en-US" sz="1600" dirty="0">
                <a:latin typeface="CourierNewPSMT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3317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11.2. Actions (</a:t>
            </a:r>
            <a:r>
              <a:rPr lang="en-US" altLang="ko-KR" dirty="0" err="1" smtClean="0"/>
              <a:t>java.swing.Action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interface)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725150" cy="536431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300" dirty="0"/>
              <a:t>Programs commonly provide </a:t>
            </a:r>
            <a:r>
              <a:rPr lang="en-US" altLang="ko-KR" sz="2300" b="1" dirty="0"/>
              <a:t>multiple ways </a:t>
            </a:r>
            <a:r>
              <a:rPr lang="en-US" altLang="ko-KR" sz="2300" dirty="0" smtClean="0"/>
              <a:t>to </a:t>
            </a:r>
            <a:r>
              <a:rPr lang="en-US" altLang="ko-KR" sz="2300" b="1" dirty="0" smtClean="0"/>
              <a:t>activate</a:t>
            </a:r>
            <a:r>
              <a:rPr lang="en-US" altLang="ko-KR" sz="2300" dirty="0" smtClean="0"/>
              <a:t> the same action(</a:t>
            </a:r>
            <a:r>
              <a:rPr lang="en-US" altLang="ko-KR" sz="2300" b="1" dirty="0" smtClean="0"/>
              <a:t>command</a:t>
            </a:r>
            <a:r>
              <a:rPr lang="en-US" altLang="ko-KR" sz="2300" dirty="0" smtClean="0"/>
              <a:t>).</a:t>
            </a:r>
          </a:p>
          <a:p>
            <a:r>
              <a:rPr lang="en-US" altLang="ko-KR" sz="2300" dirty="0" smtClean="0"/>
              <a:t>User can choose a certain function via a </a:t>
            </a:r>
            <a:r>
              <a:rPr lang="en-US" altLang="ko-KR" sz="2300" b="1" dirty="0"/>
              <a:t>menu, </a:t>
            </a:r>
            <a:r>
              <a:rPr lang="en-US" altLang="ko-KR" sz="2300" b="1" dirty="0" smtClean="0"/>
              <a:t>button on a toolbar, or a keystroke</a:t>
            </a:r>
            <a:r>
              <a:rPr lang="en-US" altLang="ko-KR" sz="2300" dirty="0" smtClean="0"/>
              <a:t>.</a:t>
            </a:r>
          </a:p>
          <a:p>
            <a:r>
              <a:rPr lang="en-US" sz="2300" dirty="0" smtClean="0">
                <a:latin typeface="TimesNewRomanPSMT"/>
              </a:rPr>
              <a:t>suppose </a:t>
            </a:r>
            <a:r>
              <a:rPr lang="en-US" sz="2300" dirty="0" smtClean="0">
                <a:solidFill>
                  <a:srgbClr val="0000FF"/>
                </a:solidFill>
                <a:latin typeface="TimesNewRomanPSMT"/>
              </a:rPr>
              <a:t>blueAction</a:t>
            </a:r>
            <a:r>
              <a:rPr lang="en-US" sz="2300" dirty="0" smtClean="0">
                <a:latin typeface="TimesNewRomanPSMT"/>
              </a:rPr>
              <a:t> is an  action listener </a:t>
            </a:r>
            <a:r>
              <a:rPr lang="en-US" sz="2300" dirty="0">
                <a:latin typeface="TimesNewRomanPSMT"/>
              </a:rPr>
              <a:t>whose </a:t>
            </a:r>
            <a:r>
              <a:rPr lang="en-US" sz="2300" b="1" dirty="0" err="1">
                <a:latin typeface="CourierNewPSMT"/>
              </a:rPr>
              <a:t>actionPerformed</a:t>
            </a:r>
            <a:r>
              <a:rPr lang="en-US" sz="2300" dirty="0">
                <a:latin typeface="CourierNewPSMT"/>
              </a:rPr>
              <a:t> </a:t>
            </a:r>
            <a:r>
              <a:rPr lang="en-US" sz="2300" dirty="0" smtClean="0">
                <a:latin typeface="CourierNewPSMT"/>
              </a:rPr>
              <a:t>() </a:t>
            </a:r>
            <a:r>
              <a:rPr lang="en-US" sz="2300" dirty="0" smtClean="0">
                <a:latin typeface="TimesNewRomanPSMT"/>
              </a:rPr>
              <a:t>method </a:t>
            </a:r>
            <a:r>
              <a:rPr lang="en-US" sz="2300" dirty="0">
                <a:latin typeface="TimesNewRomanPSMT"/>
              </a:rPr>
              <a:t>changes </a:t>
            </a:r>
            <a:endParaRPr lang="en-US" sz="2300" dirty="0" smtClean="0">
              <a:latin typeface="TimesNewRomanPSMT"/>
            </a:endParaRPr>
          </a:p>
          <a:p>
            <a:pPr marL="0" indent="0">
              <a:buNone/>
            </a:pPr>
            <a:r>
              <a:rPr lang="en-US" sz="2300" dirty="0">
                <a:latin typeface="TimesNewRomanPSMT"/>
              </a:rPr>
              <a:t> </a:t>
            </a:r>
            <a:r>
              <a:rPr lang="en-US" sz="2300" dirty="0" smtClean="0">
                <a:latin typeface="TimesNewRomanPSMT"/>
              </a:rPr>
              <a:t>   the </a:t>
            </a:r>
            <a:r>
              <a:rPr lang="en-US" sz="2300" dirty="0">
                <a:latin typeface="TimesNewRomanPSMT"/>
              </a:rPr>
              <a:t>background color to blue</a:t>
            </a:r>
            <a:endParaRPr lang="en-US" sz="2300" dirty="0" smtClean="0">
              <a:latin typeface="TimesNewRomanPSMT"/>
            </a:endParaRPr>
          </a:p>
          <a:p>
            <a:pPr marL="0" indent="0">
              <a:buNone/>
            </a:pPr>
            <a:endParaRPr lang="en-US" sz="2300" dirty="0" smtClean="0">
              <a:latin typeface="TimesNewRomanPSMT"/>
            </a:endParaRPr>
          </a:p>
          <a:p>
            <a:pPr marL="0" indent="0">
              <a:buNone/>
            </a:pPr>
            <a:endParaRPr lang="en-US" dirty="0">
              <a:latin typeface="TimesNewRomanPSMT"/>
            </a:endParaRPr>
          </a:p>
          <a:p>
            <a:pPr marL="0" indent="0">
              <a:buNone/>
            </a:pPr>
            <a:endParaRPr lang="en-US" dirty="0" smtClean="0">
              <a:latin typeface="TimesNewRomanPSMT"/>
            </a:endParaRPr>
          </a:p>
          <a:p>
            <a:pPr marL="0" indent="0">
              <a:buNone/>
            </a:pPr>
            <a:endParaRPr lang="en-US" dirty="0">
              <a:latin typeface="TimesNewRomanPSMT"/>
            </a:endParaRPr>
          </a:p>
          <a:p>
            <a:pPr marL="0" indent="0">
              <a:buNone/>
            </a:pPr>
            <a:endParaRPr lang="en-US" dirty="0" smtClean="0">
              <a:latin typeface="TimesNewRomanPSMT"/>
            </a:endParaRPr>
          </a:p>
          <a:p>
            <a:pPr marL="0" indent="0">
              <a:buNone/>
            </a:pPr>
            <a:endParaRPr lang="en-US" dirty="0" smtClean="0">
              <a:latin typeface="TimesNewRomanPSMT"/>
            </a:endParaRPr>
          </a:p>
          <a:p>
            <a:endParaRPr lang="en-US" sz="2600" dirty="0" smtClean="0">
              <a:latin typeface="TimesNewRomanPSMT"/>
            </a:endParaRPr>
          </a:p>
          <a:p>
            <a:endParaRPr lang="en-US" sz="2600" dirty="0">
              <a:latin typeface="TimesNewRomanPSMT"/>
            </a:endParaRPr>
          </a:p>
          <a:p>
            <a:r>
              <a:rPr lang="en-US" sz="2600" dirty="0" smtClean="0">
                <a:latin typeface="TimesNewRomanPSMT"/>
              </a:rPr>
              <a:t> we can attach the same </a:t>
            </a:r>
            <a:r>
              <a:rPr lang="en-US" sz="2600" dirty="0">
                <a:latin typeface="TimesNewRomanPSMT"/>
              </a:rPr>
              <a:t>object as a </a:t>
            </a:r>
            <a:r>
              <a:rPr lang="en-US" sz="2600" dirty="0" smtClean="0">
                <a:latin typeface="TimesNewRomanPSMT"/>
              </a:rPr>
              <a:t>listener to several </a:t>
            </a:r>
            <a:r>
              <a:rPr lang="en-US" sz="2600" b="1" dirty="0" smtClean="0">
                <a:latin typeface="TimesNewRomanPSMT"/>
              </a:rPr>
              <a:t>event sources</a:t>
            </a:r>
          </a:p>
          <a:p>
            <a:r>
              <a:rPr lang="en-US" sz="2600" dirty="0">
                <a:latin typeface="TimesNewRomanPSMT"/>
              </a:rPr>
              <a:t>The </a:t>
            </a:r>
            <a:r>
              <a:rPr lang="en-US" sz="2600" b="1" dirty="0">
                <a:latin typeface="TimesNewRomanPSMT"/>
              </a:rPr>
              <a:t>color change command </a:t>
            </a:r>
            <a:r>
              <a:rPr lang="en-US" sz="2600" dirty="0">
                <a:latin typeface="TimesNewRomanPSMT"/>
              </a:rPr>
              <a:t>will </a:t>
            </a:r>
            <a:r>
              <a:rPr lang="en-US" sz="2600" dirty="0" smtClean="0">
                <a:latin typeface="TimesNewRomanPSMT"/>
              </a:rPr>
              <a:t> </a:t>
            </a:r>
            <a:r>
              <a:rPr lang="en-US" sz="2600" dirty="0">
                <a:latin typeface="TimesNewRomanPSMT"/>
              </a:rPr>
              <a:t>be handled in a uniform </a:t>
            </a:r>
            <a:r>
              <a:rPr lang="en-US" sz="2600" dirty="0" smtClean="0">
                <a:latin typeface="TimesNewRomanPSMT"/>
              </a:rPr>
              <a:t>way</a:t>
            </a:r>
            <a:r>
              <a:rPr lang="en-US" sz="2600" b="1" dirty="0" smtClean="0">
                <a:latin typeface="TimesNewRomanPSMT"/>
              </a:rPr>
              <a:t>.</a:t>
            </a:r>
          </a:p>
          <a:p>
            <a:r>
              <a:rPr lang="en-US" altLang="ko-KR" sz="2600" b="1" dirty="0" err="1" smtClean="0">
                <a:solidFill>
                  <a:srgbClr val="0000FF"/>
                </a:solidFill>
                <a:latin typeface="TimesNewRomanPSMT"/>
              </a:rPr>
              <a:t>Javax.swing.Action</a:t>
            </a:r>
            <a:r>
              <a:rPr lang="en-US" altLang="ko-KR" sz="2600" b="1" dirty="0" smtClean="0">
                <a:solidFill>
                  <a:srgbClr val="0000FF"/>
                </a:solidFill>
                <a:latin typeface="TimesNewRomanPSMT"/>
              </a:rPr>
              <a:t> (interface) </a:t>
            </a:r>
            <a:r>
              <a:rPr lang="en-US" altLang="ko-KR" sz="2600" b="1" dirty="0" smtClean="0">
                <a:latin typeface="TimesNewRomanPSMT"/>
              </a:rPr>
              <a:t>attach one command with multiple  event sources. </a:t>
            </a:r>
          </a:p>
          <a:p>
            <a:r>
              <a:rPr lang="en-US" altLang="ko-KR" sz="2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2600" b="1" dirty="0" smtClean="0"/>
              <a:t>Action  interface </a:t>
            </a:r>
            <a:r>
              <a:rPr lang="en-US" altLang="ko-KR" sz="2600" b="1" dirty="0"/>
              <a:t>extends the </a:t>
            </a:r>
            <a:r>
              <a:rPr lang="en-US" altLang="ko-KR" sz="2600" b="1" dirty="0" err="1"/>
              <a:t>ActionListener</a:t>
            </a:r>
            <a:r>
              <a:rPr lang="en-US" altLang="ko-KR" sz="2600" b="1" dirty="0"/>
              <a:t> interface.</a:t>
            </a:r>
            <a:endParaRPr lang="en-US" altLang="ko-KR" sz="26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90612" y="2380007"/>
            <a:ext cx="8224838" cy="1883525"/>
            <a:chOff x="1624012" y="1990724"/>
            <a:chExt cx="8224838" cy="1883525"/>
          </a:xfrm>
        </p:grpSpPr>
        <p:sp>
          <p:nvSpPr>
            <p:cNvPr id="6" name="TextBox 5"/>
            <p:cNvSpPr txBox="1"/>
            <p:nvPr/>
          </p:nvSpPr>
          <p:spPr>
            <a:xfrm>
              <a:off x="6981825" y="2266950"/>
              <a:ext cx="2867025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0000FF"/>
                  </a:solidFill>
                </a:rPr>
                <a:t>blueAction</a:t>
              </a:r>
            </a:p>
            <a:p>
              <a:r>
                <a:rPr lang="en-US" sz="2800" b="1" dirty="0" smtClean="0"/>
                <a:t> Listener: 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4012" y="1990724"/>
              <a:ext cx="403383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TimesNewRomanPSMT"/>
                </a:rPr>
                <a:t>A toolbar button labeled “</a:t>
              </a:r>
              <a:r>
                <a:rPr lang="en-US" sz="2000" dirty="0">
                  <a:solidFill>
                    <a:srgbClr val="0000FF"/>
                  </a:solidFill>
                  <a:latin typeface="TimesNewRomanPSMT"/>
                </a:rPr>
                <a:t>Blue</a:t>
              </a:r>
              <a:r>
                <a:rPr lang="en-US" sz="2000" dirty="0">
                  <a:solidFill>
                    <a:prstClr val="black"/>
                  </a:solidFill>
                  <a:latin typeface="TimesNewRomanPSMT"/>
                </a:rPr>
                <a:t>”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24012" y="2810669"/>
              <a:ext cx="403383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NewRomanPSMT"/>
                </a:rPr>
                <a:t>A menu item labeled “</a:t>
              </a:r>
              <a:r>
                <a:rPr lang="en-US" sz="2000" dirty="0" smtClean="0">
                  <a:solidFill>
                    <a:srgbClr val="0000FF"/>
                  </a:solidFill>
                  <a:latin typeface="TimesNewRomanPSMT"/>
                </a:rPr>
                <a:t>Blue</a:t>
              </a:r>
              <a:r>
                <a:rPr lang="en-US" sz="2000" dirty="0" smtClean="0">
                  <a:latin typeface="TimesNewRomanPSMT"/>
                </a:rPr>
                <a:t>”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24012" y="3474139"/>
              <a:ext cx="4033838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NewRomanPSMT"/>
                </a:rPr>
                <a:t>A keystroke </a:t>
              </a:r>
              <a:r>
                <a:rPr lang="en-US" sz="2000" dirty="0" err="1" smtClean="0">
                  <a:solidFill>
                    <a:srgbClr val="0000FF"/>
                  </a:solidFill>
                  <a:latin typeface="TimesNewRomanPSMT"/>
                </a:rPr>
                <a:t>Ctrl+B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>
              <a:off x="5657850" y="2190779"/>
              <a:ext cx="1323975" cy="523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5657850" y="2810669"/>
              <a:ext cx="1323975" cy="1897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</p:cNvCxnSpPr>
            <p:nvPr/>
          </p:nvCxnSpPr>
          <p:spPr>
            <a:xfrm flipV="1">
              <a:off x="5657850" y="3109014"/>
              <a:ext cx="1323975" cy="565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12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11.2. Actions (</a:t>
            </a:r>
            <a:r>
              <a:rPr lang="en-US" altLang="ko-KR" dirty="0" err="1">
                <a:solidFill>
                  <a:prstClr val="black"/>
                </a:solidFill>
              </a:rPr>
              <a:t>java.swing.Action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0915650" cy="5364312"/>
          </a:xfrm>
        </p:spPr>
        <p:txBody>
          <a:bodyPr/>
          <a:lstStyle/>
          <a:p>
            <a:r>
              <a:rPr lang="en-US" b="1" dirty="0"/>
              <a:t>The Action interface has the following methods: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b="1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event)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setEnabled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b</a:t>
            </a:r>
            <a:r>
              <a:rPr lang="en-US" dirty="0" smtClean="0"/>
              <a:t>)  </a:t>
            </a:r>
            <a:r>
              <a:rPr lang="en-US" dirty="0" smtClean="0">
                <a:solidFill>
                  <a:srgbClr val="7030A0"/>
                </a:solidFill>
              </a:rPr>
              <a:t>// help us to enable or disable the action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 err="1"/>
              <a:t>isEnabled</a:t>
            </a:r>
            <a:r>
              <a:rPr lang="en-US" dirty="0" smtClean="0"/>
              <a:t>() </a:t>
            </a:r>
            <a:r>
              <a:rPr lang="en-US" dirty="0" smtClean="0">
                <a:solidFill>
                  <a:srgbClr val="7030A0"/>
                </a:solidFill>
              </a:rPr>
              <a:t>// to check that currently the action is enabled or disabled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putValue</a:t>
            </a:r>
            <a:r>
              <a:rPr lang="en-US" dirty="0"/>
              <a:t>(String key, Object value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7030A0"/>
                </a:solidFill>
              </a:rPr>
              <a:t>// to store name/value pairs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Object </a:t>
            </a:r>
            <a:r>
              <a:rPr lang="en-US" b="1" dirty="0" err="1"/>
              <a:t>getValue</a:t>
            </a:r>
            <a:r>
              <a:rPr lang="en-US" dirty="0"/>
              <a:t>(String key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7030A0"/>
                </a:solidFill>
              </a:rPr>
              <a:t>// to retrieve name/value pairs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/>
              <a:t>addPropertyChangeListener</a:t>
            </a:r>
            <a:r>
              <a:rPr lang="en-US" dirty="0"/>
              <a:t>(</a:t>
            </a:r>
            <a:r>
              <a:rPr lang="en-US" dirty="0" err="1"/>
              <a:t>PropertyChangeListener</a:t>
            </a:r>
            <a:r>
              <a:rPr lang="en-US" dirty="0"/>
              <a:t> listener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7030A0"/>
                </a:solidFill>
              </a:rPr>
              <a:t>// to notify change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 smtClean="0"/>
              <a:t>removePropertyChangeListene</a:t>
            </a:r>
            <a:r>
              <a:rPr lang="en-US" dirty="0" err="1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PropertyChangeListener</a:t>
            </a:r>
            <a:r>
              <a:rPr lang="en-US" dirty="0" smtClean="0"/>
              <a:t> </a:t>
            </a:r>
            <a:r>
              <a:rPr lang="en-US" dirty="0"/>
              <a:t>listener</a:t>
            </a:r>
            <a:r>
              <a:rPr lang="en-US" dirty="0" smtClean="0"/>
              <a:t>) </a:t>
            </a:r>
            <a:r>
              <a:rPr lang="en-US" b="1" dirty="0" smtClean="0"/>
              <a:t>// to notify change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AbstractAction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 class  </a:t>
            </a:r>
            <a:r>
              <a:rPr lang="en-US" dirty="0">
                <a:latin typeface="TimesNewRomanPSMT"/>
              </a:rPr>
              <a:t>implements all methods </a:t>
            </a:r>
            <a:r>
              <a:rPr lang="en-US" dirty="0" smtClean="0">
                <a:latin typeface="TimesNewRomanPSMT"/>
              </a:rPr>
              <a:t>of </a:t>
            </a:r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Action </a:t>
            </a:r>
            <a:r>
              <a:rPr lang="en-US" b="1" dirty="0" smtClean="0">
                <a:latin typeface="TimesNewRomanPSMT"/>
              </a:rPr>
              <a:t>i</a:t>
            </a:r>
            <a:r>
              <a:rPr lang="en-US" dirty="0" smtClean="0">
                <a:latin typeface="TimesNewRomanPSMT"/>
              </a:rPr>
              <a:t>nterface except </a:t>
            </a:r>
            <a:r>
              <a:rPr lang="en-US" b="1" dirty="0" err="1" smtClean="0">
                <a:solidFill>
                  <a:srgbClr val="0000FF"/>
                </a:solidFill>
                <a:latin typeface="TimesNewRomanPSMT"/>
              </a:rPr>
              <a:t>actionPerformed</a:t>
            </a:r>
            <a:r>
              <a:rPr lang="en-US" dirty="0" smtClean="0">
                <a:latin typeface="TimesNewRomanPSMT"/>
              </a:rPr>
              <a:t>().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2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11.1 Basics of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NewRomanPSMT"/>
              </a:rPr>
              <a:t>Any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Operating Environment </a:t>
            </a:r>
            <a:r>
              <a:rPr lang="en-US" dirty="0" smtClean="0">
                <a:latin typeface="TimesNewRomanPSMT"/>
              </a:rPr>
              <a:t> that </a:t>
            </a:r>
            <a:r>
              <a:rPr lang="en-US" dirty="0">
                <a:latin typeface="TimesNewRomanPSMT"/>
              </a:rPr>
              <a:t>supports </a:t>
            </a:r>
            <a:r>
              <a:rPr lang="en-US" dirty="0" smtClean="0">
                <a:latin typeface="TimesNewRomanPSMT"/>
              </a:rPr>
              <a:t>GUIs </a:t>
            </a:r>
            <a:r>
              <a:rPr lang="en-US" b="1" dirty="0" smtClean="0">
                <a:latin typeface="TimesNewRomanPSMT"/>
              </a:rPr>
              <a:t>monitors</a:t>
            </a:r>
            <a:r>
              <a:rPr lang="en-US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events such </a:t>
            </a:r>
            <a:r>
              <a:rPr lang="en-US" dirty="0" smtClean="0">
                <a:latin typeface="TimesNewRomanPSMT"/>
              </a:rPr>
              <a:t>as  </a:t>
            </a:r>
            <a:r>
              <a:rPr lang="en-US" b="1" dirty="0" smtClean="0">
                <a:latin typeface="TimesNewRomanPSMT"/>
              </a:rPr>
              <a:t>mouse click</a:t>
            </a:r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OE</a:t>
            </a:r>
            <a:r>
              <a:rPr lang="en-US" dirty="0" smtClean="0">
                <a:latin typeface="TimesNewRomanPSMT"/>
              </a:rPr>
              <a:t> reports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these</a:t>
            </a:r>
            <a:r>
              <a:rPr lang="en-US" dirty="0">
                <a:latin typeface="TimesNewRomanPSMT"/>
              </a:rPr>
              <a:t> events to the programs that are running</a:t>
            </a:r>
            <a:r>
              <a:rPr lang="en-US" dirty="0" smtClean="0">
                <a:latin typeface="TimesNewRomanPSMT"/>
              </a:rPr>
              <a:t>.</a:t>
            </a:r>
          </a:p>
          <a:p>
            <a:r>
              <a:rPr lang="en-US" dirty="0" smtClean="0">
                <a:latin typeface="TimesNewRomanPSMT"/>
              </a:rPr>
              <a:t> Then, each program decides what </a:t>
            </a:r>
            <a:r>
              <a:rPr lang="en-US" dirty="0">
                <a:latin typeface="TimesNewRomanPSMT"/>
              </a:rPr>
              <a:t>to do in response to these events. </a:t>
            </a:r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In java  AWT, how  </a:t>
            </a:r>
            <a:r>
              <a:rPr lang="en-US" dirty="0">
                <a:latin typeface="TimesNewRomanPSMT"/>
              </a:rPr>
              <a:t>events are transmitted from the </a:t>
            </a:r>
            <a:r>
              <a:rPr lang="en-US" i="1" dirty="0">
                <a:solidFill>
                  <a:srgbClr val="0000FF"/>
                </a:solidFill>
                <a:latin typeface="TimesNewRomanPS-ItalicMT"/>
              </a:rPr>
              <a:t>event sources </a:t>
            </a:r>
            <a:r>
              <a:rPr lang="en-US" dirty="0">
                <a:latin typeface="TimesNewRomanPSMT"/>
              </a:rPr>
              <a:t>(such </a:t>
            </a:r>
            <a:r>
              <a:rPr lang="en-US" dirty="0" smtClean="0">
                <a:latin typeface="TimesNewRomanPSMT"/>
              </a:rPr>
              <a:t>as buttons ) to</a:t>
            </a: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TimesNewRomanPS-ItalicMT"/>
              </a:rPr>
              <a:t>event </a:t>
            </a:r>
            <a:r>
              <a:rPr lang="en-US" i="1" dirty="0" smtClean="0">
                <a:solidFill>
                  <a:srgbClr val="0000FF"/>
                </a:solidFill>
                <a:latin typeface="TimesNewRomanPS-ItalicMT"/>
              </a:rPr>
              <a:t>listeners</a:t>
            </a:r>
            <a:r>
              <a:rPr lang="en-US" i="1" dirty="0" smtClean="0">
                <a:latin typeface="TimesNewRomanPS-ItalicMT"/>
              </a:rPr>
              <a:t>?</a:t>
            </a:r>
          </a:p>
          <a:p>
            <a:r>
              <a:rPr lang="en-US" dirty="0" smtClean="0">
                <a:latin typeface="TimesNewRomanPSMT"/>
              </a:rPr>
              <a:t> We  </a:t>
            </a:r>
            <a:r>
              <a:rPr lang="en-US" dirty="0">
                <a:latin typeface="TimesNewRomanPSMT"/>
              </a:rPr>
              <a:t>can designate </a:t>
            </a:r>
            <a:r>
              <a:rPr lang="en-US" i="1" dirty="0">
                <a:latin typeface="TimesNewRomanPS-ItalicMT"/>
              </a:rPr>
              <a:t>any </a:t>
            </a:r>
            <a:r>
              <a:rPr lang="en-US" dirty="0">
                <a:latin typeface="TimesNewRomanPSMT"/>
              </a:rPr>
              <a:t>object to be an event listener—in</a:t>
            </a:r>
          </a:p>
          <a:p>
            <a:r>
              <a:rPr lang="en-US" i="1" dirty="0" smtClean="0">
                <a:latin typeface="TimesNewRomanPS-ItalicMT"/>
              </a:rPr>
              <a:t> java uses event </a:t>
            </a:r>
            <a:r>
              <a:rPr lang="en-US" i="1" dirty="0">
                <a:latin typeface="TimesNewRomanPS-ItalicMT"/>
              </a:rPr>
              <a:t>delegation model </a:t>
            </a:r>
            <a:r>
              <a:rPr lang="en-US" dirty="0" smtClean="0">
                <a:latin typeface="TimesNewRomanPSMT"/>
              </a:rPr>
              <a:t>: the listener is </a:t>
            </a:r>
            <a:r>
              <a:rPr lang="en-US" dirty="0" smtClean="0">
                <a:solidFill>
                  <a:srgbClr val="FF0000"/>
                </a:solidFill>
                <a:latin typeface="TimesNewRomanPSMT"/>
              </a:rPr>
              <a:t>flexible</a:t>
            </a:r>
            <a:r>
              <a:rPr lang="en-US" dirty="0" smtClean="0">
                <a:latin typeface="TimesNewRomanPSMT"/>
              </a:rPr>
              <a:t> </a:t>
            </a:r>
            <a:r>
              <a:rPr lang="en-US" b="1" dirty="0" smtClean="0">
                <a:latin typeface="TimesNewRomanPSMT"/>
              </a:rPr>
              <a:t>and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NewRomanPSMT"/>
              </a:rPr>
              <a:t>it is not </a:t>
            </a:r>
            <a:r>
              <a:rPr lang="en-US" dirty="0" smtClean="0">
                <a:latin typeface="TimesNewRomanPSMT"/>
              </a:rPr>
              <a:t>predetermined.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TimesNewRomanPSMT"/>
              </a:rPr>
              <a:t>Event sources </a:t>
            </a:r>
            <a:r>
              <a:rPr lang="en-US" dirty="0" smtClean="0">
                <a:latin typeface="TimesNewRomanPSMT"/>
              </a:rPr>
              <a:t>have methods that allow us  to register event listeners with them. </a:t>
            </a:r>
          </a:p>
          <a:p>
            <a:r>
              <a:rPr lang="en-US" dirty="0" smtClean="0">
                <a:latin typeface="TimesNewRomanPSMT"/>
              </a:rPr>
              <a:t>When </a:t>
            </a:r>
            <a:r>
              <a:rPr lang="en-US" b="1" dirty="0" smtClean="0">
                <a:latin typeface="TimesNewRomanPSMT"/>
              </a:rPr>
              <a:t>an event </a:t>
            </a:r>
            <a:r>
              <a:rPr lang="en-US" dirty="0" smtClean="0">
                <a:latin typeface="TimesNewRomanPSMT"/>
              </a:rPr>
              <a:t>happens </a:t>
            </a:r>
            <a:r>
              <a:rPr lang="en-US" dirty="0">
                <a:latin typeface="TimesNewRomanPSMT"/>
              </a:rPr>
              <a:t>to the source, the source sends a notification of that event to all the listener objects that </a:t>
            </a:r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were registered </a:t>
            </a:r>
            <a:r>
              <a:rPr lang="en-US" dirty="0">
                <a:latin typeface="TimesNewRomanPSMT"/>
              </a:rPr>
              <a:t>for that event</a:t>
            </a:r>
            <a:r>
              <a:rPr lang="en-US" dirty="0" smtClean="0">
                <a:latin typeface="TimesNewRomanPSMT"/>
              </a:rPr>
              <a:t>.</a:t>
            </a:r>
          </a:p>
          <a:p>
            <a:r>
              <a:rPr lang="en-US" dirty="0" smtClean="0">
                <a:latin typeface="TimesNewRomanPSMT"/>
              </a:rPr>
              <a:t>In </a:t>
            </a:r>
            <a:r>
              <a:rPr lang="en-US" dirty="0">
                <a:latin typeface="TimesNewRomanPSMT"/>
              </a:rPr>
              <a:t>Java, the information about the </a:t>
            </a:r>
            <a:r>
              <a:rPr lang="en-US" b="1" dirty="0">
                <a:latin typeface="TimesNewRomanPSMT"/>
              </a:rPr>
              <a:t>event </a:t>
            </a:r>
            <a:r>
              <a:rPr lang="en-US" b="1" dirty="0" smtClean="0">
                <a:latin typeface="TimesNewRomanPSMT"/>
              </a:rPr>
              <a:t>is encapsulated </a:t>
            </a:r>
            <a:r>
              <a:rPr lang="en-US" dirty="0">
                <a:latin typeface="TimesNewRomanPSMT"/>
              </a:rPr>
              <a:t>in an </a:t>
            </a:r>
            <a:r>
              <a:rPr lang="en-US" i="1" dirty="0">
                <a:solidFill>
                  <a:srgbClr val="0000FF"/>
                </a:solidFill>
                <a:latin typeface="TimesNewRomanPS-ItalicMT"/>
              </a:rPr>
              <a:t>event object</a:t>
            </a:r>
            <a:r>
              <a:rPr lang="en-US" dirty="0">
                <a:latin typeface="TimesNewRomanPSMT"/>
              </a:rPr>
              <a:t>. </a:t>
            </a:r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In </a:t>
            </a:r>
            <a:r>
              <a:rPr lang="en-US" dirty="0">
                <a:latin typeface="TimesNewRomanPSMT"/>
              </a:rPr>
              <a:t>Java, all event objects ultimately derive from the class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java.util.EventObject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.</a:t>
            </a:r>
          </a:p>
          <a:p>
            <a:r>
              <a:rPr lang="en-US" sz="1600" dirty="0" smtClean="0">
                <a:latin typeface="CourierNewPSMT"/>
              </a:rPr>
              <a:t> </a:t>
            </a:r>
            <a:r>
              <a:rPr lang="en-US" dirty="0">
                <a:latin typeface="TimesNewRomanPSMT"/>
              </a:rPr>
              <a:t>T</a:t>
            </a:r>
            <a:r>
              <a:rPr lang="en-US" dirty="0" smtClean="0">
                <a:latin typeface="TimesNewRomanPSMT"/>
              </a:rPr>
              <a:t>here </a:t>
            </a:r>
            <a:r>
              <a:rPr lang="en-US" dirty="0">
                <a:latin typeface="TimesNewRomanPSMT"/>
              </a:rPr>
              <a:t>are </a:t>
            </a:r>
            <a:r>
              <a:rPr lang="en-US" dirty="0" smtClean="0">
                <a:latin typeface="TimesNewRomanPSMT"/>
              </a:rPr>
              <a:t>also subclasses </a:t>
            </a:r>
            <a:r>
              <a:rPr lang="en-US" dirty="0">
                <a:latin typeface="TimesNewRomanPSMT"/>
              </a:rPr>
              <a:t>for each event type, such as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ActionEvent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and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WindowEvent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.</a:t>
            </a:r>
            <a:endParaRPr lang="en-US" dirty="0" smtClean="0">
              <a:solidFill>
                <a:srgbClr val="0000FF"/>
              </a:solidFill>
              <a:latin typeface="TimesNewRomanPS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11.2. Actions (</a:t>
            </a:r>
            <a:r>
              <a:rPr lang="en-US" altLang="ko-KR" dirty="0" err="1" smtClean="0"/>
              <a:t>java.swing.Action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interface)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Action </a:t>
            </a:r>
            <a:r>
              <a:rPr lang="en-US" altLang="ko-KR" b="1" dirty="0">
                <a:solidFill>
                  <a:srgbClr val="0000FF"/>
                </a:solidFill>
              </a:rPr>
              <a:t>interface </a:t>
            </a:r>
            <a:r>
              <a:rPr lang="en-US" altLang="ko-KR" dirty="0"/>
              <a:t>combines listener code and action properties.</a:t>
            </a:r>
          </a:p>
          <a:p>
            <a:r>
              <a:rPr lang="en-US" altLang="ko-KR" dirty="0" smtClean="0"/>
              <a:t>Predefined name/value pairs for Action Interface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rgbClr val="FF0000"/>
                </a:solidFill>
              </a:rPr>
              <a:t>Properties/ values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NAME/ name of action to be displayed 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SMALL_ICON/ place to store small icon on button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SHORT_DESCRIPTION/ for tooltips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MNEMONIC_KEY/ for </a:t>
            </a:r>
            <a:r>
              <a:rPr lang="en-US" altLang="ko-KR" dirty="0">
                <a:latin typeface="Comic Sans MS" panose="030F0702030302020204" pitchFamily="66" charset="0"/>
              </a:rPr>
              <a:t>underlined characters in menus)</a:t>
            </a:r>
          </a:p>
          <a:p>
            <a:pPr marL="0" lvl="0" indent="0">
              <a:buNone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prstClr val="black"/>
                </a:solidFill>
              </a:rPr>
              <a:t>Examples:</a:t>
            </a:r>
          </a:p>
          <a:p>
            <a:pPr marL="0" lvl="0" indent="0"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prstClr val="black"/>
                </a:solidFill>
                <a:latin typeface="Comic Sans MS" panose="030F0702030302020204" pitchFamily="66" charset="0"/>
              </a:rPr>
              <a:t>y</a:t>
            </a:r>
            <a:r>
              <a:rPr lang="en-US" altLang="ko-KR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ellowAction.</a:t>
            </a:r>
            <a:r>
              <a:rPr lang="en-US" altLang="ko-KR" dirty="0" err="1">
                <a:solidFill>
                  <a:prstClr val="black"/>
                </a:solidFill>
                <a:latin typeface="Comic Sans MS" panose="030F0702030302020204" pitchFamily="66" charset="0"/>
              </a:rPr>
              <a:t>setEnabled</a:t>
            </a:r>
            <a:r>
              <a:rPr lang="en-US" altLang="ko-KR" dirty="0">
                <a:solidFill>
                  <a:prstClr val="black"/>
                </a:solidFill>
                <a:latin typeface="Comic Sans MS" panose="030F0702030302020204" pitchFamily="66" charset="0"/>
              </a:rPr>
              <a:t>(false</a:t>
            </a:r>
            <a:r>
              <a:rPr lang="en-US" altLang="ko-KR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); 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// disable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b="1" dirty="0" err="1" smtClean="0">
                <a:latin typeface="Comic Sans MS" panose="030F0702030302020204" pitchFamily="66" charset="0"/>
              </a:rPr>
              <a:t>yellowAction</a:t>
            </a:r>
            <a:r>
              <a:rPr lang="en-US" altLang="ko-KR" dirty="0" err="1" smtClean="0">
                <a:latin typeface="Comic Sans MS" panose="030F0702030302020204" pitchFamily="66" charset="0"/>
              </a:rPr>
              <a:t>.putValue</a:t>
            </a:r>
            <a:r>
              <a:rPr lang="en-US" altLang="ko-KR" dirty="0" smtClean="0">
                <a:latin typeface="Comic Sans MS" panose="030F0702030302020204" pitchFamily="66" charset="0"/>
              </a:rPr>
              <a:t>(</a:t>
            </a:r>
            <a:r>
              <a:rPr lang="en-US" altLang="ko-KR" dirty="0" err="1" smtClean="0">
                <a:latin typeface="Comic Sans MS" panose="030F0702030302020204" pitchFamily="66" charset="0"/>
              </a:rPr>
              <a:t>Action.SHORT_DESCRIPTION</a:t>
            </a:r>
            <a:r>
              <a:rPr lang="en-US" altLang="ko-KR" dirty="0">
                <a:latin typeface="Comic Sans MS" panose="030F0702030302020204" pitchFamily="66" charset="0"/>
              </a:rPr>
              <a:t>, "Set panel color to yellow");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80" y="1632394"/>
            <a:ext cx="3852415" cy="25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Keyboard 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want to add action object to </a:t>
            </a:r>
            <a:r>
              <a:rPr lang="en-US" altLang="ko-KR" dirty="0" err="1" smtClean="0"/>
              <a:t>keystrogges</a:t>
            </a:r>
            <a:endParaRPr lang="en-US" altLang="ko-KR" dirty="0" smtClean="0"/>
          </a:p>
          <a:p>
            <a:r>
              <a:rPr lang="en-US" altLang="ko-KR" b="1" dirty="0" smtClean="0"/>
              <a:t>Produce </a:t>
            </a:r>
            <a:r>
              <a:rPr lang="en-US" altLang="ko-KR" b="1" dirty="0"/>
              <a:t>Keystroke object</a:t>
            </a:r>
            <a:r>
              <a:rPr lang="en-US" altLang="ko-KR" dirty="0"/>
              <a:t>: 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KeyStroke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ctrlYKey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KeyStroke</a:t>
            </a:r>
            <a:r>
              <a:rPr lang="en-US" altLang="ko-KR" dirty="0" err="1">
                <a:latin typeface="Comic Sans MS" panose="030F0702030302020204" pitchFamily="66" charset="0"/>
              </a:rPr>
              <a:t>.getKeyStroke</a:t>
            </a:r>
            <a:r>
              <a:rPr lang="en-US" altLang="ko-KR" dirty="0">
                <a:latin typeface="Comic Sans MS" panose="030F0702030302020204" pitchFamily="66" charset="0"/>
              </a:rPr>
              <a:t>("ctrl Y</a:t>
            </a:r>
            <a:r>
              <a:rPr lang="en-US" altLang="ko-KR" dirty="0" smtClean="0">
                <a:latin typeface="Comic Sans MS" panose="030F0702030302020204" pitchFamily="66" charset="0"/>
              </a:rPr>
              <a:t>");</a:t>
            </a:r>
            <a:endParaRPr lang="en-US" altLang="ko-KR" dirty="0"/>
          </a:p>
          <a:p>
            <a:r>
              <a:rPr lang="en-US" altLang="ko-KR" dirty="0" smtClean="0"/>
              <a:t>Normally</a:t>
            </a:r>
            <a:r>
              <a:rPr lang="en-US" altLang="ko-KR" dirty="0"/>
              <a:t>, keystrokes are sent to the component that has </a:t>
            </a:r>
            <a:r>
              <a:rPr lang="en-US" altLang="ko-KR" dirty="0" smtClean="0"/>
              <a:t>focus.</a:t>
            </a:r>
          </a:p>
          <a:p>
            <a:r>
              <a:rPr lang="en-US" altLang="ko-KR" dirty="0" smtClean="0"/>
              <a:t>To override this, </a:t>
            </a:r>
            <a:r>
              <a:rPr lang="en-US" altLang="ko-KR" dirty="0"/>
              <a:t>use </a:t>
            </a:r>
            <a:r>
              <a:rPr lang="en-US" altLang="ko-KR" b="1" dirty="0"/>
              <a:t>input map </a:t>
            </a:r>
            <a:r>
              <a:rPr lang="en-US" altLang="ko-KR" dirty="0"/>
              <a:t>that maps </a:t>
            </a:r>
            <a:r>
              <a:rPr lang="en-US" altLang="ko-KR" dirty="0" smtClean="0"/>
              <a:t>keystrokes  </a:t>
            </a:r>
            <a:r>
              <a:rPr lang="en-US" altLang="ko-KR" dirty="0"/>
              <a:t>to </a:t>
            </a:r>
            <a:r>
              <a:rPr lang="en-US" altLang="ko-KR" b="1" dirty="0"/>
              <a:t>action map keys</a:t>
            </a:r>
            <a:r>
              <a:rPr lang="en-US" altLang="ko-KR" dirty="0"/>
              <a:t>: 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InputMap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imap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dirty="0" err="1">
                <a:latin typeface="Comic Sans MS" panose="030F0702030302020204" pitchFamily="66" charset="0"/>
              </a:rPr>
              <a:t>panel.getInputMap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JComponent.WHEN_ANCESTOR_OF_FOCUSED_COMPONENT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imap.put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ctrlYKey</a:t>
            </a:r>
            <a:r>
              <a:rPr lang="en-US" altLang="ko-KR" dirty="0">
                <a:latin typeface="Comic Sans MS" panose="030F0702030302020204" pitchFamily="66" charset="0"/>
              </a:rPr>
              <a:t>, "</a:t>
            </a:r>
            <a:r>
              <a:rPr lang="en-US" altLang="ko-KR" dirty="0" err="1">
                <a:latin typeface="Comic Sans MS" panose="030F0702030302020204" pitchFamily="66" charset="0"/>
              </a:rPr>
              <a:t>panel.yellow</a:t>
            </a:r>
            <a:r>
              <a:rPr lang="en-US" altLang="ko-KR" dirty="0">
                <a:latin typeface="Comic Sans MS" panose="030F0702030302020204" pitchFamily="66" charset="0"/>
              </a:rPr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Map the </a:t>
            </a:r>
            <a:r>
              <a:rPr lang="en-US" altLang="ko-KR" b="1" dirty="0"/>
              <a:t>action map ke</a:t>
            </a:r>
            <a:r>
              <a:rPr lang="en-US" altLang="ko-KR" dirty="0"/>
              <a:t>y to the </a:t>
            </a:r>
            <a:r>
              <a:rPr lang="en-US" altLang="ko-KR" b="1" dirty="0"/>
              <a:t>action: 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ActionMap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amap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dirty="0" err="1">
                <a:latin typeface="Comic Sans MS" panose="030F0702030302020204" pitchFamily="66" charset="0"/>
              </a:rPr>
              <a:t>panel.getActionMap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amap.put</a:t>
            </a:r>
            <a:r>
              <a:rPr lang="en-US" altLang="ko-KR" dirty="0">
                <a:latin typeface="Comic Sans MS" panose="030F0702030302020204" pitchFamily="66" charset="0"/>
              </a:rPr>
              <a:t>("</a:t>
            </a:r>
            <a:r>
              <a:rPr lang="en-US" altLang="ko-KR" dirty="0" err="1">
                <a:latin typeface="Comic Sans MS" panose="030F0702030302020204" pitchFamily="66" charset="0"/>
              </a:rPr>
              <a:t>panel.yellow</a:t>
            </a:r>
            <a:r>
              <a:rPr lang="en-US" altLang="ko-KR" dirty="0">
                <a:latin typeface="Comic Sans MS" panose="030F0702030302020204" pitchFamily="66" charset="0"/>
              </a:rPr>
              <a:t>", </a:t>
            </a:r>
            <a:r>
              <a:rPr lang="en-US" altLang="ko-KR" dirty="0" err="1">
                <a:latin typeface="Comic Sans MS" panose="030F0702030302020204" pitchFamily="66" charset="0"/>
              </a:rPr>
              <a:t>yellowAction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  <a:endParaRPr lang="ko-KR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4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11.3 </a:t>
            </a:r>
            <a:r>
              <a:rPr lang="en-US" altLang="ko-KR" dirty="0" smtClean="0">
                <a:solidFill>
                  <a:srgbClr val="FF0000"/>
                </a:solidFill>
              </a:rPr>
              <a:t>action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en-US" altLang="ko-KR" dirty="0" err="1" smtClean="0">
                <a:solidFill>
                  <a:srgbClr val="0000FF"/>
                </a:solidFill>
              </a:rPr>
              <a:t>ActionFrame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action;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</a:rPr>
              <a:t>import </a:t>
            </a:r>
            <a:r>
              <a:rPr lang="en-US" altLang="ko-KR" b="1" dirty="0" err="1">
                <a:solidFill>
                  <a:srgbClr val="00B050"/>
                </a:solidFill>
              </a:rPr>
              <a:t>java.awt.event</a:t>
            </a:r>
            <a:r>
              <a:rPr lang="en-US" altLang="ko-KR" b="1" dirty="0">
                <a:solidFill>
                  <a:srgbClr val="00B050"/>
                </a:solidFill>
              </a:rPr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7030A0"/>
                </a:solidFill>
              </a:rPr>
              <a:t>/* </a:t>
            </a:r>
            <a:r>
              <a:rPr lang="en-US" altLang="ko-KR" b="1" dirty="0">
                <a:solidFill>
                  <a:srgbClr val="7030A0"/>
                </a:solidFill>
              </a:rPr>
              <a:t>A frame with a panel that demonstrates color change actions</a:t>
            </a:r>
            <a:r>
              <a:rPr lang="en-US" altLang="ko-KR" b="1" dirty="0" smtClean="0">
                <a:solidFill>
                  <a:srgbClr val="7030A0"/>
                </a:solidFill>
              </a:rPr>
              <a:t>. </a:t>
            </a:r>
            <a:r>
              <a:rPr lang="en-US" altLang="ko-KR" b="1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>
                <a:solidFill>
                  <a:srgbClr val="FF0000"/>
                </a:solidFill>
              </a:rPr>
              <a:t>ActionFram</a:t>
            </a:r>
            <a:r>
              <a:rPr lang="en-US" altLang="ko-KR" dirty="0" err="1">
                <a:solidFill>
                  <a:srgbClr val="FF0000"/>
                </a:solidFill>
              </a:rPr>
              <a:t>e</a:t>
            </a:r>
            <a:r>
              <a:rPr lang="en-US" altLang="ko-KR" dirty="0"/>
              <a:t> extends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Jframe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>
                <a:solidFill>
                  <a:srgbClr val="0000FF"/>
                </a:solidFill>
              </a:rPr>
              <a:t>JPanel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err="1"/>
              <a:t>buttonPanel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200;</a:t>
            </a:r>
          </a:p>
          <a:p>
            <a:pPr marL="0" indent="0">
              <a:buNone/>
            </a:pPr>
            <a:r>
              <a:rPr lang="en-US" altLang="ko-KR" b="1" dirty="0" smtClean="0"/>
              <a:t>// continue next slide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10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11.3 </a:t>
            </a:r>
            <a:r>
              <a:rPr lang="en-US" altLang="ko-KR" dirty="0">
                <a:solidFill>
                  <a:srgbClr val="FF0000"/>
                </a:solidFill>
              </a:rPr>
              <a:t>action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ActionFrame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1058525" cy="5364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b="1" dirty="0"/>
              <a:t>public </a:t>
            </a:r>
            <a:r>
              <a:rPr lang="en-US" altLang="ko-KR" b="1" dirty="0" err="1">
                <a:solidFill>
                  <a:srgbClr val="FF0000"/>
                </a:solidFill>
              </a:rPr>
              <a:t>ActionFrame</a:t>
            </a:r>
            <a:r>
              <a:rPr lang="en-US" altLang="ko-KR" b="1" dirty="0"/>
              <a:t>()</a:t>
            </a:r>
          </a:p>
          <a:p>
            <a:pPr marL="0" indent="0">
              <a:buNone/>
            </a:pPr>
            <a:r>
              <a:rPr lang="en-US" altLang="ko-KR" dirty="0" smtClean="0"/>
              <a:t>{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setSize</a:t>
            </a:r>
            <a:r>
              <a:rPr lang="en-US" altLang="ko-KR" dirty="0"/>
              <a:t>(DEFAULT_WIDTH, DEFAULT_HEIGHT);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>
                <a:solidFill>
                  <a:srgbClr val="0000FF"/>
                </a:solidFill>
              </a:rPr>
              <a:t>buttonPanel</a:t>
            </a:r>
            <a:r>
              <a:rPr lang="en-US" altLang="ko-KR" dirty="0"/>
              <a:t> = new </a:t>
            </a:r>
            <a:r>
              <a:rPr lang="en-US" altLang="ko-KR" dirty="0" err="1"/>
              <a:t>JPanel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>
                <a:solidFill>
                  <a:srgbClr val="7030A0"/>
                </a:solidFill>
              </a:rPr>
              <a:t>// </a:t>
            </a:r>
            <a:r>
              <a:rPr lang="en-US" altLang="ko-KR" dirty="0" smtClean="0">
                <a:solidFill>
                  <a:srgbClr val="7030A0"/>
                </a:solidFill>
              </a:rPr>
              <a:t> constructing an object of the action class to define actions (</a:t>
            </a:r>
            <a:r>
              <a:rPr lang="en-US" altLang="ko-KR" dirty="0" smtClean="0">
                <a:solidFill>
                  <a:srgbClr val="FF0000"/>
                </a:solidFill>
              </a:rPr>
              <a:t>from inner clas</a:t>
            </a:r>
            <a:r>
              <a:rPr lang="en-US" altLang="ko-KR" dirty="0" smtClean="0">
                <a:solidFill>
                  <a:srgbClr val="7030A0"/>
                </a:solidFill>
              </a:rPr>
              <a:t>s)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sz="1800" dirty="0" smtClean="0"/>
              <a:t> Action </a:t>
            </a:r>
            <a:r>
              <a:rPr lang="en-US" altLang="ko-KR" sz="1800" b="1" dirty="0" err="1"/>
              <a:t>yellowAction</a:t>
            </a:r>
            <a:r>
              <a:rPr lang="en-US" altLang="ko-KR" sz="1800" dirty="0"/>
              <a:t> = new </a:t>
            </a:r>
            <a:r>
              <a:rPr lang="en-US" altLang="ko-KR" sz="1800" b="1" dirty="0">
                <a:solidFill>
                  <a:srgbClr val="FF0000"/>
                </a:solidFill>
              </a:rPr>
              <a:t>ColorAction</a:t>
            </a:r>
            <a:r>
              <a:rPr lang="en-US" altLang="ko-KR" sz="1800" dirty="0"/>
              <a:t>("Yellow", new </a:t>
            </a:r>
            <a:r>
              <a:rPr lang="en-US" altLang="ko-KR" sz="1800" dirty="0" err="1"/>
              <a:t>ImageIcon</a:t>
            </a:r>
            <a:r>
              <a:rPr lang="en-US" altLang="ko-KR" sz="1800" dirty="0"/>
              <a:t>("yellow-ball.gif</a:t>
            </a:r>
            <a:r>
              <a:rPr lang="en-US" altLang="ko-KR" sz="1800" dirty="0" smtClean="0"/>
              <a:t>"), </a:t>
            </a:r>
            <a:r>
              <a:rPr lang="en-US" altLang="ko-KR" sz="1800" dirty="0" err="1" smtClean="0"/>
              <a:t>Color.YELLOW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Action </a:t>
            </a:r>
            <a:r>
              <a:rPr lang="en-US" altLang="ko-KR" b="1" dirty="0"/>
              <a:t>blueActio</a:t>
            </a:r>
            <a:r>
              <a:rPr lang="en-US" altLang="ko-KR" dirty="0"/>
              <a:t>n = new </a:t>
            </a:r>
            <a:r>
              <a:rPr lang="en-US" altLang="ko-KR" b="1" dirty="0">
                <a:solidFill>
                  <a:srgbClr val="FF0000"/>
                </a:solidFill>
              </a:rPr>
              <a:t>ColorAction</a:t>
            </a:r>
            <a:r>
              <a:rPr lang="en-US" altLang="ko-KR" dirty="0"/>
              <a:t>("Blue", new </a:t>
            </a:r>
            <a:r>
              <a:rPr lang="en-US" altLang="ko-KR" dirty="0" err="1"/>
              <a:t>ImageIcon</a:t>
            </a:r>
            <a:r>
              <a:rPr lang="en-US" altLang="ko-KR" dirty="0"/>
              <a:t>("blue-ball.gif"), </a:t>
            </a:r>
            <a:r>
              <a:rPr lang="en-US" altLang="ko-KR" dirty="0" err="1"/>
              <a:t>Color.BLUE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Action </a:t>
            </a:r>
            <a:r>
              <a:rPr lang="en-US" altLang="ko-KR" b="1" dirty="0" err="1"/>
              <a:t>redAction</a:t>
            </a:r>
            <a:r>
              <a:rPr lang="en-US" altLang="ko-KR" dirty="0"/>
              <a:t> = new </a:t>
            </a:r>
            <a:r>
              <a:rPr lang="en-US" altLang="ko-KR" b="1" dirty="0">
                <a:solidFill>
                  <a:srgbClr val="FF0000"/>
                </a:solidFill>
              </a:rPr>
              <a:t>ColorAction</a:t>
            </a:r>
            <a:r>
              <a:rPr lang="en-US" altLang="ko-KR" dirty="0"/>
              <a:t>("Red", new </a:t>
            </a:r>
            <a:r>
              <a:rPr lang="en-US" altLang="ko-KR" dirty="0" err="1"/>
              <a:t>ImageIcon</a:t>
            </a:r>
            <a:r>
              <a:rPr lang="en-US" altLang="ko-KR" dirty="0"/>
              <a:t>("red-ball.gif"), </a:t>
            </a:r>
            <a:r>
              <a:rPr lang="en-US" altLang="ko-KR" dirty="0" err="1"/>
              <a:t>Color.RED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</a:t>
            </a:r>
            <a:r>
              <a:rPr lang="en-US" altLang="ko-KR" dirty="0">
                <a:solidFill>
                  <a:srgbClr val="7030A0"/>
                </a:solidFill>
              </a:rPr>
              <a:t>// </a:t>
            </a:r>
            <a:r>
              <a:rPr lang="en-US" altLang="ko-KR" dirty="0" smtClean="0">
                <a:solidFill>
                  <a:srgbClr val="7030A0"/>
                </a:solidFill>
              </a:rPr>
              <a:t>construct button from action object and add them to panel 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buttonPane</a:t>
            </a:r>
            <a:r>
              <a:rPr lang="en-US" altLang="ko-KR" dirty="0" err="1"/>
              <a:t>l.add</a:t>
            </a:r>
            <a:r>
              <a:rPr lang="en-US" altLang="ko-KR" dirty="0"/>
              <a:t>(new </a:t>
            </a:r>
            <a:r>
              <a:rPr lang="en-US" altLang="ko-KR" dirty="0" err="1"/>
              <a:t>JButton</a:t>
            </a:r>
            <a:r>
              <a:rPr lang="en-US" altLang="ko-KR" dirty="0"/>
              <a:t>(</a:t>
            </a:r>
            <a:r>
              <a:rPr lang="en-US" altLang="ko-KR" dirty="0" err="1"/>
              <a:t>y</a:t>
            </a:r>
            <a:r>
              <a:rPr lang="en-US" altLang="ko-KR" b="1" dirty="0" err="1"/>
              <a:t>ellowAction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00FF"/>
                </a:solidFill>
              </a:rPr>
              <a:t>  </a:t>
            </a:r>
            <a:r>
              <a:rPr lang="en-US" altLang="ko-KR" dirty="0" err="1">
                <a:solidFill>
                  <a:srgbClr val="0000FF"/>
                </a:solidFill>
              </a:rPr>
              <a:t>buttonPanel</a:t>
            </a:r>
            <a:r>
              <a:rPr lang="en-US" altLang="ko-KR" dirty="0" err="1"/>
              <a:t>.add</a:t>
            </a:r>
            <a:r>
              <a:rPr lang="en-US" altLang="ko-KR" dirty="0"/>
              <a:t>(new </a:t>
            </a:r>
            <a:r>
              <a:rPr lang="en-US" altLang="ko-KR" dirty="0" err="1"/>
              <a:t>JButton</a:t>
            </a:r>
            <a:r>
              <a:rPr lang="en-US" altLang="ko-KR" dirty="0"/>
              <a:t>(</a:t>
            </a:r>
            <a:r>
              <a:rPr lang="en-US" altLang="ko-KR" b="1" dirty="0"/>
              <a:t>blueAction</a:t>
            </a:r>
            <a:r>
              <a:rPr lang="en-US" altLang="ko-KR" dirty="0"/>
              <a:t>));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buttonPanel</a:t>
            </a:r>
            <a:r>
              <a:rPr lang="en-US" altLang="ko-KR" dirty="0" err="1" smtClean="0"/>
              <a:t>.add</a:t>
            </a:r>
            <a:r>
              <a:rPr lang="en-US" altLang="ko-KR" dirty="0" smtClean="0"/>
              <a:t>(new </a:t>
            </a:r>
            <a:r>
              <a:rPr lang="en-US" altLang="ko-KR" dirty="0" err="1"/>
              <a:t>JButton</a:t>
            </a:r>
            <a:r>
              <a:rPr lang="en-US" altLang="ko-KR" dirty="0"/>
              <a:t>(</a:t>
            </a:r>
            <a:r>
              <a:rPr lang="en-US" altLang="ko-KR" b="1" dirty="0" err="1"/>
              <a:t>redAction</a:t>
            </a:r>
            <a:r>
              <a:rPr lang="en-US" altLang="ko-KR" dirty="0" smtClean="0"/>
              <a:t>));</a:t>
            </a:r>
          </a:p>
          <a:p>
            <a:pPr marL="0" indent="0">
              <a:buNone/>
            </a:pPr>
            <a:r>
              <a:rPr lang="en-US" altLang="ko-KR" b="1" dirty="0" smtClean="0"/>
              <a:t>// continue next slide 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</a:t>
            </a:r>
            <a:r>
              <a:rPr lang="en-US" altLang="ko-KR" dirty="0">
                <a:solidFill>
                  <a:prstClr val="black"/>
                </a:solidFill>
              </a:rPr>
              <a:t>11.3 </a:t>
            </a:r>
            <a:r>
              <a:rPr lang="en-US" altLang="ko-KR" dirty="0">
                <a:solidFill>
                  <a:srgbClr val="FF0000"/>
                </a:solidFill>
              </a:rPr>
              <a:t>action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ActionFrame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992038"/>
            <a:ext cx="10810875" cy="536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panel to frame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/>
              <a:t>(</a:t>
            </a:r>
            <a:r>
              <a:rPr lang="en-US" altLang="ko-KR" dirty="0" err="1"/>
              <a:t>buttonPanel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</a:t>
            </a:r>
            <a:r>
              <a:rPr lang="en-US" altLang="ko-KR" dirty="0" smtClean="0">
                <a:solidFill>
                  <a:srgbClr val="7030A0"/>
                </a:solidFill>
              </a:rPr>
              <a:t>for actions triggered by keystrokes: associate </a:t>
            </a:r>
            <a:r>
              <a:rPr lang="en-US" altLang="ko-KR" dirty="0">
                <a:solidFill>
                  <a:srgbClr val="7030A0"/>
                </a:solidFill>
              </a:rPr>
              <a:t>the Y, B, and R keys with names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InputMap</a:t>
            </a:r>
            <a:r>
              <a:rPr lang="en-US" altLang="ko-KR" dirty="0"/>
              <a:t> </a:t>
            </a:r>
            <a:r>
              <a:rPr lang="en-US" altLang="ko-KR" b="1" dirty="0" err="1"/>
              <a:t>imap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sz="1700" dirty="0" err="1" smtClean="0">
                <a:solidFill>
                  <a:srgbClr val="0000FF"/>
                </a:solidFill>
              </a:rPr>
              <a:t>buttonPanel</a:t>
            </a:r>
            <a:r>
              <a:rPr lang="en-US" altLang="ko-KR" sz="1700" dirty="0" err="1" smtClean="0"/>
              <a:t>.getInputMap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JComponent.WHEN_ANCESTOR_OF_FOCUSED_COMPONENT</a:t>
            </a:r>
            <a:r>
              <a:rPr lang="en-US" altLang="ko-KR" sz="1700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 smtClean="0"/>
              <a:t>imap</a:t>
            </a:r>
            <a:r>
              <a:rPr lang="en-US" altLang="ko-KR" dirty="0" err="1" smtClean="0"/>
              <a:t>.put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KeyStroke.getKeyStroke</a:t>
            </a:r>
            <a:r>
              <a:rPr lang="en-US" altLang="ko-KR" dirty="0"/>
              <a:t>("ctrl Y"), "</a:t>
            </a:r>
            <a:r>
              <a:rPr lang="en-US" altLang="ko-KR" dirty="0" err="1" smtClean="0"/>
              <a:t>panel.yellow</a:t>
            </a:r>
            <a:r>
              <a:rPr lang="en-US" altLang="ko-KR" dirty="0" smtClean="0"/>
              <a:t>“ 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 //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imap</a:t>
            </a:r>
            <a:r>
              <a:rPr lang="en-US" altLang="ko-KR" dirty="0" err="1"/>
              <a:t>.put</a:t>
            </a:r>
            <a:r>
              <a:rPr lang="en-US" altLang="ko-KR" dirty="0"/>
              <a:t>(</a:t>
            </a:r>
            <a:r>
              <a:rPr lang="en-US" altLang="ko-KR" dirty="0" err="1"/>
              <a:t>KeyStroke.getKeyStroke</a:t>
            </a:r>
            <a:r>
              <a:rPr lang="en-US" altLang="ko-KR" dirty="0"/>
              <a:t>("ctrl B"), "</a:t>
            </a:r>
            <a:r>
              <a:rPr lang="en-US" altLang="ko-KR" dirty="0" err="1"/>
              <a:t>panel.blue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imap</a:t>
            </a:r>
            <a:r>
              <a:rPr lang="en-US" altLang="ko-KR" dirty="0" err="1"/>
              <a:t>.put</a:t>
            </a:r>
            <a:r>
              <a:rPr lang="en-US" altLang="ko-KR" dirty="0"/>
              <a:t>(</a:t>
            </a:r>
            <a:r>
              <a:rPr lang="en-US" altLang="ko-KR" dirty="0" err="1"/>
              <a:t>KeyStroke.getKeyStroke</a:t>
            </a:r>
            <a:r>
              <a:rPr lang="en-US" altLang="ko-KR" dirty="0"/>
              <a:t>("ctrl R"), "</a:t>
            </a:r>
            <a:r>
              <a:rPr lang="en-US" altLang="ko-KR" dirty="0" err="1"/>
              <a:t>panel.red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associate the names with actions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>
                <a:solidFill>
                  <a:srgbClr val="0000FF"/>
                </a:solidFill>
              </a:rPr>
              <a:t>ActionMap</a:t>
            </a:r>
            <a:r>
              <a:rPr lang="en-US" altLang="ko-KR" dirty="0"/>
              <a:t> </a:t>
            </a:r>
            <a:r>
              <a:rPr lang="en-US" altLang="ko-KR" b="1" dirty="0" err="1"/>
              <a:t>amap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0000FF"/>
                </a:solidFill>
              </a:rPr>
              <a:t>buttonPanel</a:t>
            </a:r>
            <a:r>
              <a:rPr lang="en-US" altLang="ko-KR" dirty="0" err="1"/>
              <a:t>.getActionMap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amap</a:t>
            </a:r>
            <a:r>
              <a:rPr lang="en-US" altLang="ko-KR" dirty="0" err="1"/>
              <a:t>.put</a:t>
            </a:r>
            <a:r>
              <a:rPr lang="en-US" altLang="ko-KR" dirty="0"/>
              <a:t>("</a:t>
            </a:r>
            <a:r>
              <a:rPr lang="en-US" altLang="ko-KR" dirty="0" err="1"/>
              <a:t>panel.yellow</a:t>
            </a:r>
            <a:r>
              <a:rPr lang="en-US" altLang="ko-KR" dirty="0"/>
              <a:t>", </a:t>
            </a:r>
            <a:r>
              <a:rPr lang="en-US" altLang="ko-KR" dirty="0" err="1"/>
              <a:t>yellowAction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amap.</a:t>
            </a:r>
            <a:r>
              <a:rPr lang="en-US" altLang="ko-KR" dirty="0" err="1"/>
              <a:t>put</a:t>
            </a:r>
            <a:r>
              <a:rPr lang="en-US" altLang="ko-KR" dirty="0"/>
              <a:t>("</a:t>
            </a:r>
            <a:r>
              <a:rPr lang="en-US" altLang="ko-KR" dirty="0" err="1"/>
              <a:t>panel.blue</a:t>
            </a:r>
            <a:r>
              <a:rPr lang="en-US" altLang="ko-KR" dirty="0"/>
              <a:t>", blueAction);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amap</a:t>
            </a:r>
            <a:r>
              <a:rPr lang="en-US" altLang="ko-KR" dirty="0" err="1"/>
              <a:t>.put</a:t>
            </a:r>
            <a:r>
              <a:rPr lang="en-US" altLang="ko-KR" dirty="0"/>
              <a:t>("</a:t>
            </a:r>
            <a:r>
              <a:rPr lang="en-US" altLang="ko-KR" dirty="0" err="1"/>
              <a:t>panel.red</a:t>
            </a:r>
            <a:r>
              <a:rPr lang="en-US" altLang="ko-KR" dirty="0"/>
              <a:t>", </a:t>
            </a:r>
            <a:r>
              <a:rPr lang="en-US" altLang="ko-KR" dirty="0" err="1"/>
              <a:t>redAction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b="1" dirty="0" smtClean="0">
                <a:solidFill>
                  <a:srgbClr val="FF0000"/>
                </a:solidFill>
              </a:rPr>
              <a:t>// end of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ActionFrame</a:t>
            </a:r>
            <a:r>
              <a:rPr lang="en-US" altLang="ko-KR" b="1" dirty="0" smtClean="0">
                <a:solidFill>
                  <a:srgbClr val="FF0000"/>
                </a:solidFill>
              </a:rPr>
              <a:t>() constructor 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5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11.3 </a:t>
            </a:r>
            <a:r>
              <a:rPr lang="en-US" altLang="ko-KR" dirty="0">
                <a:solidFill>
                  <a:srgbClr val="FF0000"/>
                </a:solidFill>
              </a:rPr>
              <a:t>action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ActionFrame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public </a:t>
            </a:r>
            <a:r>
              <a:rPr lang="en-US" altLang="ko-KR" dirty="0"/>
              <a:t>class </a:t>
            </a:r>
            <a:r>
              <a:rPr lang="en-US" altLang="ko-KR" b="1" dirty="0">
                <a:solidFill>
                  <a:srgbClr val="FF0000"/>
                </a:solidFill>
              </a:rPr>
              <a:t>ColorAction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extends </a:t>
            </a:r>
            <a:r>
              <a:rPr lang="en-US" altLang="ko-KR" b="1" dirty="0" err="1">
                <a:solidFill>
                  <a:srgbClr val="FF0000"/>
                </a:solidFill>
              </a:rPr>
              <a:t>AbstractAction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 smtClean="0"/>
              <a:t>      public </a:t>
            </a:r>
            <a:r>
              <a:rPr lang="en-US" altLang="ko-KR" b="1" dirty="0" err="1" smtClean="0"/>
              <a:t>ColorAction</a:t>
            </a:r>
            <a:r>
              <a:rPr lang="en-US" altLang="ko-KR" dirty="0" smtClean="0"/>
              <a:t>(String name, Icon </a:t>
            </a:r>
            <a:r>
              <a:rPr lang="en-US" altLang="ko-KR" dirty="0" err="1" smtClean="0"/>
              <a:t>icon</a:t>
            </a:r>
            <a:r>
              <a:rPr lang="en-US" altLang="ko-KR" dirty="0" smtClean="0"/>
              <a:t>, Color c)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 err="1"/>
              <a:t>putValue</a:t>
            </a:r>
            <a:r>
              <a:rPr lang="en-US" altLang="ko-KR" dirty="0"/>
              <a:t>(Action.NAME, name);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 err="1"/>
              <a:t>putValue</a:t>
            </a:r>
            <a:r>
              <a:rPr lang="en-US" altLang="ko-KR" dirty="0"/>
              <a:t>(</a:t>
            </a:r>
            <a:r>
              <a:rPr lang="en-US" altLang="ko-KR" dirty="0" err="1"/>
              <a:t>Action.SMALL_ICON</a:t>
            </a:r>
            <a:r>
              <a:rPr lang="en-US" altLang="ko-KR" dirty="0"/>
              <a:t>, icon);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 err="1"/>
              <a:t>putValue</a:t>
            </a:r>
            <a:r>
              <a:rPr lang="en-US" altLang="ko-KR" dirty="0"/>
              <a:t>(</a:t>
            </a:r>
            <a:r>
              <a:rPr lang="en-US" altLang="ko-KR" dirty="0" err="1"/>
              <a:t>Action.SHORT_DESCRIPTION</a:t>
            </a:r>
            <a:r>
              <a:rPr lang="en-US" altLang="ko-KR" dirty="0"/>
              <a:t>, "Set panel color to " + </a:t>
            </a:r>
            <a:r>
              <a:rPr lang="en-US" altLang="ko-KR" dirty="0" err="1"/>
              <a:t>name.toLowerCase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b="1" dirty="0" err="1"/>
              <a:t>putValue</a:t>
            </a:r>
            <a:r>
              <a:rPr lang="en-US" altLang="ko-KR" dirty="0"/>
              <a:t>("color", c);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/>
              <a:t>public void </a:t>
            </a:r>
            <a:r>
              <a:rPr lang="en-US" altLang="ko-KR" b="1" dirty="0" err="1">
                <a:solidFill>
                  <a:srgbClr val="0000FF"/>
                </a:solidFill>
              </a:rPr>
              <a:t>actionPerformed</a:t>
            </a:r>
            <a:r>
              <a:rPr lang="en-US" altLang="ko-KR" dirty="0"/>
              <a:t>(</a:t>
            </a:r>
            <a:r>
              <a:rPr lang="en-US" altLang="ko-KR" dirty="0" err="1"/>
              <a:t>ActionEvent</a:t>
            </a:r>
            <a:r>
              <a:rPr lang="en-US" altLang="ko-KR" dirty="0"/>
              <a:t> event)</a:t>
            </a:r>
          </a:p>
          <a:p>
            <a:pPr marL="0" indent="0">
              <a:buNone/>
            </a:pPr>
            <a:r>
              <a:rPr lang="en-US" altLang="ko-KR" dirty="0"/>
              <a:t>      {</a:t>
            </a:r>
          </a:p>
          <a:p>
            <a:pPr marL="0" indent="0">
              <a:buNone/>
            </a:pPr>
            <a:r>
              <a:rPr lang="en-US" altLang="ko-KR" dirty="0"/>
              <a:t>         Color c = (Color) </a:t>
            </a:r>
            <a:r>
              <a:rPr lang="en-US" altLang="ko-KR" dirty="0" err="1"/>
              <a:t>getValue</a:t>
            </a:r>
            <a:r>
              <a:rPr lang="en-US" altLang="ko-KR" dirty="0"/>
              <a:t>("color");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err="1"/>
              <a:t>buttonPanel.setBackground</a:t>
            </a:r>
            <a:r>
              <a:rPr lang="en-US" altLang="ko-KR" dirty="0"/>
              <a:t>(c);</a:t>
            </a:r>
          </a:p>
          <a:p>
            <a:pPr marL="0" indent="0">
              <a:buNone/>
            </a:pPr>
            <a:r>
              <a:rPr lang="en-US" altLang="ko-KR" dirty="0"/>
              <a:t>      }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 smtClean="0"/>
              <a:t>} </a:t>
            </a:r>
            <a:r>
              <a:rPr lang="en-US" altLang="ko-KR" dirty="0" smtClean="0">
                <a:solidFill>
                  <a:srgbClr val="FF0000"/>
                </a:solidFill>
              </a:rPr>
              <a:t>// end of inner class : </a:t>
            </a:r>
            <a:r>
              <a:rPr lang="en-US" altLang="ko-KR" dirty="0" err="1" smtClean="0">
                <a:solidFill>
                  <a:srgbClr val="FF0000"/>
                </a:solidFill>
              </a:rPr>
              <a:t>colorAction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} </a:t>
            </a:r>
            <a:r>
              <a:rPr lang="en-US" altLang="ko-KR" b="1" dirty="0" smtClean="0"/>
              <a:t>// end of outer class: Action Frame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5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11.3. Handling Mouse </a:t>
            </a:r>
            <a:r>
              <a:rPr lang="en-US" altLang="ko-KR" dirty="0">
                <a:solidFill>
                  <a:srgbClr val="0000FF"/>
                </a:solidFill>
              </a:rPr>
              <a:t>Events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991850" cy="536431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Mouse events are not handled explicitly if the user clicks a button.</a:t>
            </a:r>
          </a:p>
          <a:p>
            <a:r>
              <a:rPr lang="en-US" altLang="ko-KR" dirty="0" smtClean="0"/>
              <a:t>However, a user wants to draw with mouse, we have to handle mouse move, click and drag events</a:t>
            </a: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MouseListener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reports on mouse events in a component.</a:t>
            </a:r>
          </a:p>
          <a:p>
            <a:r>
              <a:rPr lang="en-US" altLang="ko-KR" dirty="0"/>
              <a:t>When  </a:t>
            </a:r>
            <a:r>
              <a:rPr lang="en-US" altLang="ko-KR" dirty="0" smtClean="0"/>
              <a:t>user clicks a mouse button, </a:t>
            </a:r>
            <a:r>
              <a:rPr lang="en-US" altLang="ko-KR" dirty="0"/>
              <a:t>three listener methods are </a:t>
            </a:r>
            <a:r>
              <a:rPr lang="en-US" altLang="ko-KR" dirty="0" smtClean="0">
                <a:solidFill>
                  <a:srgbClr val="0000FF"/>
                </a:solidFill>
              </a:rPr>
              <a:t>invoked :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void </a:t>
            </a:r>
            <a:r>
              <a:rPr lang="en-US" altLang="ko-KR" dirty="0" err="1">
                <a:latin typeface="Comic Sans MS" panose="030F0702030302020204" pitchFamily="66" charset="0"/>
              </a:rPr>
              <a:t>mousePressed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MouseEvent</a:t>
            </a:r>
            <a:r>
              <a:rPr lang="en-US" altLang="ko-KR" dirty="0">
                <a:latin typeface="Comic Sans MS" panose="030F0702030302020204" pitchFamily="66" charset="0"/>
              </a:rPr>
              <a:t> event)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void </a:t>
            </a:r>
            <a:r>
              <a:rPr lang="en-US" altLang="ko-KR" dirty="0" err="1">
                <a:latin typeface="Comic Sans MS" panose="030F0702030302020204" pitchFamily="66" charset="0"/>
              </a:rPr>
              <a:t>mouseReleased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MouseEven</a:t>
            </a:r>
            <a:r>
              <a:rPr lang="en-US" altLang="ko-KR" dirty="0" err="1">
                <a:latin typeface="Comic Sans MS" panose="030F0702030302020204" pitchFamily="66" charset="0"/>
              </a:rPr>
              <a:t>t</a:t>
            </a:r>
            <a:r>
              <a:rPr lang="en-US" altLang="ko-KR" dirty="0">
                <a:latin typeface="Comic Sans MS" panose="030F0702030302020204" pitchFamily="66" charset="0"/>
              </a:rPr>
              <a:t> event)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void </a:t>
            </a:r>
            <a:r>
              <a:rPr lang="en-US" altLang="ko-KR" dirty="0" err="1">
                <a:latin typeface="Comic Sans MS" panose="030F0702030302020204" pitchFamily="66" charset="0"/>
              </a:rPr>
              <a:t>mouseClicked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mic Sans MS" panose="030F0702030302020204" pitchFamily="66" charset="0"/>
              </a:rPr>
              <a:t>MouseEvent</a:t>
            </a:r>
            <a:r>
              <a:rPr lang="en-US" altLang="ko-KR" dirty="0">
                <a:latin typeface="Comic Sans MS" panose="030F0702030302020204" pitchFamily="66" charset="0"/>
              </a:rPr>
              <a:t> event)</a:t>
            </a:r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MouseAdapte</a:t>
            </a:r>
            <a:r>
              <a:rPr lang="en-US" altLang="ko-KR" dirty="0" err="1" smtClean="0"/>
              <a:t>r</a:t>
            </a:r>
            <a:r>
              <a:rPr lang="en-US" altLang="ko-KR" dirty="0" smtClean="0"/>
              <a:t> </a:t>
            </a:r>
            <a:r>
              <a:rPr lang="en-US" altLang="ko-KR" dirty="0"/>
              <a:t>implements all methods to </a:t>
            </a:r>
            <a:r>
              <a:rPr lang="en-US" altLang="ko-KR" b="1" dirty="0"/>
              <a:t>do nothing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MouseEvent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/>
              <a:t>reference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/>
              <a:t>has methods describing the event: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getX</a:t>
            </a:r>
            <a:r>
              <a:rPr lang="en-US" altLang="ko-KR" dirty="0" smtClean="0"/>
              <a:t>() </a:t>
            </a:r>
            <a:r>
              <a:rPr lang="en-US" altLang="ko-KR" dirty="0" smtClean="0">
                <a:solidFill>
                  <a:srgbClr val="7030A0"/>
                </a:solidFill>
              </a:rPr>
              <a:t>//  to get x-</a:t>
            </a:r>
            <a:r>
              <a:rPr lang="en-US" altLang="ko-KR" dirty="0" err="1" smtClean="0">
                <a:solidFill>
                  <a:srgbClr val="7030A0"/>
                </a:solidFill>
              </a:rPr>
              <a:t>cor</a:t>
            </a:r>
            <a:r>
              <a:rPr lang="en-US" altLang="ko-KR" dirty="0" smtClean="0">
                <a:solidFill>
                  <a:srgbClr val="7030A0"/>
                </a:solidFill>
              </a:rPr>
              <a:t> of mouse pointer </a:t>
            </a:r>
            <a:endParaRPr lang="en-US" altLang="ko-KR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getY</a:t>
            </a:r>
            <a:r>
              <a:rPr lang="en-US" altLang="ko-KR" dirty="0" smtClean="0"/>
              <a:t>() </a:t>
            </a:r>
            <a:r>
              <a:rPr lang="en-US" altLang="ko-KR" dirty="0"/>
              <a:t>// </a:t>
            </a:r>
            <a:r>
              <a:rPr lang="en-US" altLang="ko-KR" dirty="0">
                <a:solidFill>
                  <a:srgbClr val="7030A0"/>
                </a:solidFill>
              </a:rPr>
              <a:t>to get </a:t>
            </a:r>
            <a:r>
              <a:rPr lang="en-US" altLang="ko-KR" dirty="0" smtClean="0">
                <a:solidFill>
                  <a:srgbClr val="7030A0"/>
                </a:solidFill>
              </a:rPr>
              <a:t>y-</a:t>
            </a:r>
            <a:r>
              <a:rPr lang="en-US" altLang="ko-KR" dirty="0" err="1" smtClean="0">
                <a:solidFill>
                  <a:srgbClr val="7030A0"/>
                </a:solidFill>
              </a:rPr>
              <a:t>cor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of mouse pointer </a:t>
            </a:r>
          </a:p>
          <a:p>
            <a:pPr marL="457200" lvl="1" indent="0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getClickCount</a:t>
            </a:r>
            <a:r>
              <a:rPr lang="en-US" altLang="ko-KR" dirty="0" smtClean="0"/>
              <a:t>() </a:t>
            </a:r>
            <a:r>
              <a:rPr lang="en-US" altLang="ko-KR" dirty="0" smtClean="0">
                <a:solidFill>
                  <a:srgbClr val="7030A0"/>
                </a:solidFill>
              </a:rPr>
              <a:t>//  to identify single/double/triple clicks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en-US" altLang="ko-KR" dirty="0" smtClean="0"/>
              <a:t>To test the mouse click, and keyboard modifier of mouse event: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if ((</a:t>
            </a:r>
            <a:r>
              <a:rPr lang="en-US" altLang="ko-KR" b="1" dirty="0" err="1"/>
              <a:t>event.getModifiersEx</a:t>
            </a:r>
            <a:r>
              <a:rPr lang="en-US" altLang="ko-KR" dirty="0"/>
              <a:t>() </a:t>
            </a:r>
            <a:r>
              <a:rPr lang="en-US" altLang="ko-KR" b="1" dirty="0"/>
              <a:t>&amp; </a:t>
            </a:r>
            <a:r>
              <a:rPr lang="en-US" altLang="ko-KR" dirty="0"/>
              <a:t>InputEvent.B</a:t>
            </a:r>
            <a:r>
              <a:rPr lang="en-US" altLang="ko-KR" b="1" dirty="0"/>
              <a:t>UTTON3_DOWN_MASK</a:t>
            </a:r>
            <a:r>
              <a:rPr lang="en-US" altLang="ko-KR" dirty="0"/>
              <a:t>) != 0)</a:t>
            </a:r>
          </a:p>
          <a:p>
            <a:r>
              <a:rPr lang="en-US" altLang="ko-KR" b="1" dirty="0" err="1" smtClean="0">
                <a:solidFill>
                  <a:srgbClr val="0000FF"/>
                </a:solidFill>
              </a:rPr>
              <a:t>MouseMotionListener</a:t>
            </a:r>
            <a:r>
              <a:rPr lang="en-US" altLang="ko-KR" dirty="0" smtClean="0"/>
              <a:t> </a:t>
            </a:r>
            <a:r>
              <a:rPr lang="en-US" altLang="ko-KR" dirty="0"/>
              <a:t>tracks movement with </a:t>
            </a:r>
            <a:r>
              <a:rPr lang="en-US" altLang="ko-KR" dirty="0" err="1"/>
              <a:t>mouseMoved</a:t>
            </a:r>
            <a:r>
              <a:rPr lang="en-US" altLang="ko-KR" dirty="0"/>
              <a:t> and </a:t>
            </a:r>
            <a:r>
              <a:rPr lang="en-US" altLang="ko-KR" dirty="0" err="1"/>
              <a:t>mouseDragged</a:t>
            </a:r>
            <a:r>
              <a:rPr lang="en-US" altLang="ko-KR" dirty="0"/>
              <a:t> methods.</a:t>
            </a:r>
          </a:p>
          <a:p>
            <a:r>
              <a:rPr lang="en-US" altLang="ko-KR" dirty="0"/>
              <a:t>Component can change cursor shape: </a:t>
            </a:r>
          </a:p>
          <a:p>
            <a:pPr marL="457200" lvl="1" indent="0">
              <a:buNone/>
            </a:pPr>
            <a:r>
              <a:rPr lang="en-US" altLang="ko-KR" dirty="0" err="1"/>
              <a:t>comp.setCursor</a:t>
            </a:r>
            <a:r>
              <a:rPr lang="en-US" altLang="ko-KR" dirty="0"/>
              <a:t>(</a:t>
            </a:r>
            <a:r>
              <a:rPr lang="en-US" altLang="ko-KR" b="1" dirty="0" err="1"/>
              <a:t>Cursor.getPredefinedCursor</a:t>
            </a:r>
            <a:r>
              <a:rPr lang="en-US" altLang="ko-KR" b="1" dirty="0"/>
              <a:t>(</a:t>
            </a:r>
            <a:r>
              <a:rPr lang="en-US" altLang="ko-KR" dirty="0" err="1"/>
              <a:t>Cursor.CROSSHAIR_CURSOR</a:t>
            </a:r>
            <a:r>
              <a:rPr lang="en-US" altLang="ko-KR" dirty="0"/>
              <a:t>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31" y="2600325"/>
            <a:ext cx="3325743" cy="22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</a:t>
            </a:r>
            <a:r>
              <a:rPr lang="en-US" altLang="ko-KR" dirty="0" smtClean="0">
                <a:solidFill>
                  <a:prstClr val="black"/>
                </a:solidFill>
              </a:rPr>
              <a:t>11.4 </a:t>
            </a:r>
            <a:r>
              <a:rPr lang="en-US" altLang="ko-KR" dirty="0">
                <a:solidFill>
                  <a:srgbClr val="FF0000"/>
                </a:solidFill>
              </a:rPr>
              <a:t>mouse /</a:t>
            </a:r>
            <a:r>
              <a:rPr lang="en-US" altLang="ko-KR" dirty="0" smtClean="0">
                <a:solidFill>
                  <a:srgbClr val="0000FF"/>
                </a:solidFill>
              </a:rPr>
              <a:t>MouseFrame.java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NewPSMT"/>
              </a:rPr>
              <a:t>package mouse</a:t>
            </a:r>
            <a:r>
              <a:rPr lang="en-US" dirty="0" smtClean="0">
                <a:solidFill>
                  <a:srgbClr val="FF0000"/>
                </a:solidFill>
                <a:latin typeface="CourierNewPSMT"/>
              </a:rPr>
              <a:t>;</a:t>
            </a:r>
            <a:endParaRPr lang="en-US" dirty="0">
              <a:solidFill>
                <a:srgbClr val="FF000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import </a:t>
            </a:r>
            <a:r>
              <a:rPr lang="en-US" dirty="0" err="1">
                <a:latin typeface="CourierNewPSMT"/>
              </a:rPr>
              <a:t>javax.swing</a:t>
            </a:r>
            <a:r>
              <a:rPr lang="en-US" dirty="0" smtClean="0">
                <a:latin typeface="CourierNewPSMT"/>
              </a:rPr>
              <a:t>.*;</a:t>
            </a:r>
            <a:endParaRPr lang="en-US" dirty="0"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NewPSMT"/>
              </a:rPr>
              <a:t>/ </a:t>
            </a:r>
            <a:r>
              <a:rPr lang="en-US" dirty="0">
                <a:solidFill>
                  <a:srgbClr val="7030A0"/>
                </a:solidFill>
                <a:latin typeface="CourierNewPSMT"/>
              </a:rPr>
              <a:t>* A frame containing a panel for testing mouse </a:t>
            </a:r>
            <a:r>
              <a:rPr lang="en-US" dirty="0" smtClean="0">
                <a:solidFill>
                  <a:srgbClr val="7030A0"/>
                </a:solidFill>
                <a:latin typeface="CourierNewPSMT"/>
              </a:rPr>
              <a:t>operations*/</a:t>
            </a:r>
            <a:endParaRPr lang="en-US" dirty="0">
              <a:solidFill>
                <a:srgbClr val="7030A0"/>
              </a:solidFill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public class </a:t>
            </a:r>
            <a:r>
              <a:rPr lang="en-US" b="1" dirty="0" err="1">
                <a:latin typeface="CourierNewPSMT"/>
              </a:rPr>
              <a:t>MouseFrame</a:t>
            </a:r>
            <a:r>
              <a:rPr lang="en-US" b="1" dirty="0">
                <a:latin typeface="CourierNewPSMT"/>
              </a:rPr>
              <a:t> e</a:t>
            </a:r>
            <a:r>
              <a:rPr lang="en-US" dirty="0">
                <a:latin typeface="CourierNewPSMT"/>
              </a:rPr>
              <a:t>xtends </a:t>
            </a:r>
            <a:r>
              <a:rPr lang="en-US" b="1" dirty="0" err="1" smtClean="0">
                <a:latin typeface="CourierNewPSMT"/>
              </a:rPr>
              <a:t>Jframe</a:t>
            </a:r>
            <a:endParaRPr lang="en-US" b="1" dirty="0" smtClean="0"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   </a:t>
            </a:r>
            <a:r>
              <a:rPr lang="en-US" dirty="0">
                <a:latin typeface="CourierNewPSMT"/>
              </a:rPr>
              <a:t>public </a:t>
            </a:r>
            <a:r>
              <a:rPr lang="en-US" b="1" dirty="0" err="1">
                <a:latin typeface="CourierNewPSMT"/>
              </a:rPr>
              <a:t>MouseFrame</a:t>
            </a:r>
            <a:r>
              <a:rPr lang="en-US" dirty="0">
                <a:latin typeface="CourierNewPSMT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   {</a:t>
            </a:r>
            <a:endParaRPr lang="en-US" dirty="0"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urierNewPSMT"/>
              </a:rPr>
              <a:t>add</a:t>
            </a:r>
            <a:r>
              <a:rPr lang="en-US" dirty="0" smtClean="0">
                <a:latin typeface="CourierNewPSMT"/>
              </a:rPr>
              <a:t>(new </a:t>
            </a:r>
            <a:r>
              <a:rPr lang="en-US" b="1" dirty="0" err="1">
                <a:solidFill>
                  <a:srgbClr val="0000FF"/>
                </a:solidFill>
                <a:latin typeface="CourierNewPSMT"/>
              </a:rPr>
              <a:t>MouseComponen</a:t>
            </a:r>
            <a:r>
              <a:rPr lang="en-US" dirty="0" err="1">
                <a:solidFill>
                  <a:srgbClr val="0000FF"/>
                </a:solidFill>
                <a:latin typeface="CourierNewPSMT"/>
              </a:rPr>
              <a:t>t</a:t>
            </a:r>
            <a:r>
              <a:rPr lang="en-US" dirty="0">
                <a:latin typeface="CourierNewPSMT"/>
              </a:rPr>
              <a:t>());</a:t>
            </a:r>
          </a:p>
          <a:p>
            <a:pPr marL="0" indent="0">
              <a:buNone/>
            </a:pPr>
            <a:r>
              <a:rPr lang="en-US" b="1" dirty="0" smtClean="0">
                <a:latin typeface="CourierNewPSMT"/>
              </a:rPr>
              <a:t>             pack</a:t>
            </a:r>
            <a:r>
              <a:rPr lang="en-US" dirty="0">
                <a:latin typeface="CourierNewPSMT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     }</a:t>
            </a:r>
            <a:endParaRPr lang="en-US" dirty="0">
              <a:latin typeface="CourierNewPSMT"/>
            </a:endParaRPr>
          </a:p>
          <a:p>
            <a:pPr marL="0" indent="0">
              <a:buNone/>
            </a:pPr>
            <a:r>
              <a:rPr lang="en-US" dirty="0" smtClean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41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11.5 </a:t>
            </a:r>
            <a:r>
              <a:rPr lang="en-US" altLang="ko-KR" dirty="0" smtClean="0">
                <a:solidFill>
                  <a:srgbClr val="FF0000"/>
                </a:solidFill>
              </a:rPr>
              <a:t>mouse /</a:t>
            </a:r>
            <a:r>
              <a:rPr lang="en-US" altLang="ko-KR" dirty="0" smtClean="0">
                <a:solidFill>
                  <a:srgbClr val="0000FF"/>
                </a:solidFill>
              </a:rPr>
              <a:t>MouseComponet.java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mouse;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java.awt.event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java.awt.geom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java.util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</a:t>
            </a:r>
            <a:r>
              <a:rPr lang="en-US" altLang="ko-KR" dirty="0">
                <a:solidFill>
                  <a:srgbClr val="7030A0"/>
                </a:solidFill>
              </a:rPr>
              <a:t>A component with mouse operations for adding and removing </a:t>
            </a:r>
            <a:r>
              <a:rPr lang="en-US" altLang="ko-KR" dirty="0" smtClean="0">
                <a:solidFill>
                  <a:srgbClr val="7030A0"/>
                </a:solidFill>
              </a:rPr>
              <a:t>squares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 err="1">
                <a:solidFill>
                  <a:srgbClr val="0000FF"/>
                </a:solidFill>
              </a:rPr>
              <a:t>MouseComponent</a:t>
            </a:r>
            <a:r>
              <a:rPr lang="en-US" altLang="ko-KR" b="1" dirty="0"/>
              <a:t> </a:t>
            </a:r>
            <a:r>
              <a:rPr lang="en-US" altLang="ko-KR" dirty="0"/>
              <a:t>extends </a:t>
            </a:r>
            <a:r>
              <a:rPr lang="en-US" altLang="ko-KR" b="1" dirty="0" err="1"/>
              <a:t>JComponent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200;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SIDELENGTH</a:t>
            </a:r>
            <a:r>
              <a:rPr lang="en-US" altLang="ko-KR" dirty="0"/>
              <a:t> = 10;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ArrayList</a:t>
            </a:r>
            <a:r>
              <a:rPr lang="en-US" altLang="ko-KR" b="1" dirty="0"/>
              <a:t>&lt;Rectangle2D&gt;</a:t>
            </a:r>
            <a:r>
              <a:rPr lang="en-US" altLang="ko-KR" dirty="0"/>
              <a:t> squares;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/>
              <a:t>Rectangle2D</a:t>
            </a:r>
            <a:r>
              <a:rPr lang="en-US" altLang="ko-KR" dirty="0"/>
              <a:t> current; </a:t>
            </a:r>
            <a:r>
              <a:rPr lang="en-US" altLang="ko-KR" dirty="0">
                <a:solidFill>
                  <a:srgbClr val="0000FF"/>
                </a:solidFill>
              </a:rPr>
              <a:t>// the square containing the mouse </a:t>
            </a:r>
            <a:r>
              <a:rPr lang="en-US" altLang="ko-KR" dirty="0" smtClean="0">
                <a:solidFill>
                  <a:srgbClr val="0000FF"/>
                </a:solidFill>
              </a:rPr>
              <a:t>cursor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30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11.5 </a:t>
            </a:r>
            <a:r>
              <a:rPr lang="en-US" altLang="ko-KR" dirty="0">
                <a:solidFill>
                  <a:srgbClr val="FF0000"/>
                </a:solidFill>
              </a:rPr>
              <a:t>mouse /</a:t>
            </a:r>
            <a:r>
              <a:rPr lang="en-US" altLang="ko-KR" dirty="0">
                <a:solidFill>
                  <a:srgbClr val="0000FF"/>
                </a:solidFill>
              </a:rPr>
              <a:t>MouseComponet.java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 err="1"/>
              <a:t>MouseComponent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squares = 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&lt;&gt;();</a:t>
            </a:r>
          </a:p>
          <a:p>
            <a:pPr marL="0" indent="0">
              <a:buNone/>
            </a:pPr>
            <a:r>
              <a:rPr lang="en-US" altLang="ko-KR" dirty="0"/>
              <a:t>      current = null;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addMouseListene</a:t>
            </a:r>
            <a:r>
              <a:rPr lang="en-US" altLang="ko-KR" dirty="0" err="1"/>
              <a:t>r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 err="1"/>
              <a:t>MouseHandler</a:t>
            </a:r>
            <a:r>
              <a:rPr lang="en-US" altLang="ko-KR" b="1" dirty="0" smtClean="0"/>
              <a:t>(</a:t>
            </a:r>
            <a:r>
              <a:rPr lang="en-US" altLang="ko-KR" dirty="0" smtClean="0"/>
              <a:t>));  </a:t>
            </a:r>
            <a:r>
              <a:rPr lang="en-US" altLang="ko-KR" b="1" dirty="0" smtClean="0">
                <a:solidFill>
                  <a:srgbClr val="7030A0"/>
                </a:solidFill>
              </a:rPr>
              <a:t>// inner class </a:t>
            </a:r>
            <a:endParaRPr lang="en-US" altLang="ko-KR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addMouseMotionListener</a:t>
            </a:r>
            <a:r>
              <a:rPr lang="en-US" altLang="ko-KR" dirty="0"/>
              <a:t>(</a:t>
            </a:r>
            <a:r>
              <a:rPr lang="en-US" altLang="ko-KR" b="1" dirty="0"/>
              <a:t>new</a:t>
            </a:r>
            <a:r>
              <a:rPr lang="en-US" altLang="ko-KR" dirty="0"/>
              <a:t> </a:t>
            </a:r>
            <a:r>
              <a:rPr lang="en-US" altLang="ko-KR" b="1" dirty="0" err="1"/>
              <a:t>MouseMotionHandler</a:t>
            </a:r>
            <a:r>
              <a:rPr lang="en-US" altLang="ko-KR" dirty="0" smtClean="0">
                <a:solidFill>
                  <a:srgbClr val="7030A0"/>
                </a:solidFill>
              </a:rPr>
              <a:t>());  // inner class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Dimension </a:t>
            </a:r>
            <a:r>
              <a:rPr lang="en-US" altLang="ko-KR" b="1" dirty="0" err="1"/>
              <a:t>getPreferredSize</a:t>
            </a:r>
            <a:r>
              <a:rPr lang="en-US" altLang="ko-KR" dirty="0" smtClean="0"/>
              <a:t>()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{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</a:t>
            </a:r>
            <a:r>
              <a:rPr lang="en-US" altLang="ko-KR" dirty="0" smtClean="0"/>
              <a:t>return </a:t>
            </a:r>
            <a:r>
              <a:rPr lang="en-US" altLang="ko-KR" dirty="0"/>
              <a:t>new Dimension(DEFAULT_WIDTH, DEFAULT_HEIGHT);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</a:t>
            </a:r>
            <a:r>
              <a:rPr lang="en-US" altLang="ko-KR" sz="1700" dirty="0"/>
              <a:t>} 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public </a:t>
            </a:r>
            <a:r>
              <a:rPr lang="en-US" altLang="ko-KR" dirty="0"/>
              <a:t>void </a:t>
            </a:r>
            <a:r>
              <a:rPr lang="en-US" altLang="ko-KR" b="1" dirty="0" err="1"/>
              <a:t>paintComponent</a:t>
            </a:r>
            <a:r>
              <a:rPr lang="en-US" altLang="ko-KR" dirty="0"/>
              <a:t>(Graphics g)</a:t>
            </a:r>
          </a:p>
          <a:p>
            <a:pPr marL="0" indent="0">
              <a:buNone/>
            </a:pPr>
            <a:r>
              <a:rPr lang="en-US" altLang="ko-KR" dirty="0"/>
              <a:t>   {</a:t>
            </a:r>
          </a:p>
          <a:p>
            <a:pPr marL="0" indent="0">
              <a:buNone/>
            </a:pPr>
            <a:r>
              <a:rPr lang="en-US" altLang="ko-KR" dirty="0"/>
              <a:t>      Graphics2D g2 = (Graphics2D) g;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draw all squares</a:t>
            </a:r>
          </a:p>
          <a:p>
            <a:pPr marL="0" indent="0">
              <a:buNone/>
            </a:pPr>
            <a:r>
              <a:rPr lang="en-US" altLang="ko-KR" dirty="0"/>
              <a:t>      for (Rectangle2D r : squares)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en-US" altLang="ko-KR" dirty="0" smtClean="0"/>
              <a:t> g2.draw(r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11.1 Basics of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781963" cy="5364312"/>
          </a:xfrm>
        </p:spPr>
        <p:txBody>
          <a:bodyPr/>
          <a:lstStyle/>
          <a:p>
            <a:r>
              <a:rPr lang="en-US" dirty="0">
                <a:latin typeface="TimesNewRomanPSMT"/>
              </a:rPr>
              <a:t>Different event sources can produce different kinds of events. </a:t>
            </a:r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Example, </a:t>
            </a:r>
            <a:r>
              <a:rPr lang="en-US" dirty="0">
                <a:latin typeface="TimesNewRomanPSMT"/>
              </a:rPr>
              <a:t>a button </a:t>
            </a:r>
            <a:r>
              <a:rPr lang="en-US" dirty="0" smtClean="0">
                <a:latin typeface="TimesNewRomanPSMT"/>
              </a:rPr>
              <a:t> send </a:t>
            </a:r>
            <a:r>
              <a:rPr lang="en-US" sz="1600" dirty="0" err="1" smtClean="0">
                <a:solidFill>
                  <a:srgbClr val="0000FF"/>
                </a:solidFill>
                <a:latin typeface="CourierNewPSMT"/>
              </a:rPr>
              <a:t>ActionEvent</a:t>
            </a:r>
            <a:r>
              <a:rPr lang="en-US" sz="1600" dirty="0" smtClean="0">
                <a:solidFill>
                  <a:srgbClr val="0000FF"/>
                </a:solidFill>
                <a:latin typeface="CourierNewPSMT"/>
              </a:rPr>
              <a:t> </a:t>
            </a:r>
            <a:r>
              <a:rPr lang="en-US" dirty="0" smtClean="0">
                <a:latin typeface="TimesNewRomanPSMT"/>
              </a:rPr>
              <a:t>objects and a window </a:t>
            </a:r>
            <a:r>
              <a:rPr lang="en-US" dirty="0">
                <a:latin typeface="TimesNewRomanPSMT"/>
              </a:rPr>
              <a:t>send </a:t>
            </a:r>
            <a:r>
              <a:rPr lang="en-US" sz="1600" dirty="0" err="1">
                <a:solidFill>
                  <a:srgbClr val="0000FF"/>
                </a:solidFill>
                <a:latin typeface="CourierNewPSMT"/>
              </a:rPr>
              <a:t>WindowEven</a:t>
            </a:r>
            <a:r>
              <a:rPr lang="en-US" sz="1600" dirty="0" err="1">
                <a:latin typeface="CourierNewPSMT"/>
              </a:rPr>
              <a:t>t</a:t>
            </a:r>
            <a:r>
              <a:rPr lang="en-US" sz="1600" dirty="0">
                <a:latin typeface="CourierNewPSMT"/>
              </a:rPr>
              <a:t> </a:t>
            </a:r>
            <a:r>
              <a:rPr lang="en-US" dirty="0">
                <a:latin typeface="TimesNewRomanPSMT"/>
              </a:rPr>
              <a:t>objects.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NewRomanPSMT"/>
              </a:rPr>
              <a:t>Summary</a:t>
            </a:r>
            <a:r>
              <a:rPr lang="en-US" dirty="0" smtClean="0">
                <a:latin typeface="TimesNewRomanPSMT"/>
              </a:rPr>
              <a:t>: </a:t>
            </a:r>
            <a:r>
              <a:rPr lang="en-US" b="1" dirty="0" smtClean="0">
                <a:latin typeface="TimesNewRomanPSMT"/>
              </a:rPr>
              <a:t>How </a:t>
            </a:r>
            <a:r>
              <a:rPr lang="en-US" b="1" dirty="0">
                <a:latin typeface="TimesNewRomanPSMT"/>
              </a:rPr>
              <a:t>event handling </a:t>
            </a:r>
            <a:r>
              <a:rPr lang="en-US" b="1" dirty="0" smtClean="0">
                <a:latin typeface="TimesNewRomanPSMT"/>
              </a:rPr>
              <a:t>works in </a:t>
            </a:r>
            <a:r>
              <a:rPr lang="en-US" b="1" dirty="0">
                <a:latin typeface="TimesNewRomanPSMT"/>
              </a:rPr>
              <a:t>the </a:t>
            </a:r>
            <a:r>
              <a:rPr lang="en-US" b="1" dirty="0" smtClean="0">
                <a:latin typeface="TimesNewRomanPSMT"/>
              </a:rPr>
              <a:t>AWT:</a:t>
            </a:r>
            <a:endParaRPr lang="en-US" b="1" dirty="0">
              <a:latin typeface="TimesNewRomanPSMT"/>
            </a:endParaRPr>
          </a:p>
          <a:p>
            <a:pPr marL="457200" indent="-457200">
              <a:buAutoNum type="alphaLcParenR"/>
            </a:pPr>
            <a:r>
              <a:rPr lang="en-US" dirty="0" smtClean="0">
                <a:latin typeface="TimesNewRomanPSMT"/>
              </a:rPr>
              <a:t>A </a:t>
            </a:r>
            <a:r>
              <a:rPr lang="en-US" b="1" dirty="0">
                <a:latin typeface="TimesNewRomanPSMT"/>
              </a:rPr>
              <a:t>listener object </a:t>
            </a:r>
            <a:r>
              <a:rPr lang="en-US" dirty="0">
                <a:latin typeface="TimesNewRomanPSMT"/>
              </a:rPr>
              <a:t>is an instance of a class that implements </a:t>
            </a:r>
            <a:r>
              <a:rPr lang="en-US" dirty="0" smtClean="0">
                <a:latin typeface="TimesNewRomanPSMT"/>
              </a:rPr>
              <a:t>a </a:t>
            </a:r>
            <a:r>
              <a:rPr lang="en-US" i="1" dirty="0">
                <a:latin typeface="TimesNewRomanPS-ItalicMT"/>
              </a:rPr>
              <a:t>listener </a:t>
            </a:r>
            <a:r>
              <a:rPr lang="en-US" i="1" dirty="0" smtClean="0">
                <a:latin typeface="TimesNewRomanPS-ItalicMT"/>
              </a:rPr>
              <a:t>interface</a:t>
            </a:r>
            <a:r>
              <a:rPr lang="en-US" dirty="0" smtClean="0">
                <a:latin typeface="TimesNewRomanPSMT"/>
              </a:rPr>
              <a:t>.</a:t>
            </a:r>
          </a:p>
          <a:p>
            <a:pPr marL="457200" indent="-457200">
              <a:buAutoNum type="alphaLcParenR"/>
            </a:pPr>
            <a:r>
              <a:rPr lang="en-US" dirty="0" smtClean="0">
                <a:latin typeface="TimesNewRomanPSMT"/>
              </a:rPr>
              <a:t>An </a:t>
            </a:r>
            <a:r>
              <a:rPr lang="en-US" b="1" dirty="0">
                <a:latin typeface="TimesNewRomanPSMT"/>
              </a:rPr>
              <a:t>event sou</a:t>
            </a:r>
            <a:r>
              <a:rPr lang="en-US" dirty="0">
                <a:latin typeface="TimesNewRomanPSMT"/>
              </a:rPr>
              <a:t>rce is an object that can 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register</a:t>
            </a:r>
            <a:r>
              <a:rPr lang="en-US" dirty="0">
                <a:latin typeface="TimesNewRomanPSMT"/>
              </a:rPr>
              <a:t> listener objects and send them </a:t>
            </a:r>
            <a:endParaRPr lang="en-US" dirty="0" smtClean="0">
              <a:latin typeface="TimesNewRomanPSMT"/>
            </a:endParaRPr>
          </a:p>
          <a:p>
            <a:pPr marL="0" indent="0">
              <a:buNone/>
            </a:pPr>
            <a:r>
              <a:rPr lang="en-US" dirty="0">
                <a:latin typeface="TimesNewRomanPSMT"/>
              </a:rPr>
              <a:t> </a:t>
            </a:r>
            <a:r>
              <a:rPr lang="en-US" dirty="0" smtClean="0">
                <a:latin typeface="TimesNewRomanPSMT"/>
              </a:rPr>
              <a:t>     event </a:t>
            </a:r>
            <a:r>
              <a:rPr lang="en-US" dirty="0">
                <a:latin typeface="TimesNewRomanPSMT"/>
              </a:rPr>
              <a:t>objects.</a:t>
            </a: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c) The 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event source </a:t>
            </a:r>
            <a:r>
              <a:rPr lang="en-US" dirty="0">
                <a:latin typeface="TimesNewRomanPSMT"/>
              </a:rPr>
              <a:t>sends out 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event objects </a:t>
            </a:r>
            <a:r>
              <a:rPr lang="en-US" dirty="0">
                <a:latin typeface="TimesNewRomanPSMT"/>
              </a:rPr>
              <a:t>to all registered listeners when that event occurs.</a:t>
            </a: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d) </a:t>
            </a:r>
            <a:r>
              <a:rPr lang="en-US" b="1" dirty="0" smtClean="0">
                <a:latin typeface="TimesNewRomanPSMT"/>
              </a:rPr>
              <a:t>Then</a:t>
            </a:r>
            <a:r>
              <a:rPr lang="en-US" dirty="0" smtClean="0">
                <a:latin typeface="TimesNewRomanPSMT"/>
              </a:rPr>
              <a:t> ,the </a:t>
            </a:r>
            <a:r>
              <a:rPr lang="en-US" b="1" dirty="0">
                <a:latin typeface="TimesNewRomanPSMT"/>
              </a:rPr>
              <a:t>listener objects </a:t>
            </a:r>
            <a:r>
              <a:rPr lang="en-US" dirty="0">
                <a:latin typeface="TimesNewRomanPSMT"/>
              </a:rPr>
              <a:t>will </a:t>
            </a:r>
            <a:r>
              <a:rPr lang="en-US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use the information in the event object to determine </a:t>
            </a:r>
            <a:endParaRPr lang="en-US" dirty="0" smtClean="0">
              <a:latin typeface="TimesNewRomanPSMT"/>
            </a:endParaRP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     their reaction to </a:t>
            </a:r>
            <a:r>
              <a:rPr lang="en-US" dirty="0">
                <a:latin typeface="TimesNewRomanPSMT"/>
              </a:rPr>
              <a:t>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94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11.5 </a:t>
            </a:r>
            <a:r>
              <a:rPr lang="en-US" altLang="ko-KR" dirty="0">
                <a:solidFill>
                  <a:srgbClr val="FF0000"/>
                </a:solidFill>
              </a:rPr>
              <a:t>mouse /</a:t>
            </a:r>
            <a:r>
              <a:rPr lang="en-US" altLang="ko-KR" dirty="0">
                <a:solidFill>
                  <a:srgbClr val="0000FF"/>
                </a:solidFill>
              </a:rPr>
              <a:t>MouseComponet.java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   /**</a:t>
            </a:r>
          </a:p>
          <a:p>
            <a:pPr marL="0" indent="0">
              <a:buNone/>
            </a:pPr>
            <a:r>
              <a:rPr lang="en-US" altLang="ko-KR" sz="1800" dirty="0" smtClean="0"/>
              <a:t>    * Finds the first square containing a point.</a:t>
            </a:r>
          </a:p>
          <a:p>
            <a:pPr marL="0" indent="0">
              <a:buNone/>
            </a:pPr>
            <a:r>
              <a:rPr lang="en-US" altLang="ko-KR" sz="1800" dirty="0" smtClean="0"/>
              <a:t>    * @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 p a point</a:t>
            </a:r>
          </a:p>
          <a:p>
            <a:pPr marL="0" indent="0">
              <a:buNone/>
            </a:pPr>
            <a:r>
              <a:rPr lang="en-US" altLang="ko-KR" sz="1800" dirty="0" smtClean="0"/>
              <a:t>    * @return the first square that contains p</a:t>
            </a:r>
          </a:p>
          <a:p>
            <a:pPr marL="0" indent="0">
              <a:buNone/>
            </a:pPr>
            <a:r>
              <a:rPr lang="en-US" altLang="ko-KR" sz="1800" dirty="0" smtClean="0"/>
              <a:t>    */</a:t>
            </a:r>
          </a:p>
          <a:p>
            <a:pPr marL="0" indent="0">
              <a:buNone/>
            </a:pPr>
            <a:r>
              <a:rPr lang="en-US" altLang="ko-KR" sz="1800" dirty="0" smtClean="0"/>
              <a:t>   public </a:t>
            </a:r>
            <a:r>
              <a:rPr lang="en-US" altLang="ko-KR" sz="1800" b="1" dirty="0" smtClean="0"/>
              <a:t>Rectangle2D</a:t>
            </a:r>
            <a:r>
              <a:rPr lang="en-US" altLang="ko-KR" sz="1800" dirty="0" smtClean="0"/>
              <a:t> find(Point2D p)</a:t>
            </a:r>
          </a:p>
          <a:p>
            <a:pPr marL="0" indent="0">
              <a:buNone/>
            </a:pPr>
            <a:r>
              <a:rPr lang="en-US" altLang="ko-KR" sz="1800" dirty="0" smtClean="0"/>
              <a:t>   {</a:t>
            </a:r>
          </a:p>
          <a:p>
            <a:pPr marL="0" indent="0">
              <a:buNone/>
            </a:pPr>
            <a:r>
              <a:rPr lang="en-US" altLang="ko-KR" sz="1800" dirty="0" smtClean="0"/>
              <a:t>      for (Rectangle2D r : squares)</a:t>
            </a:r>
          </a:p>
          <a:p>
            <a:pPr marL="0" indent="0">
              <a:buNone/>
            </a:pPr>
            <a:r>
              <a:rPr lang="en-US" altLang="ko-KR" sz="1800" dirty="0" smtClean="0"/>
              <a:t>      {</a:t>
            </a:r>
          </a:p>
          <a:p>
            <a:pPr marL="0" indent="0">
              <a:buNone/>
            </a:pPr>
            <a:r>
              <a:rPr lang="en-US" altLang="ko-KR" sz="1800" dirty="0" smtClean="0"/>
              <a:t>         if (</a:t>
            </a:r>
            <a:r>
              <a:rPr lang="en-US" altLang="ko-KR" sz="1800" dirty="0" err="1" smtClean="0"/>
              <a:t>r.contains</a:t>
            </a:r>
            <a:r>
              <a:rPr lang="en-US" altLang="ko-KR" sz="1800" dirty="0" smtClean="0"/>
              <a:t>(p)) return r;</a:t>
            </a:r>
          </a:p>
          <a:p>
            <a:pPr marL="0" indent="0">
              <a:buNone/>
            </a:pPr>
            <a:r>
              <a:rPr lang="en-US" altLang="ko-KR" sz="1800" dirty="0" smtClean="0"/>
              <a:t>      }</a:t>
            </a:r>
          </a:p>
          <a:p>
            <a:pPr marL="0" indent="0">
              <a:buNone/>
            </a:pPr>
            <a:r>
              <a:rPr lang="en-US" altLang="ko-KR" sz="1800" dirty="0" smtClean="0"/>
              <a:t>      return null;</a:t>
            </a:r>
          </a:p>
          <a:p>
            <a:pPr marL="0" indent="0">
              <a:buNone/>
            </a:pPr>
            <a:r>
              <a:rPr lang="en-US" altLang="ko-KR" sz="1800" dirty="0" smtClean="0"/>
              <a:t>   }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77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11.5 </a:t>
            </a:r>
            <a:r>
              <a:rPr lang="en-US" altLang="ko-KR" dirty="0">
                <a:solidFill>
                  <a:srgbClr val="FF0000"/>
                </a:solidFill>
              </a:rPr>
              <a:t>mouse /</a:t>
            </a:r>
            <a:r>
              <a:rPr lang="en-US" altLang="ko-KR" dirty="0">
                <a:solidFill>
                  <a:srgbClr val="0000FF"/>
                </a:solidFill>
              </a:rPr>
              <a:t>MouseComponet.java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   /**</a:t>
            </a:r>
          </a:p>
          <a:p>
            <a:pPr marL="0" indent="0">
              <a:buNone/>
            </a:pPr>
            <a:r>
              <a:rPr lang="en-US" altLang="ko-KR" sz="1800" dirty="0" smtClean="0"/>
              <a:t>    * Adds a square to the collection.</a:t>
            </a:r>
          </a:p>
          <a:p>
            <a:pPr marL="0" indent="0">
              <a:buNone/>
            </a:pPr>
            <a:r>
              <a:rPr lang="en-US" altLang="ko-KR" sz="1800" dirty="0" smtClean="0"/>
              <a:t>    * @</a:t>
            </a:r>
            <a:r>
              <a:rPr lang="en-US" altLang="ko-KR" sz="1800" dirty="0" err="1" smtClean="0"/>
              <a:t>param</a:t>
            </a:r>
            <a:r>
              <a:rPr lang="en-US" altLang="ko-KR" sz="1800" dirty="0" smtClean="0"/>
              <a:t> p the center of the square</a:t>
            </a:r>
          </a:p>
          <a:p>
            <a:pPr marL="0" indent="0">
              <a:buNone/>
            </a:pPr>
            <a:r>
              <a:rPr lang="en-US" altLang="ko-KR" sz="1800" dirty="0" smtClean="0"/>
              <a:t>    */</a:t>
            </a:r>
          </a:p>
          <a:p>
            <a:pPr marL="0" indent="0">
              <a:buNone/>
            </a:pPr>
            <a:r>
              <a:rPr lang="en-US" altLang="ko-KR" sz="1800" dirty="0" smtClean="0"/>
              <a:t>   public void </a:t>
            </a:r>
            <a:r>
              <a:rPr lang="en-US" altLang="ko-KR" sz="1800" b="1" dirty="0" smtClean="0"/>
              <a:t>add</a:t>
            </a:r>
            <a:r>
              <a:rPr lang="en-US" altLang="ko-KR" sz="1800" dirty="0" smtClean="0"/>
              <a:t>(Point2D p)</a:t>
            </a:r>
          </a:p>
          <a:p>
            <a:pPr marL="0" indent="0">
              <a:buNone/>
            </a:pPr>
            <a:r>
              <a:rPr lang="en-US" altLang="ko-KR" sz="1800" dirty="0" smtClean="0"/>
              <a:t>   {</a:t>
            </a:r>
          </a:p>
          <a:p>
            <a:pPr marL="0" indent="0">
              <a:buNone/>
            </a:pPr>
            <a:r>
              <a:rPr lang="en-US" altLang="ko-KR" sz="1800" dirty="0" smtClean="0"/>
              <a:t>      double x = </a:t>
            </a:r>
            <a:r>
              <a:rPr lang="en-US" altLang="ko-KR" sz="1800" dirty="0" err="1" smtClean="0"/>
              <a:t>p.getX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      double y = </a:t>
            </a:r>
            <a:r>
              <a:rPr lang="en-US" altLang="ko-KR" sz="1800" dirty="0" err="1" smtClean="0"/>
              <a:t>p.getY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   current = new Rectangle2D.Double(x - SIDELENGTH / 2, y - SIDELENGTH / 2, SIDELENGTH,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SIDELENGTH);</a:t>
            </a:r>
          </a:p>
          <a:p>
            <a:pPr marL="0" indent="0">
              <a:buNone/>
            </a:pPr>
            <a:r>
              <a:rPr lang="en-US" altLang="ko-KR" sz="1800" dirty="0" smtClean="0"/>
              <a:t>      </a:t>
            </a:r>
            <a:r>
              <a:rPr lang="en-US" altLang="ko-KR" sz="1800" dirty="0" err="1" smtClean="0"/>
              <a:t>squares.add</a:t>
            </a:r>
            <a:r>
              <a:rPr lang="en-US" altLang="ko-KR" sz="1800" dirty="0" smtClean="0"/>
              <a:t>(current);</a:t>
            </a:r>
          </a:p>
          <a:p>
            <a:pPr marL="0" indent="0">
              <a:buNone/>
            </a:pPr>
            <a:r>
              <a:rPr lang="en-US" altLang="ko-KR" sz="1800" dirty="0" smtClean="0"/>
              <a:t>      repaint();</a:t>
            </a:r>
          </a:p>
          <a:p>
            <a:pPr marL="0" indent="0">
              <a:buNone/>
            </a:pPr>
            <a:r>
              <a:rPr lang="en-US" altLang="ko-KR" sz="1800" dirty="0" smtClean="0"/>
              <a:t>   }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44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11.5 </a:t>
            </a:r>
            <a:r>
              <a:rPr lang="en-US" altLang="ko-KR" dirty="0">
                <a:solidFill>
                  <a:srgbClr val="FF0000"/>
                </a:solidFill>
              </a:rPr>
              <a:t>mouse /</a:t>
            </a:r>
            <a:r>
              <a:rPr lang="en-US" altLang="ko-KR" dirty="0">
                <a:solidFill>
                  <a:srgbClr val="0000FF"/>
                </a:solidFill>
              </a:rPr>
              <a:t>MouseComponet.java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   /* Removes a square from the collection.</a:t>
            </a:r>
          </a:p>
          <a:p>
            <a:pPr marL="0" indent="0">
              <a:buNone/>
            </a:pPr>
            <a:r>
              <a:rPr lang="en-US" altLang="ko-KR" dirty="0" smtClean="0"/>
              <a:t>     @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s the square to remove */</a:t>
            </a:r>
          </a:p>
          <a:p>
            <a:pPr marL="0" indent="0">
              <a:buNone/>
            </a:pPr>
            <a:r>
              <a:rPr lang="en-US" altLang="ko-KR" dirty="0" smtClean="0"/>
              <a:t>   public void </a:t>
            </a:r>
            <a:r>
              <a:rPr lang="en-US" altLang="ko-KR" b="1" dirty="0" smtClean="0"/>
              <a:t>remove</a:t>
            </a:r>
            <a:r>
              <a:rPr lang="en-US" altLang="ko-KR" dirty="0" smtClean="0"/>
              <a:t>(Rectangle2D s)</a:t>
            </a:r>
          </a:p>
          <a:p>
            <a:pPr marL="0" indent="0">
              <a:buNone/>
            </a:pPr>
            <a:r>
              <a:rPr lang="en-US" altLang="ko-KR" dirty="0" smtClean="0"/>
              <a:t>   {</a:t>
            </a:r>
          </a:p>
          <a:p>
            <a:pPr marL="0" indent="0">
              <a:buNone/>
            </a:pPr>
            <a:r>
              <a:rPr lang="en-US" altLang="ko-KR" dirty="0" smtClean="0"/>
              <a:t>      if (s == null) return;</a:t>
            </a:r>
          </a:p>
          <a:p>
            <a:pPr marL="0" indent="0">
              <a:buNone/>
            </a:pPr>
            <a:r>
              <a:rPr lang="en-US" altLang="ko-KR" dirty="0" smtClean="0"/>
              <a:t>      if (s == current) current = null;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 err="1" smtClean="0"/>
              <a:t>squares.remove</a:t>
            </a:r>
            <a:r>
              <a:rPr lang="en-US" altLang="ko-KR" dirty="0" smtClean="0"/>
              <a:t>(s);</a:t>
            </a:r>
          </a:p>
          <a:p>
            <a:pPr marL="0" indent="0">
              <a:buNone/>
            </a:pPr>
            <a:r>
              <a:rPr lang="en-US" altLang="ko-KR" b="1" dirty="0" smtClean="0"/>
              <a:t>      </a:t>
            </a:r>
            <a:r>
              <a:rPr lang="en-US" altLang="ko-KR" b="1" dirty="0" smtClean="0">
                <a:solidFill>
                  <a:srgbClr val="0000FF"/>
                </a:solidFill>
              </a:rPr>
              <a:t>repaint();</a:t>
            </a:r>
          </a:p>
          <a:p>
            <a:pPr marL="0" indent="0">
              <a:buNone/>
            </a:pPr>
            <a:r>
              <a:rPr lang="en-US" altLang="ko-KR" dirty="0" smtClean="0"/>
              <a:t>   }</a:t>
            </a:r>
          </a:p>
          <a:p>
            <a:pPr marL="0" indent="0">
              <a:buNone/>
            </a:pPr>
            <a:r>
              <a:rPr lang="en-US" altLang="ko-KR" dirty="0" smtClean="0"/>
              <a:t>   private class </a:t>
            </a:r>
            <a:r>
              <a:rPr lang="en-US" altLang="ko-KR" dirty="0" err="1" smtClean="0">
                <a:solidFill>
                  <a:srgbClr val="0000FF"/>
                </a:solidFill>
              </a:rPr>
              <a:t>MouseHandler</a:t>
            </a:r>
            <a:r>
              <a:rPr lang="en-US" altLang="ko-KR" dirty="0" smtClean="0"/>
              <a:t> extends </a:t>
            </a:r>
            <a:r>
              <a:rPr lang="en-US" altLang="ko-KR" b="1" dirty="0" err="1" smtClean="0"/>
              <a:t>MouseAdapte</a:t>
            </a:r>
            <a:r>
              <a:rPr lang="en-US" altLang="ko-KR" dirty="0" err="1" smtClean="0"/>
              <a:t>r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7030A0"/>
                </a:solidFill>
              </a:rPr>
              <a:t>// inner class </a:t>
            </a:r>
          </a:p>
          <a:p>
            <a:pPr marL="0" indent="0">
              <a:buNone/>
            </a:pPr>
            <a:r>
              <a:rPr lang="en-US" altLang="ko-KR" dirty="0" smtClean="0"/>
              <a:t>   {</a:t>
            </a:r>
          </a:p>
          <a:p>
            <a:pPr marL="0" indent="0">
              <a:buNone/>
            </a:pPr>
            <a:r>
              <a:rPr lang="en-US" altLang="ko-KR" dirty="0" smtClean="0"/>
              <a:t>      public void </a:t>
            </a:r>
            <a:r>
              <a:rPr lang="en-US" altLang="ko-KR" b="1" dirty="0" err="1" smtClean="0"/>
              <a:t>mousePressed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event)</a:t>
            </a:r>
          </a:p>
          <a:p>
            <a:pPr marL="0" indent="0">
              <a:buNone/>
            </a:pPr>
            <a:r>
              <a:rPr lang="en-US" altLang="ko-KR" dirty="0" smtClean="0"/>
              <a:t>      {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     // add a new square if the cursor isn't inside a square</a:t>
            </a:r>
          </a:p>
          <a:p>
            <a:pPr marL="0" indent="0">
              <a:buNone/>
            </a:pPr>
            <a:r>
              <a:rPr lang="en-US" altLang="ko-KR" dirty="0" smtClean="0"/>
              <a:t>         current = find(</a:t>
            </a:r>
            <a:r>
              <a:rPr lang="en-US" altLang="ko-KR" dirty="0" err="1" smtClean="0"/>
              <a:t>event.getPoint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        if (current == null) add(</a:t>
            </a:r>
            <a:r>
              <a:rPr lang="en-US" altLang="ko-KR" dirty="0" err="1" smtClean="0"/>
              <a:t>event.getPoint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    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65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11.5 </a:t>
            </a:r>
            <a:r>
              <a:rPr lang="en-US" altLang="ko-KR" dirty="0">
                <a:solidFill>
                  <a:srgbClr val="FF0000"/>
                </a:solidFill>
              </a:rPr>
              <a:t>mouse /</a:t>
            </a:r>
            <a:r>
              <a:rPr lang="en-US" altLang="ko-KR" dirty="0">
                <a:solidFill>
                  <a:srgbClr val="0000FF"/>
                </a:solidFill>
              </a:rPr>
              <a:t>MouseComponet.java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      public void </a:t>
            </a:r>
            <a:r>
              <a:rPr lang="en-US" altLang="ko-KR" b="1" dirty="0" err="1" smtClean="0"/>
              <a:t>mouseClicked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event)</a:t>
            </a:r>
          </a:p>
          <a:p>
            <a:pPr marL="0" indent="0">
              <a:buNone/>
            </a:pPr>
            <a:r>
              <a:rPr lang="en-US" altLang="ko-KR" dirty="0" smtClean="0"/>
              <a:t>     {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smtClean="0">
                <a:solidFill>
                  <a:srgbClr val="7030A0"/>
                </a:solidFill>
              </a:rPr>
              <a:t>// remove the current square if double clicked</a:t>
            </a:r>
          </a:p>
          <a:p>
            <a:pPr marL="0" indent="0">
              <a:buNone/>
            </a:pPr>
            <a:r>
              <a:rPr lang="en-US" altLang="ko-KR" dirty="0" smtClean="0"/>
              <a:t>         current = find(</a:t>
            </a:r>
            <a:r>
              <a:rPr lang="en-US" altLang="ko-KR" dirty="0" err="1" smtClean="0"/>
              <a:t>event.getPoint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        if (current != null &amp;&amp; </a:t>
            </a:r>
            <a:r>
              <a:rPr lang="en-US" altLang="ko-KR" dirty="0" err="1" smtClean="0"/>
              <a:t>event.getClickCount</a:t>
            </a:r>
            <a:r>
              <a:rPr lang="en-US" altLang="ko-KR" dirty="0" smtClean="0"/>
              <a:t>() &gt;= 2) remove(current);</a:t>
            </a:r>
          </a:p>
          <a:p>
            <a:pPr marL="0" indent="0">
              <a:buNone/>
            </a:pPr>
            <a:r>
              <a:rPr lang="en-US" altLang="ko-KR" dirty="0" smtClean="0"/>
              <a:t>      }</a:t>
            </a:r>
          </a:p>
          <a:p>
            <a:pPr marL="0" indent="0">
              <a:buNone/>
            </a:pPr>
            <a:r>
              <a:rPr lang="en-US" altLang="ko-KR" dirty="0" smtClean="0"/>
              <a:t>   } </a:t>
            </a:r>
            <a:r>
              <a:rPr lang="en-US" altLang="ko-KR" dirty="0" smtClean="0">
                <a:solidFill>
                  <a:srgbClr val="7030A0"/>
                </a:solidFill>
              </a:rPr>
              <a:t>// end of inner class: </a:t>
            </a:r>
            <a:r>
              <a:rPr lang="en-US" altLang="ko-KR" dirty="0" err="1" smtClean="0">
                <a:solidFill>
                  <a:srgbClr val="7030A0"/>
                </a:solidFill>
              </a:rPr>
              <a:t>MouseHanndle</a:t>
            </a:r>
            <a:r>
              <a:rPr lang="en-US" altLang="ko-KR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private class </a:t>
            </a:r>
            <a:r>
              <a:rPr lang="en-US" altLang="ko-KR" b="1" dirty="0" err="1" smtClean="0"/>
              <a:t>MouseMotionHandler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implements </a:t>
            </a:r>
            <a:r>
              <a:rPr lang="en-US" altLang="ko-KR" b="1" dirty="0" err="1" smtClean="0"/>
              <a:t>MouseMotionListener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7030A0"/>
                </a:solidFill>
              </a:rPr>
              <a:t>// inner class </a:t>
            </a:r>
          </a:p>
          <a:p>
            <a:pPr marL="0" indent="0">
              <a:buNone/>
            </a:pPr>
            <a:r>
              <a:rPr lang="en-US" altLang="ko-KR" dirty="0" smtClean="0"/>
              <a:t>   {</a:t>
            </a:r>
          </a:p>
          <a:p>
            <a:pPr marL="0" indent="0">
              <a:buNone/>
            </a:pPr>
            <a:r>
              <a:rPr lang="en-US" altLang="ko-KR" dirty="0" smtClean="0"/>
              <a:t>      public void </a:t>
            </a:r>
            <a:r>
              <a:rPr lang="en-US" altLang="ko-KR" b="1" dirty="0" err="1" smtClean="0"/>
              <a:t>mouseMoved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MouseEvent</a:t>
            </a:r>
            <a:r>
              <a:rPr lang="en-US" altLang="ko-KR" dirty="0" smtClean="0"/>
              <a:t> event)</a:t>
            </a:r>
          </a:p>
          <a:p>
            <a:pPr marL="0" indent="0">
              <a:buNone/>
            </a:pPr>
            <a:r>
              <a:rPr lang="en-US" altLang="ko-KR" dirty="0" smtClean="0"/>
              <a:t>      {</a:t>
            </a:r>
          </a:p>
          <a:p>
            <a:pPr marL="0" indent="0">
              <a:buNone/>
            </a:pPr>
            <a:r>
              <a:rPr lang="en-US" altLang="ko-KR" dirty="0" smtClean="0"/>
              <a:t>         </a:t>
            </a:r>
            <a:r>
              <a:rPr lang="en-US" altLang="ko-KR" dirty="0" smtClean="0">
                <a:solidFill>
                  <a:srgbClr val="7030A0"/>
                </a:solidFill>
              </a:rPr>
              <a:t>// set the mouse cursor to cross hairs if it is inside a rectangle</a:t>
            </a:r>
          </a:p>
          <a:p>
            <a:pPr marL="0" indent="0">
              <a:buNone/>
            </a:pPr>
            <a:r>
              <a:rPr lang="en-US" altLang="ko-KR" dirty="0" smtClean="0"/>
              <a:t>         if (find(</a:t>
            </a:r>
            <a:r>
              <a:rPr lang="en-US" altLang="ko-KR" dirty="0" err="1" smtClean="0"/>
              <a:t>event.getPoint</a:t>
            </a:r>
            <a:r>
              <a:rPr lang="en-US" altLang="ko-KR" dirty="0" smtClean="0"/>
              <a:t>()) == null) </a:t>
            </a:r>
            <a:r>
              <a:rPr lang="en-US" altLang="ko-KR" dirty="0" err="1" smtClean="0"/>
              <a:t>setCursor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Cursor.getDefaultCursor</a:t>
            </a:r>
            <a:r>
              <a:rPr lang="en-US" altLang="ko-KR" dirty="0" smtClean="0"/>
              <a:t>());</a:t>
            </a:r>
          </a:p>
          <a:p>
            <a:pPr marL="0" indent="0">
              <a:buNone/>
            </a:pPr>
            <a:r>
              <a:rPr lang="en-US" altLang="ko-KR" dirty="0" smtClean="0"/>
              <a:t>         else </a:t>
            </a:r>
            <a:r>
              <a:rPr lang="en-US" altLang="ko-KR" dirty="0" err="1" smtClean="0"/>
              <a:t>setCursor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Cursor.getPredefinedCursor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Cursor.CROSSHAIR_CURSOR</a:t>
            </a:r>
            <a:r>
              <a:rPr lang="en-US" altLang="ko-KR" dirty="0" smtClean="0"/>
              <a:t>));</a:t>
            </a:r>
          </a:p>
          <a:p>
            <a:pPr marL="0" indent="0">
              <a:buNone/>
            </a:pPr>
            <a:r>
              <a:rPr lang="en-US" altLang="ko-KR" dirty="0" smtClean="0"/>
              <a:t>      }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2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Listing 11.5 </a:t>
            </a:r>
            <a:r>
              <a:rPr lang="en-US" altLang="ko-KR" dirty="0">
                <a:solidFill>
                  <a:srgbClr val="FF0000"/>
                </a:solidFill>
              </a:rPr>
              <a:t>mouse /</a:t>
            </a:r>
            <a:r>
              <a:rPr lang="en-US" altLang="ko-KR" dirty="0">
                <a:solidFill>
                  <a:srgbClr val="0000FF"/>
                </a:solidFill>
              </a:rPr>
              <a:t>MouseComponet.java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      public void </a:t>
            </a:r>
            <a:r>
              <a:rPr lang="en-US" altLang="ko-KR" sz="1800" b="1" dirty="0" err="1" smtClean="0"/>
              <a:t>mouseDragged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MouseEvent</a:t>
            </a:r>
            <a:r>
              <a:rPr lang="en-US" altLang="ko-KR" sz="1800" dirty="0" smtClean="0"/>
              <a:t> event)</a:t>
            </a:r>
          </a:p>
          <a:p>
            <a:pPr marL="0" indent="0">
              <a:buNone/>
            </a:pPr>
            <a:r>
              <a:rPr lang="en-US" altLang="ko-KR" sz="1800" dirty="0" smtClean="0"/>
              <a:t>      {</a:t>
            </a:r>
          </a:p>
          <a:p>
            <a:pPr marL="0" indent="0">
              <a:buNone/>
            </a:pPr>
            <a:r>
              <a:rPr lang="en-US" altLang="ko-KR" sz="1800" dirty="0" smtClean="0"/>
              <a:t>         if (current != null)</a:t>
            </a:r>
          </a:p>
          <a:p>
            <a:pPr marL="0" indent="0">
              <a:buNone/>
            </a:pPr>
            <a:r>
              <a:rPr lang="en-US" altLang="ko-KR" sz="1800" dirty="0" smtClean="0"/>
              <a:t>         {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x = </a:t>
            </a:r>
            <a:r>
              <a:rPr lang="en-US" altLang="ko-KR" sz="1800" dirty="0" err="1" smtClean="0"/>
              <a:t>event.getX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y = </a:t>
            </a:r>
            <a:r>
              <a:rPr lang="en-US" altLang="ko-KR" sz="1800" dirty="0" err="1" smtClean="0"/>
              <a:t>event.getY</a:t>
            </a:r>
            <a:r>
              <a:rPr lang="en-US" altLang="ko-KR" sz="1800" dirty="0" smtClean="0"/>
              <a:t>();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7030A0"/>
                </a:solidFill>
              </a:rPr>
              <a:t>// drag the current rectangle to center it at (x, y)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err="1" smtClean="0"/>
              <a:t>current.setFrame</a:t>
            </a:r>
            <a:r>
              <a:rPr lang="en-US" altLang="ko-KR" sz="1800" dirty="0" smtClean="0"/>
              <a:t>(x - SIDELENGTH / 2, y - SIDELENGTH / 2, SIDELENGTH, SIDELENGTH);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repaint();</a:t>
            </a:r>
          </a:p>
          <a:p>
            <a:pPr marL="0" indent="0">
              <a:buNone/>
            </a:pPr>
            <a:r>
              <a:rPr lang="en-US" altLang="ko-KR" sz="1800" dirty="0" smtClean="0"/>
              <a:t>         }</a:t>
            </a:r>
          </a:p>
          <a:p>
            <a:pPr marL="0" indent="0">
              <a:buNone/>
            </a:pPr>
            <a:r>
              <a:rPr lang="en-US" altLang="ko-KR" sz="1800" dirty="0" smtClean="0"/>
              <a:t>      } </a:t>
            </a:r>
            <a:r>
              <a:rPr lang="en-US" altLang="ko-KR" sz="1800" b="1" dirty="0" smtClean="0">
                <a:solidFill>
                  <a:srgbClr val="7030A0"/>
                </a:solidFill>
              </a:rPr>
              <a:t>// end of method </a:t>
            </a:r>
          </a:p>
          <a:p>
            <a:pPr marL="0" indent="0">
              <a:buNone/>
            </a:pPr>
            <a:r>
              <a:rPr lang="en-US" altLang="ko-KR" sz="1800" dirty="0" smtClean="0"/>
              <a:t>   } </a:t>
            </a:r>
            <a:r>
              <a:rPr lang="en-US" altLang="ko-KR" sz="1800" dirty="0" smtClean="0">
                <a:solidFill>
                  <a:srgbClr val="7030A0"/>
                </a:solidFill>
              </a:rPr>
              <a:t>// end of inner class  </a:t>
            </a:r>
          </a:p>
          <a:p>
            <a:pPr marL="0" indent="0">
              <a:buNone/>
            </a:pPr>
            <a:r>
              <a:rPr lang="en-US" altLang="ko-KR" sz="1800" dirty="0" smtClean="0"/>
              <a:t>} </a:t>
            </a:r>
            <a:r>
              <a:rPr lang="en-US" altLang="ko-KR" sz="1800" dirty="0" smtClean="0">
                <a:solidFill>
                  <a:srgbClr val="7030A0"/>
                </a:solidFill>
              </a:rPr>
              <a:t>// end of outer class 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19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/>
            </a:r>
            <a:br>
              <a:rPr lang="en-US" altLang="ko-KR" dirty="0" smtClean="0">
                <a:solidFill>
                  <a:srgbClr val="0000FF"/>
                </a:solidFill>
              </a:rPr>
            </a:br>
            <a:r>
              <a:rPr lang="en-US" altLang="ko-KR" dirty="0" smtClean="0">
                <a:solidFill>
                  <a:srgbClr val="0000FF"/>
                </a:solidFill>
              </a:rPr>
              <a:t>11.4. </a:t>
            </a:r>
            <a:r>
              <a:rPr lang="en-US" altLang="ko-KR" dirty="0">
                <a:solidFill>
                  <a:srgbClr val="0000FF"/>
                </a:solidFill>
              </a:rPr>
              <a:t>AWT event hierarchy</a:t>
            </a:r>
            <a:r>
              <a:rPr lang="en-US" altLang="ko-KR" dirty="0" smtClean="0">
                <a:solidFill>
                  <a:srgbClr val="0000FF"/>
                </a:solidFill>
              </a:rPr>
              <a:t>: </a:t>
            </a:r>
            <a:r>
              <a:rPr lang="en-US" altLang="ko-KR" dirty="0" smtClean="0"/>
              <a:t>Semantic </a:t>
            </a:r>
            <a:r>
              <a:rPr lang="en-US" altLang="ko-KR" dirty="0"/>
              <a:t>versus low-level Events</a:t>
            </a:r>
            <a:r>
              <a:rPr lang="en-US" altLang="ko-KR" dirty="0">
                <a:solidFill>
                  <a:srgbClr val="0000FF"/>
                </a:solidFill>
              </a:rPr>
              <a:t/>
            </a:r>
            <a:br>
              <a:rPr lang="en-US" altLang="ko-KR" dirty="0">
                <a:solidFill>
                  <a:srgbClr val="0000FF"/>
                </a:solidFill>
              </a:rPr>
            </a:b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Semantic </a:t>
            </a:r>
            <a:r>
              <a:rPr lang="en-US" altLang="ko-KR" dirty="0"/>
              <a:t>events are meaningful to application programmers: </a:t>
            </a:r>
          </a:p>
          <a:p>
            <a:pPr marL="457200" lvl="1" indent="0"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Action</a:t>
            </a:r>
            <a:r>
              <a:rPr lang="en-US" altLang="ko-KR" b="1" dirty="0" err="1">
                <a:latin typeface="Comic Sans MS" panose="030F0702030302020204" pitchFamily="66" charset="0"/>
              </a:rPr>
              <a:t>Event</a:t>
            </a:r>
            <a:r>
              <a:rPr lang="en-US" altLang="ko-KR" b="1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: like button</a:t>
            </a:r>
            <a:r>
              <a:rPr lang="en-US" altLang="ko-KR" dirty="0">
                <a:latin typeface="Comic Sans MS" panose="030F0702030302020204" pitchFamily="66" charset="0"/>
              </a:rPr>
              <a:t>, menu, </a:t>
            </a:r>
            <a:r>
              <a:rPr lang="en-US" altLang="ko-KR" dirty="0" smtClean="0">
                <a:latin typeface="Comic Sans MS" panose="030F0702030302020204" pitchFamily="66" charset="0"/>
              </a:rPr>
              <a:t>...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b="1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Adjustment</a:t>
            </a:r>
            <a:r>
              <a:rPr lang="en-US" altLang="ko-KR" b="1" dirty="0" err="1" smtClean="0">
                <a:latin typeface="Comic Sans MS" panose="030F0702030302020204" pitchFamily="66" charset="0"/>
              </a:rPr>
              <a:t>Event</a:t>
            </a:r>
            <a:r>
              <a:rPr lang="en-US" altLang="ko-KR" b="1" dirty="0" smtClean="0">
                <a:latin typeface="Comic Sans MS" panose="030F0702030302020204" pitchFamily="66" charset="0"/>
              </a:rPr>
              <a:t>: like </a:t>
            </a:r>
            <a:r>
              <a:rPr lang="en-US" altLang="ko-KR" dirty="0" smtClean="0">
                <a:latin typeface="Comic Sans MS" panose="030F0702030302020204" pitchFamily="66" charset="0"/>
              </a:rPr>
              <a:t>scrollbar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Item</a:t>
            </a:r>
            <a:r>
              <a:rPr lang="en-US" altLang="ko-KR" b="1" dirty="0" err="1">
                <a:latin typeface="Comic Sans MS" panose="030F0702030302020204" pitchFamily="66" charset="0"/>
              </a:rPr>
              <a:t>Event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smtClean="0">
                <a:latin typeface="Comic Sans MS" panose="030F0702030302020204" pitchFamily="66" charset="0"/>
              </a:rPr>
              <a:t>: like list,  box</a:t>
            </a:r>
            <a:endParaRPr lang="en-US" altLang="ko-KR" dirty="0">
              <a:latin typeface="Comic Sans MS" panose="030F0702030302020204" pitchFamily="66" charset="0"/>
            </a:endParaRPr>
          </a:p>
          <a:p>
            <a:r>
              <a:rPr lang="en-US" altLang="ko-KR" b="1" dirty="0" smtClean="0"/>
              <a:t>Low-level </a:t>
            </a:r>
            <a:r>
              <a:rPr lang="en-US" altLang="ko-KR" b="1" dirty="0"/>
              <a:t>events come from input sources</a:t>
            </a:r>
            <a:r>
              <a:rPr lang="en-US" altLang="ko-KR" dirty="0"/>
              <a:t>: 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Key</a:t>
            </a:r>
            <a:r>
              <a:rPr lang="en-US" altLang="ko-KR" dirty="0" err="1">
                <a:latin typeface="Comic Sans MS" panose="030F0702030302020204" pitchFamily="66" charset="0"/>
              </a:rPr>
              <a:t>Event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Mouse</a:t>
            </a:r>
            <a:r>
              <a:rPr lang="en-US" altLang="ko-KR" dirty="0" err="1">
                <a:latin typeface="Comic Sans MS" panose="030F0702030302020204" pitchFamily="66" charset="0"/>
              </a:rPr>
              <a:t>Event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MouseWheel</a:t>
            </a:r>
            <a:r>
              <a:rPr lang="en-US" altLang="ko-KR" dirty="0" err="1">
                <a:latin typeface="Comic Sans MS" panose="030F0702030302020204" pitchFamily="66" charset="0"/>
              </a:rPr>
              <a:t>Event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Focus</a:t>
            </a:r>
            <a:r>
              <a:rPr lang="en-US" altLang="ko-KR" dirty="0" err="1">
                <a:latin typeface="Comic Sans MS" panose="030F0702030302020204" pitchFamily="66" charset="0"/>
              </a:rPr>
              <a:t>Event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Window</a:t>
            </a:r>
            <a:r>
              <a:rPr lang="en-US" altLang="ko-KR" dirty="0" err="1">
                <a:latin typeface="Comic Sans MS" panose="030F0702030302020204" pitchFamily="66" charset="0"/>
              </a:rPr>
              <a:t>Event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73567" y="1557785"/>
            <a:ext cx="4780233" cy="4910709"/>
            <a:chOff x="6573567" y="1445641"/>
            <a:chExt cx="4780233" cy="491070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966" t="993" r="-1645" b="-993"/>
            <a:stretch/>
          </p:blipFill>
          <p:spPr>
            <a:xfrm>
              <a:off x="6573567" y="1445641"/>
              <a:ext cx="4432189" cy="491070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9096376" y="2067645"/>
              <a:ext cx="2257424" cy="785553"/>
              <a:chOff x="9096376" y="2067645"/>
              <a:chExt cx="2257424" cy="78555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624631" y="2483866"/>
                <a:ext cx="1729169" cy="36933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Swing Event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7" idx="0"/>
              </p:cNvCxnSpPr>
              <p:nvPr/>
            </p:nvCxnSpPr>
            <p:spPr>
              <a:xfrm flipH="1" flipV="1">
                <a:off x="9096376" y="2067645"/>
                <a:ext cx="1392840" cy="41622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65075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AWT </a:t>
            </a:r>
            <a:r>
              <a:rPr lang="en-US" altLang="ko-KR" dirty="0" smtClean="0"/>
              <a:t>Interfaces that listen the events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92038"/>
            <a:ext cx="10801350" cy="5364312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solidFill>
                  <a:srgbClr val="0000FF"/>
                </a:solidFill>
              </a:rPr>
              <a:t>Action</a:t>
            </a:r>
            <a:r>
              <a:rPr lang="en-US" altLang="ko-KR" sz="2400" dirty="0" err="1"/>
              <a:t>Listener</a:t>
            </a:r>
            <a:r>
              <a:rPr lang="en-US" altLang="ko-KR" sz="2400" dirty="0"/>
              <a:t> (button, menu item, combo box, text field, timer)</a:t>
            </a:r>
          </a:p>
          <a:p>
            <a:r>
              <a:rPr lang="en-US" altLang="ko-KR" sz="2400" dirty="0" err="1">
                <a:solidFill>
                  <a:srgbClr val="0000FF"/>
                </a:solidFill>
              </a:rPr>
              <a:t>Adjustmen</a:t>
            </a:r>
            <a:r>
              <a:rPr lang="en-US" altLang="ko-KR" sz="2400" dirty="0" err="1"/>
              <a:t>tListener</a:t>
            </a:r>
            <a:r>
              <a:rPr lang="en-US" altLang="ko-KR" sz="2400" dirty="0"/>
              <a:t> (scroll bar)</a:t>
            </a:r>
          </a:p>
          <a:p>
            <a:r>
              <a:rPr lang="en-US" altLang="ko-KR" sz="2400" dirty="0" err="1">
                <a:solidFill>
                  <a:srgbClr val="0000FF"/>
                </a:solidFill>
              </a:rPr>
              <a:t>Item</a:t>
            </a:r>
            <a:r>
              <a:rPr lang="en-US" altLang="ko-KR" sz="2400" dirty="0" err="1"/>
              <a:t>Listener</a:t>
            </a:r>
            <a:r>
              <a:rPr lang="en-US" altLang="ko-KR" sz="2400" dirty="0"/>
              <a:t> (combo box)</a:t>
            </a:r>
          </a:p>
          <a:p>
            <a:r>
              <a:rPr lang="en-US" altLang="ko-KR" sz="2400" dirty="0" err="1">
                <a:solidFill>
                  <a:srgbClr val="0000FF"/>
                </a:solidFill>
              </a:rPr>
              <a:t>Focus</a:t>
            </a:r>
            <a:r>
              <a:rPr lang="en-US" altLang="ko-KR" sz="2400" dirty="0" err="1"/>
              <a:t>Listener</a:t>
            </a:r>
            <a:r>
              <a:rPr lang="en-US" altLang="ko-KR" sz="2400" dirty="0"/>
              <a:t> (component)</a:t>
            </a:r>
          </a:p>
          <a:p>
            <a:r>
              <a:rPr lang="en-US" altLang="ko-KR" sz="2400" dirty="0" err="1">
                <a:solidFill>
                  <a:srgbClr val="0000FF"/>
                </a:solidFill>
              </a:rPr>
              <a:t>Key</a:t>
            </a:r>
            <a:r>
              <a:rPr lang="en-US" altLang="ko-KR" sz="2400" dirty="0" err="1"/>
              <a:t>Listener</a:t>
            </a:r>
            <a:r>
              <a:rPr lang="en-US" altLang="ko-KR" sz="2400" dirty="0"/>
              <a:t> (component)</a:t>
            </a:r>
          </a:p>
          <a:p>
            <a:r>
              <a:rPr lang="en-US" altLang="ko-KR" sz="2400" dirty="0" err="1">
                <a:solidFill>
                  <a:srgbClr val="0000FF"/>
                </a:solidFill>
              </a:rPr>
              <a:t>Mouse</a:t>
            </a:r>
            <a:r>
              <a:rPr lang="en-US" altLang="ko-KR" sz="2400" dirty="0" err="1"/>
              <a:t>Listener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MouseMotionListener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MouseWheelListener</a:t>
            </a:r>
            <a:r>
              <a:rPr lang="en-US" altLang="ko-KR" sz="2400" dirty="0"/>
              <a:t> (component)</a:t>
            </a:r>
          </a:p>
          <a:p>
            <a:r>
              <a:rPr lang="en-US" altLang="ko-KR" sz="2400" dirty="0" err="1">
                <a:solidFill>
                  <a:srgbClr val="0000FF"/>
                </a:solidFill>
              </a:rPr>
              <a:t>Window</a:t>
            </a:r>
            <a:r>
              <a:rPr lang="en-US" altLang="ko-KR" sz="2400" dirty="0" err="1"/>
              <a:t>Listener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WindowFocusListener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WindowStateListener</a:t>
            </a:r>
            <a:r>
              <a:rPr lang="en-US" altLang="ko-KR" sz="2400" dirty="0"/>
              <a:t> (window)</a:t>
            </a:r>
          </a:p>
          <a:p>
            <a:r>
              <a:rPr lang="en-US" altLang="ko-KR" sz="2400" dirty="0"/>
              <a:t>Many more, some very technical: </a:t>
            </a:r>
            <a:r>
              <a:rPr lang="en-US" altLang="ko-KR" sz="2400" dirty="0" err="1">
                <a:solidFill>
                  <a:srgbClr val="0000FF"/>
                </a:solidFill>
              </a:rPr>
              <a:t>PopupMenu</a:t>
            </a:r>
            <a:r>
              <a:rPr lang="en-US" altLang="ko-KR" sz="2400" dirty="0" err="1"/>
              <a:t>Listener</a:t>
            </a:r>
            <a:r>
              <a:rPr lang="en-US" altLang="ko-KR" sz="2400" dirty="0"/>
              <a:t>, </a:t>
            </a:r>
            <a:r>
              <a:rPr lang="en-US" altLang="ko-KR" sz="2400" dirty="0" err="1">
                <a:solidFill>
                  <a:srgbClr val="0000FF"/>
                </a:solidFill>
              </a:rPr>
              <a:t>TreeWillExpand</a:t>
            </a:r>
            <a:r>
              <a:rPr lang="en-US" altLang="ko-KR" sz="2400" dirty="0" err="1"/>
              <a:t>Listener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75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AWT </a:t>
            </a:r>
            <a:r>
              <a:rPr lang="en-US" altLang="ko-KR" dirty="0" smtClean="0">
                <a:solidFill>
                  <a:srgbClr val="0000FF"/>
                </a:solidFill>
              </a:rPr>
              <a:t>adapter classes 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400" dirty="0" smtClean="0"/>
              <a:t>For AWT </a:t>
            </a:r>
            <a:r>
              <a:rPr lang="en-US" sz="2400" dirty="0"/>
              <a:t>listener </a:t>
            </a:r>
            <a:r>
              <a:rPr lang="en-US" sz="2400" dirty="0" smtClean="0"/>
              <a:t>interfaces which has  many </a:t>
            </a:r>
            <a:r>
              <a:rPr lang="en-US" sz="2400" dirty="0" smtClean="0">
                <a:solidFill>
                  <a:srgbClr val="0000FF"/>
                </a:solidFill>
              </a:rPr>
              <a:t>abstract </a:t>
            </a:r>
            <a:r>
              <a:rPr lang="en-US" sz="2400" dirty="0" smtClean="0"/>
              <a:t>methods, there </a:t>
            </a:r>
          </a:p>
          <a:p>
            <a:pPr marL="0" indent="0">
              <a:buNone/>
            </a:pPr>
            <a:r>
              <a:rPr lang="en-US" sz="2400" dirty="0" smtClean="0"/>
              <a:t>are  adapter class that implements all the methods in the interface to do nothing. </a:t>
            </a:r>
          </a:p>
          <a:p>
            <a:r>
              <a:rPr lang="en-US" sz="2400" dirty="0" smtClean="0"/>
              <a:t>Interfaces which have </a:t>
            </a:r>
            <a:r>
              <a:rPr lang="en-US" sz="2400" dirty="0"/>
              <a:t>only a single </a:t>
            </a:r>
            <a:r>
              <a:rPr lang="en-US" sz="2400" dirty="0" smtClean="0"/>
              <a:t>method have no adapter classes.</a:t>
            </a:r>
          </a:p>
          <a:p>
            <a:r>
              <a:rPr lang="en-US" sz="2400" b="1" dirty="0" smtClean="0"/>
              <a:t>The following are commonly </a:t>
            </a:r>
            <a:r>
              <a:rPr lang="en-US" sz="2400" b="1" dirty="0"/>
              <a:t>used adapter classes: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FocusAdapter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MouseMotionAdapter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KeyAdapter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WindowAdapte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err="1" smtClean="0"/>
              <a:t>MouseAdapter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26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jhtp_12_GUI1_Page_03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43" y="984192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7399" y="381000"/>
            <a:ext cx="8804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Hierarchy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Class in Java</a:t>
            </a:r>
            <a:endParaRPr lang="en-US" sz="28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2057400"/>
            <a:ext cx="1524000" cy="1981200"/>
            <a:chOff x="914400" y="2057400"/>
            <a:chExt cx="1524000" cy="1981200"/>
          </a:xfrm>
        </p:grpSpPr>
        <p:sp>
          <p:nvSpPr>
            <p:cNvPr id="3" name="Rectangle 2"/>
            <p:cNvSpPr/>
            <p:nvPr/>
          </p:nvSpPr>
          <p:spPr>
            <a:xfrm>
              <a:off x="914400" y="3276600"/>
              <a:ext cx="1524000" cy="76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SwingEvent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143000" y="2057400"/>
              <a:ext cx="0" cy="12192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8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 descr="jhtp_12_GUI1_Page_035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82708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80972" y="582640"/>
            <a:ext cx="8549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Hierarchy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 Class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4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11.1 Basics </a:t>
            </a:r>
            <a:r>
              <a:rPr lang="en-US" altLang="ko-KR" dirty="0">
                <a:solidFill>
                  <a:srgbClr val="0000FF"/>
                </a:solidFill>
              </a:rPr>
              <a:t>of Event Handling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5898" y="992037"/>
            <a:ext cx="11336836" cy="555441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b="1" dirty="0"/>
              <a:t>Event source </a:t>
            </a:r>
            <a:r>
              <a:rPr lang="en-US" altLang="ko-KR" sz="1800" dirty="0"/>
              <a:t>(button, window, ...) </a:t>
            </a:r>
            <a:r>
              <a:rPr lang="en-US" altLang="ko-KR" sz="1800" b="1" dirty="0"/>
              <a:t>produces</a:t>
            </a:r>
            <a:r>
              <a:rPr lang="en-US" altLang="ko-KR" sz="1800" dirty="0"/>
              <a:t> events.</a:t>
            </a:r>
          </a:p>
          <a:p>
            <a:r>
              <a:rPr lang="en-US" altLang="ko-KR" sz="1800" b="1" dirty="0"/>
              <a:t>Event object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ActionEvent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WindowEvent</a:t>
            </a:r>
            <a:r>
              <a:rPr lang="en-US" altLang="ko-KR" sz="1800" dirty="0"/>
              <a:t>, ...) carries information about an event.</a:t>
            </a:r>
          </a:p>
          <a:p>
            <a:r>
              <a:rPr lang="en-US" altLang="ko-KR" sz="1800" b="1" dirty="0"/>
              <a:t>Event listener </a:t>
            </a:r>
            <a:r>
              <a:rPr lang="en-US" altLang="ko-KR" sz="1800" b="1" dirty="0">
                <a:solidFill>
                  <a:srgbClr val="0000FF"/>
                </a:solidFill>
              </a:rPr>
              <a:t>contains </a:t>
            </a:r>
            <a:r>
              <a:rPr lang="en-US" altLang="ko-KR" sz="1800" b="1" dirty="0"/>
              <a:t>code that reacts to events.</a:t>
            </a:r>
          </a:p>
          <a:p>
            <a:r>
              <a:rPr lang="en-US" altLang="ko-KR" sz="1800" b="1" dirty="0"/>
              <a:t>Add event listener to event source</a:t>
            </a:r>
            <a:r>
              <a:rPr lang="en-US" altLang="ko-KR" sz="1800" b="1" dirty="0" smtClean="0"/>
              <a:t>:</a:t>
            </a:r>
          </a:p>
          <a:p>
            <a:pPr lvl="0"/>
            <a:r>
              <a:rPr lang="en-US" altLang="ko-KR" sz="1700" b="1" dirty="0">
                <a:solidFill>
                  <a:prstClr val="black"/>
                </a:solidFill>
              </a:rPr>
              <a:t>Listener object </a:t>
            </a:r>
            <a:r>
              <a:rPr lang="en-US" altLang="ko-KR" sz="1700" dirty="0">
                <a:solidFill>
                  <a:prstClr val="black"/>
                </a:solidFill>
              </a:rPr>
              <a:t>implements </a:t>
            </a:r>
            <a:r>
              <a:rPr lang="en-US" altLang="ko-KR" sz="1700" dirty="0" smtClean="0">
                <a:solidFill>
                  <a:prstClr val="black"/>
                </a:solidFill>
              </a:rPr>
              <a:t>appropriate </a:t>
            </a:r>
            <a:r>
              <a:rPr lang="en-US" altLang="ko-KR" sz="1700" b="1" dirty="0">
                <a:solidFill>
                  <a:prstClr val="black"/>
                </a:solidFill>
              </a:rPr>
              <a:t>listener </a:t>
            </a:r>
            <a:r>
              <a:rPr lang="en-US" altLang="ko-KR" sz="1700" b="1" dirty="0" smtClean="0">
                <a:solidFill>
                  <a:prstClr val="black"/>
                </a:solidFill>
              </a:rPr>
              <a:t>interface:</a:t>
            </a:r>
          </a:p>
          <a:p>
            <a:pPr marL="0" lvl="0" indent="0">
              <a:buNone/>
            </a:pPr>
            <a:r>
              <a:rPr lang="en-US" altLang="ko-KR" sz="1800" b="1" dirty="0" smtClean="0"/>
              <a:t> Example: how to specify a listener </a:t>
            </a:r>
          </a:p>
          <a:p>
            <a:pPr marL="0" lvl="0" indent="0">
              <a:buNone/>
            </a:pPr>
            <a:r>
              <a:rPr lang="en-US" altLang="ko-KR" sz="1800" b="1" dirty="0" smtClean="0"/>
              <a:t>***********************************************</a:t>
            </a:r>
          </a:p>
          <a:p>
            <a:pPr marL="0" lvl="0" indent="0">
              <a:buNone/>
            </a:pPr>
            <a:r>
              <a:rPr lang="en-US" altLang="ko-KR" sz="1800" b="1" dirty="0" err="1" smtClean="0">
                <a:solidFill>
                  <a:srgbClr val="0000FF"/>
                </a:solidFill>
              </a:rPr>
              <a:t>A</a:t>
            </a:r>
            <a:r>
              <a:rPr lang="en-US" altLang="ko-KR" dirty="0" err="1" smtClean="0">
                <a:solidFill>
                  <a:srgbClr val="0000FF"/>
                </a:solidFill>
                <a:latin typeface="Comic Sans MS" panose="030F0702030302020204" pitchFamily="66" charset="0"/>
              </a:rPr>
              <a:t>ctionListene</a:t>
            </a:r>
            <a:r>
              <a:rPr lang="en-US" altLang="ko-KR" dirty="0" err="1" smtClean="0">
                <a:latin typeface="Comic Sans MS" panose="030F0702030302020204" pitchFamily="66" charset="0"/>
              </a:rPr>
              <a:t>r</a:t>
            </a:r>
            <a:r>
              <a:rPr lang="en-US" altLang="ko-KR" dirty="0" smtClean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listener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MyListener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57150" lvl="1" indent="-57150">
              <a:buNone/>
            </a:pP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button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("OK");</a:t>
            </a:r>
          </a:p>
          <a:p>
            <a:pPr marL="457200" lvl="1" indent="-457200">
              <a:buNone/>
            </a:pPr>
            <a:r>
              <a:rPr lang="en-US" altLang="ko-KR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button</a:t>
            </a:r>
            <a:r>
              <a:rPr lang="en-US" altLang="ko-KR" dirty="0" err="1">
                <a:latin typeface="Comic Sans MS" panose="030F0702030302020204" pitchFamily="66" charset="0"/>
              </a:rPr>
              <a:t>.</a:t>
            </a:r>
            <a:r>
              <a:rPr lang="en-US" altLang="ko-KR" b="1" dirty="0" err="1">
                <a:latin typeface="Comic Sans MS" panose="030F0702030302020204" pitchFamily="66" charset="0"/>
              </a:rPr>
              <a:t>addActionListener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listener</a:t>
            </a:r>
            <a:r>
              <a:rPr lang="en-US" altLang="ko-KR" dirty="0" smtClean="0">
                <a:latin typeface="Comic Sans MS" panose="030F0702030302020204" pitchFamily="66" charset="0"/>
              </a:rPr>
              <a:t>);</a:t>
            </a:r>
          </a:p>
          <a:p>
            <a:pPr marL="457200" lvl="1" indent="-400050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class </a:t>
            </a:r>
            <a:r>
              <a:rPr lang="en-US" altLang="ko-KR" b="1" dirty="0" err="1">
                <a:latin typeface="Comic Sans MS" panose="030F0702030302020204" pitchFamily="66" charset="0"/>
              </a:rPr>
              <a:t>MyListener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implements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b="1" dirty="0" err="1">
                <a:latin typeface="Comic Sans MS" panose="030F0702030302020204" pitchFamily="66" charset="0"/>
              </a:rPr>
              <a:t>ActionListener</a:t>
            </a:r>
            <a:endParaRPr lang="en-US" altLang="ko-KR" b="1" dirty="0">
              <a:latin typeface="Comic Sans MS" panose="030F0702030302020204" pitchFamily="66" charset="0"/>
            </a:endParaRPr>
          </a:p>
          <a:p>
            <a:pPr marL="5715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{</a:t>
            </a:r>
          </a:p>
          <a:p>
            <a:pPr marL="457200" lvl="1" indent="-40005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   public void </a:t>
            </a:r>
            <a:r>
              <a:rPr lang="en-US" altLang="ko-KR" b="1" dirty="0" err="1">
                <a:latin typeface="Comic Sans MS" panose="030F0702030302020204" pitchFamily="66" charset="0"/>
              </a:rPr>
              <a:t>actionPerformed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ActionEvent</a:t>
            </a:r>
            <a:r>
              <a:rPr lang="en-US" altLang="ko-KR" dirty="0">
                <a:latin typeface="Comic Sans MS" panose="030F0702030302020204" pitchFamily="66" charset="0"/>
              </a:rPr>
              <a:t> event)</a:t>
            </a:r>
          </a:p>
          <a:p>
            <a:pPr marL="457200" lvl="1" indent="-230188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{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b="1" dirty="0" smtClean="0">
                <a:latin typeface="Comic Sans MS" panose="030F0702030302020204" pitchFamily="66" charset="0"/>
              </a:rPr>
              <a:t>// code reaction </a:t>
            </a:r>
            <a:r>
              <a:rPr lang="en-US" altLang="ko-KR" b="1" dirty="0">
                <a:latin typeface="Comic Sans MS" panose="030F0702030302020204" pitchFamily="66" charset="0"/>
              </a:rPr>
              <a:t>to button click      </a:t>
            </a:r>
          </a:p>
          <a:p>
            <a:pPr marL="457200" lvl="1" indent="-230188">
              <a:buNone/>
            </a:pPr>
            <a:r>
              <a:rPr lang="en-US" altLang="ko-KR" dirty="0" smtClean="0">
                <a:latin typeface="Comic Sans MS" panose="030F0702030302020204" pitchFamily="66" charset="0"/>
              </a:rPr>
              <a:t>}</a:t>
            </a:r>
            <a:endParaRPr lang="en-US" altLang="ko-KR" dirty="0">
              <a:latin typeface="Comic Sans MS" panose="030F0702030302020204" pitchFamily="66" charset="0"/>
            </a:endParaRPr>
          </a:p>
          <a:p>
            <a:pPr marL="457200" lvl="1" indent="-45720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 smtClean="0"/>
              <a:t> **************************************</a:t>
            </a:r>
            <a:r>
              <a:rPr lang="en-US" altLang="ko-KR" dirty="0" smtClean="0"/>
              <a:t>  </a:t>
            </a:r>
            <a:r>
              <a:rPr lang="en-US" altLang="ko-KR" b="1" dirty="0" smtClean="0"/>
              <a:t>//</a:t>
            </a:r>
            <a:r>
              <a:rPr lang="en-US" altLang="ko-KR" b="1" dirty="0" smtClean="0">
                <a:solidFill>
                  <a:srgbClr val="FF0000"/>
                </a:solidFill>
              </a:rPr>
              <a:t>Fig</a:t>
            </a:r>
            <a:r>
              <a:rPr lang="en-US" altLang="ko-KR" b="1" dirty="0" smtClean="0"/>
              <a:t>: relation b/n event handling classes and interfaces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316" y="2789594"/>
            <a:ext cx="5267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11.1 Basics of Event Handling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116" y="992188"/>
            <a:ext cx="4351884" cy="53641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11.1.1 </a:t>
            </a:r>
            <a:r>
              <a:rPr lang="en-US" altLang="ko-KR" dirty="0" smtClean="0">
                <a:solidFill>
                  <a:srgbClr val="FF0000"/>
                </a:solidFill>
              </a:rPr>
              <a:t>Example </a:t>
            </a:r>
            <a:r>
              <a:rPr lang="en-US" altLang="ko-KR" dirty="0" smtClean="0">
                <a:solidFill>
                  <a:srgbClr val="0000FF"/>
                </a:solidFill>
              </a:rPr>
              <a:t>: Handling </a:t>
            </a:r>
            <a:r>
              <a:rPr lang="en-US" altLang="ko-KR" dirty="0">
                <a:solidFill>
                  <a:srgbClr val="0000FF"/>
                </a:solidFill>
              </a:rPr>
              <a:t>Button Clicks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623" y="992038"/>
            <a:ext cx="10515600" cy="5364312"/>
          </a:xfrm>
        </p:spPr>
        <p:txBody>
          <a:bodyPr>
            <a:normAutofit/>
          </a:bodyPr>
          <a:lstStyle/>
          <a:p>
            <a:r>
              <a:rPr lang="en-US" altLang="ko-KR" dirty="0"/>
              <a:t>Create a </a:t>
            </a:r>
            <a:r>
              <a:rPr lang="en-US" altLang="ko-KR" b="1" dirty="0" err="1">
                <a:solidFill>
                  <a:srgbClr val="0000FF"/>
                </a:solidFill>
              </a:rPr>
              <a:t>JButton</a:t>
            </a:r>
            <a:r>
              <a:rPr lang="en-US" altLang="ko-KR" b="1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object: </a:t>
            </a:r>
          </a:p>
          <a:p>
            <a:pPr marL="457200" lvl="1" indent="0">
              <a:buNone/>
            </a:pPr>
            <a:r>
              <a:rPr lang="en-US" altLang="ko-KR" b="1" dirty="0" err="1"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yellowButton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b="1" dirty="0" err="1"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("Yellow</a:t>
            </a:r>
            <a:r>
              <a:rPr lang="en-US" altLang="ko-KR" dirty="0" smtClean="0">
                <a:latin typeface="Comic Sans MS" panose="030F0702030302020204" pitchFamily="66" charset="0"/>
              </a:rPr>
              <a:t>");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// label as string </a:t>
            </a: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ko-KR" b="1" dirty="0" err="1"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blueButton</a:t>
            </a:r>
            <a:r>
              <a:rPr lang="en-US" altLang="ko-KR" dirty="0">
                <a:latin typeface="Comic Sans MS" panose="030F0702030302020204" pitchFamily="66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new </a:t>
            </a:r>
            <a:r>
              <a:rPr lang="en-US" altLang="ko-KR" b="1" dirty="0" err="1">
                <a:latin typeface="Comic Sans MS" panose="030F0702030302020204" pitchFamily="66" charset="0"/>
              </a:rPr>
              <a:t>JButton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 </a:t>
            </a:r>
            <a:r>
              <a:rPr lang="en-US" altLang="ko-KR" dirty="0" err="1">
                <a:latin typeface="Comic Sans MS" panose="030F0702030302020204" pitchFamily="66" charset="0"/>
              </a:rPr>
              <a:t>ImageIcon</a:t>
            </a:r>
            <a:r>
              <a:rPr lang="en-US" altLang="ko-KR" dirty="0">
                <a:latin typeface="Comic Sans MS" panose="030F0702030302020204" pitchFamily="66" charset="0"/>
              </a:rPr>
              <a:t>("</a:t>
            </a:r>
            <a:r>
              <a:rPr lang="en-US" altLang="ko-KR" b="1" dirty="0">
                <a:latin typeface="Comic Sans MS" panose="030F0702030302020204" pitchFamily="66" charset="0"/>
              </a:rPr>
              <a:t>blue-ball.gif</a:t>
            </a:r>
            <a:r>
              <a:rPr lang="en-US" altLang="ko-KR" dirty="0" smtClean="0">
                <a:latin typeface="Comic Sans MS" panose="030F0702030302020204" pitchFamily="66" charset="0"/>
              </a:rPr>
              <a:t>")); </a:t>
            </a:r>
            <a:r>
              <a:rPr lang="en-US" altLang="ko-KR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// icon</a:t>
            </a:r>
            <a:endParaRPr lang="en-US" altLang="ko-KR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ko-KR" dirty="0" smtClean="0"/>
              <a:t>Add </a:t>
            </a:r>
            <a:r>
              <a:rPr lang="en-US" altLang="ko-KR" dirty="0"/>
              <a:t>the </a:t>
            </a:r>
            <a:r>
              <a:rPr lang="en-US" altLang="ko-KR" b="1" dirty="0"/>
              <a:t>buttons</a:t>
            </a:r>
            <a:r>
              <a:rPr lang="en-US" altLang="ko-KR" dirty="0"/>
              <a:t> to a </a:t>
            </a:r>
            <a:r>
              <a:rPr lang="en-US" altLang="ko-KR" b="1" dirty="0" err="1">
                <a:solidFill>
                  <a:srgbClr val="0000FF"/>
                </a:solidFill>
              </a:rPr>
              <a:t>JPanel</a:t>
            </a:r>
            <a:r>
              <a:rPr lang="en-US" altLang="ko-KR" dirty="0"/>
              <a:t>, and add the </a:t>
            </a:r>
            <a:r>
              <a:rPr lang="en-US" altLang="ko-KR" b="1" dirty="0"/>
              <a:t>panel</a:t>
            </a:r>
            <a:r>
              <a:rPr lang="en-US" altLang="ko-KR" dirty="0"/>
              <a:t> to the frame: </a:t>
            </a:r>
          </a:p>
          <a:p>
            <a:pPr marL="457200" lvl="1" indent="0">
              <a:buNone/>
            </a:pPr>
            <a:r>
              <a:rPr lang="en-US" altLang="ko-KR" b="1" dirty="0" err="1">
                <a:latin typeface="Comic Sans MS" panose="030F0702030302020204" pitchFamily="66" charset="0"/>
              </a:rPr>
              <a:t>JPanel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buttonPanel</a:t>
            </a:r>
            <a:r>
              <a:rPr lang="en-US" altLang="ko-KR" dirty="0">
                <a:latin typeface="Comic Sans MS" panose="030F0702030302020204" pitchFamily="66" charset="0"/>
              </a:rPr>
              <a:t> = new </a:t>
            </a:r>
            <a:r>
              <a:rPr lang="en-US" altLang="ko-KR" b="1" dirty="0" err="1">
                <a:latin typeface="Comic Sans MS" panose="030F0702030302020204" pitchFamily="66" charset="0"/>
              </a:rPr>
              <a:t>JPanel</a:t>
            </a:r>
            <a:r>
              <a:rPr lang="en-US" altLang="ko-KR" dirty="0">
                <a:latin typeface="Comic Sans MS" panose="030F0702030302020204" pitchFamily="66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buttonPanel.</a:t>
            </a:r>
            <a:r>
              <a:rPr lang="en-US" altLang="ko-KR" b="1" dirty="0" err="1">
                <a:latin typeface="Comic Sans MS" panose="030F0702030302020204" pitchFamily="66" charset="0"/>
              </a:rPr>
              <a:t>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yellowButton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buttonPanel.</a:t>
            </a:r>
            <a:r>
              <a:rPr lang="en-US" altLang="ko-KR" b="1" dirty="0" err="1">
                <a:latin typeface="Comic Sans MS" panose="030F0702030302020204" pitchFamily="66" charset="0"/>
              </a:rPr>
              <a:t>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blueButton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ko-KR" b="1" dirty="0" err="1">
                <a:latin typeface="Comic Sans MS" panose="030F0702030302020204" pitchFamily="66" charset="0"/>
              </a:rPr>
              <a:t>frame</a:t>
            </a:r>
            <a:r>
              <a:rPr lang="en-US" altLang="ko-KR" dirty="0" err="1">
                <a:latin typeface="Comic Sans MS" panose="030F0702030302020204" pitchFamily="66" charset="0"/>
              </a:rPr>
              <a:t>.add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buttonPanel</a:t>
            </a:r>
            <a:r>
              <a:rPr lang="en-US" altLang="ko-KR" dirty="0">
                <a:latin typeface="Comic Sans MS" panose="030F0702030302020204" pitchFamily="66" charset="0"/>
              </a:rPr>
              <a:t>);</a:t>
            </a:r>
          </a:p>
          <a:p>
            <a:r>
              <a:rPr lang="en-US" altLang="ko-KR" dirty="0" smtClean="0"/>
              <a:t>Add </a:t>
            </a:r>
            <a:r>
              <a:rPr lang="en-US" altLang="ko-KR" dirty="0"/>
              <a:t>a </a:t>
            </a:r>
            <a:r>
              <a:rPr lang="en-US" altLang="ko-KR" dirty="0">
                <a:solidFill>
                  <a:srgbClr val="0000FF"/>
                </a:solidFill>
              </a:rPr>
              <a:t>listener</a:t>
            </a:r>
            <a:r>
              <a:rPr lang="en-US" altLang="ko-KR" dirty="0"/>
              <a:t> to each button: 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class </a:t>
            </a:r>
            <a:r>
              <a:rPr lang="en-US" altLang="ko-KR" dirty="0">
                <a:solidFill>
                  <a:srgbClr val="0000FF"/>
                </a:solidFill>
                <a:latin typeface="Comic Sans MS" panose="030F0702030302020204" pitchFamily="66" charset="0"/>
              </a:rPr>
              <a:t>ColorAction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implements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ActionListener</a:t>
            </a:r>
            <a:r>
              <a:rPr lang="en-US" altLang="ko-KR" dirty="0">
                <a:latin typeface="Comic Sans MS" panose="030F0702030302020204" pitchFamily="66" charset="0"/>
              </a:rPr>
              <a:t> { . . . }</a:t>
            </a:r>
          </a:p>
          <a:p>
            <a:pPr marL="457200" lvl="1" indent="0">
              <a:buNone/>
            </a:pPr>
            <a:r>
              <a:rPr lang="en-US" altLang="ko-KR" dirty="0">
                <a:latin typeface="Comic Sans MS" panose="030F0702030302020204" pitchFamily="66" charset="0"/>
              </a:rPr>
              <a:t>. . .</a:t>
            </a:r>
          </a:p>
          <a:p>
            <a:pPr marL="457200" lvl="1" indent="-45720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yellowButton.</a:t>
            </a:r>
            <a:r>
              <a:rPr lang="en-US" altLang="ko-KR" b="1" dirty="0" err="1">
                <a:latin typeface="Comic Sans MS" panose="030F0702030302020204" pitchFamily="66" charset="0"/>
              </a:rPr>
              <a:t>addActionListene</a:t>
            </a:r>
            <a:r>
              <a:rPr lang="en-US" altLang="ko-KR" dirty="0" err="1">
                <a:latin typeface="Comic Sans MS" panose="030F0702030302020204" pitchFamily="66" charset="0"/>
              </a:rPr>
              <a:t>r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ColorAction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Color.</a:t>
            </a:r>
            <a:r>
              <a:rPr lang="en-US" altLang="ko-KR" b="1" dirty="0" err="1">
                <a:latin typeface="Comic Sans MS" panose="030F0702030302020204" pitchFamily="66" charset="0"/>
              </a:rPr>
              <a:t>YELLOW</a:t>
            </a:r>
            <a:r>
              <a:rPr lang="en-US" altLang="ko-KR" dirty="0">
                <a:latin typeface="Comic Sans MS" panose="030F0702030302020204" pitchFamily="66" charset="0"/>
              </a:rPr>
              <a:t>));</a:t>
            </a:r>
          </a:p>
          <a:p>
            <a:pPr marL="457200" lvl="1" indent="-457200">
              <a:buNone/>
            </a:pPr>
            <a:r>
              <a:rPr lang="en-US" altLang="ko-KR" dirty="0" err="1">
                <a:latin typeface="Comic Sans MS" panose="030F0702030302020204" pitchFamily="66" charset="0"/>
              </a:rPr>
              <a:t>blueButton.</a:t>
            </a:r>
            <a:r>
              <a:rPr lang="en-US" altLang="ko-KR" b="1" dirty="0" err="1">
                <a:latin typeface="Comic Sans MS" panose="030F0702030302020204" pitchFamily="66" charset="0"/>
              </a:rPr>
              <a:t>addActionListener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Comic Sans MS" panose="030F0702030302020204" pitchFamily="66" charset="0"/>
              </a:rPr>
              <a:t>new</a:t>
            </a:r>
            <a:r>
              <a:rPr lang="en-US" altLang="ko-KR" dirty="0">
                <a:latin typeface="Comic Sans MS" panose="030F0702030302020204" pitchFamily="66" charset="0"/>
              </a:rPr>
              <a:t> </a:t>
            </a:r>
            <a:r>
              <a:rPr lang="en-US" altLang="ko-KR" dirty="0" err="1">
                <a:latin typeface="Comic Sans MS" panose="030F0702030302020204" pitchFamily="66" charset="0"/>
              </a:rPr>
              <a:t>ColorAction</a:t>
            </a:r>
            <a:r>
              <a:rPr lang="en-US" altLang="ko-KR" dirty="0">
                <a:latin typeface="Comic Sans MS" panose="030F0702030302020204" pitchFamily="66" charset="0"/>
              </a:rPr>
              <a:t>(</a:t>
            </a:r>
            <a:r>
              <a:rPr lang="en-US" altLang="ko-KR" dirty="0" err="1">
                <a:latin typeface="Comic Sans MS" panose="030F0702030302020204" pitchFamily="66" charset="0"/>
              </a:rPr>
              <a:t>Color.</a:t>
            </a:r>
            <a:r>
              <a:rPr lang="en-US" altLang="ko-KR" b="1" dirty="0" err="1">
                <a:latin typeface="Comic Sans MS" panose="030F0702030302020204" pitchFamily="66" charset="0"/>
              </a:rPr>
              <a:t>BLUE</a:t>
            </a:r>
            <a:r>
              <a:rPr lang="en-US" altLang="ko-KR" dirty="0">
                <a:latin typeface="Comic Sans MS" panose="030F0702030302020204" pitchFamily="66" charset="0"/>
              </a:rPr>
              <a:t>));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75" y="3160012"/>
            <a:ext cx="3695319" cy="24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5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11.1 : </a:t>
            </a:r>
            <a:r>
              <a:rPr lang="en-US" altLang="ko-KR" dirty="0" smtClean="0">
                <a:solidFill>
                  <a:srgbClr val="FF0000"/>
                </a:solidFill>
              </a:rPr>
              <a:t>button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0000FF"/>
                </a:solidFill>
              </a:rPr>
              <a:t>ButtonFrame.java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package button;</a:t>
            </a:r>
          </a:p>
          <a:p>
            <a:pPr marL="0" indent="0">
              <a:buNone/>
            </a:pPr>
            <a:r>
              <a:rPr lang="en-US" altLang="ko-KR" dirty="0" smtClean="0"/>
              <a:t>import </a:t>
            </a:r>
            <a:r>
              <a:rPr lang="en-US" altLang="ko-KR" dirty="0" err="1"/>
              <a:t>java.awt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</a:rPr>
              <a:t>import </a:t>
            </a:r>
            <a:r>
              <a:rPr lang="en-US" altLang="ko-KR" b="1" dirty="0" err="1">
                <a:solidFill>
                  <a:srgbClr val="00B050"/>
                </a:solidFill>
              </a:rPr>
              <a:t>java.awt.event</a:t>
            </a:r>
            <a:r>
              <a:rPr lang="en-US" altLang="ko-KR" b="1" dirty="0">
                <a:solidFill>
                  <a:srgbClr val="00B050"/>
                </a:solidFill>
              </a:rPr>
              <a:t>.*;</a:t>
            </a:r>
          </a:p>
          <a:p>
            <a:pPr marL="0" indent="0">
              <a:buNone/>
            </a:pPr>
            <a:r>
              <a:rPr lang="en-US" altLang="ko-KR" dirty="0"/>
              <a:t>import </a:t>
            </a:r>
            <a:r>
              <a:rPr lang="en-US" altLang="ko-KR" dirty="0" err="1"/>
              <a:t>javax.swing</a:t>
            </a:r>
            <a:r>
              <a:rPr lang="en-US" altLang="ko-KR" dirty="0"/>
              <a:t>.*;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/*  </a:t>
            </a:r>
            <a:r>
              <a:rPr lang="en-US" altLang="ko-KR" dirty="0">
                <a:solidFill>
                  <a:srgbClr val="7030A0"/>
                </a:solidFill>
              </a:rPr>
              <a:t>A frame with a button </a:t>
            </a:r>
            <a:r>
              <a:rPr lang="en-US" altLang="ko-KR" dirty="0" smtClean="0">
                <a:solidFill>
                  <a:srgbClr val="7030A0"/>
                </a:solidFill>
              </a:rPr>
              <a:t>panel </a:t>
            </a:r>
            <a:r>
              <a:rPr lang="en-US" altLang="ko-KR" dirty="0">
                <a:solidFill>
                  <a:srgbClr val="7030A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b="1" dirty="0"/>
              <a:t>ButtonFrame</a:t>
            </a:r>
            <a:r>
              <a:rPr lang="en-US" altLang="ko-KR" dirty="0"/>
              <a:t> extends </a:t>
            </a:r>
            <a:r>
              <a:rPr lang="en-US" altLang="ko-KR" b="1" dirty="0" err="1"/>
              <a:t>JFrame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private </a:t>
            </a:r>
            <a:r>
              <a:rPr lang="en-US" altLang="ko-KR" b="1" dirty="0" err="1"/>
              <a:t>JPanel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buttonPanel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DEFAULT_WIDTH = 300;</a:t>
            </a:r>
          </a:p>
          <a:p>
            <a:pPr marL="0" indent="0">
              <a:buNone/>
            </a:pPr>
            <a:r>
              <a:rPr lang="en-US" altLang="ko-KR" dirty="0"/>
              <a:t>   private static final </a:t>
            </a:r>
            <a:r>
              <a:rPr lang="en-US" altLang="ko-KR" dirty="0" err="1"/>
              <a:t>int</a:t>
            </a:r>
            <a:r>
              <a:rPr lang="en-US" altLang="ko-KR" dirty="0"/>
              <a:t> DEFAULT_HEIGHT = 200;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6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11.1 : </a:t>
            </a:r>
            <a:r>
              <a:rPr lang="en-US" altLang="ko-KR" dirty="0">
                <a:solidFill>
                  <a:srgbClr val="FF0000"/>
                </a:solidFill>
              </a:rPr>
              <a:t>button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ButtonFrame.java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/>
              <a:t>public </a:t>
            </a:r>
            <a:r>
              <a:rPr lang="en-US" altLang="ko-KR" b="1" dirty="0">
                <a:solidFill>
                  <a:srgbClr val="7030A0"/>
                </a:solidFill>
              </a:rPr>
              <a:t>ButtonFrame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   {      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setSize</a:t>
            </a:r>
            <a:r>
              <a:rPr lang="en-US" altLang="ko-KR" dirty="0"/>
              <a:t>(DEFAULT_WIDTH, DEFAULT_HEIGHT);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create buttons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JButton</a:t>
            </a:r>
            <a:r>
              <a:rPr lang="en-US" altLang="ko-KR" dirty="0"/>
              <a:t> </a:t>
            </a:r>
            <a:r>
              <a:rPr lang="en-US" altLang="ko-KR" dirty="0" err="1"/>
              <a:t>yellowButton</a:t>
            </a:r>
            <a:r>
              <a:rPr lang="en-US" altLang="ko-KR" dirty="0"/>
              <a:t> = new </a:t>
            </a:r>
            <a:r>
              <a:rPr lang="en-US" altLang="ko-KR" b="1" dirty="0" err="1"/>
              <a:t>JButton</a:t>
            </a:r>
            <a:r>
              <a:rPr lang="en-US" altLang="ko-KR" dirty="0"/>
              <a:t>("Yellow");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JButton</a:t>
            </a:r>
            <a:r>
              <a:rPr lang="en-US" altLang="ko-KR" dirty="0"/>
              <a:t> </a:t>
            </a:r>
            <a:r>
              <a:rPr lang="en-US" altLang="ko-KR" dirty="0" err="1"/>
              <a:t>blueButton</a:t>
            </a:r>
            <a:r>
              <a:rPr lang="en-US" altLang="ko-KR" dirty="0"/>
              <a:t> = new </a:t>
            </a:r>
            <a:r>
              <a:rPr lang="en-US" altLang="ko-KR" b="1" dirty="0" err="1"/>
              <a:t>JButton</a:t>
            </a:r>
            <a:r>
              <a:rPr lang="en-US" altLang="ko-KR" dirty="0"/>
              <a:t>("Blue");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JButton</a:t>
            </a:r>
            <a:r>
              <a:rPr lang="en-US" altLang="ko-KR" dirty="0"/>
              <a:t> </a:t>
            </a:r>
            <a:r>
              <a:rPr lang="en-US" altLang="ko-KR" dirty="0" err="1"/>
              <a:t>redButton</a:t>
            </a:r>
            <a:r>
              <a:rPr lang="en-US" altLang="ko-KR" dirty="0"/>
              <a:t> = new </a:t>
            </a:r>
            <a:r>
              <a:rPr lang="en-US" altLang="ko-KR" b="1" dirty="0" err="1"/>
              <a:t>JButton</a:t>
            </a:r>
            <a:r>
              <a:rPr lang="en-US" altLang="ko-KR" dirty="0"/>
              <a:t>("Red");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b="1" dirty="0" err="1"/>
              <a:t>buttonPanel</a:t>
            </a:r>
            <a:r>
              <a:rPr lang="en-US" altLang="ko-KR" b="1" dirty="0"/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dirty="0" err="1"/>
              <a:t>JPanel</a:t>
            </a:r>
            <a:r>
              <a:rPr lang="en-US" altLang="ko-KR" dirty="0" smtClean="0"/>
              <a:t>();  </a:t>
            </a:r>
            <a:r>
              <a:rPr lang="en-US" altLang="ko-KR" dirty="0" smtClean="0">
                <a:solidFill>
                  <a:srgbClr val="0000FF"/>
                </a:solidFill>
              </a:rPr>
              <a:t>// from previous slide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buttons to panel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buttonPanel</a:t>
            </a:r>
            <a:r>
              <a:rPr lang="en-US" altLang="ko-KR" dirty="0" err="1"/>
              <a:t>.add</a:t>
            </a:r>
            <a:r>
              <a:rPr lang="en-US" altLang="ko-KR" dirty="0"/>
              <a:t>(</a:t>
            </a:r>
            <a:r>
              <a:rPr lang="en-US" altLang="ko-KR" dirty="0" err="1"/>
              <a:t>yellowButton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buttonPanel</a:t>
            </a:r>
            <a:r>
              <a:rPr lang="en-US" altLang="ko-KR" dirty="0" err="1"/>
              <a:t>.add</a:t>
            </a:r>
            <a:r>
              <a:rPr lang="en-US" altLang="ko-KR" dirty="0"/>
              <a:t>(</a:t>
            </a:r>
            <a:r>
              <a:rPr lang="en-US" altLang="ko-KR" dirty="0" err="1"/>
              <a:t>blueButton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 err="1"/>
              <a:t>buttonPanel</a:t>
            </a:r>
            <a:r>
              <a:rPr lang="en-US" altLang="ko-KR" dirty="0" err="1"/>
              <a:t>.add</a:t>
            </a:r>
            <a:r>
              <a:rPr lang="en-US" altLang="ko-KR" dirty="0"/>
              <a:t>(</a:t>
            </a:r>
            <a:r>
              <a:rPr lang="en-US" altLang="ko-KR" dirty="0" err="1"/>
              <a:t>redButton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1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Listing 11.1 : </a:t>
            </a:r>
            <a:r>
              <a:rPr lang="en-US" altLang="ko-KR" dirty="0">
                <a:solidFill>
                  <a:srgbClr val="FF0000"/>
                </a:solidFill>
              </a:rPr>
              <a:t>button</a:t>
            </a:r>
            <a:r>
              <a:rPr lang="en-US" altLang="ko-KR" dirty="0">
                <a:solidFill>
                  <a:prstClr val="black"/>
                </a:solidFill>
              </a:rPr>
              <a:t>/</a:t>
            </a:r>
            <a:r>
              <a:rPr lang="en-US" altLang="ko-KR" dirty="0">
                <a:solidFill>
                  <a:srgbClr val="0000FF"/>
                </a:solidFill>
              </a:rPr>
              <a:t>ButtonFrame.java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add panel to frame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add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buttonPanel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7030A0"/>
                </a:solidFill>
              </a:rPr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create button </a:t>
            </a:r>
            <a:r>
              <a:rPr lang="en-US" altLang="ko-KR" dirty="0" smtClean="0">
                <a:solidFill>
                  <a:srgbClr val="7030A0"/>
                </a:solidFill>
              </a:rPr>
              <a:t>actions to handle the  event ( use non-static inner class) 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ColorAction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yellowAction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/>
              <a:t>ColorAction</a:t>
            </a:r>
            <a:r>
              <a:rPr lang="en-US" altLang="ko-KR" dirty="0"/>
              <a:t>(</a:t>
            </a:r>
            <a:r>
              <a:rPr lang="en-US" altLang="ko-KR" dirty="0" err="1"/>
              <a:t>Color.YELLOW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b="1" dirty="0"/>
              <a:t>ColorAction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blueAction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/>
              <a:t>ColorAction</a:t>
            </a:r>
            <a:r>
              <a:rPr lang="en-US" altLang="ko-KR" dirty="0"/>
              <a:t>(</a:t>
            </a:r>
            <a:r>
              <a:rPr lang="en-US" altLang="ko-KR" dirty="0" err="1"/>
              <a:t>Color.BLUE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b="1" dirty="0"/>
              <a:t>      ColorAction </a:t>
            </a:r>
            <a:r>
              <a:rPr lang="en-US" altLang="ko-KR" dirty="0" err="1">
                <a:solidFill>
                  <a:srgbClr val="0000FF"/>
                </a:solidFill>
              </a:rPr>
              <a:t>redAction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new</a:t>
            </a:r>
            <a:r>
              <a:rPr lang="en-US" altLang="ko-KR" dirty="0"/>
              <a:t> </a:t>
            </a:r>
            <a:r>
              <a:rPr lang="en-US" altLang="ko-KR" b="1" dirty="0"/>
              <a:t>ColorActio</a:t>
            </a:r>
            <a:r>
              <a:rPr lang="en-US" altLang="ko-KR" dirty="0"/>
              <a:t>n(</a:t>
            </a:r>
            <a:r>
              <a:rPr lang="en-US" altLang="ko-KR" dirty="0" err="1"/>
              <a:t>Color.RED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en-US" altLang="ko-KR" dirty="0">
                <a:solidFill>
                  <a:srgbClr val="7030A0"/>
                </a:solidFill>
              </a:rPr>
              <a:t>// </a:t>
            </a:r>
            <a:r>
              <a:rPr lang="en-US" altLang="ko-KR" dirty="0" smtClean="0">
                <a:solidFill>
                  <a:srgbClr val="7030A0"/>
                </a:solidFill>
              </a:rPr>
              <a:t>Registration: associate actions(event handlers)  </a:t>
            </a:r>
            <a:r>
              <a:rPr lang="en-US" altLang="ko-KR" dirty="0">
                <a:solidFill>
                  <a:srgbClr val="7030A0"/>
                </a:solidFill>
              </a:rPr>
              <a:t>with </a:t>
            </a:r>
            <a:r>
              <a:rPr lang="en-US" altLang="ko-KR" dirty="0" smtClean="0">
                <a:solidFill>
                  <a:srgbClr val="7030A0"/>
                </a:solidFill>
              </a:rPr>
              <a:t>buttons( GUI element) </a:t>
            </a:r>
            <a:endParaRPr lang="en-US" altLang="ko-K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yellowButton.</a:t>
            </a:r>
            <a:r>
              <a:rPr lang="en-US" altLang="ko-KR" b="1" dirty="0" err="1"/>
              <a:t>addActionListene</a:t>
            </a:r>
            <a:r>
              <a:rPr lang="en-US" altLang="ko-KR" dirty="0" err="1"/>
              <a:t>r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yellowAction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blueButton.</a:t>
            </a:r>
            <a:r>
              <a:rPr lang="en-US" altLang="ko-KR" b="1" dirty="0" err="1"/>
              <a:t>addActionListener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blueAction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redButton.</a:t>
            </a:r>
            <a:r>
              <a:rPr lang="en-US" altLang="ko-KR" b="1" dirty="0" err="1"/>
              <a:t>addActionListene</a:t>
            </a:r>
            <a:r>
              <a:rPr lang="en-US" altLang="ko-KR" dirty="0" err="1"/>
              <a:t>r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redAction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   } </a:t>
            </a:r>
            <a:r>
              <a:rPr lang="en-US" altLang="ko-KR" dirty="0" smtClean="0">
                <a:solidFill>
                  <a:srgbClr val="00B050"/>
                </a:solidFill>
              </a:rPr>
              <a:t>// end of ButtonFrame constructor ( previous slide)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0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3408</Words>
  <Application>Microsoft Office PowerPoint</Application>
  <PresentationFormat>Widescreen</PresentationFormat>
  <Paragraphs>596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CourierNewPS-BoldMT</vt:lpstr>
      <vt:lpstr>CourierNewPSMT</vt:lpstr>
      <vt:lpstr>맑은 고딕</vt:lpstr>
      <vt:lpstr>TimesNewRomanPS-ItalicMT</vt:lpstr>
      <vt:lpstr>TimesNewRomanPSMT</vt:lpstr>
      <vt:lpstr>Arial</vt:lpstr>
      <vt:lpstr>Calibri</vt:lpstr>
      <vt:lpstr>Comic Sans MS</vt:lpstr>
      <vt:lpstr>Times New Roman</vt:lpstr>
      <vt:lpstr>Wingdings</vt:lpstr>
      <vt:lpstr>Office 테마</vt:lpstr>
      <vt:lpstr>1_Office 테마</vt:lpstr>
      <vt:lpstr>Chapter 11: Event Handling</vt:lpstr>
      <vt:lpstr>11.1 Basics of Event Handling</vt:lpstr>
      <vt:lpstr>11.1 Basics of Event Handling</vt:lpstr>
      <vt:lpstr>11.1 Basics of Event Handling</vt:lpstr>
      <vt:lpstr>11.1 Basics of Event Handling</vt:lpstr>
      <vt:lpstr>11.1.1 Example : Handling Button Clicks</vt:lpstr>
      <vt:lpstr>Listing 11.1 : button/ButtonFrame.java</vt:lpstr>
      <vt:lpstr>Listing 11.1 : button/ButtonFrame.java</vt:lpstr>
      <vt:lpstr>Listing 11.1 : button/ButtonFrame.java</vt:lpstr>
      <vt:lpstr>Listing 11.1 : button/ButtonFrame.java</vt:lpstr>
      <vt:lpstr>  Summary: Relation between, event source(GUI) , event object and event handler  </vt:lpstr>
      <vt:lpstr>11.1.2. Specifying Listeners Concisely by lambda expression</vt:lpstr>
      <vt:lpstr>Listing 11.2 : plaf/PlatFrame.java</vt:lpstr>
      <vt:lpstr>Listing 11.2 : plaf/PlatFrame.java</vt:lpstr>
      <vt:lpstr>Listing 11.2 : plaf/PlatFrame.java</vt:lpstr>
      <vt:lpstr>11.1.4. Adapter Classes</vt:lpstr>
      <vt:lpstr>11.1.4. Adapter Classes</vt:lpstr>
      <vt:lpstr>11.2. Actions (java.swing.Action interface) </vt:lpstr>
      <vt:lpstr>11.2. Actions (java.swing.Action interface</vt:lpstr>
      <vt:lpstr>11.2. Actions (java.swing.Action interface) </vt:lpstr>
      <vt:lpstr>Keyboard Commands</vt:lpstr>
      <vt:lpstr>Listing 11.3 action/ActionFrame</vt:lpstr>
      <vt:lpstr>Listing 11.3 action/ActionFrame</vt:lpstr>
      <vt:lpstr>Listing 11.3 action/ActionFrame</vt:lpstr>
      <vt:lpstr>Listing 11.3 action/ActionFrame</vt:lpstr>
      <vt:lpstr>11.3. Handling Mouse Events</vt:lpstr>
      <vt:lpstr>Listing 11.4 mouse /MouseFrame.java</vt:lpstr>
      <vt:lpstr>Listing 11.5 mouse /MouseComponet.java</vt:lpstr>
      <vt:lpstr>Listing 11.5 mouse /MouseComponet.java</vt:lpstr>
      <vt:lpstr>Listing 11.5 mouse /MouseComponet.java</vt:lpstr>
      <vt:lpstr>Listing 11.5 mouse /MouseComponet.java</vt:lpstr>
      <vt:lpstr>Listing 11.5 mouse /MouseComponet.java</vt:lpstr>
      <vt:lpstr>Listing 11.5 mouse /MouseComponet.java</vt:lpstr>
      <vt:lpstr>Listing 11.5 mouse /MouseComponet.java</vt:lpstr>
      <vt:lpstr> 11.4. AWT event hierarchy: Semantic versus low-level Events </vt:lpstr>
      <vt:lpstr>AWT Interfaces that listen the events </vt:lpstr>
      <vt:lpstr>AWT adapter classes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302</cp:revision>
  <dcterms:created xsi:type="dcterms:W3CDTF">2018-08-13T01:39:17Z</dcterms:created>
  <dcterms:modified xsi:type="dcterms:W3CDTF">2018-11-27T02:39:52Z</dcterms:modified>
</cp:coreProperties>
</file>