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329" r:id="rId3"/>
    <p:sldId id="459" r:id="rId4"/>
    <p:sldId id="460" r:id="rId5"/>
    <p:sldId id="461" r:id="rId6"/>
    <p:sldId id="332" r:id="rId7"/>
    <p:sldId id="463" r:id="rId8"/>
    <p:sldId id="333" r:id="rId9"/>
    <p:sldId id="334" r:id="rId10"/>
    <p:sldId id="335" r:id="rId11"/>
    <p:sldId id="376" r:id="rId12"/>
    <p:sldId id="377" r:id="rId13"/>
    <p:sldId id="379" r:id="rId14"/>
    <p:sldId id="378" r:id="rId15"/>
    <p:sldId id="381" r:id="rId16"/>
    <p:sldId id="382" r:id="rId17"/>
    <p:sldId id="380" r:id="rId18"/>
    <p:sldId id="336" r:id="rId19"/>
    <p:sldId id="337" r:id="rId20"/>
    <p:sldId id="383" r:id="rId21"/>
    <p:sldId id="338" r:id="rId22"/>
    <p:sldId id="384" r:id="rId23"/>
    <p:sldId id="340" r:id="rId24"/>
    <p:sldId id="341" r:id="rId25"/>
    <p:sldId id="386" r:id="rId26"/>
    <p:sldId id="385" r:id="rId27"/>
    <p:sldId id="342" r:id="rId28"/>
    <p:sldId id="387" r:id="rId29"/>
    <p:sldId id="388" r:id="rId30"/>
    <p:sldId id="343" r:id="rId31"/>
    <p:sldId id="344" r:id="rId32"/>
    <p:sldId id="345" r:id="rId33"/>
    <p:sldId id="389" r:id="rId34"/>
    <p:sldId id="346" r:id="rId35"/>
    <p:sldId id="347" r:id="rId36"/>
    <p:sldId id="391" r:id="rId37"/>
    <p:sldId id="390" r:id="rId38"/>
    <p:sldId id="351" r:id="rId39"/>
    <p:sldId id="352" r:id="rId40"/>
    <p:sldId id="392" r:id="rId41"/>
    <p:sldId id="393" r:id="rId42"/>
    <p:sldId id="394" r:id="rId43"/>
    <p:sldId id="396" r:id="rId44"/>
    <p:sldId id="395" r:id="rId45"/>
    <p:sldId id="354" r:id="rId46"/>
    <p:sldId id="348" r:id="rId47"/>
    <p:sldId id="349" r:id="rId48"/>
    <p:sldId id="350" r:id="rId49"/>
    <p:sldId id="355" r:id="rId50"/>
    <p:sldId id="356" r:id="rId51"/>
    <p:sldId id="357" r:id="rId52"/>
    <p:sldId id="398" r:id="rId53"/>
    <p:sldId id="399" r:id="rId54"/>
    <p:sldId id="401" r:id="rId55"/>
    <p:sldId id="402" r:id="rId56"/>
    <p:sldId id="400" r:id="rId57"/>
    <p:sldId id="403" r:id="rId58"/>
    <p:sldId id="405" r:id="rId59"/>
    <p:sldId id="404" r:id="rId60"/>
    <p:sldId id="358" r:id="rId61"/>
    <p:sldId id="359" r:id="rId62"/>
    <p:sldId id="406" r:id="rId63"/>
    <p:sldId id="407" r:id="rId64"/>
    <p:sldId id="408" r:id="rId65"/>
    <p:sldId id="409" r:id="rId66"/>
    <p:sldId id="364" r:id="rId67"/>
    <p:sldId id="421" r:id="rId68"/>
    <p:sldId id="365" r:id="rId69"/>
    <p:sldId id="422" r:id="rId70"/>
    <p:sldId id="423" r:id="rId71"/>
    <p:sldId id="424" r:id="rId72"/>
    <p:sldId id="425" r:id="rId73"/>
    <p:sldId id="426" r:id="rId74"/>
    <p:sldId id="367" r:id="rId75"/>
    <p:sldId id="368" r:id="rId76"/>
    <p:sldId id="465" r:id="rId77"/>
    <p:sldId id="369" r:id="rId78"/>
    <p:sldId id="427" r:id="rId79"/>
    <p:sldId id="428" r:id="rId80"/>
    <p:sldId id="429" r:id="rId81"/>
    <p:sldId id="430" r:id="rId82"/>
    <p:sldId id="431" r:id="rId83"/>
    <p:sldId id="433" r:id="rId84"/>
    <p:sldId id="432" r:id="rId85"/>
    <p:sldId id="434" r:id="rId86"/>
    <p:sldId id="435" r:id="rId87"/>
    <p:sldId id="436" r:id="rId88"/>
    <p:sldId id="370" r:id="rId89"/>
    <p:sldId id="371" r:id="rId90"/>
    <p:sldId id="437" r:id="rId91"/>
    <p:sldId id="438" r:id="rId92"/>
    <p:sldId id="439" r:id="rId93"/>
    <p:sldId id="372" r:id="rId94"/>
    <p:sldId id="373" r:id="rId95"/>
    <p:sldId id="441" r:id="rId96"/>
    <p:sldId id="442" r:id="rId97"/>
    <p:sldId id="443" r:id="rId98"/>
    <p:sldId id="444" r:id="rId99"/>
    <p:sldId id="446" r:id="rId100"/>
    <p:sldId id="445" r:id="rId101"/>
    <p:sldId id="447" r:id="rId102"/>
    <p:sldId id="448" r:id="rId103"/>
    <p:sldId id="449" r:id="rId104"/>
    <p:sldId id="450" r:id="rId105"/>
    <p:sldId id="374" r:id="rId106"/>
    <p:sldId id="375" r:id="rId107"/>
    <p:sldId id="451" r:id="rId108"/>
    <p:sldId id="452" r:id="rId109"/>
    <p:sldId id="453" r:id="rId110"/>
    <p:sldId id="454" r:id="rId111"/>
    <p:sldId id="455" r:id="rId112"/>
    <p:sldId id="456" r:id="rId113"/>
    <p:sldId id="457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47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3643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326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36071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36071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Chapter  12: User </a:t>
            </a:r>
            <a:r>
              <a:rPr lang="en-US" altLang="ko-KR" sz="2800" dirty="0"/>
              <a:t>Interface Components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with </a:t>
            </a:r>
            <a:r>
              <a:rPr lang="en-US" altLang="ko-KR" sz="2800" dirty="0"/>
              <a:t>Swing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80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Understand how Swing uses the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model-view-controller </a:t>
            </a:r>
            <a:r>
              <a:rPr lang="en-US" altLang="ko-KR" sz="2800" b="1" dirty="0"/>
              <a:t>design pattern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12.1</a:t>
            </a:r>
            <a:r>
              <a:rPr lang="en-US" altLang="ko-KR" dirty="0" smtClean="0">
                <a:solidFill>
                  <a:srgbClr val="FF0000"/>
                </a:solidFill>
              </a:rPr>
              <a:t> calculator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CalculatorPanel.java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734675" cy="5542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calculator;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 smtClean="0"/>
              <a:t>.*;  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en-US" altLang="ko-KR" dirty="0" err="1" smtClean="0">
                <a:solidFill>
                  <a:srgbClr val="00B050"/>
                </a:solidFill>
              </a:rPr>
              <a:t>java.awt.EventQueue</a:t>
            </a:r>
            <a:r>
              <a:rPr lang="en-US" altLang="ko-KR" dirty="0" smtClean="0">
                <a:solidFill>
                  <a:srgbClr val="00B050"/>
                </a:solidFill>
              </a:rPr>
              <a:t> class queues events.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b="1" dirty="0">
                <a:solidFill>
                  <a:srgbClr val="0000FF"/>
                </a:solidFill>
              </a:rPr>
              <a:t>Calculator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b="1" dirty="0"/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</a:t>
            </a:r>
            <a:r>
              <a:rPr lang="en-US" altLang="ko-KR" b="1" dirty="0" err="1"/>
              <a:t>EventQueue</a:t>
            </a:r>
            <a:r>
              <a:rPr lang="en-US" altLang="ko-KR" dirty="0" err="1"/>
              <a:t>.invokeLater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( </a:t>
            </a:r>
            <a:r>
              <a:rPr lang="en-US" altLang="ko-KR" dirty="0" smtClean="0"/>
              <a:t> </a:t>
            </a:r>
            <a:r>
              <a:rPr lang="en-US" altLang="ko-KR" sz="2600" b="1" dirty="0" smtClean="0">
                <a:solidFill>
                  <a:srgbClr val="0000FF"/>
                </a:solidFill>
              </a:rPr>
              <a:t>( ) -&gt;</a:t>
            </a:r>
          </a:p>
          <a:p>
            <a:pPr marL="0" indent="0">
              <a:buNone/>
            </a:pPr>
            <a:r>
              <a:rPr lang="en-US" altLang="ko-KR" sz="2600" b="1" dirty="0">
                <a:solidFill>
                  <a:srgbClr val="0000FF"/>
                </a:solidFill>
              </a:rPr>
              <a:t> </a:t>
            </a:r>
            <a:r>
              <a:rPr lang="en-US" altLang="ko-KR" sz="2600" b="1" dirty="0" smtClean="0">
                <a:solidFill>
                  <a:srgbClr val="0000FF"/>
                </a:solidFill>
              </a:rPr>
              <a:t>    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sz="2100" b="1" dirty="0" err="1" smtClean="0">
                <a:solidFill>
                  <a:srgbClr val="0000FF"/>
                </a:solidFill>
              </a:rPr>
              <a:t>CalculatorPanel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/>
              <a:t>frame</a:t>
            </a:r>
            <a:r>
              <a:rPr lang="en-US" altLang="ko-KR" dirty="0"/>
              <a:t> = new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CalculatorPanel</a:t>
            </a:r>
            <a:r>
              <a:rPr lang="en-US" altLang="ko-KR" dirty="0" smtClean="0"/>
              <a:t>(); 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         </a:t>
            </a:r>
            <a:r>
              <a:rPr lang="en-US" altLang="ko-KR" b="1" dirty="0" err="1"/>
              <a:t>frame.setTitle</a:t>
            </a:r>
            <a:r>
              <a:rPr lang="en-US" altLang="ko-KR" b="1" dirty="0">
                <a:solidFill>
                  <a:srgbClr val="0000FF"/>
                </a:solidFill>
              </a:rPr>
              <a:t>("</a:t>
            </a:r>
            <a:r>
              <a:rPr lang="en-US" altLang="ko-KR" b="1" dirty="0">
                <a:solidFill>
                  <a:srgbClr val="FF0000"/>
                </a:solidFill>
              </a:rPr>
              <a:t>Calculator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frame</a:t>
            </a:r>
            <a:r>
              <a:rPr lang="en-US" altLang="ko-KR" dirty="0" err="1"/>
              <a:t>.setVisible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}</a:t>
            </a:r>
            <a:r>
              <a:rPr lang="en-US" altLang="ko-KR" sz="2600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947053" y="1810726"/>
            <a:ext cx="2038518" cy="221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7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b="1" dirty="0">
                <a:solidFill>
                  <a:srgbClr val="7030A0"/>
                </a:solidFill>
              </a:rPr>
              <a:t>// construct a panel with user name and password fields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 panel = new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panel.setLayout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GridLayout</a:t>
            </a:r>
            <a:r>
              <a:rPr lang="en-US" altLang="ko-KR" sz="1600" dirty="0"/>
              <a:t>(2, 2));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("User name:"));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(username = new </a:t>
            </a:r>
            <a:r>
              <a:rPr lang="en-US" altLang="ko-KR" sz="1600" dirty="0" err="1"/>
              <a:t>JTextField</a:t>
            </a:r>
            <a:r>
              <a:rPr lang="en-US" altLang="ko-KR" sz="1600" dirty="0"/>
              <a:t>(""));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JLabel</a:t>
            </a:r>
            <a:r>
              <a:rPr lang="en-US" altLang="ko-KR" sz="1600" dirty="0"/>
              <a:t>("Password:"));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(password = new </a:t>
            </a:r>
            <a:r>
              <a:rPr lang="en-US" altLang="ko-KR" sz="1600" dirty="0" err="1"/>
              <a:t>JPasswordField</a:t>
            </a:r>
            <a:r>
              <a:rPr lang="en-US" altLang="ko-KR" sz="1600" dirty="0"/>
              <a:t>(""));</a:t>
            </a:r>
          </a:p>
          <a:p>
            <a:pPr marL="0" indent="0">
              <a:buNone/>
            </a:pPr>
            <a:r>
              <a:rPr lang="en-US" altLang="ko-KR" sz="1600" dirty="0"/>
              <a:t>      add(panel, </a:t>
            </a:r>
            <a:r>
              <a:rPr lang="en-US" altLang="ko-KR" sz="1600" dirty="0" err="1"/>
              <a:t>BorderLayout.CENTER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     </a:t>
            </a:r>
            <a:r>
              <a:rPr lang="en-US" altLang="ko-KR" sz="1600" b="1" dirty="0">
                <a:solidFill>
                  <a:srgbClr val="7030A0"/>
                </a:solidFill>
              </a:rPr>
              <a:t>// create Ok and Cancel buttons that terminate the dialog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okButton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("Ok");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okButton.</a:t>
            </a:r>
            <a:r>
              <a:rPr lang="en-US" altLang="ko-KR" sz="1600" b="1" dirty="0" err="1" smtClean="0"/>
              <a:t>addActionListener</a:t>
            </a:r>
            <a:r>
              <a:rPr lang="en-US" altLang="ko-KR" sz="1600" dirty="0" smtClean="0"/>
              <a:t>( </a:t>
            </a:r>
            <a:r>
              <a:rPr lang="en-US" altLang="ko-KR" sz="1600" dirty="0" smtClean="0">
                <a:solidFill>
                  <a:srgbClr val="0000FF"/>
                </a:solidFill>
              </a:rPr>
              <a:t>event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     </a:t>
            </a:r>
            <a:r>
              <a:rPr lang="en-US" altLang="ko-KR" sz="1600" dirty="0" smtClean="0"/>
              <a:t>{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ok </a:t>
            </a:r>
            <a:r>
              <a:rPr lang="en-US" altLang="ko-KR" sz="1600" b="1" dirty="0"/>
              <a:t>= true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    </a:t>
            </a:r>
            <a:r>
              <a:rPr lang="en-US" altLang="ko-KR" sz="1600" b="1" dirty="0" err="1" smtClean="0"/>
              <a:t>dialog</a:t>
            </a:r>
            <a:r>
              <a:rPr lang="en-US" altLang="ko-KR" sz="1600" dirty="0" err="1" smtClean="0"/>
              <a:t>.</a:t>
            </a:r>
            <a:r>
              <a:rPr lang="en-US" altLang="ko-KR" sz="1600" b="1" dirty="0" err="1" smtClean="0"/>
              <a:t>setVisible</a:t>
            </a:r>
            <a:r>
              <a:rPr lang="en-US" altLang="ko-KR" sz="1600" dirty="0" smtClean="0"/>
              <a:t>(false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  });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174264" y="1577948"/>
            <a:ext cx="3515315" cy="316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 </a:t>
            </a:r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en-US" altLang="ko-KR" b="1" dirty="0" err="1"/>
              <a:t>cancelButton</a:t>
            </a:r>
            <a:r>
              <a:rPr lang="en-US" altLang="ko-KR" dirty="0"/>
              <a:t> = new </a:t>
            </a:r>
            <a:r>
              <a:rPr lang="en-US" altLang="ko-KR" dirty="0" err="1"/>
              <a:t>JButton</a:t>
            </a:r>
            <a:r>
              <a:rPr lang="en-US" altLang="ko-KR" dirty="0"/>
              <a:t>("</a:t>
            </a:r>
            <a:r>
              <a:rPr lang="en-US" altLang="ko-KR" b="1" dirty="0"/>
              <a:t>Cancel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 smtClean="0"/>
              <a:t>cancelButton.</a:t>
            </a:r>
            <a:r>
              <a:rPr lang="en-US" altLang="ko-KR" b="1" dirty="0" err="1" smtClean="0"/>
              <a:t>addActionListener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event </a:t>
            </a:r>
            <a:r>
              <a:rPr lang="en-US" altLang="ko-KR" dirty="0">
                <a:solidFill>
                  <a:srgbClr val="0000FF"/>
                </a:solidFill>
              </a:rPr>
              <a:t>-&gt; </a:t>
            </a:r>
            <a:r>
              <a:rPr lang="en-US" altLang="ko-KR" dirty="0" err="1">
                <a:solidFill>
                  <a:srgbClr val="0000FF"/>
                </a:solidFill>
              </a:rPr>
              <a:t>dialog.setVisible</a:t>
            </a:r>
            <a:r>
              <a:rPr lang="en-US" altLang="ko-KR" dirty="0">
                <a:solidFill>
                  <a:srgbClr val="0000FF"/>
                </a:solidFill>
              </a:rPr>
              <a:t>(false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      </a:t>
            </a:r>
            <a:r>
              <a:rPr lang="en-US" altLang="ko-KR" b="1" dirty="0">
                <a:solidFill>
                  <a:srgbClr val="7030A0"/>
                </a:solidFill>
              </a:rPr>
              <a:t>// add buttons to southern border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buttonPanel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buttonPanel.add</a:t>
            </a:r>
            <a:r>
              <a:rPr lang="en-US" altLang="ko-KR" dirty="0"/>
              <a:t>(</a:t>
            </a:r>
            <a:r>
              <a:rPr lang="en-US" altLang="ko-KR" dirty="0" err="1"/>
              <a:t>okButton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buttonPanel.add</a:t>
            </a:r>
            <a:r>
              <a:rPr lang="en-US" altLang="ko-KR" dirty="0"/>
              <a:t>(</a:t>
            </a:r>
            <a:r>
              <a:rPr lang="en-US" altLang="ko-KR" dirty="0" err="1"/>
              <a:t>cancelButton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add(</a:t>
            </a:r>
            <a:r>
              <a:rPr lang="en-US" altLang="ko-KR" dirty="0" err="1"/>
              <a:t>buttonPanel</a:t>
            </a:r>
            <a:r>
              <a:rPr lang="en-US" altLang="ko-KR" dirty="0"/>
              <a:t>, </a:t>
            </a:r>
            <a:r>
              <a:rPr lang="en-US" altLang="ko-KR" dirty="0" err="1"/>
              <a:t>BorderLayout.SOUTH</a:t>
            </a:r>
            <a:r>
              <a:rPr lang="en-US" altLang="ko-KR" dirty="0"/>
              <a:t>);</a:t>
            </a:r>
          </a:p>
          <a:p>
            <a:pPr marL="0" lv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 </a:t>
            </a:r>
            <a:r>
              <a:rPr lang="en-US" altLang="ko-KR" b="1" dirty="0" smtClean="0">
                <a:solidFill>
                  <a:srgbClr val="7030A0"/>
                </a:solidFill>
              </a:rPr>
              <a:t>// end  of constructor </a:t>
            </a:r>
            <a:r>
              <a:rPr lang="en-US" altLang="ko-KR" b="1" dirty="0">
                <a:solidFill>
                  <a:srgbClr val="7030A0"/>
                </a:solidFill>
              </a:rPr>
              <a:t>PasswordChooser()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274741" y="2192941"/>
            <a:ext cx="3158253" cy="259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734675" cy="53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Sets the dialog defaults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u the default user </a:t>
            </a:r>
            <a:r>
              <a:rPr lang="en-US" altLang="ko-KR" dirty="0" smtClean="0">
                <a:solidFill>
                  <a:srgbClr val="7030A0"/>
                </a:solidFill>
              </a:rPr>
              <a:t>information */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en-US" altLang="ko-KR" dirty="0"/>
              <a:t>public void </a:t>
            </a:r>
            <a:r>
              <a:rPr lang="en-US" altLang="ko-KR" b="1" dirty="0" err="1"/>
              <a:t>setUser</a:t>
            </a:r>
            <a:r>
              <a:rPr lang="en-US" altLang="ko-KR" dirty="0"/>
              <a:t>(User u)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username.setText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/* Gets </a:t>
            </a:r>
            <a:r>
              <a:rPr lang="en-US" altLang="ko-KR" sz="1800" b="1" dirty="0">
                <a:solidFill>
                  <a:srgbClr val="7030A0"/>
                </a:solidFill>
              </a:rPr>
              <a:t>the dialog entries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. </a:t>
            </a:r>
            <a:r>
              <a:rPr lang="en-US" altLang="ko-KR" sz="1800" b="1" dirty="0">
                <a:solidFill>
                  <a:srgbClr val="7030A0"/>
                </a:solidFill>
              </a:rPr>
              <a:t>@return a User object whose state represents the dialog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entries </a:t>
            </a:r>
            <a:r>
              <a:rPr lang="en-US" altLang="ko-KR" sz="1800" b="1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smtClean="0"/>
              <a:t>User </a:t>
            </a:r>
            <a:r>
              <a:rPr lang="en-US" altLang="ko-KR" b="1" dirty="0" err="1" smtClean="0"/>
              <a:t>getUser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</a:t>
            </a:r>
            <a:r>
              <a:rPr lang="en-US" altLang="ko-KR" b="1" dirty="0"/>
              <a:t>return</a:t>
            </a:r>
            <a:r>
              <a:rPr lang="en-US" altLang="ko-KR" dirty="0"/>
              <a:t> new User(</a:t>
            </a:r>
            <a:r>
              <a:rPr lang="en-US" altLang="ko-KR" dirty="0" err="1"/>
              <a:t>username.getText</a:t>
            </a:r>
            <a:r>
              <a:rPr lang="en-US" altLang="ko-KR" dirty="0"/>
              <a:t>(), </a:t>
            </a:r>
            <a:r>
              <a:rPr lang="en-US" altLang="ko-KR" dirty="0" err="1"/>
              <a:t>password.getPassword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 Show the chooser panel in a dialog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* @</a:t>
            </a:r>
            <a:r>
              <a:rPr lang="en-US" altLang="ko-KR" dirty="0" err="1" smtClean="0">
                <a:solidFill>
                  <a:srgbClr val="7030A0"/>
                </a:solidFill>
              </a:rPr>
              <a:t>param</a:t>
            </a:r>
            <a:r>
              <a:rPr lang="en-US" altLang="ko-KR" dirty="0" smtClean="0">
                <a:solidFill>
                  <a:srgbClr val="7030A0"/>
                </a:solidFill>
              </a:rPr>
              <a:t> parent a component in the owner frame or null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* @</a:t>
            </a:r>
            <a:r>
              <a:rPr lang="en-US" altLang="ko-KR" dirty="0" err="1" smtClean="0">
                <a:solidFill>
                  <a:srgbClr val="7030A0"/>
                </a:solidFill>
              </a:rPr>
              <a:t>param</a:t>
            </a:r>
            <a:r>
              <a:rPr lang="en-US" altLang="ko-KR" dirty="0" smtClean="0">
                <a:solidFill>
                  <a:srgbClr val="7030A0"/>
                </a:solidFill>
              </a:rPr>
              <a:t> title the dialog window title */</a:t>
            </a:r>
          </a:p>
          <a:p>
            <a:pPr marL="0" indent="0">
              <a:buNone/>
            </a:pPr>
            <a:r>
              <a:rPr lang="en-US" altLang="ko-KR" dirty="0" smtClean="0"/>
              <a:t>  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showDialog</a:t>
            </a:r>
            <a:r>
              <a:rPr lang="en-US" altLang="ko-KR" dirty="0" smtClean="0"/>
              <a:t>(Component </a:t>
            </a:r>
            <a:r>
              <a:rPr lang="en-US" altLang="ko-KR" b="1" dirty="0" smtClean="0"/>
              <a:t>parent</a:t>
            </a:r>
            <a:r>
              <a:rPr lang="en-US" altLang="ko-KR" dirty="0" smtClean="0"/>
              <a:t>, String </a:t>
            </a:r>
            <a:r>
              <a:rPr lang="en-US" altLang="ko-KR" b="1" dirty="0" smtClean="0"/>
              <a:t>title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b="1" dirty="0" smtClean="0"/>
              <a:t>      ok = false;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      // locate the owner frame</a:t>
            </a:r>
          </a:p>
          <a:p>
            <a:pPr marL="0" indent="0">
              <a:buNone/>
            </a:pPr>
            <a:r>
              <a:rPr lang="en-US" altLang="ko-KR" dirty="0" smtClean="0"/>
              <a:t>      Frame </a:t>
            </a:r>
            <a:r>
              <a:rPr lang="en-US" altLang="ko-KR" b="1" dirty="0" smtClean="0"/>
              <a:t>owner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(parent </a:t>
            </a:r>
            <a:r>
              <a:rPr lang="en-US" altLang="ko-KR" b="1" dirty="0" err="1" smtClean="0"/>
              <a:t>instanceof</a:t>
            </a:r>
            <a:r>
              <a:rPr lang="en-US" altLang="ko-KR" dirty="0" smtClean="0"/>
              <a:t> Frame)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b="1" dirty="0" smtClean="0"/>
              <a:t>owne</a:t>
            </a:r>
            <a:r>
              <a:rPr lang="en-US" altLang="ko-KR" dirty="0" smtClean="0"/>
              <a:t>r = (</a:t>
            </a:r>
            <a:r>
              <a:rPr lang="en-US" altLang="ko-KR" b="1" dirty="0" smtClean="0"/>
              <a:t>Frame</a:t>
            </a:r>
            <a:r>
              <a:rPr lang="en-US" altLang="ko-KR" dirty="0" smtClean="0"/>
              <a:t>) parent;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else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b="1" dirty="0" smtClean="0"/>
              <a:t>owner</a:t>
            </a:r>
            <a:r>
              <a:rPr lang="en-US" altLang="ko-KR" dirty="0" smtClean="0"/>
              <a:t> = (</a:t>
            </a:r>
            <a:r>
              <a:rPr lang="en-US" altLang="ko-KR" b="1" dirty="0" smtClean="0"/>
              <a:t>Frame)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SwingUtilities.getAncestorOfClass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Frame.class</a:t>
            </a:r>
            <a:r>
              <a:rPr lang="en-US" altLang="ko-KR" dirty="0" smtClean="0"/>
              <a:t>, parent);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610600" y="1132885"/>
            <a:ext cx="2095837" cy="2120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7"/>
            <a:ext cx="10677525" cy="5627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</a:rPr>
              <a:t>// if first time, or if owner has changed, make new dialog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if (</a:t>
            </a:r>
            <a:r>
              <a:rPr lang="en-US" altLang="ko-KR" b="1" dirty="0"/>
              <a:t>dialog</a:t>
            </a:r>
            <a:r>
              <a:rPr lang="en-US" altLang="ko-KR" dirty="0"/>
              <a:t> == null || </a:t>
            </a:r>
            <a:r>
              <a:rPr lang="en-US" altLang="ko-KR" dirty="0" err="1"/>
              <a:t>dialog.getOwner</a:t>
            </a:r>
            <a:r>
              <a:rPr lang="en-US" altLang="ko-KR" dirty="0"/>
              <a:t>() != </a:t>
            </a:r>
            <a:r>
              <a:rPr lang="en-US" altLang="ko-KR" b="1" dirty="0"/>
              <a:t>owner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dialog = </a:t>
            </a:r>
            <a:r>
              <a:rPr lang="en-US" altLang="ko-KR" b="1" dirty="0"/>
              <a:t>new </a:t>
            </a:r>
            <a:r>
              <a:rPr lang="en-US" altLang="ko-KR" dirty="0" err="1"/>
              <a:t>JDialog</a:t>
            </a:r>
            <a:r>
              <a:rPr lang="en-US" altLang="ko-KR" dirty="0"/>
              <a:t>(</a:t>
            </a:r>
            <a:r>
              <a:rPr lang="en-US" altLang="ko-KR" b="1" dirty="0"/>
              <a:t>owner</a:t>
            </a:r>
            <a:r>
              <a:rPr lang="en-US" altLang="ko-KR" dirty="0"/>
              <a:t>, </a:t>
            </a:r>
            <a:r>
              <a:rPr lang="en-US" altLang="ko-KR" b="1" dirty="0"/>
              <a:t>true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dialog.add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dialog.getRootPane</a:t>
            </a:r>
            <a:r>
              <a:rPr lang="en-US" altLang="ko-KR" dirty="0"/>
              <a:t>().</a:t>
            </a:r>
            <a:r>
              <a:rPr lang="en-US" altLang="ko-KR" dirty="0" err="1"/>
              <a:t>setDefaultButton</a:t>
            </a:r>
            <a:r>
              <a:rPr lang="en-US" altLang="ko-KR" dirty="0"/>
              <a:t>(</a:t>
            </a:r>
            <a:r>
              <a:rPr lang="en-US" altLang="ko-KR" dirty="0" err="1"/>
              <a:t>okButton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dialog.</a:t>
            </a:r>
            <a:r>
              <a:rPr lang="en-US" altLang="ko-KR" b="1" dirty="0" err="1"/>
              <a:t>pack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b="1" dirty="0" smtClean="0"/>
              <a:t>      </a:t>
            </a:r>
            <a:r>
              <a:rPr lang="en-US" altLang="ko-KR" b="1" dirty="0"/>
              <a:t>// set title and show dialog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dialog.setTitle</a:t>
            </a:r>
            <a:r>
              <a:rPr lang="en-US" altLang="ko-KR" dirty="0"/>
              <a:t>(</a:t>
            </a:r>
            <a:r>
              <a:rPr lang="en-US" altLang="ko-KR" b="1" dirty="0"/>
              <a:t>title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dialog.setVisible</a:t>
            </a:r>
            <a:r>
              <a:rPr lang="en-US" altLang="ko-KR" dirty="0"/>
              <a:t>(</a:t>
            </a:r>
            <a:r>
              <a:rPr lang="en-US" altLang="ko-KR" b="1" dirty="0"/>
              <a:t>true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return ok;</a:t>
            </a:r>
          </a:p>
          <a:p>
            <a:pPr marL="0" indent="0">
              <a:buNone/>
            </a:pPr>
            <a:r>
              <a:rPr lang="en-US" altLang="ko-KR" dirty="0"/>
              <a:t>   }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// end of showDialog() method</a:t>
            </a:r>
            <a:endParaRPr lang="en-US" altLang="ko-KR" b="1" dirty="0"/>
          </a:p>
          <a:p>
            <a:pPr marL="0" lvl="0" indent="0">
              <a:buNone/>
            </a:pPr>
            <a:r>
              <a:rPr lang="en-US" altLang="ko-KR" dirty="0" smtClean="0"/>
              <a:t>} // </a:t>
            </a:r>
            <a:r>
              <a:rPr lang="en-US" altLang="ko-KR" b="1" dirty="0" smtClean="0">
                <a:solidFill>
                  <a:srgbClr val="7030A0"/>
                </a:solidFill>
              </a:rPr>
              <a:t>end of PasswordChooser class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019208" y="1715510"/>
            <a:ext cx="2905040" cy="2872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2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12.7.4. File Dialog Boxes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9906"/>
            <a:ext cx="11106150" cy="5446443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Often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we want </a:t>
            </a:r>
            <a:r>
              <a:rPr lang="en-US" altLang="ko-KR" sz="1600" dirty="0"/>
              <a:t>to ask </a:t>
            </a:r>
            <a:r>
              <a:rPr lang="en-US" altLang="ko-KR" sz="1600" dirty="0" smtClean="0"/>
              <a:t>a user </a:t>
            </a:r>
            <a:r>
              <a:rPr lang="en-US" altLang="ko-KR" sz="1600" dirty="0"/>
              <a:t>for </a:t>
            </a:r>
            <a:r>
              <a:rPr lang="en-US" altLang="ko-KR" sz="1600" b="1" dirty="0"/>
              <a:t>a file name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1) Make </a:t>
            </a:r>
            <a:r>
              <a:rPr lang="en-US" altLang="ko-KR" sz="1600" dirty="0"/>
              <a:t>a </a:t>
            </a:r>
            <a:r>
              <a:rPr lang="en-US" altLang="ko-KR" sz="1600" b="1" dirty="0" err="1">
                <a:solidFill>
                  <a:srgbClr val="7030A0"/>
                </a:solidFill>
              </a:rPr>
              <a:t>JFileChooser</a:t>
            </a:r>
            <a:r>
              <a:rPr lang="en-US" altLang="ko-KR" sz="1600" dirty="0"/>
              <a:t> object and set the directory:</a:t>
            </a:r>
          </a:p>
          <a:p>
            <a:pPr marL="457200" lvl="1" indent="0">
              <a:buNone/>
            </a:pPr>
            <a:r>
              <a:rPr lang="en-US" altLang="ko-KR" sz="1600" b="1" dirty="0" err="1">
                <a:latin typeface="Comic Sans MS" panose="030F0702030302020204" pitchFamily="66" charset="0"/>
              </a:rPr>
              <a:t>JFileChooser</a:t>
            </a:r>
            <a:r>
              <a:rPr lang="en-US" altLang="ko-KR" sz="1600" dirty="0">
                <a:latin typeface="Comic Sans MS" panose="030F0702030302020204" pitchFamily="66" charset="0"/>
              </a:rPr>
              <a:t> chooser = new 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JFileChooser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();  </a:t>
            </a:r>
            <a:r>
              <a:rPr lang="en-US" altLang="ko-KR" sz="16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it is always modal</a:t>
            </a:r>
            <a:endParaRPr lang="en-US" altLang="ko-KR" sz="16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chooser</a:t>
            </a:r>
            <a:r>
              <a:rPr lang="en-US" altLang="ko-KR" sz="1600" dirty="0" err="1">
                <a:latin typeface="Comic Sans MS" panose="030F0702030302020204" pitchFamily="66" charset="0"/>
              </a:rPr>
              <a:t>.setCurrentDirectory</a:t>
            </a:r>
            <a:r>
              <a:rPr lang="en-US" altLang="ko-KR" sz="1600" dirty="0">
                <a:latin typeface="Comic Sans MS" panose="030F0702030302020204" pitchFamily="66" charset="0"/>
              </a:rPr>
              <a:t>(new File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("."));  </a:t>
            </a:r>
            <a:r>
              <a:rPr lang="en-US" altLang="ko-KR" sz="16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CURRENT WORKING DIRECTORY</a:t>
            </a:r>
            <a:endParaRPr lang="en-US" altLang="ko-KR" sz="1600" dirty="0" smtClean="0">
              <a:solidFill>
                <a:srgbClr val="7030A0"/>
              </a:solidFill>
            </a:endParaRPr>
          </a:p>
          <a:p>
            <a:r>
              <a:rPr lang="en-US" altLang="ko-KR" sz="1600" dirty="0" smtClean="0"/>
              <a:t>If </a:t>
            </a:r>
            <a:r>
              <a:rPr lang="en-US" altLang="ko-KR" sz="1600" dirty="0"/>
              <a:t>you want to restrict the files, set the file filter:</a:t>
            </a:r>
          </a:p>
          <a:p>
            <a:pPr marL="457200" lvl="1" indent="0">
              <a:buNone/>
            </a:pPr>
            <a:r>
              <a:rPr lang="en-US" altLang="ko-KR" sz="1600" b="1" dirty="0" err="1">
                <a:latin typeface="Comic Sans MS" panose="030F0702030302020204" pitchFamily="66" charset="0"/>
              </a:rPr>
              <a:t>chooser</a:t>
            </a:r>
            <a:r>
              <a:rPr lang="en-US" altLang="ko-KR" sz="1600" dirty="0" err="1">
                <a:latin typeface="Comic Sans MS" panose="030F0702030302020204" pitchFamily="66" charset="0"/>
              </a:rPr>
              <a:t>.setFileFilter</a:t>
            </a:r>
            <a:r>
              <a:rPr lang="en-US" altLang="ko-KR" sz="1600" dirty="0">
                <a:latin typeface="Comic Sans MS" panose="030F0702030302020204" pitchFamily="66" charset="0"/>
              </a:rPr>
              <a:t>(new </a:t>
            </a:r>
            <a:r>
              <a:rPr lang="en-US" altLang="ko-KR" sz="1600" dirty="0" err="1">
                <a:latin typeface="Comic Sans MS" panose="030F0702030302020204" pitchFamily="66" charset="0"/>
              </a:rPr>
              <a:t>FileNameExtensionFilter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 "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Image files</a:t>
            </a:r>
            <a:r>
              <a:rPr lang="en-US" altLang="ko-KR" sz="1600" dirty="0">
                <a:latin typeface="Comic Sans MS" panose="030F0702030302020204" pitchFamily="66" charset="0"/>
              </a:rPr>
              <a:t>", 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"gif</a:t>
            </a:r>
            <a:r>
              <a:rPr lang="en-US" altLang="ko-KR" sz="1600" dirty="0">
                <a:latin typeface="Comic Sans MS" panose="030F0702030302020204" pitchFamily="66" charset="0"/>
              </a:rPr>
              <a:t>", 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"jpg</a:t>
            </a:r>
            <a:r>
              <a:rPr lang="en-US" altLang="ko-KR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")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); </a:t>
            </a:r>
            <a:r>
              <a:rPr lang="en-US" altLang="ko-KR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DISPLAY ON THIS FILES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TO Pop </a:t>
            </a:r>
            <a:r>
              <a:rPr lang="en-US" altLang="ko-KR" sz="1600" b="1" dirty="0">
                <a:solidFill>
                  <a:srgbClr val="0000FF"/>
                </a:solidFill>
              </a:rPr>
              <a:t>up the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dialog BOX </a:t>
            </a:r>
            <a:r>
              <a:rPr lang="en-US" altLang="ko-KR" sz="1600" b="1" dirty="0" smtClean="0"/>
              <a:t>:</a:t>
            </a:r>
            <a:endParaRPr lang="en-US" altLang="ko-KR" sz="1600" b="1" dirty="0"/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int</a:t>
            </a:r>
            <a:r>
              <a:rPr lang="en-US" altLang="ko-KR" sz="1600" dirty="0">
                <a:latin typeface="Comic Sans MS" panose="030F0702030302020204" pitchFamily="66" charset="0"/>
              </a:rPr>
              <a:t> result = 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chooser</a:t>
            </a:r>
            <a:r>
              <a:rPr lang="en-US" altLang="ko-KR" sz="1600" dirty="0" err="1">
                <a:latin typeface="Comic Sans MS" panose="030F0702030302020204" pitchFamily="66" charset="0"/>
              </a:rPr>
              <a:t>.show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Open</a:t>
            </a:r>
            <a:r>
              <a:rPr lang="en-US" altLang="ko-KR" sz="1600" dirty="0" err="1">
                <a:latin typeface="Comic Sans MS" panose="030F0702030302020204" pitchFamily="66" charset="0"/>
              </a:rPr>
              <a:t>Dialog</a:t>
            </a:r>
            <a:r>
              <a:rPr lang="en-US" altLang="ko-KR" sz="1600" dirty="0">
                <a:latin typeface="Comic Sans MS" panose="030F0702030302020204" pitchFamily="66" charset="0"/>
              </a:rPr>
              <a:t>(parent);</a:t>
            </a:r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int</a:t>
            </a:r>
            <a:r>
              <a:rPr lang="en-US" altLang="ko-KR" sz="1600" dirty="0">
                <a:latin typeface="Comic Sans MS" panose="030F0702030302020204" pitchFamily="66" charset="0"/>
              </a:rPr>
              <a:t> result = 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chooser</a:t>
            </a:r>
            <a:r>
              <a:rPr lang="en-US" altLang="ko-KR" sz="1600" dirty="0" err="1">
                <a:latin typeface="Comic Sans MS" panose="030F0702030302020204" pitchFamily="66" charset="0"/>
              </a:rPr>
              <a:t>.show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Save</a:t>
            </a:r>
            <a:r>
              <a:rPr lang="en-US" altLang="ko-KR" sz="1600" dirty="0" err="1">
                <a:latin typeface="Comic Sans MS" panose="030F0702030302020204" pitchFamily="66" charset="0"/>
              </a:rPr>
              <a:t>Dialog</a:t>
            </a:r>
            <a:r>
              <a:rPr lang="en-US" altLang="ko-KR" sz="1600" dirty="0">
                <a:latin typeface="Comic Sans MS" panose="030F0702030302020204" pitchFamily="66" charset="0"/>
              </a:rPr>
              <a:t>(parent);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If </a:t>
            </a:r>
            <a:r>
              <a:rPr lang="en-US" altLang="ko-KR" sz="1600" dirty="0"/>
              <a:t>the result is </a:t>
            </a:r>
            <a:r>
              <a:rPr lang="en-US" altLang="ko-KR" sz="1600" b="1" dirty="0" err="1"/>
              <a:t>JFileChooser</a:t>
            </a:r>
            <a:r>
              <a:rPr lang="en-US" altLang="ko-KR" sz="1600" dirty="0" err="1"/>
              <a:t>.APPROVE_OPTION</a:t>
            </a:r>
            <a:r>
              <a:rPr lang="en-US" altLang="ko-KR" sz="1600" dirty="0"/>
              <a:t>, </a:t>
            </a:r>
            <a:r>
              <a:rPr lang="en-US" altLang="ko-KR" sz="1600" b="1" dirty="0"/>
              <a:t>get the file</a:t>
            </a:r>
            <a:r>
              <a:rPr lang="en-US" altLang="ko-KR" sz="1600" dirty="0"/>
              <a:t>: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File </a:t>
            </a:r>
            <a:r>
              <a:rPr lang="en-US" altLang="ko-KR" sz="1600" dirty="0">
                <a:latin typeface="Comic Sans MS" panose="030F0702030302020204" pitchFamily="66" charset="0"/>
              </a:rPr>
              <a:t>filename = 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chooser</a:t>
            </a:r>
            <a:r>
              <a:rPr lang="en-US" altLang="ko-KR" sz="1600" dirty="0" err="1">
                <a:latin typeface="Comic Sans MS" panose="030F0702030302020204" pitchFamily="66" charset="0"/>
              </a:rPr>
              <a:t>.getSelectedFile</a:t>
            </a:r>
            <a:r>
              <a:rPr lang="en-US" altLang="ko-KR" sz="1600" dirty="0">
                <a:latin typeface="Comic Sans MS" panose="030F0702030302020204" pitchFamily="66" charset="0"/>
              </a:rPr>
              <a:t>();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886575" y="2886075"/>
            <a:ext cx="4924425" cy="3500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12.21.</a:t>
            </a:r>
            <a:r>
              <a:rPr lang="en-US" altLang="ko-KR" dirty="0" smtClean="0">
                <a:solidFill>
                  <a:srgbClr val="FF0000"/>
                </a:solidFill>
              </a:rPr>
              <a:t>fileChooser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ImageViewerFrame.java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353800" cy="5364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fileChooser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/>
              <a:t>java.io.*;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javax.swing.filechooser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javax.swing.filechooser.FileFilter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that has a menu for loading </a:t>
            </a:r>
            <a:r>
              <a:rPr lang="en-US" altLang="ko-KR" dirty="0" smtClean="0">
                <a:solidFill>
                  <a:srgbClr val="7030A0"/>
                </a:solidFill>
              </a:rPr>
              <a:t>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image and a display area for </a:t>
            </a:r>
            <a:r>
              <a:rPr lang="en-US" altLang="ko-KR" dirty="0" smtClean="0">
                <a:solidFill>
                  <a:srgbClr val="7030A0"/>
                </a:solidFill>
              </a:rPr>
              <a:t>the </a:t>
            </a:r>
            <a:r>
              <a:rPr lang="en-US" altLang="ko-KR" dirty="0">
                <a:solidFill>
                  <a:srgbClr val="7030A0"/>
                </a:solidFill>
              </a:rPr>
              <a:t>loaded image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>
                <a:solidFill>
                  <a:srgbClr val="0000FF"/>
                </a:solidFill>
              </a:rPr>
              <a:t>ImageViewerFrame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400;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JLabel</a:t>
            </a:r>
            <a:r>
              <a:rPr lang="en-US" altLang="ko-KR" dirty="0"/>
              <a:t> label;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JFileChooser</a:t>
            </a:r>
            <a:r>
              <a:rPr lang="en-US" altLang="ko-KR" dirty="0"/>
              <a:t> chooser;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015795" y="1173345"/>
            <a:ext cx="4058830" cy="3011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12.21.</a:t>
            </a:r>
            <a:r>
              <a:rPr lang="en-US" altLang="ko-KR" dirty="0">
                <a:solidFill>
                  <a:srgbClr val="FF0000"/>
                </a:solidFill>
              </a:rPr>
              <a:t>fileChooser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ImageViewerFrame.java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0000FF"/>
                </a:solidFill>
              </a:rPr>
              <a:t>public ImageViewerFrame()</a:t>
            </a:r>
          </a:p>
          <a:p>
            <a:pPr marL="0" indent="0">
              <a:buNone/>
            </a:pPr>
            <a:r>
              <a:rPr lang="en-US" altLang="ko-KR" sz="1600" dirty="0"/>
              <a:t>   {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(DEFAULT_WIDTH, DEFAULT_HEIGHT);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set up menu bar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JMenuBar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menuBar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JMenuBar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setJMenuBar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menuBar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 menu = new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("File");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menuBar.add</a:t>
            </a:r>
            <a:r>
              <a:rPr lang="en-US" altLang="ko-KR" sz="1600" dirty="0"/>
              <a:t>(menu);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JMenuItem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openItem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JMenuItem</a:t>
            </a:r>
            <a:r>
              <a:rPr lang="en-US" altLang="ko-KR" sz="1600" dirty="0"/>
              <a:t>("Open");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openItem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openItem.addActionListene</a:t>
            </a:r>
            <a:r>
              <a:rPr lang="en-US" altLang="ko-KR" sz="1600" dirty="0" err="1" smtClean="0"/>
              <a:t>r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event -&gt;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chooser.setCurrentDirectory</a:t>
            </a:r>
            <a:r>
              <a:rPr lang="en-US" altLang="ko-KR" sz="1600" dirty="0" smtClean="0"/>
              <a:t>(new </a:t>
            </a:r>
            <a:r>
              <a:rPr lang="en-US" altLang="ko-KR" sz="1600" dirty="0"/>
              <a:t>File("."));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smtClean="0">
                <a:solidFill>
                  <a:srgbClr val="7030A0"/>
                </a:solidFill>
              </a:rPr>
              <a:t>// continue next slide </a:t>
            </a:r>
            <a:endParaRPr lang="en-US" altLang="ko-KR" sz="1600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311788" y="1116700"/>
            <a:ext cx="4588184" cy="3366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12.21.</a:t>
            </a:r>
            <a:r>
              <a:rPr lang="en-US" altLang="ko-KR" dirty="0">
                <a:solidFill>
                  <a:srgbClr val="FF0000"/>
                </a:solidFill>
              </a:rPr>
              <a:t>fileChooser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ImageViewerFrame.java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>
                <a:solidFill>
                  <a:srgbClr val="7030A0"/>
                </a:solidFill>
              </a:rPr>
              <a:t>// show file chooser dialog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result = </a:t>
            </a:r>
            <a:r>
              <a:rPr lang="en-US" altLang="ko-KR" sz="1600" dirty="0" err="1"/>
              <a:t>chooser.showOpenDialog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ImageViewerFrame.this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</a:t>
            </a:r>
            <a:r>
              <a:rPr lang="en-US" altLang="ko-KR" sz="1600" dirty="0">
                <a:solidFill>
                  <a:srgbClr val="7030A0"/>
                </a:solidFill>
              </a:rPr>
              <a:t>// if image file accepted, set it as icon of the label</a:t>
            </a:r>
          </a:p>
          <a:p>
            <a:pPr marL="0" indent="0">
              <a:buNone/>
            </a:pPr>
            <a:r>
              <a:rPr lang="en-US" altLang="ko-KR" sz="1600" dirty="0"/>
              <a:t>            if (result == </a:t>
            </a:r>
            <a:r>
              <a:rPr lang="en-US" altLang="ko-KR" sz="1600" dirty="0" err="1"/>
              <a:t>JFileChooser.APPROVE_OPTION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        {</a:t>
            </a:r>
          </a:p>
          <a:p>
            <a:pPr marL="0" indent="0">
              <a:buNone/>
            </a:pPr>
            <a:r>
              <a:rPr lang="en-US" altLang="ko-KR" sz="1600" dirty="0"/>
              <a:t>               String name = </a:t>
            </a:r>
            <a:r>
              <a:rPr lang="en-US" altLang="ko-KR" sz="1600" dirty="0" err="1"/>
              <a:t>chooser.getSelectedFile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getPath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         </a:t>
            </a:r>
            <a:r>
              <a:rPr lang="en-US" altLang="ko-KR" sz="1600" dirty="0" err="1"/>
              <a:t>label.setIcon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(name));</a:t>
            </a:r>
          </a:p>
          <a:p>
            <a:pPr marL="0" indent="0">
              <a:buNone/>
            </a:pPr>
            <a:r>
              <a:rPr lang="en-US" altLang="ko-KR" sz="1600" dirty="0"/>
              <a:t>               </a:t>
            </a:r>
            <a:r>
              <a:rPr lang="en-US" altLang="ko-KR" sz="1600" b="1" dirty="0"/>
              <a:t>pack();</a:t>
            </a:r>
          </a:p>
          <a:p>
            <a:pPr marL="0" indent="0">
              <a:buNone/>
            </a:pPr>
            <a:r>
              <a:rPr lang="en-US" altLang="ko-KR" sz="1600" dirty="0"/>
              <a:t>            }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smtClean="0"/>
              <a:t>});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// end of local anonymous inner class 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JMenuItem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exitItem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JMenuItem</a:t>
            </a:r>
            <a:r>
              <a:rPr lang="en-US" altLang="ko-KR" sz="1600" dirty="0"/>
              <a:t>("Exit");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exitItem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 err="1"/>
              <a:t>exitItem</a:t>
            </a:r>
            <a:r>
              <a:rPr lang="en-US" altLang="ko-KR" sz="1600" dirty="0" err="1"/>
              <a:t>.</a:t>
            </a:r>
            <a:r>
              <a:rPr lang="en-US" altLang="ko-KR" sz="1600" b="1" dirty="0" err="1"/>
              <a:t>addActionListener</a:t>
            </a:r>
            <a:r>
              <a:rPr lang="en-US" altLang="ko-KR" sz="1600" dirty="0" smtClean="0"/>
              <a:t>( </a:t>
            </a:r>
            <a:r>
              <a:rPr lang="en-US" altLang="ko-KR" sz="1600" dirty="0" smtClean="0">
                <a:solidFill>
                  <a:srgbClr val="0000FF"/>
                </a:solidFill>
              </a:rPr>
              <a:t>event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en-US" altLang="ko-KR" sz="1600" dirty="0" err="1"/>
              <a:t>System.exit</a:t>
            </a:r>
            <a:r>
              <a:rPr lang="en-US" altLang="ko-KR" sz="1600" dirty="0"/>
              <a:t>(0</a:t>
            </a:r>
            <a:r>
              <a:rPr lang="en-US" altLang="ko-KR" sz="1600" dirty="0" smtClean="0"/>
              <a:t>) );  </a:t>
            </a:r>
            <a:r>
              <a:rPr lang="en-US" altLang="ko-KR" sz="1600" dirty="0" smtClean="0">
                <a:solidFill>
                  <a:srgbClr val="7030A0"/>
                </a:solidFill>
              </a:rPr>
              <a:t>// local anonymous inner class </a:t>
            </a:r>
            <a:endParaRPr lang="en-US" altLang="ko-KR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282831" y="1788340"/>
            <a:ext cx="3767517" cy="279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12.21.</a:t>
            </a:r>
            <a:r>
              <a:rPr lang="en-US" altLang="ko-KR" dirty="0">
                <a:solidFill>
                  <a:srgbClr val="FF0000"/>
                </a:solidFill>
              </a:rPr>
              <a:t>fileChooser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ImageViewerFrame.java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use a label to display the images</a:t>
            </a:r>
          </a:p>
          <a:p>
            <a:pPr marL="0" indent="0">
              <a:buNone/>
            </a:pPr>
            <a:r>
              <a:rPr lang="en-US" altLang="ko-KR" dirty="0"/>
              <a:t>      label = new </a:t>
            </a:r>
            <a:r>
              <a:rPr lang="en-US" altLang="ko-KR" dirty="0" err="1"/>
              <a:t>JLabel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add(label);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set up file chooser</a:t>
            </a:r>
          </a:p>
          <a:p>
            <a:pPr marL="0" indent="0">
              <a:buNone/>
            </a:pPr>
            <a:r>
              <a:rPr lang="en-US" altLang="ko-KR" dirty="0"/>
              <a:t>      chooser = new </a:t>
            </a:r>
            <a:r>
              <a:rPr lang="en-US" altLang="ko-KR" dirty="0" err="1"/>
              <a:t>JFileChooser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accept all image files ending with .jpg, .jpeg, .gif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FileFilter</a:t>
            </a:r>
            <a:r>
              <a:rPr lang="en-US" altLang="ko-KR" dirty="0"/>
              <a:t> filter = new </a:t>
            </a:r>
            <a:r>
              <a:rPr lang="en-US" altLang="ko-KR" dirty="0" err="1"/>
              <a:t>FileNameExtensionFilter</a:t>
            </a:r>
            <a:r>
              <a:rPr lang="en-US" altLang="ko-KR" dirty="0" smtClean="0"/>
              <a:t>("</a:t>
            </a:r>
            <a:r>
              <a:rPr lang="en-US" altLang="ko-KR" dirty="0"/>
              <a:t>Image files", "jpg", "jpeg", "gif");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chooser.setFileFilter</a:t>
            </a:r>
            <a:r>
              <a:rPr lang="en-US" altLang="ko-KR" dirty="0"/>
              <a:t>(filter);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chooser.setAccessory</a:t>
            </a:r>
            <a:r>
              <a:rPr lang="en-US" altLang="ko-KR" dirty="0"/>
              <a:t>(new </a:t>
            </a:r>
            <a:r>
              <a:rPr lang="en-US" altLang="ko-KR" dirty="0" err="1"/>
              <a:t>ImagePreviewer</a:t>
            </a:r>
            <a:r>
              <a:rPr lang="en-US" altLang="ko-KR" dirty="0"/>
              <a:t>(chooser));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chooser.setFileView</a:t>
            </a:r>
            <a:r>
              <a:rPr lang="en-US" altLang="ko-KR" dirty="0"/>
              <a:t>(new </a:t>
            </a:r>
            <a:r>
              <a:rPr lang="en-US" altLang="ko-KR" dirty="0" err="1"/>
              <a:t>FileIconView</a:t>
            </a:r>
            <a:r>
              <a:rPr lang="en-US" altLang="ko-KR" dirty="0"/>
              <a:t>(filter, new </a:t>
            </a:r>
            <a:r>
              <a:rPr lang="en-US" altLang="ko-KR" dirty="0" err="1"/>
              <a:t>ImageIcon</a:t>
            </a:r>
            <a:r>
              <a:rPr lang="en-US" altLang="ko-KR" dirty="0"/>
              <a:t>("palette.gif")));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ImageViewerFram</a:t>
            </a:r>
            <a:r>
              <a:rPr lang="en-US" altLang="ko-KR" b="1" dirty="0" smtClean="0">
                <a:solidFill>
                  <a:srgbClr val="7030A0"/>
                </a:solidFill>
              </a:rPr>
              <a:t>();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class</a:t>
            </a:r>
            <a:r>
              <a:rPr lang="en-US" altLang="ko-KR" dirty="0">
                <a:solidFill>
                  <a:srgbClr val="7030A0"/>
                </a:solidFill>
              </a:rPr>
              <a:t>: </a:t>
            </a:r>
            <a:r>
              <a:rPr lang="en-US" altLang="ko-KR" dirty="0" err="1">
                <a:solidFill>
                  <a:srgbClr val="7030A0"/>
                </a:solidFill>
              </a:rPr>
              <a:t>ImageViewerFram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282832" y="1084333"/>
            <a:ext cx="3172078" cy="1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calculator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 smtClean="0"/>
              <a:t>.*; 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en-US" altLang="ko-KR" dirty="0" err="1" smtClean="0">
                <a:solidFill>
                  <a:srgbClr val="00B050"/>
                </a:solidFill>
              </a:rPr>
              <a:t>javax.swing.Jpanel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/* </a:t>
            </a:r>
            <a:r>
              <a:rPr lang="en-US" altLang="ko-KR" dirty="0">
                <a:solidFill>
                  <a:srgbClr val="0000FF"/>
                </a:solidFill>
              </a:rPr>
              <a:t>A panel with calculator buttons and a result display</a:t>
            </a:r>
            <a:r>
              <a:rPr lang="en-US" altLang="ko-KR" dirty="0" smtClean="0">
                <a:solidFill>
                  <a:srgbClr val="0000FF"/>
                </a:solidFill>
              </a:rPr>
              <a:t>. </a:t>
            </a:r>
            <a:r>
              <a:rPr lang="en-US" altLang="ko-KR" dirty="0">
                <a:solidFill>
                  <a:srgbClr val="0000FF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/>
              <a:t>CalculatorPanel</a:t>
            </a:r>
            <a:r>
              <a:rPr lang="en-US" altLang="ko-KR" dirty="0"/>
              <a:t> extends </a:t>
            </a:r>
            <a:r>
              <a:rPr lang="en-US" altLang="ko-KR" b="1" dirty="0" err="1"/>
              <a:t>JPanel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JButton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display</a:t>
            </a:r>
            <a:r>
              <a:rPr lang="en-US" altLang="ko-KR" dirty="0" smtClean="0">
                <a:solidFill>
                  <a:srgbClr val="0000FF"/>
                </a:solidFill>
              </a:rPr>
              <a:t>; </a:t>
            </a:r>
            <a:r>
              <a:rPr lang="en-US" altLang="ko-KR" dirty="0" smtClean="0">
                <a:solidFill>
                  <a:srgbClr val="7030A0"/>
                </a:solidFill>
              </a:rPr>
              <a:t>// to display the result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panel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r>
              <a:rPr lang="en-US" altLang="ko-KR" dirty="0" smtClean="0"/>
              <a:t>  // </a:t>
            </a:r>
            <a:r>
              <a:rPr lang="en-US" altLang="ko-KR" b="1" dirty="0" smtClean="0"/>
              <a:t>second panel inside panel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private double </a:t>
            </a:r>
            <a:r>
              <a:rPr lang="en-US" altLang="ko-KR" b="1" dirty="0"/>
              <a:t>result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7030A0"/>
                </a:solidFill>
              </a:rPr>
              <a:t>// to store calculated value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private String </a:t>
            </a:r>
            <a:r>
              <a:rPr lang="en-US" altLang="ko-KR" b="1" dirty="0" err="1"/>
              <a:t>lastCommand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rgbClr val="7030A0"/>
                </a:solidFill>
              </a:rPr>
              <a:t>// operation type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b="1" dirty="0"/>
              <a:t>start;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0000FF"/>
                </a:solidFill>
              </a:rPr>
              <a:t>// next slide 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922777" y="1349480"/>
            <a:ext cx="2022335" cy="224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12.22.</a:t>
            </a:r>
            <a:r>
              <a:rPr lang="en-US" altLang="ko-KR" dirty="0" smtClean="0">
                <a:solidFill>
                  <a:srgbClr val="FF0000"/>
                </a:solidFill>
              </a:rPr>
              <a:t>fileChooser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ImagePreviewer.java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791825" cy="536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fileChooser;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java.io.*;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file chooser accessory that previews images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ImagePreviewe</a:t>
            </a:r>
            <a:r>
              <a:rPr lang="en-US" altLang="ko-KR" dirty="0"/>
              <a:t>r extends </a:t>
            </a:r>
            <a:r>
              <a:rPr lang="en-US" altLang="ko-KR" b="1" dirty="0" err="1">
                <a:solidFill>
                  <a:srgbClr val="0000FF"/>
                </a:solidFill>
              </a:rPr>
              <a:t>JLabel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Constructs an ImagePreviewer.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chooser the file chooser whose property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 </a:t>
            </a:r>
            <a:r>
              <a:rPr lang="en-US" altLang="ko-KR" dirty="0" smtClean="0">
                <a:solidFill>
                  <a:srgbClr val="7030A0"/>
                </a:solidFill>
              </a:rPr>
              <a:t>changes </a:t>
            </a:r>
            <a:r>
              <a:rPr lang="en-US" altLang="ko-KR" dirty="0">
                <a:solidFill>
                  <a:srgbClr val="7030A0"/>
                </a:solidFill>
              </a:rPr>
              <a:t>trigger an </a:t>
            </a:r>
            <a:r>
              <a:rPr lang="en-US" altLang="ko-KR" dirty="0" smtClean="0">
                <a:solidFill>
                  <a:srgbClr val="7030A0"/>
                </a:solidFill>
              </a:rPr>
              <a:t>image  </a:t>
            </a:r>
            <a:r>
              <a:rPr lang="en-US" altLang="ko-KR" dirty="0">
                <a:solidFill>
                  <a:srgbClr val="7030A0"/>
                </a:solidFill>
              </a:rPr>
              <a:t>change </a:t>
            </a:r>
            <a:r>
              <a:rPr lang="en-US" altLang="ko-KR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  in </a:t>
            </a:r>
            <a:r>
              <a:rPr lang="en-US" altLang="ko-KR" dirty="0">
                <a:solidFill>
                  <a:srgbClr val="7030A0"/>
                </a:solidFill>
              </a:rPr>
              <a:t>this </a:t>
            </a:r>
            <a:r>
              <a:rPr lang="en-US" altLang="ko-KR" dirty="0" smtClean="0">
                <a:solidFill>
                  <a:srgbClr val="7030A0"/>
                </a:solidFill>
              </a:rPr>
              <a:t>previewer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err="1">
                <a:solidFill>
                  <a:srgbClr val="0000FF"/>
                </a:solidFill>
              </a:rPr>
              <a:t>ImagePreviewer</a:t>
            </a:r>
            <a:r>
              <a:rPr lang="en-US" altLang="ko-KR" dirty="0"/>
              <a:t>(</a:t>
            </a:r>
            <a:r>
              <a:rPr lang="en-US" altLang="ko-KR" dirty="0" err="1"/>
              <a:t>JFileChooser</a:t>
            </a:r>
            <a:r>
              <a:rPr lang="en-US" altLang="ko-KR" dirty="0"/>
              <a:t> </a:t>
            </a:r>
            <a:r>
              <a:rPr lang="en-US" altLang="ko-KR" b="1" dirty="0"/>
              <a:t>chooser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setPreferredSize</a:t>
            </a:r>
            <a:r>
              <a:rPr lang="en-US" altLang="ko-KR" dirty="0"/>
              <a:t>(new Dimension(100, 100));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setBorder</a:t>
            </a:r>
            <a:r>
              <a:rPr lang="en-US" altLang="ko-KR" dirty="0"/>
              <a:t>(</a:t>
            </a:r>
            <a:r>
              <a:rPr lang="en-US" altLang="ko-KR" dirty="0" err="1"/>
              <a:t>BorderFactory.createEtchedBorder</a:t>
            </a:r>
            <a:r>
              <a:rPr lang="en-US" altLang="ko-KR" dirty="0" smtClean="0"/>
              <a:t>());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129084" y="1051965"/>
            <a:ext cx="3908452" cy="2953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12.22.</a:t>
            </a:r>
            <a:r>
              <a:rPr lang="en-US" altLang="ko-KR" dirty="0">
                <a:solidFill>
                  <a:srgbClr val="FF0000"/>
                </a:solidFill>
              </a:rPr>
              <a:t>fileChooser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ImagePreviewer.java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en-US" altLang="ko-KR" b="1" dirty="0" err="1"/>
              <a:t>chooser.addPropertyChangeListener</a:t>
            </a:r>
            <a:r>
              <a:rPr lang="en-US" altLang="ko-KR" b="1" dirty="0" smtClean="0"/>
              <a:t>( </a:t>
            </a:r>
            <a:r>
              <a:rPr lang="en-US" altLang="ko-KR" b="1" dirty="0" smtClean="0">
                <a:solidFill>
                  <a:srgbClr val="0000FF"/>
                </a:solidFill>
              </a:rPr>
              <a:t>event -&gt;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if (</a:t>
            </a:r>
            <a:r>
              <a:rPr lang="en-US" altLang="ko-KR" dirty="0" err="1"/>
              <a:t>event.getPropertyName</a:t>
            </a:r>
            <a:r>
              <a:rPr lang="en-US" altLang="ko-KR" dirty="0"/>
              <a:t>() == </a:t>
            </a:r>
            <a:r>
              <a:rPr lang="en-US" altLang="ko-KR" dirty="0" err="1"/>
              <a:t>JFileChooser.SELECTED_FILE_CHANGED_PROPERTY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// the user has selected a new file</a:t>
            </a:r>
          </a:p>
          <a:p>
            <a:pPr marL="0" indent="0">
              <a:buNone/>
            </a:pPr>
            <a:r>
              <a:rPr lang="en-US" altLang="ko-KR" dirty="0"/>
              <a:t>            File f = (File) </a:t>
            </a:r>
            <a:r>
              <a:rPr lang="en-US" altLang="ko-KR" dirty="0" err="1"/>
              <a:t>event.getNewValue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if (f == null)</a:t>
            </a:r>
          </a:p>
          <a:p>
            <a:pPr marL="0" indent="0">
              <a:buNone/>
            </a:pPr>
            <a:r>
              <a:rPr lang="en-US" altLang="ko-KR" dirty="0"/>
              <a:t>           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setIcon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r>
              <a:rPr lang="en-US" altLang="ko-KR" dirty="0"/>
              <a:t>               return;</a:t>
            </a: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            </a:t>
            </a:r>
            <a:r>
              <a:rPr lang="en-US" altLang="ko-KR" b="1" dirty="0">
                <a:solidFill>
                  <a:srgbClr val="0000FF"/>
                </a:solidFill>
              </a:rPr>
              <a:t>// read the image into an icon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ImageIcon</a:t>
            </a:r>
            <a:r>
              <a:rPr lang="en-US" altLang="ko-KR" dirty="0"/>
              <a:t> icon = new </a:t>
            </a:r>
            <a:r>
              <a:rPr lang="en-US" altLang="ko-KR" dirty="0" err="1"/>
              <a:t>ImageIcon</a:t>
            </a:r>
            <a:r>
              <a:rPr lang="en-US" altLang="ko-KR" dirty="0"/>
              <a:t>(</a:t>
            </a:r>
            <a:r>
              <a:rPr lang="en-US" altLang="ko-KR" dirty="0" err="1"/>
              <a:t>f.getPath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/>
              <a:t>// if the icon is too large to fit, scale it</a:t>
            </a:r>
          </a:p>
          <a:p>
            <a:pPr marL="0" indent="0">
              <a:buNone/>
            </a:pPr>
            <a:r>
              <a:rPr lang="en-US" altLang="ko-KR" dirty="0"/>
              <a:t>            if (</a:t>
            </a:r>
            <a:r>
              <a:rPr lang="en-US" altLang="ko-KR" dirty="0" err="1"/>
              <a:t>icon.getIconWidth</a:t>
            </a:r>
            <a:r>
              <a:rPr lang="en-US" altLang="ko-KR" dirty="0"/>
              <a:t>() &gt; </a:t>
            </a:r>
            <a:r>
              <a:rPr lang="en-US" altLang="ko-KR" dirty="0" err="1"/>
              <a:t>getWidth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           icon = new </a:t>
            </a:r>
            <a:r>
              <a:rPr lang="en-US" altLang="ko-KR" dirty="0" err="1"/>
              <a:t>ImageIcon</a:t>
            </a:r>
            <a:r>
              <a:rPr lang="en-US" altLang="ko-KR" dirty="0"/>
              <a:t>(</a:t>
            </a:r>
            <a:r>
              <a:rPr lang="en-US" altLang="ko-KR" dirty="0" err="1"/>
              <a:t>icon.getImage</a:t>
            </a:r>
            <a:r>
              <a:rPr lang="en-US" altLang="ko-KR" dirty="0"/>
              <a:t>().</a:t>
            </a:r>
            <a:r>
              <a:rPr lang="en-US" altLang="ko-KR" dirty="0" err="1"/>
              <a:t>getScaledInstance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                 </a:t>
            </a:r>
            <a:r>
              <a:rPr lang="en-US" altLang="ko-KR" dirty="0" err="1"/>
              <a:t>getWidth</a:t>
            </a:r>
            <a:r>
              <a:rPr lang="en-US" altLang="ko-KR" dirty="0"/>
              <a:t>(), -1, </a:t>
            </a:r>
            <a:r>
              <a:rPr lang="en-US" altLang="ko-KR" dirty="0" err="1"/>
              <a:t>Image.SCALE_DEFAULT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/>
              <a:t>setIcon</a:t>
            </a:r>
            <a:r>
              <a:rPr lang="en-US" altLang="ko-KR" dirty="0"/>
              <a:t>(icon);</a:t>
            </a:r>
          </a:p>
          <a:p>
            <a:pPr marL="0" indent="0">
              <a:buNone/>
            </a:pPr>
            <a:r>
              <a:rPr lang="en-US" altLang="ko-KR" dirty="0"/>
              <a:t>         }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);   </a:t>
            </a:r>
            <a:r>
              <a:rPr lang="en-US" altLang="ko-KR" b="1" dirty="0" smtClean="0">
                <a:solidFill>
                  <a:srgbClr val="7030A0"/>
                </a:solidFill>
              </a:rPr>
              <a:t>// end of local –Anonymous inner class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: ImagePreviewer()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// end of class: ImagePreviewer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680608" y="2020940"/>
            <a:ext cx="4806669" cy="335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8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12.22: </a:t>
            </a:r>
            <a:r>
              <a:rPr lang="en-US" altLang="ko-KR" dirty="0" smtClean="0">
                <a:solidFill>
                  <a:srgbClr val="FF0000"/>
                </a:solidFill>
              </a:rPr>
              <a:t>fileChooser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FileIconView.java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fileChooser;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/>
              <a:t>java.io.*;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javax.swing.filechooser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javax.swing.filechooser.FileFilter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file view that displays an icon for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all </a:t>
            </a:r>
            <a:r>
              <a:rPr lang="en-US" altLang="ko-KR" dirty="0">
                <a:solidFill>
                  <a:srgbClr val="7030A0"/>
                </a:solidFill>
              </a:rPr>
              <a:t>files that match a file filter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>
                <a:solidFill>
                  <a:srgbClr val="0000FF"/>
                </a:solidFill>
              </a:rPr>
              <a:t>FileIconView</a:t>
            </a:r>
            <a:r>
              <a:rPr lang="en-US" altLang="ko-KR" b="1" dirty="0"/>
              <a:t> </a:t>
            </a:r>
            <a:r>
              <a:rPr lang="en-US" altLang="ko-KR" dirty="0"/>
              <a:t>extends </a:t>
            </a:r>
            <a:r>
              <a:rPr lang="en-US" altLang="ko-KR" dirty="0" err="1">
                <a:solidFill>
                  <a:srgbClr val="0000FF"/>
                </a:solidFill>
              </a:rPr>
              <a:t>FileView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FileFilter</a:t>
            </a:r>
            <a:r>
              <a:rPr lang="en-US" altLang="ko-KR" b="1" dirty="0"/>
              <a:t> </a:t>
            </a:r>
            <a:r>
              <a:rPr lang="en-US" altLang="ko-KR" dirty="0"/>
              <a:t>filter;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Icon</a:t>
            </a:r>
            <a:r>
              <a:rPr lang="en-US" altLang="ko-KR" dirty="0"/>
              <a:t> </a:t>
            </a:r>
            <a:r>
              <a:rPr lang="en-US" altLang="ko-KR" dirty="0" err="1"/>
              <a:t>icon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096000" y="992037"/>
            <a:ext cx="4480290" cy="34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8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12.22: </a:t>
            </a:r>
            <a:r>
              <a:rPr lang="en-US" altLang="ko-KR" dirty="0">
                <a:solidFill>
                  <a:srgbClr val="FF0000"/>
                </a:solidFill>
              </a:rPr>
              <a:t>fileChooser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FileIconView.java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/*  Constructs </a:t>
            </a:r>
            <a:r>
              <a:rPr lang="en-US" altLang="ko-KR" dirty="0">
                <a:solidFill>
                  <a:srgbClr val="7030A0"/>
                </a:solidFill>
              </a:rPr>
              <a:t>a FileIconView.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err="1">
                <a:solidFill>
                  <a:srgbClr val="7030A0"/>
                </a:solidFill>
              </a:rPr>
              <a:t>aFilter</a:t>
            </a:r>
            <a:r>
              <a:rPr lang="en-US" altLang="ko-KR" dirty="0">
                <a:solidFill>
                  <a:srgbClr val="7030A0"/>
                </a:solidFill>
              </a:rPr>
              <a:t> a file filter--all files that this filter accepts will be shown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with the icon.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err="1">
                <a:solidFill>
                  <a:srgbClr val="7030A0"/>
                </a:solidFill>
              </a:rPr>
              <a:t>anIcon</a:t>
            </a:r>
            <a:r>
              <a:rPr lang="en-US" altLang="ko-KR" dirty="0">
                <a:solidFill>
                  <a:srgbClr val="7030A0"/>
                </a:solidFill>
              </a:rPr>
              <a:t>--the icon shown with all accepted files</a:t>
            </a:r>
            <a:r>
              <a:rPr lang="en-US" altLang="ko-KR" dirty="0" smtClean="0">
                <a:solidFill>
                  <a:srgbClr val="7030A0"/>
                </a:solidFill>
              </a:rPr>
              <a:t>.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>
                <a:solidFill>
                  <a:srgbClr val="0000FF"/>
                </a:solidFill>
              </a:rPr>
              <a:t>FileIconView</a:t>
            </a:r>
            <a:r>
              <a:rPr lang="en-US" altLang="ko-KR" dirty="0"/>
              <a:t>(</a:t>
            </a:r>
            <a:r>
              <a:rPr lang="en-US" altLang="ko-KR" dirty="0" err="1"/>
              <a:t>FileFilter</a:t>
            </a:r>
            <a:r>
              <a:rPr lang="en-US" altLang="ko-KR" dirty="0"/>
              <a:t> </a:t>
            </a:r>
            <a:r>
              <a:rPr lang="en-US" altLang="ko-KR" dirty="0" err="1"/>
              <a:t>aFilter</a:t>
            </a:r>
            <a:r>
              <a:rPr lang="en-US" altLang="ko-KR" dirty="0"/>
              <a:t>, Icon </a:t>
            </a:r>
            <a:r>
              <a:rPr lang="en-US" altLang="ko-KR" dirty="0" err="1"/>
              <a:t>anIcon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filter = </a:t>
            </a:r>
            <a:r>
              <a:rPr lang="en-US" altLang="ko-KR" dirty="0" err="1"/>
              <a:t>aFilter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icon = </a:t>
            </a:r>
            <a:r>
              <a:rPr lang="en-US" altLang="ko-KR" dirty="0" err="1"/>
              <a:t>anIcon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Icon </a:t>
            </a:r>
            <a:r>
              <a:rPr lang="en-US" altLang="ko-KR" b="1" dirty="0" err="1"/>
              <a:t>getIcon</a:t>
            </a:r>
            <a:r>
              <a:rPr lang="en-US" altLang="ko-KR" dirty="0"/>
              <a:t>(File f)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if (!</a:t>
            </a:r>
            <a:r>
              <a:rPr lang="en-US" altLang="ko-KR" dirty="0" err="1"/>
              <a:t>f.isDirectory</a:t>
            </a:r>
            <a:r>
              <a:rPr lang="en-US" altLang="ko-KR" dirty="0"/>
              <a:t>() &amp;&amp; </a:t>
            </a:r>
            <a:r>
              <a:rPr lang="en-US" altLang="ko-KR" dirty="0" err="1"/>
              <a:t>filter.accept</a:t>
            </a:r>
            <a:r>
              <a:rPr lang="en-US" altLang="ko-KR" dirty="0"/>
              <a:t>(f)) return icon;</a:t>
            </a:r>
          </a:p>
          <a:p>
            <a:pPr marL="0" indent="0">
              <a:buNone/>
            </a:pPr>
            <a:r>
              <a:rPr lang="en-US" altLang="ko-KR" dirty="0"/>
              <a:t>      else return null;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class: </a:t>
            </a:r>
            <a:r>
              <a:rPr lang="en-US" altLang="ko-KR" sz="2100" dirty="0" smtClean="0">
                <a:solidFill>
                  <a:srgbClr val="7030A0"/>
                </a:solidFill>
              </a:rPr>
              <a:t>FileIconView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048163" y="2419519"/>
            <a:ext cx="4058830" cy="3011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public </a:t>
            </a:r>
            <a:r>
              <a:rPr lang="en-US" altLang="ko-KR" b="1" dirty="0"/>
              <a:t>CalculatorPanel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  </a:t>
            </a:r>
            <a:r>
              <a:rPr lang="en-US" altLang="ko-KR" b="1" dirty="0" err="1"/>
              <a:t>setLayout</a:t>
            </a:r>
            <a:r>
              <a:rPr lang="en-US" altLang="ko-KR" dirty="0"/>
              <a:t>(new </a:t>
            </a:r>
            <a:r>
              <a:rPr lang="en-US" altLang="ko-KR" b="1" dirty="0" err="1"/>
              <a:t>BorderLayout</a:t>
            </a:r>
            <a:r>
              <a:rPr lang="en-US" altLang="ko-KR" dirty="0" smtClean="0"/>
              <a:t>());  </a:t>
            </a:r>
            <a:r>
              <a:rPr lang="en-US" altLang="ko-KR" dirty="0" smtClean="0">
                <a:solidFill>
                  <a:srgbClr val="7030A0"/>
                </a:solidFill>
              </a:rPr>
              <a:t>// inherited method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/>
              <a:t>result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lastCommand</a:t>
            </a:r>
            <a:r>
              <a:rPr lang="en-US" altLang="ko-KR" dirty="0"/>
              <a:t> = "=";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start = true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the display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b="1" dirty="0" smtClean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display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 new </a:t>
            </a:r>
            <a:r>
              <a:rPr lang="en-US" altLang="ko-KR" b="1" dirty="0" err="1"/>
              <a:t>JButton</a:t>
            </a:r>
            <a:r>
              <a:rPr lang="en-US" altLang="ko-KR" dirty="0"/>
              <a:t>("0");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>
                <a:solidFill>
                  <a:srgbClr val="0000FF"/>
                </a:solidFill>
              </a:rPr>
              <a:t>displa</a:t>
            </a:r>
            <a:r>
              <a:rPr lang="en-US" altLang="ko-KR" dirty="0" err="1">
                <a:solidFill>
                  <a:srgbClr val="0000FF"/>
                </a:solidFill>
              </a:rPr>
              <a:t>y.</a:t>
            </a:r>
            <a:r>
              <a:rPr lang="en-US" altLang="ko-KR" dirty="0" err="1"/>
              <a:t>setEnabled</a:t>
            </a:r>
            <a:r>
              <a:rPr lang="en-US" altLang="ko-KR" dirty="0"/>
              <a:t>(</a:t>
            </a:r>
            <a:r>
              <a:rPr lang="en-US" altLang="ko-KR" b="1" dirty="0"/>
              <a:t>false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display</a:t>
            </a:r>
            <a:r>
              <a:rPr lang="en-US" altLang="ko-KR" dirty="0"/>
              <a:t>, </a:t>
            </a:r>
            <a:r>
              <a:rPr lang="en-US" altLang="ko-KR" dirty="0" err="1"/>
              <a:t>BorderLayout.NORTH</a:t>
            </a:r>
            <a:r>
              <a:rPr lang="en-US" altLang="ko-KR" dirty="0" smtClean="0"/>
              <a:t>);  </a:t>
            </a:r>
            <a:r>
              <a:rPr lang="en-US" altLang="ko-KR" dirty="0" smtClean="0">
                <a:solidFill>
                  <a:srgbClr val="7030A0"/>
                </a:solidFill>
              </a:rPr>
              <a:t>// </a:t>
            </a:r>
            <a:r>
              <a:rPr lang="en-US" altLang="ko-KR" dirty="0" smtClean="0">
                <a:solidFill>
                  <a:srgbClr val="7030A0"/>
                </a:solidFill>
              </a:rPr>
              <a:t>add button to panel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ActionListener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inser</a:t>
            </a:r>
            <a:r>
              <a:rPr lang="en-US" altLang="ko-KR" dirty="0">
                <a:solidFill>
                  <a:srgbClr val="0000FF"/>
                </a:solidFill>
              </a:rPr>
              <a:t>t</a:t>
            </a:r>
            <a:r>
              <a:rPr lang="en-US" altLang="ko-KR" dirty="0"/>
              <a:t> = new </a:t>
            </a:r>
            <a:r>
              <a:rPr lang="en-US" altLang="ko-KR" b="1" dirty="0" err="1"/>
              <a:t>InsertAction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rgbClr val="7030A0"/>
                </a:solidFill>
              </a:rPr>
              <a:t>// see next slide: inner class by programmer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ActionListener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command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 new </a:t>
            </a:r>
            <a:r>
              <a:rPr lang="en-US" altLang="ko-KR" b="1" dirty="0" err="1"/>
              <a:t>CommandAction</a:t>
            </a:r>
            <a:r>
              <a:rPr lang="en-US" altLang="ko-KR" dirty="0"/>
              <a:t>(); </a:t>
            </a:r>
            <a:r>
              <a:rPr lang="en-US" altLang="ko-KR" dirty="0" smtClean="0">
                <a:solidFill>
                  <a:srgbClr val="7030A0"/>
                </a:solidFill>
              </a:rPr>
              <a:t>// inner class by programmer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726882" y="1912033"/>
            <a:ext cx="2291058" cy="2101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0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b="0" dirty="0">
                <a:solidFill>
                  <a:srgbClr val="0000FF"/>
                </a:solidFill>
              </a:rPr>
              <a:t>// add the buttons in a 4 x 4 grid</a:t>
            </a:r>
          </a:p>
          <a:p>
            <a:pPr marL="0" indent="0">
              <a:buNone/>
            </a:pPr>
            <a:r>
              <a:rPr lang="en-US" altLang="ko-KR" b="0" dirty="0" smtClean="0"/>
              <a:t>      </a:t>
            </a:r>
            <a:r>
              <a:rPr lang="en-US" altLang="ko-KR" b="0" dirty="0">
                <a:solidFill>
                  <a:srgbClr val="FF0000"/>
                </a:solidFill>
              </a:rPr>
              <a:t>panel </a:t>
            </a:r>
            <a:r>
              <a:rPr lang="en-US" altLang="ko-KR" b="0" dirty="0"/>
              <a:t>= new </a:t>
            </a:r>
            <a:r>
              <a:rPr lang="en-US" altLang="ko-KR" dirty="0" err="1"/>
              <a:t>JPanel</a:t>
            </a:r>
            <a:r>
              <a:rPr lang="en-US" altLang="ko-KR" b="0" dirty="0"/>
              <a:t>();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>
                <a:solidFill>
                  <a:srgbClr val="FF0000"/>
                </a:solidFill>
              </a:rPr>
              <a:t>panel</a:t>
            </a:r>
            <a:r>
              <a:rPr lang="en-US" altLang="ko-KR" b="0" dirty="0" err="1"/>
              <a:t>.</a:t>
            </a:r>
            <a:r>
              <a:rPr lang="en-US" altLang="ko-KR" dirty="0" err="1"/>
              <a:t>setLayout</a:t>
            </a:r>
            <a:r>
              <a:rPr lang="en-US" altLang="ko-KR" b="0" dirty="0"/>
              <a:t>(new </a:t>
            </a:r>
            <a:r>
              <a:rPr lang="en-US" altLang="ko-KR" dirty="0" err="1"/>
              <a:t>GridLayou</a:t>
            </a:r>
            <a:r>
              <a:rPr lang="en-US" altLang="ko-KR" b="0" dirty="0" err="1"/>
              <a:t>t</a:t>
            </a:r>
            <a:r>
              <a:rPr lang="en-US" altLang="ko-KR" b="0" dirty="0"/>
              <a:t>(4, 4</a:t>
            </a:r>
            <a:r>
              <a:rPr lang="en-US" altLang="ko-KR" b="0" dirty="0" smtClean="0"/>
              <a:t>));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sz="1800" dirty="0" smtClean="0">
                <a:solidFill>
                  <a:srgbClr val="7030A0"/>
                </a:solidFill>
              </a:rPr>
              <a:t>// </a:t>
            </a:r>
            <a:r>
              <a:rPr lang="en-US" altLang="ko-KR" sz="1800" dirty="0" err="1" smtClean="0">
                <a:solidFill>
                  <a:srgbClr val="7030A0"/>
                </a:solidFill>
              </a:rPr>
              <a:t>addButton</a:t>
            </a:r>
            <a:r>
              <a:rPr lang="en-US" altLang="ko-KR" sz="1800" dirty="0" smtClean="0">
                <a:solidFill>
                  <a:srgbClr val="7030A0"/>
                </a:solidFill>
              </a:rPr>
              <a:t>() method: by programmer</a:t>
            </a:r>
          </a:p>
          <a:p>
            <a:pPr marL="0" indent="0">
              <a:buNone/>
            </a:pPr>
            <a:r>
              <a:rPr lang="en-US" altLang="ko-KR" b="0" dirty="0" smtClean="0"/>
              <a:t>   </a:t>
            </a:r>
            <a:r>
              <a:rPr lang="en-US" altLang="ko-KR" dirty="0" err="1" smtClean="0"/>
              <a:t>addButton</a:t>
            </a:r>
            <a:r>
              <a:rPr lang="en-US" altLang="ko-KR" b="0" dirty="0"/>
              <a:t>("</a:t>
            </a:r>
            <a:r>
              <a:rPr lang="en-US" altLang="ko-KR" dirty="0"/>
              <a:t>7</a:t>
            </a:r>
            <a:r>
              <a:rPr lang="en-US" altLang="ko-KR" b="0" dirty="0"/>
              <a:t>", </a:t>
            </a:r>
            <a:r>
              <a:rPr lang="en-US" altLang="ko-KR" dirty="0"/>
              <a:t>insert</a:t>
            </a:r>
            <a:r>
              <a:rPr lang="en-US" altLang="ko-KR" sz="1800" b="0" dirty="0" smtClean="0">
                <a:solidFill>
                  <a:srgbClr val="7030A0"/>
                </a:solidFill>
              </a:rPr>
              <a:t>); </a:t>
            </a:r>
            <a:r>
              <a:rPr lang="en-US" altLang="ko-KR" sz="1800" b="0" dirty="0" smtClean="0"/>
              <a:t>// see next slide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b="0" dirty="0"/>
              <a:t>  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</a:t>
            </a:r>
            <a:r>
              <a:rPr lang="en-US" altLang="ko-KR" dirty="0"/>
              <a:t>8</a:t>
            </a:r>
            <a:r>
              <a:rPr lang="en-US" altLang="ko-KR" b="0" dirty="0"/>
              <a:t>", </a:t>
            </a:r>
            <a:r>
              <a:rPr lang="en-US" altLang="ko-KR" dirty="0"/>
              <a:t>insert</a:t>
            </a:r>
            <a:r>
              <a:rPr lang="en-US" altLang="ko-KR" b="0" dirty="0"/>
              <a:t>);</a:t>
            </a:r>
          </a:p>
          <a:p>
            <a:pPr marL="0" indent="0">
              <a:buNone/>
            </a:pPr>
            <a:r>
              <a:rPr lang="en-US" altLang="ko-KR" b="0" dirty="0" smtClean="0"/>
              <a:t>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("9", </a:t>
            </a:r>
            <a:r>
              <a:rPr lang="en-US" altLang="ko-KR" dirty="0"/>
              <a:t>insert</a:t>
            </a:r>
            <a:r>
              <a:rPr lang="en-US" altLang="ko-KR" b="0" dirty="0"/>
              <a:t>);</a:t>
            </a:r>
          </a:p>
          <a:p>
            <a:pPr marL="0" indent="0">
              <a:buNone/>
            </a:pPr>
            <a:r>
              <a:rPr lang="en-US" altLang="ko-KR" b="0" dirty="0"/>
              <a:t>  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("/", </a:t>
            </a:r>
            <a:r>
              <a:rPr lang="en-US" altLang="ko-KR" b="0" dirty="0">
                <a:solidFill>
                  <a:srgbClr val="0000FF"/>
                </a:solidFill>
              </a:rPr>
              <a:t>command</a:t>
            </a:r>
            <a:r>
              <a:rPr lang="en-US" altLang="ko-KR" b="0" dirty="0" smtClean="0"/>
              <a:t>);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smtClean="0"/>
              <a:t>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("4", </a:t>
            </a:r>
            <a:r>
              <a:rPr lang="en-US" altLang="ko-KR" dirty="0" smtClean="0"/>
              <a:t>insert 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("5", </a:t>
            </a:r>
            <a:r>
              <a:rPr lang="en-US" altLang="ko-KR" dirty="0" smtClean="0"/>
              <a:t>insert </a:t>
            </a:r>
            <a:r>
              <a:rPr lang="en-US" altLang="ko-KR" b="0" dirty="0" smtClean="0">
                <a:solidFill>
                  <a:srgbClr val="FF0000"/>
                </a:solidFill>
              </a:rPr>
              <a:t>)</a:t>
            </a:r>
            <a:r>
              <a:rPr lang="en-US" altLang="ko-KR" b="0" dirty="0" smtClean="0"/>
              <a:t>;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("6", </a:t>
            </a:r>
            <a:r>
              <a:rPr lang="en-US" altLang="ko-KR" dirty="0"/>
              <a:t>insert</a:t>
            </a:r>
            <a:r>
              <a:rPr lang="en-US" altLang="ko-KR" b="0" dirty="0"/>
              <a:t>);</a:t>
            </a:r>
          </a:p>
          <a:p>
            <a:pPr marL="0" indent="0">
              <a:buNone/>
            </a:pPr>
            <a:r>
              <a:rPr lang="en-US" altLang="ko-KR" b="0" dirty="0"/>
              <a:t>  </a:t>
            </a:r>
            <a:r>
              <a:rPr lang="en-US" altLang="ko-KR" b="0" dirty="0" err="1" smtClean="0"/>
              <a:t>addButton</a:t>
            </a:r>
            <a:r>
              <a:rPr lang="en-US" altLang="ko-KR" b="0" dirty="0"/>
              <a:t>("*", </a:t>
            </a:r>
            <a:r>
              <a:rPr lang="en-US" altLang="ko-KR" b="0" dirty="0">
                <a:solidFill>
                  <a:srgbClr val="0000FF"/>
                </a:solidFill>
              </a:rPr>
              <a:t>command</a:t>
            </a:r>
            <a:r>
              <a:rPr lang="en-US" altLang="ko-KR" b="0" dirty="0"/>
              <a:t>);</a:t>
            </a:r>
          </a:p>
          <a:p>
            <a:pPr marL="0" indent="0">
              <a:buNone/>
            </a:pPr>
            <a:r>
              <a:rPr lang="en-US" altLang="ko-KR" b="0" dirty="0" smtClean="0"/>
              <a:t>   </a:t>
            </a:r>
            <a:endParaRPr lang="en-US" altLang="ko-KR" b="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</a:t>
            </a:r>
            <a:r>
              <a:rPr lang="en-US" altLang="ko-KR" sz="1600" b="0" dirty="0" smtClean="0"/>
              <a:t>   </a:t>
            </a:r>
            <a:r>
              <a:rPr lang="en-US" altLang="ko-KR" b="0" dirty="0" err="1" smtClean="0"/>
              <a:t>addButton</a:t>
            </a:r>
            <a:r>
              <a:rPr lang="en-US" altLang="ko-KR" b="0" dirty="0"/>
              <a:t>("1", insert);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("2", insert);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("3", insert);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("-", command);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("0", insert);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(".", insert);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("=", command);</a:t>
            </a:r>
          </a:p>
          <a:p>
            <a:pPr marL="0" indent="0">
              <a:buNone/>
            </a:pPr>
            <a:r>
              <a:rPr lang="en-US" altLang="ko-KR" b="0" dirty="0"/>
              <a:t>      </a:t>
            </a:r>
            <a:r>
              <a:rPr lang="en-US" altLang="ko-KR" b="0" dirty="0" err="1"/>
              <a:t>addButton</a:t>
            </a:r>
            <a:r>
              <a:rPr lang="en-US" altLang="ko-KR" b="0" dirty="0"/>
              <a:t>("+", command);</a:t>
            </a:r>
          </a:p>
          <a:p>
            <a:pPr marL="0" indent="0">
              <a:buNone/>
            </a:pPr>
            <a:r>
              <a:rPr lang="en-US" altLang="ko-KR" b="0" dirty="0" smtClean="0"/>
              <a:t>      </a:t>
            </a:r>
            <a:r>
              <a:rPr lang="en-US" altLang="ko-KR" dirty="0"/>
              <a:t>add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panel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err="1"/>
              <a:t>BorderLayout.CENTER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b="0" dirty="0"/>
              <a:t>   </a:t>
            </a:r>
            <a:r>
              <a:rPr lang="en-US" altLang="ko-KR" b="0" dirty="0" smtClean="0">
                <a:solidFill>
                  <a:srgbClr val="7030A0"/>
                </a:solidFill>
              </a:rPr>
              <a:t>} // end </a:t>
            </a:r>
            <a:r>
              <a:rPr lang="en-US" altLang="ko-KR" b="0" dirty="0">
                <a:solidFill>
                  <a:srgbClr val="7030A0"/>
                </a:solidFill>
              </a:rPr>
              <a:t>of </a:t>
            </a:r>
            <a:r>
              <a:rPr lang="en-US" altLang="ko-KR" b="0" dirty="0" smtClean="0">
                <a:solidFill>
                  <a:srgbClr val="7030A0"/>
                </a:solidFill>
              </a:rPr>
              <a:t>constructor :CalculatorPanel</a:t>
            </a:r>
            <a:r>
              <a:rPr lang="en-US" altLang="ko-KR" b="0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2400" dirty="0"/>
              <a:t>/**</a:t>
            </a:r>
          </a:p>
          <a:p>
            <a:pPr marL="0" indent="0">
              <a:buNone/>
            </a:pPr>
            <a:r>
              <a:rPr lang="en-US" altLang="ko-KR" sz="2400" dirty="0"/>
              <a:t>    * </a:t>
            </a:r>
            <a:r>
              <a:rPr lang="en-US" altLang="ko-KR" sz="2400" b="1" dirty="0"/>
              <a:t>Adds a button to the center panel.</a:t>
            </a:r>
          </a:p>
          <a:p>
            <a:pPr marL="0" indent="0">
              <a:buNone/>
            </a:pPr>
            <a:r>
              <a:rPr lang="en-US" altLang="ko-KR" sz="2400" dirty="0"/>
              <a:t>    * @</a:t>
            </a:r>
            <a:r>
              <a:rPr lang="en-US" altLang="ko-KR" sz="2400" dirty="0" err="1"/>
              <a:t>param</a:t>
            </a:r>
            <a:r>
              <a:rPr lang="en-US" altLang="ko-KR" sz="2400" dirty="0"/>
              <a:t> </a:t>
            </a:r>
            <a:r>
              <a:rPr lang="en-US" altLang="ko-KR" sz="2400" b="1" dirty="0"/>
              <a:t>label </a:t>
            </a:r>
            <a:r>
              <a:rPr lang="en-US" altLang="ko-KR" sz="2400" dirty="0"/>
              <a:t>the button label</a:t>
            </a:r>
          </a:p>
          <a:p>
            <a:pPr marL="0" indent="0">
              <a:buNone/>
            </a:pPr>
            <a:r>
              <a:rPr lang="en-US" altLang="ko-KR" sz="2400" dirty="0"/>
              <a:t>    * @</a:t>
            </a:r>
            <a:r>
              <a:rPr lang="en-US" altLang="ko-KR" sz="2400" dirty="0" err="1"/>
              <a:t>param</a:t>
            </a:r>
            <a:r>
              <a:rPr lang="en-US" altLang="ko-KR" sz="2400" dirty="0"/>
              <a:t> </a:t>
            </a:r>
            <a:r>
              <a:rPr lang="en-US" altLang="ko-KR" sz="2400" b="1" dirty="0"/>
              <a:t>listener</a:t>
            </a:r>
            <a:r>
              <a:rPr lang="en-US" altLang="ko-KR" sz="2400" dirty="0"/>
              <a:t> the button listener</a:t>
            </a:r>
          </a:p>
          <a:p>
            <a:pPr marL="0" indent="0">
              <a:buNone/>
            </a:pPr>
            <a:r>
              <a:rPr lang="en-US" altLang="ko-KR" sz="2400" dirty="0"/>
              <a:t>    */</a:t>
            </a:r>
          </a:p>
          <a:p>
            <a:pPr marL="0" indent="0">
              <a:buNone/>
            </a:pPr>
            <a:r>
              <a:rPr lang="en-US" altLang="ko-KR" sz="2400" dirty="0"/>
              <a:t>   private void </a:t>
            </a:r>
            <a:r>
              <a:rPr lang="en-US" altLang="ko-KR" sz="2400" b="1" dirty="0" err="1"/>
              <a:t>addButton</a:t>
            </a:r>
            <a:r>
              <a:rPr lang="en-US" altLang="ko-KR" sz="2400" dirty="0"/>
              <a:t>(String </a:t>
            </a:r>
            <a:r>
              <a:rPr lang="en-US" altLang="ko-KR" sz="2400" b="1" dirty="0"/>
              <a:t>label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ActionListener</a:t>
            </a:r>
            <a:r>
              <a:rPr lang="en-US" altLang="ko-KR" sz="2400" dirty="0"/>
              <a:t> </a:t>
            </a:r>
            <a:r>
              <a:rPr lang="en-US" altLang="ko-KR" sz="2400" b="1" dirty="0"/>
              <a:t>listener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{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b="1" dirty="0" err="1"/>
              <a:t>JButton</a:t>
            </a:r>
            <a:r>
              <a:rPr lang="en-US" altLang="ko-KR" sz="2400" dirty="0"/>
              <a:t> button = new </a:t>
            </a:r>
            <a:r>
              <a:rPr lang="en-US" altLang="ko-KR" sz="2400" dirty="0" err="1"/>
              <a:t>JButton</a:t>
            </a:r>
            <a:r>
              <a:rPr lang="en-US" altLang="ko-KR" sz="2400" dirty="0"/>
              <a:t>(</a:t>
            </a:r>
            <a:r>
              <a:rPr lang="en-US" altLang="ko-KR" sz="2400" b="1" dirty="0"/>
              <a:t>label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b="1" dirty="0" err="1"/>
              <a:t>button</a:t>
            </a:r>
            <a:r>
              <a:rPr lang="en-US" altLang="ko-KR" sz="2400" dirty="0" err="1"/>
              <a:t>.addActionListener</a:t>
            </a:r>
            <a:r>
              <a:rPr lang="en-US" altLang="ko-KR" sz="2400" dirty="0"/>
              <a:t>(</a:t>
            </a:r>
            <a:r>
              <a:rPr lang="en-US" altLang="ko-KR" sz="2400" b="1" dirty="0"/>
              <a:t>listener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b="1" dirty="0" err="1">
                <a:solidFill>
                  <a:srgbClr val="FF0000"/>
                </a:solidFill>
              </a:rPr>
              <a:t>panel</a:t>
            </a:r>
            <a:r>
              <a:rPr lang="en-US" altLang="ko-KR" sz="2400" dirty="0" err="1"/>
              <a:t>.</a:t>
            </a:r>
            <a:r>
              <a:rPr lang="en-US" altLang="ko-KR" sz="2400" b="1" dirty="0" err="1"/>
              <a:t>add</a:t>
            </a:r>
            <a:r>
              <a:rPr lang="en-US" altLang="ko-KR" sz="2400" b="1" dirty="0"/>
              <a:t>(button</a:t>
            </a:r>
            <a:r>
              <a:rPr lang="en-US" altLang="ko-KR" sz="2400" dirty="0" smtClean="0"/>
              <a:t>); </a:t>
            </a:r>
            <a:r>
              <a:rPr lang="en-US" altLang="ko-KR" sz="2200" dirty="0" smtClean="0">
                <a:solidFill>
                  <a:srgbClr val="7030A0"/>
                </a:solidFill>
              </a:rPr>
              <a:t>// </a:t>
            </a:r>
            <a:r>
              <a:rPr lang="en-US" altLang="ko-KR" sz="2200" dirty="0" smtClean="0">
                <a:solidFill>
                  <a:srgbClr val="FF0000"/>
                </a:solidFill>
              </a:rPr>
              <a:t>panel</a:t>
            </a:r>
            <a:r>
              <a:rPr lang="en-US" altLang="ko-KR" sz="2200" dirty="0" smtClean="0">
                <a:solidFill>
                  <a:srgbClr val="7030A0"/>
                </a:solidFill>
              </a:rPr>
              <a:t> is filed of outer class</a:t>
            </a:r>
            <a:endParaRPr lang="en-US" altLang="ko-KR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 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145308" y="3533432"/>
            <a:ext cx="2107301" cy="193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7"/>
            <a:ext cx="10601325" cy="5456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/*This </a:t>
            </a:r>
            <a:r>
              <a:rPr lang="en-US" altLang="ko-KR" dirty="0">
                <a:solidFill>
                  <a:srgbClr val="7030A0"/>
                </a:solidFill>
              </a:rPr>
              <a:t>action inserts the button action string to the end of the display </a:t>
            </a:r>
            <a:r>
              <a:rPr lang="en-US" altLang="ko-KR" dirty="0" smtClean="0">
                <a:solidFill>
                  <a:srgbClr val="7030A0"/>
                </a:solidFill>
              </a:rPr>
              <a:t>text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</a:t>
            </a:r>
            <a:r>
              <a:rPr lang="en-US" altLang="ko-KR" dirty="0"/>
              <a:t>private class </a:t>
            </a:r>
            <a:r>
              <a:rPr lang="en-US" altLang="ko-KR" b="1" dirty="0" err="1">
                <a:solidFill>
                  <a:srgbClr val="0000FF"/>
                </a:solidFill>
              </a:rPr>
              <a:t>InsertAction</a:t>
            </a:r>
            <a:r>
              <a:rPr lang="en-US" altLang="ko-KR" b="1" dirty="0"/>
              <a:t> </a:t>
            </a:r>
            <a:r>
              <a:rPr lang="en-US" altLang="ko-KR" dirty="0"/>
              <a:t>implements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ActionListener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{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   public </a:t>
            </a:r>
            <a:r>
              <a:rPr lang="en-US" altLang="ko-KR" dirty="0"/>
              <a:t>void </a:t>
            </a:r>
            <a:r>
              <a:rPr lang="en-US" altLang="ko-KR" b="1" dirty="0" err="1"/>
              <a:t>actionPerformed</a:t>
            </a:r>
            <a:r>
              <a:rPr lang="en-US" altLang="ko-KR" b="1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event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 String </a:t>
            </a:r>
            <a:r>
              <a:rPr lang="en-US" altLang="ko-KR" b="1" dirty="0"/>
              <a:t>input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0000FF"/>
                </a:solidFill>
              </a:rPr>
              <a:t>event</a:t>
            </a:r>
            <a:r>
              <a:rPr lang="en-US" altLang="ko-KR" dirty="0" err="1"/>
              <a:t>.</a:t>
            </a:r>
            <a:r>
              <a:rPr lang="en-US" altLang="ko-KR" b="1" dirty="0" err="1"/>
              <a:t>getActionCommand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 if </a:t>
            </a:r>
            <a:r>
              <a:rPr lang="en-US" altLang="ko-KR" dirty="0"/>
              <a:t>(</a:t>
            </a:r>
            <a:r>
              <a:rPr lang="en-US" altLang="ko-KR" b="1" dirty="0"/>
              <a:t>start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display</a:t>
            </a:r>
            <a:r>
              <a:rPr lang="en-US" altLang="ko-KR" b="1" dirty="0" err="1" smtClean="0"/>
              <a:t>.setText</a:t>
            </a:r>
            <a:r>
              <a:rPr lang="en-US" altLang="ko-KR" dirty="0" smtClean="0"/>
              <a:t>(“ ");   </a:t>
            </a:r>
            <a:r>
              <a:rPr lang="en-US" altLang="ko-KR" b="1" dirty="0" smtClean="0">
                <a:solidFill>
                  <a:srgbClr val="7030A0"/>
                </a:solidFill>
              </a:rPr>
              <a:t>// display  refers to object of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b="1" dirty="0" smtClean="0">
                <a:solidFill>
                  <a:srgbClr val="7030A0"/>
                </a:solidFill>
              </a:rPr>
              <a:t> class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/>
              <a:t>start = false;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>
                <a:solidFill>
                  <a:srgbClr val="FF0000"/>
                </a:solidFill>
              </a:rPr>
              <a:t>display</a:t>
            </a:r>
            <a:r>
              <a:rPr lang="en-US" altLang="ko-KR" b="1" dirty="0" err="1"/>
              <a:t>.setText</a:t>
            </a:r>
            <a:r>
              <a:rPr lang="en-US" altLang="ko-KR" b="1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display</a:t>
            </a:r>
            <a:r>
              <a:rPr lang="en-US" altLang="ko-KR" dirty="0" err="1"/>
              <a:t>.</a:t>
            </a:r>
            <a:r>
              <a:rPr lang="en-US" altLang="ko-KR" b="1" dirty="0" err="1"/>
              <a:t>getText</a:t>
            </a:r>
            <a:r>
              <a:rPr lang="en-US" altLang="ko-KR" dirty="0"/>
              <a:t>() + </a:t>
            </a:r>
            <a:r>
              <a:rPr lang="en-US" altLang="ko-KR" b="1" dirty="0"/>
              <a:t>input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//  end of inner class: </a:t>
            </a:r>
            <a:r>
              <a:rPr lang="en-US" altLang="ko-KR" dirty="0" err="1" smtClean="0">
                <a:solidFill>
                  <a:srgbClr val="7030A0"/>
                </a:solidFill>
              </a:rPr>
              <a:t>InesrtAction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610600" y="1912032"/>
            <a:ext cx="1767435" cy="176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75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This action executes the command that the button action string </a:t>
            </a:r>
            <a:r>
              <a:rPr lang="en-US" altLang="ko-KR" dirty="0" smtClean="0">
                <a:solidFill>
                  <a:srgbClr val="7030A0"/>
                </a:solidFill>
              </a:rPr>
              <a:t>denotes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private class </a:t>
            </a:r>
            <a:r>
              <a:rPr lang="en-US" altLang="ko-KR" b="1" dirty="0" err="1">
                <a:solidFill>
                  <a:srgbClr val="0000FF"/>
                </a:solidFill>
              </a:rPr>
              <a:t>CommandAction</a:t>
            </a:r>
            <a:r>
              <a:rPr lang="en-US" altLang="ko-KR" dirty="0"/>
              <a:t> implements </a:t>
            </a:r>
            <a:r>
              <a:rPr lang="en-US" altLang="ko-KR" dirty="0" err="1">
                <a:solidFill>
                  <a:srgbClr val="0000FF"/>
                </a:solidFill>
              </a:rPr>
              <a:t>ActionListener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public </a:t>
            </a:r>
            <a:r>
              <a:rPr lang="en-US" altLang="ko-KR" dirty="0"/>
              <a:t>void </a:t>
            </a:r>
            <a:r>
              <a:rPr lang="en-US" altLang="ko-KR" b="1" dirty="0" err="1"/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event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String </a:t>
            </a:r>
            <a:r>
              <a:rPr lang="en-US" altLang="ko-KR" b="1" dirty="0"/>
              <a:t>command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event</a:t>
            </a:r>
            <a:r>
              <a:rPr lang="en-US" altLang="ko-KR" dirty="0" err="1"/>
              <a:t>.getActionCommand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if (</a:t>
            </a:r>
            <a:r>
              <a:rPr lang="en-US" altLang="ko-KR" b="1" dirty="0"/>
              <a:t>start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if (</a:t>
            </a:r>
            <a:r>
              <a:rPr lang="en-US" altLang="ko-KR" dirty="0" err="1" smtClean="0"/>
              <a:t>command.equals</a:t>
            </a:r>
            <a:r>
              <a:rPr lang="en-US" altLang="ko-KR" dirty="0" smtClean="0"/>
              <a:t> ("-"))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>
                <a:solidFill>
                  <a:srgbClr val="FF0000"/>
                </a:solidFill>
              </a:rPr>
              <a:t>display</a:t>
            </a:r>
            <a:r>
              <a:rPr lang="en-US" altLang="ko-KR" dirty="0" err="1"/>
              <a:t>.</a:t>
            </a:r>
            <a:r>
              <a:rPr lang="en-US" altLang="ko-KR" b="1" dirty="0" err="1"/>
              <a:t>setText</a:t>
            </a:r>
            <a:r>
              <a:rPr lang="en-US" altLang="ko-KR" dirty="0"/>
              <a:t>(</a:t>
            </a:r>
            <a:r>
              <a:rPr lang="en-US" altLang="ko-KR" b="1" dirty="0"/>
              <a:t>command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   start = false;</a:t>
            </a: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r>
              <a:rPr lang="en-US" altLang="ko-KR" dirty="0"/>
              <a:t>            else </a:t>
            </a:r>
            <a:r>
              <a:rPr lang="en-US" altLang="ko-KR" dirty="0" err="1"/>
              <a:t>l</a:t>
            </a:r>
            <a:r>
              <a:rPr lang="en-US" altLang="ko-KR" b="1" dirty="0" err="1"/>
              <a:t>astComman</a:t>
            </a:r>
            <a:r>
              <a:rPr lang="en-US" altLang="ko-KR" dirty="0" err="1"/>
              <a:t>d</a:t>
            </a:r>
            <a:r>
              <a:rPr lang="en-US" altLang="ko-KR" dirty="0"/>
              <a:t> = command;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smtClean="0">
                <a:solidFill>
                  <a:srgbClr val="0000FF"/>
                </a:solidFill>
              </a:rPr>
              <a:t>// continue next slide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843165" y="2538111"/>
            <a:ext cx="1952877" cy="1936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95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12.1</a:t>
            </a:r>
            <a:r>
              <a:rPr lang="en-US" altLang="ko-KR" dirty="0">
                <a:solidFill>
                  <a:srgbClr val="FF0000"/>
                </a:solidFill>
              </a:rPr>
              <a:t> calculator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CalculatorPanel.java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       else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00FF"/>
                </a:solidFill>
              </a:rPr>
              <a:t>calculate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/>
              <a:t>Double.parseDouble</a:t>
            </a:r>
            <a:r>
              <a:rPr lang="en-US" altLang="ko-KR" dirty="0" smtClean="0"/>
              <a:t>( </a:t>
            </a:r>
            <a:r>
              <a:rPr lang="en-US" altLang="ko-KR" b="1" dirty="0" err="1" smtClean="0"/>
              <a:t>display.getText</a:t>
            </a:r>
            <a:r>
              <a:rPr lang="en-US" altLang="ko-KR" dirty="0" smtClean="0"/>
              <a:t>( )  ) 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</a:t>
            </a:r>
            <a:r>
              <a:rPr lang="en-US" altLang="ko-KR" dirty="0" err="1"/>
              <a:t>lastCommand</a:t>
            </a:r>
            <a:r>
              <a:rPr lang="en-US" altLang="ko-KR" dirty="0"/>
              <a:t> = command;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</a:t>
            </a:r>
            <a:r>
              <a:rPr lang="en-US" altLang="ko-KR" dirty="0"/>
              <a:t>start = true;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}  </a:t>
            </a:r>
            <a:r>
              <a:rPr lang="en-US" altLang="ko-KR" dirty="0">
                <a:solidFill>
                  <a:srgbClr val="7030A0"/>
                </a:solidFill>
              </a:rPr>
              <a:t>// end of </a:t>
            </a:r>
            <a:r>
              <a:rPr lang="en-US" altLang="ko-KR" dirty="0" err="1">
                <a:solidFill>
                  <a:srgbClr val="7030A0"/>
                </a:solidFill>
              </a:rPr>
              <a:t>actionPerformd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() method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FF0000"/>
                </a:solidFill>
              </a:rPr>
              <a:t>end of inner class: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ActionCommnad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/* </a:t>
            </a:r>
            <a:r>
              <a:rPr lang="en-US" altLang="ko-KR" dirty="0">
                <a:solidFill>
                  <a:srgbClr val="7030A0"/>
                </a:solidFill>
              </a:rPr>
              <a:t>Carries out the pending calculation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x the value to be accumulated with the prior result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 </a:t>
            </a:r>
            <a:r>
              <a:rPr lang="en-US" altLang="ko-KR" b="1" dirty="0"/>
              <a:t>public void </a:t>
            </a:r>
            <a:r>
              <a:rPr lang="en-US" altLang="ko-KR" b="1" dirty="0">
                <a:solidFill>
                  <a:srgbClr val="0000FF"/>
                </a:solidFill>
              </a:rPr>
              <a:t>calculate</a:t>
            </a:r>
            <a:r>
              <a:rPr lang="en-US" altLang="ko-KR" b="1" dirty="0"/>
              <a:t>(double x)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  </a:t>
            </a:r>
            <a:r>
              <a:rPr lang="en-US" altLang="ko-KR" dirty="0"/>
              <a:t>if </a:t>
            </a:r>
            <a:r>
              <a:rPr lang="en-US" altLang="ko-KR" dirty="0" smtClean="0"/>
              <a:t>  (</a:t>
            </a:r>
            <a:r>
              <a:rPr lang="en-US" altLang="ko-KR" dirty="0" err="1"/>
              <a:t>lastCommand.equals</a:t>
            </a:r>
            <a:r>
              <a:rPr lang="en-US" altLang="ko-KR" dirty="0"/>
              <a:t>("+")) result += </a:t>
            </a:r>
            <a:r>
              <a:rPr lang="en-US" altLang="ko-KR" dirty="0" smtClean="0"/>
              <a:t>x;</a:t>
            </a:r>
          </a:p>
          <a:p>
            <a:pPr marL="0" indent="0">
              <a:buNone/>
            </a:pPr>
            <a:r>
              <a:rPr lang="en-US" altLang="ko-KR" dirty="0" smtClean="0"/>
              <a:t>         else if (</a:t>
            </a:r>
            <a:r>
              <a:rPr lang="en-US" altLang="ko-KR" dirty="0" err="1" smtClean="0"/>
              <a:t>lastCommand.equals</a:t>
            </a:r>
            <a:r>
              <a:rPr lang="en-US" altLang="ko-KR" dirty="0" smtClean="0"/>
              <a:t>("-")) result -= x;</a:t>
            </a:r>
          </a:p>
          <a:p>
            <a:pPr marL="0" indent="0">
              <a:buNone/>
            </a:pPr>
            <a:r>
              <a:rPr lang="en-US" altLang="ko-KR" dirty="0" smtClean="0"/>
              <a:t>         else if (</a:t>
            </a:r>
            <a:r>
              <a:rPr lang="en-US" altLang="ko-KR" dirty="0" err="1" smtClean="0"/>
              <a:t>lastCommand.equals</a:t>
            </a:r>
            <a:r>
              <a:rPr lang="en-US" altLang="ko-KR" dirty="0" smtClean="0"/>
              <a:t>("*")) result *= x;</a:t>
            </a:r>
          </a:p>
          <a:p>
            <a:pPr marL="0" indent="0">
              <a:buNone/>
            </a:pPr>
            <a:r>
              <a:rPr lang="en-US" altLang="ko-KR" dirty="0" smtClean="0"/>
              <a:t>         else if (</a:t>
            </a:r>
            <a:r>
              <a:rPr lang="en-US" altLang="ko-KR" dirty="0" err="1" smtClean="0"/>
              <a:t>lastCommand.equals</a:t>
            </a:r>
            <a:r>
              <a:rPr lang="en-US" altLang="ko-KR" dirty="0" smtClean="0"/>
              <a:t>("/")) result /= x;</a:t>
            </a:r>
          </a:p>
          <a:p>
            <a:pPr marL="0" indent="0">
              <a:buNone/>
            </a:pPr>
            <a:r>
              <a:rPr lang="en-US" altLang="ko-KR" dirty="0" smtClean="0"/>
              <a:t>         else if (</a:t>
            </a:r>
            <a:r>
              <a:rPr lang="en-US" altLang="ko-KR" dirty="0" err="1" smtClean="0"/>
              <a:t>lastCommand.equals</a:t>
            </a:r>
            <a:r>
              <a:rPr lang="en-US" altLang="ko-KR" dirty="0" smtClean="0"/>
              <a:t>("=")) result = x;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         </a:t>
            </a:r>
            <a:r>
              <a:rPr lang="en-US" altLang="ko-KR" dirty="0" err="1" smtClean="0">
                <a:solidFill>
                  <a:srgbClr val="0000FF"/>
                </a:solidFill>
              </a:rPr>
              <a:t>display.setText</a:t>
            </a:r>
            <a:r>
              <a:rPr lang="en-US" altLang="ko-KR" dirty="0" smtClean="0">
                <a:solidFill>
                  <a:srgbClr val="0000FF"/>
                </a:solidFill>
              </a:rPr>
              <a:t>(“ " + result);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}  // end of CalculatorPanel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170851" y="3849021"/>
            <a:ext cx="1767435" cy="176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29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12.3 </a:t>
            </a:r>
            <a:r>
              <a:rPr lang="en-US" altLang="ko-KR" dirty="0" smtClean="0">
                <a:solidFill>
                  <a:srgbClr val="FF0000"/>
                </a:solidFill>
              </a:rPr>
              <a:t>Text inputs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맑은 고딕" panose="020F0302020204030204"/>
                <a:cs typeface="+mj-cs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F0302020204030204"/>
                <a:cs typeface="+mj-cs"/>
              </a:rPr>
              <a:t>How to Process </a:t>
            </a:r>
            <a:r>
              <a:rPr lang="en-US" altLang="ko-KR" b="1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text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F0302020204030204"/>
                <a:cs typeface="+mj-cs"/>
              </a:rPr>
              <a:t>input? </a:t>
            </a:r>
            <a:endParaRPr lang="en-US" altLang="ko-KR" dirty="0" smtClean="0"/>
          </a:p>
          <a:p>
            <a:r>
              <a:rPr lang="en-US" altLang="ko-KR" dirty="0" smtClean="0"/>
              <a:t>Construct </a:t>
            </a:r>
            <a:r>
              <a:rPr lang="en-US" altLang="ko-KR" b="1" dirty="0" err="1">
                <a:solidFill>
                  <a:srgbClr val="0000FF"/>
                </a:solidFill>
              </a:rPr>
              <a:t>JTextField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with </a:t>
            </a:r>
            <a:r>
              <a:rPr lang="en-US" altLang="ko-KR" b="1" dirty="0"/>
              <a:t>default text and size:</a:t>
            </a:r>
          </a:p>
          <a:p>
            <a:pPr marL="457200" lvl="1" indent="0">
              <a:buNone/>
            </a:pPr>
            <a:r>
              <a:rPr lang="en-US" altLang="ko-KR" sz="2000" b="1" dirty="0" err="1">
                <a:latin typeface="Comic Sans MS" panose="030F0702030302020204" pitchFamily="66" charset="0"/>
              </a:rPr>
              <a:t>JTextField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latin typeface="Comic Sans MS" panose="030F0702030302020204" pitchFamily="66" charset="0"/>
              </a:rPr>
              <a:t>textField</a:t>
            </a:r>
            <a:r>
              <a:rPr lang="en-US" altLang="ko-KR" sz="2000" dirty="0">
                <a:latin typeface="Comic Sans MS" panose="030F0702030302020204" pitchFamily="66" charset="0"/>
              </a:rPr>
              <a:t> = new </a:t>
            </a:r>
            <a:r>
              <a:rPr lang="en-US" altLang="ko-KR" sz="2000" b="1" dirty="0" err="1">
                <a:latin typeface="Comic Sans MS" panose="030F0702030302020204" pitchFamily="66" charset="0"/>
              </a:rPr>
              <a:t>JTextField</a:t>
            </a:r>
            <a:r>
              <a:rPr lang="en-US" altLang="ko-KR" sz="2000" dirty="0">
                <a:latin typeface="Comic Sans MS" panose="030F0702030302020204" pitchFamily="66" charset="0"/>
              </a:rPr>
              <a:t>("Default input", 20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r>
              <a:rPr lang="en-US" altLang="ko-KR" b="1" dirty="0"/>
              <a:t>Read user input: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Comic Sans MS" panose="030F0702030302020204" pitchFamily="66" charset="0"/>
              </a:rPr>
              <a:t>String</a:t>
            </a:r>
            <a:r>
              <a:rPr lang="en-US" altLang="ko-KR" sz="2000" dirty="0">
                <a:latin typeface="Comic Sans MS" panose="030F0702030302020204" pitchFamily="66" charset="0"/>
              </a:rPr>
              <a:t> input = </a:t>
            </a:r>
            <a:r>
              <a:rPr lang="en-US" altLang="ko-KR" sz="2000" dirty="0" err="1">
                <a:latin typeface="Comic Sans MS" panose="030F0702030302020204" pitchFamily="66" charset="0"/>
              </a:rPr>
              <a:t>textField.</a:t>
            </a:r>
            <a:r>
              <a:rPr lang="en-US" altLang="ko-KR" sz="2000" b="1" dirty="0" err="1">
                <a:latin typeface="Comic Sans MS" panose="030F0702030302020204" pitchFamily="66" charset="0"/>
              </a:rPr>
              <a:t>getText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r>
              <a:rPr lang="en-US" altLang="ko-KR" dirty="0"/>
              <a:t>Use a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JPasswordField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to mask user input. The input is returned as a char[] array: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char[] input = </a:t>
            </a:r>
            <a:r>
              <a:rPr lang="en-US" altLang="ko-KR" sz="2000" b="1" dirty="0" err="1">
                <a:latin typeface="Comic Sans MS" panose="030F0702030302020204" pitchFamily="66" charset="0"/>
              </a:rPr>
              <a:t>passwordField</a:t>
            </a:r>
            <a:r>
              <a:rPr lang="en-US" altLang="ko-KR" sz="2000" dirty="0" err="1">
                <a:latin typeface="Comic Sans MS" panose="030F0702030302020204" pitchFamily="66" charset="0"/>
              </a:rPr>
              <a:t>.getPassword</a:t>
            </a:r>
            <a:r>
              <a:rPr lang="en-US" altLang="ko-KR" sz="2000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Comic Sans MS" panose="030F0702030302020204" pitchFamily="66" charset="0"/>
              </a:rPr>
              <a:t>// Overwrite contents when you are done with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it</a:t>
            </a:r>
          </a:p>
          <a:p>
            <a:pPr marL="457200" lvl="1" indent="0">
              <a:buNone/>
            </a:pPr>
            <a:endParaRPr lang="en-US" altLang="ko-KR" sz="2000" b="1" dirty="0" smtClean="0">
              <a:latin typeface="Comic Sans MS" panose="030F0702030302020204" pitchFamily="66" charset="0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Use </a:t>
            </a:r>
            <a:r>
              <a:rPr lang="en-US" altLang="ko-KR" b="1" dirty="0">
                <a:solidFill>
                  <a:srgbClr val="FF0000"/>
                </a:solidFill>
              </a:rPr>
              <a:t>labels to label input fields:</a:t>
            </a:r>
          </a:p>
          <a:p>
            <a:pPr marL="457200" lvl="1" indent="0">
              <a:buNone/>
            </a:pPr>
            <a:r>
              <a:rPr lang="en-US" altLang="ko-KR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JLabel</a:t>
            </a:r>
            <a:r>
              <a:rPr lang="en-US" altLang="ko-KR" sz="2000" dirty="0">
                <a:latin typeface="Comic Sans MS" panose="030F0702030302020204" pitchFamily="66" charset="0"/>
              </a:rPr>
              <a:t> label = new </a:t>
            </a:r>
            <a:r>
              <a:rPr lang="en-US" altLang="ko-KR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JLabel</a:t>
            </a:r>
            <a:r>
              <a:rPr lang="en-US" altLang="ko-KR" sz="2000" dirty="0">
                <a:latin typeface="Comic Sans MS" panose="030F0702030302020204" pitchFamily="66" charset="0"/>
              </a:rPr>
              <a:t>("Password: ", </a:t>
            </a:r>
            <a:r>
              <a:rPr lang="en-US" altLang="ko-KR" sz="2000" dirty="0" err="1">
                <a:latin typeface="Comic Sans MS" panose="030F0702030302020204" pitchFamily="66" charset="0"/>
              </a:rPr>
              <a:t>JLabel.RIGHT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);  </a:t>
            </a:r>
            <a:r>
              <a:rPr lang="en-US" altLang="ko-KR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// alignment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err="1" smtClean="0">
                <a:solidFill>
                  <a:srgbClr val="FF0000"/>
                </a:solidFill>
              </a:rPr>
              <a:t>JTextArea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7122459" cy="5364312"/>
          </a:xfrm>
        </p:spPr>
        <p:txBody>
          <a:bodyPr/>
          <a:lstStyle/>
          <a:p>
            <a:r>
              <a:rPr lang="en-US" altLang="ko-KR" dirty="0"/>
              <a:t>Construct </a:t>
            </a:r>
            <a:r>
              <a:rPr lang="en-US" altLang="ko-KR" b="1" dirty="0" err="1">
                <a:solidFill>
                  <a:srgbClr val="0000FF"/>
                </a:solidFill>
              </a:rPr>
              <a:t>JTextArea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with number of rows and columns: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textArea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JTextArea</a:t>
            </a:r>
            <a:r>
              <a:rPr lang="en-US" altLang="ko-KR" dirty="0">
                <a:latin typeface="Comic Sans MS" panose="030F0702030302020204" pitchFamily="66" charset="0"/>
              </a:rPr>
              <a:t>(8, 40); 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latin typeface="Comic Sans MS" panose="030F0702030302020204" pitchFamily="66" charset="0"/>
              </a:rPr>
              <a:t>// </a:t>
            </a:r>
            <a:r>
              <a:rPr lang="en-US" altLang="ko-KR" b="1" dirty="0">
                <a:latin typeface="Comic Sans MS" panose="030F0702030302020204" pitchFamily="66" charset="0"/>
              </a:rPr>
              <a:t>8 lines of 40 columns each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Call </a:t>
            </a:r>
            <a:r>
              <a:rPr lang="en-US" altLang="ko-KR" b="1" dirty="0" err="1"/>
              <a:t>getText</a:t>
            </a:r>
            <a:r>
              <a:rPr lang="en-US" altLang="ko-KR" b="1" dirty="0"/>
              <a:t>/</a:t>
            </a:r>
            <a:r>
              <a:rPr lang="en-US" altLang="ko-KR" b="1" dirty="0" err="1"/>
              <a:t>setText</a:t>
            </a:r>
            <a:r>
              <a:rPr lang="en-US" altLang="ko-KR" dirty="0"/>
              <a:t> to read and write contents.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Enable </a:t>
            </a:r>
            <a:r>
              <a:rPr lang="en-US" altLang="ko-KR" dirty="0"/>
              <a:t>line wrapping: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textArea.</a:t>
            </a:r>
            <a:r>
              <a:rPr lang="en-US" altLang="ko-KR" b="1" dirty="0" err="1">
                <a:latin typeface="Comic Sans MS" panose="030F0702030302020204" pitchFamily="66" charset="0"/>
              </a:rPr>
              <a:t>setLineWra</a:t>
            </a:r>
            <a:r>
              <a:rPr lang="en-US" altLang="ko-KR" dirty="0" err="1">
                <a:latin typeface="Comic Sans MS" panose="030F0702030302020204" pitchFamily="66" charset="0"/>
              </a:rPr>
              <a:t>p</a:t>
            </a:r>
            <a:r>
              <a:rPr lang="en-US" altLang="ko-KR" dirty="0">
                <a:latin typeface="Comic Sans MS" panose="030F0702030302020204" pitchFamily="66" charset="0"/>
              </a:rPr>
              <a:t>(true); // long lines are wrapped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Or </a:t>
            </a:r>
            <a:r>
              <a:rPr lang="en-US" altLang="ko-KR" dirty="0"/>
              <a:t>enclose in </a:t>
            </a:r>
            <a:r>
              <a:rPr lang="en-US" altLang="ko-KR" b="1" dirty="0">
                <a:solidFill>
                  <a:srgbClr val="FF0000"/>
                </a:solidFill>
              </a:rPr>
              <a:t>scroll pane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textArea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b="1" dirty="0" err="1">
                <a:latin typeface="Comic Sans MS" panose="030F0702030302020204" pitchFamily="66" charset="0"/>
              </a:rPr>
              <a:t>JTextArea</a:t>
            </a:r>
            <a:r>
              <a:rPr lang="en-US" altLang="ko-KR" dirty="0">
                <a:latin typeface="Comic Sans MS" panose="030F0702030302020204" pitchFamily="66" charset="0"/>
              </a:rPr>
              <a:t>(8, 40);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JScrollPane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scrollPane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JScrollPane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textArea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//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Add </a:t>
            </a: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scrollPane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 to container</a:t>
            </a:r>
            <a:endParaRPr lang="ko-KR" altLang="en-US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101853" y="992037"/>
            <a:ext cx="3368488" cy="3337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4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12.1</a:t>
            </a:r>
            <a:r>
              <a:rPr lang="en-US" altLang="ko-KR" dirty="0" smtClean="0"/>
              <a:t> Swing and The “Model-View-Controller ” Design 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user interface component has three characteristics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smtClean="0"/>
              <a:t>Its content </a:t>
            </a:r>
            <a:r>
              <a:rPr lang="en-US" altLang="ko-KR" dirty="0"/>
              <a:t>(current selected value, entered text, ...)</a:t>
            </a:r>
          </a:p>
          <a:p>
            <a:pPr lvl="1"/>
            <a:r>
              <a:rPr lang="en-US" altLang="ko-KR" dirty="0" smtClean="0"/>
              <a:t>Its visual </a:t>
            </a:r>
            <a:r>
              <a:rPr lang="en-US" altLang="ko-KR" dirty="0"/>
              <a:t>appearance (color, size, ...)</a:t>
            </a:r>
          </a:p>
          <a:p>
            <a:pPr lvl="1"/>
            <a:r>
              <a:rPr lang="en-US" altLang="ko-KR" dirty="0" smtClean="0"/>
              <a:t>Its behavior </a:t>
            </a:r>
            <a:r>
              <a:rPr lang="en-US" altLang="ko-KR" dirty="0"/>
              <a:t>(reaction to events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Hence, we need to implement three separate classes for each user interface component :</a:t>
            </a:r>
          </a:p>
          <a:p>
            <a:pPr lvl="1"/>
            <a:r>
              <a:rPr lang="en-US" dirty="0" smtClean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model, </a:t>
            </a:r>
            <a:r>
              <a:rPr lang="en-US" dirty="0">
                <a:latin typeface="TimesNewRomanPSMT"/>
              </a:rPr>
              <a:t>which stores the </a:t>
            </a:r>
            <a:r>
              <a:rPr lang="en-US" dirty="0" smtClean="0">
                <a:latin typeface="TimesNewRomanPSMT"/>
              </a:rPr>
              <a:t>content.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Model </a:t>
            </a:r>
            <a:r>
              <a:rPr lang="en-US" altLang="ko-KR" sz="1600" b="1" dirty="0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s pure data with no visual </a:t>
            </a:r>
            <a:r>
              <a:rPr lang="en-US" altLang="ko-KR" sz="1600" dirty="0" smtClean="0">
                <a:solidFill>
                  <a:prstClr val="black"/>
                </a:solidFill>
              </a:rPr>
              <a:t>appearance.</a:t>
            </a:r>
            <a:endParaRPr lang="en-US" altLang="ko-KR" dirty="0">
              <a:latin typeface="TimesNewRomanPSMT"/>
            </a:endParaRPr>
          </a:p>
          <a:p>
            <a:pPr lvl="1"/>
            <a:r>
              <a:rPr lang="en-US" dirty="0" smtClean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view, </a:t>
            </a:r>
            <a:r>
              <a:rPr lang="en-US" dirty="0">
                <a:latin typeface="TimesNewRomanPSMT"/>
              </a:rPr>
              <a:t>which displays the </a:t>
            </a:r>
            <a:r>
              <a:rPr lang="en-US" dirty="0" smtClean="0">
                <a:latin typeface="TimesNewRomanPSMT"/>
              </a:rPr>
              <a:t>content(data)</a:t>
            </a:r>
            <a:endParaRPr lang="en-US" dirty="0">
              <a:latin typeface="TimesNewRomanPSMT"/>
            </a:endParaRPr>
          </a:p>
          <a:p>
            <a:pPr lvl="1"/>
            <a:r>
              <a:rPr lang="en-US" dirty="0" smtClean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controller, </a:t>
            </a:r>
            <a:r>
              <a:rPr lang="en-US" dirty="0">
                <a:latin typeface="TimesNewRomanPSMT"/>
              </a:rPr>
              <a:t>which handles user </a:t>
            </a:r>
            <a:r>
              <a:rPr lang="en-US" b="1" dirty="0" smtClean="0">
                <a:latin typeface="TimesNewRomanPSMT"/>
              </a:rPr>
              <a:t>input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events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(AWT Events</a:t>
            </a:r>
            <a:r>
              <a:rPr lang="en-US" dirty="0" smtClean="0">
                <a:latin typeface="TimesNewRomanPSMT"/>
              </a:rPr>
              <a:t>)</a:t>
            </a:r>
            <a:endParaRPr lang="en-US" altLang="ko-KR" b="1" dirty="0"/>
          </a:p>
          <a:p>
            <a:r>
              <a:rPr lang="en-US" altLang="ko-KR" b="1" dirty="0"/>
              <a:t>The MVC design pattern</a:t>
            </a:r>
            <a:r>
              <a:rPr lang="en-US" b="1" dirty="0"/>
              <a:t> specifies precisely how these three objects </a:t>
            </a:r>
            <a:r>
              <a:rPr lang="en-US" b="1" dirty="0" smtClean="0"/>
              <a:t>interact</a:t>
            </a:r>
          </a:p>
          <a:p>
            <a:r>
              <a:rPr lang="en-US" dirty="0" smtClean="0"/>
              <a:t> For </a:t>
            </a:r>
            <a:r>
              <a:rPr lang="en-US" b="1" dirty="0">
                <a:solidFill>
                  <a:srgbClr val="0000FF"/>
                </a:solidFill>
              </a:rPr>
              <a:t>a button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content </a:t>
            </a:r>
            <a:r>
              <a:rPr lang="en-US" dirty="0" smtClean="0"/>
              <a:t>is a set </a:t>
            </a:r>
            <a:r>
              <a:rPr lang="en-US" dirty="0"/>
              <a:t>of flags that </a:t>
            </a:r>
            <a:r>
              <a:rPr lang="en-US" dirty="0" smtClean="0"/>
              <a:t>tells whether the button </a:t>
            </a:r>
            <a:r>
              <a:rPr lang="en-US" dirty="0"/>
              <a:t>is currently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pushed </a:t>
            </a:r>
            <a:r>
              <a:rPr lang="en-US" dirty="0"/>
              <a:t>in or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text field</a:t>
            </a:r>
            <a:r>
              <a:rPr lang="en-US" dirty="0"/>
              <a:t>, the content </a:t>
            </a:r>
            <a:r>
              <a:rPr lang="en-US" dirty="0" smtClean="0"/>
              <a:t>is a </a:t>
            </a:r>
            <a:r>
              <a:rPr lang="en-US" dirty="0"/>
              <a:t>string object that holds the current text.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i="1" dirty="0" smtClean="0"/>
              <a:t>not the </a:t>
            </a:r>
            <a:r>
              <a:rPr lang="en-US" i="1" dirty="0"/>
              <a:t>same </a:t>
            </a:r>
            <a:r>
              <a:rPr lang="en-US" dirty="0"/>
              <a:t>as the view of the </a:t>
            </a:r>
            <a:r>
              <a:rPr lang="en-US" dirty="0" smtClean="0"/>
              <a:t>content because if </a:t>
            </a:r>
            <a:r>
              <a:rPr lang="en-US" dirty="0"/>
              <a:t>the content is larger than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the </a:t>
            </a:r>
            <a:r>
              <a:rPr lang="en-US" b="1" dirty="0">
                <a:solidFill>
                  <a:srgbClr val="0000FF"/>
                </a:solidFill>
              </a:rPr>
              <a:t>text field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b="1" dirty="0"/>
              <a:t>sees only </a:t>
            </a:r>
            <a:r>
              <a:rPr lang="en-US" dirty="0" smtClean="0"/>
              <a:t>a portion </a:t>
            </a:r>
            <a:r>
              <a:rPr lang="en-US" dirty="0"/>
              <a:t>of the text </a:t>
            </a:r>
            <a:r>
              <a:rPr lang="en-US" dirty="0" smtClean="0"/>
              <a:t>displayed( </a:t>
            </a:r>
            <a:r>
              <a:rPr lang="en-US" dirty="0" smtClean="0">
                <a:solidFill>
                  <a:srgbClr val="FF0000"/>
                </a:solidFill>
              </a:rPr>
              <a:t>see next slide</a:t>
            </a:r>
            <a:r>
              <a:rPr lang="en-US" dirty="0" smtClean="0"/>
              <a:t>)</a:t>
            </a:r>
            <a:endParaRPr lang="en-US" altLang="ko-KR" b="1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Isting 12.2 </a:t>
            </a:r>
            <a:r>
              <a:rPr lang="en-US" altLang="ko-KR" dirty="0" smtClean="0">
                <a:solidFill>
                  <a:srgbClr val="FF0000"/>
                </a:solidFill>
              </a:rPr>
              <a:t>text </a:t>
            </a:r>
            <a:r>
              <a:rPr lang="en-US" altLang="ko-KR" dirty="0" smtClean="0">
                <a:solidFill>
                  <a:srgbClr val="0000FF"/>
                </a:solidFill>
              </a:rPr>
              <a:t>/TextComponetFrame.java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text;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java.awt.</a:t>
            </a:r>
            <a:r>
              <a:rPr lang="en-US" altLang="ko-KR" b="1" dirty="0" err="1"/>
              <a:t>BorderLayout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</a:t>
            </a:r>
            <a:r>
              <a:rPr lang="en-US" altLang="ko-KR" b="1" dirty="0" err="1"/>
              <a:t>GridLayout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 err="1">
                <a:solidFill>
                  <a:srgbClr val="0000FF"/>
                </a:solidFill>
              </a:rPr>
              <a:t>.JButton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javax.swing.JFrame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b="1" dirty="0" err="1"/>
              <a:t>javax.swing.</a:t>
            </a:r>
            <a:r>
              <a:rPr lang="en-US" altLang="ko-KR" b="1" dirty="0" err="1">
                <a:solidFill>
                  <a:srgbClr val="0000FF"/>
                </a:solidFill>
              </a:rPr>
              <a:t>JLabel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javax.swing.JPanel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>
                <a:solidFill>
                  <a:srgbClr val="0000FF"/>
                </a:solidFill>
              </a:rPr>
              <a:t>JPasswordField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javax.swing.JScrollPane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dirty="0" err="1">
                <a:solidFill>
                  <a:srgbClr val="0000FF"/>
                </a:solidFill>
              </a:rPr>
              <a:t>JTextAre</a:t>
            </a:r>
            <a:r>
              <a:rPr lang="en-US" altLang="ko-KR" dirty="0" err="1"/>
              <a:t>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dirty="0" err="1">
                <a:solidFill>
                  <a:srgbClr val="0000FF"/>
                </a:solidFill>
              </a:rPr>
              <a:t>JTextField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SwingConstants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* A frame with sample text components</a:t>
            </a:r>
            <a:r>
              <a:rPr lang="en-US" altLang="ko-KR" dirty="0" smtClean="0">
                <a:solidFill>
                  <a:srgbClr val="0000FF"/>
                </a:solidFill>
              </a:rPr>
              <a:t>. </a:t>
            </a:r>
            <a:r>
              <a:rPr lang="en-US" altLang="ko-KR" dirty="0">
                <a:solidFill>
                  <a:srgbClr val="0000FF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/>
              <a:t>TextComponentFrame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FF0000"/>
                </a:solidFill>
              </a:rPr>
              <a:t>JFrame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TEXTAREA_ROWS</a:t>
            </a:r>
            <a:r>
              <a:rPr lang="en-US" altLang="ko-KR" dirty="0"/>
              <a:t> = 8;</a:t>
            </a:r>
          </a:p>
          <a:p>
            <a:pPr marL="0" indent="0">
              <a:buNone/>
            </a:pPr>
            <a:r>
              <a:rPr lang="en-US" altLang="ko-KR" dirty="0"/>
              <a:t>   public static 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TEXTAREA_COLUMNS</a:t>
            </a:r>
            <a:r>
              <a:rPr lang="en-US" altLang="ko-KR" dirty="0"/>
              <a:t> = 20;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540091" y="992038"/>
            <a:ext cx="2684830" cy="3337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1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Isting 12.2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en-US" altLang="ko-KR" dirty="0">
                <a:solidFill>
                  <a:srgbClr val="0000FF"/>
                </a:solidFill>
              </a:rPr>
              <a:t>/TextComponetFrame.java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800" dirty="0"/>
              <a:t>public </a:t>
            </a:r>
            <a:r>
              <a:rPr lang="en-US" altLang="ko-KR" sz="1800" b="1" dirty="0" err="1"/>
              <a:t>TextComponentFrame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JTextField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textField</a:t>
            </a:r>
            <a:r>
              <a:rPr lang="en-US" altLang="ko-KR" sz="1800" dirty="0"/>
              <a:t> = </a:t>
            </a:r>
            <a:r>
              <a:rPr lang="en-US" altLang="ko-KR" sz="1800" dirty="0">
                <a:solidFill>
                  <a:srgbClr val="FF0000"/>
                </a:solidFill>
              </a:rPr>
              <a:t>new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JTextField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b="1" dirty="0" err="1"/>
              <a:t>JPasswordField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passwordField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JPasswordField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>
                <a:solidFill>
                  <a:srgbClr val="0000FF"/>
                </a:solidFill>
              </a:rPr>
              <a:t>JPanel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</a:rPr>
              <a:t>northPanel</a:t>
            </a:r>
            <a:r>
              <a:rPr lang="en-US" altLang="ko-KR" sz="1800" dirty="0">
                <a:solidFill>
                  <a:srgbClr val="0000FF"/>
                </a:solidFill>
              </a:rPr>
              <a:t> = new </a:t>
            </a:r>
            <a:r>
              <a:rPr lang="en-US" altLang="ko-KR" sz="1800" dirty="0" err="1">
                <a:solidFill>
                  <a:srgbClr val="0000FF"/>
                </a:solidFill>
              </a:rPr>
              <a:t>JPanel</a:t>
            </a:r>
            <a:r>
              <a:rPr lang="en-US" altLang="ko-KR" sz="1800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b="1" dirty="0" err="1"/>
              <a:t>northPanel</a:t>
            </a:r>
            <a:r>
              <a:rPr lang="en-US" altLang="ko-KR" sz="1800" dirty="0" err="1"/>
              <a:t>.setLayout</a:t>
            </a:r>
            <a:r>
              <a:rPr lang="en-US" altLang="ko-KR" sz="1800" dirty="0"/>
              <a:t>(new </a:t>
            </a:r>
            <a:r>
              <a:rPr lang="en-US" altLang="ko-KR" sz="1800" b="1" dirty="0" err="1"/>
              <a:t>GridLayou</a:t>
            </a:r>
            <a:r>
              <a:rPr lang="en-US" altLang="ko-KR" sz="1800" dirty="0" err="1"/>
              <a:t>t</a:t>
            </a:r>
            <a:r>
              <a:rPr lang="en-US" altLang="ko-KR" sz="1800" dirty="0"/>
              <a:t>(2, 2));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northPanel.</a:t>
            </a:r>
            <a:r>
              <a:rPr lang="en-US" altLang="ko-KR" sz="1800" b="1" dirty="0" err="1"/>
              <a:t>add</a:t>
            </a:r>
            <a:r>
              <a:rPr lang="en-US" altLang="ko-KR" sz="1800" dirty="0"/>
              <a:t>(new </a:t>
            </a:r>
            <a:r>
              <a:rPr lang="en-US" altLang="ko-KR" sz="1800" dirty="0" err="1">
                <a:solidFill>
                  <a:srgbClr val="FF0000"/>
                </a:solidFill>
              </a:rPr>
              <a:t>JLabel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en-US" altLang="ko-KR" sz="1800" dirty="0"/>
              <a:t>"User name: ", </a:t>
            </a:r>
            <a:r>
              <a:rPr lang="en-US" altLang="ko-KR" sz="1800" dirty="0" err="1"/>
              <a:t>SwingConstants.RIGHT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northPanel.</a:t>
            </a:r>
            <a:r>
              <a:rPr lang="en-US" altLang="ko-KR" sz="1800" b="1" dirty="0" err="1"/>
              <a:t>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textField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northPanel.</a:t>
            </a:r>
            <a:r>
              <a:rPr lang="en-US" altLang="ko-KR" sz="1800" b="1" dirty="0" err="1"/>
              <a:t>add</a:t>
            </a:r>
            <a:r>
              <a:rPr lang="en-US" altLang="ko-KR" sz="1800" dirty="0"/>
              <a:t>(new </a:t>
            </a:r>
            <a:r>
              <a:rPr lang="en-US" altLang="ko-KR" sz="1800" dirty="0" err="1"/>
              <a:t>JLabel</a:t>
            </a:r>
            <a:r>
              <a:rPr lang="en-US" altLang="ko-KR" sz="1800" dirty="0"/>
              <a:t>("Password: ", </a:t>
            </a:r>
            <a:r>
              <a:rPr lang="en-US" altLang="ko-KR" sz="1800" dirty="0" err="1"/>
              <a:t>SwingConstants.RIGHT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northPanel.</a:t>
            </a:r>
            <a:r>
              <a:rPr lang="en-US" altLang="ko-KR" sz="1800" b="1" dirty="0" err="1"/>
              <a:t>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passwordField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add(</a:t>
            </a:r>
            <a:r>
              <a:rPr lang="en-US" altLang="ko-KR" sz="1800" b="1" dirty="0" err="1" smtClean="0"/>
              <a:t>northPanel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</a:rPr>
              <a:t>BorderLayout.NORTH</a:t>
            </a:r>
            <a:r>
              <a:rPr lang="en-US" altLang="ko-KR" sz="18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506456" y="1129603"/>
            <a:ext cx="2134571" cy="252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Isting 12.2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en-US" altLang="ko-KR" dirty="0">
                <a:solidFill>
                  <a:srgbClr val="0000FF"/>
                </a:solidFill>
              </a:rPr>
              <a:t>/TextComponetFrame.java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JTextArea</a:t>
            </a:r>
            <a:r>
              <a:rPr lang="en-US" altLang="ko-KR" sz="1600" b="1" dirty="0"/>
              <a:t> 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= new </a:t>
            </a:r>
            <a:r>
              <a:rPr lang="en-US" altLang="ko-KR" sz="1600" b="1" dirty="0" err="1"/>
              <a:t>JTextArea</a:t>
            </a:r>
            <a:r>
              <a:rPr lang="en-US" altLang="ko-KR" sz="1600" dirty="0"/>
              <a:t>(TEXTAREA_ROWS, TEXTAREA_COLUMNS);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 err="1"/>
              <a:t>JScrollPane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scrollPane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JScrollPane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/>
              <a:t>add(</a:t>
            </a:r>
            <a:r>
              <a:rPr lang="en-US" altLang="ko-KR" sz="1600" b="1" dirty="0" err="1"/>
              <a:t>scrollPane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BorderLayout.CENTER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0000FF"/>
                </a:solidFill>
              </a:rPr>
              <a:t>// add button to append text into the text area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southPanel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insertButton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("Insert");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southPanel.add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insertButton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 err="1"/>
              <a:t>insertButton.addActionListener</a:t>
            </a:r>
            <a:r>
              <a:rPr lang="en-US" altLang="ko-KR" sz="1600" b="1" dirty="0"/>
              <a:t>(event -&gt;</a:t>
            </a:r>
          </a:p>
          <a:p>
            <a:pPr marL="0" indent="0">
              <a:buNone/>
            </a:pPr>
            <a:r>
              <a:rPr lang="en-US" altLang="ko-KR" sz="1600" b="1" dirty="0"/>
              <a:t>         </a:t>
            </a:r>
            <a:r>
              <a:rPr lang="en-US" altLang="ko-KR" sz="1600" b="1" dirty="0" err="1">
                <a:solidFill>
                  <a:srgbClr val="0000FF"/>
                </a:solidFill>
              </a:rPr>
              <a:t>textArea.append</a:t>
            </a:r>
            <a:r>
              <a:rPr lang="en-US" altLang="ko-KR" sz="1600" b="1" dirty="0"/>
              <a:t>("User name: " + </a:t>
            </a:r>
            <a:r>
              <a:rPr lang="en-US" altLang="ko-KR" sz="1600" b="1" dirty="0" err="1"/>
              <a:t>textField.getText</a:t>
            </a:r>
            <a:r>
              <a:rPr lang="en-US" altLang="ko-KR" sz="1600" b="1" dirty="0"/>
              <a:t>() + " Password: "</a:t>
            </a:r>
          </a:p>
          <a:p>
            <a:pPr marL="0" indent="0">
              <a:buNone/>
            </a:pPr>
            <a:r>
              <a:rPr lang="en-US" altLang="ko-KR" sz="1600" b="1" dirty="0"/>
              <a:t>            + new String(</a:t>
            </a:r>
            <a:r>
              <a:rPr lang="en-US" altLang="ko-KR" sz="1600" b="1" dirty="0" err="1"/>
              <a:t>passwordField.getPassword</a:t>
            </a:r>
            <a:r>
              <a:rPr lang="en-US" altLang="ko-KR" sz="1600" b="1" dirty="0"/>
              <a:t>()) + </a:t>
            </a:r>
            <a:r>
              <a:rPr lang="en-US" altLang="ko-KR" sz="1600" b="1" dirty="0" smtClean="0"/>
              <a:t>“\n</a:t>
            </a:r>
            <a:r>
              <a:rPr lang="en-US" altLang="ko-KR" sz="1600" b="1" dirty="0"/>
              <a:t>"));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b="1" dirty="0"/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southPanel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BorderLayout.SOUTH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>
                <a:solidFill>
                  <a:srgbClr val="FF0000"/>
                </a:solidFill>
              </a:rPr>
              <a:t>pack();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}  // end of constructor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} </a:t>
            </a:r>
            <a:r>
              <a:rPr lang="en-US" altLang="ko-KR" sz="1600" b="1" dirty="0" smtClean="0"/>
              <a:t>// end of  class 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482180" y="1849794"/>
            <a:ext cx="2458252" cy="279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12.4 Choice Components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12.4.1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CheckBoxes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Provide </a:t>
            </a:r>
            <a:r>
              <a:rPr lang="en-US" altLang="ko-KR" dirty="0"/>
              <a:t>label in constructor: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boldBox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JCheckBox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b="1" dirty="0">
                <a:latin typeface="Comic Sans MS" panose="030F0702030302020204" pitchFamily="66" charset="0"/>
              </a:rPr>
              <a:t>Bold"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Checkbox </a:t>
            </a:r>
            <a:r>
              <a:rPr lang="en-US" altLang="ko-KR" dirty="0"/>
              <a:t>can be unchecked or checked.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Call </a:t>
            </a:r>
            <a:r>
              <a:rPr lang="en-US" altLang="ko-KR" dirty="0" err="1" smtClean="0"/>
              <a:t>isSelected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setSelected</a:t>
            </a:r>
            <a:r>
              <a:rPr lang="en-US" altLang="ko-KR" dirty="0" smtClean="0"/>
              <a:t>() </a:t>
            </a:r>
            <a:r>
              <a:rPr lang="en-US" altLang="ko-KR" dirty="0"/>
              <a:t>to read/write state: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boldBox.setSelected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Install </a:t>
            </a:r>
            <a:r>
              <a:rPr lang="en-US" altLang="ko-KR" dirty="0"/>
              <a:t>an action listener: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boldBox.addActionListener</a:t>
            </a:r>
            <a:r>
              <a:rPr lang="en-US" altLang="ko-KR" dirty="0">
                <a:latin typeface="Comic Sans MS" panose="030F0702030302020204" pitchFamily="66" charset="0"/>
              </a:rPr>
              <a:t>(event -&gt;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if (</a:t>
            </a:r>
            <a:r>
              <a:rPr lang="en-US" altLang="ko-KR" dirty="0" err="1">
                <a:latin typeface="Comic Sans MS" panose="030F0702030302020204" pitchFamily="66" charset="0"/>
              </a:rPr>
              <a:t>boldBox.isSelected</a:t>
            </a:r>
            <a:r>
              <a:rPr lang="en-US" altLang="ko-KR" dirty="0">
                <a:latin typeface="Comic Sans MS" panose="030F0702030302020204" pitchFamily="66" charset="0"/>
              </a:rPr>
              <a:t>()) . . .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319681" y="992038"/>
            <a:ext cx="3272119" cy="297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2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12.3. </a:t>
            </a:r>
            <a:r>
              <a:rPr lang="en-US" altLang="ko-KR" dirty="0" smtClean="0">
                <a:solidFill>
                  <a:srgbClr val="FF0000"/>
                </a:solidFill>
              </a:rPr>
              <a:t>checkbox</a:t>
            </a:r>
            <a:r>
              <a:rPr lang="en-US" altLang="ko-KR" dirty="0" smtClean="0"/>
              <a:t>/ </a:t>
            </a:r>
            <a:r>
              <a:rPr lang="en-US" altLang="ko-KR" dirty="0" smtClean="0">
                <a:solidFill>
                  <a:srgbClr val="0000FF"/>
                </a:solidFill>
              </a:rPr>
              <a:t>CheckBoxFrame.java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checkBox;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with a sample text label and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check </a:t>
            </a:r>
            <a:r>
              <a:rPr lang="en-US" altLang="ko-KR" dirty="0">
                <a:solidFill>
                  <a:srgbClr val="7030A0"/>
                </a:solidFill>
              </a:rPr>
              <a:t>boxes for selecting </a:t>
            </a:r>
            <a:r>
              <a:rPr lang="en-US" altLang="ko-KR" dirty="0" smtClean="0">
                <a:solidFill>
                  <a:srgbClr val="7030A0"/>
                </a:solidFill>
              </a:rPr>
              <a:t>font </a:t>
            </a:r>
            <a:r>
              <a:rPr lang="en-US" altLang="ko-KR" dirty="0">
                <a:solidFill>
                  <a:srgbClr val="7030A0"/>
                </a:solidFill>
              </a:rPr>
              <a:t>attributes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CheckBoxFrame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JLabel</a:t>
            </a:r>
            <a:r>
              <a:rPr lang="en-US" altLang="ko-KR" dirty="0"/>
              <a:t> label;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JCheckBox</a:t>
            </a:r>
            <a:r>
              <a:rPr lang="en-US" altLang="ko-KR" dirty="0"/>
              <a:t> bold;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JCheckBox</a:t>
            </a:r>
            <a:r>
              <a:rPr lang="en-US" altLang="ko-KR" dirty="0"/>
              <a:t> italic;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FONTSIZE </a:t>
            </a:r>
            <a:r>
              <a:rPr lang="en-US" altLang="ko-KR" dirty="0"/>
              <a:t>= 24;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915080" y="1647493"/>
            <a:ext cx="2884375" cy="264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5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12.3. </a:t>
            </a:r>
            <a:r>
              <a:rPr lang="en-US" altLang="ko-KR" dirty="0">
                <a:solidFill>
                  <a:srgbClr val="FF0000"/>
                </a:solidFill>
              </a:rPr>
              <a:t>checkbox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CheckBoxFrame.java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 err="1">
                <a:solidFill>
                  <a:srgbClr val="0000FF"/>
                </a:solidFill>
              </a:rPr>
              <a:t>CheckBoxFrame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the sample text label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label = new </a:t>
            </a:r>
            <a:r>
              <a:rPr lang="en-US" altLang="ko-KR" b="1" dirty="0" err="1"/>
              <a:t>JLabel</a:t>
            </a:r>
            <a:r>
              <a:rPr lang="en-US" altLang="ko-KR" dirty="0"/>
              <a:t>("The quick brown fox jumps over the lazy dog.");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label.setFont</a:t>
            </a:r>
            <a:r>
              <a:rPr lang="en-US" altLang="ko-KR" dirty="0"/>
              <a:t>(new Font("Serif", </a:t>
            </a:r>
            <a:r>
              <a:rPr lang="en-US" altLang="ko-KR" dirty="0" err="1"/>
              <a:t>Font.BOLD</a:t>
            </a:r>
            <a:r>
              <a:rPr lang="en-US" altLang="ko-KR" dirty="0"/>
              <a:t>, FONTSIZE));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(label, </a:t>
            </a:r>
            <a:r>
              <a:rPr lang="en-US" altLang="ko-KR" dirty="0" err="1"/>
              <a:t>BorderLayout.CENTER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this listener sets the font attribute </a:t>
            </a:r>
            <a:r>
              <a:rPr lang="en-US" altLang="ko-KR" dirty="0" smtClean="0">
                <a:solidFill>
                  <a:srgbClr val="7030A0"/>
                </a:solidFill>
              </a:rPr>
              <a:t>of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smtClean="0">
                <a:solidFill>
                  <a:srgbClr val="7030A0"/>
                </a:solidFill>
              </a:rPr>
              <a:t>label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  //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to the check box state</a:t>
            </a:r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en-US" altLang="ko-KR" b="1" dirty="0" err="1"/>
              <a:t>ActionListener</a:t>
            </a:r>
            <a:r>
              <a:rPr lang="en-US" altLang="ko-KR" b="1" dirty="0"/>
              <a:t> </a:t>
            </a:r>
            <a:r>
              <a:rPr lang="en-US" altLang="ko-KR" dirty="0"/>
              <a:t>listener = </a:t>
            </a:r>
            <a:r>
              <a:rPr lang="en-US" altLang="ko-KR" dirty="0">
                <a:solidFill>
                  <a:srgbClr val="0000FF"/>
                </a:solidFill>
              </a:rPr>
              <a:t>event </a:t>
            </a:r>
            <a:r>
              <a:rPr lang="en-US" altLang="ko-KR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int</a:t>
            </a:r>
            <a:r>
              <a:rPr lang="en-US" altLang="ko-KR" dirty="0"/>
              <a:t> mode = 0;</a:t>
            </a:r>
          </a:p>
          <a:p>
            <a:pPr marL="0" indent="0">
              <a:buNone/>
            </a:pPr>
            <a:r>
              <a:rPr lang="en-US" altLang="ko-KR" dirty="0"/>
              <a:t>         if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bold.isSelected</a:t>
            </a:r>
            <a:r>
              <a:rPr lang="en-US" altLang="ko-KR" dirty="0" smtClean="0"/>
              <a:t>() ) </a:t>
            </a:r>
            <a:r>
              <a:rPr lang="en-US" altLang="ko-KR" dirty="0"/>
              <a:t>mode += </a:t>
            </a:r>
            <a:r>
              <a:rPr lang="en-US" altLang="ko-KR" dirty="0" err="1"/>
              <a:t>Font.BOLD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   if (</a:t>
            </a:r>
            <a:r>
              <a:rPr lang="en-US" altLang="ko-KR" dirty="0" err="1"/>
              <a:t>italic.isSelected</a:t>
            </a:r>
            <a:r>
              <a:rPr lang="en-US" altLang="ko-KR" dirty="0" smtClean="0"/>
              <a:t>() ) </a:t>
            </a:r>
            <a:r>
              <a:rPr lang="en-US" altLang="ko-KR" dirty="0"/>
              <a:t>mode += </a:t>
            </a:r>
            <a:r>
              <a:rPr lang="en-US" altLang="ko-KR" dirty="0" err="1"/>
              <a:t>Font.ITALIC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 smtClean="0"/>
              <a:t>label.setFont</a:t>
            </a:r>
            <a:r>
              <a:rPr lang="en-US" altLang="ko-KR" dirty="0" smtClean="0"/>
              <a:t>(new </a:t>
            </a:r>
            <a:r>
              <a:rPr lang="en-US" altLang="ko-KR" dirty="0"/>
              <a:t>Font("Serif", mode, FONTSIZE</a:t>
            </a:r>
            <a:r>
              <a:rPr lang="en-US" altLang="ko-KR" dirty="0" smtClean="0"/>
              <a:t>)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</a:t>
            </a: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242372" y="3058790"/>
            <a:ext cx="2739828" cy="233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12.3. </a:t>
            </a:r>
            <a:r>
              <a:rPr lang="en-US" altLang="ko-KR" dirty="0">
                <a:solidFill>
                  <a:srgbClr val="FF0000"/>
                </a:solidFill>
              </a:rPr>
              <a:t>checkbox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CheckBoxFrame.java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the check boxes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JPanel</a:t>
            </a:r>
            <a:r>
              <a:rPr lang="en-US" altLang="ko-KR" b="1" dirty="0"/>
              <a:t> </a:t>
            </a:r>
            <a:r>
              <a:rPr lang="en-US" altLang="ko-KR" b="1" dirty="0" err="1"/>
              <a:t>buttonPanel</a:t>
            </a:r>
            <a:r>
              <a:rPr lang="en-US" altLang="ko-KR" b="1" dirty="0"/>
              <a:t> = new </a:t>
            </a:r>
            <a:r>
              <a:rPr lang="en-US" altLang="ko-KR" b="1" dirty="0" err="1"/>
              <a:t>JPanel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bold = new </a:t>
            </a:r>
            <a:r>
              <a:rPr lang="en-US" altLang="ko-KR" dirty="0" err="1"/>
              <a:t>JCheckBox</a:t>
            </a:r>
            <a:r>
              <a:rPr lang="en-US" altLang="ko-KR" dirty="0"/>
              <a:t>("Bold");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bold.addActionListener</a:t>
            </a:r>
            <a:r>
              <a:rPr lang="en-US" altLang="ko-KR" dirty="0"/>
              <a:t>(listener);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bold.setSelected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buttonPanel.add</a:t>
            </a:r>
            <a:r>
              <a:rPr lang="en-US" altLang="ko-KR" dirty="0"/>
              <a:t>(bold);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italic = new </a:t>
            </a:r>
            <a:r>
              <a:rPr lang="en-US" altLang="ko-KR" dirty="0" err="1"/>
              <a:t>JCheckBox</a:t>
            </a:r>
            <a:r>
              <a:rPr lang="en-US" altLang="ko-KR" dirty="0"/>
              <a:t>("Italic");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italic.addActionListener</a:t>
            </a:r>
            <a:r>
              <a:rPr lang="en-US" altLang="ko-KR" dirty="0"/>
              <a:t>(listener);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buttonPanel.add</a:t>
            </a:r>
            <a:r>
              <a:rPr lang="en-US" altLang="ko-KR" dirty="0"/>
              <a:t>(italic);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0000FF"/>
                </a:solidFill>
              </a:rPr>
              <a:t>add(</a:t>
            </a:r>
            <a:r>
              <a:rPr lang="en-US" altLang="ko-KR" dirty="0" err="1"/>
              <a:t>buttonPanel</a:t>
            </a:r>
            <a:r>
              <a:rPr lang="en-US" altLang="ko-KR" dirty="0"/>
              <a:t>, </a:t>
            </a:r>
            <a:r>
              <a:rPr lang="en-US" altLang="ko-KR" dirty="0" err="1"/>
              <a:t>BorderLayout.SOUTH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pack();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631859" y="1396639"/>
            <a:ext cx="3216148" cy="298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12.4.2. Radio Buttons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</a:t>
            </a:r>
            <a:r>
              <a:rPr lang="en-US" altLang="ko-KR" b="1" dirty="0"/>
              <a:t>radio buttons </a:t>
            </a:r>
            <a:r>
              <a:rPr lang="en-US" altLang="ko-KR" dirty="0"/>
              <a:t>for choosing one of several options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r>
              <a:rPr lang="en-US" altLang="ko-KR" dirty="0" smtClean="0"/>
              <a:t>Buttons </a:t>
            </a:r>
            <a:r>
              <a:rPr lang="en-US" altLang="ko-KR" dirty="0"/>
              <a:t>must be inside a </a:t>
            </a:r>
            <a:r>
              <a:rPr lang="en-US" altLang="ko-KR" dirty="0" err="1">
                <a:solidFill>
                  <a:srgbClr val="0000FF"/>
                </a:solidFill>
              </a:rPr>
              <a:t>ButtonGroup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ButtonGroup</a:t>
            </a:r>
            <a:r>
              <a:rPr lang="en-US" altLang="ko-KR" dirty="0">
                <a:latin typeface="Comic Sans MS" panose="030F0702030302020204" pitchFamily="66" charset="0"/>
              </a:rPr>
              <a:t> group = new </a:t>
            </a:r>
            <a:r>
              <a:rPr lang="en-US" altLang="ko-KR" dirty="0" err="1">
                <a:latin typeface="Comic Sans MS" panose="030F0702030302020204" pitchFamily="66" charset="0"/>
              </a:rPr>
              <a:t>ButtonGroup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JRadioButton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smallButton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JRadioButton</a:t>
            </a:r>
            <a:r>
              <a:rPr lang="en-US" altLang="ko-KR" dirty="0">
                <a:latin typeface="Comic Sans MS" panose="030F0702030302020204" pitchFamily="66" charset="0"/>
              </a:rPr>
              <a:t>("Small", false);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group.add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smallButton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JRadioButton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mediumButton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JRadioButton</a:t>
            </a:r>
            <a:r>
              <a:rPr lang="en-US" altLang="ko-KR" dirty="0">
                <a:latin typeface="Comic Sans MS" panose="030F0702030302020204" pitchFamily="66" charset="0"/>
              </a:rPr>
              <a:t>("Medium", true);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group.add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mediumButton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Button </a:t>
            </a:r>
            <a:r>
              <a:rPr lang="en-US" altLang="ko-KR" dirty="0"/>
              <a:t>group only controls the </a:t>
            </a:r>
            <a:r>
              <a:rPr lang="en-US" altLang="ko-KR" dirty="0" smtClean="0"/>
              <a:t>behavior of buttons. </a:t>
            </a:r>
          </a:p>
          <a:p>
            <a:r>
              <a:rPr lang="en-US" altLang="ko-KR" dirty="0" smtClean="0"/>
              <a:t>to layout the buttons, </a:t>
            </a:r>
            <a:r>
              <a:rPr lang="en-US" altLang="ko-KR" dirty="0"/>
              <a:t>add radio buttons to a panel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r>
              <a:rPr lang="en-US" altLang="ko-KR" dirty="0" smtClean="0"/>
              <a:t>Add </a:t>
            </a:r>
            <a:r>
              <a:rPr lang="en-US" altLang="ko-KR" b="1" dirty="0"/>
              <a:t>action listener </a:t>
            </a:r>
            <a:r>
              <a:rPr lang="en-US" altLang="ko-KR" dirty="0"/>
              <a:t>to each button. It is called when the option is selected.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smallButton.addActionListener</a:t>
            </a:r>
            <a:r>
              <a:rPr lang="en-US" altLang="ko-KR" dirty="0">
                <a:latin typeface="Comic Sans MS" panose="030F0702030302020204" pitchFamily="66" charset="0"/>
              </a:rPr>
              <a:t>(event -&gt; </a:t>
            </a:r>
            <a:r>
              <a:rPr lang="en-US" altLang="ko-KR" dirty="0" err="1">
                <a:latin typeface="Comic Sans MS" panose="030F0702030302020204" pitchFamily="66" charset="0"/>
              </a:rPr>
              <a:t>label.setFont</a:t>
            </a:r>
            <a:r>
              <a:rPr lang="en-US" altLang="ko-KR" dirty="0">
                <a:latin typeface="Comic Sans MS" panose="030F0702030302020204" pitchFamily="66" charset="0"/>
              </a:rPr>
              <a:t>(new Font("Serif", </a:t>
            </a:r>
            <a:r>
              <a:rPr lang="en-US" altLang="ko-KR" dirty="0" err="1">
                <a:latin typeface="Comic Sans MS" panose="030F0702030302020204" pitchFamily="66" charset="0"/>
              </a:rPr>
              <a:t>Font.PLAIN</a:t>
            </a:r>
            <a:r>
              <a:rPr lang="en-US" altLang="ko-KR" dirty="0">
                <a:latin typeface="Comic Sans MS" panose="030F0702030302020204" pitchFamily="66" charset="0"/>
              </a:rPr>
              <a:t>, 8</a:t>
            </a:r>
            <a:r>
              <a:rPr lang="en-US" altLang="ko-KR" dirty="0" smtClean="0">
                <a:latin typeface="Comic Sans MS" panose="030F0702030302020204" pitchFamily="66" charset="0"/>
              </a:rPr>
              <a:t>)));</a:t>
            </a:r>
            <a:endParaRPr lang="en-US" altLang="ko-KR" sz="800" dirty="0" smtClean="0"/>
          </a:p>
          <a:p>
            <a:r>
              <a:rPr lang="en-US" altLang="ko-KR" dirty="0" smtClean="0"/>
              <a:t>Note</a:t>
            </a:r>
            <a:r>
              <a:rPr lang="en-US" altLang="ko-KR" dirty="0"/>
              <a:t>: There is no convenient way to get the currently selected button from the </a:t>
            </a:r>
            <a:r>
              <a:rPr lang="en-US" altLang="ko-KR" dirty="0" err="1"/>
              <a:t>ButtonGroup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610600" y="1148836"/>
            <a:ext cx="2626659" cy="1285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5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12.4 </a:t>
            </a:r>
            <a:r>
              <a:rPr lang="en-US" altLang="ko-KR" dirty="0" smtClean="0">
                <a:solidFill>
                  <a:srgbClr val="FF0000"/>
                </a:solidFill>
              </a:rPr>
              <a:t>radioButton</a:t>
            </a:r>
            <a:r>
              <a:rPr lang="en-US" altLang="ko-KR" dirty="0" smtClean="0"/>
              <a:t> /</a:t>
            </a:r>
            <a:r>
              <a:rPr lang="en-US" altLang="ko-KR" dirty="0" smtClean="0">
                <a:solidFill>
                  <a:srgbClr val="0000FF"/>
                </a:solidFill>
              </a:rPr>
              <a:t>RadioButtonFrame.java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package radioButton;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 </a:t>
            </a:r>
            <a:r>
              <a:rPr lang="en-US" altLang="ko-KR" dirty="0">
                <a:solidFill>
                  <a:srgbClr val="7030A0"/>
                </a:solidFill>
              </a:rPr>
              <a:t>frame with a sample text label </a:t>
            </a:r>
            <a:r>
              <a:rPr lang="en-US" altLang="ko-KR" dirty="0" smtClean="0">
                <a:solidFill>
                  <a:srgbClr val="7030A0"/>
                </a:solidFill>
              </a:rPr>
              <a:t>and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radio buttons for selecting font sizes</a:t>
            </a:r>
            <a:r>
              <a:rPr lang="en-US" altLang="ko-KR" dirty="0" smtClean="0">
                <a:solidFill>
                  <a:srgbClr val="7030A0"/>
                </a:solidFill>
              </a:rPr>
              <a:t>.*/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RadioButtonFrame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buttonPanel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ButtonGroup</a:t>
            </a:r>
            <a:r>
              <a:rPr lang="en-US" altLang="ko-KR" dirty="0"/>
              <a:t> group;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JLabel</a:t>
            </a:r>
            <a:r>
              <a:rPr lang="en-US" altLang="ko-KR" dirty="0"/>
              <a:t> label;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DEFAULT_SIZE = 36;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668511" y="1351136"/>
            <a:ext cx="3244232" cy="194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0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12.4 </a:t>
            </a:r>
            <a:r>
              <a:rPr lang="en-US" altLang="ko-KR" dirty="0">
                <a:solidFill>
                  <a:srgbClr val="FF0000"/>
                </a:solidFill>
              </a:rPr>
              <a:t>radioButton</a:t>
            </a:r>
            <a:r>
              <a:rPr lang="en-US" altLang="ko-KR" dirty="0">
                <a:solidFill>
                  <a:prstClr val="black"/>
                </a:solidFill>
              </a:rPr>
              <a:t> /</a:t>
            </a:r>
            <a:r>
              <a:rPr lang="en-US" altLang="ko-KR" dirty="0">
                <a:solidFill>
                  <a:srgbClr val="0000FF"/>
                </a:solidFill>
              </a:rPr>
              <a:t>RadioButtonFrame.java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 err="1"/>
              <a:t>RadioButtonFrame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  // add the sample text label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label = new </a:t>
            </a:r>
            <a:r>
              <a:rPr lang="en-US" altLang="ko-KR" dirty="0" err="1"/>
              <a:t>JLabel</a:t>
            </a:r>
            <a:r>
              <a:rPr lang="en-US" altLang="ko-KR" dirty="0"/>
              <a:t>("The quick brown fox jumps over the lazy dog.");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label.setFont</a:t>
            </a:r>
            <a:r>
              <a:rPr lang="en-US" altLang="ko-KR" dirty="0"/>
              <a:t>(new Font("Serif", </a:t>
            </a:r>
            <a:r>
              <a:rPr lang="en-US" altLang="ko-KR" dirty="0" err="1"/>
              <a:t>Font.PLAIN</a:t>
            </a:r>
            <a:r>
              <a:rPr lang="en-US" altLang="ko-KR" dirty="0"/>
              <a:t>, DEFAULT_SIZE));</a:t>
            </a:r>
          </a:p>
          <a:p>
            <a:pPr marL="0" indent="0">
              <a:buNone/>
            </a:pPr>
            <a:r>
              <a:rPr lang="en-US" altLang="ko-KR" dirty="0"/>
              <a:t>      add(label, </a:t>
            </a:r>
            <a:r>
              <a:rPr lang="en-US" altLang="ko-KR" dirty="0" err="1"/>
              <a:t>BorderLayout.CENTER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the radio buttons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buttonPanel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group = new </a:t>
            </a:r>
            <a:r>
              <a:rPr lang="en-US" altLang="ko-KR" dirty="0" err="1"/>
              <a:t>ButtonGroup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addRadioButton</a:t>
            </a:r>
            <a:r>
              <a:rPr lang="en-US" altLang="ko-KR" dirty="0"/>
              <a:t>("Small", 8);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addRadioButton</a:t>
            </a:r>
            <a:r>
              <a:rPr lang="en-US" altLang="ko-KR" dirty="0"/>
              <a:t>("Medium", 12);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addRadioButton</a:t>
            </a:r>
            <a:r>
              <a:rPr lang="en-US" altLang="ko-KR" dirty="0"/>
              <a:t>("Large", 18);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addRadioButton</a:t>
            </a:r>
            <a:r>
              <a:rPr lang="en-US" altLang="ko-KR" dirty="0"/>
              <a:t>("Extra large", 36);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add(</a:t>
            </a:r>
            <a:r>
              <a:rPr lang="en-US" altLang="ko-KR" b="1" dirty="0" err="1"/>
              <a:t>buttonPanel</a:t>
            </a:r>
            <a:r>
              <a:rPr lang="en-US" altLang="ko-KR" b="1" dirty="0"/>
              <a:t>, </a:t>
            </a:r>
            <a:r>
              <a:rPr lang="en-US" altLang="ko-KR" b="1" dirty="0" err="1"/>
              <a:t>BorderLayout.SOUTH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   pack();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// end of constructor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681282" y="2807702"/>
            <a:ext cx="3818767" cy="229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12.1</a:t>
            </a:r>
            <a:r>
              <a:rPr lang="en-US" altLang="ko-KR" dirty="0" smtClean="0"/>
              <a:t> Swing and The “Model-View-Controller ”Design 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Fig: Model and View of a text field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object 2"/>
          <p:cNvSpPr/>
          <p:nvPr/>
        </p:nvSpPr>
        <p:spPr>
          <a:xfrm>
            <a:off x="1567563" y="1298477"/>
            <a:ext cx="6832475" cy="2647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3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 12.4 </a:t>
            </a:r>
            <a:r>
              <a:rPr lang="en-US" altLang="ko-KR" dirty="0">
                <a:solidFill>
                  <a:srgbClr val="FF0000"/>
                </a:solidFill>
              </a:rPr>
              <a:t>radioButton</a:t>
            </a:r>
            <a:r>
              <a:rPr lang="en-US" altLang="ko-KR" dirty="0">
                <a:solidFill>
                  <a:prstClr val="black"/>
                </a:solidFill>
              </a:rPr>
              <a:t> /</a:t>
            </a:r>
            <a:r>
              <a:rPr lang="en-US" altLang="ko-KR" dirty="0">
                <a:solidFill>
                  <a:srgbClr val="0000FF"/>
                </a:solidFill>
              </a:rPr>
              <a:t>RadioButtonFrame.java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800" dirty="0" smtClean="0"/>
              <a:t>/*   </a:t>
            </a:r>
            <a:r>
              <a:rPr lang="en-US" altLang="ko-KR" sz="1800" dirty="0">
                <a:solidFill>
                  <a:srgbClr val="7030A0"/>
                </a:solidFill>
              </a:rPr>
              <a:t>Adds a radio button that sets the font size of the sample text.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</a:rPr>
              <a:t>    * @</a:t>
            </a:r>
            <a:r>
              <a:rPr lang="en-US" altLang="ko-KR" sz="1800" dirty="0" err="1">
                <a:solidFill>
                  <a:srgbClr val="7030A0"/>
                </a:solidFill>
              </a:rPr>
              <a:t>param</a:t>
            </a:r>
            <a:r>
              <a:rPr lang="en-US" altLang="ko-KR" sz="1800" dirty="0">
                <a:solidFill>
                  <a:srgbClr val="7030A0"/>
                </a:solidFill>
              </a:rPr>
              <a:t> name the string to appear on the button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</a:rPr>
              <a:t>    * @</a:t>
            </a:r>
            <a:r>
              <a:rPr lang="en-US" altLang="ko-KR" sz="1800" dirty="0" err="1">
                <a:solidFill>
                  <a:srgbClr val="7030A0"/>
                </a:solidFill>
              </a:rPr>
              <a:t>param</a:t>
            </a:r>
            <a:r>
              <a:rPr lang="en-US" altLang="ko-KR" sz="1800" dirty="0">
                <a:solidFill>
                  <a:srgbClr val="7030A0"/>
                </a:solidFill>
              </a:rPr>
              <a:t> size the font size that this button </a:t>
            </a:r>
            <a:r>
              <a:rPr lang="en-US" altLang="ko-KR" sz="1800" dirty="0" smtClean="0">
                <a:solidFill>
                  <a:srgbClr val="7030A0"/>
                </a:solidFill>
              </a:rPr>
              <a:t>sets   </a:t>
            </a:r>
            <a:r>
              <a:rPr lang="en-US" altLang="ko-KR" sz="1800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 public </a:t>
            </a:r>
            <a:r>
              <a:rPr lang="en-US" altLang="ko-KR" sz="1800" dirty="0"/>
              <a:t>void </a:t>
            </a:r>
            <a:r>
              <a:rPr lang="en-US" altLang="ko-KR" sz="1800" b="1" dirty="0" err="1">
                <a:solidFill>
                  <a:srgbClr val="0000FF"/>
                </a:solidFill>
              </a:rPr>
              <a:t>addRadioButto</a:t>
            </a:r>
            <a:r>
              <a:rPr lang="en-US" altLang="ko-KR" sz="1800" dirty="0" err="1"/>
              <a:t>n</a:t>
            </a:r>
            <a:r>
              <a:rPr lang="en-US" altLang="ko-KR" sz="1800" dirty="0"/>
              <a:t>(String name,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size)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boolean</a:t>
            </a:r>
            <a:r>
              <a:rPr lang="en-US" altLang="ko-KR" sz="1800" dirty="0"/>
              <a:t> selected = size == DEFAULT_SIZE;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JRadioButton</a:t>
            </a:r>
            <a:r>
              <a:rPr lang="en-US" altLang="ko-KR" sz="1800" dirty="0"/>
              <a:t> button = new </a:t>
            </a:r>
            <a:r>
              <a:rPr lang="en-US" altLang="ko-KR" sz="1800" dirty="0" err="1"/>
              <a:t>JRadioButton</a:t>
            </a:r>
            <a:r>
              <a:rPr lang="en-US" altLang="ko-KR" sz="1800" dirty="0"/>
              <a:t>(name, selected);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group.add</a:t>
            </a:r>
            <a:r>
              <a:rPr lang="en-US" altLang="ko-KR" sz="1800" dirty="0"/>
              <a:t>(button);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buttonPanel.add</a:t>
            </a:r>
            <a:r>
              <a:rPr lang="en-US" altLang="ko-KR" sz="1800" dirty="0"/>
              <a:t>(button);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>
                <a:solidFill>
                  <a:srgbClr val="7030A0"/>
                </a:solidFill>
              </a:rPr>
              <a:t>// this listener sets the label font size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/>
              <a:t>ActionListener</a:t>
            </a:r>
            <a:r>
              <a:rPr lang="en-US" altLang="ko-KR" sz="1800" dirty="0"/>
              <a:t> listener = event -&gt; </a:t>
            </a:r>
            <a:r>
              <a:rPr lang="en-US" altLang="ko-KR" sz="1800" dirty="0" err="1"/>
              <a:t>label.setFont</a:t>
            </a:r>
            <a:r>
              <a:rPr lang="en-US" altLang="ko-KR" sz="1800" dirty="0"/>
              <a:t>(new Font("Serif", </a:t>
            </a:r>
            <a:r>
              <a:rPr lang="en-US" altLang="ko-KR" sz="1800" dirty="0" err="1"/>
              <a:t>Font.PLAIN</a:t>
            </a:r>
            <a:r>
              <a:rPr lang="en-US" altLang="ko-KR" sz="1800" dirty="0"/>
              <a:t>, size));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/>
              <a:t>button.addActionListener</a:t>
            </a:r>
            <a:r>
              <a:rPr lang="en-US" altLang="ko-KR" sz="1800" dirty="0"/>
              <a:t>(listener);</a:t>
            </a:r>
          </a:p>
          <a:p>
            <a:pPr marL="0" indent="0">
              <a:buNone/>
            </a:pPr>
            <a:r>
              <a:rPr lang="en-US" altLang="ko-KR" sz="1800" dirty="0"/>
              <a:t>   }</a:t>
            </a:r>
          </a:p>
          <a:p>
            <a:pPr marL="0" indent="0">
              <a:buNone/>
            </a:pPr>
            <a:r>
              <a:rPr lang="en-US" altLang="ko-KR" sz="1800" dirty="0" smtClean="0"/>
              <a:t>}  </a:t>
            </a:r>
            <a:r>
              <a:rPr lang="en-US" altLang="ko-KR" sz="1800" dirty="0" smtClean="0">
                <a:solidFill>
                  <a:srgbClr val="7030A0"/>
                </a:solidFill>
              </a:rPr>
              <a:t>// end of the class </a:t>
            </a:r>
            <a:endParaRPr lang="ko-KR" altLang="en-US" sz="1800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036065" y="1731874"/>
            <a:ext cx="2782986" cy="170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12.4.3. Borders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Usually </a:t>
            </a:r>
            <a:r>
              <a:rPr lang="en-US" altLang="ko-KR" sz="2400" dirty="0" smtClean="0"/>
              <a:t>we want </a:t>
            </a:r>
            <a:r>
              <a:rPr lang="en-US" altLang="ko-KR" sz="2400" dirty="0"/>
              <a:t>to put </a:t>
            </a:r>
            <a:r>
              <a:rPr lang="en-US" altLang="ko-KR" sz="2400" b="1" dirty="0">
                <a:solidFill>
                  <a:srgbClr val="7030A0"/>
                </a:solidFill>
              </a:rPr>
              <a:t>button groups </a:t>
            </a:r>
            <a:r>
              <a:rPr lang="en-US" altLang="ko-KR" sz="2400" dirty="0"/>
              <a:t>inside a </a:t>
            </a:r>
            <a:r>
              <a:rPr lang="en-US" altLang="ko-KR" sz="2400" b="1" dirty="0">
                <a:solidFill>
                  <a:srgbClr val="0000FF"/>
                </a:solidFill>
              </a:rPr>
              <a:t>panel</a:t>
            </a:r>
            <a:r>
              <a:rPr lang="en-US" altLang="ko-KR" sz="2400" b="1" dirty="0"/>
              <a:t> with a </a:t>
            </a:r>
            <a:r>
              <a:rPr lang="en-US" altLang="ko-KR" sz="2400" b="1" dirty="0">
                <a:solidFill>
                  <a:srgbClr val="FF0000"/>
                </a:solidFill>
              </a:rPr>
              <a:t>border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en-US" altLang="ko-KR" sz="2400" dirty="0" smtClean="0"/>
          </a:p>
          <a:p>
            <a:r>
              <a:rPr lang="en-US" altLang="ko-KR" sz="2400" dirty="0" smtClean="0"/>
              <a:t>We can </a:t>
            </a:r>
            <a:r>
              <a:rPr lang="en-US" altLang="ko-KR" sz="2400" dirty="0"/>
              <a:t>apply a border to </a:t>
            </a:r>
            <a:r>
              <a:rPr lang="en-US" altLang="ko-KR" sz="2400" dirty="0" smtClean="0"/>
              <a:t>any component that extends  </a:t>
            </a:r>
            <a:r>
              <a:rPr lang="en-US" altLang="ko-KR" sz="2400" dirty="0" err="1"/>
              <a:t>JComponent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Can </a:t>
            </a:r>
            <a:r>
              <a:rPr lang="en-US" altLang="ko-KR" sz="2400" dirty="0"/>
              <a:t>apply multiple decorations, like this: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Border </a:t>
            </a:r>
            <a:r>
              <a:rPr lang="en-US" altLang="ko-KR" sz="2400" dirty="0">
                <a:latin typeface="Comic Sans MS" panose="030F0702030302020204" pitchFamily="66" charset="0"/>
              </a:rPr>
              <a:t>etched = </a:t>
            </a:r>
            <a:r>
              <a:rPr lang="en-US" altLang="ko-KR" sz="2400" b="1" dirty="0" err="1">
                <a:latin typeface="Comic Sans MS" panose="030F0702030302020204" pitchFamily="66" charset="0"/>
              </a:rPr>
              <a:t>BorderFactory</a:t>
            </a:r>
            <a:r>
              <a:rPr lang="en-US" altLang="ko-KR" sz="2400" dirty="0" err="1">
                <a:latin typeface="Comic Sans MS" panose="030F0702030302020204" pitchFamily="66" charset="0"/>
              </a:rPr>
              <a:t>.createEtchedBorder</a:t>
            </a:r>
            <a:r>
              <a:rPr lang="en-US" altLang="ko-KR" sz="2400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Border</a:t>
            </a:r>
            <a:r>
              <a:rPr lang="en-US" altLang="ko-KR" sz="2400" dirty="0">
                <a:latin typeface="Comic Sans MS" panose="030F0702030302020204" pitchFamily="66" charset="0"/>
              </a:rPr>
              <a:t> titled = </a:t>
            </a:r>
            <a:r>
              <a:rPr lang="en-US" altLang="ko-KR" sz="2400" b="1" dirty="0" err="1">
                <a:latin typeface="Comic Sans MS" panose="030F0702030302020204" pitchFamily="66" charset="0"/>
              </a:rPr>
              <a:t>BorderFactory</a:t>
            </a:r>
            <a:r>
              <a:rPr lang="en-US" altLang="ko-KR" sz="2400" dirty="0" err="1">
                <a:latin typeface="Comic Sans MS" panose="030F0702030302020204" pitchFamily="66" charset="0"/>
              </a:rPr>
              <a:t>.createTitledBorder</a:t>
            </a:r>
            <a:r>
              <a:rPr lang="en-US" altLang="ko-KR" sz="2400" dirty="0">
                <a:latin typeface="Comic Sans MS" panose="030F0702030302020204" pitchFamily="66" charset="0"/>
              </a:rPr>
              <a:t>(etched, "A Title");</a:t>
            </a:r>
          </a:p>
          <a:p>
            <a:pPr marL="457200" lvl="1" indent="0">
              <a:buNone/>
            </a:pPr>
            <a:r>
              <a:rPr lang="en-US" altLang="ko-KR" sz="2400" dirty="0" err="1">
                <a:latin typeface="Comic Sans MS" panose="030F0702030302020204" pitchFamily="66" charset="0"/>
              </a:rPr>
              <a:t>panel.setBorder</a:t>
            </a:r>
            <a:r>
              <a:rPr lang="en-US" altLang="ko-KR" sz="2400" dirty="0">
                <a:latin typeface="Comic Sans MS" panose="030F0702030302020204" pitchFamily="66" charset="0"/>
              </a:rPr>
              <a:t>(titled);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319083" y="3954986"/>
            <a:ext cx="4401670" cy="193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12.5: </a:t>
            </a:r>
            <a:r>
              <a:rPr lang="en-US" altLang="ko-KR" dirty="0" smtClean="0">
                <a:solidFill>
                  <a:srgbClr val="FF0000"/>
                </a:solidFill>
              </a:rPr>
              <a:t>border/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BoerderFrame.java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border;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javax.swing.border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/*A </a:t>
            </a:r>
            <a:r>
              <a:rPr lang="en-US" altLang="ko-KR" dirty="0">
                <a:solidFill>
                  <a:srgbClr val="7030A0"/>
                </a:solidFill>
              </a:rPr>
              <a:t>frame with radio buttons to pick a border style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BorderFrame</a:t>
            </a:r>
            <a:r>
              <a:rPr lang="en-US" altLang="ko-KR" dirty="0"/>
              <a:t> extends </a:t>
            </a:r>
            <a:r>
              <a:rPr lang="en-US" altLang="ko-KR" b="1" dirty="0" err="1"/>
              <a:t>JFram</a:t>
            </a:r>
            <a:r>
              <a:rPr lang="en-US" altLang="ko-KR" dirty="0" err="1"/>
              <a:t>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demoPanel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buttonPanel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ButtonGroup</a:t>
            </a:r>
            <a:r>
              <a:rPr lang="en-US" altLang="ko-KR" dirty="0"/>
              <a:t> group;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 err="1">
                <a:solidFill>
                  <a:srgbClr val="0000FF"/>
                </a:solidFill>
              </a:rPr>
              <a:t>BorderFrame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demoPanel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buttonPanel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group = new </a:t>
            </a:r>
            <a:r>
              <a:rPr lang="en-US" altLang="ko-KR" dirty="0" err="1"/>
              <a:t>ButtonGroup</a:t>
            </a:r>
            <a:r>
              <a:rPr lang="en-US" altLang="ko-KR" dirty="0" smtClean="0"/>
              <a:t>();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165334" y="3202427"/>
            <a:ext cx="4401670" cy="193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12.5: </a:t>
            </a:r>
            <a:r>
              <a:rPr lang="en-US" altLang="ko-KR" dirty="0">
                <a:solidFill>
                  <a:srgbClr val="FF0000"/>
                </a:solidFill>
              </a:rPr>
              <a:t>border/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BoerderFrame.java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465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>
                <a:solidFill>
                  <a:srgbClr val="0000FF"/>
                </a:solidFill>
              </a:rPr>
              <a:t>addRadioButton</a:t>
            </a:r>
            <a:r>
              <a:rPr lang="en-US" altLang="ko-KR" sz="1200" dirty="0"/>
              <a:t>("Lowered bevel", </a:t>
            </a:r>
            <a:r>
              <a:rPr lang="en-US" altLang="ko-KR" sz="1200" dirty="0" err="1"/>
              <a:t>BorderFactory.createLoweredBevelBorder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addRadioButton</a:t>
            </a:r>
            <a:r>
              <a:rPr lang="en-US" altLang="ko-KR" sz="1200" dirty="0"/>
              <a:t>("Raised bevel", </a:t>
            </a:r>
            <a:r>
              <a:rPr lang="en-US" altLang="ko-KR" sz="1200" dirty="0" err="1"/>
              <a:t>BorderFactory.createRaisedBevelBorder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addRadioButton</a:t>
            </a:r>
            <a:r>
              <a:rPr lang="en-US" altLang="ko-KR" sz="1200" dirty="0"/>
              <a:t>("Etched", </a:t>
            </a:r>
            <a:r>
              <a:rPr lang="en-US" altLang="ko-KR" sz="1200" dirty="0" err="1"/>
              <a:t>BorderFactory.createEtchedBorder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addRadioButton</a:t>
            </a:r>
            <a:r>
              <a:rPr lang="en-US" altLang="ko-KR" sz="1200" dirty="0"/>
              <a:t>("Line", </a:t>
            </a:r>
            <a:r>
              <a:rPr lang="en-US" altLang="ko-KR" sz="1200" dirty="0" err="1"/>
              <a:t>BorderFactory.createLineBorder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Color.BLUE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addRadioButton</a:t>
            </a:r>
            <a:r>
              <a:rPr lang="en-US" altLang="ko-KR" sz="1200" dirty="0"/>
              <a:t>("Matte", </a:t>
            </a:r>
            <a:r>
              <a:rPr lang="en-US" altLang="ko-KR" sz="1200" dirty="0" err="1"/>
              <a:t>BorderFactory.createMatteBorder</a:t>
            </a:r>
            <a:r>
              <a:rPr lang="en-US" altLang="ko-KR" sz="1200" dirty="0"/>
              <a:t>(10, 10, 10, 10, </a:t>
            </a:r>
            <a:r>
              <a:rPr lang="en-US" altLang="ko-KR" sz="1200" dirty="0" err="1"/>
              <a:t>Color.BLUE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addRadioButton</a:t>
            </a:r>
            <a:r>
              <a:rPr lang="en-US" altLang="ko-KR" sz="1200" dirty="0"/>
              <a:t>("Empty", </a:t>
            </a:r>
            <a:r>
              <a:rPr lang="en-US" altLang="ko-KR" sz="1200" dirty="0" err="1"/>
              <a:t>BorderFactory.createEmptyBorder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/>
              <a:t>Border etched = </a:t>
            </a:r>
            <a:r>
              <a:rPr lang="en-US" altLang="ko-KR" sz="1200" dirty="0" err="1"/>
              <a:t>BorderFactory.createEtchedBorder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Border titled = </a:t>
            </a:r>
            <a:r>
              <a:rPr lang="en-US" altLang="ko-KR" sz="1200" dirty="0" err="1"/>
              <a:t>BorderFactory.createTitledBorder</a:t>
            </a:r>
            <a:r>
              <a:rPr lang="en-US" altLang="ko-KR" sz="1200" dirty="0"/>
              <a:t>(etched, "Border types");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buttonPanel.setBorder</a:t>
            </a:r>
            <a:r>
              <a:rPr lang="en-US" altLang="ko-KR" sz="1200" dirty="0"/>
              <a:t>(titled);</a:t>
            </a:r>
          </a:p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(2, 1));       add(</a:t>
            </a:r>
            <a:r>
              <a:rPr lang="en-US" altLang="ko-KR" sz="1200" dirty="0" err="1" smtClean="0"/>
              <a:t>buttonPanel</a:t>
            </a:r>
            <a:r>
              <a:rPr lang="en-US" altLang="ko-KR" sz="1200" dirty="0" smtClean="0"/>
              <a:t>);      add(</a:t>
            </a:r>
            <a:r>
              <a:rPr lang="en-US" altLang="ko-KR" sz="1200" dirty="0" err="1" smtClean="0"/>
              <a:t>demoPanel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    pack();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7030A0"/>
                </a:solidFill>
              </a:rPr>
              <a:t>}  // end of constructor </a:t>
            </a:r>
          </a:p>
          <a:p>
            <a:pPr marL="0" indent="0">
              <a:buNone/>
            </a:pPr>
            <a:r>
              <a:rPr lang="en-US" altLang="ko-KR" sz="1200" dirty="0" smtClean="0"/>
              <a:t>        public void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addRadioButton</a:t>
            </a:r>
            <a:r>
              <a:rPr lang="en-US" altLang="ko-KR" sz="1200" dirty="0" smtClean="0"/>
              <a:t>(String </a:t>
            </a:r>
            <a:r>
              <a:rPr lang="en-US" altLang="ko-KR" sz="1200" dirty="0" err="1" smtClean="0"/>
              <a:t>buttonName</a:t>
            </a:r>
            <a:r>
              <a:rPr lang="en-US" altLang="ko-KR" sz="1200" dirty="0" smtClean="0"/>
              <a:t>, </a:t>
            </a:r>
            <a:r>
              <a:rPr lang="en-US" altLang="ko-KR" sz="1200" b="1" dirty="0" smtClean="0"/>
              <a:t>Border </a:t>
            </a:r>
            <a:r>
              <a:rPr lang="en-US" altLang="ko-KR" sz="1200" dirty="0" smtClean="0"/>
              <a:t>b) {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button </a:t>
            </a:r>
            <a:r>
              <a:rPr lang="en-US" altLang="ko-KR" sz="1200" dirty="0" smtClean="0"/>
              <a:t>= new 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buttonName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button.addActionListener</a:t>
            </a:r>
            <a:r>
              <a:rPr lang="en-US" altLang="ko-KR" sz="1200" dirty="0" smtClean="0"/>
              <a:t>(event -&gt; </a:t>
            </a:r>
            <a:r>
              <a:rPr lang="en-US" altLang="ko-KR" sz="1200" dirty="0" err="1" smtClean="0"/>
              <a:t>demoPanel.setBorder</a:t>
            </a:r>
            <a:r>
              <a:rPr lang="en-US" altLang="ko-KR" sz="1200" dirty="0" smtClean="0"/>
              <a:t>(b));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group.add</a:t>
            </a:r>
            <a:r>
              <a:rPr lang="en-US" altLang="ko-KR" sz="1200" dirty="0" smtClean="0"/>
              <a:t>(button);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buttonPanel.add</a:t>
            </a:r>
            <a:r>
              <a:rPr lang="en-US" altLang="ko-KR" sz="1200" dirty="0" smtClean="0"/>
              <a:t>(button);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} // end </a:t>
            </a:r>
          </a:p>
          <a:p>
            <a:pPr marL="0" indent="0">
              <a:buNone/>
            </a:pPr>
            <a:r>
              <a:rPr lang="en-US" altLang="ko-KR" sz="1200" dirty="0" smtClean="0"/>
              <a:t>   </a:t>
            </a:r>
            <a:r>
              <a:rPr lang="en-US" altLang="ko-KR" sz="1200" dirty="0" smtClean="0">
                <a:solidFill>
                  <a:srgbClr val="7030A0"/>
                </a:solidFill>
              </a:rPr>
              <a:t>}  // end of class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952130" y="3121508"/>
            <a:ext cx="3648436" cy="1668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8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9082454" y="149972"/>
            <a:ext cx="2876464" cy="287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12.4.4. Combo Boxes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934700" cy="5364312"/>
          </a:xfrm>
        </p:spPr>
        <p:txBody>
          <a:bodyPr>
            <a:normAutofit/>
          </a:bodyPr>
          <a:lstStyle/>
          <a:p>
            <a:r>
              <a:rPr lang="en-US" altLang="ko-KR" dirty="0"/>
              <a:t>Use </a:t>
            </a:r>
            <a:r>
              <a:rPr lang="en-US" altLang="ko-KR" b="1" dirty="0"/>
              <a:t>combo boxes </a:t>
            </a:r>
            <a:r>
              <a:rPr lang="en-US" altLang="ko-KR" dirty="0"/>
              <a:t>when there are more than </a:t>
            </a:r>
            <a:r>
              <a:rPr lang="en-US" altLang="ko-KR" dirty="0" smtClean="0"/>
              <a:t>many choices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Call </a:t>
            </a:r>
            <a:r>
              <a:rPr lang="en-US" altLang="ko-KR" b="1" dirty="0" err="1" smtClean="0"/>
              <a:t>setEditable</a:t>
            </a:r>
            <a:r>
              <a:rPr lang="en-US" altLang="ko-KR" dirty="0" smtClean="0"/>
              <a:t>()to </a:t>
            </a:r>
            <a:r>
              <a:rPr lang="en-US" altLang="ko-KR" dirty="0"/>
              <a:t>allow editing of the options.</a:t>
            </a:r>
          </a:p>
          <a:p>
            <a:pPr lvl="1"/>
            <a:r>
              <a:rPr lang="en-US" altLang="ko-KR" dirty="0"/>
              <a:t>A combo box is a combination of a </a:t>
            </a:r>
            <a:r>
              <a:rPr lang="en-US" altLang="ko-KR" b="1" dirty="0"/>
              <a:t>text field </a:t>
            </a:r>
            <a:r>
              <a:rPr lang="en-US" altLang="ko-KR" dirty="0"/>
              <a:t>and a </a:t>
            </a:r>
            <a:r>
              <a:rPr lang="en-US" altLang="ko-KR" b="1" dirty="0"/>
              <a:t>list of choices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r>
              <a:rPr lang="en-US" altLang="ko-KR" b="1" dirty="0" err="1" smtClean="0"/>
              <a:t>JComboBox</a:t>
            </a:r>
            <a:r>
              <a:rPr lang="en-US" altLang="ko-KR" dirty="0" smtClean="0"/>
              <a:t> </a:t>
            </a:r>
            <a:r>
              <a:rPr lang="en-US" altLang="ko-KR" dirty="0"/>
              <a:t>is a generic class: </a:t>
            </a:r>
            <a:r>
              <a:rPr lang="en-US" altLang="ko-KR" dirty="0" err="1"/>
              <a:t>JComboBox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&gt;, </a:t>
            </a:r>
            <a:r>
              <a:rPr lang="en-US" altLang="ko-KR" dirty="0" err="1"/>
              <a:t>JComboBox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0000FF"/>
                </a:solidFill>
              </a:rPr>
              <a:t>Integer</a:t>
            </a:r>
            <a:r>
              <a:rPr lang="en-US" altLang="ko-KR" dirty="0"/>
              <a:t>&gt;.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Get </a:t>
            </a:r>
            <a:r>
              <a:rPr lang="en-US" altLang="ko-KR" dirty="0"/>
              <a:t>the selected item like this: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JComboBox</a:t>
            </a:r>
            <a:r>
              <a:rPr lang="en-US" altLang="ko-KR" dirty="0">
                <a:latin typeface="Comic Sans MS" panose="030F0702030302020204" pitchFamily="66" charset="0"/>
              </a:rPr>
              <a:t>&lt;String&gt;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faceCombo</a:t>
            </a:r>
            <a:r>
              <a:rPr lang="en-US" altLang="ko-KR" dirty="0">
                <a:latin typeface="Comic Sans MS" panose="030F0702030302020204" pitchFamily="66" charset="0"/>
              </a:rPr>
              <a:t> = . . </a:t>
            </a:r>
            <a:r>
              <a:rPr lang="en-US" altLang="ko-KR" dirty="0" smtClean="0">
                <a:latin typeface="Comic Sans MS" panose="030F0702030302020204" pitchFamily="66" charset="0"/>
              </a:rPr>
              <a:t>.   ;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ko-KR" dirty="0">
                <a:latin typeface="Comic Sans MS" panose="030F0702030302020204" pitchFamily="66" charset="0"/>
              </a:rPr>
              <a:t> item =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faceCombo</a:t>
            </a:r>
            <a:r>
              <a:rPr lang="en-US" altLang="ko-KR" dirty="0" err="1">
                <a:latin typeface="Comic Sans MS" panose="030F0702030302020204" pitchFamily="66" charset="0"/>
              </a:rPr>
              <a:t>.getSelectedItem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String item = </a:t>
            </a:r>
            <a:r>
              <a:rPr lang="en-US" altLang="ko-KR" dirty="0" err="1">
                <a:latin typeface="Comic Sans MS" panose="030F0702030302020204" pitchFamily="66" charset="0"/>
              </a:rPr>
              <a:t>faceCombo.getItemAt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combo.getSelectedIndex</a:t>
            </a:r>
            <a:r>
              <a:rPr lang="en-US" altLang="ko-KR" dirty="0">
                <a:latin typeface="Comic Sans MS" panose="030F0702030302020204" pitchFamily="66" charset="0"/>
              </a:rPr>
              <a:t>());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// if not editable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An </a:t>
            </a:r>
            <a:r>
              <a:rPr lang="en-US" altLang="ko-KR" b="1" dirty="0" err="1">
                <a:solidFill>
                  <a:srgbClr val="0000FF"/>
                </a:solidFill>
              </a:rPr>
              <a:t>ActionEvent</a:t>
            </a:r>
            <a:r>
              <a:rPr lang="en-US" altLang="ko-KR" dirty="0"/>
              <a:t> is fired when an item is selected:</a:t>
            </a:r>
          </a:p>
          <a:p>
            <a:pPr marL="457200" lvl="1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faceCombo.addActionListener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dirty="0" smtClean="0">
                <a:latin typeface="Comic Sans MS" panose="030F0702030302020204" pitchFamily="66" charset="0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event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-&gt;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</a:t>
            </a:r>
            <a:r>
              <a:rPr lang="en-US" altLang="ko-KR" dirty="0" smtClean="0">
                <a:latin typeface="Comic Sans MS" panose="030F0702030302020204" pitchFamily="66" charset="0"/>
              </a:rPr>
              <a:t>  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label.setFont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 </a:t>
            </a:r>
            <a:r>
              <a:rPr lang="en-US" altLang="ko-KR" dirty="0" smtClean="0">
                <a:latin typeface="Comic Sans MS" panose="030F0702030302020204" pitchFamily="66" charset="0"/>
              </a:rPr>
              <a:t>new </a:t>
            </a:r>
            <a:r>
              <a:rPr lang="en-US" altLang="ko-KR" dirty="0">
                <a:latin typeface="Comic Sans MS" panose="030F0702030302020204" pitchFamily="66" charset="0"/>
              </a:rPr>
              <a:t>Font</a:t>
            </a:r>
            <a:r>
              <a:rPr lang="en-US" altLang="ko-KR" dirty="0">
                <a:solidFill>
                  <a:srgbClr val="00B050"/>
                </a:solidFill>
                <a:latin typeface="Comic Sans MS" panose="030F0702030302020204" pitchFamily="66" charset="0"/>
              </a:rPr>
              <a:t>(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comboBox.getItemAt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b="1" dirty="0" smtClean="0">
                <a:latin typeface="Comic Sans MS" panose="030F0702030302020204" pitchFamily="66" charset="0"/>
              </a:rPr>
              <a:t>(</a:t>
            </a:r>
            <a:r>
              <a:rPr lang="en-US" altLang="ko-K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faceCombo.getSelectedIndex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()</a:t>
            </a:r>
            <a:r>
              <a:rPr lang="en-US" altLang="ko-KR" dirty="0" smtClean="0">
                <a:latin typeface="Comic Sans MS" panose="030F0702030302020204" pitchFamily="66" charset="0"/>
              </a:rPr>
              <a:t> ), </a:t>
            </a:r>
            <a:r>
              <a:rPr lang="en-US" altLang="ko-KR" dirty="0" err="1">
                <a:latin typeface="Comic Sans MS" panose="030F0702030302020204" pitchFamily="66" charset="0"/>
              </a:rPr>
              <a:t>Font.PLAIN</a:t>
            </a:r>
            <a:r>
              <a:rPr lang="en-US" altLang="ko-KR" dirty="0">
                <a:latin typeface="Comic Sans MS" panose="030F0702030302020204" pitchFamily="66" charset="0"/>
              </a:rPr>
              <a:t>, DEFAULT_SIZE</a:t>
            </a:r>
            <a:r>
              <a:rPr lang="en-US" altLang="ko-KR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ko-KR" dirty="0" smtClean="0">
                <a:latin typeface="Comic Sans MS" panose="030F0702030302020204" pitchFamily="66" charset="0"/>
              </a:rPr>
              <a:t>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12.6: </a:t>
            </a:r>
            <a:r>
              <a:rPr lang="en-US" altLang="ko-KR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ComboxFrame.java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</a:t>
            </a:r>
            <a:r>
              <a:rPr lang="en-US" altLang="ko-KR" dirty="0" err="1">
                <a:solidFill>
                  <a:srgbClr val="FF0000"/>
                </a:solidFill>
              </a:rPr>
              <a:t>comboBox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import </a:t>
            </a:r>
            <a:r>
              <a:rPr lang="en-US" altLang="ko-KR" dirty="0" err="1">
                <a:solidFill>
                  <a:srgbClr val="0000FF"/>
                </a:solidFill>
              </a:rPr>
              <a:t>java.awt.</a:t>
            </a:r>
            <a:r>
              <a:rPr lang="en-US" altLang="ko-KR" b="1" dirty="0" err="1">
                <a:solidFill>
                  <a:srgbClr val="0000FF"/>
                </a:solidFill>
              </a:rPr>
              <a:t>BorderLayou</a:t>
            </a:r>
            <a:r>
              <a:rPr lang="en-US" altLang="ko-KR" dirty="0" err="1">
                <a:solidFill>
                  <a:srgbClr val="0000FF"/>
                </a:solidFill>
              </a:rPr>
              <a:t>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import </a:t>
            </a:r>
            <a:r>
              <a:rPr lang="en-US" altLang="ko-KR" dirty="0" err="1">
                <a:solidFill>
                  <a:srgbClr val="0000FF"/>
                </a:solidFill>
              </a:rPr>
              <a:t>java.awt.</a:t>
            </a:r>
            <a:r>
              <a:rPr lang="en-US" altLang="ko-KR" b="1" dirty="0" err="1">
                <a:solidFill>
                  <a:srgbClr val="0000FF"/>
                </a:solidFill>
              </a:rPr>
              <a:t>Font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JComboBo</a:t>
            </a:r>
            <a:r>
              <a:rPr lang="en-US" altLang="ko-KR" dirty="0" err="1"/>
              <a:t>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JLabel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JPane</a:t>
            </a:r>
            <a:r>
              <a:rPr lang="en-US" altLang="ko-KR" dirty="0" err="1"/>
              <a:t>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/ * </a:t>
            </a:r>
            <a:r>
              <a:rPr lang="en-US" altLang="ko-KR" dirty="0"/>
              <a:t>frame with a </a:t>
            </a:r>
            <a:r>
              <a:rPr lang="en-US" altLang="ko-KR" b="1" dirty="0"/>
              <a:t>sample text label </a:t>
            </a:r>
            <a:r>
              <a:rPr lang="en-US" altLang="ko-KR" dirty="0"/>
              <a:t>and a </a:t>
            </a:r>
            <a:r>
              <a:rPr lang="en-US" altLang="ko-KR" b="1" dirty="0"/>
              <a:t>combo box </a:t>
            </a:r>
            <a:r>
              <a:rPr lang="en-US" altLang="ko-KR" dirty="0"/>
              <a:t>for selecting </a:t>
            </a:r>
            <a:r>
              <a:rPr lang="en-US" altLang="ko-KR" b="1" dirty="0"/>
              <a:t>font </a:t>
            </a:r>
            <a:r>
              <a:rPr lang="en-US" altLang="ko-KR" b="1" dirty="0" smtClean="0"/>
              <a:t>faces </a:t>
            </a:r>
            <a:r>
              <a:rPr lang="en-US" altLang="ko-KR" dirty="0"/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ComboBoxFrame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JComboBox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&gt; </a:t>
            </a:r>
            <a:r>
              <a:rPr lang="en-US" altLang="ko-KR" dirty="0" err="1"/>
              <a:t>faceCombo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JLabel</a:t>
            </a:r>
            <a:r>
              <a:rPr lang="en-US" altLang="ko-KR" dirty="0"/>
              <a:t> label;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DEFAULT_SIZE</a:t>
            </a:r>
            <a:r>
              <a:rPr lang="en-US" altLang="ko-KR" dirty="0"/>
              <a:t> = 24</a:t>
            </a:r>
            <a:r>
              <a:rPr lang="en-US" altLang="ko-KR" dirty="0" smtClean="0"/>
              <a:t>;   </a:t>
            </a:r>
            <a:r>
              <a:rPr lang="en-US" altLang="ko-KR" dirty="0" smtClean="0">
                <a:solidFill>
                  <a:srgbClr val="0000FF"/>
                </a:solidFill>
              </a:rPr>
              <a:t>// continue next slide 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495494" y="992038"/>
            <a:ext cx="2230212" cy="256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12.6: </a:t>
            </a:r>
            <a:r>
              <a:rPr lang="en-US" altLang="ko-KR" dirty="0" err="1">
                <a:solidFill>
                  <a:srgbClr val="FF0000"/>
                </a:solidFill>
              </a:rPr>
              <a:t>comboBox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ComboxFrame.java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public </a:t>
            </a:r>
            <a:r>
              <a:rPr lang="en-US" altLang="ko-KR" sz="1600" b="1" dirty="0" err="1"/>
              <a:t>ComboBoxFrame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   {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// add the sample text label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/>
              <a:t>label = new </a:t>
            </a:r>
            <a:r>
              <a:rPr lang="en-US" altLang="ko-KR" sz="1800" dirty="0" err="1" smtClean="0"/>
              <a:t>Jlabel</a:t>
            </a:r>
            <a:r>
              <a:rPr lang="en-US" altLang="ko-KR" sz="1800" dirty="0" smtClean="0"/>
              <a:t> ("</a:t>
            </a:r>
            <a:r>
              <a:rPr lang="en-US" altLang="ko-KR" sz="1800" dirty="0"/>
              <a:t>The quick brown fox jumps over the lazy dog.");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label.setFont</a:t>
            </a:r>
            <a:r>
              <a:rPr lang="en-US" altLang="ko-KR" sz="1800" dirty="0"/>
              <a:t>(new </a:t>
            </a:r>
            <a:r>
              <a:rPr lang="en-US" altLang="ko-KR" sz="1800" dirty="0">
                <a:solidFill>
                  <a:srgbClr val="0000FF"/>
                </a:solidFill>
              </a:rPr>
              <a:t>Font</a:t>
            </a:r>
            <a:r>
              <a:rPr lang="en-US" altLang="ko-KR" sz="1800" dirty="0"/>
              <a:t>("Serif", </a:t>
            </a:r>
            <a:r>
              <a:rPr lang="en-US" altLang="ko-KR" sz="1800" dirty="0" err="1"/>
              <a:t>Font.PLAIN</a:t>
            </a:r>
            <a:r>
              <a:rPr lang="en-US" altLang="ko-KR" sz="1800" dirty="0"/>
              <a:t>, DEFAULT_SIZE));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b="1" dirty="0"/>
              <a:t>add</a:t>
            </a:r>
            <a:r>
              <a:rPr lang="en-US" altLang="ko-KR" sz="1800" dirty="0"/>
              <a:t>(label, </a:t>
            </a:r>
            <a:r>
              <a:rPr lang="en-US" altLang="ko-KR" sz="1800" dirty="0" err="1"/>
              <a:t>BorderLayout.CENTER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// make a combo box and add face names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/>
              <a:t>faceCombo</a:t>
            </a:r>
            <a:r>
              <a:rPr lang="en-US" altLang="ko-KR" sz="1800" dirty="0"/>
              <a:t> = new </a:t>
            </a:r>
            <a:r>
              <a:rPr lang="en-US" altLang="ko-KR" sz="1800" dirty="0" err="1">
                <a:solidFill>
                  <a:srgbClr val="FF0000"/>
                </a:solidFill>
              </a:rPr>
              <a:t>JComboBox</a:t>
            </a:r>
            <a:r>
              <a:rPr lang="en-US" altLang="ko-KR" sz="1800" dirty="0"/>
              <a:t>&lt;&gt;();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faceCombo.</a:t>
            </a:r>
            <a:r>
              <a:rPr lang="en-US" altLang="ko-KR" sz="1800" b="1" dirty="0" err="1"/>
              <a:t>addItem</a:t>
            </a:r>
            <a:r>
              <a:rPr lang="en-US" altLang="ko-KR" sz="1800" dirty="0"/>
              <a:t>("Serif");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faceCombo.</a:t>
            </a:r>
            <a:r>
              <a:rPr lang="en-US" altLang="ko-KR" sz="1800" b="1" dirty="0" err="1"/>
              <a:t>addItem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SansSerif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faceCombo.</a:t>
            </a:r>
            <a:r>
              <a:rPr lang="en-US" altLang="ko-KR" sz="1800" b="1" dirty="0" err="1"/>
              <a:t>addItem</a:t>
            </a:r>
            <a:r>
              <a:rPr lang="en-US" altLang="ko-KR" sz="1800" dirty="0"/>
              <a:t>("Monospaced");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faceCombo.</a:t>
            </a:r>
            <a:r>
              <a:rPr lang="en-US" altLang="ko-KR" sz="1800" b="1" dirty="0" err="1"/>
              <a:t>addItem</a:t>
            </a:r>
            <a:r>
              <a:rPr lang="en-US" altLang="ko-KR" sz="1800" dirty="0"/>
              <a:t>("Dialog");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faceCombo.a</a:t>
            </a:r>
            <a:r>
              <a:rPr lang="en-US" altLang="ko-KR" sz="1800" b="1" dirty="0" err="1"/>
              <a:t>ddItem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DialogInput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702474" y="3225439"/>
            <a:ext cx="2870403" cy="289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6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12.6: </a:t>
            </a:r>
            <a:r>
              <a:rPr lang="en-US" altLang="ko-KR" dirty="0" err="1">
                <a:solidFill>
                  <a:srgbClr val="FF0000"/>
                </a:solidFill>
              </a:rPr>
              <a:t>comboBox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ComboxFrame.java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648950" cy="53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the combo box listener changes the label font to the selected face name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faceCombo.addActionListener</a:t>
            </a:r>
            <a:r>
              <a:rPr lang="en-US" altLang="ko-KR" dirty="0" smtClean="0">
                <a:solidFill>
                  <a:srgbClr val="FF0000"/>
                </a:solidFill>
              </a:rPr>
              <a:t>(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event </a:t>
            </a:r>
            <a:r>
              <a:rPr lang="en-US" altLang="ko-KR" dirty="0">
                <a:solidFill>
                  <a:srgbClr val="0000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label.setFont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/>
              <a:t>new Font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dirty="0" err="1" smtClean="0"/>
              <a:t>faceCombo.getItemAt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( </a:t>
            </a:r>
            <a:r>
              <a:rPr lang="en-US" altLang="ko-KR" dirty="0" err="1" smtClean="0"/>
              <a:t>faceCombo.getSelectedIndex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Font.PLAIN</a:t>
            </a:r>
            <a:r>
              <a:rPr lang="en-US" altLang="ko-KR" dirty="0"/>
              <a:t>, </a:t>
            </a:r>
            <a:r>
              <a:rPr lang="en-US" altLang="ko-KR" dirty="0" smtClean="0"/>
              <a:t>DEFAULT_SIZE 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combo box to a panel at the frame's southern border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JPanel</a:t>
            </a:r>
            <a:r>
              <a:rPr lang="en-US" altLang="ko-KR" dirty="0"/>
              <a:t> </a:t>
            </a:r>
            <a:r>
              <a:rPr lang="en-US" altLang="ko-KR" b="1" dirty="0" err="1"/>
              <a:t>comboPanel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comboPanel.add</a:t>
            </a:r>
            <a:r>
              <a:rPr lang="en-US" altLang="ko-KR" dirty="0"/>
              <a:t>(</a:t>
            </a:r>
            <a:r>
              <a:rPr lang="en-US" altLang="ko-KR" dirty="0" err="1"/>
              <a:t>faceCombo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 err="1"/>
              <a:t>comboPanel</a:t>
            </a:r>
            <a:r>
              <a:rPr lang="en-US" altLang="ko-KR" dirty="0"/>
              <a:t>, </a:t>
            </a:r>
            <a:r>
              <a:rPr lang="en-US" altLang="ko-KR" dirty="0" err="1"/>
              <a:t>BorderLayout.SOUTH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pack();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  </a:t>
            </a:r>
            <a:r>
              <a:rPr lang="en-US" altLang="ko-KR" dirty="0" smtClean="0">
                <a:solidFill>
                  <a:srgbClr val="7030A0"/>
                </a:solidFill>
              </a:rPr>
              <a:t>// end of class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759118" y="3257807"/>
            <a:ext cx="2757115" cy="281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12.4.5. Sliders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7"/>
            <a:ext cx="10515600" cy="57294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Sliders</a:t>
            </a:r>
            <a:r>
              <a:rPr lang="en-US" altLang="ko-KR" dirty="0"/>
              <a:t> offer a choice from a continuum of values: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JSlider</a:t>
            </a:r>
            <a:r>
              <a:rPr lang="en-US" altLang="ko-KR" dirty="0">
                <a:latin typeface="Comic Sans MS" panose="030F0702030302020204" pitchFamily="66" charset="0"/>
              </a:rPr>
              <a:t> slider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JSlider</a:t>
            </a:r>
            <a:r>
              <a:rPr lang="en-US" altLang="ko-KR" dirty="0">
                <a:latin typeface="Comic Sans MS" panose="030F0702030302020204" pitchFamily="66" charset="0"/>
              </a:rPr>
              <a:t>(min, max, </a:t>
            </a:r>
            <a:r>
              <a:rPr lang="en-US" altLang="ko-KR" dirty="0" err="1">
                <a:latin typeface="Comic Sans MS" panose="030F0702030302020204" pitchFamily="66" charset="0"/>
              </a:rPr>
              <a:t>initialValue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900" dirty="0" smtClean="0"/>
          </a:p>
          <a:p>
            <a:r>
              <a:rPr lang="en-US" altLang="ko-KR" dirty="0" smtClean="0"/>
              <a:t>Capture </a:t>
            </a:r>
            <a:r>
              <a:rPr lang="en-US" altLang="ko-KR" dirty="0"/>
              <a:t>slider change with a </a:t>
            </a:r>
            <a:r>
              <a:rPr lang="en-US" altLang="ko-KR" b="1" dirty="0"/>
              <a:t>change listener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ChangeListener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listener</a:t>
            </a:r>
            <a:r>
              <a:rPr lang="en-US" altLang="ko-KR" dirty="0">
                <a:latin typeface="Comic Sans MS" panose="030F0702030302020204" pitchFamily="66" charset="0"/>
              </a:rPr>
              <a:t> = event -&gt;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JSlider</a:t>
            </a:r>
            <a:r>
              <a:rPr lang="en-US" altLang="ko-KR" dirty="0">
                <a:latin typeface="Comic Sans MS" panose="030F0702030302020204" pitchFamily="66" charset="0"/>
              </a:rPr>
              <a:t> slider = (</a:t>
            </a:r>
            <a:r>
              <a:rPr lang="en-US" altLang="ko-KR" dirty="0" err="1">
                <a:latin typeface="Comic Sans MS" panose="030F0702030302020204" pitchFamily="66" charset="0"/>
              </a:rPr>
              <a:t>JSlider</a:t>
            </a:r>
            <a:r>
              <a:rPr lang="en-US" altLang="ko-KR" dirty="0">
                <a:latin typeface="Comic Sans MS" panose="030F0702030302020204" pitchFamily="66" charset="0"/>
              </a:rPr>
              <a:t>) </a:t>
            </a:r>
            <a:r>
              <a:rPr lang="en-US" altLang="ko-KR" dirty="0" err="1">
                <a:latin typeface="Comic Sans MS" panose="030F0702030302020204" pitchFamily="66" charset="0"/>
              </a:rPr>
              <a:t>event.getSource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value = </a:t>
            </a:r>
            <a:r>
              <a:rPr lang="en-US" altLang="ko-KR" dirty="0" err="1">
                <a:latin typeface="Comic Sans MS" panose="030F0702030302020204" pitchFamily="66" charset="0"/>
              </a:rPr>
              <a:t>slider.getValue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. . .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};</a:t>
            </a:r>
          </a:p>
          <a:p>
            <a:endParaRPr lang="en-US" altLang="ko-KR" sz="900" dirty="0" smtClean="0"/>
          </a:p>
          <a:p>
            <a:r>
              <a:rPr lang="en-US" altLang="ko-KR" b="1" dirty="0" smtClean="0"/>
              <a:t>We can </a:t>
            </a:r>
            <a:r>
              <a:rPr lang="en-US" altLang="ko-KR" b="1" dirty="0"/>
              <a:t>show slider ticks: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slider.setMajorTickSpacing</a:t>
            </a:r>
            <a:r>
              <a:rPr lang="en-US" altLang="ko-KR" dirty="0">
                <a:latin typeface="Comic Sans MS" panose="030F0702030302020204" pitchFamily="66" charset="0"/>
              </a:rPr>
              <a:t>(20);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slider.setMinorTickSpacing</a:t>
            </a:r>
            <a:r>
              <a:rPr lang="en-US" altLang="ko-KR" dirty="0">
                <a:latin typeface="Comic Sans MS" panose="030F0702030302020204" pitchFamily="66" charset="0"/>
              </a:rPr>
              <a:t>(5);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slider.setPaintTicks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slider.setPaintLabels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endParaRPr lang="en-US" altLang="ko-KR" sz="900" dirty="0" smtClean="0"/>
          </a:p>
          <a:p>
            <a:r>
              <a:rPr lang="en-US" altLang="ko-KR" dirty="0" smtClean="0"/>
              <a:t>We can </a:t>
            </a:r>
            <a:r>
              <a:rPr lang="en-US" altLang="ko-KR" dirty="0"/>
              <a:t>supply tick labels that are arbitrary components: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Hashtable</a:t>
            </a:r>
            <a:r>
              <a:rPr lang="en-US" altLang="ko-KR" dirty="0">
                <a:latin typeface="Comic Sans MS" panose="030F0702030302020204" pitchFamily="66" charset="0"/>
              </a:rPr>
              <a:t>&lt;Integer, Component&gt;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labelTable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Hashtable</a:t>
            </a:r>
            <a:r>
              <a:rPr lang="en-US" altLang="ko-KR" dirty="0">
                <a:latin typeface="Comic Sans MS" panose="030F0702030302020204" pitchFamily="66" charset="0"/>
              </a:rPr>
              <a:t>&lt;&gt;();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labelTable</a:t>
            </a:r>
            <a:r>
              <a:rPr lang="en-US" altLang="ko-KR" dirty="0" err="1">
                <a:latin typeface="Comic Sans MS" panose="030F0702030302020204" pitchFamily="66" charset="0"/>
              </a:rPr>
              <a:t>.put</a:t>
            </a:r>
            <a:r>
              <a:rPr lang="en-US" altLang="ko-KR" dirty="0">
                <a:latin typeface="Comic Sans MS" panose="030F0702030302020204" pitchFamily="66" charset="0"/>
              </a:rPr>
              <a:t>(0, new </a:t>
            </a:r>
            <a:r>
              <a:rPr lang="en-US" altLang="ko-KR" dirty="0" err="1">
                <a:latin typeface="Comic Sans MS" panose="030F0702030302020204" pitchFamily="66" charset="0"/>
              </a:rPr>
              <a:t>JLabel</a:t>
            </a:r>
            <a:r>
              <a:rPr lang="en-US" altLang="ko-KR" dirty="0">
                <a:latin typeface="Comic Sans MS" panose="030F0702030302020204" pitchFamily="66" charset="0"/>
              </a:rPr>
              <a:t>("A"))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. . .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slider.</a:t>
            </a:r>
            <a:r>
              <a:rPr lang="en-US" altLang="ko-KR" b="1" dirty="0" err="1">
                <a:solidFill>
                  <a:srgbClr val="7030A0"/>
                </a:solidFill>
                <a:latin typeface="Comic Sans MS" panose="030F0702030302020204" pitchFamily="66" charset="0"/>
              </a:rPr>
              <a:t>setLabelTable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labelTable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470971" y="992036"/>
            <a:ext cx="2895600" cy="417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3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12.7: </a:t>
            </a:r>
            <a:r>
              <a:rPr lang="en-US" altLang="ko-KR" dirty="0" smtClean="0">
                <a:solidFill>
                  <a:srgbClr val="FF0000"/>
                </a:solidFill>
              </a:rPr>
              <a:t>slider /</a:t>
            </a:r>
            <a:r>
              <a:rPr lang="en-US" altLang="ko-KR" dirty="0" smtClean="0">
                <a:solidFill>
                  <a:srgbClr val="0000FF"/>
                </a:solidFill>
              </a:rPr>
              <a:t>SliderFrame.java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slider;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with many sliders and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a </a:t>
            </a:r>
            <a:r>
              <a:rPr lang="en-US" altLang="ko-KR" dirty="0">
                <a:solidFill>
                  <a:srgbClr val="7030A0"/>
                </a:solidFill>
              </a:rPr>
              <a:t>text field to show slider values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SliderFrame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</a:t>
            </a:r>
            <a:r>
              <a:rPr lang="en-US" altLang="ko-KR" dirty="0" err="1"/>
              <a:t>l</a:t>
            </a:r>
            <a:r>
              <a:rPr lang="en-US" altLang="ko-KR" dirty="0"/>
              <a:t> </a:t>
            </a:r>
            <a:r>
              <a:rPr lang="en-US" altLang="ko-KR" dirty="0" err="1"/>
              <a:t>sliderPanel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JTextField</a:t>
            </a:r>
            <a:r>
              <a:rPr lang="en-US" altLang="ko-KR" dirty="0"/>
              <a:t> </a:t>
            </a:r>
            <a:r>
              <a:rPr lang="en-US" altLang="ko-KR" dirty="0" err="1"/>
              <a:t>textField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ChangeListener</a:t>
            </a:r>
            <a:r>
              <a:rPr lang="en-US" altLang="ko-KR" dirty="0"/>
              <a:t> listener;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941577" y="1252927"/>
            <a:ext cx="2895600" cy="417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6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rgbClr val="0000FF"/>
                </a:solidFill>
                <a:latin typeface="TimesNewRomanPSMT"/>
              </a:rPr>
              <a:t>Fig: Interactions </a:t>
            </a:r>
            <a:r>
              <a:rPr lang="en-US" sz="2400" b="0" dirty="0">
                <a:solidFill>
                  <a:srgbClr val="0000FF"/>
                </a:solidFill>
                <a:latin typeface="TimesNewRomanPSMT"/>
              </a:rPr>
              <a:t>among model, view, and controller objects.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845" y="976004"/>
            <a:ext cx="4186518" cy="54879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76905" y="1099084"/>
            <a:ext cx="5767345" cy="5052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controller handles </a:t>
            </a:r>
            <a:r>
              <a:rPr lang="en-US" sz="2000" dirty="0" smtClean="0"/>
              <a:t>user-input events. </a:t>
            </a:r>
          </a:p>
          <a:p>
            <a:r>
              <a:rPr lang="en-US" sz="2000" b="1" dirty="0" smtClean="0"/>
              <a:t>Then</a:t>
            </a:r>
            <a:r>
              <a:rPr lang="en-US" sz="2000" dirty="0" smtClean="0"/>
              <a:t> it  decides whether </a:t>
            </a:r>
            <a:r>
              <a:rPr lang="en-US" sz="2000" dirty="0"/>
              <a:t>to translate these </a:t>
            </a:r>
            <a:endParaRPr lang="en-US" sz="2000" dirty="0" smtClean="0"/>
          </a:p>
          <a:p>
            <a:r>
              <a:rPr lang="en-US" sz="2000" dirty="0" smtClean="0"/>
              <a:t> events  </a:t>
            </a:r>
            <a:r>
              <a:rPr lang="en-US" sz="2000" dirty="0"/>
              <a:t>into changes in the model or the view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Example 1:</a:t>
            </a:r>
            <a:r>
              <a:rPr lang="en-US" sz="2000" dirty="0" smtClean="0"/>
              <a:t> if </a:t>
            </a:r>
            <a:r>
              <a:rPr lang="en-US" sz="2000" dirty="0"/>
              <a:t>the </a:t>
            </a:r>
            <a:r>
              <a:rPr lang="en-US" sz="2000" dirty="0" smtClean="0"/>
              <a:t>user presses </a:t>
            </a:r>
            <a:r>
              <a:rPr lang="en-US" sz="2000" dirty="0"/>
              <a:t>a character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key </a:t>
            </a:r>
            <a:r>
              <a:rPr lang="en-US" sz="2000" dirty="0"/>
              <a:t>in a text box, the controller calls </a:t>
            </a: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b="1" dirty="0" smtClean="0"/>
              <a:t>insert </a:t>
            </a:r>
            <a:r>
              <a:rPr lang="en-US" sz="2000" b="1" dirty="0"/>
              <a:t>character</a:t>
            </a:r>
            <a:r>
              <a:rPr lang="en-US" sz="2000" b="1" dirty="0" smtClean="0"/>
              <a:t>”</a:t>
            </a:r>
            <a:r>
              <a:rPr lang="en-US" sz="2000" dirty="0" smtClean="0"/>
              <a:t> command of </a:t>
            </a:r>
            <a:r>
              <a:rPr lang="en-US" sz="2000" dirty="0"/>
              <a:t>the </a:t>
            </a:r>
            <a:r>
              <a:rPr lang="en-US" sz="2000" dirty="0" smtClean="0"/>
              <a:t>model.</a:t>
            </a:r>
          </a:p>
          <a:p>
            <a:r>
              <a:rPr lang="en-US" sz="2000" dirty="0" smtClean="0"/>
              <a:t> The </a:t>
            </a:r>
            <a:r>
              <a:rPr lang="en-US" sz="2000" dirty="0"/>
              <a:t>model then tells the view to update itself. </a:t>
            </a:r>
            <a:r>
              <a:rPr lang="en-US" sz="2000" dirty="0" smtClean="0"/>
              <a:t>The </a:t>
            </a:r>
            <a:r>
              <a:rPr lang="en-US" sz="2000" dirty="0"/>
              <a:t>view never knows why the text changed.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Example 2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/>
              <a:t>if </a:t>
            </a:r>
            <a:r>
              <a:rPr lang="en-US" sz="2000" dirty="0" smtClean="0"/>
              <a:t>the user </a:t>
            </a:r>
            <a:r>
              <a:rPr lang="en-US" sz="2000" dirty="0"/>
              <a:t>presses a </a:t>
            </a:r>
            <a:r>
              <a:rPr lang="en-US" sz="2000" b="1" dirty="0"/>
              <a:t>cursor key</a:t>
            </a:r>
            <a:r>
              <a:rPr lang="en-US" sz="2000" dirty="0"/>
              <a:t>, the </a:t>
            </a:r>
            <a:r>
              <a:rPr lang="en-US" sz="2000" dirty="0" smtClean="0"/>
              <a:t>controller </a:t>
            </a:r>
            <a:r>
              <a:rPr lang="en-US" sz="2000" b="1" dirty="0"/>
              <a:t>may tell </a:t>
            </a:r>
            <a:r>
              <a:rPr lang="en-US" sz="2000" dirty="0"/>
              <a:t>the view to scroll. </a:t>
            </a:r>
            <a:endParaRPr lang="en-US" sz="2000" dirty="0" smtClean="0"/>
          </a:p>
          <a:p>
            <a:r>
              <a:rPr lang="en-US" sz="2000" dirty="0" smtClean="0"/>
              <a:t>Scrolling </a:t>
            </a:r>
            <a:r>
              <a:rPr lang="en-US" sz="2000" dirty="0"/>
              <a:t>the </a:t>
            </a:r>
            <a:r>
              <a:rPr lang="en-US" sz="2000" dirty="0" smtClean="0"/>
              <a:t>view </a:t>
            </a:r>
            <a:r>
              <a:rPr lang="en-US" sz="2000" dirty="0"/>
              <a:t>has no </a:t>
            </a:r>
            <a:r>
              <a:rPr lang="en-US" sz="2000" dirty="0" smtClean="0"/>
              <a:t>effect on </a:t>
            </a:r>
            <a:r>
              <a:rPr lang="en-US" sz="2000" dirty="0"/>
              <a:t>the </a:t>
            </a:r>
            <a:endParaRPr lang="en-US" sz="2000" dirty="0" smtClean="0"/>
          </a:p>
          <a:p>
            <a:r>
              <a:rPr lang="en-US" sz="2000" dirty="0" smtClean="0"/>
              <a:t>underlying </a:t>
            </a:r>
            <a:r>
              <a:rPr lang="en-US" sz="2000" dirty="0"/>
              <a:t>text, so the </a:t>
            </a:r>
            <a:r>
              <a:rPr lang="en-US" sz="2000" dirty="0" smtClean="0"/>
              <a:t>model </a:t>
            </a:r>
            <a:r>
              <a:rPr lang="en-US" sz="2000" dirty="0"/>
              <a:t>never knows that this </a:t>
            </a:r>
            <a:r>
              <a:rPr lang="en-US" sz="2000" dirty="0" smtClean="0"/>
              <a:t> event </a:t>
            </a:r>
            <a:r>
              <a:rPr lang="en-US" sz="2000" dirty="0"/>
              <a:t>happened</a:t>
            </a:r>
            <a:r>
              <a:rPr lang="en-US" sz="2000" dirty="0" smtClean="0"/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  <a:latin typeface="TimesNewRomanPSMT"/>
              </a:rPr>
              <a:t>Programmers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</a:rPr>
              <a:t> don’t </a:t>
            </a:r>
            <a:r>
              <a:rPr lang="en-US" sz="2000" dirty="0">
                <a:solidFill>
                  <a:prstClr val="black"/>
                </a:solidFill>
                <a:latin typeface="TimesNewRomanPSMT"/>
              </a:rPr>
              <a:t>need to 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</a:rPr>
              <a:t>think about  </a:t>
            </a:r>
            <a:r>
              <a:rPr lang="en-US" sz="2000" dirty="0" smtClean="0">
                <a:solidFill>
                  <a:srgbClr val="0000FF"/>
                </a:solidFill>
                <a:latin typeface="TimesNewRomanPSMT"/>
              </a:rPr>
              <a:t>MVC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</a:rPr>
              <a:t>   because each </a:t>
            </a:r>
            <a:r>
              <a:rPr lang="en-US" sz="2000" dirty="0">
                <a:solidFill>
                  <a:prstClr val="black"/>
                </a:solidFill>
                <a:latin typeface="TimesNewRomanPSMT"/>
              </a:rPr>
              <a:t>user interface component has a wrapper 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</a:rPr>
              <a:t>class that wrappers its model and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0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12.7: </a:t>
            </a:r>
            <a:r>
              <a:rPr lang="en-US" altLang="ko-KR" dirty="0">
                <a:solidFill>
                  <a:srgbClr val="FF0000"/>
                </a:solidFill>
              </a:rPr>
              <a:t>slider /</a:t>
            </a:r>
            <a:r>
              <a:rPr lang="en-US" altLang="ko-KR" dirty="0">
                <a:solidFill>
                  <a:srgbClr val="0000FF"/>
                </a:solidFill>
              </a:rPr>
              <a:t>SliderFrame.java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 err="1">
                <a:solidFill>
                  <a:srgbClr val="0000FF"/>
                </a:solidFill>
              </a:rPr>
              <a:t>SliderFrame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sliderPanel</a:t>
            </a:r>
            <a:r>
              <a:rPr lang="en-US" altLang="ko-KR" dirty="0"/>
              <a:t> = new </a:t>
            </a:r>
            <a:r>
              <a:rPr lang="en-US" altLang="ko-KR" b="1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sliderPanel.</a:t>
            </a:r>
            <a:r>
              <a:rPr lang="en-US" altLang="ko-KR" b="1" dirty="0" err="1"/>
              <a:t>setLayou</a:t>
            </a:r>
            <a:r>
              <a:rPr lang="en-US" altLang="ko-KR" dirty="0" err="1"/>
              <a:t>t</a:t>
            </a:r>
            <a:r>
              <a:rPr lang="en-US" altLang="ko-KR" dirty="0"/>
              <a:t>(new </a:t>
            </a:r>
            <a:r>
              <a:rPr lang="en-US" altLang="ko-KR" b="1" dirty="0" err="1"/>
              <a:t>GridBagLayout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common listener for all sliders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listener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event </a:t>
            </a:r>
            <a:r>
              <a:rPr lang="en-US" altLang="ko-KR" dirty="0" smtClean="0">
                <a:solidFill>
                  <a:srgbClr val="0000FF"/>
                </a:solidFill>
              </a:rPr>
              <a:t>-&gt;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>
                <a:solidFill>
                  <a:srgbClr val="7030A0"/>
                </a:solidFill>
              </a:rPr>
              <a:t>// update text field when the slider value changes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JSlider</a:t>
            </a:r>
            <a:r>
              <a:rPr lang="en-US" altLang="ko-KR" dirty="0"/>
              <a:t> source = (</a:t>
            </a:r>
            <a:r>
              <a:rPr lang="en-US" altLang="ko-KR" dirty="0" err="1"/>
              <a:t>JSlider</a:t>
            </a:r>
            <a:r>
              <a:rPr lang="en-US" altLang="ko-KR" dirty="0"/>
              <a:t>) </a:t>
            </a:r>
            <a:r>
              <a:rPr lang="en-US" altLang="ko-KR" b="1" dirty="0" err="1"/>
              <a:t>event.getSource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textField.</a:t>
            </a:r>
            <a:r>
              <a:rPr lang="en-US" altLang="ko-KR" b="1" dirty="0" err="1"/>
              <a:t>setTex</a:t>
            </a:r>
            <a:r>
              <a:rPr lang="en-US" altLang="ko-KR" dirty="0" err="1"/>
              <a:t>t</a:t>
            </a:r>
            <a:r>
              <a:rPr lang="en-US" altLang="ko-KR" dirty="0" smtClean="0"/>
              <a:t>(“ " </a:t>
            </a:r>
            <a:r>
              <a:rPr lang="en-US" altLang="ko-KR" dirty="0"/>
              <a:t>+ </a:t>
            </a:r>
            <a:r>
              <a:rPr lang="en-US" altLang="ko-KR" dirty="0" err="1"/>
              <a:t>source.getValue</a:t>
            </a:r>
            <a:r>
              <a:rPr lang="en-US" altLang="ko-KR" dirty="0" smtClean="0"/>
              <a:t>()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/>
              <a:t>};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a plain slider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JSlider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slider</a:t>
            </a:r>
            <a:r>
              <a:rPr lang="en-US" altLang="ko-KR" dirty="0"/>
              <a:t> = new </a:t>
            </a:r>
            <a:r>
              <a:rPr lang="en-US" altLang="ko-KR" dirty="0" err="1"/>
              <a:t>JSlider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addSlider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slide</a:t>
            </a:r>
            <a:r>
              <a:rPr lang="en-US" altLang="ko-KR" dirty="0"/>
              <a:t>r, "</a:t>
            </a:r>
            <a:r>
              <a:rPr lang="en-US" altLang="ko-KR" dirty="0">
                <a:solidFill>
                  <a:srgbClr val="FF0000"/>
                </a:solidFill>
              </a:rPr>
              <a:t>Plain"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640905" y="1123454"/>
            <a:ext cx="2895600" cy="417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8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12.7: </a:t>
            </a:r>
            <a:r>
              <a:rPr lang="en-US" altLang="ko-KR" dirty="0">
                <a:solidFill>
                  <a:srgbClr val="FF0000"/>
                </a:solidFill>
              </a:rPr>
              <a:t>slider /</a:t>
            </a:r>
            <a:r>
              <a:rPr lang="en-US" altLang="ko-KR" dirty="0">
                <a:solidFill>
                  <a:srgbClr val="0000FF"/>
                </a:solidFill>
              </a:rPr>
              <a:t>SliderFrame.java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0" dirty="0" smtClean="0">
                <a:solidFill>
                  <a:srgbClr val="7030A0"/>
                </a:solidFill>
              </a:rPr>
              <a:t>      </a:t>
            </a:r>
            <a:r>
              <a:rPr lang="en-US" altLang="ko-KR" sz="1600" b="0" dirty="0">
                <a:solidFill>
                  <a:srgbClr val="7030A0"/>
                </a:solidFill>
              </a:rPr>
              <a:t>// add a slider with major and minor ticks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/>
              <a:t>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addSlider</a:t>
            </a:r>
            <a:r>
              <a:rPr lang="en-US" altLang="ko-KR" sz="1600" dirty="0"/>
              <a:t>(slider, "</a:t>
            </a:r>
            <a:r>
              <a:rPr lang="en-US" altLang="ko-KR" sz="1600" dirty="0">
                <a:solidFill>
                  <a:srgbClr val="FF0000"/>
                </a:solidFill>
              </a:rPr>
              <a:t>Ticks");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7030A0"/>
                </a:solidFill>
              </a:rPr>
              <a:t>      </a:t>
            </a:r>
            <a:r>
              <a:rPr lang="en-US" altLang="ko-KR" sz="1600" b="0" dirty="0">
                <a:solidFill>
                  <a:srgbClr val="7030A0"/>
                </a:solidFill>
              </a:rPr>
              <a:t>// add a slider that snaps to ticks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/>
              <a:t>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slider.setSnapToTicks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dirty="0" err="1"/>
              <a:t>addSlider</a:t>
            </a:r>
            <a:r>
              <a:rPr lang="en-US" altLang="ko-KR" sz="1600" b="0" dirty="0"/>
              <a:t>(slider, "</a:t>
            </a:r>
            <a:r>
              <a:rPr lang="en-US" altLang="ko-KR" sz="1600" b="0" dirty="0">
                <a:solidFill>
                  <a:srgbClr val="FF0000"/>
                </a:solidFill>
              </a:rPr>
              <a:t>Snap to ticks</a:t>
            </a:r>
            <a:r>
              <a:rPr lang="en-US" altLang="ko-KR" sz="1600" b="0" dirty="0"/>
              <a:t>");</a:t>
            </a:r>
          </a:p>
          <a:p>
            <a:pPr marL="0" indent="0">
              <a:buNone/>
            </a:pPr>
            <a:endParaRPr lang="en-US" altLang="ko-KR" sz="1600" b="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>
                <a:solidFill>
                  <a:srgbClr val="7030A0"/>
                </a:solidFill>
              </a:rPr>
              <a:t>// add a slider with no track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/>
              <a:t>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slider.setPaintTrack</a:t>
            </a:r>
            <a:r>
              <a:rPr lang="en-US" altLang="ko-KR" sz="1600" b="0" dirty="0"/>
              <a:t>(false);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addSlider</a:t>
            </a:r>
            <a:r>
              <a:rPr lang="en-US" altLang="ko-KR" sz="1600" b="0" dirty="0"/>
              <a:t>(slider, "</a:t>
            </a:r>
            <a:r>
              <a:rPr lang="en-US" altLang="ko-KR" sz="1600" b="0" dirty="0">
                <a:solidFill>
                  <a:srgbClr val="FF0000"/>
                </a:solidFill>
              </a:rPr>
              <a:t>No track");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>
                <a:solidFill>
                  <a:srgbClr val="7030A0"/>
                </a:solidFill>
              </a:rPr>
              <a:t>// add an inverted slider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/>
              <a:t>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slider.setInverted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addSlider</a:t>
            </a:r>
            <a:r>
              <a:rPr lang="en-US" altLang="ko-KR" sz="1600" b="0" dirty="0"/>
              <a:t>(slider, </a:t>
            </a:r>
            <a:r>
              <a:rPr lang="en-US" altLang="ko-KR" sz="1600" b="0" dirty="0">
                <a:solidFill>
                  <a:srgbClr val="FF0000"/>
                </a:solidFill>
              </a:rPr>
              <a:t>"Inverted</a:t>
            </a:r>
            <a:r>
              <a:rPr lang="en-US" altLang="ko-KR" sz="1600" b="0" dirty="0"/>
              <a:t>");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12.7: </a:t>
            </a:r>
            <a:r>
              <a:rPr lang="en-US" altLang="ko-KR" dirty="0">
                <a:solidFill>
                  <a:srgbClr val="FF0000"/>
                </a:solidFill>
              </a:rPr>
              <a:t>slider /</a:t>
            </a:r>
            <a:r>
              <a:rPr lang="en-US" altLang="ko-KR" dirty="0">
                <a:solidFill>
                  <a:srgbClr val="0000FF"/>
                </a:solidFill>
              </a:rPr>
              <a:t>SliderFrame.java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>
                <a:solidFill>
                  <a:srgbClr val="7030A0"/>
                </a:solidFill>
              </a:rPr>
              <a:t>// add a slider with numeric labels</a:t>
            </a:r>
          </a:p>
          <a:p>
            <a:pPr marL="0" indent="0">
              <a:buNone/>
            </a:pPr>
            <a:r>
              <a:rPr lang="en-US" altLang="ko-KR" sz="1600" b="0" dirty="0" smtClean="0"/>
              <a:t>      </a:t>
            </a:r>
            <a:r>
              <a:rPr lang="en-US" altLang="ko-KR" sz="1600" b="0" dirty="0"/>
              <a:t>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slider.setPaintLabels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addSlider</a:t>
            </a:r>
            <a:r>
              <a:rPr lang="en-US" altLang="ko-KR" sz="1600" b="0" dirty="0"/>
              <a:t>(slider, "</a:t>
            </a:r>
            <a:r>
              <a:rPr lang="en-US" altLang="ko-KR" sz="1600" b="0" dirty="0">
                <a:solidFill>
                  <a:srgbClr val="FF0000"/>
                </a:solidFill>
              </a:rPr>
              <a:t>Labels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"</a:t>
            </a:r>
            <a:r>
              <a:rPr lang="en-US" altLang="ko-KR" sz="1600" b="0" dirty="0" smtClean="0"/>
              <a:t>);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>
                <a:solidFill>
                  <a:srgbClr val="7030A0"/>
                </a:solidFill>
              </a:rPr>
              <a:t>// add a slider with alphabetic </a:t>
            </a:r>
            <a:r>
              <a:rPr lang="en-US" altLang="ko-KR" sz="1600" b="0" dirty="0" smtClean="0">
                <a:solidFill>
                  <a:srgbClr val="7030A0"/>
                </a:solidFill>
              </a:rPr>
              <a:t>labels</a:t>
            </a:r>
            <a:endParaRPr lang="en-US" altLang="ko-KR" sz="1600" b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600" b="0" dirty="0"/>
              <a:t>      slider = new </a:t>
            </a:r>
            <a:r>
              <a:rPr lang="en-US" altLang="ko-KR" sz="1600" b="0" dirty="0" err="1"/>
              <a:t>JSlider</a:t>
            </a:r>
            <a:r>
              <a:rPr lang="en-US" altLang="ko-KR" sz="1600" b="0" dirty="0"/>
              <a:t>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slider.setPaintLabels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slider.setPaintTicks</a:t>
            </a:r>
            <a:r>
              <a:rPr lang="en-US" altLang="ko-KR" sz="1600" b="0" dirty="0"/>
              <a:t>(true);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slider.setMajorTickSpacing</a:t>
            </a:r>
            <a:r>
              <a:rPr lang="en-US" altLang="ko-KR" sz="1600" b="0" dirty="0"/>
              <a:t>(20);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slider.setMinorTickSpacing</a:t>
            </a:r>
            <a:r>
              <a:rPr lang="en-US" altLang="ko-KR" sz="1600" b="0" dirty="0"/>
              <a:t>(5</a:t>
            </a:r>
            <a:r>
              <a:rPr lang="en-US" altLang="ko-KR" sz="1600" b="0" dirty="0" smtClean="0"/>
              <a:t>);</a:t>
            </a:r>
            <a:endParaRPr lang="en-US" altLang="ko-KR" sz="1600" b="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</a:t>
            </a:r>
            <a:r>
              <a:rPr lang="en-US" altLang="ko-KR" sz="1600" b="0" dirty="0" smtClean="0">
                <a:solidFill>
                  <a:srgbClr val="0000FF"/>
                </a:solidFill>
              </a:rPr>
              <a:t> Dictionary&lt;</a:t>
            </a:r>
            <a:r>
              <a:rPr lang="en-US" altLang="ko-KR" sz="1600" b="0" dirty="0" smtClean="0"/>
              <a:t>Integer</a:t>
            </a:r>
            <a:r>
              <a:rPr lang="en-US" altLang="ko-KR" sz="1600" b="0" dirty="0"/>
              <a:t>, Component&gt; </a:t>
            </a:r>
            <a:r>
              <a:rPr lang="en-US" altLang="ko-KR" sz="1600" b="0" dirty="0" err="1">
                <a:solidFill>
                  <a:srgbClr val="FF0000"/>
                </a:solidFill>
              </a:rPr>
              <a:t>labelTable</a:t>
            </a:r>
            <a:r>
              <a:rPr lang="en-US" altLang="ko-KR" sz="1600" b="0" dirty="0">
                <a:solidFill>
                  <a:srgbClr val="FF0000"/>
                </a:solidFill>
              </a:rPr>
              <a:t> </a:t>
            </a:r>
            <a:r>
              <a:rPr lang="en-US" altLang="ko-KR" sz="1600" b="0" dirty="0"/>
              <a:t>= </a:t>
            </a:r>
          </a:p>
          <a:p>
            <a:pPr marL="0" indent="0">
              <a:buNone/>
            </a:pPr>
            <a:r>
              <a:rPr lang="en-US" altLang="ko-KR" sz="1600" b="0" dirty="0"/>
              <a:t>			</a:t>
            </a:r>
            <a:r>
              <a:rPr lang="en-US" altLang="ko-KR" sz="1600" b="0" dirty="0">
                <a:solidFill>
                  <a:srgbClr val="FF0000"/>
                </a:solidFill>
              </a:rPr>
              <a:t>new</a:t>
            </a:r>
            <a:r>
              <a:rPr lang="en-US" altLang="ko-KR" sz="1600" b="0" dirty="0"/>
              <a:t> </a:t>
            </a:r>
            <a:r>
              <a:rPr lang="en-US" altLang="ko-KR" sz="1600" dirty="0" err="1">
                <a:solidFill>
                  <a:srgbClr val="0000FF"/>
                </a:solidFill>
              </a:rPr>
              <a:t>Hashtable</a:t>
            </a:r>
            <a:r>
              <a:rPr lang="en-US" altLang="ko-KR" sz="1600" b="0" dirty="0"/>
              <a:t>&lt;&gt;();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>
                <a:solidFill>
                  <a:srgbClr val="FF0000"/>
                </a:solidFill>
              </a:rPr>
              <a:t>labelTable</a:t>
            </a:r>
            <a:r>
              <a:rPr lang="en-US" altLang="ko-KR" sz="1600" b="0" dirty="0" err="1"/>
              <a:t>.put</a:t>
            </a:r>
            <a:r>
              <a:rPr lang="en-US" altLang="ko-KR" sz="1600" b="0" dirty="0"/>
              <a:t>(0,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("A"));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labelTable.put</a:t>
            </a:r>
            <a:r>
              <a:rPr lang="en-US" altLang="ko-KR" sz="1600" b="0" dirty="0"/>
              <a:t>(20,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("B"));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labelTable.put</a:t>
            </a:r>
            <a:r>
              <a:rPr lang="en-US" altLang="ko-KR" sz="1600" b="0" dirty="0"/>
              <a:t>(40,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("C"));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labelTable.put</a:t>
            </a:r>
            <a:r>
              <a:rPr lang="en-US" altLang="ko-KR" sz="1600" b="0" dirty="0"/>
              <a:t>(60,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("D"));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labelTable.put</a:t>
            </a:r>
            <a:r>
              <a:rPr lang="en-US" altLang="ko-KR" sz="1600" b="0" dirty="0"/>
              <a:t>(80,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("E"));</a:t>
            </a:r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b="0" dirty="0" err="1"/>
              <a:t>labelTable.put</a:t>
            </a:r>
            <a:r>
              <a:rPr lang="en-US" altLang="ko-KR" sz="1600" b="0" dirty="0"/>
              <a:t>(100, new </a:t>
            </a:r>
            <a:r>
              <a:rPr lang="en-US" altLang="ko-KR" sz="1600" b="0" dirty="0" err="1"/>
              <a:t>JLabel</a:t>
            </a:r>
            <a:r>
              <a:rPr lang="en-US" altLang="ko-KR" sz="1600" b="0" dirty="0"/>
              <a:t>("F"));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      </a:t>
            </a:r>
            <a:r>
              <a:rPr lang="en-US" altLang="ko-KR" sz="1600" dirty="0" err="1"/>
              <a:t>slider</a:t>
            </a:r>
            <a:r>
              <a:rPr lang="en-US" altLang="ko-KR" sz="1600" b="0" dirty="0" err="1"/>
              <a:t>.setLabelTable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labelTable</a:t>
            </a:r>
            <a:r>
              <a:rPr lang="en-US" altLang="ko-KR" sz="1600" b="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addSlide</a:t>
            </a:r>
            <a:r>
              <a:rPr lang="en-US" altLang="ko-KR" sz="1600" b="0" dirty="0" err="1"/>
              <a:t>r</a:t>
            </a:r>
            <a:r>
              <a:rPr lang="en-US" altLang="ko-KR" sz="1600" b="0" dirty="0"/>
              <a:t>(slider, "</a:t>
            </a:r>
            <a:r>
              <a:rPr lang="en-US" altLang="ko-KR" sz="1600" b="0" dirty="0">
                <a:solidFill>
                  <a:srgbClr val="FF0000"/>
                </a:solidFill>
              </a:rPr>
              <a:t>Custom labels</a:t>
            </a:r>
            <a:r>
              <a:rPr lang="en-US" altLang="ko-KR" sz="1600" b="0" dirty="0"/>
              <a:t>");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12.7: </a:t>
            </a:r>
            <a:r>
              <a:rPr lang="en-US" altLang="ko-KR" dirty="0">
                <a:solidFill>
                  <a:srgbClr val="FF0000"/>
                </a:solidFill>
              </a:rPr>
              <a:t>slider /</a:t>
            </a:r>
            <a:r>
              <a:rPr lang="en-US" altLang="ko-KR" dirty="0">
                <a:solidFill>
                  <a:srgbClr val="0000FF"/>
                </a:solidFill>
              </a:rPr>
              <a:t>SliderFrame.java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6477000" cy="536431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a slider with icon labels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slider = new </a:t>
            </a:r>
            <a:r>
              <a:rPr lang="en-US" altLang="ko-KR" dirty="0" err="1"/>
              <a:t>JSlider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slider.setPaintTicks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slider.setPaintLabels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slider.setSnapToTicks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slider.setMajorTickSpacing</a:t>
            </a:r>
            <a:r>
              <a:rPr lang="en-US" altLang="ko-KR" dirty="0"/>
              <a:t>(20);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slider.setMinorTickSpacing</a:t>
            </a:r>
            <a:r>
              <a:rPr lang="en-US" altLang="ko-KR" dirty="0"/>
              <a:t>(20);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labelTable</a:t>
            </a:r>
            <a:r>
              <a:rPr lang="en-US" altLang="ko-KR" dirty="0"/>
              <a:t> = new </a:t>
            </a:r>
            <a:r>
              <a:rPr lang="en-US" altLang="ko-KR" b="1" dirty="0" err="1"/>
              <a:t>Hashtable</a:t>
            </a:r>
            <a:r>
              <a:rPr lang="en-US" altLang="ko-KR" dirty="0"/>
              <a:t>&lt;Integer, Component&gt;();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card images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("nine.gif")));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(20,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("ten.gif")));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(40,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("jack.gif")));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(60,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("queen.gif")));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(80,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("king.gif")));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labelTable.put</a:t>
            </a:r>
            <a:r>
              <a:rPr lang="en-US" altLang="ko-KR" dirty="0"/>
              <a:t>(100, new </a:t>
            </a:r>
            <a:r>
              <a:rPr lang="en-US" altLang="ko-KR" dirty="0" err="1"/>
              <a:t>JLabel</a:t>
            </a:r>
            <a:r>
              <a:rPr lang="en-US" altLang="ko-KR" dirty="0"/>
              <a:t>(new </a:t>
            </a:r>
            <a:r>
              <a:rPr lang="en-US" altLang="ko-KR" dirty="0" err="1"/>
              <a:t>ImageIcon</a:t>
            </a:r>
            <a:r>
              <a:rPr lang="en-US" altLang="ko-KR" dirty="0"/>
              <a:t>("ace.gif")));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slider</a:t>
            </a:r>
            <a:r>
              <a:rPr lang="en-US" altLang="ko-KR" dirty="0" err="1"/>
              <a:t>.setLabelTable</a:t>
            </a:r>
            <a:r>
              <a:rPr lang="en-US" altLang="ko-KR" dirty="0"/>
              <a:t>(</a:t>
            </a:r>
            <a:r>
              <a:rPr lang="en-US" altLang="ko-KR" dirty="0" err="1"/>
              <a:t>labelTable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addSlider</a:t>
            </a:r>
            <a:r>
              <a:rPr lang="en-US" altLang="ko-KR" dirty="0"/>
              <a:t>(slider, "Icon labels");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400925" y="992038"/>
            <a:ext cx="3952875" cy="5364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dirty="0" smtClean="0"/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7030A0"/>
                </a:solidFill>
              </a:rPr>
              <a:t>// add the text field </a:t>
            </a:r>
            <a:r>
              <a:rPr lang="en-US" altLang="ko-KR" sz="1600" dirty="0" smtClean="0">
                <a:solidFill>
                  <a:srgbClr val="7030A0"/>
                </a:solidFill>
              </a:rPr>
              <a:t>that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// displays </a:t>
            </a:r>
            <a:r>
              <a:rPr lang="en-US" altLang="ko-KR" sz="1600" dirty="0">
                <a:solidFill>
                  <a:srgbClr val="7030A0"/>
                </a:solidFill>
              </a:rPr>
              <a:t>the slider value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textField</a:t>
            </a:r>
            <a:r>
              <a:rPr lang="en-US" altLang="ko-KR" sz="1600" dirty="0">
                <a:solidFill>
                  <a:prstClr val="black"/>
                </a:solidFill>
              </a:rPr>
              <a:t> = new </a:t>
            </a:r>
            <a:r>
              <a:rPr lang="en-US" altLang="ko-KR" sz="1600" dirty="0" err="1">
                <a:solidFill>
                  <a:prstClr val="black"/>
                </a:solidFill>
              </a:rPr>
              <a:t>JTextField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add(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sliderPanel,BorderLayout.CENTER</a:t>
            </a:r>
            <a:r>
              <a:rPr lang="en-US" altLang="ko-KR" sz="16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add(</a:t>
            </a:r>
            <a:r>
              <a:rPr lang="en-US" altLang="ko-KR" sz="1600" dirty="0" err="1">
                <a:solidFill>
                  <a:prstClr val="black"/>
                </a:solidFill>
              </a:rPr>
              <a:t>textField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BorderLayout.SOUTH</a:t>
            </a:r>
            <a:r>
              <a:rPr lang="en-US" altLang="ko-KR" sz="16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pack();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}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    </a:t>
            </a:r>
            <a:endParaRPr lang="en-US" altLang="ko-K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12.7: </a:t>
            </a:r>
            <a:r>
              <a:rPr lang="en-US" altLang="ko-KR" dirty="0">
                <a:solidFill>
                  <a:srgbClr val="FF0000"/>
                </a:solidFill>
              </a:rPr>
              <a:t>slider /</a:t>
            </a:r>
            <a:r>
              <a:rPr lang="en-US" altLang="ko-KR" dirty="0">
                <a:solidFill>
                  <a:srgbClr val="0000FF"/>
                </a:solidFill>
              </a:rPr>
              <a:t>SliderFrame.java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/** </a:t>
            </a:r>
            <a:r>
              <a:rPr lang="en-US" altLang="ko-KR" dirty="0">
                <a:solidFill>
                  <a:srgbClr val="7030A0"/>
                </a:solidFill>
              </a:rPr>
              <a:t>Adds a slider to the slider panel and hooks up the listener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s the slider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description the slider </a:t>
            </a:r>
            <a:r>
              <a:rPr lang="en-US" altLang="ko-KR" dirty="0" smtClean="0">
                <a:solidFill>
                  <a:srgbClr val="7030A0"/>
                </a:solidFill>
              </a:rPr>
              <a:t>description 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void </a:t>
            </a:r>
            <a:r>
              <a:rPr lang="en-US" altLang="ko-KR" dirty="0" err="1" smtClean="0">
                <a:solidFill>
                  <a:srgbClr val="0000FF"/>
                </a:solidFill>
              </a:rPr>
              <a:t>addSlider</a:t>
            </a:r>
            <a:r>
              <a:rPr lang="en-US" altLang="ko-KR" dirty="0" smtClean="0"/>
              <a:t> (</a:t>
            </a:r>
            <a:r>
              <a:rPr lang="en-US" altLang="ko-KR" dirty="0" err="1"/>
              <a:t>JSlider</a:t>
            </a:r>
            <a:r>
              <a:rPr lang="en-US" altLang="ko-KR" dirty="0"/>
              <a:t> s, String description)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s.</a:t>
            </a:r>
            <a:r>
              <a:rPr lang="en-US" altLang="ko-KR" b="1" dirty="0" err="1">
                <a:solidFill>
                  <a:srgbClr val="0000FF"/>
                </a:solidFill>
              </a:rPr>
              <a:t>addChangeListener</a:t>
            </a:r>
            <a:r>
              <a:rPr lang="en-US" altLang="ko-KR" dirty="0"/>
              <a:t>(listener);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JPanel</a:t>
            </a:r>
            <a:r>
              <a:rPr lang="en-US" altLang="ko-KR" dirty="0"/>
              <a:t> panel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panel.add</a:t>
            </a:r>
            <a:r>
              <a:rPr lang="en-US" altLang="ko-KR" dirty="0"/>
              <a:t>(s);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panel.add</a:t>
            </a:r>
            <a:r>
              <a:rPr lang="en-US" altLang="ko-KR" dirty="0"/>
              <a:t>(new </a:t>
            </a:r>
            <a:r>
              <a:rPr lang="en-US" altLang="ko-KR" dirty="0" err="1"/>
              <a:t>JLabel</a:t>
            </a:r>
            <a:r>
              <a:rPr lang="en-US" altLang="ko-KR" dirty="0"/>
              <a:t>(description));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panel.setAlignmentX</a:t>
            </a:r>
            <a:r>
              <a:rPr lang="en-US" altLang="ko-KR" dirty="0"/>
              <a:t>(</a:t>
            </a:r>
            <a:r>
              <a:rPr lang="en-US" altLang="ko-KR" dirty="0" err="1"/>
              <a:t>Component.LEFT_ALIGNMENT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GridBagConstraints</a:t>
            </a:r>
            <a:r>
              <a:rPr lang="en-US" altLang="ko-KR" dirty="0"/>
              <a:t> </a:t>
            </a:r>
            <a:r>
              <a:rPr lang="en-US" altLang="ko-KR" dirty="0" err="1"/>
              <a:t>gbc</a:t>
            </a:r>
            <a:r>
              <a:rPr lang="en-US" altLang="ko-KR" dirty="0"/>
              <a:t> = new </a:t>
            </a:r>
            <a:r>
              <a:rPr lang="en-US" altLang="ko-KR" dirty="0" err="1"/>
              <a:t>GridBagConstraints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gbc.gridy</a:t>
            </a:r>
            <a:r>
              <a:rPr lang="en-US" altLang="ko-KR" dirty="0"/>
              <a:t> = </a:t>
            </a:r>
            <a:r>
              <a:rPr lang="en-US" altLang="ko-KR" dirty="0" err="1"/>
              <a:t>sliderPanel.getComponentCount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gbc.anchor</a:t>
            </a:r>
            <a:r>
              <a:rPr lang="en-US" altLang="ko-KR" dirty="0"/>
              <a:t> = </a:t>
            </a:r>
            <a:r>
              <a:rPr lang="en-US" altLang="ko-KR" dirty="0" err="1"/>
              <a:t>GridBagConstraints.WEST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sliderPanel.add</a:t>
            </a:r>
            <a:r>
              <a:rPr lang="en-US" altLang="ko-KR" dirty="0"/>
              <a:t>(panel, </a:t>
            </a:r>
            <a:r>
              <a:rPr lang="en-US" altLang="ko-KR" dirty="0" err="1"/>
              <a:t>gbc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  </a:t>
            </a:r>
            <a:r>
              <a:rPr lang="en-US" altLang="ko-KR" dirty="0" smtClean="0">
                <a:solidFill>
                  <a:srgbClr val="0000FF"/>
                </a:solidFill>
              </a:rPr>
              <a:t>// end of the class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980770" y="1309571"/>
            <a:ext cx="2895600" cy="417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9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 Pull down Menus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Menu terminology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b="1" dirty="0"/>
              <a:t>Menu bar</a:t>
            </a:r>
            <a:r>
              <a:rPr lang="en-US" altLang="ko-KR" dirty="0"/>
              <a:t> = Bar </a:t>
            </a:r>
            <a:r>
              <a:rPr lang="en-US" altLang="ko-KR" dirty="0" smtClean="0"/>
              <a:t>at the top of a window  with pull down </a:t>
            </a:r>
            <a:r>
              <a:rPr lang="en-US" altLang="ko-KR" dirty="0" smtClean="0">
                <a:solidFill>
                  <a:srgbClr val="0000FF"/>
                </a:solidFill>
              </a:rPr>
              <a:t>menus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b="1" dirty="0"/>
              <a:t>Menu</a:t>
            </a:r>
            <a:r>
              <a:rPr lang="en-US" altLang="ko-KR" dirty="0"/>
              <a:t> = Rectangle with </a:t>
            </a:r>
            <a:r>
              <a:rPr lang="en-US" altLang="ko-KR" b="1" dirty="0"/>
              <a:t>menu items </a:t>
            </a:r>
            <a:r>
              <a:rPr lang="en-US" altLang="ko-KR" dirty="0"/>
              <a:t>and submenus.</a:t>
            </a:r>
          </a:p>
          <a:p>
            <a:pPr lvl="1"/>
            <a:r>
              <a:rPr lang="en-US" altLang="ko-KR" b="1" dirty="0"/>
              <a:t>Menu item </a:t>
            </a:r>
            <a:r>
              <a:rPr lang="en-US" altLang="ko-KR" dirty="0"/>
              <a:t>= Selection resulting in an action</a:t>
            </a:r>
            <a:r>
              <a:rPr lang="en-US" altLang="ko-KR" dirty="0" smtClean="0"/>
              <a:t>.</a:t>
            </a:r>
          </a:p>
          <a:p>
            <a:pPr marL="57150" lvl="1" indent="400050"/>
            <a:r>
              <a:rPr lang="en-US" altLang="ko-KR" sz="2600" b="1" dirty="0" smtClean="0">
                <a:solidFill>
                  <a:srgbClr val="FF0000"/>
                </a:solidFill>
              </a:rPr>
              <a:t>How to build menu?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1) Create </a:t>
            </a:r>
            <a:r>
              <a:rPr lang="en-US" altLang="ko-KR" b="1" dirty="0">
                <a:solidFill>
                  <a:srgbClr val="0000FF"/>
                </a:solidFill>
              </a:rPr>
              <a:t>a menu bar </a:t>
            </a:r>
            <a:r>
              <a:rPr lang="en-US" altLang="ko-KR" b="1" dirty="0" smtClean="0">
                <a:solidFill>
                  <a:srgbClr val="0000FF"/>
                </a:solidFill>
              </a:rPr>
              <a:t>and add to </a:t>
            </a:r>
            <a:r>
              <a:rPr lang="en-US" altLang="ko-KR" b="1" dirty="0">
                <a:solidFill>
                  <a:srgbClr val="0000FF"/>
                </a:solidFill>
              </a:rPr>
              <a:t>the frame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JMenuBar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menuBa</a:t>
            </a:r>
            <a:r>
              <a:rPr lang="en-US" altLang="ko-KR" dirty="0" err="1">
                <a:latin typeface="Comic Sans MS" panose="030F0702030302020204" pitchFamily="66" charset="0"/>
              </a:rPr>
              <a:t>r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JMenuBar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frame.</a:t>
            </a:r>
            <a:r>
              <a:rPr lang="en-US" altLang="ko-KR" dirty="0" err="1">
                <a:latin typeface="Comic Sans MS" panose="030F0702030302020204" pitchFamily="66" charset="0"/>
              </a:rPr>
              <a:t>setJMenuBar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menuBar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900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2) Create top-level menu  and add to menu </a:t>
            </a:r>
            <a:r>
              <a:rPr lang="en-US" altLang="ko-KR" b="1" dirty="0">
                <a:solidFill>
                  <a:srgbClr val="0000FF"/>
                </a:solidFill>
              </a:rPr>
              <a:t>bar: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JMenu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b="1" dirty="0" err="1">
                <a:latin typeface="Comic Sans MS" panose="030F0702030302020204" pitchFamily="66" charset="0"/>
              </a:rPr>
              <a:t>editMenu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JMenu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b="1" dirty="0">
                <a:solidFill>
                  <a:srgbClr val="FF0000"/>
                </a:solidFill>
                <a:latin typeface="Comic Sans MS" panose="030F0702030302020204" pitchFamily="66" charset="0"/>
              </a:rPr>
              <a:t>Edit</a:t>
            </a:r>
            <a:r>
              <a:rPr lang="en-US" altLang="ko-KR" dirty="0">
                <a:latin typeface="Comic Sans MS" panose="030F0702030302020204" pitchFamily="66" charset="0"/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menuBar</a:t>
            </a:r>
            <a:r>
              <a:rPr lang="en-US" altLang="ko-KR" dirty="0" err="1">
                <a:latin typeface="Comic Sans MS" panose="030F0702030302020204" pitchFamily="66" charset="0"/>
              </a:rPr>
              <a:t>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editMenu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900" dirty="0" smtClean="0"/>
          </a:p>
          <a:p>
            <a:pPr marL="0" indent="0">
              <a:buNone/>
            </a:pPr>
            <a:r>
              <a:rPr lang="en-US" altLang="ko-KR" b="1" dirty="0" smtClean="0"/>
              <a:t>3) Add </a:t>
            </a:r>
            <a:r>
              <a:rPr lang="en-US" altLang="ko-KR" b="1" dirty="0"/>
              <a:t>menu items</a:t>
            </a:r>
            <a:r>
              <a:rPr lang="en-US" altLang="ko-KR" dirty="0"/>
              <a:t>, separators and </a:t>
            </a:r>
            <a:r>
              <a:rPr lang="en-US" altLang="ko-KR" b="1" dirty="0"/>
              <a:t>submenus</a:t>
            </a:r>
            <a:r>
              <a:rPr lang="en-US" altLang="ko-KR" dirty="0"/>
              <a:t> to the </a:t>
            </a:r>
            <a:r>
              <a:rPr lang="en-US" altLang="ko-KR" dirty="0" smtClean="0">
                <a:solidFill>
                  <a:srgbClr val="0000FF"/>
                </a:solidFill>
              </a:rPr>
              <a:t>menu object: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pasteItem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Paste"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editMenu.add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pasteItem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editMenu.addSeparator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JMenu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optionsMenu</a:t>
            </a:r>
            <a:r>
              <a:rPr lang="en-US" altLang="ko-KR" dirty="0">
                <a:latin typeface="Comic Sans MS" panose="030F0702030302020204" pitchFamily="66" charset="0"/>
              </a:rPr>
              <a:t> = . . .;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// a submenu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editMenu.add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optionsMenu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189259" y="1357759"/>
            <a:ext cx="3164541" cy="231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5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Menu Item </a:t>
            </a:r>
            <a:r>
              <a:rPr lang="en-US" altLang="ko-KR" dirty="0" smtClean="0">
                <a:solidFill>
                  <a:srgbClr val="FF0000"/>
                </a:solidFill>
              </a:rPr>
              <a:t>Actions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the user selects a </a:t>
            </a:r>
            <a:r>
              <a:rPr lang="en-US" altLang="ko-KR" b="1" dirty="0"/>
              <a:t>menu item</a:t>
            </a:r>
            <a:r>
              <a:rPr lang="en-US" altLang="ko-KR" dirty="0"/>
              <a:t>, an action event occurs: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pasteItem.</a:t>
            </a:r>
            <a:r>
              <a:rPr lang="en-US" altLang="ko-KR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addActionListener</a:t>
            </a:r>
            <a:r>
              <a:rPr lang="en-US" altLang="ko-KR" dirty="0">
                <a:latin typeface="Comic Sans MS" panose="030F0702030302020204" pitchFamily="66" charset="0"/>
              </a:rPr>
              <a:t>(event -&gt; . . </a:t>
            </a:r>
            <a:r>
              <a:rPr lang="en-US" altLang="ko-KR" dirty="0" smtClean="0">
                <a:latin typeface="Comic Sans MS" panose="030F0702030302020204" pitchFamily="66" charset="0"/>
              </a:rPr>
              <a:t>.) ;</a:t>
            </a: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sz="800" dirty="0" smtClean="0"/>
          </a:p>
          <a:p>
            <a:r>
              <a:rPr lang="en-US" altLang="ko-KR" dirty="0" smtClean="0"/>
              <a:t>Use </a:t>
            </a:r>
            <a:r>
              <a:rPr lang="en-US" altLang="ko-KR" b="1" dirty="0"/>
              <a:t>Action objects </a:t>
            </a:r>
            <a:r>
              <a:rPr lang="en-US" altLang="ko-KR" dirty="0"/>
              <a:t>to describe actions that can be triggered by </a:t>
            </a:r>
            <a:r>
              <a:rPr lang="en-US" altLang="ko-KR" b="1" dirty="0"/>
              <a:t>menus, toolbar buttons and keystrokes: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Action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exitAction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= new </a:t>
            </a:r>
            <a:r>
              <a:rPr lang="en-US" altLang="ko-KR" dirty="0" err="1">
                <a:latin typeface="Comic Sans MS" panose="030F0702030302020204" pitchFamily="66" charset="0"/>
              </a:rPr>
              <a:t>AbstractAction</a:t>
            </a:r>
            <a:r>
              <a:rPr lang="en-US" altLang="ko-KR" dirty="0">
                <a:latin typeface="Comic Sans MS" panose="030F0702030302020204" pitchFamily="66" charset="0"/>
              </a:rPr>
              <a:t>("Exit") 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menu item text goes here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public void </a:t>
            </a:r>
            <a:r>
              <a:rPr lang="en-US" altLang="ko-KR" b="1" dirty="0" err="1">
                <a:latin typeface="Comic Sans MS" panose="030F0702030302020204" pitchFamily="66" charset="0"/>
              </a:rPr>
              <a:t>actionPerformed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ActionEvent</a:t>
            </a:r>
            <a:r>
              <a:rPr lang="en-US" altLang="ko-KR" dirty="0">
                <a:latin typeface="Comic Sans MS" panose="030F0702030302020204" pitchFamily="66" charset="0"/>
              </a:rPr>
              <a:t> event)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  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action code is written here 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   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System.exit</a:t>
            </a:r>
            <a:r>
              <a:rPr lang="en-US" altLang="ko-KR" dirty="0" smtClean="0">
                <a:latin typeface="Comic Sans MS" panose="030F0702030302020204" pitchFamily="66" charset="0"/>
              </a:rPr>
              <a:t>(0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}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};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We can add action to menu as follows </a:t>
            </a:r>
          </a:p>
          <a:p>
            <a:pPr marL="457200" lvl="1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JMenuItem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exitItem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 err="1">
                <a:latin typeface="Comic Sans MS" panose="030F0702030302020204" pitchFamily="66" charset="0"/>
              </a:rPr>
              <a:t>fileMenu.add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exitAction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12.5.2. Special </a:t>
            </a:r>
            <a:r>
              <a:rPr lang="en-US" altLang="ko-KR" dirty="0">
                <a:solidFill>
                  <a:srgbClr val="0000FF"/>
                </a:solidFill>
              </a:rPr>
              <a:t>Menu </a:t>
            </a:r>
            <a:r>
              <a:rPr lang="en-US" altLang="ko-KR" dirty="0" smtClean="0">
                <a:solidFill>
                  <a:srgbClr val="0000FF"/>
                </a:solidFill>
              </a:rPr>
              <a:t>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1) Add </a:t>
            </a:r>
            <a:r>
              <a:rPr lang="en-US" altLang="ko-KR" b="1" dirty="0">
                <a:solidFill>
                  <a:srgbClr val="7030A0"/>
                </a:solidFill>
              </a:rPr>
              <a:t>icon </a:t>
            </a:r>
            <a:r>
              <a:rPr lang="en-US" altLang="ko-KR" b="1" dirty="0"/>
              <a:t>to menu item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cutItem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b="1" dirty="0" err="1"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("Cut", </a:t>
            </a:r>
            <a:r>
              <a:rPr lang="en-US" altLang="ko-KR" b="1" dirty="0"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ImageIcon</a:t>
            </a:r>
            <a:r>
              <a:rPr lang="en-US" altLang="ko-KR" dirty="0">
                <a:latin typeface="Comic Sans MS" panose="030F0702030302020204" pitchFamily="66" charset="0"/>
              </a:rPr>
              <a:t>("cut.gif"));</a:t>
            </a:r>
          </a:p>
          <a:p>
            <a:endParaRPr lang="en-US" altLang="ko-KR" sz="900" dirty="0" smtClean="0"/>
          </a:p>
          <a:p>
            <a:r>
              <a:rPr lang="en-US" altLang="ko-KR" dirty="0" smtClean="0"/>
              <a:t>Or </a:t>
            </a:r>
            <a:r>
              <a:rPr lang="en-US" altLang="ko-KR" dirty="0"/>
              <a:t>better, add the icon to the Action</a:t>
            </a:r>
            <a:r>
              <a:rPr lang="en-US" altLang="ko-KR" dirty="0" smtClean="0"/>
              <a:t>.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b="1" dirty="0" smtClean="0"/>
              <a:t>2) </a:t>
            </a:r>
            <a:r>
              <a:rPr lang="en-US" altLang="ko-KR" b="1" dirty="0" smtClean="0">
                <a:solidFill>
                  <a:srgbClr val="7030A0"/>
                </a:solidFill>
              </a:rPr>
              <a:t>Check box</a:t>
            </a:r>
            <a:r>
              <a:rPr lang="en-US" altLang="ko-KR" b="1" dirty="0" smtClean="0"/>
              <a:t> </a:t>
            </a:r>
            <a:r>
              <a:rPr lang="en-US" altLang="ko-KR" b="1" dirty="0"/>
              <a:t>menu item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JCheckBoxMenuItem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readonlyItem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JCheckBoxMenuItem</a:t>
            </a:r>
            <a:r>
              <a:rPr lang="en-US" altLang="ko-KR" dirty="0">
                <a:latin typeface="Comic Sans MS" panose="030F0702030302020204" pitchFamily="66" charset="0"/>
              </a:rPr>
              <a:t>("Read-only");</a:t>
            </a:r>
          </a:p>
          <a:p>
            <a:endParaRPr lang="en-US" altLang="ko-KR" sz="800" dirty="0" smtClean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en-US" altLang="ko-KR" b="1" dirty="0" smtClean="0">
                <a:solidFill>
                  <a:srgbClr val="7030A0"/>
                </a:solidFill>
              </a:rPr>
              <a:t>Radio buttons</a:t>
            </a:r>
            <a:r>
              <a:rPr lang="en-US" altLang="ko-KR" b="1" dirty="0" smtClean="0"/>
              <a:t> </a:t>
            </a:r>
            <a:r>
              <a:rPr lang="en-US" altLang="ko-KR" b="1" dirty="0"/>
              <a:t>menu items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ButtonGroup</a:t>
            </a:r>
            <a:r>
              <a:rPr lang="en-US" altLang="ko-KR" dirty="0">
                <a:latin typeface="Comic Sans MS" panose="030F0702030302020204" pitchFamily="66" charset="0"/>
              </a:rPr>
              <a:t> group = new </a:t>
            </a:r>
            <a:r>
              <a:rPr lang="en-US" altLang="ko-KR" dirty="0" err="1">
                <a:latin typeface="Comic Sans MS" panose="030F0702030302020204" pitchFamily="66" charset="0"/>
              </a:rPr>
              <a:t>ButtonGroup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JRadioButtonMenuItem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insertItem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JRadioButtonMenuItem</a:t>
            </a:r>
            <a:r>
              <a:rPr lang="en-US" altLang="ko-KR" dirty="0">
                <a:latin typeface="Comic Sans MS" panose="030F0702030302020204" pitchFamily="66" charset="0"/>
              </a:rPr>
              <a:t>("Insert");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insertItem.setSelected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JRadioButtonMenuItem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overtypeItem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JRadioButtonMenuItem</a:t>
            </a:r>
            <a:r>
              <a:rPr lang="en-US" altLang="ko-KR" dirty="0">
                <a:latin typeface="Comic Sans MS" panose="030F0702030302020204" pitchFamily="66" charset="0"/>
              </a:rPr>
              <a:t>("Overtype");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group.add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insertItem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group.add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overtypeItem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optionsMenu.add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insertItem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optionsMenu.add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overtypeItem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12.5.4. Pop-Up Menus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/>
              <a:t>menu </a:t>
            </a:r>
            <a:r>
              <a:rPr lang="en-US" altLang="ko-KR" dirty="0"/>
              <a:t>with items as usual, but this time with a </a:t>
            </a:r>
            <a:r>
              <a:rPr lang="en-US" altLang="ko-KR" b="1" dirty="0" err="1"/>
              <a:t>JPopupMenu</a:t>
            </a:r>
            <a:r>
              <a:rPr lang="en-US" altLang="ko-KR" dirty="0"/>
              <a:t> on the top level: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JPopupMenu</a:t>
            </a:r>
            <a:r>
              <a:rPr lang="en-US" altLang="ko-KR" dirty="0">
                <a:latin typeface="Comic Sans MS" panose="030F0702030302020204" pitchFamily="66" charset="0"/>
              </a:rPr>
              <a:t> popup = new </a:t>
            </a:r>
            <a:r>
              <a:rPr lang="en-US" altLang="ko-KR" dirty="0" err="1">
                <a:latin typeface="Comic Sans MS" panose="030F0702030302020204" pitchFamily="66" charset="0"/>
              </a:rPr>
              <a:t>JPopupMenu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 item = new </a:t>
            </a:r>
            <a:r>
              <a:rPr lang="en-US" altLang="ko-KR" dirty="0" err="1">
                <a:latin typeface="Comic Sans MS" panose="030F0702030302020204" pitchFamily="66" charset="0"/>
              </a:rPr>
              <a:t>JMenuItem</a:t>
            </a:r>
            <a:r>
              <a:rPr lang="en-US" altLang="ko-KR" dirty="0">
                <a:latin typeface="Comic Sans MS" panose="030F0702030302020204" pitchFamily="66" charset="0"/>
              </a:rPr>
              <a:t>("Cut");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popup.add</a:t>
            </a:r>
            <a:r>
              <a:rPr lang="en-US" altLang="ko-KR" dirty="0">
                <a:latin typeface="Comic Sans MS" panose="030F0702030302020204" pitchFamily="66" charset="0"/>
              </a:rPr>
              <a:t>(item);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. . .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Pop </a:t>
            </a:r>
            <a:r>
              <a:rPr lang="en-US" altLang="ko-KR" dirty="0"/>
              <a:t>up the menu when the right mouse button is clicked on a component: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Comic Sans MS" panose="030F0702030302020204" pitchFamily="66" charset="0"/>
              </a:rPr>
              <a:t>component.setComponentPopupMenu</a:t>
            </a:r>
            <a:r>
              <a:rPr lang="en-US" altLang="ko-KR" b="1" dirty="0">
                <a:latin typeface="Comic Sans MS" panose="030F0702030302020204" pitchFamily="66" charset="0"/>
              </a:rPr>
              <a:t>(popup);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779123" y="3684494"/>
            <a:ext cx="3059206" cy="2114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8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12.5.5 Keyboard </a:t>
            </a:r>
            <a:r>
              <a:rPr lang="en-US" altLang="ko-KR" dirty="0">
                <a:solidFill>
                  <a:srgbClr val="0000FF"/>
                </a:solidFill>
              </a:rPr>
              <a:t>Mnemonics and </a:t>
            </a:r>
            <a:r>
              <a:rPr lang="en-US" altLang="ko-KR" dirty="0" smtClean="0">
                <a:solidFill>
                  <a:srgbClr val="0000FF"/>
                </a:solidFill>
              </a:rPr>
              <a:t>Accelerators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Mnemonic = Underlined character in menu: 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aboutAction.putValue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Action.MNEMONIC_KEY</a:t>
            </a:r>
            <a:r>
              <a:rPr lang="en-US" altLang="ko-KR" dirty="0">
                <a:latin typeface="Comic Sans MS" panose="030F0702030302020204" pitchFamily="66" charset="0"/>
              </a:rPr>
              <a:t>, new Integer('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ko-KR" dirty="0">
                <a:latin typeface="Comic Sans MS" panose="030F0702030302020204" pitchFamily="66" charset="0"/>
              </a:rPr>
              <a:t>'));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Or </a:t>
            </a:r>
            <a:r>
              <a:rPr lang="en-US" altLang="ko-KR" dirty="0"/>
              <a:t>use the </a:t>
            </a:r>
            <a:r>
              <a:rPr lang="en-US" altLang="ko-KR" dirty="0" err="1"/>
              <a:t>setMnemonic</a:t>
            </a:r>
            <a:r>
              <a:rPr lang="en-US" altLang="ko-KR" dirty="0"/>
              <a:t> method: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JMenu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helpMenu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JMenu</a:t>
            </a:r>
            <a:r>
              <a:rPr lang="en-US" altLang="ko-KR" dirty="0">
                <a:latin typeface="Comic Sans MS" panose="030F0702030302020204" pitchFamily="66" charset="0"/>
              </a:rPr>
              <a:t>("Help");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helpMenu.setMnemonic</a:t>
            </a:r>
            <a:r>
              <a:rPr lang="en-US" altLang="ko-KR" dirty="0">
                <a:latin typeface="Comic Sans MS" panose="030F0702030302020204" pitchFamily="66" charset="0"/>
              </a:rPr>
              <a:t>('H');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Accelerator </a:t>
            </a:r>
            <a:r>
              <a:rPr lang="en-US" altLang="ko-KR" dirty="0"/>
              <a:t>key = Key that directly selects the action: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openItem.setAccelerator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KeyStroke.getKeyStroke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ctrl O</a:t>
            </a:r>
            <a:r>
              <a:rPr lang="en-US" altLang="ko-KR" dirty="0">
                <a:latin typeface="Comic Sans MS" panose="030F0702030302020204" pitchFamily="66" charset="0"/>
              </a:rPr>
              <a:t>"));</a:t>
            </a:r>
          </a:p>
          <a:p>
            <a:endParaRPr lang="en-US" altLang="ko-KR" sz="800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Accelerators </a:t>
            </a:r>
            <a:r>
              <a:rPr lang="en-US" altLang="ko-KR" dirty="0">
                <a:solidFill>
                  <a:srgbClr val="0000FF"/>
                </a:solidFill>
              </a:rPr>
              <a:t>are automatically displayed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807824" y="1143772"/>
            <a:ext cx="2545977" cy="208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6096000" y="4448529"/>
            <a:ext cx="3301253" cy="2272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NewRomanPS-BoldMT"/>
              </a:rPr>
              <a:t>12.2.3</a:t>
            </a:r>
            <a:r>
              <a:rPr lang="en-US" dirty="0" smtClean="0">
                <a:latin typeface="TimesNewRomanPS-BoldMT"/>
              </a:rPr>
              <a:t>. A </a:t>
            </a:r>
            <a:r>
              <a:rPr lang="en-US" dirty="0">
                <a:latin typeface="TimesNewRomanPS-BoldMT"/>
              </a:rPr>
              <a:t>Model-View-Controller Analysis of Swing </a:t>
            </a:r>
            <a:r>
              <a:rPr lang="en-US" dirty="0">
                <a:solidFill>
                  <a:srgbClr val="0000FF"/>
                </a:solidFill>
                <a:latin typeface="TimesNewRomanPS-BoldMT"/>
              </a:rPr>
              <a:t>Buttons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63275" cy="5364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In previously, we used 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NewRomanPSMT"/>
              </a:rPr>
              <a:t>buttons </a:t>
            </a:r>
            <a:r>
              <a:rPr lang="en-US" dirty="0" smtClean="0">
                <a:solidFill>
                  <a:srgbClr val="00B050"/>
                </a:solidFill>
                <a:latin typeface="TimesNewRomanPSM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without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 considering their </a:t>
            </a:r>
            <a:r>
              <a:rPr lang="en-US" b="1" dirty="0">
                <a:solidFill>
                  <a:srgbClr val="000000"/>
                </a:solidFill>
                <a:latin typeface="TimesNewRomanPSMT"/>
              </a:rPr>
              <a:t>controllers, models, 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or  views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For example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: In Swing library, 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many types of  buttons have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   a)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TimesNewRomanPSMT"/>
              </a:rPr>
              <a:t>ButtonModel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interface and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b)  </a:t>
            </a:r>
            <a:r>
              <a:rPr lang="en-US" b="1" dirty="0" err="1" smtClean="0">
                <a:latin typeface="TimesNewRomanPSMT"/>
              </a:rPr>
              <a:t>DefaultButtonModel</a:t>
            </a:r>
            <a:r>
              <a:rPr lang="en-US" b="1" dirty="0" smtClean="0">
                <a:latin typeface="TimesNewRomanPSMT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 that  implements  this  </a:t>
            </a:r>
            <a:r>
              <a:rPr lang="en-US" b="1" dirty="0">
                <a:solidFill>
                  <a:srgbClr val="000000"/>
                </a:solidFill>
                <a:latin typeface="TimesNewRomanPSMT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r>
              <a:rPr lang="en-US" dirty="0" smtClean="0">
                <a:latin typeface="TimesNewRomanPSMT"/>
              </a:rPr>
              <a:t>Note that  </a:t>
            </a:r>
            <a:r>
              <a:rPr lang="en-US" b="1" dirty="0" err="1" smtClean="0">
                <a:latin typeface="TimesNewRomanPSMT"/>
              </a:rPr>
              <a:t>DefaultButtonModel</a:t>
            </a:r>
            <a:r>
              <a:rPr lang="en-US" b="1" dirty="0" smtClean="0">
                <a:solidFill>
                  <a:srgbClr val="7030A0"/>
                </a:solidFill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class</a:t>
            </a:r>
            <a:r>
              <a:rPr lang="en-US" b="1" dirty="0" smtClean="0">
                <a:solidFill>
                  <a:srgbClr val="7030A0"/>
                </a:solidFill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is </a:t>
            </a:r>
            <a:r>
              <a:rPr lang="en-US" dirty="0">
                <a:latin typeface="TimesNewRomanPSMT"/>
              </a:rPr>
              <a:t>used for </a:t>
            </a:r>
            <a:r>
              <a:rPr lang="en-US" b="1" dirty="0" smtClean="0">
                <a:latin typeface="TimesNewRomanPSMT"/>
              </a:rPr>
              <a:t>push </a:t>
            </a:r>
            <a:r>
              <a:rPr lang="en-US" dirty="0" smtClean="0">
                <a:latin typeface="TimesNewRomanPSMT"/>
              </a:rPr>
              <a:t>buttons</a:t>
            </a:r>
            <a:r>
              <a:rPr lang="en-US" dirty="0">
                <a:latin typeface="TimesNewRomanPSMT"/>
              </a:rPr>
              <a:t>, </a:t>
            </a:r>
            <a:r>
              <a:rPr lang="en-US" b="1" dirty="0">
                <a:latin typeface="TimesNewRomanPSMT"/>
              </a:rPr>
              <a:t>radio</a:t>
            </a:r>
            <a:r>
              <a:rPr lang="en-US" dirty="0">
                <a:latin typeface="TimesNewRomanPSMT"/>
              </a:rPr>
              <a:t> buttons, </a:t>
            </a:r>
            <a:r>
              <a:rPr lang="en-US" b="1" dirty="0">
                <a:latin typeface="TimesNewRomanPSMT"/>
              </a:rPr>
              <a:t>checkboxe</a:t>
            </a:r>
            <a:r>
              <a:rPr lang="en-US" dirty="0">
                <a:latin typeface="TimesNewRomanPSMT"/>
              </a:rPr>
              <a:t>s, </a:t>
            </a:r>
            <a:r>
              <a:rPr lang="en-US" dirty="0" smtClean="0">
                <a:latin typeface="TimesNewRomanPSMT"/>
              </a:rPr>
              <a:t>and </a:t>
            </a:r>
            <a:r>
              <a:rPr lang="en-US" b="1" dirty="0">
                <a:latin typeface="TimesNewRomanPSMT"/>
              </a:rPr>
              <a:t>menu</a:t>
            </a:r>
            <a:r>
              <a:rPr lang="en-US" dirty="0">
                <a:latin typeface="TimesNewRomanPSMT"/>
              </a:rPr>
              <a:t> items. </a:t>
            </a:r>
            <a:endParaRPr lang="en-US" dirty="0" smtClean="0">
              <a:latin typeface="TimesNewRomanPSMT"/>
            </a:endParaRPr>
          </a:p>
          <a:p>
            <a:r>
              <a:rPr lang="en-US" b="1" dirty="0" smtClean="0">
                <a:latin typeface="TimesNewRomanPSMT"/>
              </a:rPr>
              <a:t>However</a:t>
            </a:r>
            <a:r>
              <a:rPr lang="en-US" dirty="0" smtClean="0">
                <a:latin typeface="TimesNewRomanPSMT"/>
              </a:rPr>
              <a:t>, </a:t>
            </a:r>
            <a:r>
              <a:rPr lang="en-US" dirty="0">
                <a:latin typeface="TimesNewRomanPSMT"/>
              </a:rPr>
              <a:t>each of these </a:t>
            </a:r>
            <a:r>
              <a:rPr lang="en-US" b="1" dirty="0">
                <a:latin typeface="TimesNewRomanPSMT"/>
              </a:rPr>
              <a:t>button types </a:t>
            </a:r>
            <a:r>
              <a:rPr lang="en-US" dirty="0" smtClean="0">
                <a:latin typeface="TimesNewRomanPSMT"/>
              </a:rPr>
              <a:t>has </a:t>
            </a:r>
            <a:r>
              <a:rPr lang="en-US" b="1" dirty="0" smtClean="0">
                <a:latin typeface="TimesNewRomanPSMT"/>
              </a:rPr>
              <a:t>different </a:t>
            </a:r>
            <a:r>
              <a:rPr lang="en-US" b="1" dirty="0">
                <a:latin typeface="TimesNewRomanPSMT"/>
              </a:rPr>
              <a:t>views and controllers</a:t>
            </a:r>
            <a:r>
              <a:rPr lang="en-US" dirty="0" smtClean="0">
                <a:latin typeface="TimesNewRomanPSMT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Example: </a:t>
            </a:r>
            <a:r>
              <a:rPr lang="en-US" dirty="0">
                <a:latin typeface="TimesNewRomanPSMT"/>
              </a:rPr>
              <a:t>the </a:t>
            </a:r>
            <a:r>
              <a:rPr lang="en-US" b="1" dirty="0" err="1">
                <a:solidFill>
                  <a:srgbClr val="0000FF"/>
                </a:solidFill>
                <a:latin typeface="TimesNewRomanPSMT"/>
              </a:rPr>
              <a:t>JButton</a:t>
            </a:r>
            <a:r>
              <a:rPr lang="en-US" dirty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 is a wrapper class  inheriting from </a:t>
            </a:r>
            <a:r>
              <a:rPr lang="en-US" b="1" dirty="0" err="1" smtClean="0">
                <a:solidFill>
                  <a:srgbClr val="0000FF"/>
                </a:solidFill>
                <a:latin typeface="TimesNewRomanPSMT"/>
              </a:rPr>
              <a:t>JComponent</a:t>
            </a:r>
            <a:r>
              <a:rPr lang="en-US" dirty="0" smtClean="0">
                <a:latin typeface="TimesNewRomanPSMT"/>
              </a:rPr>
              <a:t>  that holds</a:t>
            </a:r>
          </a:p>
          <a:p>
            <a:pPr marL="457200" indent="-457200">
              <a:buAutoNum type="alphaLcParenR"/>
            </a:pPr>
            <a:r>
              <a:rPr lang="en-US" sz="2100" b="1" dirty="0" smtClean="0">
                <a:latin typeface="TimesNewRomanPSMT"/>
              </a:rPr>
              <a:t> </a:t>
            </a:r>
            <a:r>
              <a:rPr lang="en-US" sz="2100" b="1" dirty="0" err="1" smtClean="0">
                <a:latin typeface="TimesNewRomanPSMT"/>
              </a:rPr>
              <a:t>BasicButtonUI</a:t>
            </a:r>
            <a:r>
              <a:rPr lang="en-US" sz="2100" dirty="0" smtClean="0">
                <a:latin typeface="TimesNewRomanPSMT"/>
              </a:rPr>
              <a:t>  object as its </a:t>
            </a:r>
            <a:r>
              <a:rPr lang="en-US" dirty="0" smtClean="0">
                <a:latin typeface="TimesNewRomanPSMT"/>
              </a:rPr>
              <a:t>view</a:t>
            </a:r>
          </a:p>
          <a:p>
            <a:pPr marL="457200" indent="-457200">
              <a:buAutoNum type="alphaLcParenR"/>
            </a:pPr>
            <a:r>
              <a:rPr lang="en-US" sz="2100" b="1" dirty="0" smtClean="0">
                <a:latin typeface="TimesNewRomanPSMT"/>
              </a:rPr>
              <a:t> </a:t>
            </a:r>
            <a:r>
              <a:rPr lang="en-US" sz="2100" b="1" dirty="0" err="1" smtClean="0">
                <a:latin typeface="TimesNewRomanPSMT"/>
              </a:rPr>
              <a:t>ButtonUIListene</a:t>
            </a:r>
            <a:r>
              <a:rPr lang="en-US" sz="2100" dirty="0" err="1" smtClean="0">
                <a:latin typeface="TimesNewRomanPSMT"/>
              </a:rPr>
              <a:t>r</a:t>
            </a:r>
            <a:r>
              <a:rPr lang="en-US" sz="2100" dirty="0" smtClean="0">
                <a:latin typeface="TimesNewRomanPSMT"/>
              </a:rPr>
              <a:t> object as  its  controller.</a:t>
            </a:r>
          </a:p>
          <a:p>
            <a:pPr marL="457200" indent="-457200">
              <a:buAutoNum type="alphaLcParenR"/>
            </a:pPr>
            <a:r>
              <a:rPr lang="en-US" b="1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MT"/>
              </a:rPr>
              <a:t>DefaultButtonModel</a:t>
            </a:r>
            <a:r>
              <a:rPr lang="en-US" b="1" dirty="0" smtClean="0">
                <a:solidFill>
                  <a:srgbClr val="7030A0"/>
                </a:solidFill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object </a:t>
            </a:r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as its model </a:t>
            </a:r>
            <a:endParaRPr lang="en-US" sz="2100" dirty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Generally,  each 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Swing </a:t>
            </a:r>
            <a:r>
              <a:rPr lang="en-US" b="1" dirty="0">
                <a:solidFill>
                  <a:srgbClr val="0000FF"/>
                </a:solidFill>
                <a:latin typeface="TimesNewRomanPSMT"/>
              </a:rPr>
              <a:t>component </a:t>
            </a:r>
            <a:r>
              <a:rPr lang="en-US" dirty="0">
                <a:latin typeface="TimesNewRomanPSMT"/>
              </a:rPr>
              <a:t>has an associated view object that ends in </a:t>
            </a:r>
            <a:r>
              <a:rPr lang="en-US" sz="1600" b="1" dirty="0">
                <a:solidFill>
                  <a:srgbClr val="FF0000"/>
                </a:solidFill>
                <a:latin typeface="CourierNewPSMT"/>
              </a:rPr>
              <a:t>UI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. </a:t>
            </a:r>
            <a:endParaRPr lang="en-US" b="1" dirty="0" smtClean="0">
              <a:solidFill>
                <a:srgbClr val="FF0000"/>
              </a:solidFill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However,  </a:t>
            </a:r>
            <a:r>
              <a:rPr lang="en-US" dirty="0">
                <a:latin typeface="TimesNewRomanPSMT"/>
              </a:rPr>
              <a:t>not all </a:t>
            </a:r>
            <a:r>
              <a:rPr lang="en-US" b="1" dirty="0">
                <a:latin typeface="TimesNewRomanPSMT"/>
              </a:rPr>
              <a:t>Swing components </a:t>
            </a:r>
            <a:r>
              <a:rPr lang="en-US" dirty="0" smtClean="0">
                <a:latin typeface="TimesNewRomanPSMT"/>
              </a:rPr>
              <a:t>have dedicated </a:t>
            </a:r>
            <a:r>
              <a:rPr lang="en-US" dirty="0">
                <a:latin typeface="TimesNewRomanPSMT"/>
              </a:rPr>
              <a:t>controller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12.5.6. Enabling </a:t>
            </a:r>
            <a:r>
              <a:rPr lang="en-US" altLang="ko-KR" dirty="0">
                <a:solidFill>
                  <a:srgbClr val="0000FF"/>
                </a:solidFill>
              </a:rPr>
              <a:t>and Disabling Menu </a:t>
            </a:r>
            <a:r>
              <a:rPr lang="en-US" altLang="ko-KR" dirty="0" smtClean="0">
                <a:solidFill>
                  <a:srgbClr val="0000FF"/>
                </a:solidFill>
              </a:rPr>
              <a:t>Items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Wec</a:t>
            </a:r>
            <a:r>
              <a:rPr lang="en-US" altLang="ko-KR" dirty="0" smtClean="0"/>
              <a:t> can </a:t>
            </a:r>
            <a:r>
              <a:rPr lang="en-US" altLang="ko-KR" dirty="0"/>
              <a:t>temporarily disable a menu item:</a:t>
            </a:r>
          </a:p>
          <a:p>
            <a:pPr marL="457200" lvl="1" indent="0">
              <a:buNone/>
            </a:pPr>
            <a:r>
              <a:rPr lang="en-US" altLang="ko-KR" sz="2000" dirty="0" err="1">
                <a:latin typeface="Comic Sans MS" panose="030F0702030302020204" pitchFamily="66" charset="0"/>
              </a:rPr>
              <a:t>saveItem.setEnabled</a:t>
            </a:r>
            <a:r>
              <a:rPr lang="en-US" altLang="ko-KR" sz="2000" dirty="0">
                <a:latin typeface="Comic Sans MS" panose="030F0702030302020204" pitchFamily="66" charset="0"/>
              </a:rPr>
              <a:t>(false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r>
              <a:rPr lang="en-US" altLang="ko-KR" b="1" dirty="0"/>
              <a:t>Disabled items are grayed out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1207216" y="2725979"/>
            <a:ext cx="4317283" cy="305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1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12.8: </a:t>
            </a:r>
            <a:r>
              <a:rPr lang="en-US" altLang="ko-KR" dirty="0" smtClean="0">
                <a:solidFill>
                  <a:srgbClr val="FF0000"/>
                </a:solidFill>
              </a:rPr>
              <a:t>menu /</a:t>
            </a:r>
            <a:r>
              <a:rPr lang="en-US" altLang="ko-KR" dirty="0" smtClean="0">
                <a:solidFill>
                  <a:srgbClr val="0000FF"/>
                </a:solidFill>
              </a:rPr>
              <a:t>MenuFrame.java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menu;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* A frame with a sample menu bar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>
                <a:solidFill>
                  <a:srgbClr val="0000FF"/>
                </a:solidFill>
              </a:rPr>
              <a:t>MenuFrame</a:t>
            </a:r>
            <a:r>
              <a:rPr lang="en-US" altLang="ko-KR" dirty="0"/>
              <a:t> extends </a:t>
            </a:r>
            <a:r>
              <a:rPr lang="en-US" altLang="ko-KR" b="1" dirty="0" err="1">
                <a:solidFill>
                  <a:srgbClr val="0000FF"/>
                </a:solidFill>
              </a:rPr>
              <a:t>JFrame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// list of fields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private </a:t>
            </a:r>
            <a:r>
              <a:rPr lang="en-US" altLang="ko-KR" dirty="0"/>
              <a:t>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>
                <a:solidFill>
                  <a:srgbClr val="0000FF"/>
                </a:solidFill>
              </a:rPr>
              <a:t>Action </a:t>
            </a:r>
            <a:r>
              <a:rPr lang="en-US" altLang="ko-KR" dirty="0" err="1"/>
              <a:t>saveAction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>
                <a:solidFill>
                  <a:srgbClr val="0000FF"/>
                </a:solidFill>
              </a:rPr>
              <a:t>Action</a:t>
            </a:r>
            <a:r>
              <a:rPr lang="en-US" altLang="ko-KR" dirty="0"/>
              <a:t> </a:t>
            </a:r>
            <a:r>
              <a:rPr lang="en-US" altLang="ko-KR" dirty="0" err="1"/>
              <a:t>saveAsAction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JCheckBoxMenuItem</a:t>
            </a:r>
            <a:r>
              <a:rPr lang="en-US" altLang="ko-KR" dirty="0"/>
              <a:t> </a:t>
            </a:r>
            <a:r>
              <a:rPr lang="en-US" altLang="ko-KR" dirty="0" err="1"/>
              <a:t>readonlyItem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JPopupMenu</a:t>
            </a:r>
            <a:r>
              <a:rPr lang="en-US" altLang="ko-KR" dirty="0"/>
              <a:t> popup;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sample action that prints the action name to </a:t>
            </a:r>
            <a:r>
              <a:rPr lang="en-US" altLang="ko-KR" dirty="0" err="1" smtClean="0">
                <a:solidFill>
                  <a:srgbClr val="7030A0"/>
                </a:solidFill>
              </a:rPr>
              <a:t>System.out</a:t>
            </a:r>
            <a:r>
              <a:rPr lang="en-US" altLang="ko-KR" dirty="0" smtClean="0">
                <a:solidFill>
                  <a:srgbClr val="7030A0"/>
                </a:solidFill>
              </a:rPr>
              <a:t>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class </a:t>
            </a:r>
            <a:r>
              <a:rPr lang="en-US" altLang="ko-KR" b="1" dirty="0" err="1">
                <a:solidFill>
                  <a:srgbClr val="0000FF"/>
                </a:solidFill>
              </a:rPr>
              <a:t>TestAction</a:t>
            </a:r>
            <a:r>
              <a:rPr lang="en-US" altLang="ko-KR" dirty="0"/>
              <a:t> extends </a:t>
            </a:r>
            <a:r>
              <a:rPr lang="en-US" altLang="ko-KR" dirty="0" err="1" smtClean="0">
                <a:solidFill>
                  <a:srgbClr val="0000FF"/>
                </a:solidFill>
              </a:rPr>
              <a:t>AbstractAction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</a:rPr>
              <a:t>// non-static inner class 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public </a:t>
            </a:r>
            <a:r>
              <a:rPr lang="en-US" altLang="ko-KR" b="1" dirty="0" err="1"/>
              <a:t>TestAction</a:t>
            </a:r>
            <a:r>
              <a:rPr lang="en-US" altLang="ko-KR" dirty="0"/>
              <a:t>(String name)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/>
              <a:t>super(</a:t>
            </a:r>
            <a:r>
              <a:rPr lang="en-US" altLang="ko-KR" dirty="0"/>
              <a:t>name);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public void </a:t>
            </a:r>
            <a:r>
              <a:rPr lang="en-US" altLang="ko-KR" b="1" dirty="0" err="1">
                <a:solidFill>
                  <a:srgbClr val="0000FF"/>
                </a:solidFill>
              </a:rPr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 smtClean="0"/>
              <a:t>( </a:t>
            </a:r>
            <a:r>
              <a:rPr lang="en-US" altLang="ko-KR" b="1" dirty="0" err="1" smtClean="0"/>
              <a:t>getValue</a:t>
            </a:r>
            <a:r>
              <a:rPr lang="en-US" altLang="ko-KR" dirty="0" smtClean="0"/>
              <a:t>(Action.NAME</a:t>
            </a:r>
            <a:r>
              <a:rPr lang="en-US" altLang="ko-KR" dirty="0"/>
              <a:t>) + " selected</a:t>
            </a:r>
            <a:r>
              <a:rPr lang="en-US" altLang="ko-KR" dirty="0" smtClean="0"/>
              <a:t>.") 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b="1" dirty="0" smtClean="0">
                <a:solidFill>
                  <a:srgbClr val="00B050"/>
                </a:solidFill>
              </a:rPr>
              <a:t>// end of non-static inner class 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 err="1">
                <a:solidFill>
                  <a:srgbClr val="0000FF"/>
                </a:solidFill>
              </a:rPr>
              <a:t>MenuFrame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>
                <a:solidFill>
                  <a:srgbClr val="0000FF"/>
                </a:solidFill>
              </a:rPr>
              <a:t>setSize</a:t>
            </a:r>
            <a:r>
              <a:rPr lang="en-US" altLang="ko-KR" dirty="0"/>
              <a:t>(DEFAULT_WIDTH, DEFAULT_HEIGHT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rgbClr val="7030A0"/>
                </a:solidFill>
              </a:rPr>
              <a:t>// inherit from </a:t>
            </a:r>
            <a:r>
              <a:rPr lang="en-US" altLang="ko-KR" dirty="0" err="1" smtClean="0">
                <a:solidFill>
                  <a:srgbClr val="7030A0"/>
                </a:solidFill>
              </a:rPr>
              <a:t>JFrame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JMenu</a:t>
            </a:r>
            <a:r>
              <a:rPr lang="en-US" altLang="ko-KR" b="1" dirty="0"/>
              <a:t> </a:t>
            </a:r>
            <a:r>
              <a:rPr lang="en-US" altLang="ko-KR" dirty="0" err="1"/>
              <a:t>fileMenu</a:t>
            </a:r>
            <a:r>
              <a:rPr lang="en-US" altLang="ko-KR" dirty="0"/>
              <a:t> = new </a:t>
            </a:r>
            <a:r>
              <a:rPr lang="en-US" altLang="ko-KR" dirty="0" err="1"/>
              <a:t>JMenu</a:t>
            </a:r>
            <a:r>
              <a:rPr lang="en-US" altLang="ko-KR" dirty="0"/>
              <a:t>("File");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fileMenu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TestAction</a:t>
            </a:r>
            <a:r>
              <a:rPr lang="en-US" altLang="ko-KR" dirty="0"/>
              <a:t>("New"));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</a:rPr>
              <a:t>// demonstrate accelerators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JMenuItem</a:t>
            </a:r>
            <a:r>
              <a:rPr lang="en-US" altLang="ko-KR" b="1" dirty="0"/>
              <a:t> </a:t>
            </a:r>
            <a:r>
              <a:rPr lang="en-US" altLang="ko-KR" dirty="0" err="1"/>
              <a:t>openItem</a:t>
            </a:r>
            <a:r>
              <a:rPr lang="en-US" altLang="ko-KR" dirty="0"/>
              <a:t> = </a:t>
            </a:r>
            <a:r>
              <a:rPr lang="en-US" altLang="ko-KR" b="1" dirty="0" err="1"/>
              <a:t>fileMenu</a:t>
            </a:r>
            <a:r>
              <a:rPr lang="en-US" altLang="ko-KR" dirty="0" err="1"/>
              <a:t>.add</a:t>
            </a:r>
            <a:r>
              <a:rPr lang="en-US" altLang="ko-KR" dirty="0"/>
              <a:t>(new </a:t>
            </a:r>
            <a:r>
              <a:rPr lang="en-US" altLang="ko-KR" dirty="0" err="1"/>
              <a:t>TestAction</a:t>
            </a:r>
            <a:r>
              <a:rPr lang="en-US" altLang="ko-KR" dirty="0"/>
              <a:t>("Open"));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openItem.setAccelerator</a:t>
            </a:r>
            <a:r>
              <a:rPr lang="en-US" altLang="ko-KR" dirty="0"/>
              <a:t>(</a:t>
            </a:r>
            <a:r>
              <a:rPr lang="en-US" altLang="ko-KR" dirty="0" err="1"/>
              <a:t>KeyStroke.getKeyStroke</a:t>
            </a:r>
            <a:r>
              <a:rPr lang="en-US" altLang="ko-KR" dirty="0"/>
              <a:t>("ctrl O"));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fileMenu.addSeparator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saveAction</a:t>
            </a:r>
            <a:r>
              <a:rPr lang="en-US" altLang="ko-KR" dirty="0"/>
              <a:t> = new </a:t>
            </a:r>
            <a:r>
              <a:rPr lang="en-US" altLang="ko-KR" dirty="0" err="1"/>
              <a:t>TestAction</a:t>
            </a:r>
            <a:r>
              <a:rPr lang="en-US" altLang="ko-KR" dirty="0"/>
              <a:t>("Save");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JMenuItem</a:t>
            </a:r>
            <a:r>
              <a:rPr lang="en-US" altLang="ko-KR" b="1" dirty="0"/>
              <a:t> </a:t>
            </a:r>
            <a:r>
              <a:rPr lang="en-US" altLang="ko-KR" b="1" dirty="0" err="1"/>
              <a:t>s</a:t>
            </a:r>
            <a:r>
              <a:rPr lang="en-US" altLang="ko-KR" dirty="0" err="1"/>
              <a:t>aveItem</a:t>
            </a:r>
            <a:r>
              <a:rPr lang="en-US" altLang="ko-KR" dirty="0"/>
              <a:t> = </a:t>
            </a:r>
            <a:r>
              <a:rPr lang="en-US" altLang="ko-KR" dirty="0" err="1"/>
              <a:t>fileMenu.add</a:t>
            </a:r>
            <a:r>
              <a:rPr lang="en-US" altLang="ko-KR" dirty="0"/>
              <a:t>(</a:t>
            </a:r>
            <a:r>
              <a:rPr lang="en-US" altLang="ko-KR" dirty="0" err="1"/>
              <a:t>saveAction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saveItem.setAccelerator</a:t>
            </a:r>
            <a:r>
              <a:rPr lang="en-US" altLang="ko-KR" dirty="0"/>
              <a:t>(</a:t>
            </a:r>
            <a:r>
              <a:rPr lang="en-US" altLang="ko-KR" dirty="0" err="1"/>
              <a:t>KeyStroke.getKeyStroke</a:t>
            </a:r>
            <a:r>
              <a:rPr lang="en-US" altLang="ko-KR" dirty="0"/>
              <a:t>("ctrl S"));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 </a:t>
            </a:r>
            <a:r>
              <a:rPr lang="en-US" altLang="ko-KR" dirty="0" err="1" smtClean="0"/>
              <a:t>saveAction</a:t>
            </a:r>
            <a:r>
              <a:rPr lang="en-US" altLang="ko-KR" dirty="0" smtClean="0"/>
              <a:t> </a:t>
            </a:r>
            <a:r>
              <a:rPr lang="en-US" altLang="ko-KR" dirty="0"/>
              <a:t>= new </a:t>
            </a:r>
            <a:r>
              <a:rPr lang="en-US" altLang="ko-KR" dirty="0" err="1"/>
              <a:t>TestAction</a:t>
            </a:r>
            <a:r>
              <a:rPr lang="en-US" altLang="ko-KR" dirty="0"/>
              <a:t>("Save");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JMenuItem</a:t>
            </a:r>
            <a:r>
              <a:rPr lang="en-US" altLang="ko-KR" dirty="0"/>
              <a:t> </a:t>
            </a:r>
            <a:r>
              <a:rPr lang="en-US" altLang="ko-KR" dirty="0" err="1"/>
              <a:t>saveItem</a:t>
            </a:r>
            <a:r>
              <a:rPr lang="en-US" altLang="ko-KR" dirty="0"/>
              <a:t> = </a:t>
            </a:r>
            <a:r>
              <a:rPr lang="en-US" altLang="ko-KR" dirty="0" err="1"/>
              <a:t>fileMenu.add</a:t>
            </a:r>
            <a:r>
              <a:rPr lang="en-US" altLang="ko-KR" dirty="0"/>
              <a:t>(</a:t>
            </a:r>
            <a:r>
              <a:rPr lang="en-US" altLang="ko-KR" dirty="0" err="1"/>
              <a:t>saveAction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saveItem.setAccelerator</a:t>
            </a:r>
            <a:r>
              <a:rPr lang="en-US" altLang="ko-KR" dirty="0"/>
              <a:t>(</a:t>
            </a:r>
            <a:r>
              <a:rPr lang="en-US" altLang="ko-KR" dirty="0" err="1"/>
              <a:t>KeyStroke.getKeyStroke</a:t>
            </a:r>
            <a:r>
              <a:rPr lang="en-US" altLang="ko-KR" dirty="0"/>
              <a:t>("ctrl S"));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saveAsAction</a:t>
            </a:r>
            <a:r>
              <a:rPr lang="en-US" altLang="ko-KR" dirty="0"/>
              <a:t> = new </a:t>
            </a:r>
            <a:r>
              <a:rPr lang="en-US" altLang="ko-KR" dirty="0" err="1"/>
              <a:t>TestAction</a:t>
            </a:r>
            <a:r>
              <a:rPr lang="en-US" altLang="ko-KR" dirty="0"/>
              <a:t>("Save As");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fileMenu.add</a:t>
            </a:r>
            <a:r>
              <a:rPr lang="en-US" altLang="ko-KR" dirty="0"/>
              <a:t>(</a:t>
            </a:r>
            <a:r>
              <a:rPr lang="en-US" altLang="ko-KR" dirty="0" err="1"/>
              <a:t>saveAsAction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fileMenu.addSeparator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fileMenu.add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 </a:t>
            </a:r>
            <a:r>
              <a:rPr lang="en-US" altLang="ko-KR" b="1" dirty="0" smtClean="0">
                <a:solidFill>
                  <a:srgbClr val="7030A0"/>
                </a:solidFill>
              </a:rPr>
              <a:t>new </a:t>
            </a:r>
            <a:r>
              <a:rPr lang="en-US" altLang="ko-KR" b="1" dirty="0" err="1"/>
              <a:t>A</a:t>
            </a:r>
            <a:r>
              <a:rPr lang="en-US" altLang="ko-KR" dirty="0" err="1"/>
              <a:t>bstractAction</a:t>
            </a:r>
            <a:r>
              <a:rPr lang="en-US" altLang="ko-KR" dirty="0"/>
              <a:t>("Exit")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public void </a:t>
            </a:r>
            <a:r>
              <a:rPr lang="en-US" altLang="ko-KR" dirty="0" err="1"/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     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</a:t>
            </a: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 }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  </a:t>
            </a:r>
            <a:r>
              <a:rPr lang="en-US" altLang="ko-KR" sz="1900" dirty="0" smtClean="0">
                <a:solidFill>
                  <a:srgbClr val="7030A0"/>
                </a:solidFill>
              </a:rPr>
              <a:t>// </a:t>
            </a:r>
            <a:r>
              <a:rPr lang="en-US" altLang="ko-KR" sz="1900" dirty="0">
                <a:solidFill>
                  <a:srgbClr val="7030A0"/>
                </a:solidFill>
              </a:rPr>
              <a:t>end of local </a:t>
            </a:r>
            <a:r>
              <a:rPr lang="en-US" altLang="ko-KR" sz="1900" dirty="0" smtClean="0">
                <a:solidFill>
                  <a:srgbClr val="7030A0"/>
                </a:solidFill>
              </a:rPr>
              <a:t>anonymous </a:t>
            </a:r>
            <a:r>
              <a:rPr lang="en-US" altLang="ko-KR" sz="1900" dirty="0">
                <a:solidFill>
                  <a:srgbClr val="7030A0"/>
                </a:solidFill>
              </a:rPr>
              <a:t>inner class </a:t>
            </a:r>
            <a:r>
              <a:rPr lang="en-US" altLang="ko-KR" sz="1900" dirty="0" smtClean="0">
                <a:solidFill>
                  <a:srgbClr val="7030A0"/>
                </a:solidFill>
              </a:rPr>
              <a:t>inside constructor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demonstrate checkbox and radio button menus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readonlyItem</a:t>
            </a:r>
            <a:r>
              <a:rPr lang="en-US" altLang="ko-KR" dirty="0" smtClean="0"/>
              <a:t> </a:t>
            </a:r>
            <a:r>
              <a:rPr lang="en-US" altLang="ko-KR" dirty="0"/>
              <a:t>= new </a:t>
            </a:r>
            <a:r>
              <a:rPr lang="en-US" altLang="ko-KR" dirty="0" err="1"/>
              <a:t>JCheckBoxMenuItem</a:t>
            </a:r>
            <a:r>
              <a:rPr lang="en-US" altLang="ko-KR" dirty="0"/>
              <a:t>("Read-only");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readonlyItem</a:t>
            </a:r>
            <a:r>
              <a:rPr lang="en-US" altLang="ko-KR" dirty="0" err="1" smtClean="0"/>
              <a:t>.</a:t>
            </a:r>
            <a:r>
              <a:rPr lang="en-US" altLang="ko-KR" b="1" dirty="0" err="1" smtClean="0"/>
              <a:t>addActionListener</a:t>
            </a:r>
            <a:r>
              <a:rPr lang="en-US" altLang="ko-KR" b="1" dirty="0" smtClean="0">
                <a:solidFill>
                  <a:srgbClr val="FF0000"/>
                </a:solidFill>
              </a:rPr>
              <a:t> ( </a:t>
            </a:r>
            <a:r>
              <a:rPr lang="en-US" altLang="ko-KR" dirty="0" smtClean="0">
                <a:solidFill>
                  <a:srgbClr val="0000FF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err="1"/>
              <a:t>ActionListener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public void </a:t>
            </a:r>
            <a:r>
              <a:rPr lang="en-US" altLang="ko-KR" dirty="0" err="1"/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     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saveOk</a:t>
            </a:r>
            <a:r>
              <a:rPr lang="en-US" altLang="ko-KR" dirty="0"/>
              <a:t> = !</a:t>
            </a:r>
            <a:r>
              <a:rPr lang="en-US" altLang="ko-KR" dirty="0" err="1"/>
              <a:t>readonlyItem.isSelected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saveAction.setEnabled</a:t>
            </a:r>
            <a:r>
              <a:rPr lang="en-US" altLang="ko-KR" dirty="0"/>
              <a:t>(</a:t>
            </a:r>
            <a:r>
              <a:rPr lang="en-US" altLang="ko-KR" dirty="0" err="1"/>
              <a:t>saveOk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saveAsAction.setEnabled</a:t>
            </a:r>
            <a:r>
              <a:rPr lang="en-US" altLang="ko-KR" dirty="0"/>
              <a:t>(</a:t>
            </a:r>
            <a:r>
              <a:rPr lang="en-US" altLang="ko-KR" dirty="0" err="1"/>
              <a:t>saveOk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r>
              <a:rPr lang="en-US" altLang="ko-KR" dirty="0" smtClean="0"/>
              <a:t>         }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rgbClr val="7030A0"/>
                </a:solidFill>
              </a:rPr>
              <a:t>// end of local Anonymous inner class inside constructor 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ButtonGroup</a:t>
            </a:r>
            <a:r>
              <a:rPr lang="en-US" altLang="ko-KR" dirty="0"/>
              <a:t> </a:t>
            </a:r>
            <a:r>
              <a:rPr lang="en-US" altLang="ko-KR" dirty="0" smtClean="0"/>
              <a:t>group </a:t>
            </a:r>
            <a:r>
              <a:rPr lang="en-US" altLang="ko-KR" dirty="0"/>
              <a:t>= new </a:t>
            </a:r>
            <a:r>
              <a:rPr lang="en-US" altLang="ko-KR" dirty="0" err="1"/>
              <a:t>ButtonGroup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JRadioButtonMenuItem</a:t>
            </a:r>
            <a:r>
              <a:rPr lang="en-US" altLang="ko-KR" dirty="0"/>
              <a:t> </a:t>
            </a:r>
            <a:r>
              <a:rPr lang="en-US" altLang="ko-KR" dirty="0" err="1"/>
              <a:t>insertItem</a:t>
            </a:r>
            <a:r>
              <a:rPr lang="en-US" altLang="ko-KR" dirty="0"/>
              <a:t> = new </a:t>
            </a:r>
            <a:r>
              <a:rPr lang="en-US" altLang="ko-KR" dirty="0" err="1"/>
              <a:t>JRadioButtonMenuItem</a:t>
            </a:r>
            <a:r>
              <a:rPr lang="en-US" altLang="ko-KR" dirty="0"/>
              <a:t>("Insert");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insertItem.setSelected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JRadioButtonMenuItem</a:t>
            </a:r>
            <a:r>
              <a:rPr lang="en-US" altLang="ko-KR" dirty="0"/>
              <a:t> </a:t>
            </a:r>
            <a:r>
              <a:rPr lang="en-US" altLang="ko-KR" dirty="0" err="1"/>
              <a:t>overtypeItem</a:t>
            </a:r>
            <a:r>
              <a:rPr lang="en-US" altLang="ko-KR" dirty="0"/>
              <a:t> = new </a:t>
            </a:r>
            <a:r>
              <a:rPr lang="en-US" altLang="ko-KR" dirty="0" err="1"/>
              <a:t>JRadioButtonMenuItem</a:t>
            </a:r>
            <a:r>
              <a:rPr lang="en-US" altLang="ko-KR" dirty="0"/>
              <a:t>("Overtype");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group.add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insertItem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group.add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overtypeItem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demonstrate icons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/>
              <a:t>Action </a:t>
            </a:r>
            <a:r>
              <a:rPr lang="en-US" altLang="ko-KR" sz="1600" dirty="0" err="1"/>
              <a:t>cutAction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TestAction</a:t>
            </a:r>
            <a:r>
              <a:rPr lang="en-US" altLang="ko-KR" sz="1600" dirty="0"/>
              <a:t>("Cut");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cutAction.putValue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Action.SMALL_ICON</a:t>
            </a:r>
            <a:r>
              <a:rPr lang="en-US" altLang="ko-KR" sz="1600" dirty="0"/>
              <a:t>, 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("cut.gif"));</a:t>
            </a:r>
          </a:p>
          <a:p>
            <a:pPr marL="0" indent="0">
              <a:buNone/>
            </a:pPr>
            <a:r>
              <a:rPr lang="en-US" altLang="ko-KR" sz="1600" dirty="0"/>
              <a:t>      Action </a:t>
            </a:r>
            <a:r>
              <a:rPr lang="en-US" altLang="ko-KR" sz="1600" dirty="0" err="1"/>
              <a:t>copyAction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TestAction</a:t>
            </a:r>
            <a:r>
              <a:rPr lang="en-US" altLang="ko-KR" sz="1600" dirty="0"/>
              <a:t>("Copy");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copyAction.putValue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Action.SMALL_ICON</a:t>
            </a:r>
            <a:r>
              <a:rPr lang="en-US" altLang="ko-KR" sz="1600" dirty="0"/>
              <a:t>, 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("copy.gif"));</a:t>
            </a:r>
          </a:p>
          <a:p>
            <a:pPr marL="0" indent="0">
              <a:buNone/>
            </a:pPr>
            <a:r>
              <a:rPr lang="en-US" altLang="ko-KR" sz="1600" dirty="0"/>
              <a:t>      Action </a:t>
            </a:r>
            <a:r>
              <a:rPr lang="en-US" altLang="ko-KR" sz="1600" dirty="0" err="1"/>
              <a:t>pasteAction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TestAction</a:t>
            </a:r>
            <a:r>
              <a:rPr lang="en-US" altLang="ko-KR" sz="1600" dirty="0"/>
              <a:t>("Paste");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pasteAction.putValue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Action.SMALL_ICON</a:t>
            </a:r>
            <a:r>
              <a:rPr lang="en-US" altLang="ko-KR" sz="1600" dirty="0"/>
              <a:t>, 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("paste.gif"));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editMenu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("Edit");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editMenu.add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cutAction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editMenu.add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copyAction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editMenu.add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pasteAction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demonstrate nested menus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optionMenu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("Options");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optionMenu.add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readonlyItem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optionMenu.addSeparator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optionMenu.add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insertItem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optionMenu.add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overtypeItem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editMenu.addSeparator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editMenu.add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optionMenu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demonstrate mnemonics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helpMenu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</a:t>
            </a:r>
            <a:r>
              <a:rPr lang="en-US" altLang="ko-KR" sz="1600" dirty="0"/>
              <a:t>("Help");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helpMenu.setMnemonic</a:t>
            </a:r>
            <a:r>
              <a:rPr lang="en-US" altLang="ko-KR" sz="1600" dirty="0"/>
              <a:t>('H');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you can also add the mnemonic key to an action</a:t>
            </a:r>
          </a:p>
          <a:p>
            <a:pPr marL="0" indent="0">
              <a:buNone/>
            </a:pPr>
            <a:r>
              <a:rPr lang="en-US" altLang="ko-KR" sz="1600" dirty="0"/>
              <a:t>      Action </a:t>
            </a:r>
            <a:r>
              <a:rPr lang="en-US" altLang="ko-KR" sz="1600" dirty="0" err="1"/>
              <a:t>aboutAction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TestAction</a:t>
            </a:r>
            <a:r>
              <a:rPr lang="en-US" altLang="ko-KR" sz="1600" dirty="0"/>
              <a:t>("About");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aboutAction.putValue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Action.MNEMONIC_KEY</a:t>
            </a:r>
            <a:r>
              <a:rPr lang="en-US" altLang="ko-KR" sz="1600" dirty="0"/>
              <a:t>, new Integer('A'));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helpMenu.add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aboutAction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// add all top-level menus to menu bar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JMenuBar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menuBar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JMenuBar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setJMenuBar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menuBar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menuBar.add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fileMenu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menuBar.add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editMenu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menuBar.add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helpMenu</a:t>
            </a:r>
            <a:r>
              <a:rPr lang="en-US" altLang="ko-KR" sz="1600" dirty="0" smtClean="0"/>
              <a:t>);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12.8: </a:t>
            </a:r>
            <a:r>
              <a:rPr lang="en-US" altLang="ko-KR" dirty="0">
                <a:solidFill>
                  <a:srgbClr val="FF0000"/>
                </a:solidFill>
              </a:rPr>
              <a:t>menu /</a:t>
            </a:r>
            <a:r>
              <a:rPr lang="en-US" altLang="ko-KR" dirty="0">
                <a:solidFill>
                  <a:srgbClr val="0000FF"/>
                </a:solidFill>
              </a:rPr>
              <a:t>MenuFrame.java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demonstrate pop-ups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popup = new </a:t>
            </a:r>
            <a:r>
              <a:rPr lang="en-US" altLang="ko-KR" dirty="0" err="1"/>
              <a:t>JPopupMenu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popup.add</a:t>
            </a:r>
            <a:r>
              <a:rPr lang="en-US" altLang="ko-KR" dirty="0"/>
              <a:t>(</a:t>
            </a:r>
            <a:r>
              <a:rPr lang="en-US" altLang="ko-KR" dirty="0" err="1"/>
              <a:t>cutAction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popup.add</a:t>
            </a:r>
            <a:r>
              <a:rPr lang="en-US" altLang="ko-KR" dirty="0"/>
              <a:t>(</a:t>
            </a:r>
            <a:r>
              <a:rPr lang="en-US" altLang="ko-KR" dirty="0" err="1"/>
              <a:t>copyAction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popup.add</a:t>
            </a:r>
            <a:r>
              <a:rPr lang="en-US" altLang="ko-KR" dirty="0"/>
              <a:t>(</a:t>
            </a:r>
            <a:r>
              <a:rPr lang="en-US" altLang="ko-KR" dirty="0" err="1"/>
              <a:t>pasteAction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JPanel</a:t>
            </a:r>
            <a:r>
              <a:rPr lang="en-US" altLang="ko-KR" dirty="0"/>
              <a:t> panel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panel.setComponentPopupMenu</a:t>
            </a:r>
            <a:r>
              <a:rPr lang="en-US" altLang="ko-KR" dirty="0"/>
              <a:t>(popup);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0000FF"/>
                </a:solidFill>
              </a:rPr>
              <a:t>add(panel);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  </a:t>
            </a:r>
            <a:r>
              <a:rPr lang="en-US" altLang="ko-KR" dirty="0" smtClean="0">
                <a:solidFill>
                  <a:srgbClr val="7030A0"/>
                </a:solidFill>
              </a:rPr>
              <a:t>// end of the outer class : </a:t>
            </a:r>
            <a:r>
              <a:rPr lang="en-US" altLang="ko-KR" dirty="0" err="1" smtClean="0">
                <a:solidFill>
                  <a:srgbClr val="7030A0"/>
                </a:solidFill>
              </a:rPr>
              <a:t>MenuFrame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9335"/>
            <a:ext cx="10515600" cy="51476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12.2. Introduction to Layout Managers: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829925" cy="5294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500" b="1" dirty="0" smtClean="0">
                <a:latin typeface="맑은 고딕" panose="020F0302020204030204"/>
                <a:cs typeface="+mj-cs"/>
              </a:rPr>
              <a:t>How to </a:t>
            </a:r>
            <a:r>
              <a:rPr lang="en-US" altLang="ko-KR" sz="2500" b="1" dirty="0">
                <a:latin typeface="맑은 고딕" panose="020F0302020204030204"/>
                <a:cs typeface="+mj-cs"/>
              </a:rPr>
              <a:t>arrange user interface components </a:t>
            </a:r>
            <a:endParaRPr lang="en-US" altLang="ko-KR" sz="2500" b="1" dirty="0" smtClean="0">
              <a:latin typeface="맑은 고딕" panose="020F0302020204030204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b="1" dirty="0">
                <a:latin typeface="맑은 고딕" panose="020F0302020204030204"/>
                <a:cs typeface="+mj-cs"/>
              </a:rPr>
              <a:t> </a:t>
            </a:r>
            <a:r>
              <a:rPr lang="en-US" altLang="ko-KR" sz="2500" b="1" dirty="0" smtClean="0">
                <a:latin typeface="맑은 고딕" panose="020F0302020204030204"/>
                <a:cs typeface="+mj-cs"/>
              </a:rPr>
              <a:t> in </a:t>
            </a:r>
            <a:r>
              <a:rPr lang="en-US" altLang="ko-KR" sz="2500" b="1" dirty="0">
                <a:latin typeface="맑은 고딕" panose="020F0302020204030204"/>
                <a:cs typeface="+mj-cs"/>
              </a:rPr>
              <a:t>a </a:t>
            </a:r>
            <a:r>
              <a:rPr lang="en-US" altLang="ko-KR" sz="2500" b="1" dirty="0" smtClean="0">
                <a:latin typeface="맑은 고딕" panose="020F0302020204030204"/>
                <a:cs typeface="+mj-cs"/>
              </a:rPr>
              <a:t>window ? </a:t>
            </a:r>
            <a:endParaRPr lang="en-US" altLang="ko-KR" dirty="0" smtClean="0"/>
          </a:p>
          <a:p>
            <a:r>
              <a:rPr lang="en-US" altLang="ko-KR" dirty="0" smtClean="0"/>
              <a:t>Unlike Visual Basic, </a:t>
            </a:r>
            <a:r>
              <a:rPr lang="en-US" altLang="ko-KR" b="1" dirty="0" smtClean="0"/>
              <a:t>JDK </a:t>
            </a:r>
            <a:r>
              <a:rPr lang="en-US" altLang="ko-KR" dirty="0" smtClean="0"/>
              <a:t>has </a:t>
            </a:r>
            <a:r>
              <a:rPr lang="en-US" altLang="ko-KR" b="1" dirty="0" smtClean="0"/>
              <a:t>form designer </a:t>
            </a:r>
            <a:r>
              <a:rPr lang="en-US" altLang="ko-KR" dirty="0" smtClean="0"/>
              <a:t>to arrange them.</a:t>
            </a:r>
          </a:p>
          <a:p>
            <a:r>
              <a:rPr lang="en-US" altLang="ko-KR" dirty="0" smtClean="0"/>
              <a:t>In Swing</a:t>
            </a:r>
            <a:r>
              <a:rPr lang="en-US" altLang="ko-KR" dirty="0"/>
              <a:t>, </a:t>
            </a:r>
            <a:r>
              <a:rPr lang="en-US" altLang="ko-KR" dirty="0" smtClean="0"/>
              <a:t>we </a:t>
            </a:r>
            <a:r>
              <a:rPr lang="en-US" altLang="ko-KR" dirty="0"/>
              <a:t>lay out user </a:t>
            </a:r>
            <a:r>
              <a:rPr lang="en-US" altLang="ko-KR" dirty="0" smtClean="0"/>
              <a:t>interfaces by writing our own code.</a:t>
            </a:r>
            <a:endParaRPr lang="en-US" altLang="ko-KR" dirty="0"/>
          </a:p>
          <a:p>
            <a:pPr lvl="1"/>
            <a:r>
              <a:rPr lang="en-US" altLang="ko-KR" b="1" dirty="0"/>
              <a:t>No declarative layout.</a:t>
            </a:r>
          </a:p>
          <a:p>
            <a:pPr lvl="1"/>
            <a:r>
              <a:rPr lang="en-US" altLang="ko-KR" b="1" dirty="0" smtClean="0"/>
              <a:t>However, IDEs </a:t>
            </a:r>
            <a:r>
              <a:rPr lang="en-US" altLang="ko-KR" dirty="0"/>
              <a:t>provide visual GUI </a:t>
            </a:r>
            <a:r>
              <a:rPr lang="en-US" altLang="ko-KR" dirty="0" smtClean="0"/>
              <a:t>builders</a:t>
            </a:r>
            <a:endParaRPr lang="en-US" altLang="ko-KR" sz="800" dirty="0"/>
          </a:p>
          <a:p>
            <a:r>
              <a:rPr lang="en-US" altLang="ko-KR" b="1" dirty="0" smtClean="0"/>
              <a:t> Generally, </a:t>
            </a:r>
            <a:r>
              <a:rPr lang="en-US" altLang="ko-KR" dirty="0"/>
              <a:t>components are placed inside </a:t>
            </a:r>
            <a:r>
              <a:rPr lang="en-US" altLang="ko-KR" b="1" dirty="0"/>
              <a:t>containers</a:t>
            </a:r>
            <a:r>
              <a:rPr lang="en-US" altLang="ko-KR" dirty="0"/>
              <a:t>, </a:t>
            </a:r>
            <a:r>
              <a:rPr lang="en-US" altLang="ko-KR" dirty="0" smtClean="0"/>
              <a:t>and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a layout manager determines </a:t>
            </a:r>
            <a:r>
              <a:rPr lang="en-US" altLang="ko-KR" dirty="0" smtClean="0"/>
              <a:t>the positions </a:t>
            </a:r>
            <a:r>
              <a:rPr lang="en-US" altLang="ko-KR" dirty="0"/>
              <a:t>and sizes of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the </a:t>
            </a:r>
            <a:r>
              <a:rPr lang="en-US" altLang="ko-KR" dirty="0"/>
              <a:t>components in the </a:t>
            </a:r>
            <a:r>
              <a:rPr lang="en-US" altLang="ko-KR" b="1" dirty="0"/>
              <a:t>container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 Hence, each container</a:t>
            </a:r>
            <a:r>
              <a:rPr lang="en-US" altLang="ko-KR" dirty="0" smtClean="0"/>
              <a:t> has a default layout manager.</a:t>
            </a:r>
          </a:p>
          <a:p>
            <a:r>
              <a:rPr lang="en-US" altLang="ko-KR" dirty="0" smtClean="0"/>
              <a:t>Default layout for </a:t>
            </a:r>
            <a:r>
              <a:rPr lang="en-US" altLang="ko-KR" b="1" dirty="0" err="1">
                <a:solidFill>
                  <a:srgbClr val="0000FF"/>
                </a:solidFill>
              </a:rPr>
              <a:t>JPane</a:t>
            </a:r>
            <a:r>
              <a:rPr lang="en-US" altLang="ko-KR" dirty="0" err="1"/>
              <a:t>l</a:t>
            </a:r>
            <a:r>
              <a:rPr lang="en-US" altLang="ko-KR" dirty="0"/>
              <a:t> </a:t>
            </a:r>
            <a:r>
              <a:rPr lang="en-US" altLang="ko-KR" dirty="0" smtClean="0"/>
              <a:t>container is </a:t>
            </a:r>
            <a:r>
              <a:rPr lang="en-US" altLang="ko-KR" b="1" dirty="0" err="1">
                <a:solidFill>
                  <a:srgbClr val="FF0000"/>
                </a:solidFill>
              </a:rPr>
              <a:t>FlowLayout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we can </a:t>
            </a:r>
            <a:r>
              <a:rPr lang="en-US" altLang="ko-KR" dirty="0"/>
              <a:t>override default layout manager</a:t>
            </a:r>
            <a:r>
              <a:rPr lang="en-US" altLang="ko-KR" dirty="0" smtClean="0"/>
              <a:t>:                         </a:t>
            </a:r>
            <a:r>
              <a:rPr lang="en-US" altLang="ko-KR" dirty="0" smtClean="0">
                <a:solidFill>
                  <a:srgbClr val="0000FF"/>
                </a:solidFill>
              </a:rPr>
              <a:t>Fig: Panel with 6 buttons</a:t>
            </a:r>
            <a:r>
              <a:rPr lang="en-US" altLang="ko-KR" dirty="0" smtClean="0"/>
              <a:t>                              </a:t>
            </a:r>
          </a:p>
          <a:p>
            <a:pPr marL="457200" lvl="1" indent="0">
              <a:buNone/>
            </a:pPr>
            <a:r>
              <a:rPr lang="ko-KR" altLang="ko-KR" dirty="0" err="1">
                <a:solidFill>
                  <a:srgbClr val="000000"/>
                </a:solidFill>
                <a:latin typeface="Comic Sans MS" panose="030F0702030302020204" pitchFamily="66" charset="0"/>
                <a:ea typeface="MonoCondensed"/>
              </a:rPr>
              <a:t>panel.</a:t>
            </a:r>
            <a:r>
              <a:rPr lang="ko-KR" altLang="ko-KR" dirty="0" err="1">
                <a:solidFill>
                  <a:srgbClr val="0000FF"/>
                </a:solidFill>
                <a:latin typeface="Comic Sans MS" panose="030F0702030302020204" pitchFamily="66" charset="0"/>
                <a:ea typeface="MonoCondensed"/>
              </a:rPr>
              <a:t>setLayout</a:t>
            </a:r>
            <a:r>
              <a:rPr lang="ko-KR" altLang="ko-KR" dirty="0">
                <a:solidFill>
                  <a:srgbClr val="000000"/>
                </a:solidFill>
                <a:latin typeface="Comic Sans MS" panose="030F0702030302020204" pitchFamily="66" charset="0"/>
                <a:ea typeface="MonoCondensed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mic Sans MS" panose="030F0702030302020204" pitchFamily="66" charset="0"/>
                <a:ea typeface="MonoCondensed"/>
              </a:rPr>
              <a:t>new</a:t>
            </a:r>
            <a:r>
              <a:rPr lang="ko-KR" altLang="ko-KR" dirty="0">
                <a:solidFill>
                  <a:srgbClr val="000000"/>
                </a:solidFill>
                <a:latin typeface="Comic Sans MS" panose="030F0702030302020204" pitchFamily="66" charset="0"/>
                <a:ea typeface="MonoCondensed"/>
              </a:rPr>
              <a:t> </a:t>
            </a:r>
            <a:r>
              <a:rPr lang="ko-KR" altLang="ko-KR" dirty="0" err="1">
                <a:solidFill>
                  <a:srgbClr val="FF0000"/>
                </a:solidFill>
                <a:latin typeface="Comic Sans MS" panose="030F0702030302020204" pitchFamily="66" charset="0"/>
                <a:ea typeface="MonoCondensed"/>
              </a:rPr>
              <a:t>GridLayout</a:t>
            </a:r>
            <a:r>
              <a:rPr lang="ko-KR" altLang="ko-KR" dirty="0">
                <a:solidFill>
                  <a:srgbClr val="000000"/>
                </a:solidFill>
                <a:latin typeface="Comic Sans MS" panose="030F0702030302020204" pitchFamily="66" charset="0"/>
                <a:ea typeface="MonoCondensed"/>
              </a:rPr>
              <a:t>(4, 4));</a:t>
            </a:r>
            <a:r>
              <a:rPr lang="ko-KR" altLang="ko-KR" sz="900" dirty="0">
                <a:latin typeface="Comic Sans MS" panose="030F0702030302020204" pitchFamily="66" charset="0"/>
              </a:rPr>
              <a:t> </a:t>
            </a:r>
            <a:endParaRPr lang="ko-KR" altLang="ko-KR" sz="2000" dirty="0">
              <a:latin typeface="Comic Sans MS" panose="030F0702030302020204" pitchFamily="66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object 2"/>
          <p:cNvSpPr/>
          <p:nvPr/>
        </p:nvSpPr>
        <p:spPr>
          <a:xfrm>
            <a:off x="8429064" y="2048245"/>
            <a:ext cx="3106271" cy="318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2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12.5.7. Toolbars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Toolbar </a:t>
            </a:r>
            <a:r>
              <a:rPr lang="en-US" altLang="ko-KR" dirty="0" smtClean="0"/>
              <a:t>is a Button </a:t>
            </a:r>
            <a:r>
              <a:rPr lang="en-US" altLang="ko-KR" dirty="0"/>
              <a:t>bar for quick access to common operations.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User </a:t>
            </a:r>
            <a:r>
              <a:rPr lang="en-US" altLang="ko-KR" dirty="0"/>
              <a:t>can move toolbars around or detach them.</a:t>
            </a:r>
          </a:p>
          <a:p>
            <a:endParaRPr lang="en-US" altLang="ko-KR" sz="800" dirty="0" smtClean="0"/>
          </a:p>
          <a:p>
            <a:r>
              <a:rPr lang="en-US" altLang="ko-KR" b="1" dirty="0" smtClean="0"/>
              <a:t>Add </a:t>
            </a:r>
            <a:r>
              <a:rPr lang="en-US" altLang="ko-KR" b="1" dirty="0"/>
              <a:t>components to the toolbar: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JToolBar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bar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latin typeface="Comic Sans MS" panose="030F0702030302020204" pitchFamily="66" charset="0"/>
              </a:rPr>
              <a:t>JToolBar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bar</a:t>
            </a:r>
            <a:r>
              <a:rPr lang="en-US" altLang="ko-KR" dirty="0" err="1">
                <a:latin typeface="Comic Sans MS" panose="030F0702030302020204" pitchFamily="66" charset="0"/>
              </a:rPr>
              <a:t>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blueButton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ba</a:t>
            </a:r>
            <a:r>
              <a:rPr lang="en-US" altLang="ko-KR" dirty="0" err="1">
                <a:latin typeface="Comic Sans MS" panose="030F0702030302020204" pitchFamily="66" charset="0"/>
              </a:rPr>
              <a:t>r.add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yellowAction</a:t>
            </a:r>
            <a:r>
              <a:rPr lang="en-US" altLang="ko-KR" dirty="0">
                <a:latin typeface="Comic Sans MS" panose="030F0702030302020204" pitchFamily="66" charset="0"/>
              </a:rPr>
              <a:t>); // Can also add Action objects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bar</a:t>
            </a:r>
            <a:r>
              <a:rPr lang="en-US" altLang="ko-KR" dirty="0" err="1">
                <a:latin typeface="Comic Sans MS" panose="030F0702030302020204" pitchFamily="66" charset="0"/>
              </a:rPr>
              <a:t>.addSeparator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Add </a:t>
            </a:r>
            <a:r>
              <a:rPr lang="en-US" altLang="ko-KR" dirty="0"/>
              <a:t>the toolbar to the frame: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frame.add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bar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BorderLayout.NORTH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Add </a:t>
            </a:r>
            <a:r>
              <a:rPr lang="en-US" altLang="ko-KR" dirty="0" smtClean="0">
                <a:solidFill>
                  <a:srgbClr val="0000FF"/>
                </a:solidFill>
              </a:rPr>
              <a:t>tooltip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blueButton.setToolTipText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Blue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"</a:t>
            </a:r>
            <a:r>
              <a:rPr lang="en-US" altLang="ko-KR" dirty="0" smtClean="0">
                <a:latin typeface="Comic Sans MS" panose="030F0702030302020204" pitchFamily="66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yellowAction.putValue</a:t>
            </a:r>
            <a:r>
              <a:rPr lang="en-US" altLang="ko-KR" dirty="0" smtClean="0">
                <a:latin typeface="Comic Sans MS" panose="030F0702030302020204" pitchFamily="66" charset="0"/>
              </a:rPr>
              <a:t>(</a:t>
            </a:r>
            <a:r>
              <a:rPr lang="en-US" altLang="ko-KR" dirty="0" err="1" smtClean="0">
                <a:latin typeface="Comic Sans MS" panose="030F0702030302020204" pitchFamily="66" charset="0"/>
              </a:rPr>
              <a:t>Action.SHORT_DESCRIPTION</a:t>
            </a:r>
            <a:r>
              <a:rPr lang="en-US" altLang="ko-KR" dirty="0">
                <a:latin typeface="Comic Sans MS" panose="030F0702030302020204" pitchFamily="66" charset="0"/>
              </a:rPr>
              <a:t>, "Yellow");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311123" y="1326550"/>
            <a:ext cx="2642627" cy="2034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6" y="3674194"/>
            <a:ext cx="3141014" cy="19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12.9: </a:t>
            </a:r>
            <a:r>
              <a:rPr lang="en-US" altLang="ko-KR" dirty="0">
                <a:solidFill>
                  <a:srgbClr val="FF0000"/>
                </a:solidFill>
              </a:rPr>
              <a:t>toolBar</a:t>
            </a:r>
            <a:r>
              <a:rPr lang="en-US" altLang="ko-KR" dirty="0" smtClean="0">
                <a:solidFill>
                  <a:srgbClr val="FF0000"/>
                </a:solidFill>
              </a:rPr>
              <a:t> /</a:t>
            </a:r>
            <a:r>
              <a:rPr lang="en-US" altLang="ko-KR" dirty="0" smtClean="0">
                <a:solidFill>
                  <a:srgbClr val="0000FF"/>
                </a:solidFill>
              </a:rPr>
              <a:t>toolBarFrame.java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toolBar;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*A </a:t>
            </a:r>
            <a:r>
              <a:rPr lang="en-US" altLang="ko-KR" dirty="0">
                <a:solidFill>
                  <a:srgbClr val="7030A0"/>
                </a:solidFill>
              </a:rPr>
              <a:t>frame with a toolbar and menu for color changes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>
                <a:solidFill>
                  <a:srgbClr val="0000FF"/>
                </a:solidFill>
              </a:rPr>
              <a:t>ToolBarFrame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JPanel</a:t>
            </a:r>
            <a:r>
              <a:rPr lang="en-US" altLang="ko-KR" dirty="0"/>
              <a:t> panel;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209" y="1698871"/>
            <a:ext cx="3141014" cy="19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12.9: </a:t>
            </a:r>
            <a:r>
              <a:rPr lang="en-US" altLang="ko-KR" dirty="0">
                <a:solidFill>
                  <a:srgbClr val="FF0000"/>
                </a:solidFill>
              </a:rPr>
              <a:t>toolBar /</a:t>
            </a:r>
            <a:r>
              <a:rPr lang="en-US" altLang="ko-KR" dirty="0">
                <a:solidFill>
                  <a:srgbClr val="0000FF"/>
                </a:solidFill>
              </a:rPr>
              <a:t>toolBarFrame.java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1096813"/>
            <a:ext cx="11106150" cy="53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dirty="0"/>
              <a:t>public </a:t>
            </a:r>
            <a:r>
              <a:rPr lang="en-US" altLang="ko-KR" dirty="0" err="1">
                <a:solidFill>
                  <a:srgbClr val="0000FF"/>
                </a:solidFill>
              </a:rPr>
              <a:t>ToolBarFrame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setSize</a:t>
            </a:r>
            <a:r>
              <a:rPr lang="en-US" altLang="ko-KR" dirty="0"/>
              <a:t>(DEFAULT_WIDTH, DEFAULT_HEIGHT);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>
                <a:solidFill>
                  <a:srgbClr val="7030A0"/>
                </a:solidFill>
              </a:rPr>
              <a:t>// add a panel for color change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panel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en-US" altLang="ko-KR" dirty="0"/>
              <a:t>(panel, </a:t>
            </a:r>
            <a:r>
              <a:rPr lang="en-US" altLang="ko-KR" dirty="0" err="1"/>
              <a:t>BorderLayout.CENTER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solidFill>
                  <a:srgbClr val="7030A0"/>
                </a:solidFill>
              </a:rPr>
              <a:t>// set up </a:t>
            </a:r>
            <a:r>
              <a:rPr lang="en-US" altLang="ko-KR" dirty="0" smtClean="0">
                <a:solidFill>
                  <a:srgbClr val="7030A0"/>
                </a:solidFill>
              </a:rPr>
              <a:t>actions by programmer defined class called Color action: see next slides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Action</a:t>
            </a:r>
            <a:r>
              <a:rPr lang="en-US" altLang="ko-KR" dirty="0" smtClean="0"/>
              <a:t> </a:t>
            </a:r>
            <a:r>
              <a:rPr lang="en-US" altLang="ko-KR" dirty="0" err="1"/>
              <a:t>blueAction</a:t>
            </a:r>
            <a:r>
              <a:rPr lang="en-US" altLang="ko-KR" dirty="0"/>
              <a:t> = new </a:t>
            </a:r>
            <a:r>
              <a:rPr lang="en-US" altLang="ko-KR" b="1" dirty="0" err="1">
                <a:solidFill>
                  <a:srgbClr val="0000FF"/>
                </a:solidFill>
              </a:rPr>
              <a:t>ColorAction</a:t>
            </a:r>
            <a:r>
              <a:rPr lang="en-US" altLang="ko-KR" dirty="0"/>
              <a:t>("Blue", new </a:t>
            </a:r>
            <a:r>
              <a:rPr lang="en-US" altLang="ko-KR" dirty="0" err="1"/>
              <a:t>ImageIcon</a:t>
            </a:r>
            <a:r>
              <a:rPr lang="en-US" altLang="ko-KR" dirty="0"/>
              <a:t>("blue-ball.gif"), </a:t>
            </a:r>
            <a:r>
              <a:rPr lang="en-US" altLang="ko-KR" dirty="0" err="1"/>
              <a:t>Color.BLUE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1800" b="1" dirty="0"/>
              <a:t>Action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yellowAction</a:t>
            </a:r>
            <a:r>
              <a:rPr lang="en-US" altLang="ko-KR" sz="1800" dirty="0"/>
              <a:t> = new </a:t>
            </a:r>
            <a:r>
              <a:rPr lang="en-US" altLang="ko-KR" sz="1800" b="1" dirty="0" err="1">
                <a:solidFill>
                  <a:srgbClr val="0000FF"/>
                </a:solidFill>
              </a:rPr>
              <a:t>ColorAction</a:t>
            </a:r>
            <a:r>
              <a:rPr lang="en-US" altLang="ko-KR" sz="1800" dirty="0"/>
              <a:t>("Yellow", new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("yellow-ball.gif</a:t>
            </a:r>
            <a:r>
              <a:rPr lang="en-US" altLang="ko-KR" sz="1800" dirty="0" smtClean="0"/>
              <a:t>"),  </a:t>
            </a:r>
            <a:r>
              <a:rPr lang="en-US" altLang="ko-KR" sz="1800" dirty="0" err="1"/>
              <a:t>Color.YELLOW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 smtClean="0"/>
              <a:t>Action</a:t>
            </a:r>
            <a:r>
              <a:rPr lang="en-US" altLang="ko-KR" dirty="0" smtClean="0"/>
              <a:t> </a:t>
            </a:r>
            <a:r>
              <a:rPr lang="en-US" altLang="ko-KR" dirty="0" err="1"/>
              <a:t>redAction</a:t>
            </a:r>
            <a:r>
              <a:rPr lang="en-US" altLang="ko-KR" dirty="0"/>
              <a:t> = new </a:t>
            </a:r>
            <a:r>
              <a:rPr lang="en-US" altLang="ko-KR" b="1" dirty="0" err="1">
                <a:solidFill>
                  <a:srgbClr val="0000FF"/>
                </a:solidFill>
              </a:rPr>
              <a:t>ColorAction</a:t>
            </a:r>
            <a:r>
              <a:rPr lang="en-US" altLang="ko-KR" dirty="0"/>
              <a:t>("Red", new </a:t>
            </a:r>
            <a:r>
              <a:rPr lang="en-US" altLang="ko-KR" dirty="0" err="1"/>
              <a:t>ImageIcon</a:t>
            </a:r>
            <a:r>
              <a:rPr lang="en-US" altLang="ko-KR" dirty="0"/>
              <a:t>("red-ball.gif"), </a:t>
            </a:r>
            <a:r>
              <a:rPr lang="en-US" altLang="ko-KR" dirty="0" err="1"/>
              <a:t>Color.RED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99" y="979546"/>
            <a:ext cx="3141014" cy="19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12.9: </a:t>
            </a:r>
            <a:r>
              <a:rPr lang="en-US" altLang="ko-KR" dirty="0">
                <a:solidFill>
                  <a:srgbClr val="FF0000"/>
                </a:solidFill>
              </a:rPr>
              <a:t>toolBar /</a:t>
            </a:r>
            <a:r>
              <a:rPr lang="en-US" altLang="ko-KR" dirty="0">
                <a:solidFill>
                  <a:srgbClr val="0000FF"/>
                </a:solidFill>
              </a:rPr>
              <a:t>toolBarFrame.java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Action</a:t>
            </a:r>
            <a:r>
              <a:rPr lang="en-US" altLang="ko-KR" dirty="0" smtClean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exitAction</a:t>
            </a:r>
            <a:r>
              <a:rPr lang="en-US" altLang="ko-KR" dirty="0"/>
              <a:t> = new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AbstractActio</a:t>
            </a:r>
            <a:r>
              <a:rPr lang="en-US" altLang="ko-KR" dirty="0" err="1" smtClean="0"/>
              <a:t>n</a:t>
            </a:r>
            <a:r>
              <a:rPr lang="en-US" altLang="ko-KR" dirty="0" smtClean="0"/>
              <a:t> ("</a:t>
            </a:r>
            <a:r>
              <a:rPr lang="en-US" altLang="ko-KR" dirty="0"/>
              <a:t>Exit", new </a:t>
            </a:r>
            <a:r>
              <a:rPr lang="en-US" altLang="ko-KR" dirty="0" err="1"/>
              <a:t>ImageIcon</a:t>
            </a:r>
            <a:r>
              <a:rPr lang="en-US" altLang="ko-KR" dirty="0"/>
              <a:t>("exit.gif"))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public void </a:t>
            </a:r>
            <a:r>
              <a:rPr lang="en-US" altLang="ko-KR" b="1" dirty="0" err="1"/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     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</a:t>
            </a: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}; </a:t>
            </a:r>
            <a:r>
              <a:rPr lang="en-US" altLang="ko-KR" dirty="0" smtClean="0">
                <a:solidFill>
                  <a:srgbClr val="7030A0"/>
                </a:solidFill>
              </a:rPr>
              <a:t>// end of local anonymous inner class inside constructor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>
                <a:solidFill>
                  <a:srgbClr val="FF0000"/>
                </a:solidFill>
              </a:rPr>
              <a:t>exitAction</a:t>
            </a:r>
            <a:r>
              <a:rPr lang="en-US" altLang="ko-KR" b="1" dirty="0" err="1">
                <a:solidFill>
                  <a:srgbClr val="0000FF"/>
                </a:solidFill>
              </a:rPr>
              <a:t>.</a:t>
            </a:r>
            <a:r>
              <a:rPr lang="en-US" altLang="ko-KR" dirty="0" err="1"/>
              <a:t>putValue</a:t>
            </a:r>
            <a:r>
              <a:rPr lang="en-US" altLang="ko-KR" dirty="0"/>
              <a:t>(</a:t>
            </a:r>
            <a:r>
              <a:rPr lang="en-US" altLang="ko-KR" dirty="0" err="1"/>
              <a:t>Action.SHORT_DESCRIPTION</a:t>
            </a:r>
            <a:r>
              <a:rPr lang="en-US" altLang="ko-KR" dirty="0"/>
              <a:t>, "Exit");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populate toolbar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JToolBar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bar</a:t>
            </a:r>
            <a:r>
              <a:rPr lang="en-US" altLang="ko-KR" dirty="0"/>
              <a:t> = new </a:t>
            </a:r>
            <a:r>
              <a:rPr lang="en-US" altLang="ko-KR" dirty="0" err="1"/>
              <a:t>JToolBar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bar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dirty="0" err="1"/>
              <a:t>blueAction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bar.add</a:t>
            </a:r>
            <a:r>
              <a:rPr lang="en-US" altLang="ko-KR" dirty="0"/>
              <a:t>(</a:t>
            </a:r>
            <a:r>
              <a:rPr lang="en-US" altLang="ko-KR" dirty="0" err="1"/>
              <a:t>yellowAction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bar.add</a:t>
            </a:r>
            <a:r>
              <a:rPr lang="en-US" altLang="ko-KR" dirty="0"/>
              <a:t>(</a:t>
            </a:r>
            <a:r>
              <a:rPr lang="en-US" altLang="ko-KR" dirty="0" err="1"/>
              <a:t>redAction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bar.addSeparator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bar.add</a:t>
            </a:r>
            <a:r>
              <a:rPr lang="en-US" altLang="ko-KR" dirty="0"/>
              <a:t>(</a:t>
            </a:r>
            <a:r>
              <a:rPr lang="en-US" altLang="ko-KR" dirty="0" err="1"/>
              <a:t>exitAction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     add</a:t>
            </a:r>
            <a:r>
              <a:rPr lang="en-US" altLang="ko-KR" dirty="0"/>
              <a:t>(bar, </a:t>
            </a:r>
            <a:r>
              <a:rPr lang="en-US" altLang="ko-KR" dirty="0" err="1"/>
              <a:t>BorderLayout.NORTH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0311"/>
            <a:ext cx="3557798" cy="2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12.9: </a:t>
            </a:r>
            <a:r>
              <a:rPr lang="en-US" altLang="ko-KR" dirty="0">
                <a:solidFill>
                  <a:srgbClr val="FF0000"/>
                </a:solidFill>
              </a:rPr>
              <a:t>toolBar /</a:t>
            </a:r>
            <a:r>
              <a:rPr lang="en-US" altLang="ko-KR" dirty="0">
                <a:solidFill>
                  <a:srgbClr val="0000FF"/>
                </a:solidFill>
              </a:rPr>
              <a:t>toolBarFrame.java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populate menu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JMenu</a:t>
            </a:r>
            <a:r>
              <a:rPr lang="en-US" altLang="ko-KR" dirty="0"/>
              <a:t> menu = new </a:t>
            </a:r>
            <a:r>
              <a:rPr lang="en-US" altLang="ko-KR" dirty="0" err="1"/>
              <a:t>JMenu</a:t>
            </a:r>
            <a:r>
              <a:rPr lang="en-US" altLang="ko-KR" dirty="0"/>
              <a:t>("Color");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menu.add</a:t>
            </a:r>
            <a:r>
              <a:rPr lang="en-US" altLang="ko-KR" dirty="0"/>
              <a:t>(</a:t>
            </a:r>
            <a:r>
              <a:rPr lang="en-US" altLang="ko-KR" dirty="0" err="1"/>
              <a:t>yellowAction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menu.add</a:t>
            </a:r>
            <a:r>
              <a:rPr lang="en-US" altLang="ko-KR" dirty="0"/>
              <a:t>(</a:t>
            </a:r>
            <a:r>
              <a:rPr lang="en-US" altLang="ko-KR" dirty="0" err="1"/>
              <a:t>blueAction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menu.add</a:t>
            </a:r>
            <a:r>
              <a:rPr lang="en-US" altLang="ko-KR" dirty="0"/>
              <a:t>(</a:t>
            </a:r>
            <a:r>
              <a:rPr lang="en-US" altLang="ko-KR" dirty="0" err="1"/>
              <a:t>redAction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menu.add</a:t>
            </a:r>
            <a:r>
              <a:rPr lang="en-US" altLang="ko-KR" dirty="0"/>
              <a:t>(</a:t>
            </a:r>
            <a:r>
              <a:rPr lang="en-US" altLang="ko-KR" dirty="0" err="1"/>
              <a:t>exitAction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JMenuBar</a:t>
            </a:r>
            <a:r>
              <a:rPr lang="en-US" altLang="ko-KR" dirty="0"/>
              <a:t> </a:t>
            </a:r>
            <a:r>
              <a:rPr lang="en-US" altLang="ko-KR" dirty="0" err="1"/>
              <a:t>menuBar</a:t>
            </a:r>
            <a:r>
              <a:rPr lang="en-US" altLang="ko-KR" dirty="0"/>
              <a:t> = new </a:t>
            </a:r>
            <a:r>
              <a:rPr lang="en-US" altLang="ko-KR" dirty="0" err="1"/>
              <a:t>JMenuBar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menuBar.add</a:t>
            </a:r>
            <a:r>
              <a:rPr lang="en-US" altLang="ko-KR" dirty="0"/>
              <a:t>(menu);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setJMenuBar</a:t>
            </a:r>
            <a:r>
              <a:rPr lang="en-US" altLang="ko-KR" dirty="0"/>
              <a:t>(</a:t>
            </a:r>
            <a:r>
              <a:rPr lang="en-US" altLang="ko-KR" dirty="0" err="1"/>
              <a:t>menuBar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7030A0"/>
                </a:solidFill>
              </a:rPr>
              <a:t>// end of constructor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61" y="1376056"/>
            <a:ext cx="3988230" cy="25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12.9: </a:t>
            </a:r>
            <a:r>
              <a:rPr lang="en-US" altLang="ko-KR" dirty="0">
                <a:solidFill>
                  <a:srgbClr val="FF0000"/>
                </a:solidFill>
              </a:rPr>
              <a:t>toolBar /</a:t>
            </a:r>
            <a:r>
              <a:rPr lang="en-US" altLang="ko-KR" dirty="0">
                <a:solidFill>
                  <a:srgbClr val="0000FF"/>
                </a:solidFill>
              </a:rPr>
              <a:t>toolBarFrame.java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The color action sets the background of the frame to a given color</a:t>
            </a:r>
            <a:r>
              <a:rPr lang="en-US" altLang="ko-KR" dirty="0" smtClean="0">
                <a:solidFill>
                  <a:srgbClr val="7030A0"/>
                </a:solidFill>
              </a:rPr>
              <a:t>.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class </a:t>
            </a:r>
            <a:r>
              <a:rPr lang="en-US" altLang="ko-KR" b="1" dirty="0" err="1">
                <a:solidFill>
                  <a:srgbClr val="0000FF"/>
                </a:solidFill>
              </a:rPr>
              <a:t>ColorAction</a:t>
            </a:r>
            <a:r>
              <a:rPr lang="en-US" altLang="ko-KR" dirty="0"/>
              <a:t> extends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AbstractAction</a:t>
            </a:r>
            <a:r>
              <a:rPr lang="en-US" altLang="ko-KR" b="1" dirty="0" smtClean="0">
                <a:solidFill>
                  <a:srgbClr val="0000FF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// non-static inner class 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public </a:t>
            </a:r>
            <a:r>
              <a:rPr lang="en-US" altLang="ko-KR" b="1" dirty="0" err="1"/>
              <a:t>ColorAction</a:t>
            </a:r>
            <a:r>
              <a:rPr lang="en-US" altLang="ko-KR" dirty="0"/>
              <a:t>(String name, Icon </a:t>
            </a:r>
            <a:r>
              <a:rPr lang="en-US" altLang="ko-KR" dirty="0" err="1"/>
              <a:t>icon</a:t>
            </a:r>
            <a:r>
              <a:rPr lang="en-US" altLang="ko-KR" dirty="0"/>
              <a:t>, Color c)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putValue</a:t>
            </a:r>
            <a:r>
              <a:rPr lang="en-US" altLang="ko-KR" dirty="0"/>
              <a:t>(Action.NAME, name);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putValue</a:t>
            </a:r>
            <a:r>
              <a:rPr lang="en-US" altLang="ko-KR" dirty="0"/>
              <a:t>(</a:t>
            </a:r>
            <a:r>
              <a:rPr lang="en-US" altLang="ko-KR" dirty="0" err="1"/>
              <a:t>Action.SMALL_ICON</a:t>
            </a:r>
            <a:r>
              <a:rPr lang="en-US" altLang="ko-KR" dirty="0"/>
              <a:t>, icon);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putValue</a:t>
            </a:r>
            <a:r>
              <a:rPr lang="en-US" altLang="ko-KR" dirty="0"/>
              <a:t>(</a:t>
            </a:r>
            <a:r>
              <a:rPr lang="en-US" altLang="ko-KR" dirty="0" err="1"/>
              <a:t>Action.SHORT_DESCRIPTION</a:t>
            </a:r>
            <a:r>
              <a:rPr lang="en-US" altLang="ko-KR" dirty="0"/>
              <a:t>, name + " background");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putValue</a:t>
            </a:r>
            <a:r>
              <a:rPr lang="en-US" altLang="ko-KR" dirty="0"/>
              <a:t>("Color", c);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public void </a:t>
            </a:r>
            <a:r>
              <a:rPr lang="en-US" altLang="ko-KR" b="1" dirty="0" smtClean="0">
                <a:solidFill>
                  <a:srgbClr val="0000FF"/>
                </a:solidFill>
              </a:rPr>
              <a:t>actionPerformed </a:t>
            </a:r>
            <a:r>
              <a:rPr lang="en-US" altLang="ko-KR" b="1" dirty="0" smtClean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Color c = (Color) </a:t>
            </a:r>
            <a:r>
              <a:rPr lang="en-US" altLang="ko-KR" dirty="0" err="1"/>
              <a:t>getValue</a:t>
            </a:r>
            <a:r>
              <a:rPr lang="en-US" altLang="ko-KR" dirty="0"/>
              <a:t>("Color");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panel.setBackground</a:t>
            </a:r>
            <a:r>
              <a:rPr lang="en-US" altLang="ko-KR" dirty="0"/>
              <a:t>(c);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}   // end of outer class: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ToolBarFrame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97" y="1804934"/>
            <a:ext cx="3383464" cy="21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12.6.4. Custom </a:t>
            </a:r>
            <a:r>
              <a:rPr lang="en-US" altLang="ko-KR" dirty="0"/>
              <a:t>Layout </a:t>
            </a:r>
            <a:r>
              <a:rPr lang="en-US" altLang="ko-KR" dirty="0" smtClean="0"/>
              <a:t>Managers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6759388" cy="5364312"/>
          </a:xfrm>
        </p:spPr>
        <p:txBody>
          <a:bodyPr/>
          <a:lstStyle/>
          <a:p>
            <a:r>
              <a:rPr lang="en-US" altLang="ko-KR" dirty="0"/>
              <a:t>You can define your own layout managers</a:t>
            </a:r>
            <a:r>
              <a:rPr lang="en-US" altLang="ko-KR" dirty="0" smtClean="0"/>
              <a:t>.</a:t>
            </a:r>
            <a:endParaRPr lang="en-US" altLang="ko-KR" sz="800" dirty="0"/>
          </a:p>
          <a:p>
            <a:r>
              <a:rPr lang="en-US" altLang="ko-KR" dirty="0" smtClean="0"/>
              <a:t>Example:  a lay </a:t>
            </a:r>
            <a:r>
              <a:rPr lang="en-US" altLang="ko-KR" dirty="0"/>
              <a:t>out components along a circle or ellipse</a:t>
            </a:r>
            <a:r>
              <a:rPr lang="en-US" altLang="ko-KR" dirty="0" smtClean="0"/>
              <a:t>.</a:t>
            </a:r>
            <a:endParaRPr lang="en-US" altLang="ko-KR" sz="800" dirty="0"/>
          </a:p>
          <a:p>
            <a:r>
              <a:rPr lang="en-US" altLang="ko-KR" dirty="0"/>
              <a:t>Implement the </a:t>
            </a:r>
            <a:r>
              <a:rPr lang="en-US" altLang="ko-KR" b="1" dirty="0" err="1"/>
              <a:t>LayoutManger</a:t>
            </a:r>
            <a:r>
              <a:rPr lang="en-US" altLang="ko-KR" b="1" dirty="0"/>
              <a:t> interface </a:t>
            </a:r>
            <a:r>
              <a:rPr lang="en-US" altLang="ko-KR" dirty="0"/>
              <a:t>and override </a:t>
            </a:r>
            <a:r>
              <a:rPr lang="en-US" altLang="ko-KR" dirty="0" smtClean="0"/>
              <a:t>the following 5  </a:t>
            </a:r>
            <a:r>
              <a:rPr lang="en-US" altLang="ko-KR" dirty="0"/>
              <a:t>methods: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void </a:t>
            </a:r>
            <a:r>
              <a:rPr lang="en-US" altLang="ko-KR" sz="2000" dirty="0" err="1">
                <a:latin typeface="Comic Sans MS" panose="030F0702030302020204" pitchFamily="66" charset="0"/>
              </a:rPr>
              <a:t>addLayoutComponent</a:t>
            </a:r>
            <a:r>
              <a:rPr lang="en-US" altLang="ko-KR" sz="2000" dirty="0">
                <a:latin typeface="Comic Sans MS" panose="030F0702030302020204" pitchFamily="66" charset="0"/>
              </a:rPr>
              <a:t>(String s, Component c);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void </a:t>
            </a:r>
            <a:r>
              <a:rPr lang="en-US" altLang="ko-KR" sz="2000" dirty="0" err="1">
                <a:latin typeface="Comic Sans MS" panose="030F0702030302020204" pitchFamily="66" charset="0"/>
              </a:rPr>
              <a:t>removeLayoutComponent</a:t>
            </a:r>
            <a:r>
              <a:rPr lang="en-US" altLang="ko-KR" sz="2000" dirty="0">
                <a:latin typeface="Comic Sans MS" panose="030F0702030302020204" pitchFamily="66" charset="0"/>
              </a:rPr>
              <a:t>(Component c);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Dimension </a:t>
            </a:r>
            <a:r>
              <a:rPr lang="en-US" altLang="ko-KR" sz="2000" dirty="0" err="1">
                <a:latin typeface="Comic Sans MS" panose="030F0702030302020204" pitchFamily="66" charset="0"/>
              </a:rPr>
              <a:t>preferredLayoutSize</a:t>
            </a:r>
            <a:r>
              <a:rPr lang="en-US" altLang="ko-KR" sz="2000" dirty="0">
                <a:latin typeface="Comic Sans MS" panose="030F0702030302020204" pitchFamily="66" charset="0"/>
              </a:rPr>
              <a:t>(Container parent);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Dimension </a:t>
            </a:r>
            <a:r>
              <a:rPr lang="en-US" altLang="ko-KR" sz="2000" dirty="0" err="1">
                <a:latin typeface="Comic Sans MS" panose="030F0702030302020204" pitchFamily="66" charset="0"/>
              </a:rPr>
              <a:t>minimumLayoutSize</a:t>
            </a:r>
            <a:r>
              <a:rPr lang="en-US" altLang="ko-KR" sz="2000" dirty="0">
                <a:latin typeface="Comic Sans MS" panose="030F0702030302020204" pitchFamily="66" charset="0"/>
              </a:rPr>
              <a:t>(Container parent);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void </a:t>
            </a:r>
            <a:r>
              <a:rPr lang="en-US" altLang="ko-KR" sz="2000" dirty="0" err="1">
                <a:latin typeface="Comic Sans MS" panose="030F0702030302020204" pitchFamily="66" charset="0"/>
              </a:rPr>
              <a:t>layoutContainer</a:t>
            </a:r>
            <a:r>
              <a:rPr lang="en-US" altLang="ko-KR" sz="2000" dirty="0">
                <a:latin typeface="Comic Sans MS" panose="030F0702030302020204" pitchFamily="66" charset="0"/>
              </a:rPr>
              <a:t>(Container parent);</a:t>
            </a:r>
            <a:endParaRPr lang="ko-KR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597588" y="1205301"/>
            <a:ext cx="3603812" cy="190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12.13: </a:t>
            </a:r>
            <a:r>
              <a:rPr lang="en-US" altLang="ko-KR" dirty="0" smtClean="0">
                <a:solidFill>
                  <a:srgbClr val="FF0000"/>
                </a:solidFill>
              </a:rPr>
              <a:t>circleLayout</a:t>
            </a:r>
            <a:r>
              <a:rPr lang="en-US" altLang="ko-KR" dirty="0" smtClean="0"/>
              <a:t>/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CircleLayout.java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package circleLayout;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/*A </a:t>
            </a:r>
            <a:r>
              <a:rPr lang="en-US" altLang="ko-KR" dirty="0">
                <a:solidFill>
                  <a:srgbClr val="7030A0"/>
                </a:solidFill>
              </a:rPr>
              <a:t>layout manager that lays out components along a circle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>
                <a:solidFill>
                  <a:srgbClr val="0000FF"/>
                </a:solidFill>
              </a:rPr>
              <a:t>CircleLayout</a:t>
            </a:r>
            <a:r>
              <a:rPr lang="en-US" altLang="ko-KR" dirty="0"/>
              <a:t> implements </a:t>
            </a:r>
            <a:r>
              <a:rPr lang="en-US" altLang="ko-KR" b="1" dirty="0" err="1">
                <a:solidFill>
                  <a:srgbClr val="0000FF"/>
                </a:solidFill>
              </a:rPr>
              <a:t>LayoutManager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minWidth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minHeight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preferredWidth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preferredHeight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sizesSet</a:t>
            </a:r>
            <a:r>
              <a:rPr lang="en-US" altLang="ko-KR" dirty="0"/>
              <a:t> = false;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maxComponentWidth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maxComponentHeight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b="1" dirty="0" err="1">
                <a:solidFill>
                  <a:srgbClr val="0000FF"/>
                </a:solidFill>
              </a:rPr>
              <a:t>addLayoutComponen</a:t>
            </a:r>
            <a:r>
              <a:rPr lang="en-US" altLang="ko-KR" dirty="0" err="1"/>
              <a:t>t</a:t>
            </a:r>
            <a:r>
              <a:rPr lang="en-US" altLang="ko-KR" dirty="0"/>
              <a:t>(String name, Component comp)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513255" y="2589039"/>
            <a:ext cx="3603812" cy="190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5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12.13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CircleLayout.java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dirty="0" err="1">
                <a:solidFill>
                  <a:srgbClr val="0000FF"/>
                </a:solidFill>
              </a:rPr>
              <a:t>removeLayoutComponent</a:t>
            </a:r>
            <a:r>
              <a:rPr lang="en-US" altLang="ko-KR" dirty="0"/>
              <a:t>(Component comp)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b="1" dirty="0" err="1"/>
              <a:t>setSizes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Container</a:t>
            </a:r>
            <a:r>
              <a:rPr lang="en-US" altLang="ko-KR" dirty="0"/>
              <a:t> </a:t>
            </a:r>
            <a:r>
              <a:rPr lang="en-US" altLang="ko-KR" b="1" dirty="0"/>
              <a:t>parent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if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sizesSet</a:t>
            </a:r>
            <a:r>
              <a:rPr lang="en-US" altLang="ko-KR" dirty="0" smtClean="0"/>
              <a:t> ) </a:t>
            </a:r>
            <a:r>
              <a:rPr lang="en-US" altLang="ko-KR" b="1" dirty="0"/>
              <a:t>return;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n = </a:t>
            </a:r>
            <a:r>
              <a:rPr lang="en-US" altLang="ko-KR" dirty="0" err="1"/>
              <a:t>parent.getComponentCount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preferredWidth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preferredHeight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minWidth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minHeight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maxComponentWidth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maxComponentHeight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// </a:t>
            </a:r>
            <a:r>
              <a:rPr lang="en-US" altLang="ko-KR" dirty="0">
                <a:solidFill>
                  <a:srgbClr val="7030A0"/>
                </a:solidFill>
              </a:rPr>
              <a:t>compute the maximum component widths and </a:t>
            </a:r>
            <a:r>
              <a:rPr lang="en-US" altLang="ko-KR" dirty="0" smtClean="0">
                <a:solidFill>
                  <a:srgbClr val="7030A0"/>
                </a:solidFill>
              </a:rPr>
              <a:t>heights and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//  set </a:t>
            </a:r>
            <a:r>
              <a:rPr lang="en-US" altLang="ko-KR" dirty="0">
                <a:solidFill>
                  <a:srgbClr val="7030A0"/>
                </a:solidFill>
              </a:rPr>
              <a:t>the preferred size to the sum of the component sizes.</a:t>
            </a:r>
          </a:p>
          <a:p>
            <a:pPr marL="0" indent="0">
              <a:buNone/>
            </a:pPr>
            <a:r>
              <a:rPr lang="en-US" altLang="ko-KR" dirty="0"/>
              <a:t>  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Component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en-US" altLang="ko-KR" dirty="0"/>
              <a:t> = </a:t>
            </a:r>
            <a:r>
              <a:rPr lang="en-US" altLang="ko-KR" dirty="0" err="1"/>
              <a:t>parent.getComponent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971089" y="1690824"/>
            <a:ext cx="3876918" cy="2071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1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12.13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CircleLayout.java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if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c.isVisible</a:t>
            </a:r>
            <a:r>
              <a:rPr lang="en-US" altLang="ko-KR" sz="1400" dirty="0">
                <a:solidFill>
                  <a:srgbClr val="0000FF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ko-KR" sz="1400" dirty="0"/>
              <a:t>         {</a:t>
            </a:r>
          </a:p>
          <a:p>
            <a:pPr marL="0" indent="0">
              <a:buNone/>
            </a:pPr>
            <a:r>
              <a:rPr lang="en-US" altLang="ko-KR" sz="1400" dirty="0"/>
              <a:t>            Dimension d = </a:t>
            </a:r>
            <a:r>
              <a:rPr lang="en-US" altLang="ko-KR" sz="1400" dirty="0" err="1"/>
              <a:t>c.getPreferredSize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maxComponentWidth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Math.max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maxComponentWidth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d.width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maxComponentHeight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Math.max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maxComponentHeight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d.height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preferredWidth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d.width</a:t>
            </a:r>
            <a:r>
              <a:rPr lang="en-US" altLang="ko-KR" sz="1400" dirty="0" smtClean="0"/>
              <a:t>;    </a:t>
            </a:r>
            <a:r>
              <a:rPr lang="en-US" altLang="ko-KR" sz="1400" dirty="0" err="1"/>
              <a:t>preferredHeight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d.height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     }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smtClean="0"/>
              <a:t>} </a:t>
            </a:r>
            <a:r>
              <a:rPr lang="en-US" altLang="ko-KR" sz="1400" dirty="0" smtClean="0">
                <a:solidFill>
                  <a:srgbClr val="7030A0"/>
                </a:solidFill>
              </a:rPr>
              <a:t>// end of For loop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minWidth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preferredWidth</a:t>
            </a:r>
            <a:r>
              <a:rPr lang="en-US" altLang="ko-KR" sz="1400" dirty="0"/>
              <a:t> / 2</a:t>
            </a:r>
            <a:r>
              <a:rPr lang="en-US" altLang="ko-KR" sz="1400" dirty="0" smtClean="0"/>
              <a:t>;      </a:t>
            </a:r>
            <a:r>
              <a:rPr lang="en-US" altLang="ko-KR" sz="1400" dirty="0" err="1"/>
              <a:t>minHeight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preferredHeight</a:t>
            </a:r>
            <a:r>
              <a:rPr lang="en-US" altLang="ko-KR" sz="1400" dirty="0"/>
              <a:t> / 2</a:t>
            </a:r>
            <a:r>
              <a:rPr lang="en-US" altLang="ko-KR" sz="1400" dirty="0" smtClean="0"/>
              <a:t>;       </a:t>
            </a:r>
            <a:r>
              <a:rPr lang="en-US" altLang="ko-KR" sz="1400" dirty="0" err="1"/>
              <a:t>sizesSet</a:t>
            </a:r>
            <a:r>
              <a:rPr lang="en-US" altLang="ko-KR" sz="1400" dirty="0"/>
              <a:t> = true;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} // end of </a:t>
            </a:r>
            <a:r>
              <a:rPr lang="en-US" altLang="ko-KR" sz="1400" dirty="0" err="1" smtClean="0"/>
              <a:t>setSizes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/>
              <a:t>public </a:t>
            </a:r>
            <a:r>
              <a:rPr lang="en-US" altLang="ko-KR" sz="1400" dirty="0">
                <a:solidFill>
                  <a:srgbClr val="0000FF"/>
                </a:solidFill>
              </a:rPr>
              <a:t>Dimension </a:t>
            </a:r>
            <a:r>
              <a:rPr lang="en-US" altLang="ko-KR" sz="1400" dirty="0" err="1">
                <a:solidFill>
                  <a:srgbClr val="0000FF"/>
                </a:solidFill>
              </a:rPr>
              <a:t>preferredLayoutSize</a:t>
            </a:r>
            <a:r>
              <a:rPr lang="en-US" altLang="ko-KR" sz="1400" dirty="0"/>
              <a:t>(Container parent)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setSizes</a:t>
            </a:r>
            <a:r>
              <a:rPr lang="en-US" altLang="ko-KR" sz="1400" dirty="0"/>
              <a:t>(parent</a:t>
            </a:r>
            <a:r>
              <a:rPr lang="en-US" altLang="ko-KR" sz="1400" dirty="0" smtClean="0"/>
              <a:t>);      </a:t>
            </a:r>
            <a:r>
              <a:rPr lang="en-US" altLang="ko-KR" sz="1400" dirty="0"/>
              <a:t>Insets </a:t>
            </a:r>
            <a:r>
              <a:rPr lang="en-US" altLang="ko-KR" sz="1400" dirty="0" err="1"/>
              <a:t>insets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parent.getInsets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b="1" dirty="0"/>
              <a:t>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 = </a:t>
            </a:r>
            <a:r>
              <a:rPr lang="en-US" altLang="ko-KR" sz="1400" b="1" dirty="0" err="1"/>
              <a:t>preferredWidth</a:t>
            </a:r>
            <a:r>
              <a:rPr lang="en-US" altLang="ko-KR" sz="1400" b="1" dirty="0"/>
              <a:t> + </a:t>
            </a:r>
            <a:r>
              <a:rPr lang="en-US" altLang="ko-KR" sz="1400" b="1" dirty="0" err="1"/>
              <a:t>insets.left</a:t>
            </a:r>
            <a:r>
              <a:rPr lang="en-US" altLang="ko-KR" sz="1400" b="1" dirty="0"/>
              <a:t> + </a:t>
            </a:r>
            <a:r>
              <a:rPr lang="en-US" altLang="ko-KR" sz="1400" b="1" dirty="0" err="1"/>
              <a:t>insets.right</a:t>
            </a:r>
            <a:r>
              <a:rPr lang="en-US" altLang="ko-KR" sz="1400" b="1" dirty="0" smtClean="0"/>
              <a:t>;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 = </a:t>
            </a:r>
            <a:r>
              <a:rPr lang="en-US" altLang="ko-KR" sz="1400" b="1" dirty="0" err="1"/>
              <a:t>preferredHeight</a:t>
            </a:r>
            <a:r>
              <a:rPr lang="en-US" altLang="ko-KR" sz="1400" b="1" dirty="0"/>
              <a:t> + </a:t>
            </a:r>
            <a:r>
              <a:rPr lang="en-US" altLang="ko-KR" sz="1400" b="1" dirty="0" err="1"/>
              <a:t>insets.top</a:t>
            </a:r>
            <a:r>
              <a:rPr lang="en-US" altLang="ko-KR" sz="1400" b="1" dirty="0"/>
              <a:t> + </a:t>
            </a:r>
            <a:r>
              <a:rPr lang="en-US" altLang="ko-KR" sz="1400" b="1" dirty="0" err="1"/>
              <a:t>insets.bottom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      return new Dimension(width, height);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508575" y="1140565"/>
            <a:ext cx="3603812" cy="190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Fig: Inheritance Hierarchy of the “</a:t>
            </a:r>
            <a:r>
              <a:rPr lang="en-US" dirty="0">
                <a:solidFill>
                  <a:srgbClr val="0000FF"/>
                </a:solidFill>
              </a:rPr>
              <a:t>Component</a:t>
            </a:r>
            <a:r>
              <a:rPr lang="en-US" dirty="0">
                <a:solidFill>
                  <a:prstClr val="black"/>
                </a:solidFill>
              </a:rPr>
              <a:t>”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1181100" y="992038"/>
            <a:ext cx="8229600" cy="551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0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12.13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CircleLayout.java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Dimension </a:t>
            </a:r>
            <a:r>
              <a:rPr lang="en-US" altLang="ko-KR" dirty="0" err="1">
                <a:solidFill>
                  <a:srgbClr val="0000FF"/>
                </a:solidFill>
              </a:rPr>
              <a:t>minimumLayoutSize</a:t>
            </a:r>
            <a:r>
              <a:rPr lang="en-US" altLang="ko-KR" dirty="0"/>
              <a:t>(Container parent)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setSizes</a:t>
            </a:r>
            <a:r>
              <a:rPr lang="en-US" altLang="ko-KR" dirty="0"/>
              <a:t>(parent);</a:t>
            </a:r>
          </a:p>
          <a:p>
            <a:pPr marL="0" indent="0">
              <a:buNone/>
            </a:pPr>
            <a:r>
              <a:rPr lang="en-US" altLang="ko-KR" dirty="0"/>
              <a:t>      Insets </a:t>
            </a:r>
            <a:r>
              <a:rPr lang="en-US" altLang="ko-KR" dirty="0" err="1"/>
              <a:t>insets</a:t>
            </a:r>
            <a:r>
              <a:rPr lang="en-US" altLang="ko-KR" dirty="0"/>
              <a:t> = </a:t>
            </a:r>
            <a:r>
              <a:rPr lang="en-US" altLang="ko-KR" dirty="0" err="1"/>
              <a:t>parent.getInsets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width = </a:t>
            </a:r>
            <a:r>
              <a:rPr lang="en-US" altLang="ko-KR" dirty="0" err="1"/>
              <a:t>minWidth</a:t>
            </a:r>
            <a:r>
              <a:rPr lang="en-US" altLang="ko-KR" dirty="0"/>
              <a:t> + </a:t>
            </a:r>
            <a:r>
              <a:rPr lang="en-US" altLang="ko-KR" dirty="0" err="1"/>
              <a:t>insets.left</a:t>
            </a:r>
            <a:r>
              <a:rPr lang="en-US" altLang="ko-KR" dirty="0"/>
              <a:t> + </a:t>
            </a:r>
            <a:r>
              <a:rPr lang="en-US" altLang="ko-KR" dirty="0" err="1"/>
              <a:t>insets.right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height = </a:t>
            </a:r>
            <a:r>
              <a:rPr lang="en-US" altLang="ko-KR" dirty="0" err="1"/>
              <a:t>minHeight</a:t>
            </a:r>
            <a:r>
              <a:rPr lang="en-US" altLang="ko-KR" dirty="0"/>
              <a:t> + </a:t>
            </a:r>
            <a:r>
              <a:rPr lang="en-US" altLang="ko-KR" dirty="0" err="1"/>
              <a:t>insets.top</a:t>
            </a:r>
            <a:r>
              <a:rPr lang="en-US" altLang="ko-KR" dirty="0"/>
              <a:t> + </a:t>
            </a:r>
            <a:r>
              <a:rPr lang="en-US" altLang="ko-KR" dirty="0" err="1"/>
              <a:t>insets.bottom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return new Dimension(width, height);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dirty="0">
                <a:solidFill>
                  <a:srgbClr val="0000FF"/>
                </a:solidFill>
              </a:rPr>
              <a:t>layoutContainer</a:t>
            </a:r>
            <a:r>
              <a:rPr lang="en-US" altLang="ko-KR" dirty="0"/>
              <a:t>(Container parent)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setSizes</a:t>
            </a:r>
            <a:r>
              <a:rPr lang="en-US" altLang="ko-KR" dirty="0"/>
              <a:t>(parent);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compute center of the circle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Insets </a:t>
            </a:r>
            <a:r>
              <a:rPr lang="en-US" altLang="ko-KR" dirty="0" err="1"/>
              <a:t>insets</a:t>
            </a:r>
            <a:r>
              <a:rPr lang="en-US" altLang="ko-KR" dirty="0"/>
              <a:t> = </a:t>
            </a:r>
            <a:r>
              <a:rPr lang="en-US" altLang="ko-KR" dirty="0" err="1"/>
              <a:t>parent.getInsets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containerWidth</a:t>
            </a:r>
            <a:r>
              <a:rPr lang="en-US" altLang="ko-KR" dirty="0"/>
              <a:t> = </a:t>
            </a:r>
            <a:r>
              <a:rPr lang="en-US" altLang="ko-KR" dirty="0" err="1"/>
              <a:t>parent.getSize</a:t>
            </a:r>
            <a:r>
              <a:rPr lang="en-US" altLang="ko-KR" dirty="0"/>
              <a:t>().width - </a:t>
            </a:r>
            <a:r>
              <a:rPr lang="en-US" altLang="ko-KR" dirty="0" err="1"/>
              <a:t>insets.left</a:t>
            </a:r>
            <a:r>
              <a:rPr lang="en-US" altLang="ko-KR" dirty="0"/>
              <a:t> - </a:t>
            </a:r>
            <a:r>
              <a:rPr lang="en-US" altLang="ko-KR" dirty="0" err="1"/>
              <a:t>insets.right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containerHeight</a:t>
            </a:r>
            <a:r>
              <a:rPr lang="en-US" altLang="ko-KR" dirty="0"/>
              <a:t> = </a:t>
            </a:r>
            <a:r>
              <a:rPr lang="en-US" altLang="ko-KR" dirty="0" err="1"/>
              <a:t>parent.getSize</a:t>
            </a:r>
            <a:r>
              <a:rPr lang="en-US" altLang="ko-KR" dirty="0"/>
              <a:t>().height - </a:t>
            </a:r>
            <a:r>
              <a:rPr lang="en-US" altLang="ko-KR" dirty="0" err="1"/>
              <a:t>insets.top</a:t>
            </a:r>
            <a:r>
              <a:rPr lang="en-US" altLang="ko-KR" dirty="0"/>
              <a:t> - </a:t>
            </a:r>
            <a:r>
              <a:rPr lang="en-US" altLang="ko-KR" dirty="0" err="1"/>
              <a:t>insets.bottom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xcenter</a:t>
            </a:r>
            <a:r>
              <a:rPr lang="en-US" altLang="ko-KR" dirty="0"/>
              <a:t> = </a:t>
            </a:r>
            <a:r>
              <a:rPr lang="en-US" altLang="ko-KR" dirty="0" err="1"/>
              <a:t>insets.left</a:t>
            </a:r>
            <a:r>
              <a:rPr lang="en-US" altLang="ko-KR" dirty="0"/>
              <a:t> + </a:t>
            </a:r>
            <a:r>
              <a:rPr lang="en-US" altLang="ko-KR" dirty="0" err="1"/>
              <a:t>containerWidth</a:t>
            </a:r>
            <a:r>
              <a:rPr lang="en-US" altLang="ko-KR" dirty="0"/>
              <a:t> / 2;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ycenter</a:t>
            </a:r>
            <a:r>
              <a:rPr lang="en-US" altLang="ko-KR" dirty="0"/>
              <a:t> = </a:t>
            </a:r>
            <a:r>
              <a:rPr lang="en-US" altLang="ko-KR" dirty="0" err="1"/>
              <a:t>insets.top</a:t>
            </a:r>
            <a:r>
              <a:rPr lang="en-US" altLang="ko-KR" dirty="0"/>
              <a:t> + </a:t>
            </a:r>
            <a:r>
              <a:rPr lang="en-US" altLang="ko-KR" dirty="0" err="1"/>
              <a:t>containerHeight</a:t>
            </a:r>
            <a:r>
              <a:rPr lang="en-US" altLang="ko-KR" dirty="0"/>
              <a:t> / 2;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966409" y="1415694"/>
            <a:ext cx="3795998" cy="207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6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12.13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CircleLayout.java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compute center of the circle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Insets </a:t>
            </a:r>
            <a:r>
              <a:rPr lang="en-US" altLang="ko-KR" dirty="0" err="1"/>
              <a:t>insets</a:t>
            </a:r>
            <a:r>
              <a:rPr lang="en-US" altLang="ko-KR" dirty="0"/>
              <a:t> = </a:t>
            </a:r>
            <a:r>
              <a:rPr lang="en-US" altLang="ko-KR" dirty="0" err="1"/>
              <a:t>parent.getInsets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containerWidth</a:t>
            </a:r>
            <a:r>
              <a:rPr lang="en-US" altLang="ko-KR" dirty="0"/>
              <a:t> = </a:t>
            </a:r>
            <a:r>
              <a:rPr lang="en-US" altLang="ko-KR" dirty="0" err="1"/>
              <a:t>parent.getSize</a:t>
            </a:r>
            <a:r>
              <a:rPr lang="en-US" altLang="ko-KR" dirty="0"/>
              <a:t>().width - </a:t>
            </a:r>
            <a:r>
              <a:rPr lang="en-US" altLang="ko-KR" dirty="0" err="1"/>
              <a:t>insets.left</a:t>
            </a:r>
            <a:r>
              <a:rPr lang="en-US" altLang="ko-KR" dirty="0"/>
              <a:t> - </a:t>
            </a:r>
            <a:r>
              <a:rPr lang="en-US" altLang="ko-KR" dirty="0" err="1"/>
              <a:t>insets.right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containerHeight</a:t>
            </a:r>
            <a:r>
              <a:rPr lang="en-US" altLang="ko-KR" dirty="0"/>
              <a:t> = </a:t>
            </a:r>
            <a:r>
              <a:rPr lang="en-US" altLang="ko-KR" dirty="0" err="1"/>
              <a:t>parent.getSize</a:t>
            </a:r>
            <a:r>
              <a:rPr lang="en-US" altLang="ko-KR" dirty="0"/>
              <a:t>().height - </a:t>
            </a:r>
            <a:r>
              <a:rPr lang="en-US" altLang="ko-KR" dirty="0" err="1"/>
              <a:t>insets.top</a:t>
            </a:r>
            <a:r>
              <a:rPr lang="en-US" altLang="ko-KR" dirty="0"/>
              <a:t> - </a:t>
            </a:r>
            <a:r>
              <a:rPr lang="en-US" altLang="ko-KR" dirty="0" err="1"/>
              <a:t>insets.bottom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xcenter</a:t>
            </a:r>
            <a:r>
              <a:rPr lang="en-US" altLang="ko-KR" dirty="0"/>
              <a:t> = </a:t>
            </a:r>
            <a:r>
              <a:rPr lang="en-US" altLang="ko-KR" dirty="0" err="1"/>
              <a:t>insets.left</a:t>
            </a:r>
            <a:r>
              <a:rPr lang="en-US" altLang="ko-KR" dirty="0"/>
              <a:t> + </a:t>
            </a:r>
            <a:r>
              <a:rPr lang="en-US" altLang="ko-KR" dirty="0" err="1"/>
              <a:t>containerWidth</a:t>
            </a:r>
            <a:r>
              <a:rPr lang="en-US" altLang="ko-KR" dirty="0"/>
              <a:t> / 2;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ycenter</a:t>
            </a:r>
            <a:r>
              <a:rPr lang="en-US" altLang="ko-KR" dirty="0"/>
              <a:t> = </a:t>
            </a:r>
            <a:r>
              <a:rPr lang="en-US" altLang="ko-KR" dirty="0" err="1"/>
              <a:t>insets.top</a:t>
            </a:r>
            <a:r>
              <a:rPr lang="en-US" altLang="ko-KR" dirty="0"/>
              <a:t> + </a:t>
            </a:r>
            <a:r>
              <a:rPr lang="en-US" altLang="ko-KR" dirty="0" err="1"/>
              <a:t>containerHeight</a:t>
            </a:r>
            <a:r>
              <a:rPr lang="en-US" altLang="ko-KR" dirty="0"/>
              <a:t> / 2;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compute radius of the circle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xradius</a:t>
            </a:r>
            <a:r>
              <a:rPr lang="en-US" altLang="ko-KR" dirty="0"/>
              <a:t> = (</a:t>
            </a:r>
            <a:r>
              <a:rPr lang="en-US" altLang="ko-KR" dirty="0" err="1"/>
              <a:t>containerWidth</a:t>
            </a:r>
            <a:r>
              <a:rPr lang="en-US" altLang="ko-KR" dirty="0"/>
              <a:t> - </a:t>
            </a:r>
            <a:r>
              <a:rPr lang="en-US" altLang="ko-KR" dirty="0" err="1"/>
              <a:t>maxComponentWidth</a:t>
            </a:r>
            <a:r>
              <a:rPr lang="en-US" altLang="ko-KR" dirty="0"/>
              <a:t>) / 2;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yradius</a:t>
            </a:r>
            <a:r>
              <a:rPr lang="en-US" altLang="ko-KR" dirty="0"/>
              <a:t> = (</a:t>
            </a:r>
            <a:r>
              <a:rPr lang="en-US" altLang="ko-KR" dirty="0" err="1"/>
              <a:t>containerHeight</a:t>
            </a:r>
            <a:r>
              <a:rPr lang="en-US" altLang="ko-KR" dirty="0"/>
              <a:t> - </a:t>
            </a:r>
            <a:r>
              <a:rPr lang="en-US" altLang="ko-KR" dirty="0" err="1"/>
              <a:t>maxComponentHeight</a:t>
            </a:r>
            <a:r>
              <a:rPr lang="en-US" altLang="ko-KR" dirty="0"/>
              <a:t>) / 2;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radius = </a:t>
            </a:r>
            <a:r>
              <a:rPr lang="en-US" altLang="ko-KR" dirty="0" err="1"/>
              <a:t>Math.min</a:t>
            </a:r>
            <a:r>
              <a:rPr lang="en-US" altLang="ko-KR" dirty="0"/>
              <a:t>(</a:t>
            </a:r>
            <a:r>
              <a:rPr lang="en-US" altLang="ko-KR" dirty="0" err="1"/>
              <a:t>xradius</a:t>
            </a:r>
            <a:r>
              <a:rPr lang="en-US" altLang="ko-KR" dirty="0"/>
              <a:t>, </a:t>
            </a:r>
            <a:r>
              <a:rPr lang="en-US" altLang="ko-KR" dirty="0" err="1"/>
              <a:t>yradius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075019" y="2678052"/>
            <a:ext cx="2889690" cy="1570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0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12.13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>
                <a:solidFill>
                  <a:srgbClr val="0000FF"/>
                </a:solidFill>
              </a:rPr>
              <a:t>CircleLayout.java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lay out components along the circle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/>
              <a:t>int</a:t>
            </a:r>
            <a:r>
              <a:rPr lang="en-US" altLang="ko-KR" dirty="0"/>
              <a:t> n = </a:t>
            </a:r>
            <a:r>
              <a:rPr lang="en-US" altLang="ko-KR" dirty="0" err="1"/>
              <a:t>parent.getComponentCount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  for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</a:t>
            </a:r>
            <a:r>
              <a:rPr lang="en-US" altLang="ko-KR" dirty="0"/>
              <a:t>Component c = </a:t>
            </a:r>
            <a:r>
              <a:rPr lang="en-US" altLang="ko-KR" dirty="0" err="1"/>
              <a:t>parent.getComponent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if </a:t>
            </a:r>
            <a:r>
              <a:rPr lang="en-US" altLang="ko-KR" dirty="0"/>
              <a:t>(</a:t>
            </a:r>
            <a:r>
              <a:rPr lang="en-US" altLang="ko-KR" dirty="0" err="1"/>
              <a:t>c.isVisible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double </a:t>
            </a:r>
            <a:r>
              <a:rPr lang="en-US" altLang="ko-KR" dirty="0"/>
              <a:t>angle = 2 * </a:t>
            </a:r>
            <a:r>
              <a:rPr lang="en-US" altLang="ko-KR" dirty="0" err="1"/>
              <a:t>Math.PI</a:t>
            </a:r>
            <a:r>
              <a:rPr lang="en-US" altLang="ko-KR" dirty="0"/>
              <a:t> * </a:t>
            </a:r>
            <a:r>
              <a:rPr lang="en-US" altLang="ko-KR" dirty="0" err="1"/>
              <a:t>i</a:t>
            </a:r>
            <a:r>
              <a:rPr lang="en-US" altLang="ko-KR" dirty="0"/>
              <a:t> / n;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          </a:t>
            </a:r>
            <a:r>
              <a:rPr lang="en-US" altLang="ko-KR" dirty="0">
                <a:solidFill>
                  <a:srgbClr val="7030A0"/>
                </a:solidFill>
              </a:rPr>
              <a:t>// center point of component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smtClean="0"/>
              <a:t>       </a:t>
            </a:r>
            <a:r>
              <a:rPr lang="en-US" altLang="ko-KR" dirty="0" err="1"/>
              <a:t>int</a:t>
            </a:r>
            <a:r>
              <a:rPr lang="en-US" altLang="ko-KR" dirty="0"/>
              <a:t> x = </a:t>
            </a:r>
            <a:r>
              <a:rPr lang="en-US" altLang="ko-KR" dirty="0" err="1"/>
              <a:t>xcenter</a:t>
            </a:r>
            <a:r>
              <a:rPr lang="en-US" altLang="ko-KR" dirty="0"/>
              <a:t> + (</a:t>
            </a:r>
            <a:r>
              <a:rPr lang="en-US" altLang="ko-KR" dirty="0" err="1"/>
              <a:t>int</a:t>
            </a:r>
            <a:r>
              <a:rPr lang="en-US" altLang="ko-KR" dirty="0"/>
              <a:t>) (</a:t>
            </a:r>
            <a:r>
              <a:rPr lang="en-US" altLang="ko-KR" dirty="0" err="1"/>
              <a:t>Math.cos</a:t>
            </a:r>
            <a:r>
              <a:rPr lang="en-US" altLang="ko-KR" dirty="0"/>
              <a:t>(angle) * radius);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smtClean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y = </a:t>
            </a:r>
            <a:r>
              <a:rPr lang="en-US" altLang="ko-KR" dirty="0" err="1"/>
              <a:t>ycenter</a:t>
            </a:r>
            <a:r>
              <a:rPr lang="en-US" altLang="ko-KR" dirty="0"/>
              <a:t> + (</a:t>
            </a:r>
            <a:r>
              <a:rPr lang="en-US" altLang="ko-KR" dirty="0" err="1"/>
              <a:t>int</a:t>
            </a:r>
            <a:r>
              <a:rPr lang="en-US" altLang="ko-KR" dirty="0"/>
              <a:t>) (</a:t>
            </a:r>
            <a:r>
              <a:rPr lang="en-US" altLang="ko-KR" dirty="0" err="1"/>
              <a:t>Math.sin</a:t>
            </a:r>
            <a:r>
              <a:rPr lang="en-US" altLang="ko-KR" dirty="0"/>
              <a:t>(angle) * radius);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            </a:t>
            </a:r>
            <a:r>
              <a:rPr lang="en-US" altLang="ko-KR" dirty="0">
                <a:solidFill>
                  <a:srgbClr val="7030A0"/>
                </a:solidFill>
              </a:rPr>
              <a:t>// move component so that its center is (x, y</a:t>
            </a:r>
            <a:r>
              <a:rPr lang="en-US" altLang="ko-KR" dirty="0" smtClean="0">
                <a:solidFill>
                  <a:srgbClr val="7030A0"/>
                </a:solidFill>
              </a:rPr>
              <a:t>) </a:t>
            </a:r>
            <a:r>
              <a:rPr lang="en-US" altLang="ko-KR" dirty="0">
                <a:solidFill>
                  <a:srgbClr val="7030A0"/>
                </a:solidFill>
              </a:rPr>
              <a:t>and its size is its preferred size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 Dimension </a:t>
            </a:r>
            <a:r>
              <a:rPr lang="en-US" altLang="ko-KR" dirty="0"/>
              <a:t>d = </a:t>
            </a:r>
            <a:r>
              <a:rPr lang="en-US" altLang="ko-KR" dirty="0" err="1"/>
              <a:t>c.getPreferredSize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c.setBounds</a:t>
            </a:r>
            <a:r>
              <a:rPr lang="en-US" altLang="ko-KR" dirty="0" smtClean="0"/>
              <a:t>(x </a:t>
            </a:r>
            <a:r>
              <a:rPr lang="en-US" altLang="ko-KR" dirty="0"/>
              <a:t>- </a:t>
            </a:r>
            <a:r>
              <a:rPr lang="en-US" altLang="ko-KR" dirty="0" err="1"/>
              <a:t>d.width</a:t>
            </a:r>
            <a:r>
              <a:rPr lang="en-US" altLang="ko-KR" dirty="0"/>
              <a:t> / 2, y - </a:t>
            </a:r>
            <a:r>
              <a:rPr lang="en-US" altLang="ko-KR" dirty="0" err="1"/>
              <a:t>d.height</a:t>
            </a:r>
            <a:r>
              <a:rPr lang="en-US" altLang="ko-KR" dirty="0"/>
              <a:t> / 2, </a:t>
            </a:r>
            <a:r>
              <a:rPr lang="en-US" altLang="ko-KR" dirty="0" err="1"/>
              <a:t>d.width</a:t>
            </a:r>
            <a:r>
              <a:rPr lang="en-US" altLang="ko-KR" dirty="0"/>
              <a:t>, </a:t>
            </a:r>
            <a:r>
              <a:rPr lang="en-US" altLang="ko-KR" dirty="0" err="1"/>
              <a:t>d.height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// </a:t>
            </a:r>
            <a:r>
              <a:rPr lang="en-US" altLang="ko-KR" dirty="0" smtClean="0">
                <a:solidFill>
                  <a:srgbClr val="7030A0"/>
                </a:solidFill>
              </a:rPr>
              <a:t>end of  layoutContainer() method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</a:t>
            </a:r>
            <a:r>
              <a:rPr lang="en-US" altLang="ko-KR" sz="2500" b="1" dirty="0">
                <a:solidFill>
                  <a:srgbClr val="0000FF"/>
                </a:solidFill>
              </a:rPr>
              <a:t> </a:t>
            </a:r>
            <a:r>
              <a:rPr lang="en-US" altLang="ko-KR" sz="25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500" dirty="0" smtClean="0">
                <a:solidFill>
                  <a:srgbClr val="7030A0"/>
                </a:solidFill>
              </a:rPr>
              <a:t>// end CircleLayout class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667004" y="1124381"/>
            <a:ext cx="3603812" cy="190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12.14: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en-US" altLang="ko-KR" dirty="0" smtClean="0">
                <a:solidFill>
                  <a:srgbClr val="0000FF"/>
                </a:solidFill>
              </a:rPr>
              <a:t>CircleLayoutFrame.java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package circleLayout;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that shows buttons arranged along a circle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CircleLayoutFrame</a:t>
            </a:r>
            <a:r>
              <a:rPr lang="en-US" altLang="ko-KR" dirty="0"/>
              <a:t> extends </a:t>
            </a:r>
            <a:r>
              <a:rPr lang="en-US" altLang="ko-KR" dirty="0" err="1"/>
              <a:t>JFrame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b="1" dirty="0" err="1">
                <a:solidFill>
                  <a:srgbClr val="0000FF"/>
                </a:solidFill>
              </a:rPr>
              <a:t>CircleLayoutFrame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setLayout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new </a:t>
            </a:r>
            <a:r>
              <a:rPr lang="en-US" altLang="ko-KR" dirty="0">
                <a:solidFill>
                  <a:srgbClr val="FF0000"/>
                </a:solidFill>
              </a:rPr>
              <a:t>CircleLayout</a:t>
            </a:r>
            <a:r>
              <a:rPr lang="en-US" altLang="ko-KR" dirty="0" smtClean="0"/>
              <a:t>()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("Yellow"));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("Blue"));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("Red"));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("Green"));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("Orange"));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("Fuchsia"));</a:t>
            </a:r>
          </a:p>
          <a:p>
            <a:pPr marL="0" indent="0">
              <a:buNone/>
            </a:pPr>
            <a:r>
              <a:rPr lang="en-US" altLang="ko-KR" dirty="0"/>
              <a:t>      add(new </a:t>
            </a:r>
            <a:r>
              <a:rPr lang="en-US" altLang="ko-KR" dirty="0" err="1"/>
              <a:t>JButton</a:t>
            </a:r>
            <a:r>
              <a:rPr lang="en-US" altLang="ko-KR" dirty="0"/>
              <a:t>("Indigo"));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pack();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578825" y="2435702"/>
            <a:ext cx="3946970" cy="21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12.7. Dialog Boxes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 So fall, all user interface  elements appear inside a frame window </a:t>
            </a:r>
          </a:p>
          <a:p>
            <a:r>
              <a:rPr lang="en-US" altLang="ko-KR" b="1" dirty="0" smtClean="0"/>
              <a:t>Dialog </a:t>
            </a:r>
            <a:r>
              <a:rPr lang="en-US" altLang="ko-KR" b="1" dirty="0"/>
              <a:t>box pops up from application </a:t>
            </a:r>
            <a:r>
              <a:rPr lang="en-US" altLang="ko-KR" b="1" dirty="0" smtClean="0"/>
              <a:t>window</a:t>
            </a:r>
            <a:r>
              <a:rPr lang="en-US" altLang="ko-KR" b="1" dirty="0"/>
              <a:t> </a:t>
            </a:r>
            <a:r>
              <a:rPr lang="en-US" altLang="ko-KR" b="1" dirty="0" smtClean="0"/>
              <a:t> to get information from user or to give information to user.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 smtClean="0"/>
              <a:t>a) Modal </a:t>
            </a:r>
            <a:r>
              <a:rPr lang="en-US" altLang="ko-KR" dirty="0"/>
              <a:t>dialog: Must be completed before other windows become active again</a:t>
            </a:r>
            <a:r>
              <a:rPr lang="en-US" altLang="ko-KR" dirty="0" smtClean="0"/>
              <a:t>.</a:t>
            </a:r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dirty="0" smtClean="0"/>
              <a:t>b) Modeless </a:t>
            </a:r>
            <a:r>
              <a:rPr lang="en-US" altLang="ko-KR" dirty="0"/>
              <a:t>dialog: Stays in place for as long as needed</a:t>
            </a:r>
            <a:r>
              <a:rPr lang="en-US" altLang="ko-KR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b="1" dirty="0"/>
              <a:t>Standard dialogs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Option pane</a:t>
            </a:r>
          </a:p>
          <a:p>
            <a:pPr lvl="1"/>
            <a:r>
              <a:rPr lang="en-US" altLang="ko-KR" dirty="0"/>
              <a:t>File chooser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custom dialogs, you need to transfer information between the dialog and the application.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12.7.1.Option Dialogs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549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JOptionPane</a:t>
            </a:r>
            <a:r>
              <a:rPr lang="en-US" altLang="ko-KR" dirty="0" smtClean="0"/>
              <a:t> </a:t>
            </a:r>
            <a:r>
              <a:rPr lang="en-US" altLang="ko-KR" dirty="0"/>
              <a:t>class has ready-made dialogs for a single piece of </a:t>
            </a:r>
            <a:r>
              <a:rPr lang="en-US" altLang="ko-KR" dirty="0" smtClean="0"/>
              <a:t>information: </a:t>
            </a:r>
            <a:endParaRPr lang="en-US" altLang="ko-KR" dirty="0"/>
          </a:p>
          <a:p>
            <a:pPr lvl="1"/>
            <a:r>
              <a:rPr lang="en-US" altLang="ko-KR" dirty="0" err="1" smtClean="0"/>
              <a:t>show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Message</a:t>
            </a:r>
            <a:r>
              <a:rPr lang="en-US" altLang="ko-KR" dirty="0" err="1" smtClean="0"/>
              <a:t>Dialog</a:t>
            </a:r>
            <a:r>
              <a:rPr lang="en-US" altLang="ko-KR" dirty="0" smtClean="0"/>
              <a:t>() </a:t>
            </a:r>
            <a:r>
              <a:rPr lang="en-US" altLang="ko-KR" dirty="0"/>
              <a:t>shows a </a:t>
            </a:r>
            <a:r>
              <a:rPr lang="en-US" altLang="ko-KR" dirty="0" smtClean="0"/>
              <a:t>message and wait  user to click “OK”</a:t>
            </a:r>
            <a:endParaRPr lang="en-US" altLang="ko-KR" dirty="0"/>
          </a:p>
          <a:p>
            <a:pPr lvl="1"/>
            <a:r>
              <a:rPr lang="en-US" altLang="ko-KR" dirty="0" err="1" smtClean="0"/>
              <a:t>show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Confirm</a:t>
            </a:r>
            <a:r>
              <a:rPr lang="en-US" altLang="ko-KR" dirty="0" err="1" smtClean="0"/>
              <a:t>Dialog</a:t>
            </a:r>
            <a:r>
              <a:rPr lang="en-US" altLang="ko-KR" dirty="0" smtClean="0"/>
              <a:t>() </a:t>
            </a:r>
            <a:r>
              <a:rPr lang="en-US" altLang="ko-KR" dirty="0"/>
              <a:t>gets a confirmation such as </a:t>
            </a:r>
            <a:r>
              <a:rPr lang="en-US" altLang="ko-KR" b="1" dirty="0"/>
              <a:t>OK/Cancel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show</a:t>
            </a:r>
            <a:r>
              <a:rPr lang="en-US" altLang="ko-KR" b="1" dirty="0" err="1">
                <a:solidFill>
                  <a:srgbClr val="0000FF"/>
                </a:solidFill>
              </a:rPr>
              <a:t>Option</a:t>
            </a:r>
            <a:r>
              <a:rPr lang="en-US" altLang="ko-KR" dirty="0" err="1"/>
              <a:t>Dialog</a:t>
            </a:r>
            <a:r>
              <a:rPr lang="en-US" altLang="ko-KR" dirty="0"/>
              <a:t> </a:t>
            </a:r>
            <a:r>
              <a:rPr lang="en-US" altLang="ko-KR" dirty="0" smtClean="0"/>
              <a:t>() makes </a:t>
            </a:r>
            <a:r>
              <a:rPr lang="en-US" altLang="ko-KR" dirty="0"/>
              <a:t>user select from a set of options.</a:t>
            </a:r>
          </a:p>
          <a:p>
            <a:pPr lvl="1"/>
            <a:r>
              <a:rPr lang="en-US" altLang="ko-KR" dirty="0" err="1"/>
              <a:t>show</a:t>
            </a:r>
            <a:r>
              <a:rPr lang="en-US" altLang="ko-KR" b="1" dirty="0" err="1">
                <a:solidFill>
                  <a:srgbClr val="0000FF"/>
                </a:solidFill>
              </a:rPr>
              <a:t>Inpu</a:t>
            </a:r>
            <a:r>
              <a:rPr lang="en-US" altLang="ko-KR" b="1" dirty="0" err="1"/>
              <a:t>t</a:t>
            </a:r>
            <a:r>
              <a:rPr lang="en-US" altLang="ko-KR" dirty="0" err="1"/>
              <a:t>Dialog</a:t>
            </a:r>
            <a:r>
              <a:rPr lang="en-US" altLang="ko-KR" dirty="0"/>
              <a:t> </a:t>
            </a:r>
            <a:r>
              <a:rPr lang="en-US" altLang="ko-KR" dirty="0" smtClean="0"/>
              <a:t>() gets </a:t>
            </a:r>
            <a:r>
              <a:rPr lang="en-US" altLang="ko-KR" dirty="0"/>
              <a:t>an input string</a:t>
            </a:r>
            <a:r>
              <a:rPr lang="en-US" altLang="ko-KR" dirty="0" smtClean="0"/>
              <a:t>.</a:t>
            </a:r>
          </a:p>
          <a:p>
            <a:pPr marL="114300" lvl="1" indent="-114300"/>
            <a:endParaRPr lang="en-US" altLang="ko-KR" dirty="0" smtClean="0">
              <a:solidFill>
                <a:srgbClr val="0000FF"/>
              </a:solidFill>
            </a:endParaRPr>
          </a:p>
          <a:p>
            <a:pPr marL="114300" lvl="1" indent="-114300"/>
            <a:r>
              <a:rPr lang="en-US" altLang="ko-KR" dirty="0" smtClean="0">
                <a:solidFill>
                  <a:srgbClr val="0000FF"/>
                </a:solidFill>
              </a:rPr>
              <a:t>A the figure shows </a:t>
            </a:r>
            <a:r>
              <a:rPr lang="en-US" altLang="ko-KR" dirty="0" smtClean="0">
                <a:solidFill>
                  <a:srgbClr val="FF0000"/>
                </a:solidFill>
              </a:rPr>
              <a:t>option </a:t>
            </a:r>
            <a:r>
              <a:rPr lang="en-US" altLang="ko-KR" dirty="0" smtClean="0">
                <a:solidFill>
                  <a:srgbClr val="0000FF"/>
                </a:solidFill>
              </a:rPr>
              <a:t>dialog: has  an icon, a message and one or more option buttons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b="1" dirty="0"/>
              <a:t>Follow this recipe</a:t>
            </a:r>
            <a:r>
              <a:rPr lang="en-US" altLang="ko-K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Choose the dialog type (message, confirm, option, input).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Choose an icon (error, information, warning, question, none, or custom)..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Choose a message (string, icon, custom component, or a stack of them).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For a confirmation dialog, choose the option type (default, Yes/No, Yes/No/Cancel, or OK/Cancel).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For an option dialog, choose the options (strings, icons, or custom components) and the default option.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For an input dialog, choose between a text field and a combo box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800" dirty="0"/>
          </a:p>
          <a:p>
            <a:r>
              <a:rPr lang="en-US" altLang="ko-KR" dirty="0"/>
              <a:t>Example: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selection = </a:t>
            </a:r>
            <a:r>
              <a:rPr lang="en-US" altLang="ko-KR" dirty="0" err="1">
                <a:latin typeface="Comic Sans MS" panose="030F0702030302020204" pitchFamily="66" charset="0"/>
              </a:rPr>
              <a:t>JOptionPane.showConfirmDialog</a:t>
            </a:r>
            <a:r>
              <a:rPr lang="en-US" altLang="ko-KR" dirty="0">
                <a:latin typeface="Comic Sans MS" panose="030F0702030302020204" pitchFamily="66" charset="0"/>
              </a:rPr>
              <a:t>(parent, "Message", "Title",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JOptionPane.OK_CANCEL_OPTION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JOptionPane.QUESTION_MESSAGE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9359153" y="1483657"/>
            <a:ext cx="1994647" cy="107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3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Listing </a:t>
            </a:r>
            <a:r>
              <a:rPr lang="en-US" dirty="0">
                <a:solidFill>
                  <a:srgbClr val="0000FF"/>
                </a:solidFill>
              </a:rPr>
              <a:t>12.15 and </a:t>
            </a:r>
            <a:r>
              <a:rPr lang="en-US" dirty="0" smtClean="0">
                <a:solidFill>
                  <a:srgbClr val="0000FF"/>
                </a:solidFill>
              </a:rPr>
              <a:t>12.16:</a:t>
            </a:r>
            <a:r>
              <a:rPr lang="en-US" dirty="0" smtClean="0"/>
              <a:t> </a:t>
            </a:r>
            <a:r>
              <a:rPr lang="en-US" dirty="0" smtClean="0"/>
              <a:t>OptionDialog Test </a:t>
            </a:r>
            <a:r>
              <a:rPr lang="en-US" dirty="0" smtClean="0"/>
              <a:t>screen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92" y="992188"/>
            <a:ext cx="8034816" cy="5364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9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12.5: </a:t>
            </a:r>
            <a:r>
              <a:rPr lang="en-US" altLang="ko-KR" dirty="0" err="1" smtClean="0">
                <a:solidFill>
                  <a:srgbClr val="FF0000"/>
                </a:solidFill>
              </a:rPr>
              <a:t>optionDialog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OptionDialogFrame.java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optionDialog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java.awt.geom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 </a:t>
            </a:r>
            <a:r>
              <a:rPr lang="en-US" altLang="ko-KR" dirty="0">
                <a:solidFill>
                  <a:srgbClr val="7030A0"/>
                </a:solidFill>
              </a:rPr>
              <a:t>* A frame that contains settings for selecting various option dialogs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OptionDialogFrame</a:t>
            </a:r>
            <a:r>
              <a:rPr lang="en-US" altLang="ko-KR" dirty="0"/>
              <a:t> extends </a:t>
            </a:r>
            <a:r>
              <a:rPr lang="en-US" altLang="ko-KR" b="1" dirty="0" err="1">
                <a:solidFill>
                  <a:srgbClr val="0000FF"/>
                </a:solidFill>
              </a:rPr>
              <a:t>JFrame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</a:t>
            </a:r>
            <a:r>
              <a:rPr lang="en-US" altLang="ko-KR" dirty="0"/>
              <a:t>l </a:t>
            </a:r>
            <a:r>
              <a:rPr lang="en-US" altLang="ko-KR" dirty="0" err="1"/>
              <a:t>typePanel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ButtonPanel</a:t>
            </a:r>
            <a:r>
              <a:rPr lang="en-US" altLang="ko-KR" dirty="0"/>
              <a:t> </a:t>
            </a:r>
            <a:r>
              <a:rPr lang="en-US" altLang="ko-KR" dirty="0" err="1"/>
              <a:t>messagePanel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ButtonPanel</a:t>
            </a:r>
            <a:r>
              <a:rPr lang="en-US" altLang="ko-KR" dirty="0"/>
              <a:t> </a:t>
            </a:r>
            <a:r>
              <a:rPr lang="en-US" altLang="ko-KR" dirty="0" err="1"/>
              <a:t>messageTypePanel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ButtonPanel</a:t>
            </a:r>
            <a:r>
              <a:rPr lang="en-US" altLang="ko-KR" dirty="0"/>
              <a:t> </a:t>
            </a:r>
            <a:r>
              <a:rPr lang="en-US" altLang="ko-KR" dirty="0" err="1"/>
              <a:t>optionTypePanel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</a:t>
            </a:r>
            <a:r>
              <a:rPr lang="en-US" altLang="ko-KR" dirty="0"/>
              <a:t>l </a:t>
            </a:r>
            <a:r>
              <a:rPr lang="en-US" altLang="ko-KR" dirty="0" err="1"/>
              <a:t>optionsPanel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ButtonPane</a:t>
            </a:r>
            <a:r>
              <a:rPr lang="en-US" altLang="ko-KR" dirty="0"/>
              <a:t>l </a:t>
            </a:r>
            <a:r>
              <a:rPr lang="en-US" altLang="ko-KR" dirty="0" err="1"/>
              <a:t>inputPanel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messageString</a:t>
            </a:r>
            <a:r>
              <a:rPr lang="en-US" altLang="ko-KR" dirty="0"/>
              <a:t> = "Message";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Icon</a:t>
            </a:r>
            <a:r>
              <a:rPr lang="en-US" altLang="ko-KR" dirty="0"/>
              <a:t> </a:t>
            </a:r>
            <a:r>
              <a:rPr lang="en-US" altLang="ko-KR" dirty="0" err="1"/>
              <a:t>messageIcon</a:t>
            </a:r>
            <a:r>
              <a:rPr lang="en-US" altLang="ko-KR" dirty="0"/>
              <a:t> = new </a:t>
            </a:r>
            <a:r>
              <a:rPr lang="en-US" altLang="ko-KR" dirty="0" err="1"/>
              <a:t>ImageIcon</a:t>
            </a:r>
            <a:r>
              <a:rPr lang="en-US" altLang="ko-KR" dirty="0"/>
              <a:t>("blue-ball.gif");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Objec</a:t>
            </a:r>
            <a:r>
              <a:rPr lang="en-US" altLang="ko-KR" dirty="0"/>
              <a:t>t </a:t>
            </a:r>
            <a:r>
              <a:rPr lang="en-US" altLang="ko-KR" dirty="0" err="1"/>
              <a:t>messageObject</a:t>
            </a:r>
            <a:r>
              <a:rPr lang="en-US" altLang="ko-KR" dirty="0"/>
              <a:t> = new Date();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Component</a:t>
            </a:r>
            <a:r>
              <a:rPr lang="en-US" altLang="ko-KR" dirty="0"/>
              <a:t> </a:t>
            </a:r>
            <a:r>
              <a:rPr lang="en-US" altLang="ko-KR" dirty="0" err="1"/>
              <a:t>messageComponent</a:t>
            </a:r>
            <a:r>
              <a:rPr lang="en-US" altLang="ko-KR" dirty="0"/>
              <a:t> = new </a:t>
            </a:r>
            <a:r>
              <a:rPr lang="en-US" altLang="ko-KR" dirty="0" err="1"/>
              <a:t>SampleComponent</a:t>
            </a:r>
            <a:r>
              <a:rPr lang="en-US" altLang="ko-KR" dirty="0" smtClean="0"/>
              <a:t>();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43" y="1089294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12.15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>
                <a:solidFill>
                  <a:srgbClr val="0000FF"/>
                </a:solidFill>
              </a:rPr>
              <a:t>OptionDialogFram</a:t>
            </a:r>
            <a:r>
              <a:rPr lang="en-US" altLang="ko-KR" dirty="0">
                <a:solidFill>
                  <a:srgbClr val="0000FF"/>
                </a:solidFill>
              </a:rPr>
              <a:t>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JPanel</a:t>
            </a:r>
            <a:r>
              <a:rPr lang="en-US" altLang="ko-KR" dirty="0"/>
              <a:t> </a:t>
            </a:r>
            <a:r>
              <a:rPr lang="en-US" altLang="ko-KR" b="1" dirty="0" err="1"/>
              <a:t>gridPane</a:t>
            </a:r>
            <a:r>
              <a:rPr lang="en-US" altLang="ko-KR" dirty="0" err="1"/>
              <a:t>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gridPane</a:t>
            </a:r>
            <a:r>
              <a:rPr lang="en-US" altLang="ko-KR" dirty="0" err="1"/>
              <a:t>l.setLayout</a:t>
            </a:r>
            <a:r>
              <a:rPr lang="en-US" altLang="ko-KR" dirty="0"/>
              <a:t>(new </a:t>
            </a:r>
            <a:r>
              <a:rPr lang="en-US" altLang="ko-KR" b="1" dirty="0" err="1"/>
              <a:t>GridLayou</a:t>
            </a:r>
            <a:r>
              <a:rPr lang="en-US" altLang="ko-KR" dirty="0" err="1"/>
              <a:t>t</a:t>
            </a:r>
            <a:r>
              <a:rPr lang="en-US" altLang="ko-KR" dirty="0"/>
              <a:t>(2, 3));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typePanel</a:t>
            </a:r>
            <a:r>
              <a:rPr lang="en-US" altLang="ko-KR" dirty="0"/>
              <a:t> = new ButtonPanel("Type", "Message", "Confirm", "Option", "Input");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7030A0"/>
                </a:solidFill>
              </a:rPr>
              <a:t>messageTypePane</a:t>
            </a:r>
            <a:r>
              <a:rPr lang="en-US" altLang="ko-KR" dirty="0" err="1"/>
              <a:t>l</a:t>
            </a:r>
            <a:r>
              <a:rPr lang="en-US" altLang="ko-KR" dirty="0"/>
              <a:t> = new ButtonPanel("Message Type", "ERROR_MESSAGE", "INFORMATION_MESSAGE",</a:t>
            </a:r>
          </a:p>
          <a:p>
            <a:pPr marL="0" indent="0">
              <a:buNone/>
            </a:pPr>
            <a:r>
              <a:rPr lang="en-US" altLang="ko-KR" dirty="0"/>
              <a:t>            "WARNING_MESSAGE", "QUESTION_MESSAGE", "PLAIN_MESSAGE");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messagePanel</a:t>
            </a:r>
            <a:r>
              <a:rPr lang="en-US" altLang="ko-KR" dirty="0">
                <a:solidFill>
                  <a:srgbClr val="0000FF"/>
                </a:solidFill>
              </a:rPr>
              <a:t> =</a:t>
            </a:r>
            <a:r>
              <a:rPr lang="en-US" altLang="ko-KR" dirty="0"/>
              <a:t> new ButtonPanel("Message", "String", "Icon", "Component", "Other", </a:t>
            </a:r>
          </a:p>
          <a:p>
            <a:pPr marL="0" indent="0">
              <a:buNone/>
            </a:pPr>
            <a:r>
              <a:rPr lang="en-US" altLang="ko-KR" dirty="0"/>
              <a:t>            "Object[]");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7030A0"/>
                </a:solidFill>
              </a:rPr>
              <a:t>optionTypePanel</a:t>
            </a:r>
            <a:r>
              <a:rPr lang="en-US" altLang="ko-KR" dirty="0"/>
              <a:t> = new ButtonPanel("Confirm", "DEFAULT_OPTION", "YES_NO_OPTION",</a:t>
            </a:r>
          </a:p>
          <a:p>
            <a:pPr marL="0" indent="0">
              <a:buNone/>
            </a:pPr>
            <a:r>
              <a:rPr lang="en-US" altLang="ko-KR" dirty="0"/>
              <a:t>            "YES_NO_CANCEL_OPTION", "OK_CANCEL_OPTION");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optionsPane</a:t>
            </a:r>
            <a:r>
              <a:rPr lang="en-US" altLang="ko-KR" dirty="0" err="1"/>
              <a:t>l</a:t>
            </a:r>
            <a:r>
              <a:rPr lang="en-US" altLang="ko-KR" dirty="0"/>
              <a:t> = new ButtonPanel("Option", "String[]", "Icon[]", "Object[]");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7030A0"/>
                </a:solidFill>
              </a:rPr>
              <a:t>inputPanel</a:t>
            </a:r>
            <a:r>
              <a:rPr lang="en-US" altLang="ko-KR" dirty="0"/>
              <a:t> = new ButtonPanel("Input", "Text field", "Combo box");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gridPanel.add</a:t>
            </a:r>
            <a:r>
              <a:rPr lang="en-US" altLang="ko-KR" dirty="0"/>
              <a:t>(</a:t>
            </a:r>
            <a:r>
              <a:rPr lang="en-US" altLang="ko-KR" b="1" dirty="0" err="1"/>
              <a:t>typePane</a:t>
            </a:r>
            <a:r>
              <a:rPr lang="en-US" altLang="ko-KR" dirty="0" err="1"/>
              <a:t>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gridPanel.add</a:t>
            </a:r>
            <a:r>
              <a:rPr lang="en-US" altLang="ko-KR" dirty="0"/>
              <a:t>(</a:t>
            </a:r>
            <a:r>
              <a:rPr lang="en-US" altLang="ko-KR" b="1" dirty="0" err="1"/>
              <a:t>messageTypePanel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gridPanel.add</a:t>
            </a:r>
            <a:r>
              <a:rPr lang="en-US" altLang="ko-KR" dirty="0"/>
              <a:t>(</a:t>
            </a:r>
            <a:r>
              <a:rPr lang="en-US" altLang="ko-KR" b="1" dirty="0" err="1"/>
              <a:t>messagePanel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12.15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800" dirty="0" err="1" smtClean="0"/>
              <a:t>gridPanel.add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/>
              <a:t>optionTypePane</a:t>
            </a:r>
            <a:r>
              <a:rPr lang="en-US" altLang="ko-KR" sz="1800" dirty="0" err="1" smtClean="0"/>
              <a:t>l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gridPanel.add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optionsPane</a:t>
            </a:r>
            <a:r>
              <a:rPr lang="en-US" altLang="ko-KR" sz="1800" dirty="0" err="1"/>
              <a:t>l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gridPanel.add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inputPane</a:t>
            </a:r>
            <a:r>
              <a:rPr lang="en-US" altLang="ko-KR" sz="1800" dirty="0" err="1"/>
              <a:t>l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>
                <a:solidFill>
                  <a:srgbClr val="7030A0"/>
                </a:solidFill>
              </a:rPr>
              <a:t>// add a panel with a Show button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/>
              <a:t>JPanel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showPanel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JPanel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JButton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showButton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JButton</a:t>
            </a:r>
            <a:r>
              <a:rPr lang="en-US" altLang="ko-KR" sz="1800" dirty="0"/>
              <a:t>("Show");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showButton.addActionListener</a:t>
            </a:r>
            <a:r>
              <a:rPr lang="en-US" altLang="ko-KR" sz="1800" dirty="0"/>
              <a:t>(new ShowAction());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showPanel.add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showButton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gridPanel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BorderLayout.CENTER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olidFill>
                  <a:srgbClr val="0000FF"/>
                </a:solidFill>
              </a:rPr>
              <a:t>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showPanel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BorderLayout.SOUTH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b="1" dirty="0"/>
              <a:t>pac</a:t>
            </a:r>
            <a:r>
              <a:rPr lang="en-US" altLang="ko-KR" sz="1800" dirty="0"/>
              <a:t>k();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} </a:t>
            </a:r>
            <a:r>
              <a:rPr lang="en-US" altLang="ko-KR" sz="1800" dirty="0" smtClean="0">
                <a:solidFill>
                  <a:srgbClr val="7030A0"/>
                </a:solidFill>
              </a:rPr>
              <a:t>// end of constructor </a:t>
            </a:r>
            <a:endParaRPr lang="en-US" altLang="ko-KR" sz="1800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19" y="1105478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12.2.1 Border Layout Manager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It is a default layout manager </a:t>
            </a:r>
            <a:r>
              <a:rPr lang="en-US" altLang="ko-KR" dirty="0"/>
              <a:t>for the </a:t>
            </a:r>
            <a:r>
              <a:rPr lang="en-US" altLang="ko-KR" b="1" dirty="0"/>
              <a:t>content pane </a:t>
            </a:r>
            <a:r>
              <a:rPr lang="en-US" altLang="ko-KR" dirty="0"/>
              <a:t>of </a:t>
            </a:r>
            <a:r>
              <a:rPr lang="en-US" altLang="ko-KR" dirty="0" smtClean="0"/>
              <a:t>every  </a:t>
            </a:r>
            <a:r>
              <a:rPr lang="en-US" altLang="ko-KR" b="1" dirty="0" err="1">
                <a:solidFill>
                  <a:srgbClr val="0000FF"/>
                </a:solidFill>
              </a:rPr>
              <a:t>JFrame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Five named areas</a:t>
            </a:r>
            <a:r>
              <a:rPr lang="en-US" altLang="ko-KR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frame.</a:t>
            </a:r>
            <a:r>
              <a:rPr lang="en-US" altLang="ko-KR" b="1" dirty="0" err="1">
                <a:latin typeface="Comic Sans MS" panose="030F0702030302020204" pitchFamily="66" charset="0"/>
              </a:rPr>
              <a:t>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mic Sans MS" panose="030F0702030302020204" pitchFamily="66" charset="0"/>
              </a:rPr>
              <a:t>pane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l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BorderLayout.</a:t>
            </a:r>
            <a:r>
              <a:rPr lang="en-US" altLang="ko-KR" b="1" dirty="0" err="1">
                <a:latin typeface="Comic Sans MS" panose="030F0702030302020204" pitchFamily="66" charset="0"/>
              </a:rPr>
              <a:t>NORTH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layout </a:t>
            </a:r>
            <a:r>
              <a:rPr lang="en-US" altLang="ko-KR" dirty="0" err="1" smtClean="0"/>
              <a:t>expans</a:t>
            </a:r>
            <a:r>
              <a:rPr lang="en-US" altLang="ko-KR" dirty="0" smtClean="0"/>
              <a:t> size of the panel to </a:t>
            </a:r>
            <a:r>
              <a:rPr lang="en-US" altLang="ko-KR" dirty="0"/>
              <a:t>fill the entire area.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Caution</a:t>
            </a:r>
            <a:r>
              <a:rPr lang="en-US" altLang="ko-KR" dirty="0"/>
              <a:t>: Don't put a button directly into an area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CourierNewPSMT"/>
              </a:rPr>
              <a:t>frame.add</a:t>
            </a:r>
            <a:r>
              <a:rPr lang="en-US" b="1" dirty="0">
                <a:latin typeface="CourierNewPSMT"/>
              </a:rPr>
              <a:t>(</a:t>
            </a:r>
            <a:r>
              <a:rPr lang="en-US" b="1" dirty="0" err="1">
                <a:latin typeface="CourierNewPSMT"/>
              </a:rPr>
              <a:t>yellowButton</a:t>
            </a:r>
            <a:r>
              <a:rPr lang="en-US" b="1" dirty="0">
                <a:latin typeface="CourierNewPSMT"/>
              </a:rPr>
              <a:t>, </a:t>
            </a:r>
            <a:r>
              <a:rPr lang="en-US" b="1" dirty="0" err="1">
                <a:latin typeface="CourierNewPSMT"/>
              </a:rPr>
              <a:t>BorderLayout.SOUTH</a:t>
            </a:r>
            <a:r>
              <a:rPr lang="en-US" b="1" dirty="0">
                <a:latin typeface="CourierNewPSMT"/>
              </a:rPr>
              <a:t>); </a:t>
            </a:r>
            <a:r>
              <a:rPr lang="en-US" dirty="0">
                <a:solidFill>
                  <a:srgbClr val="0000FF"/>
                </a:solidFill>
                <a:latin typeface="CourierNewPSMT"/>
              </a:rPr>
              <a:t>// don't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Put buttons into a </a:t>
            </a:r>
            <a:r>
              <a:rPr lang="en-US" altLang="ko-KR" dirty="0" err="1"/>
              <a:t>JPanel</a:t>
            </a:r>
            <a:r>
              <a:rPr lang="en-US" altLang="ko-KR" dirty="0"/>
              <a:t>, and add the panel.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269941" y="2220024"/>
            <a:ext cx="3083859" cy="2879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7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12.15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7030A0"/>
                </a:solidFill>
              </a:rPr>
              <a:t>/* </a:t>
            </a:r>
            <a:r>
              <a:rPr lang="en-US" altLang="ko-KR" sz="1800" dirty="0">
                <a:solidFill>
                  <a:srgbClr val="7030A0"/>
                </a:solidFill>
              </a:rPr>
              <a:t>Gets the currently selected message.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7030A0"/>
                </a:solidFill>
              </a:rPr>
              <a:t>@</a:t>
            </a:r>
            <a:r>
              <a:rPr lang="en-US" altLang="ko-KR" sz="1800" dirty="0">
                <a:solidFill>
                  <a:srgbClr val="7030A0"/>
                </a:solidFill>
              </a:rPr>
              <a:t>return a string, icon, component, or </a:t>
            </a:r>
            <a:endParaRPr lang="en-US" altLang="ko-KR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7030A0"/>
                </a:solidFill>
              </a:rPr>
              <a:t>object </a:t>
            </a:r>
            <a:r>
              <a:rPr lang="en-US" altLang="ko-KR" sz="1800" dirty="0">
                <a:solidFill>
                  <a:srgbClr val="7030A0"/>
                </a:solidFill>
              </a:rPr>
              <a:t>array, depending on the Message </a:t>
            </a:r>
            <a:r>
              <a:rPr lang="en-US" altLang="ko-KR" sz="1800" dirty="0" smtClean="0">
                <a:solidFill>
                  <a:srgbClr val="7030A0"/>
                </a:solidFill>
              </a:rPr>
              <a:t>panel selection </a:t>
            </a:r>
            <a:r>
              <a:rPr lang="en-US" altLang="ko-KR" sz="1800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1800" dirty="0"/>
              <a:t>   public Object </a:t>
            </a:r>
            <a:r>
              <a:rPr lang="en-US" altLang="ko-KR" sz="1800" b="1" dirty="0" err="1"/>
              <a:t>getMessage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 String s = </a:t>
            </a:r>
            <a:r>
              <a:rPr lang="en-US" altLang="ko-KR" sz="1800" dirty="0" err="1"/>
              <a:t>messagePanel.getSelection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("String")) return </a:t>
            </a:r>
            <a:r>
              <a:rPr lang="en-US" altLang="ko-KR" sz="1800" dirty="0" err="1"/>
              <a:t>messageString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("Icon")) return </a:t>
            </a:r>
            <a:r>
              <a:rPr lang="en-US" altLang="ko-KR" sz="1800" dirty="0" err="1"/>
              <a:t>messageIcon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("Component")) return </a:t>
            </a:r>
            <a:r>
              <a:rPr lang="en-US" altLang="ko-KR" sz="1800" dirty="0" err="1"/>
              <a:t>messageComponent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("Object[]")) return new Object[] { </a:t>
            </a:r>
            <a:r>
              <a:rPr lang="en-US" altLang="ko-KR" sz="1800" dirty="0" err="1"/>
              <a:t>messageString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messageIcon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messageComponent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messageObject</a:t>
            </a:r>
            <a:r>
              <a:rPr lang="en-US" altLang="ko-KR" sz="1800" dirty="0"/>
              <a:t> };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("Other")) return </a:t>
            </a:r>
            <a:r>
              <a:rPr lang="en-US" altLang="ko-KR" sz="1800" dirty="0" err="1"/>
              <a:t>messageObject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else return null;</a:t>
            </a:r>
          </a:p>
          <a:p>
            <a:pPr marL="0" indent="0">
              <a:buNone/>
            </a:pPr>
            <a:r>
              <a:rPr lang="en-US" altLang="ko-KR" sz="1800" dirty="0"/>
              <a:t>   }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07" y="1021124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12.5: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800" dirty="0" smtClean="0">
                <a:solidFill>
                  <a:srgbClr val="7030A0"/>
                </a:solidFill>
              </a:rPr>
              <a:t>/*  Gets </a:t>
            </a:r>
            <a:r>
              <a:rPr lang="en-US" altLang="ko-KR" sz="1800" dirty="0">
                <a:solidFill>
                  <a:srgbClr val="7030A0"/>
                </a:solidFill>
              </a:rPr>
              <a:t>the currently selected options.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</a:rPr>
              <a:t>    * @return an array of strings, icons, or objects, depending on the Option panel </a:t>
            </a:r>
            <a:r>
              <a:rPr lang="en-US" altLang="ko-KR" sz="1800" dirty="0" smtClean="0">
                <a:solidFill>
                  <a:srgbClr val="7030A0"/>
                </a:solidFill>
              </a:rPr>
              <a:t>selection    </a:t>
            </a:r>
            <a:r>
              <a:rPr lang="en-US" altLang="ko-KR" sz="1800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1800" dirty="0"/>
              <a:t>   public Object[] </a:t>
            </a:r>
            <a:r>
              <a:rPr lang="en-US" altLang="ko-KR" sz="1800" b="1" dirty="0" err="1">
                <a:solidFill>
                  <a:srgbClr val="0000FF"/>
                </a:solidFill>
              </a:rPr>
              <a:t>getOptions</a:t>
            </a:r>
            <a:r>
              <a:rPr lang="en-US" altLang="ko-KR" sz="1800" b="1" dirty="0">
                <a:solidFill>
                  <a:srgbClr val="0000FF"/>
                </a:solidFill>
              </a:rPr>
              <a:t>(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 String s = </a:t>
            </a:r>
            <a:r>
              <a:rPr lang="en-US" altLang="ko-KR" sz="1800" dirty="0" err="1"/>
              <a:t>optionsPanel.getSelection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("String[]")) return new String[] { "Yellow", "Blue", "Red" };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("Icon[]")) return new Icon[] { new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("yellow-ball.gif"),</a:t>
            </a:r>
          </a:p>
          <a:p>
            <a:pPr marL="0" indent="0">
              <a:buNone/>
            </a:pPr>
            <a:r>
              <a:rPr lang="en-US" altLang="ko-KR" sz="1800" dirty="0"/>
              <a:t>            new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("blue-ball.gif"), new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("red-ball.gif") };</a:t>
            </a:r>
          </a:p>
          <a:p>
            <a:pPr marL="0" indent="0">
              <a:buNone/>
            </a:pPr>
            <a:r>
              <a:rPr lang="en-US" altLang="ko-KR" sz="1800" dirty="0"/>
              <a:t>      else if (</a:t>
            </a:r>
            <a:r>
              <a:rPr lang="en-US" altLang="ko-KR" sz="1800" dirty="0" err="1"/>
              <a:t>s.equals</a:t>
            </a:r>
            <a:r>
              <a:rPr lang="en-US" altLang="ko-KR" sz="1800" dirty="0"/>
              <a:t>("Object[]")) return new Object[] { </a:t>
            </a:r>
            <a:r>
              <a:rPr lang="en-US" altLang="ko-KR" sz="1800" dirty="0" err="1"/>
              <a:t>messageString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messageIcon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messageComponent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messageObject</a:t>
            </a:r>
            <a:r>
              <a:rPr lang="en-US" altLang="ko-KR" sz="1800" dirty="0"/>
              <a:t> };</a:t>
            </a:r>
          </a:p>
          <a:p>
            <a:pPr marL="0" indent="0">
              <a:buNone/>
            </a:pPr>
            <a:r>
              <a:rPr lang="en-US" altLang="ko-KR" sz="1800" dirty="0"/>
              <a:t>      else return null;</a:t>
            </a:r>
          </a:p>
          <a:p>
            <a:pPr marL="0" indent="0">
              <a:buNone/>
            </a:pPr>
            <a:r>
              <a:rPr lang="en-US" altLang="ko-KR" sz="1800" dirty="0"/>
              <a:t>   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12.15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087101" cy="536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Gets the selected message or option type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panel the Message Type or Confirm panel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@return the selected XXX_MESSAGE or XXX_OPTION constant from the </a:t>
            </a:r>
            <a:r>
              <a:rPr lang="en-US" altLang="ko-KR" dirty="0" err="1">
                <a:solidFill>
                  <a:srgbClr val="7030A0"/>
                </a:solidFill>
              </a:rPr>
              <a:t>JOptionPane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class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getType</a:t>
            </a:r>
            <a:r>
              <a:rPr lang="en-US" altLang="ko-KR" dirty="0"/>
              <a:t>(</a:t>
            </a:r>
            <a:r>
              <a:rPr lang="en-US" altLang="ko-KR" dirty="0" err="1"/>
              <a:t>ButtonPanel</a:t>
            </a:r>
            <a:r>
              <a:rPr lang="en-US" altLang="ko-KR" dirty="0"/>
              <a:t> panel)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String s = </a:t>
            </a:r>
            <a:r>
              <a:rPr lang="en-US" altLang="ko-KR" dirty="0" err="1"/>
              <a:t>panel.getSelection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try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return </a:t>
            </a:r>
            <a:r>
              <a:rPr lang="en-US" altLang="ko-KR" dirty="0" err="1"/>
              <a:t>JOptionPane.class.getField</a:t>
            </a:r>
            <a:r>
              <a:rPr lang="en-US" altLang="ko-KR" dirty="0"/>
              <a:t>(s).</a:t>
            </a:r>
            <a:r>
              <a:rPr lang="en-US" altLang="ko-KR" dirty="0" err="1"/>
              <a:t>getInt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   catch (Exception e)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return -1;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80" y="2489216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12.5: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The action listener for the Show button shows a Confirm, Input, Message, or Option dialog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depending on the Type panel selection</a:t>
            </a:r>
            <a:r>
              <a:rPr lang="en-US" altLang="ko-KR" dirty="0" smtClean="0">
                <a:solidFill>
                  <a:srgbClr val="7030A0"/>
                </a:solidFill>
              </a:rPr>
              <a:t>.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private class </a:t>
            </a:r>
            <a:r>
              <a:rPr lang="en-US" altLang="ko-KR" b="1" dirty="0">
                <a:solidFill>
                  <a:srgbClr val="0000FF"/>
                </a:solidFill>
              </a:rPr>
              <a:t>ShowAction</a:t>
            </a:r>
            <a:r>
              <a:rPr lang="en-US" altLang="ko-KR" dirty="0"/>
              <a:t> implements </a:t>
            </a:r>
            <a:r>
              <a:rPr lang="en-US" altLang="ko-KR" b="1" dirty="0" err="1" smtClean="0"/>
              <a:t>ActionListener</a:t>
            </a:r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// non-static inner class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public void </a:t>
            </a:r>
            <a:r>
              <a:rPr lang="en-US" altLang="ko-KR" b="1" dirty="0">
                <a:solidFill>
                  <a:srgbClr val="7030A0"/>
                </a:solidFill>
              </a:rPr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        </a:t>
            </a:r>
            <a:r>
              <a:rPr lang="en-US" altLang="ko-KR" b="1" dirty="0" smtClean="0">
                <a:solidFill>
                  <a:srgbClr val="0000FF"/>
                </a:solidFill>
              </a:rPr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typePanel.getSelection</a:t>
            </a:r>
            <a:r>
              <a:rPr lang="en-US" altLang="ko-KR" dirty="0"/>
              <a:t>().equals("Confirm")) </a:t>
            </a:r>
            <a:r>
              <a:rPr lang="en-US" altLang="ko-KR" dirty="0" err="1"/>
              <a:t>JOptionPane.showConfirmDialog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OptionDialogFrame.this</a:t>
            </a:r>
            <a:r>
              <a:rPr lang="en-US" altLang="ko-KR" dirty="0"/>
              <a:t>, </a:t>
            </a:r>
            <a:r>
              <a:rPr lang="en-US" altLang="ko-KR" dirty="0" err="1"/>
              <a:t>getMessage</a:t>
            </a:r>
            <a:r>
              <a:rPr lang="en-US" altLang="ko-KR" dirty="0"/>
              <a:t>(), "Title", </a:t>
            </a:r>
            <a:r>
              <a:rPr lang="en-US" altLang="ko-KR" dirty="0" err="1"/>
              <a:t>getType</a:t>
            </a:r>
            <a:r>
              <a:rPr lang="en-US" altLang="ko-KR" dirty="0"/>
              <a:t>(</a:t>
            </a:r>
            <a:r>
              <a:rPr lang="en-US" altLang="ko-KR" dirty="0" err="1"/>
              <a:t>optionTypePanel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getType</a:t>
            </a:r>
            <a:r>
              <a:rPr lang="en-US" altLang="ko-KR" dirty="0"/>
              <a:t>(</a:t>
            </a:r>
            <a:r>
              <a:rPr lang="en-US" altLang="ko-KR" dirty="0" err="1"/>
              <a:t>messageTypePanel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>
                <a:solidFill>
                  <a:srgbClr val="0000FF"/>
                </a:solidFill>
              </a:rPr>
              <a:t>else if </a:t>
            </a:r>
            <a:r>
              <a:rPr lang="en-US" altLang="ko-KR" dirty="0"/>
              <a:t>(</a:t>
            </a:r>
            <a:r>
              <a:rPr lang="en-US" altLang="ko-KR" dirty="0" err="1"/>
              <a:t>typePanel.getSelection</a:t>
            </a:r>
            <a:r>
              <a:rPr lang="en-US" altLang="ko-KR" dirty="0"/>
              <a:t>().equals("Input"))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if (</a:t>
            </a:r>
            <a:r>
              <a:rPr lang="en-US" altLang="ko-KR" dirty="0" err="1"/>
              <a:t>inputPanel.getSelection</a:t>
            </a:r>
            <a:r>
              <a:rPr lang="en-US" altLang="ko-KR" dirty="0"/>
              <a:t>().equals("Text field")) </a:t>
            </a:r>
            <a:r>
              <a:rPr lang="en-US" altLang="ko-KR" dirty="0" err="1"/>
              <a:t>JOptionPane.showInputDialog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dirty="0" err="1"/>
              <a:t>OptionDialogFrame.this</a:t>
            </a:r>
            <a:r>
              <a:rPr lang="en-US" altLang="ko-KR" dirty="0"/>
              <a:t>, </a:t>
            </a:r>
            <a:r>
              <a:rPr lang="en-US" altLang="ko-KR" dirty="0" err="1"/>
              <a:t>getMessage</a:t>
            </a:r>
            <a:r>
              <a:rPr lang="en-US" altLang="ko-KR" dirty="0"/>
              <a:t>(), "Title", </a:t>
            </a:r>
            <a:r>
              <a:rPr lang="en-US" altLang="ko-KR" dirty="0" err="1"/>
              <a:t>getType</a:t>
            </a:r>
            <a:r>
              <a:rPr lang="en-US" altLang="ko-KR" dirty="0"/>
              <a:t>(</a:t>
            </a:r>
            <a:r>
              <a:rPr lang="en-US" altLang="ko-KR" dirty="0" err="1"/>
              <a:t>messageTypePanel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           else </a:t>
            </a:r>
            <a:r>
              <a:rPr lang="en-US" altLang="ko-KR" dirty="0" err="1"/>
              <a:t>JOptionPane.showInputDialog</a:t>
            </a:r>
            <a:r>
              <a:rPr lang="en-US" altLang="ko-KR" dirty="0"/>
              <a:t>(</a:t>
            </a:r>
            <a:r>
              <a:rPr lang="en-US" altLang="ko-KR" dirty="0" err="1"/>
              <a:t>OptionDialogFrame.this</a:t>
            </a:r>
            <a:r>
              <a:rPr lang="en-US" altLang="ko-KR" dirty="0"/>
              <a:t>, </a:t>
            </a:r>
            <a:r>
              <a:rPr lang="en-US" altLang="ko-KR" dirty="0" err="1"/>
              <a:t>getMessage</a:t>
            </a:r>
            <a:r>
              <a:rPr lang="en-US" altLang="ko-KR" dirty="0"/>
              <a:t>(), "Title",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dirty="0" err="1"/>
              <a:t>getType</a:t>
            </a:r>
            <a:r>
              <a:rPr lang="en-US" altLang="ko-KR" dirty="0"/>
              <a:t>(</a:t>
            </a:r>
            <a:r>
              <a:rPr lang="en-US" altLang="ko-KR" dirty="0" err="1"/>
              <a:t>messageTypePanel</a:t>
            </a:r>
            <a:r>
              <a:rPr lang="en-US" altLang="ko-KR" dirty="0"/>
              <a:t>), null, new String[] { "Yellow", "Blue", "Red" },</a:t>
            </a:r>
          </a:p>
          <a:p>
            <a:pPr marL="0" indent="0">
              <a:buNone/>
            </a:pPr>
            <a:r>
              <a:rPr lang="en-US" altLang="ko-KR" dirty="0"/>
              <a:t>                  "Blue");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12.15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   </a:t>
            </a:r>
            <a:r>
              <a:rPr lang="en-US" altLang="ko-KR" sz="1800" dirty="0">
                <a:solidFill>
                  <a:srgbClr val="0000FF"/>
                </a:solidFill>
              </a:rPr>
              <a:t>else 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typePanel.getSelection</a:t>
            </a:r>
            <a:r>
              <a:rPr lang="en-US" altLang="ko-KR" sz="1800" dirty="0"/>
              <a:t>().equals("Message")) </a:t>
            </a:r>
            <a:r>
              <a:rPr lang="en-US" altLang="ko-KR" sz="1800" dirty="0" err="1"/>
              <a:t>JOptionPane.showMessageDialog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en-US" altLang="ko-KR" sz="1800" dirty="0" err="1"/>
              <a:t>OptionDialogFrame.this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getMessage</a:t>
            </a:r>
            <a:r>
              <a:rPr lang="en-US" altLang="ko-KR" sz="1800" dirty="0"/>
              <a:t>(), "Title", </a:t>
            </a:r>
            <a:r>
              <a:rPr lang="en-US" altLang="ko-KR" sz="1800" dirty="0" err="1"/>
              <a:t>getType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messageTypePanel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>
                <a:solidFill>
                  <a:srgbClr val="0000FF"/>
                </a:solidFill>
              </a:rPr>
              <a:t>else 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typePanel.getSelection</a:t>
            </a:r>
            <a:r>
              <a:rPr lang="en-US" altLang="ko-KR" sz="1800" dirty="0"/>
              <a:t>().equals("Option")) </a:t>
            </a:r>
            <a:r>
              <a:rPr lang="en-US" altLang="ko-KR" sz="1800" dirty="0" err="1"/>
              <a:t>JOptionPane.showOptionDialog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en-US" altLang="ko-KR" sz="1800" dirty="0" err="1"/>
              <a:t>OptionDialogFrame.this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getMessage</a:t>
            </a:r>
            <a:r>
              <a:rPr lang="en-US" altLang="ko-KR" sz="1800" dirty="0"/>
              <a:t>(), "Title", </a:t>
            </a:r>
            <a:r>
              <a:rPr lang="en-US" altLang="ko-KR" sz="1800" dirty="0" err="1"/>
              <a:t>getType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optionTypePanel</a:t>
            </a:r>
            <a:r>
              <a:rPr lang="en-US" altLang="ko-KR" sz="1800" dirty="0"/>
              <a:t>),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en-US" altLang="ko-KR" sz="1800" dirty="0" err="1"/>
              <a:t>getType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messageTypePanel</a:t>
            </a:r>
            <a:r>
              <a:rPr lang="en-US" altLang="ko-KR" sz="1800" dirty="0"/>
              <a:t>), null, </a:t>
            </a:r>
            <a:r>
              <a:rPr lang="en-US" altLang="ko-KR" sz="1800" dirty="0" err="1"/>
              <a:t>getOptions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getOptions</a:t>
            </a:r>
            <a:r>
              <a:rPr lang="en-US" altLang="ko-KR" sz="1800" dirty="0"/>
              <a:t>()[0]);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smtClean="0">
                <a:solidFill>
                  <a:srgbClr val="7030A0"/>
                </a:solidFill>
              </a:rPr>
              <a:t>} // end of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actionPerformed() method </a:t>
            </a:r>
            <a:endParaRPr lang="en-US" altLang="ko-K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}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end of inner class: ShowAction  </a:t>
            </a:r>
            <a:endParaRPr lang="en-US" altLang="ko-K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7030A0"/>
                </a:solidFill>
              </a:rPr>
              <a:t>//  end of outer class: OptionDialogFrame</a:t>
            </a:r>
            <a:endParaRPr lang="en-US" altLang="ko-K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0" y="3079934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12.5: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OptionDialogFrame.java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A </a:t>
            </a:r>
            <a:r>
              <a:rPr lang="en-US" altLang="ko-KR" dirty="0">
                <a:solidFill>
                  <a:srgbClr val="7030A0"/>
                </a:solidFill>
              </a:rPr>
              <a:t>component with a painted </a:t>
            </a:r>
            <a:r>
              <a:rPr lang="en-US" altLang="ko-KR" dirty="0" smtClean="0">
                <a:solidFill>
                  <a:srgbClr val="7030A0"/>
                </a:solidFill>
              </a:rPr>
              <a:t>surface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b="1" dirty="0" err="1">
                <a:solidFill>
                  <a:srgbClr val="0000FF"/>
                </a:solidFill>
              </a:rPr>
              <a:t>SampleComponen</a:t>
            </a:r>
            <a:r>
              <a:rPr lang="en-US" altLang="ko-KR" dirty="0" err="1"/>
              <a:t>t</a:t>
            </a:r>
            <a:r>
              <a:rPr lang="en-US" altLang="ko-KR" dirty="0"/>
              <a:t> extends </a:t>
            </a:r>
            <a:r>
              <a:rPr lang="en-US" altLang="ko-KR" b="1" dirty="0" err="1" smtClean="0"/>
              <a:t>Jcomponent</a:t>
            </a:r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rgbClr val="7030A0"/>
                </a:solidFill>
              </a:rPr>
              <a:t>// another class within the same source file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void </a:t>
            </a:r>
            <a:r>
              <a:rPr lang="en-US" altLang="ko-KR" b="1" dirty="0" err="1"/>
              <a:t>paintComponent</a:t>
            </a:r>
            <a:r>
              <a:rPr lang="en-US" altLang="ko-KR" dirty="0"/>
              <a:t>(Graphics </a:t>
            </a:r>
            <a:r>
              <a:rPr lang="en-US" altLang="ko-KR" dirty="0">
                <a:solidFill>
                  <a:srgbClr val="0000FF"/>
                </a:solidFill>
              </a:rPr>
              <a:t>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Graphics2D </a:t>
            </a:r>
            <a:r>
              <a:rPr lang="en-US" altLang="ko-KR" b="1" dirty="0"/>
              <a:t>g2</a:t>
            </a:r>
            <a:r>
              <a:rPr lang="en-US" altLang="ko-KR" dirty="0"/>
              <a:t> = (Graphics2D) </a:t>
            </a:r>
            <a:r>
              <a:rPr lang="en-US" altLang="ko-KR" b="1" dirty="0">
                <a:solidFill>
                  <a:srgbClr val="0000FF"/>
                </a:solidFill>
              </a:rPr>
              <a:t>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Rectangle2D </a:t>
            </a:r>
            <a:r>
              <a:rPr lang="en-US" altLang="ko-KR" dirty="0" err="1"/>
              <a:t>rect</a:t>
            </a:r>
            <a:r>
              <a:rPr lang="en-US" altLang="ko-KR" dirty="0"/>
              <a:t> = new Rectangle2D.Double(0, 0, </a:t>
            </a:r>
            <a:r>
              <a:rPr lang="en-US" altLang="ko-KR" dirty="0" err="1"/>
              <a:t>getWidth</a:t>
            </a:r>
            <a:r>
              <a:rPr lang="en-US" altLang="ko-KR" dirty="0"/>
              <a:t>() - 1, </a:t>
            </a:r>
            <a:r>
              <a:rPr lang="en-US" altLang="ko-KR" dirty="0" err="1"/>
              <a:t>getHeight</a:t>
            </a:r>
            <a:r>
              <a:rPr lang="en-US" altLang="ko-KR" dirty="0"/>
              <a:t>() - 1);</a:t>
            </a:r>
          </a:p>
          <a:p>
            <a:pPr marL="0" indent="0">
              <a:buNone/>
            </a:pPr>
            <a:r>
              <a:rPr lang="en-US" altLang="ko-KR" dirty="0"/>
              <a:t>      g2.setPaint(</a:t>
            </a:r>
            <a:r>
              <a:rPr lang="en-US" altLang="ko-KR" dirty="0" err="1"/>
              <a:t>Color.YELLOW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g2.fill(</a:t>
            </a:r>
            <a:r>
              <a:rPr lang="en-US" altLang="ko-KR" dirty="0" err="1"/>
              <a:t>rect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g2.setPaint(</a:t>
            </a:r>
            <a:r>
              <a:rPr lang="en-US" altLang="ko-KR" dirty="0" err="1"/>
              <a:t>Color.BLUE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g2.draw(</a:t>
            </a:r>
            <a:r>
              <a:rPr lang="en-US" altLang="ko-KR" dirty="0" err="1"/>
              <a:t>rect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Dimension </a:t>
            </a:r>
            <a:r>
              <a:rPr lang="en-US" altLang="ko-KR" b="1" dirty="0" err="1"/>
              <a:t>getPreferredSiz</a:t>
            </a:r>
            <a:r>
              <a:rPr lang="en-US" altLang="ko-KR" dirty="0" err="1"/>
              <a:t>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return new Dimension(10, 10);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87" y="3400771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12.16: </a:t>
            </a:r>
            <a:r>
              <a:rPr lang="en-US" altLang="ko-KR" dirty="0" smtClean="0">
                <a:solidFill>
                  <a:srgbClr val="FF0000"/>
                </a:solidFill>
              </a:rPr>
              <a:t>optionDialog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ButtonPanel.java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optionDialog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panel with radio buttons inside a titled border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ButtonPanel </a:t>
            </a:r>
            <a:r>
              <a:rPr lang="en-US" altLang="ko-KR" dirty="0"/>
              <a:t>extends </a:t>
            </a:r>
            <a:r>
              <a:rPr lang="en-US" altLang="ko-KR" dirty="0" err="1">
                <a:solidFill>
                  <a:srgbClr val="0000FF"/>
                </a:solidFill>
              </a:rPr>
              <a:t>JPanel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private </a:t>
            </a:r>
            <a:r>
              <a:rPr lang="en-US" altLang="ko-KR" b="1" dirty="0" err="1"/>
              <a:t>ButtonGroup</a:t>
            </a:r>
            <a:r>
              <a:rPr lang="en-US" altLang="ko-KR" b="1" dirty="0"/>
              <a:t> group;</a:t>
            </a:r>
          </a:p>
          <a:p>
            <a:pPr marL="0" indent="0">
              <a:buNone/>
            </a:pPr>
            <a:r>
              <a:rPr lang="en-US" altLang="ko-KR" dirty="0" smtClean="0"/>
              <a:t>   /* </a:t>
            </a:r>
            <a:r>
              <a:rPr lang="en-US" altLang="ko-KR" dirty="0">
                <a:solidFill>
                  <a:srgbClr val="7030A0"/>
                </a:solidFill>
              </a:rPr>
              <a:t>Constructs a button panel.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title the title shown in the border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   * @</a:t>
            </a:r>
            <a:r>
              <a:rPr lang="en-US" altLang="ko-KR" dirty="0" err="1">
                <a:solidFill>
                  <a:srgbClr val="7030A0"/>
                </a:solidFill>
              </a:rPr>
              <a:t>param</a:t>
            </a:r>
            <a:r>
              <a:rPr lang="en-US" altLang="ko-KR" dirty="0">
                <a:solidFill>
                  <a:srgbClr val="7030A0"/>
                </a:solidFill>
              </a:rPr>
              <a:t> options an array of radio button </a:t>
            </a:r>
            <a:r>
              <a:rPr lang="en-US" altLang="ko-KR" dirty="0" smtClean="0">
                <a:solidFill>
                  <a:srgbClr val="7030A0"/>
                </a:solidFill>
              </a:rPr>
              <a:t>labels  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b="1" dirty="0">
                <a:solidFill>
                  <a:srgbClr val="0000FF"/>
                </a:solidFill>
              </a:rPr>
              <a:t>ButtonPanel</a:t>
            </a:r>
            <a:r>
              <a:rPr lang="en-US" altLang="ko-KR" dirty="0"/>
              <a:t>(String title, String... options)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setBorder</a:t>
            </a:r>
            <a:r>
              <a:rPr lang="en-US" altLang="ko-KR" dirty="0"/>
              <a:t>(</a:t>
            </a:r>
            <a:r>
              <a:rPr lang="en-US" altLang="ko-KR" dirty="0" err="1"/>
              <a:t>BorderFactory.createTitledBorder</a:t>
            </a:r>
            <a:r>
              <a:rPr lang="en-US" altLang="ko-KR" dirty="0"/>
              <a:t>(</a:t>
            </a:r>
            <a:r>
              <a:rPr lang="en-US" altLang="ko-KR" dirty="0" err="1"/>
              <a:t>BorderFactory.createEtchedBorder</a:t>
            </a:r>
            <a:r>
              <a:rPr lang="en-US" altLang="ko-KR" dirty="0"/>
              <a:t>(), title));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</a:t>
            </a:r>
            <a:r>
              <a:rPr lang="en-US" altLang="ko-KR" b="1" dirty="0" err="1"/>
              <a:t>etLayou</a:t>
            </a:r>
            <a:r>
              <a:rPr lang="en-US" altLang="ko-KR" dirty="0" err="1"/>
              <a:t>t</a:t>
            </a:r>
            <a:r>
              <a:rPr lang="en-US" altLang="ko-KR" dirty="0"/>
              <a:t>(new </a:t>
            </a:r>
            <a:r>
              <a:rPr lang="en-US" altLang="ko-KR" dirty="0" err="1"/>
              <a:t>BoxLayout</a:t>
            </a:r>
            <a:r>
              <a:rPr lang="en-US" altLang="ko-KR" dirty="0"/>
              <a:t>(this, </a:t>
            </a:r>
            <a:r>
              <a:rPr lang="en-US" altLang="ko-KR" dirty="0" err="1"/>
              <a:t>BoxLayout.Y_AXIS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group</a:t>
            </a:r>
            <a:r>
              <a:rPr lang="en-US" altLang="ko-KR" dirty="0"/>
              <a:t> = new </a:t>
            </a:r>
            <a:r>
              <a:rPr lang="en-US" altLang="ko-KR" dirty="0" err="1"/>
              <a:t>ButtonGroup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09" y="1081203"/>
            <a:ext cx="3980317" cy="26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12.6: </a:t>
            </a:r>
            <a:r>
              <a:rPr lang="en-US" altLang="ko-KR" dirty="0">
                <a:solidFill>
                  <a:srgbClr val="FF0000"/>
                </a:solidFill>
              </a:rPr>
              <a:t>optionDialog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ButtonPanel.java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>
                <a:solidFill>
                  <a:srgbClr val="7030A0"/>
                </a:solidFill>
              </a:rPr>
              <a:t>// make one radio button for each option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for </a:t>
            </a:r>
            <a:r>
              <a:rPr lang="en-US" altLang="ko-KR" dirty="0"/>
              <a:t>(String option : options)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</a:t>
            </a:r>
            <a:r>
              <a:rPr lang="en-US" altLang="ko-KR" dirty="0" err="1"/>
              <a:t>JRadioButton</a:t>
            </a:r>
            <a:r>
              <a:rPr lang="en-US" altLang="ko-KR" dirty="0"/>
              <a:t> b = new </a:t>
            </a:r>
            <a:r>
              <a:rPr lang="en-US" altLang="ko-KR" dirty="0" err="1"/>
              <a:t>JRadioButton</a:t>
            </a:r>
            <a:r>
              <a:rPr lang="en-US" altLang="ko-KR" dirty="0"/>
              <a:t>(option);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b.setActionCommand</a:t>
            </a:r>
            <a:r>
              <a:rPr lang="en-US" altLang="ko-KR" dirty="0" smtClean="0"/>
              <a:t>(option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add(b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group.add</a:t>
            </a:r>
            <a:r>
              <a:rPr lang="en-US" altLang="ko-KR" dirty="0" smtClean="0"/>
              <a:t>(b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b.setSelected</a:t>
            </a:r>
            <a:r>
              <a:rPr lang="en-US" altLang="ko-KR" dirty="0" smtClean="0"/>
              <a:t>(option </a:t>
            </a:r>
            <a:r>
              <a:rPr lang="en-US" altLang="ko-KR" dirty="0"/>
              <a:t>== options[0]);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</a:t>
            </a:r>
            <a:r>
              <a:rPr lang="en-US" altLang="ko-KR" sz="2200" b="1" dirty="0">
                <a:solidFill>
                  <a:srgbClr val="0000FF"/>
                </a:solidFill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200" b="1" dirty="0" smtClean="0"/>
              <a:t>// end ButtonPanel</a:t>
            </a:r>
            <a:r>
              <a:rPr lang="en-US" altLang="ko-KR" sz="2200" dirty="0" smtClean="0"/>
              <a:t>() constructor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/*  Gets </a:t>
            </a:r>
            <a:r>
              <a:rPr lang="en-US" altLang="ko-KR" dirty="0">
                <a:solidFill>
                  <a:srgbClr val="7030A0"/>
                </a:solidFill>
              </a:rPr>
              <a:t>the currently selected option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@return the label of the currently selected radio button</a:t>
            </a:r>
            <a:r>
              <a:rPr lang="en-US" altLang="ko-KR" dirty="0" smtClean="0">
                <a:solidFill>
                  <a:srgbClr val="7030A0"/>
                </a:solidFill>
              </a:rPr>
              <a:t>. */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public String </a:t>
            </a:r>
            <a:r>
              <a:rPr lang="en-US" altLang="ko-KR" b="1" dirty="0" err="1"/>
              <a:t>getSelection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return </a:t>
            </a:r>
            <a:r>
              <a:rPr lang="en-US" altLang="ko-KR" dirty="0" err="1"/>
              <a:t>group.getSelection</a:t>
            </a:r>
            <a:r>
              <a:rPr lang="en-US" altLang="ko-KR" dirty="0"/>
              <a:t>().</a:t>
            </a:r>
            <a:r>
              <a:rPr lang="en-US" altLang="ko-KR" dirty="0" err="1"/>
              <a:t>getActionCommand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lvl="0" indent="0">
              <a:buNone/>
            </a:pPr>
            <a:r>
              <a:rPr lang="en-US" altLang="ko-KR" dirty="0" smtClean="0"/>
              <a:t>}  </a:t>
            </a:r>
            <a:r>
              <a:rPr lang="en-US" altLang="ko-KR" b="1" dirty="0" smtClean="0"/>
              <a:t>// end of </a:t>
            </a:r>
            <a:r>
              <a:rPr lang="en-US" altLang="ko-KR" sz="2200" b="1" dirty="0" smtClean="0"/>
              <a:t>ButtonPanel</a:t>
            </a:r>
            <a:r>
              <a:rPr lang="en-US" altLang="ko-KR" sz="2200" b="1" dirty="0"/>
              <a:t> </a:t>
            </a:r>
            <a:r>
              <a:rPr lang="en-US" altLang="ko-KR" sz="2200" b="1" dirty="0" smtClean="0"/>
              <a:t>class 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87</a:t>
            </a:fld>
            <a:endParaRPr lang="ko-KR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52" y="992038"/>
            <a:ext cx="4259096" cy="28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12.7.2 Creating Dialogs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Dialog extends the </a:t>
            </a:r>
            <a:r>
              <a:rPr lang="en-US" altLang="ko-KR" b="1" dirty="0" err="1"/>
              <a:t>JDialog</a:t>
            </a:r>
            <a:r>
              <a:rPr lang="en-US" altLang="ko-KR" b="1" dirty="0"/>
              <a:t> class: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public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AboutDialog</a:t>
            </a:r>
            <a:r>
              <a:rPr lang="en-US" altLang="ko-KR" dirty="0">
                <a:latin typeface="Comic Sans MS" panose="030F0702030302020204" pitchFamily="66" charset="0"/>
              </a:rPr>
              <a:t> extends </a:t>
            </a:r>
            <a:r>
              <a:rPr lang="en-US" altLang="ko-KR" b="1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Jdialog</a:t>
            </a:r>
            <a:r>
              <a:rPr lang="en-US" altLang="ko-KR" b="1" dirty="0" smtClean="0">
                <a:latin typeface="Comic Sans MS" panose="030F0702030302020204" pitchFamily="66" charset="0"/>
              </a:rPr>
              <a:t>  // 1.</a:t>
            </a:r>
            <a:endParaRPr lang="en-US" altLang="ko-KR" b="1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public </a:t>
            </a:r>
            <a:r>
              <a:rPr lang="en-US" altLang="ko-KR" b="1" dirty="0" err="1">
                <a:latin typeface="Comic Sans MS" panose="030F0702030302020204" pitchFamily="66" charset="0"/>
              </a:rPr>
              <a:t>AboutDialog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JFrame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owne</a:t>
            </a:r>
            <a:r>
              <a:rPr lang="en-US" altLang="ko-KR" dirty="0">
                <a:latin typeface="Comic Sans MS" panose="030F0702030302020204" pitchFamily="66" charset="0"/>
              </a:rPr>
              <a:t>r)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super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owner</a:t>
            </a:r>
            <a:r>
              <a:rPr lang="en-US" altLang="ko-KR" dirty="0">
                <a:latin typeface="Comic Sans MS" panose="030F0702030302020204" pitchFamily="66" charset="0"/>
              </a:rPr>
              <a:t>, "</a:t>
            </a:r>
            <a:r>
              <a:rPr lang="en-US" altLang="ko-KR" b="1" dirty="0">
                <a:latin typeface="Comic Sans MS" panose="030F0702030302020204" pitchFamily="66" charset="0"/>
              </a:rPr>
              <a:t>About </a:t>
            </a:r>
            <a:r>
              <a:rPr lang="en-US" altLang="ko-KR" b="1" dirty="0" err="1">
                <a:latin typeface="Comic Sans MS" panose="030F0702030302020204" pitchFamily="66" charset="0"/>
              </a:rPr>
              <a:t>DialogTest</a:t>
            </a:r>
            <a:r>
              <a:rPr lang="en-US" altLang="ko-KR" dirty="0">
                <a:latin typeface="Comic Sans MS" panose="030F0702030302020204" pitchFamily="66" charset="0"/>
              </a:rPr>
              <a:t>", true</a:t>
            </a:r>
            <a:r>
              <a:rPr lang="en-US" altLang="ko-KR" dirty="0" smtClean="0">
                <a:latin typeface="Comic Sans MS" panose="030F0702030302020204" pitchFamily="66" charset="0"/>
              </a:rPr>
              <a:t>);  //2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    // add user interface elements into dialog // 3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      </a:t>
            </a:r>
            <a:r>
              <a:rPr lang="en-US" altLang="ko-KR" b="1" dirty="0" smtClean="0">
                <a:latin typeface="Comic Sans MS" panose="030F0702030302020204" pitchFamily="66" charset="0"/>
              </a:rPr>
              <a:t>add </a:t>
            </a:r>
            <a:r>
              <a:rPr lang="en-US" altLang="ko-KR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 </a:t>
            </a:r>
            <a:r>
              <a:rPr lang="en-US" altLang="ko-KR" dirty="0" smtClean="0">
                <a:latin typeface="Comic Sans MS" panose="030F0702030302020204" pitchFamily="66" charset="0"/>
              </a:rPr>
              <a:t>new </a:t>
            </a:r>
            <a:r>
              <a:rPr lang="en-US" altLang="ko-KR" b="1" dirty="0" err="1" smtClean="0">
                <a:latin typeface="Comic Sans MS" panose="030F0702030302020204" pitchFamily="66" charset="0"/>
              </a:rPr>
              <a:t>Jlabel</a:t>
            </a:r>
            <a:r>
              <a:rPr lang="en-US" altLang="ko-KR" b="1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dirty="0" smtClean="0">
                <a:latin typeface="Comic Sans MS" panose="030F0702030302020204" pitchFamily="66" charset="0"/>
              </a:rPr>
              <a:t>               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              </a:t>
            </a:r>
            <a:r>
              <a:rPr lang="en-US" altLang="ko-KR" dirty="0">
                <a:latin typeface="Comic Sans MS" panose="030F0702030302020204" pitchFamily="66" charset="0"/>
              </a:rPr>
              <a:t>"&lt;html&gt;&lt;h1&gt;&lt;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&gt;Core Java&lt;/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&gt;&lt;/h1&gt;&lt;</a:t>
            </a:r>
            <a:r>
              <a:rPr lang="en-US" altLang="ko-KR" dirty="0" err="1">
                <a:latin typeface="Comic Sans MS" panose="030F0702030302020204" pitchFamily="66" charset="0"/>
              </a:rPr>
              <a:t>hr</a:t>
            </a:r>
            <a:r>
              <a:rPr lang="en-US" altLang="ko-KR" dirty="0">
                <a:latin typeface="Comic Sans MS" panose="030F0702030302020204" pitchFamily="66" charset="0"/>
              </a:rPr>
              <a:t>&gt;By Cay </a:t>
            </a:r>
            <a:r>
              <a:rPr lang="en-US" altLang="ko-KR" dirty="0" err="1">
                <a:latin typeface="Comic Sans MS" panose="030F0702030302020204" pitchFamily="66" charset="0"/>
              </a:rPr>
              <a:t>Horstmann</a:t>
            </a:r>
            <a:r>
              <a:rPr lang="en-US" altLang="ko-KR" dirty="0">
                <a:latin typeface="Comic Sans MS" panose="030F0702030302020204" pitchFamily="66" charset="0"/>
              </a:rPr>
              <a:t>&lt;/html</a:t>
            </a:r>
            <a:r>
              <a:rPr lang="en-US" altLang="ko-KR" dirty="0" smtClean="0">
                <a:latin typeface="Comic Sans MS" panose="030F0702030302020204" pitchFamily="66" charset="0"/>
              </a:rPr>
              <a:t>&gt;“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ko-KR" dirty="0" smtClean="0">
                <a:latin typeface="Comic Sans MS" panose="030F0702030302020204" pitchFamily="66" charset="0"/>
              </a:rPr>
              <a:t>,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BorderLayout.CENTER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r>
              <a:rPr lang="en-US" altLang="ko-KR" dirty="0" smtClean="0">
                <a:latin typeface="Comic Sans MS" panose="030F0702030302020204" pitchFamily="66" charset="0"/>
              </a:rPr>
              <a:t>;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. . </a:t>
            </a:r>
            <a:r>
              <a:rPr lang="en-US" altLang="ko-KR" dirty="0" smtClean="0">
                <a:latin typeface="Comic Sans MS" panose="030F0702030302020204" pitchFamily="66" charset="0"/>
              </a:rPr>
              <a:t>. 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add event handler </a:t>
            </a:r>
            <a:endParaRPr lang="en-US" altLang="ko-KR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</a:t>
            </a:r>
            <a:r>
              <a:rPr lang="en-US" altLang="ko-KR" dirty="0" err="1">
                <a:latin typeface="Comic Sans MS" panose="030F0702030302020204" pitchFamily="66" charset="0"/>
              </a:rPr>
              <a:t>setSize</a:t>
            </a:r>
            <a:r>
              <a:rPr lang="en-US" altLang="ko-KR" dirty="0">
                <a:latin typeface="Comic Sans MS" panose="030F0702030302020204" pitchFamily="66" charset="0"/>
              </a:rPr>
              <a:t>(250, 150</a:t>
            </a:r>
            <a:r>
              <a:rPr lang="en-US" altLang="ko-KR" dirty="0" smtClean="0">
                <a:latin typeface="Comic Sans MS" panose="030F0702030302020204" pitchFamily="66" charset="0"/>
              </a:rPr>
              <a:t>);  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}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b="1" dirty="0" smtClean="0"/>
              <a:t>To </a:t>
            </a:r>
            <a:r>
              <a:rPr lang="en-US" altLang="ko-KR" b="1" dirty="0"/>
              <a:t>display the dialog: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JDialog</a:t>
            </a:r>
            <a:r>
              <a:rPr lang="en-US" altLang="ko-KR" dirty="0">
                <a:latin typeface="Comic Sans MS" panose="030F0702030302020204" pitchFamily="66" charset="0"/>
              </a:rPr>
              <a:t> dialog = new </a:t>
            </a:r>
            <a:r>
              <a:rPr lang="en-US" altLang="ko-KR" dirty="0" err="1">
                <a:latin typeface="Comic Sans MS" panose="030F0702030302020204" pitchFamily="66" charset="0"/>
              </a:rPr>
              <a:t>AboutDialog</a:t>
            </a:r>
            <a:r>
              <a:rPr lang="en-US" altLang="ko-KR" dirty="0">
                <a:latin typeface="Comic Sans MS" panose="030F0702030302020204" pitchFamily="66" charset="0"/>
              </a:rPr>
              <a:t>(this);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dialog.setVisible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r>
              <a:rPr lang="en-US" altLang="ko-KR" b="1" dirty="0" smtClean="0"/>
              <a:t>When </a:t>
            </a:r>
            <a:r>
              <a:rPr lang="en-US" altLang="ko-KR" b="1" dirty="0"/>
              <a:t>the user selects OK, hide the dialog: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ok.addActionListener</a:t>
            </a:r>
            <a:r>
              <a:rPr lang="en-US" altLang="ko-KR" dirty="0">
                <a:latin typeface="Comic Sans MS" panose="030F0702030302020204" pitchFamily="66" charset="0"/>
              </a:rPr>
              <a:t>(event -&gt; </a:t>
            </a:r>
            <a:r>
              <a:rPr lang="en-US" altLang="ko-KR" dirty="0" err="1">
                <a:latin typeface="Comic Sans MS" panose="030F0702030302020204" pitchFamily="66" charset="0"/>
              </a:rPr>
              <a:t>setVisible</a:t>
            </a:r>
            <a:r>
              <a:rPr lang="en-US" altLang="ko-KR" dirty="0">
                <a:latin typeface="Comic Sans MS" panose="030F0702030302020204" pitchFamily="66" charset="0"/>
              </a:rPr>
              <a:t>(false));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794376" y="992038"/>
            <a:ext cx="2440642" cy="185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1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12.17. </a:t>
            </a:r>
            <a:r>
              <a:rPr lang="en-US" altLang="ko-KR" dirty="0" smtClean="0">
                <a:solidFill>
                  <a:srgbClr val="FF0000"/>
                </a:solidFill>
              </a:rPr>
              <a:t>dialog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DialogFrame.java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dialog;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javax.swing.JFrame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javax.swing.JMenu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javax.swing.JMenuBar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javax.swing.JMenuItem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A </a:t>
            </a:r>
            <a:r>
              <a:rPr lang="en-US" altLang="ko-KR" dirty="0">
                <a:solidFill>
                  <a:srgbClr val="7030A0"/>
                </a:solidFill>
              </a:rPr>
              <a:t>frame with a menu whose </a:t>
            </a:r>
            <a:r>
              <a:rPr lang="en-US" altLang="ko-KR" dirty="0">
                <a:solidFill>
                  <a:srgbClr val="0000FF"/>
                </a:solidFill>
              </a:rPr>
              <a:t>File-&gt;About action shows a dialog</a:t>
            </a:r>
            <a:r>
              <a:rPr lang="en-US" altLang="ko-KR" dirty="0" smtClean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>
                <a:solidFill>
                  <a:srgbClr val="0000FF"/>
                </a:solidFill>
              </a:rPr>
              <a:t>DialogFrame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0000FF"/>
                </a:solidFill>
              </a:rPr>
              <a:t>JFrame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AboutDialog</a:t>
            </a:r>
            <a:r>
              <a:rPr lang="en-US" altLang="ko-KR" dirty="0"/>
              <a:t> dialog;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b="1" dirty="0" err="1">
                <a:solidFill>
                  <a:srgbClr val="0000FF"/>
                </a:solidFill>
              </a:rPr>
              <a:t>DialogFrame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setSize</a:t>
            </a:r>
            <a:r>
              <a:rPr lang="en-US" altLang="ko-KR" dirty="0"/>
              <a:t>(DEFAULT_WIDTH, DEFAULT_HEIGHT);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794376" y="992038"/>
            <a:ext cx="2440642" cy="185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6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12.2.2. Grid Layout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7498976" cy="5364312"/>
          </a:xfrm>
        </p:spPr>
        <p:txBody>
          <a:bodyPr/>
          <a:lstStyle/>
          <a:p>
            <a:r>
              <a:rPr lang="en-US" altLang="ko-KR" dirty="0"/>
              <a:t>Grid layout arranges all components in </a:t>
            </a:r>
            <a:r>
              <a:rPr lang="en-US" altLang="ko-KR" b="1" dirty="0"/>
              <a:t>rows and columns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panel.setLayout</a:t>
            </a:r>
            <a:r>
              <a:rPr lang="en-US" altLang="ko-KR" dirty="0">
                <a:latin typeface="Comic Sans MS" panose="030F0702030302020204" pitchFamily="66" charset="0"/>
              </a:rPr>
              <a:t>(new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GridLayout</a:t>
            </a:r>
            <a:r>
              <a:rPr lang="en-US" altLang="ko-KR" dirty="0">
                <a:latin typeface="Comic Sans MS" panose="030F0702030302020204" pitchFamily="66" charset="0"/>
              </a:rPr>
              <a:t>(4, 4));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panel.add</a:t>
            </a:r>
            <a:r>
              <a:rPr lang="en-US" altLang="ko-KR" dirty="0">
                <a:latin typeface="Comic Sans MS" panose="030F0702030302020204" pitchFamily="66" charset="0"/>
              </a:rPr>
              <a:t>(new </a:t>
            </a:r>
            <a:r>
              <a:rPr lang="en-US" altLang="ko-KR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("1"));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panel.add</a:t>
            </a:r>
            <a:r>
              <a:rPr lang="en-US" altLang="ko-KR" dirty="0">
                <a:latin typeface="Comic Sans MS" panose="030F0702030302020204" pitchFamily="66" charset="0"/>
              </a:rPr>
              <a:t>(new </a:t>
            </a:r>
            <a:r>
              <a:rPr lang="en-US" altLang="ko-KR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("2</a:t>
            </a:r>
            <a:r>
              <a:rPr lang="en-US" altLang="ko-KR" dirty="0" smtClean="0">
                <a:latin typeface="Comic Sans MS" panose="030F0702030302020204" pitchFamily="66" charset="0"/>
              </a:rPr>
              <a:t>"));</a:t>
            </a:r>
          </a:p>
          <a:p>
            <a:pPr marL="457200" lvl="1" indent="0">
              <a:buNone/>
            </a:pPr>
            <a:endParaRPr lang="en-US" altLang="ko-KR" sz="800" dirty="0">
              <a:latin typeface="Comic Sans MS" panose="030F0702030302020204" pitchFamily="66" charset="0"/>
            </a:endParaRPr>
          </a:p>
          <a:p>
            <a:r>
              <a:rPr lang="en-US" altLang="ko-KR" dirty="0"/>
              <a:t>Components grow to fit the entire cell</a:t>
            </a:r>
            <a:r>
              <a:rPr lang="en-US" altLang="ko-KR" dirty="0" smtClean="0"/>
              <a:t>.</a:t>
            </a:r>
            <a:endParaRPr lang="en-US" altLang="ko-KR" sz="800" dirty="0"/>
          </a:p>
          <a:p>
            <a:r>
              <a:rPr lang="en-US" altLang="ko-KR" dirty="0"/>
              <a:t>If row or column count is zero, an arbitrary number of components can be added: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toolbar.setLayout</a:t>
            </a:r>
            <a:r>
              <a:rPr lang="en-US" altLang="ko-KR" dirty="0">
                <a:latin typeface="Comic Sans MS" panose="030F0702030302020204" pitchFamily="66" charset="0"/>
              </a:rPr>
              <a:t>(new </a:t>
            </a:r>
            <a:r>
              <a:rPr lang="en-US" altLang="ko-KR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GridLayout</a:t>
            </a:r>
            <a:r>
              <a:rPr lang="en-US" altLang="ko-KR" dirty="0">
                <a:latin typeface="Comic Sans MS" panose="030F0702030302020204" pitchFamily="66" charset="0"/>
              </a:rPr>
              <a:t>(1, 0</a:t>
            </a:r>
            <a:r>
              <a:rPr lang="en-US" altLang="ko-KR" dirty="0" smtClean="0">
                <a:latin typeface="Comic Sans MS" panose="030F0702030302020204" pitchFamily="66" charset="0"/>
              </a:rPr>
              <a:t>));</a:t>
            </a:r>
          </a:p>
          <a:p>
            <a:pPr marL="457200" lvl="1" indent="0">
              <a:buNone/>
            </a:pPr>
            <a:endParaRPr lang="en-US" altLang="ko-KR" sz="800" dirty="0">
              <a:latin typeface="Comic Sans MS" panose="030F0702030302020204" pitchFamily="66" charset="0"/>
            </a:endParaRPr>
          </a:p>
          <a:p>
            <a:r>
              <a:rPr lang="en-US" altLang="ko-KR" dirty="0"/>
              <a:t>Can achieve simple layouts by nesting panels with </a:t>
            </a:r>
            <a:r>
              <a:rPr lang="en-US" altLang="ko-KR" b="1" dirty="0"/>
              <a:t>border layout, flow layout, grid layout.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610600" y="1268560"/>
            <a:ext cx="2743200" cy="267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12.17. </a:t>
            </a:r>
            <a:r>
              <a:rPr lang="en-US" altLang="ko-KR" dirty="0">
                <a:solidFill>
                  <a:srgbClr val="FF0000"/>
                </a:solidFill>
              </a:rPr>
              <a:t>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DialogFrame.java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610850" cy="5504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>
                <a:solidFill>
                  <a:srgbClr val="7030A0"/>
                </a:solidFill>
              </a:rPr>
              <a:t>// Construct a File menu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/>
              <a:t>JMenuBar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menuBar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JMenuBar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setJMenuBar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menuBar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fileMenu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("File");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menuBar.add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fileMenu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7030A0"/>
                </a:solidFill>
              </a:rPr>
              <a:t>      </a:t>
            </a:r>
            <a:r>
              <a:rPr lang="en-US" altLang="ko-KR" sz="1200" dirty="0">
                <a:solidFill>
                  <a:srgbClr val="7030A0"/>
                </a:solidFill>
              </a:rPr>
              <a:t>// Add About and Exit menu items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r>
              <a:rPr lang="en-US" altLang="ko-KR" sz="1200" dirty="0">
                <a:solidFill>
                  <a:srgbClr val="7030A0"/>
                </a:solidFill>
              </a:rPr>
              <a:t>The About item shows the About dialog.</a:t>
            </a:r>
          </a:p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aboutItem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("About");</a:t>
            </a:r>
          </a:p>
          <a:p>
            <a:pPr marL="0" indent="0">
              <a:buNone/>
            </a:pPr>
            <a:r>
              <a:rPr lang="en-US" altLang="ko-KR" sz="1200" b="1" dirty="0"/>
              <a:t>      </a:t>
            </a:r>
            <a:r>
              <a:rPr lang="en-US" altLang="ko-KR" sz="1200" b="1" dirty="0" err="1" smtClean="0"/>
              <a:t>aboutItem.addActionListener</a:t>
            </a:r>
            <a:r>
              <a:rPr lang="en-US" altLang="ko-KR" sz="1200" b="1" dirty="0" smtClean="0"/>
              <a:t> (</a:t>
            </a:r>
            <a:r>
              <a:rPr lang="en-US" altLang="ko-KR" sz="1200" b="1" dirty="0"/>
              <a:t>event -&gt; {</a:t>
            </a:r>
          </a:p>
          <a:p>
            <a:pPr marL="0" indent="0">
              <a:buNone/>
            </a:pPr>
            <a:r>
              <a:rPr lang="en-US" altLang="ko-KR" sz="1200" b="1" dirty="0"/>
              <a:t>         if (dialog == null) // first time</a:t>
            </a:r>
          </a:p>
          <a:p>
            <a:pPr marL="0" indent="0">
              <a:buNone/>
            </a:pPr>
            <a:r>
              <a:rPr lang="en-US" altLang="ko-KR" sz="1200" b="1" dirty="0"/>
              <a:t>            dialog = new </a:t>
            </a:r>
            <a:r>
              <a:rPr lang="en-US" altLang="ko-KR" sz="1200" b="1" dirty="0" err="1"/>
              <a:t>AboutDialog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DialogFrame.this</a:t>
            </a:r>
            <a:r>
              <a:rPr lang="en-US" altLang="ko-KR" sz="1200" b="1" dirty="0"/>
              <a:t>);</a:t>
            </a:r>
          </a:p>
          <a:p>
            <a:pPr marL="0" indent="0">
              <a:buNone/>
            </a:pPr>
            <a:r>
              <a:rPr lang="en-US" altLang="ko-KR" sz="1200" b="1" dirty="0"/>
              <a:t>         </a:t>
            </a:r>
            <a:r>
              <a:rPr lang="en-US" altLang="ko-KR" sz="1200" b="1" dirty="0" err="1"/>
              <a:t>dialog.setVisible</a:t>
            </a:r>
            <a:r>
              <a:rPr lang="en-US" altLang="ko-KR" sz="1200" b="1" dirty="0"/>
              <a:t>(true); // pop up dialog</a:t>
            </a:r>
          </a:p>
          <a:p>
            <a:pPr marL="0" indent="0">
              <a:buNone/>
            </a:pPr>
            <a:r>
              <a:rPr lang="en-US" altLang="ko-KR" sz="1200" b="1" dirty="0"/>
              <a:t>      </a:t>
            </a:r>
            <a:r>
              <a:rPr lang="en-US" altLang="ko-KR" sz="1200" b="1" dirty="0" smtClean="0"/>
              <a:t>} );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fileMenu.add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aboutItem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7030A0"/>
                </a:solidFill>
              </a:rPr>
              <a:t>      </a:t>
            </a:r>
            <a:r>
              <a:rPr lang="en-US" altLang="ko-KR" sz="1200" dirty="0">
                <a:solidFill>
                  <a:srgbClr val="7030A0"/>
                </a:solidFill>
              </a:rPr>
              <a:t>// The Exit item exits the program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exitItem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("Exit");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exitItem.addActionListener</a:t>
            </a:r>
            <a:r>
              <a:rPr lang="en-US" altLang="ko-KR" sz="1200" dirty="0"/>
              <a:t>(event -&gt; 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(0));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fileMenu.add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exitItem</a:t>
            </a:r>
            <a:r>
              <a:rPr lang="en-US" altLang="ko-KR" sz="1200" dirty="0" smtClean="0"/>
              <a:t>); </a:t>
            </a:r>
          </a:p>
          <a:p>
            <a:pPr marL="0" indent="0">
              <a:buNone/>
            </a:pPr>
            <a:r>
              <a:rPr lang="en-US" altLang="ko-KR" sz="1200" dirty="0" smtClean="0"/>
              <a:t>   }  </a:t>
            </a:r>
            <a:r>
              <a:rPr lang="en-US" altLang="ko-KR" sz="1200" b="1" dirty="0" smtClean="0"/>
              <a:t>// end of constructor </a:t>
            </a:r>
          </a:p>
          <a:p>
            <a:pPr marL="0" indent="0">
              <a:buNone/>
            </a:pPr>
            <a:r>
              <a:rPr lang="en-US" altLang="ko-KR" sz="1200" dirty="0" smtClean="0"/>
              <a:t>} </a:t>
            </a:r>
            <a:r>
              <a:rPr lang="en-US" altLang="ko-KR" sz="1200" b="1" dirty="0" smtClean="0"/>
              <a:t>// end of class </a:t>
            </a:r>
            <a:endParaRPr lang="en-US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997944" y="1081051"/>
            <a:ext cx="2947168" cy="230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8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12.18. </a:t>
            </a:r>
            <a:r>
              <a:rPr lang="en-US" altLang="ko-KR" dirty="0" smtClean="0">
                <a:solidFill>
                  <a:srgbClr val="FF0000"/>
                </a:solidFill>
              </a:rPr>
              <a:t>dialog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AboutDialog.java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dialog;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java.awt.BorderLayout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javax.swing.JButton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javax.swing.JDialog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javax.swing.JLabel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javax.swing.JPanel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sample modal dialog that displays a message and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waits </a:t>
            </a:r>
            <a:r>
              <a:rPr lang="en-US" altLang="ko-KR" dirty="0">
                <a:solidFill>
                  <a:srgbClr val="7030A0"/>
                </a:solidFill>
              </a:rPr>
              <a:t>for the user to click the OK button</a:t>
            </a:r>
            <a:r>
              <a:rPr lang="en-US" altLang="ko-KR" dirty="0" smtClean="0">
                <a:solidFill>
                  <a:srgbClr val="7030A0"/>
                </a:solidFill>
              </a:rPr>
              <a:t>. See next slide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095999" y="1218614"/>
            <a:ext cx="3266485" cy="250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4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12.18. </a:t>
            </a:r>
            <a:r>
              <a:rPr lang="en-US" altLang="ko-KR" dirty="0">
                <a:solidFill>
                  <a:srgbClr val="FF0000"/>
                </a:solidFill>
              </a:rPr>
              <a:t>dialog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AboutDialog.java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601325" cy="5504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600" dirty="0" smtClean="0"/>
              <a:t>public </a:t>
            </a:r>
            <a:r>
              <a:rPr lang="en-US" altLang="ko-KR" sz="1600" dirty="0" err="1"/>
              <a:t>AboutDialog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 owner)</a:t>
            </a:r>
          </a:p>
          <a:p>
            <a:pPr marL="0" indent="0">
              <a:buNone/>
            </a:pPr>
            <a:r>
              <a:rPr lang="en-US" altLang="ko-KR" sz="1600" dirty="0"/>
              <a:t>   {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super</a:t>
            </a:r>
            <a:r>
              <a:rPr lang="en-US" altLang="ko-KR" sz="1600" dirty="0"/>
              <a:t>(owner, "About </a:t>
            </a:r>
            <a:r>
              <a:rPr lang="en-US" altLang="ko-KR" sz="1600" dirty="0" err="1"/>
              <a:t>DialogTest</a:t>
            </a:r>
            <a:r>
              <a:rPr lang="en-US" altLang="ko-KR" sz="1600" dirty="0"/>
              <a:t>", true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add HTML label to center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/>
              <a:t>add</a:t>
            </a:r>
            <a:r>
              <a:rPr lang="en-US" altLang="ko-KR" sz="1600" dirty="0" smtClean="0"/>
              <a:t>(  </a:t>
            </a:r>
            <a:r>
              <a:rPr lang="en-US" altLang="ko-KR" sz="1600" dirty="0" err="1" smtClean="0"/>
              <a:t>ew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JLabel</a:t>
            </a:r>
            <a:r>
              <a:rPr lang="en-US" altLang="ko-KR" sz="1600" dirty="0" smtClean="0"/>
              <a:t>(   </a:t>
            </a:r>
            <a:r>
              <a:rPr lang="en-US" altLang="ko-KR" sz="1600" dirty="0"/>
              <a:t>"&lt;html&gt;&lt;h1&gt;&lt;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&gt;Core Java&lt;/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&gt;&lt;/h1&gt;&lt;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&gt;By Cay </a:t>
            </a:r>
            <a:r>
              <a:rPr lang="en-US" altLang="ko-KR" sz="1600" dirty="0" err="1"/>
              <a:t>Horstmann</a:t>
            </a:r>
            <a:r>
              <a:rPr lang="en-US" altLang="ko-KR" sz="1600" dirty="0"/>
              <a:t>&lt;/html</a:t>
            </a:r>
            <a:r>
              <a:rPr lang="en-US" altLang="ko-KR" sz="1600" dirty="0" smtClean="0"/>
              <a:t>&gt;"),               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BorderLayout.CENTER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rgbClr val="7030A0"/>
                </a:solidFill>
              </a:rPr>
              <a:t>// OK button closes the dialog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 ok = new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("OK");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ok.addActionListener</a:t>
            </a:r>
            <a:r>
              <a:rPr lang="en-US" altLang="ko-KR" sz="1600" dirty="0"/>
              <a:t>(event -&gt; 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(false));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/>
              <a:t>// add OK button to southern border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 panel = new </a:t>
            </a:r>
            <a:r>
              <a:rPr lang="en-US" altLang="ko-KR" sz="1600" dirty="0" err="1"/>
              <a:t>JPanel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panel.add</a:t>
            </a:r>
            <a:r>
              <a:rPr lang="en-US" altLang="ko-KR" sz="1600" dirty="0"/>
              <a:t>(ok);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/>
              <a:t>add</a:t>
            </a:r>
            <a:r>
              <a:rPr lang="en-US" altLang="ko-KR" sz="1600" dirty="0"/>
              <a:t>(panel, </a:t>
            </a:r>
            <a:r>
              <a:rPr lang="en-US" altLang="ko-KR" sz="1600" dirty="0" err="1"/>
              <a:t>BorderLayout.SOUTH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b="1" dirty="0"/>
              <a:t>pack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} </a:t>
            </a:r>
            <a:r>
              <a:rPr lang="en-US" altLang="ko-KR" sz="1600" b="1" dirty="0" smtClean="0"/>
              <a:t>// end of constructor 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 smtClean="0"/>
              <a:t>} </a:t>
            </a:r>
            <a:r>
              <a:rPr lang="en-US" altLang="ko-KR" sz="1600" b="1" dirty="0" smtClean="0"/>
              <a:t>// end of class 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407226" y="3112152"/>
            <a:ext cx="3295124" cy="2479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0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12.7.3 Data Exchange</a:t>
            </a:r>
            <a:r>
              <a:rPr lang="en-US" altLang="ko-KR" sz="2400" dirty="0" smtClean="0">
                <a:solidFill>
                  <a:srgbClr val="0000FF"/>
                </a:solidFill>
              </a:rPr>
              <a:t>: How to move data in and out of a dialog box?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7"/>
            <a:ext cx="10515600" cy="561977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Normally, </a:t>
            </a:r>
            <a:r>
              <a:rPr lang="en-US" altLang="ko-KR" dirty="0" smtClean="0"/>
              <a:t>dialog box is displayed to get information from user.</a:t>
            </a:r>
            <a:endParaRPr lang="en-US" altLang="ko-KR" sz="1000" dirty="0"/>
          </a:p>
          <a:p>
            <a:r>
              <a:rPr lang="en-US" altLang="ko-KR" dirty="0"/>
              <a:t>Data needs to be transmitted back to the </a:t>
            </a:r>
            <a:r>
              <a:rPr lang="en-US" altLang="ko-KR" dirty="0" smtClean="0"/>
              <a:t> user application.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Example: </a:t>
            </a:r>
            <a:r>
              <a:rPr lang="en-US" altLang="ko-KR" b="1" dirty="0" smtClean="0"/>
              <a:t>user enter user name and password for online service</a:t>
            </a:r>
          </a:p>
          <a:p>
            <a:r>
              <a:rPr lang="en-US" altLang="ko-KR" b="1" dirty="0" smtClean="0"/>
              <a:t>Make a class for the data: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public </a:t>
            </a:r>
            <a:r>
              <a:rPr lang="en-US" altLang="ko-KR" dirty="0">
                <a:latin typeface="Comic Sans MS" panose="030F0702030302020204" pitchFamily="66" charset="0"/>
              </a:rPr>
              <a:t>class User 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   . </a:t>
            </a:r>
            <a:r>
              <a:rPr lang="en-US" altLang="ko-KR" dirty="0">
                <a:latin typeface="Comic Sans MS" panose="030F0702030302020204" pitchFamily="66" charset="0"/>
              </a:rPr>
              <a:t>. </a:t>
            </a:r>
            <a:r>
              <a:rPr lang="en-US" altLang="ko-KR" dirty="0" smtClean="0">
                <a:latin typeface="Comic Sans MS" panose="030F0702030302020204" pitchFamily="66" charset="0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}</a:t>
            </a:r>
            <a:endParaRPr lang="en-US" altLang="ko-KR" sz="1000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Make </a:t>
            </a:r>
            <a:r>
              <a:rPr lang="en-US" altLang="ko-KR" b="1" dirty="0">
                <a:solidFill>
                  <a:srgbClr val="0000FF"/>
                </a:solidFill>
              </a:rPr>
              <a:t>methods for </a:t>
            </a:r>
            <a:r>
              <a:rPr lang="en-US" altLang="ko-KR" b="1" dirty="0" smtClean="0">
                <a:solidFill>
                  <a:srgbClr val="0000FF"/>
                </a:solidFill>
              </a:rPr>
              <a:t>setting and </a:t>
            </a:r>
            <a:r>
              <a:rPr lang="en-US" altLang="ko-KR" b="1" dirty="0">
                <a:solidFill>
                  <a:srgbClr val="0000FF"/>
                </a:solidFill>
              </a:rPr>
              <a:t>getting data</a:t>
            </a:r>
            <a:r>
              <a:rPr lang="en-US" altLang="ko-KR" b="1" dirty="0"/>
              <a:t>:</a:t>
            </a:r>
          </a:p>
          <a:p>
            <a:pPr marL="457200" lvl="1" indent="0">
              <a:buNone/>
            </a:pPr>
            <a:r>
              <a:rPr lang="en-US" altLang="ko-KR" b="1" dirty="0">
                <a:latin typeface="Comic Sans MS" panose="030F0702030302020204" pitchFamily="66" charset="0"/>
              </a:rPr>
              <a:t>public class PasswordChooser 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public void </a:t>
            </a:r>
            <a:r>
              <a:rPr lang="en-US" altLang="ko-KR" dirty="0" err="1">
                <a:latin typeface="Comic Sans MS" panose="030F0702030302020204" pitchFamily="66" charset="0"/>
              </a:rPr>
              <a:t>setUser</a:t>
            </a:r>
            <a:r>
              <a:rPr lang="en-US" altLang="ko-KR" dirty="0">
                <a:latin typeface="Comic Sans MS" panose="030F0702030302020204" pitchFamily="66" charset="0"/>
              </a:rPr>
              <a:t>(User u) </a:t>
            </a:r>
            <a:r>
              <a:rPr lang="en-US" altLang="ko-KR" dirty="0" smtClean="0">
                <a:latin typeface="Comic Sans MS" panose="030F0702030302020204" pitchFamily="66" charset="0"/>
              </a:rPr>
              <a:t> { </a:t>
            </a:r>
            <a:r>
              <a:rPr lang="en-US" altLang="ko-KR" dirty="0">
                <a:latin typeface="Comic Sans MS" panose="030F0702030302020204" pitchFamily="66" charset="0"/>
              </a:rPr>
              <a:t>. . . }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public User </a:t>
            </a:r>
            <a:r>
              <a:rPr lang="en-US" altLang="ko-KR" dirty="0" err="1">
                <a:latin typeface="Comic Sans MS" panose="030F0702030302020204" pitchFamily="66" charset="0"/>
              </a:rPr>
              <a:t>getUser</a:t>
            </a:r>
            <a:r>
              <a:rPr lang="en-US" altLang="ko-KR" dirty="0">
                <a:latin typeface="Comic Sans MS" panose="030F0702030302020204" pitchFamily="66" charset="0"/>
              </a:rPr>
              <a:t>() { . . . }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. . .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	}</a:t>
            </a:r>
            <a:endParaRPr lang="en-US" altLang="ko-KR" sz="900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Pop </a:t>
            </a:r>
            <a:r>
              <a:rPr lang="en-US" altLang="ko-KR" b="1" dirty="0">
                <a:solidFill>
                  <a:srgbClr val="0000FF"/>
                </a:solidFill>
              </a:rPr>
              <a:t>up the dialog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public </a:t>
            </a:r>
            <a:r>
              <a:rPr lang="en-US" altLang="ko-KR" dirty="0" err="1">
                <a:latin typeface="Comic Sans MS" panose="030F0702030302020204" pitchFamily="66" charset="0"/>
              </a:rPr>
              <a:t>boolean</a:t>
            </a:r>
            <a:r>
              <a:rPr lang="en-US" altLang="ko-KR" dirty="0">
                <a:latin typeface="Comic Sans MS" panose="030F0702030302020204" pitchFamily="66" charset="0"/>
              </a:rPr>
              <a:t> showDialog()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JDialog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dialog </a:t>
            </a:r>
            <a:r>
              <a:rPr lang="en-US" altLang="ko-KR" dirty="0">
                <a:latin typeface="Comic Sans MS" panose="030F0702030302020204" pitchFamily="66" charset="0"/>
              </a:rPr>
              <a:t>= new </a:t>
            </a:r>
            <a:r>
              <a:rPr lang="en-US" altLang="ko-KR" dirty="0" err="1">
                <a:latin typeface="Comic Sans MS" panose="030F0702030302020204" pitchFamily="66" charset="0"/>
              </a:rPr>
              <a:t>JDialog</a:t>
            </a:r>
            <a:r>
              <a:rPr lang="en-US" altLang="ko-KR" dirty="0">
                <a:latin typeface="Comic Sans MS" panose="030F0702030302020204" pitchFamily="66" charset="0"/>
              </a:rPr>
              <a:t>(frame, true /* modal */);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dialog.add</a:t>
            </a:r>
            <a:r>
              <a:rPr lang="en-US" altLang="ko-KR" dirty="0">
                <a:latin typeface="Comic Sans MS" panose="030F0702030302020204" pitchFamily="66" charset="0"/>
              </a:rPr>
              <a:t>(panel);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dialog.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pack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dialog.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setVisible</a:t>
            </a:r>
            <a:r>
              <a:rPr lang="en-US" altLang="ko-KR" dirty="0">
                <a:latin typeface="Comic Sans MS" panose="030F0702030302020204" pitchFamily="66" charset="0"/>
              </a:rPr>
              <a:t>(true);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991519" y="2314322"/>
            <a:ext cx="3681876" cy="3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Listing 12.19: </a:t>
            </a:r>
            <a:r>
              <a:rPr lang="en-US" altLang="ko-KR" dirty="0" smtClean="0">
                <a:solidFill>
                  <a:srgbClr val="FF0000"/>
                </a:solidFill>
              </a:rPr>
              <a:t>dataExchange/</a:t>
            </a:r>
            <a:r>
              <a:rPr lang="en-US" altLang="ko-KR" dirty="0" smtClean="0">
                <a:solidFill>
                  <a:srgbClr val="0000FF"/>
                </a:solidFill>
              </a:rPr>
              <a:t>DataExchangeFrame.java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package dataExchange;</a:t>
            </a:r>
          </a:p>
          <a:p>
            <a:pPr marL="0" indent="0">
              <a:buNone/>
            </a:pPr>
            <a:r>
              <a:rPr lang="en-US" altLang="ko-KR" sz="1600" dirty="0" smtClean="0"/>
              <a:t>import </a:t>
            </a:r>
            <a:r>
              <a:rPr lang="en-US" altLang="ko-KR" sz="1600" dirty="0" err="1"/>
              <a:t>java.awt</a:t>
            </a:r>
            <a:r>
              <a:rPr lang="en-US" altLang="ko-KR" sz="1600" dirty="0"/>
              <a:t>.*;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java.awt.event</a:t>
            </a:r>
            <a:r>
              <a:rPr lang="en-US" altLang="ko-KR" sz="1600" dirty="0"/>
              <a:t>.*;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</a:t>
            </a:r>
            <a:r>
              <a:rPr lang="en-US" altLang="ko-KR" sz="1600" dirty="0"/>
              <a:t>.*;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030A0"/>
                </a:solidFill>
              </a:rPr>
              <a:t>/* </a:t>
            </a:r>
            <a:r>
              <a:rPr lang="en-US" altLang="ko-KR" sz="1600" b="1" dirty="0">
                <a:solidFill>
                  <a:srgbClr val="7030A0"/>
                </a:solidFill>
              </a:rPr>
              <a:t>A frame with a menu whose File-&gt;Connect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</a:rPr>
              <a:t>shows a password dialog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. </a:t>
            </a:r>
            <a:r>
              <a:rPr lang="en-US" altLang="ko-KR" sz="1600" b="1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>
                <a:solidFill>
                  <a:srgbClr val="0000FF"/>
                </a:solidFill>
              </a:rPr>
              <a:t>DataExchangeFrame</a:t>
            </a:r>
            <a:r>
              <a:rPr lang="en-US" altLang="ko-KR" sz="1600" dirty="0"/>
              <a:t> extends </a:t>
            </a:r>
            <a:r>
              <a:rPr lang="en-US" altLang="ko-KR" sz="1600" b="1" dirty="0" err="1">
                <a:solidFill>
                  <a:srgbClr val="0000FF"/>
                </a:solidFill>
              </a:rPr>
              <a:t>JFrame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public 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TEXT_ROWS</a:t>
            </a:r>
            <a:r>
              <a:rPr lang="en-US" altLang="ko-KR" sz="1600" dirty="0"/>
              <a:t> = 20;</a:t>
            </a:r>
          </a:p>
          <a:p>
            <a:pPr marL="0" indent="0">
              <a:buNone/>
            </a:pPr>
            <a:r>
              <a:rPr lang="en-US" altLang="ko-KR" sz="1600" dirty="0"/>
              <a:t>   public 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TEXT_COLUMNS </a:t>
            </a:r>
            <a:r>
              <a:rPr lang="en-US" altLang="ko-KR" sz="1600" dirty="0"/>
              <a:t>= 40;</a:t>
            </a:r>
          </a:p>
          <a:p>
            <a:pPr marL="0" indent="0">
              <a:buNone/>
            </a:pPr>
            <a:r>
              <a:rPr lang="en-US" altLang="ko-KR" sz="1600" dirty="0"/>
              <a:t>   private </a:t>
            </a:r>
            <a:r>
              <a:rPr lang="en-US" altLang="ko-KR" sz="1600" b="1" dirty="0">
                <a:solidFill>
                  <a:srgbClr val="0000FF"/>
                </a:solidFill>
              </a:rPr>
              <a:t>PasswordChooser</a:t>
            </a:r>
            <a:r>
              <a:rPr lang="en-US" altLang="ko-KR" sz="1600" dirty="0"/>
              <a:t> dialog = null;</a:t>
            </a:r>
          </a:p>
          <a:p>
            <a:pPr marL="0" indent="0">
              <a:buNone/>
            </a:pPr>
            <a:r>
              <a:rPr lang="en-US" altLang="ko-KR" sz="1600" dirty="0"/>
              <a:t>   private </a:t>
            </a:r>
            <a:r>
              <a:rPr lang="en-US" altLang="ko-KR" sz="1600" b="1" dirty="0" err="1"/>
              <a:t>JTextArea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214682" y="1335186"/>
            <a:ext cx="4402067" cy="368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6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12.19: </a:t>
            </a:r>
            <a:r>
              <a:rPr lang="en-US" altLang="ko-KR" dirty="0" smtClean="0">
                <a:solidFill>
                  <a:srgbClr val="FF0000"/>
                </a:solidFill>
              </a:rPr>
              <a:t>dataExchange/</a:t>
            </a:r>
            <a:r>
              <a:rPr lang="en-US" altLang="ko-KR" dirty="0" smtClean="0">
                <a:solidFill>
                  <a:srgbClr val="0000FF"/>
                </a:solidFill>
              </a:rPr>
              <a:t>DataExchangeFrame.java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>
                <a:solidFill>
                  <a:srgbClr val="0000FF"/>
                </a:solidFill>
              </a:rPr>
              <a:t>DataExchangeFrame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construct a File menu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JMenuBa</a:t>
            </a:r>
            <a:r>
              <a:rPr lang="en-US" altLang="ko-KR" dirty="0" err="1"/>
              <a:t>r</a:t>
            </a:r>
            <a:r>
              <a:rPr lang="en-US" altLang="ko-KR" dirty="0"/>
              <a:t> mbar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JMenuBar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setJMenuBar</a:t>
            </a:r>
            <a:r>
              <a:rPr lang="en-US" altLang="ko-KR" dirty="0"/>
              <a:t>(mbar);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JMenu</a:t>
            </a:r>
            <a:r>
              <a:rPr lang="en-US" altLang="ko-KR" dirty="0"/>
              <a:t> </a:t>
            </a:r>
            <a:r>
              <a:rPr lang="en-US" altLang="ko-KR" dirty="0" err="1"/>
              <a:t>fileMenu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JMenu</a:t>
            </a:r>
            <a:r>
              <a:rPr lang="en-US" altLang="ko-KR" dirty="0"/>
              <a:t>("File");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mba</a:t>
            </a:r>
            <a:r>
              <a:rPr lang="en-US" altLang="ko-KR" dirty="0" err="1"/>
              <a:t>r.add</a:t>
            </a:r>
            <a:r>
              <a:rPr lang="en-US" altLang="ko-KR" dirty="0"/>
              <a:t>(</a:t>
            </a:r>
            <a:r>
              <a:rPr lang="en-US" altLang="ko-KR" dirty="0" err="1"/>
              <a:t>fileMenu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b="1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Connect and Exit menu items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JMenuItem</a:t>
            </a:r>
            <a:r>
              <a:rPr lang="en-US" altLang="ko-KR" dirty="0"/>
              <a:t> </a:t>
            </a:r>
            <a:r>
              <a:rPr lang="en-US" altLang="ko-KR" dirty="0" err="1"/>
              <a:t>connectItem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JMenuItem</a:t>
            </a:r>
            <a:r>
              <a:rPr lang="en-US" altLang="ko-KR" dirty="0"/>
              <a:t>("</a:t>
            </a:r>
            <a:r>
              <a:rPr lang="en-US" altLang="ko-KR" b="1" dirty="0"/>
              <a:t>Connect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connectItem.addActionListener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new </a:t>
            </a:r>
            <a:r>
              <a:rPr lang="en-US" altLang="ko-KR" b="1" dirty="0" err="1"/>
              <a:t>ConnectAction</a:t>
            </a:r>
            <a:r>
              <a:rPr lang="en-US" altLang="ko-KR" b="1" dirty="0" smtClean="0"/>
              <a:t>()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fileMenu.add</a:t>
            </a:r>
            <a:r>
              <a:rPr lang="en-US" altLang="ko-KR" dirty="0"/>
              <a:t>(</a:t>
            </a:r>
            <a:r>
              <a:rPr lang="en-US" altLang="ko-KR" dirty="0" err="1"/>
              <a:t>connectItem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The Exit item exits the program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JMenuItem</a:t>
            </a:r>
            <a:r>
              <a:rPr lang="en-US" altLang="ko-KR" dirty="0"/>
              <a:t> </a:t>
            </a:r>
            <a:r>
              <a:rPr lang="en-US" altLang="ko-KR" b="1" dirty="0" err="1"/>
              <a:t>exitItem</a:t>
            </a:r>
            <a:r>
              <a:rPr lang="en-US" altLang="ko-KR" b="1" dirty="0"/>
              <a:t> </a:t>
            </a:r>
            <a:r>
              <a:rPr lang="en-US" altLang="ko-KR" dirty="0"/>
              <a:t>= new </a:t>
            </a:r>
            <a:r>
              <a:rPr lang="en-US" altLang="ko-KR" dirty="0" err="1"/>
              <a:t>JMenuItem</a:t>
            </a:r>
            <a:r>
              <a:rPr lang="en-US" altLang="ko-KR" dirty="0"/>
              <a:t>("</a:t>
            </a:r>
            <a:r>
              <a:rPr lang="en-US" altLang="ko-KR" b="1" dirty="0"/>
              <a:t>Exit"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exitItem.</a:t>
            </a:r>
            <a:r>
              <a:rPr lang="en-US" altLang="ko-KR" b="1" dirty="0" err="1"/>
              <a:t>addActionListener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0000FF"/>
                </a:solidFill>
              </a:rPr>
              <a:t>event </a:t>
            </a:r>
            <a:r>
              <a:rPr lang="en-US" altLang="ko-KR" dirty="0">
                <a:solidFill>
                  <a:srgbClr val="0000FF"/>
                </a:solidFill>
              </a:rPr>
              <a:t>-&gt; </a:t>
            </a:r>
            <a:r>
              <a:rPr lang="en-US" altLang="ko-KR" dirty="0" err="1">
                <a:solidFill>
                  <a:srgbClr val="0000FF"/>
                </a:solidFill>
              </a:rPr>
              <a:t>System.exit</a:t>
            </a:r>
            <a:r>
              <a:rPr lang="en-US" altLang="ko-KR" dirty="0">
                <a:solidFill>
                  <a:srgbClr val="0000FF"/>
                </a:solidFill>
              </a:rPr>
              <a:t>(0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 smtClean="0"/>
              <a:t>fileMenu.add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exitItem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841183" y="1149069"/>
            <a:ext cx="3180170" cy="287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6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12.19: </a:t>
            </a:r>
            <a:r>
              <a:rPr lang="en-US" altLang="ko-KR" dirty="0" smtClean="0">
                <a:solidFill>
                  <a:srgbClr val="FF0000"/>
                </a:solidFill>
              </a:rPr>
              <a:t>dataExchange/</a:t>
            </a:r>
            <a:r>
              <a:rPr lang="en-US" altLang="ko-KR" dirty="0" smtClean="0">
                <a:solidFill>
                  <a:srgbClr val="0000FF"/>
                </a:solidFill>
              </a:rPr>
              <a:t>DataExchangeFrame.java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b="1" dirty="0" err="1"/>
              <a:t>textArea</a:t>
            </a:r>
            <a:r>
              <a:rPr lang="en-US" altLang="ko-KR" sz="1800" dirty="0"/>
              <a:t> = new </a:t>
            </a:r>
            <a:r>
              <a:rPr lang="en-US" altLang="ko-KR" sz="1800" b="1" dirty="0" err="1"/>
              <a:t>JTextArea</a:t>
            </a:r>
            <a:r>
              <a:rPr lang="en-US" altLang="ko-KR" sz="1800" dirty="0"/>
              <a:t>(TEXT_ROWS, TEXT_COLUMNS);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      add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new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JScrollPane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textArea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BorderLayout.CENTER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b="1" dirty="0"/>
              <a:t>pack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b="1" dirty="0" smtClean="0"/>
              <a:t>}  // end of constructor 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</a:rPr>
              <a:t>   /* The </a:t>
            </a:r>
            <a:r>
              <a:rPr lang="en-US" altLang="ko-KR" sz="1800" b="1" dirty="0">
                <a:solidFill>
                  <a:srgbClr val="7030A0"/>
                </a:solidFill>
              </a:rPr>
              <a:t>Connect action pops up the password dialog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.*/</a:t>
            </a:r>
            <a:endParaRPr lang="en-US" altLang="ko-KR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private class </a:t>
            </a:r>
            <a:r>
              <a:rPr lang="en-US" altLang="ko-KR" sz="1800" b="1" dirty="0" err="1">
                <a:solidFill>
                  <a:srgbClr val="0000FF"/>
                </a:solidFill>
              </a:rPr>
              <a:t>ConnectAction</a:t>
            </a:r>
            <a:r>
              <a:rPr lang="en-US" altLang="ko-KR" sz="1800" dirty="0"/>
              <a:t> implements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ActionListener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  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 public void </a:t>
            </a:r>
            <a:r>
              <a:rPr lang="en-US" altLang="ko-KR" sz="1800" b="1" dirty="0" err="1"/>
              <a:t>actionPerformed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ActionEvent</a:t>
            </a:r>
            <a:r>
              <a:rPr lang="en-US" altLang="ko-KR" sz="1800" dirty="0"/>
              <a:t> event)</a:t>
            </a:r>
          </a:p>
          <a:p>
            <a:pPr marL="0" indent="0">
              <a:buNone/>
            </a:pPr>
            <a:r>
              <a:rPr lang="en-US" altLang="ko-KR" sz="1800" dirty="0"/>
              <a:t>     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</a:rPr>
              <a:t>         // if first time, construct dialog</a:t>
            </a:r>
          </a:p>
          <a:p>
            <a:pPr marL="0" indent="0"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/>
              <a:t>if (dialog == null) dialog = new PasswordChooser();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96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7646973" y="1788339"/>
            <a:ext cx="3147802" cy="2961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3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12.19: </a:t>
            </a:r>
            <a:r>
              <a:rPr lang="en-US" altLang="ko-KR" dirty="0" smtClean="0">
                <a:solidFill>
                  <a:srgbClr val="FF0000"/>
                </a:solidFill>
              </a:rPr>
              <a:t>dataExchange/</a:t>
            </a:r>
            <a:r>
              <a:rPr lang="en-US" altLang="ko-KR" dirty="0" smtClean="0">
                <a:solidFill>
                  <a:srgbClr val="0000FF"/>
                </a:solidFill>
              </a:rPr>
              <a:t>DataExchangeFrame.java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029950" cy="53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// </a:t>
            </a:r>
            <a:r>
              <a:rPr lang="en-US" altLang="ko-KR" sz="1600" b="1" dirty="0">
                <a:solidFill>
                  <a:srgbClr val="7030A0"/>
                </a:solidFill>
              </a:rPr>
              <a:t>set default values</a:t>
            </a:r>
          </a:p>
          <a:p>
            <a:pPr marL="0" indent="0"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dialog.setUser</a:t>
            </a:r>
            <a:r>
              <a:rPr lang="en-US" altLang="ko-KR" sz="1600" dirty="0" smtClean="0"/>
              <a:t>(new </a:t>
            </a:r>
            <a:r>
              <a:rPr lang="en-US" altLang="ko-KR" sz="1600" dirty="0"/>
              <a:t>User("</a:t>
            </a:r>
            <a:r>
              <a:rPr lang="en-US" altLang="ko-KR" sz="1600" dirty="0" err="1"/>
              <a:t>yourname</a:t>
            </a:r>
            <a:r>
              <a:rPr lang="en-US" altLang="ko-KR" sz="1600" dirty="0"/>
              <a:t>", null</a:t>
            </a:r>
            <a:r>
              <a:rPr lang="en-US" altLang="ko-KR" sz="1600" dirty="0" smtClean="0"/>
              <a:t>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      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pop up </a:t>
            </a:r>
            <a:r>
              <a:rPr lang="en-US" altLang="ko-KR" sz="1600" dirty="0" smtClean="0"/>
              <a:t>dialog</a:t>
            </a:r>
          </a:p>
          <a:p>
            <a:pPr marL="0" indent="0">
              <a:buNone/>
            </a:pPr>
            <a:r>
              <a:rPr lang="en-US" altLang="ko-KR" sz="1600" dirty="0" smtClean="0"/>
              <a:t>        if ( </a:t>
            </a:r>
            <a:r>
              <a:rPr lang="en-US" altLang="ko-KR" sz="1600" dirty="0" err="1" smtClean="0"/>
              <a:t>dialog.</a:t>
            </a:r>
            <a:r>
              <a:rPr lang="en-US" altLang="ko-KR" sz="1600" b="1" dirty="0" err="1" smtClean="0"/>
              <a:t>showDialog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DataExchangeFrame.this</a:t>
            </a:r>
            <a:r>
              <a:rPr lang="en-US" altLang="ko-KR" sz="1600" dirty="0"/>
              <a:t>, "</a:t>
            </a:r>
            <a:r>
              <a:rPr lang="en-US" altLang="ko-KR" sz="1600" b="1" dirty="0"/>
              <a:t>Connect</a:t>
            </a:r>
            <a:r>
              <a:rPr lang="en-US" altLang="ko-KR" sz="1600" dirty="0" smtClean="0"/>
              <a:t>") 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   {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            </a:t>
            </a:r>
            <a:r>
              <a:rPr lang="en-US" altLang="ko-KR" sz="1600" b="1" dirty="0">
                <a:solidFill>
                  <a:srgbClr val="7030A0"/>
                </a:solidFill>
              </a:rPr>
              <a:t>// if accepted, retrieve user input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User </a:t>
            </a:r>
            <a:r>
              <a:rPr lang="en-US" altLang="ko-KR" sz="1600" dirty="0"/>
              <a:t>u = </a:t>
            </a:r>
            <a:r>
              <a:rPr lang="en-US" altLang="ko-KR" sz="1600" dirty="0" err="1"/>
              <a:t>dialog.getUser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textArea.append</a:t>
            </a:r>
            <a:r>
              <a:rPr lang="en-US" altLang="ko-KR" sz="1600" dirty="0"/>
              <a:t>("user name = " + </a:t>
            </a:r>
            <a:r>
              <a:rPr lang="en-US" altLang="ko-KR" sz="1600" dirty="0" err="1"/>
              <a:t>u.getName</a:t>
            </a:r>
            <a:r>
              <a:rPr lang="en-US" altLang="ko-KR" sz="1600" dirty="0"/>
              <a:t>() + ", password = 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+ (new String(</a:t>
            </a:r>
            <a:r>
              <a:rPr lang="en-US" altLang="ko-KR" sz="1600" dirty="0" err="1"/>
              <a:t>u.getPassword</a:t>
            </a:r>
            <a:r>
              <a:rPr lang="en-US" altLang="ko-KR" sz="1600" dirty="0"/>
              <a:t>())) + "\n");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 }  </a:t>
            </a:r>
            <a:r>
              <a:rPr lang="en-US" altLang="ko-KR" sz="1600" b="1" dirty="0" smtClean="0"/>
              <a:t>// end of actionPerformed() method 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 smtClean="0"/>
              <a:t>   }  </a:t>
            </a:r>
            <a:r>
              <a:rPr lang="en-US" altLang="ko-KR" sz="1600" b="1" dirty="0" smtClean="0"/>
              <a:t>// end of inner class 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/>
              <a:t>// end of DataExchangeFrame </a:t>
            </a:r>
            <a:r>
              <a:rPr lang="en-US" altLang="ko-KR" sz="1600" b="1" dirty="0"/>
              <a:t>extends 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8003023" y="1109020"/>
            <a:ext cx="2419519" cy="1796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7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12.20: </a:t>
            </a:r>
            <a:r>
              <a:rPr lang="en-US" altLang="ko-KR" dirty="0" smtClean="0">
                <a:solidFill>
                  <a:srgbClr val="FF0000"/>
                </a:solidFill>
              </a:rPr>
              <a:t>dataExchange/</a:t>
            </a:r>
            <a:r>
              <a:rPr lang="en-US" altLang="ko-KR" dirty="0" smtClean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package dataExchange;</a:t>
            </a:r>
          </a:p>
          <a:p>
            <a:pPr marL="0" indent="0">
              <a:buNone/>
            </a:pPr>
            <a:r>
              <a:rPr lang="en-US" altLang="ko-KR" sz="1600" b="1" dirty="0" smtClean="0"/>
              <a:t>import </a:t>
            </a:r>
            <a:r>
              <a:rPr lang="en-US" altLang="ko-KR" sz="1600" b="1" dirty="0" err="1"/>
              <a:t>java.awt.BorderLayout</a:t>
            </a:r>
            <a:r>
              <a:rPr lang="en-US" altLang="ko-KR" sz="1600" b="1" dirty="0"/>
              <a:t>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java.awt.Component</a:t>
            </a:r>
            <a:r>
              <a:rPr lang="en-US" altLang="ko-KR" sz="1600" b="1" dirty="0"/>
              <a:t>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java.awt.Frame</a:t>
            </a:r>
            <a:r>
              <a:rPr lang="en-US" altLang="ko-KR" sz="1600" b="1" dirty="0"/>
              <a:t>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java.awt.GridLayout</a:t>
            </a:r>
            <a:r>
              <a:rPr lang="en-US" altLang="ko-KR" sz="1600" b="1" dirty="0"/>
              <a:t>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import </a:t>
            </a:r>
            <a:r>
              <a:rPr lang="en-US" altLang="ko-KR" sz="1600" dirty="0" err="1"/>
              <a:t>javax.swing.JButton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javax.swing.JDialog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javax.swing.JLabel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javax.swing.JPanel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javax.swing.JPasswordField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javax.swing.JTextField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javax.swing.</a:t>
            </a:r>
            <a:r>
              <a:rPr lang="en-US" altLang="ko-KR" sz="1600" b="1" dirty="0" err="1"/>
              <a:t>SwingUtilitie</a:t>
            </a:r>
            <a:r>
              <a:rPr lang="en-US" altLang="ko-KR" sz="1600" dirty="0" err="1"/>
              <a:t>s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580133" y="1108610"/>
            <a:ext cx="3515315" cy="316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5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Listing 12.20: </a:t>
            </a:r>
            <a:r>
              <a:rPr lang="en-US" altLang="ko-KR" dirty="0">
                <a:solidFill>
                  <a:srgbClr val="FF0000"/>
                </a:solidFill>
              </a:rPr>
              <a:t>dataExchange/</a:t>
            </a:r>
            <a:r>
              <a:rPr lang="en-US" altLang="ko-KR" dirty="0">
                <a:solidFill>
                  <a:srgbClr val="0000FF"/>
                </a:solidFill>
              </a:rPr>
              <a:t>PasswordChooser.java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password chooser that is shown inside a </a:t>
            </a:r>
            <a:r>
              <a:rPr lang="en-US" altLang="ko-KR" dirty="0" smtClean="0">
                <a:solidFill>
                  <a:srgbClr val="7030A0"/>
                </a:solidFill>
              </a:rPr>
              <a:t>dialog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/>
              <a:t>PasswordChooser</a:t>
            </a:r>
            <a:r>
              <a:rPr lang="en-US" altLang="ko-KR" dirty="0"/>
              <a:t> extends </a:t>
            </a:r>
            <a:r>
              <a:rPr lang="en-US" altLang="ko-KR" b="1" dirty="0" err="1"/>
              <a:t>JPanel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JTextField</a:t>
            </a:r>
            <a:r>
              <a:rPr lang="en-US" altLang="ko-KR" dirty="0"/>
              <a:t> </a:t>
            </a:r>
            <a:r>
              <a:rPr lang="en-US" altLang="ko-KR" b="1" dirty="0"/>
              <a:t>username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JPasswordField</a:t>
            </a:r>
            <a:r>
              <a:rPr lang="en-US" altLang="ko-KR" dirty="0"/>
              <a:t> </a:t>
            </a:r>
            <a:r>
              <a:rPr lang="en-US" altLang="ko-KR" b="1" dirty="0"/>
              <a:t>password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en-US" altLang="ko-KR" b="1" dirty="0" err="1"/>
              <a:t>okButton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b="1" dirty="0"/>
              <a:t>ok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dirty="0" err="1"/>
              <a:t>JDialog</a:t>
            </a:r>
            <a:r>
              <a:rPr lang="en-US" altLang="ko-KR" dirty="0"/>
              <a:t> </a:t>
            </a:r>
            <a:r>
              <a:rPr lang="en-US" altLang="ko-KR" b="1" dirty="0"/>
              <a:t>dialog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/>
              <a:t>PasswordChooser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setLayout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err="1"/>
              <a:t>BorderLayout</a:t>
            </a:r>
            <a:r>
              <a:rPr lang="en-US" altLang="ko-KR" dirty="0" smtClean="0"/>
              <a:t>());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814802" y="2092202"/>
            <a:ext cx="3515315" cy="316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0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10154</Words>
  <Application>Microsoft Office PowerPoint</Application>
  <PresentationFormat>Widescreen</PresentationFormat>
  <Paragraphs>1793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CourierNewPSMT</vt:lpstr>
      <vt:lpstr>맑은 고딕</vt:lpstr>
      <vt:lpstr>MonoCondensed</vt:lpstr>
      <vt:lpstr>TimesNewRomanPS-BoldMT</vt:lpstr>
      <vt:lpstr>TimesNewRomanPS-ItalicMT</vt:lpstr>
      <vt:lpstr>TimesNewRomanPSMT</vt:lpstr>
      <vt:lpstr>Arial</vt:lpstr>
      <vt:lpstr>Comic Sans MS</vt:lpstr>
      <vt:lpstr>Wingdings</vt:lpstr>
      <vt:lpstr>Office 테마</vt:lpstr>
      <vt:lpstr>Chapter  12: User Interface Components  with Swing</vt:lpstr>
      <vt:lpstr>12.1 Swing and The “Model-View-Controller ” Design  Pattern</vt:lpstr>
      <vt:lpstr>12.1 Swing and The “Model-View-Controller ”Design  Pattern</vt:lpstr>
      <vt:lpstr>Fig: Interactions among model, view, and controller objects.</vt:lpstr>
      <vt:lpstr>12.2.3. A Model-View-Controller Analysis of Swing Buttons</vt:lpstr>
      <vt:lpstr>12.2. Introduction to Layout Managers:</vt:lpstr>
      <vt:lpstr>Fig: Inheritance Hierarchy of the “Component” Class </vt:lpstr>
      <vt:lpstr>12.2.1 Border Layout Manager</vt:lpstr>
      <vt:lpstr>12.2.2. Grid Layout</vt:lpstr>
      <vt:lpstr>Listing 12.1 calculator /CalculatorPanel.java</vt:lpstr>
      <vt:lpstr>Listing 12.1 calculator /CalculatorPanel.java</vt:lpstr>
      <vt:lpstr>Listing 12.1 calculator /CalculatorPanel.java</vt:lpstr>
      <vt:lpstr>Listing 12.1 calculator /CalculatorPanel.java</vt:lpstr>
      <vt:lpstr>Listing 12.1 calculator /CalculatorPanel.java</vt:lpstr>
      <vt:lpstr>Listing 12.1 calculator /CalculatorPanel.java</vt:lpstr>
      <vt:lpstr>Listing 12.1 calculator /CalculatorPanel.java</vt:lpstr>
      <vt:lpstr>Listing 12.1 calculator /CalculatorPanel.java</vt:lpstr>
      <vt:lpstr>12.3 Text inputs </vt:lpstr>
      <vt:lpstr>  JTextArea</vt:lpstr>
      <vt:lpstr>Isting 12.2 text /TextComponetFrame.java</vt:lpstr>
      <vt:lpstr>Isting 12.2 text /TextComponetFrame.java</vt:lpstr>
      <vt:lpstr>Isting 12.2 text /TextComponetFrame.java</vt:lpstr>
      <vt:lpstr>12.4 Choice Components</vt:lpstr>
      <vt:lpstr>Listing 12.3. checkbox/ CheckBoxFrame.java</vt:lpstr>
      <vt:lpstr>Listing 12.3. checkbox/ CheckBoxFrame.java</vt:lpstr>
      <vt:lpstr>Listing 12.3. checkbox/ CheckBoxFrame.java</vt:lpstr>
      <vt:lpstr>12.4.2. Radio Buttons</vt:lpstr>
      <vt:lpstr>Listing 12.4 radioButton /RadioButtonFrame.java</vt:lpstr>
      <vt:lpstr>Listing  12.4 radioButton /RadioButtonFrame.java</vt:lpstr>
      <vt:lpstr>Listing  12.4 radioButton /RadioButtonFrame.java</vt:lpstr>
      <vt:lpstr>12.4.3. Borders</vt:lpstr>
      <vt:lpstr>Listing 12.5: border/ BoerderFrame.java</vt:lpstr>
      <vt:lpstr>Listing 12.5: border/ BoerderFrame.java</vt:lpstr>
      <vt:lpstr>12.4.4. Combo Boxes</vt:lpstr>
      <vt:lpstr>Listing 12.6: comboBox/ComboxFrame.java</vt:lpstr>
      <vt:lpstr>Listing 12.6: comboBox/ComboxFrame.java</vt:lpstr>
      <vt:lpstr>Listing 12.6: comboBox/ComboxFrame.java</vt:lpstr>
      <vt:lpstr>12.4.5. Sliders</vt:lpstr>
      <vt:lpstr>Listing 12.7: slider /SliderFrame.java</vt:lpstr>
      <vt:lpstr>Listing 12.7: slider /SliderFrame.java</vt:lpstr>
      <vt:lpstr>Listing 12.7: slider /SliderFrame.java</vt:lpstr>
      <vt:lpstr>Listing 12.7: slider /SliderFrame.java</vt:lpstr>
      <vt:lpstr>Listing 12.7: slider /SliderFrame.java</vt:lpstr>
      <vt:lpstr>Listing 12.7: slider /SliderFrame.java</vt:lpstr>
      <vt:lpstr>12.5. Pull down Menus</vt:lpstr>
      <vt:lpstr>Menu Item Actions</vt:lpstr>
      <vt:lpstr>12.5.2. Special Menu Items</vt:lpstr>
      <vt:lpstr>12.5.4. Pop-Up Menus</vt:lpstr>
      <vt:lpstr>12.5.5 Keyboard Mnemonics and Accelerators</vt:lpstr>
      <vt:lpstr>12.5.6. Enabling and Disabling Menu Items</vt:lpstr>
      <vt:lpstr>Listing 12.8: menu /MenuFrame.java</vt:lpstr>
      <vt:lpstr>Listing 12.8: menu /MenuFrame.java</vt:lpstr>
      <vt:lpstr>Listing 12.8: menu /MenuFrame.java</vt:lpstr>
      <vt:lpstr>Listing 12.8: menu /MenuFrame.java</vt:lpstr>
      <vt:lpstr>Listing 12.8: menu /MenuFrame.java</vt:lpstr>
      <vt:lpstr>Listing 12.8: menu /MenuFrame.java</vt:lpstr>
      <vt:lpstr>Listing 12.8: menu /MenuFrame.java</vt:lpstr>
      <vt:lpstr>Listing 12.8: menu /MenuFrame.java</vt:lpstr>
      <vt:lpstr>Listing 12.8: menu /MenuFrame.java</vt:lpstr>
      <vt:lpstr>12.5.7. Toolbars</vt:lpstr>
      <vt:lpstr>Listing 12.9: toolBar /toolBarFrame.java</vt:lpstr>
      <vt:lpstr>Listing 12.9: toolBar /toolBarFrame.java</vt:lpstr>
      <vt:lpstr>Listing 12.9: toolBar /toolBarFrame.java</vt:lpstr>
      <vt:lpstr>Listing 12.9: toolBar /toolBarFrame.java</vt:lpstr>
      <vt:lpstr>Listing 12.9: toolBar /toolBarFrame.java</vt:lpstr>
      <vt:lpstr>12.6.4. Custom Layout Managers</vt:lpstr>
      <vt:lpstr>Listing 12.13: circleLayout/ CircleLayout.java</vt:lpstr>
      <vt:lpstr>Listing 12.13: circleLayout/ CircleLayout.java</vt:lpstr>
      <vt:lpstr>Listing 12.13: circleLayout/ CircleLayout.java</vt:lpstr>
      <vt:lpstr>Listing 12.13: circleLayout/ CircleLayout.java</vt:lpstr>
      <vt:lpstr>Listing 12.13: circleLayout/ CircleLayout.java</vt:lpstr>
      <vt:lpstr>Listing 12.13: circleLayout/ CircleLayout.java</vt:lpstr>
      <vt:lpstr>Listing 12.14: circleLayout/ CircleLayoutFrame.java</vt:lpstr>
      <vt:lpstr>12.7. Dialog Boxes</vt:lpstr>
      <vt:lpstr>12.7.1.Option Dialogs</vt:lpstr>
      <vt:lpstr>Listing 12.15 and 12.16: OptionDialog Test screen</vt:lpstr>
      <vt:lpstr>Listing 12.5: optionDialog/OptionDialogFrame.java</vt:lpstr>
      <vt:lpstr>Listing 12.15: optionDialog/OptionDialogFrame.java</vt:lpstr>
      <vt:lpstr>Listing 12.15: optionDialog/OptionDialogFrame.java</vt:lpstr>
      <vt:lpstr>Listing 12.15: optionDialog/OptionDialogFrame.java</vt:lpstr>
      <vt:lpstr>Listing 12.5: optionDialog/OptionDialogFrame.java</vt:lpstr>
      <vt:lpstr>Listing 12.15: optionDialog/OptionDialogFrame.java</vt:lpstr>
      <vt:lpstr>Listing 12.5: optionDialog/OptionDialogFrame.java</vt:lpstr>
      <vt:lpstr>Listing 12.15: optionDialog/OptionDialogFrame.java</vt:lpstr>
      <vt:lpstr>Listing 12.5: optionDialog/OptionDialogFrame.java</vt:lpstr>
      <vt:lpstr>Listing 12.16: optionDialog/ButtonPanel.java</vt:lpstr>
      <vt:lpstr>Listing 12.6: optionDialog/ButtonPanel.java</vt:lpstr>
      <vt:lpstr>12.7.2 Creating Dialogs</vt:lpstr>
      <vt:lpstr>Listing 12.17. dialog/DialogFrame.java</vt:lpstr>
      <vt:lpstr>Listing 12.17. dialog/DialogFrame.java</vt:lpstr>
      <vt:lpstr>Listing 12.18. dialog/AboutDialog.java</vt:lpstr>
      <vt:lpstr>Listing 12.18. dialog/AboutDialog.java</vt:lpstr>
      <vt:lpstr>12.7.3 Data Exchange: How to move data in and out of a dialog box?</vt:lpstr>
      <vt:lpstr>Listing 12.19: dataExchange/DataExchangeFrame.java</vt:lpstr>
      <vt:lpstr>Listing 12.19: dataExchange/DataExchangeFrame.java</vt:lpstr>
      <vt:lpstr>Listing 12.19: dataExchange/DataExchangeFrame.java</vt:lpstr>
      <vt:lpstr>Listing 12.19: dataExchange/DataExchangeFrame.java</vt:lpstr>
      <vt:lpstr>Listing 12.20: dataExchange/PasswordChooser.java</vt:lpstr>
      <vt:lpstr>Listing 12.20: dataExchange/PasswordChooser.java</vt:lpstr>
      <vt:lpstr>Listing 12.20: dataExchange/PasswordChooser.java</vt:lpstr>
      <vt:lpstr>Listing 12.20: dataExchange/PasswordChooser.java</vt:lpstr>
      <vt:lpstr>Listing 12.20: dataExchange/PasswordChooser.java</vt:lpstr>
      <vt:lpstr>Listing 12.20: dataExchange/PasswordChooser.java</vt:lpstr>
      <vt:lpstr>Listing 12.20: dataExchange/PasswordChooser.java</vt:lpstr>
      <vt:lpstr> 12.7.4. File Dialog Boxes </vt:lpstr>
      <vt:lpstr>Listing 12.21.fileChooser/ImageViewerFrame.java</vt:lpstr>
      <vt:lpstr>Listing 12.21.fileChooser/ImageViewerFrame.java</vt:lpstr>
      <vt:lpstr>Listing 12.21.fileChooser/ImageViewerFrame.java</vt:lpstr>
      <vt:lpstr>Listing 12.21.fileChooser/ImageViewerFrame.java</vt:lpstr>
      <vt:lpstr>Listing 12.22.fileChooser/ImagePreviewer.java</vt:lpstr>
      <vt:lpstr>Listing 12.22.fileChooser/ImagePreviewer.java</vt:lpstr>
      <vt:lpstr>Listing 12.22: fileChooser/FileIconView.java</vt:lpstr>
      <vt:lpstr>Listing 12.22: fileChooser/FileIconView.java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361</cp:revision>
  <dcterms:created xsi:type="dcterms:W3CDTF">2018-08-13T01:39:17Z</dcterms:created>
  <dcterms:modified xsi:type="dcterms:W3CDTF">2018-11-27T05:13:34Z</dcterms:modified>
</cp:coreProperties>
</file>