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95238" autoAdjust="0"/>
  </p:normalViewPr>
  <p:slideViewPr>
    <p:cSldViewPr snapToGrid="0">
      <p:cViewPr>
        <p:scale>
          <a:sx n="200" d="100"/>
          <a:sy n="200" d="100"/>
        </p:scale>
        <p:origin x="115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7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2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2721-949F-4F1C-95E5-3E339C80A6B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A1EB-D7C4-4369-8F6D-76AC1DA22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7BCEC-B1AA-4FC2-BA2B-1ACD5C90E385}"/>
              </a:ext>
            </a:extLst>
          </p:cNvPr>
          <p:cNvSpPr txBox="1"/>
          <p:nvPr/>
        </p:nvSpPr>
        <p:spPr>
          <a:xfrm>
            <a:off x="274320" y="203200"/>
            <a:ext cx="630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1. Analyze the “use case” scenario of Authenticate and Withdrawal, and then write the “</a:t>
            </a:r>
            <a:r>
              <a:rPr lang="en-US" altLang="ko-KR" dirty="0">
                <a:solidFill>
                  <a:srgbClr val="FF0000"/>
                </a:solidFill>
              </a:rPr>
              <a:t>use case</a:t>
            </a:r>
            <a:r>
              <a:rPr lang="en-US" altLang="ko-KR" dirty="0"/>
              <a:t>” scenario for Transfer (5 points)</a:t>
            </a:r>
            <a:endParaRPr lang="ko-KR" altLang="ko-KR" dirty="0"/>
          </a:p>
          <a:p>
            <a:pPr lvl="0" latinLnBrk="1"/>
            <a:endParaRPr lang="ko-KR" altLang="en-US" dirty="0"/>
          </a:p>
        </p:txBody>
      </p:sp>
      <p:pic>
        <p:nvPicPr>
          <p:cNvPr id="1026" name="Picture 2" descr="man image iconì ëí ì´ë¯¸ì§ ê²ìê²°ê³¼">
            <a:extLst>
              <a:ext uri="{FF2B5EF4-FFF2-40B4-BE49-F238E27FC236}">
                <a16:creationId xmlns:a16="http://schemas.microsoft.com/office/drawing/2014/main" id="{235FF8E1-7165-449D-BB0E-B886F195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1" y="1998664"/>
            <a:ext cx="574039" cy="5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AA1A841A-ECC2-4E70-81B0-046FAE72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1946389"/>
            <a:ext cx="678587" cy="6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679A488A-59F3-47FB-895B-A4AE63CC42DA}"/>
              </a:ext>
            </a:extLst>
          </p:cNvPr>
          <p:cNvSpPr/>
          <p:nvPr/>
        </p:nvSpPr>
        <p:spPr>
          <a:xfrm>
            <a:off x="2263140" y="1403529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Input card &amp;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 number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DD78E32-E851-4F7C-9E58-3002CE0FCCEE}"/>
              </a:ext>
            </a:extLst>
          </p:cNvPr>
          <p:cNvSpPr/>
          <p:nvPr/>
        </p:nvSpPr>
        <p:spPr>
          <a:xfrm>
            <a:off x="2263140" y="1818413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Choose money transferring option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C8AABA9-ED10-4201-9AA9-DF8420CD8407}"/>
              </a:ext>
            </a:extLst>
          </p:cNvPr>
          <p:cNvSpPr/>
          <p:nvPr/>
        </p:nvSpPr>
        <p:spPr>
          <a:xfrm>
            <a:off x="2263140" y="2652399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Enter amount for transfer money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5B176CF-228B-4A49-8DE6-97252260BD0B}"/>
              </a:ext>
            </a:extLst>
          </p:cNvPr>
          <p:cNvSpPr/>
          <p:nvPr/>
        </p:nvSpPr>
        <p:spPr>
          <a:xfrm>
            <a:off x="2263140" y="2235406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Enter account to transfer money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F754BF-5DAC-479D-9B56-6F76E2F77CCA}"/>
              </a:ext>
            </a:extLst>
          </p:cNvPr>
          <p:cNvSpPr/>
          <p:nvPr/>
        </p:nvSpPr>
        <p:spPr>
          <a:xfrm>
            <a:off x="2263140" y="3486385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Transfer the amount  money from user to user input account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722A4A-2B61-4BA9-BC76-302BF0BD2C05}"/>
              </a:ext>
            </a:extLst>
          </p:cNvPr>
          <p:cNvCxnSpPr>
            <a:stCxn id="1026" idx="3"/>
            <a:endCxn id="20" idx="2"/>
          </p:cNvCxnSpPr>
          <p:nvPr/>
        </p:nvCxnSpPr>
        <p:spPr>
          <a:xfrm flipV="1">
            <a:off x="1102360" y="1583780"/>
            <a:ext cx="1160780" cy="701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A0BEA4-B517-469B-9DDD-973E3867215D}"/>
              </a:ext>
            </a:extLst>
          </p:cNvPr>
          <p:cNvCxnSpPr>
            <a:stCxn id="1026" idx="3"/>
            <a:endCxn id="30" idx="2"/>
          </p:cNvCxnSpPr>
          <p:nvPr/>
        </p:nvCxnSpPr>
        <p:spPr>
          <a:xfrm flipV="1">
            <a:off x="1102360" y="1998664"/>
            <a:ext cx="1160780" cy="287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682CA8-A4C7-4C25-BECC-C4F3E4E28ED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916680" y="1583780"/>
            <a:ext cx="1160780" cy="55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4B33E5-6A14-4534-B0C7-3ACD6E2FC4CA}"/>
              </a:ext>
            </a:extLst>
          </p:cNvPr>
          <p:cNvCxnSpPr>
            <a:stCxn id="1030" idx="1"/>
            <a:endCxn id="30" idx="6"/>
          </p:cNvCxnSpPr>
          <p:nvPr/>
        </p:nvCxnSpPr>
        <p:spPr>
          <a:xfrm flipH="1" flipV="1">
            <a:off x="3916680" y="1998664"/>
            <a:ext cx="1320800" cy="287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0AFFDE-2CD1-4B70-AE95-7D7C4B8BD4F4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916680" y="2292156"/>
            <a:ext cx="1160780" cy="123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02FC0C-4E6C-4866-998E-48CC53DDDA79}"/>
              </a:ext>
            </a:extLst>
          </p:cNvPr>
          <p:cNvCxnSpPr>
            <a:stCxn id="1026" idx="3"/>
            <a:endCxn id="32" idx="2"/>
          </p:cNvCxnSpPr>
          <p:nvPr/>
        </p:nvCxnSpPr>
        <p:spPr>
          <a:xfrm>
            <a:off x="1102360" y="2285684"/>
            <a:ext cx="1160780" cy="129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20FE0D1-8226-48D2-9A90-41589406B1ED}"/>
              </a:ext>
            </a:extLst>
          </p:cNvPr>
          <p:cNvSpPr/>
          <p:nvPr/>
        </p:nvSpPr>
        <p:spPr>
          <a:xfrm>
            <a:off x="2263140" y="3069392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Check the amount to validate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96E99A9-8A30-4E52-A755-BF6B18FF6574}"/>
              </a:ext>
            </a:extLst>
          </p:cNvPr>
          <p:cNvCxnSpPr>
            <a:stCxn id="1026" idx="3"/>
            <a:endCxn id="31" idx="2"/>
          </p:cNvCxnSpPr>
          <p:nvPr/>
        </p:nvCxnSpPr>
        <p:spPr>
          <a:xfrm>
            <a:off x="1102360" y="2285684"/>
            <a:ext cx="1160780" cy="546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5FA35F5-9F15-4727-B0FA-1BB92288FED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3916680" y="2335960"/>
            <a:ext cx="1160780" cy="496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67A6010-69C4-43E8-8A05-939427DD55EF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1262380" y="2428552"/>
            <a:ext cx="1000760" cy="82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6B6B654-6A2A-461D-BAEB-316845C12AB1}"/>
              </a:ext>
            </a:extLst>
          </p:cNvPr>
          <p:cNvCxnSpPr>
            <a:stCxn id="1030" idx="1"/>
            <a:endCxn id="54" idx="6"/>
          </p:cNvCxnSpPr>
          <p:nvPr/>
        </p:nvCxnSpPr>
        <p:spPr>
          <a:xfrm flipH="1">
            <a:off x="3916680" y="2285683"/>
            <a:ext cx="1320800" cy="963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409C10-96CD-416C-BF7B-1144B5F6E86E}"/>
              </a:ext>
            </a:extLst>
          </p:cNvPr>
          <p:cNvCxnSpPr>
            <a:stCxn id="1030" idx="1"/>
            <a:endCxn id="33" idx="6"/>
          </p:cNvCxnSpPr>
          <p:nvPr/>
        </p:nvCxnSpPr>
        <p:spPr>
          <a:xfrm flipH="1">
            <a:off x="3916680" y="2285683"/>
            <a:ext cx="1320800" cy="1380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6892CE2-A707-4B17-B2A9-5CF2261FC7DF}"/>
              </a:ext>
            </a:extLst>
          </p:cNvPr>
          <p:cNvSpPr/>
          <p:nvPr/>
        </p:nvSpPr>
        <p:spPr>
          <a:xfrm>
            <a:off x="2260600" y="3954481"/>
            <a:ext cx="1653540" cy="3605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Eject Card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F4C45683-9341-4692-851B-5AECD86A642E}"/>
              </a:ext>
            </a:extLst>
          </p:cNvPr>
          <p:cNvCxnSpPr>
            <a:stCxn id="1026" idx="3"/>
            <a:endCxn id="71" idx="2"/>
          </p:cNvCxnSpPr>
          <p:nvPr/>
        </p:nvCxnSpPr>
        <p:spPr>
          <a:xfrm>
            <a:off x="1102360" y="2285684"/>
            <a:ext cx="1158240" cy="1849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632DF6A-2CCF-4DBD-BFE4-001C16168B49}"/>
              </a:ext>
            </a:extLst>
          </p:cNvPr>
          <p:cNvSpPr txBox="1"/>
          <p:nvPr/>
        </p:nvSpPr>
        <p:spPr>
          <a:xfrm>
            <a:off x="612141" y="2591439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57536D-2581-45DB-BA4D-D8CD093F362E}"/>
              </a:ext>
            </a:extLst>
          </p:cNvPr>
          <p:cNvSpPr txBox="1"/>
          <p:nvPr/>
        </p:nvSpPr>
        <p:spPr>
          <a:xfrm>
            <a:off x="5346700" y="2535242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ATM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88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B89953-DF81-49CD-ACFA-EC1DAD09C24D}"/>
              </a:ext>
            </a:extLst>
          </p:cNvPr>
          <p:cNvCxnSpPr>
            <a:cxnSpLocks/>
          </p:cNvCxnSpPr>
          <p:nvPr/>
        </p:nvCxnSpPr>
        <p:spPr>
          <a:xfrm>
            <a:off x="1805928" y="5456066"/>
            <a:ext cx="2" cy="163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1D33915D-CA4B-4861-AB3B-2186B7A41EDC}"/>
              </a:ext>
            </a:extLst>
          </p:cNvPr>
          <p:cNvSpPr/>
          <p:nvPr/>
        </p:nvSpPr>
        <p:spPr>
          <a:xfrm>
            <a:off x="1787142" y="1132840"/>
            <a:ext cx="98912" cy="989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F0AE40-0FD0-494B-B718-916F3888E4A1}"/>
              </a:ext>
            </a:extLst>
          </p:cNvPr>
          <p:cNvCxnSpPr>
            <a:cxnSpLocks/>
          </p:cNvCxnSpPr>
          <p:nvPr/>
        </p:nvCxnSpPr>
        <p:spPr>
          <a:xfrm>
            <a:off x="1836602" y="1233029"/>
            <a:ext cx="0" cy="12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38E9E6D9-8993-4D6C-9104-7B15B106BA3E}"/>
              </a:ext>
            </a:extLst>
          </p:cNvPr>
          <p:cNvSpPr/>
          <p:nvPr/>
        </p:nvSpPr>
        <p:spPr>
          <a:xfrm>
            <a:off x="525638" y="3368970"/>
            <a:ext cx="2601290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Display menu of </a:t>
            </a:r>
            <a:r>
              <a:rPr lang="en-US" altLang="ko-KR" sz="620" b="1" dirty="0">
                <a:solidFill>
                  <a:schemeClr val="tx1"/>
                </a:solidFill>
              </a:rPr>
              <a:t>transfer</a:t>
            </a:r>
            <a:r>
              <a:rPr lang="en-US" altLang="ko-KR" sz="620" dirty="0">
                <a:solidFill>
                  <a:schemeClr val="tx1"/>
                </a:solidFill>
              </a:rPr>
              <a:t> amount and optional to cancel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B58B9E1-6AAA-4201-B25D-0C5F347F7C0D}"/>
              </a:ext>
            </a:extLst>
          </p:cNvPr>
          <p:cNvSpPr/>
          <p:nvPr/>
        </p:nvSpPr>
        <p:spPr>
          <a:xfrm>
            <a:off x="1265349" y="3690015"/>
            <a:ext cx="1140825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Input the menu selection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1B8A159-6FB9-4DB2-98E9-BFE5F884046D}"/>
              </a:ext>
            </a:extLst>
          </p:cNvPr>
          <p:cNvSpPr/>
          <p:nvPr/>
        </p:nvSpPr>
        <p:spPr>
          <a:xfrm>
            <a:off x="1720427" y="4011996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9995ED-5892-4104-A638-DA75BC9C2B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822003" y="3570953"/>
            <a:ext cx="4285" cy="14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03DD9-5973-4111-9017-B63F2F44D6E2}"/>
              </a:ext>
            </a:extLst>
          </p:cNvPr>
          <p:cNvCxnSpPr>
            <a:cxnSpLocks/>
          </p:cNvCxnSpPr>
          <p:nvPr/>
        </p:nvCxnSpPr>
        <p:spPr>
          <a:xfrm>
            <a:off x="1826283" y="3900568"/>
            <a:ext cx="0" cy="110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856A77-E897-499E-BD87-85C44C26C628}"/>
              </a:ext>
            </a:extLst>
          </p:cNvPr>
          <p:cNvCxnSpPr>
            <a:cxnSpLocks/>
          </p:cNvCxnSpPr>
          <p:nvPr/>
        </p:nvCxnSpPr>
        <p:spPr>
          <a:xfrm>
            <a:off x="1821652" y="4213977"/>
            <a:ext cx="0" cy="9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9E073287-3F73-44AE-8C67-F69DDCAF259A}"/>
              </a:ext>
            </a:extLst>
          </p:cNvPr>
          <p:cNvSpPr/>
          <p:nvPr/>
        </p:nvSpPr>
        <p:spPr>
          <a:xfrm>
            <a:off x="1311241" y="4324278"/>
            <a:ext cx="102082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Set amount attribute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235D2966-B474-4779-B523-B3DC0258F8C5}"/>
              </a:ext>
            </a:extLst>
          </p:cNvPr>
          <p:cNvSpPr/>
          <p:nvPr/>
        </p:nvSpPr>
        <p:spPr>
          <a:xfrm>
            <a:off x="623990" y="4649397"/>
            <a:ext cx="239601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Get available balance of user’s account from database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174E74-FF3F-43F2-BBFE-895AEA4E5525}"/>
              </a:ext>
            </a:extLst>
          </p:cNvPr>
          <p:cNvCxnSpPr>
            <a:cxnSpLocks/>
          </p:cNvCxnSpPr>
          <p:nvPr/>
        </p:nvCxnSpPr>
        <p:spPr>
          <a:xfrm flipH="1">
            <a:off x="1821998" y="4535840"/>
            <a:ext cx="4285" cy="14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9E455D-FFBE-4755-8CDD-11DEA72C15EF}"/>
              </a:ext>
            </a:extLst>
          </p:cNvPr>
          <p:cNvSpPr txBox="1"/>
          <p:nvPr/>
        </p:nvSpPr>
        <p:spPr>
          <a:xfrm>
            <a:off x="1854990" y="4179690"/>
            <a:ext cx="782647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[user selected amount]</a:t>
            </a:r>
            <a:endParaRPr lang="ko-KR" altLang="en-US" sz="506" dirty="0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0EE48EA1-90D5-4A76-ABC1-0F848A5631F9}"/>
              </a:ext>
            </a:extLst>
          </p:cNvPr>
          <p:cNvSpPr/>
          <p:nvPr/>
        </p:nvSpPr>
        <p:spPr>
          <a:xfrm>
            <a:off x="531323" y="1353762"/>
            <a:ext cx="2601290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Display menu of </a:t>
            </a:r>
            <a:r>
              <a:rPr lang="en-US" altLang="ko-KR" sz="620" b="1" dirty="0">
                <a:solidFill>
                  <a:schemeClr val="tx1"/>
                </a:solidFill>
              </a:rPr>
              <a:t>input account ID transferred </a:t>
            </a:r>
            <a:r>
              <a:rPr lang="en-US" altLang="ko-KR" sz="620" dirty="0">
                <a:solidFill>
                  <a:schemeClr val="tx1"/>
                </a:solidFill>
              </a:rPr>
              <a:t>and to cancel </a:t>
            </a: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F7CDCDF3-BB20-4B69-BE85-0F5D498096DF}"/>
              </a:ext>
            </a:extLst>
          </p:cNvPr>
          <p:cNvSpPr/>
          <p:nvPr/>
        </p:nvSpPr>
        <p:spPr>
          <a:xfrm>
            <a:off x="1265220" y="1676475"/>
            <a:ext cx="1140825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Input </a:t>
            </a:r>
            <a:r>
              <a:rPr lang="en-US" altLang="ko-KR" sz="620" b="1" dirty="0">
                <a:solidFill>
                  <a:schemeClr val="tx1"/>
                </a:solidFill>
              </a:rPr>
              <a:t>account number </a:t>
            </a:r>
            <a:r>
              <a:rPr lang="en-US" altLang="ko-KR" sz="620" dirty="0">
                <a:solidFill>
                  <a:schemeClr val="tx1"/>
                </a:solidFill>
              </a:rPr>
              <a:t>(will be transferred)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543866-A7DE-4A82-BC28-6C14AA836464}"/>
              </a:ext>
            </a:extLst>
          </p:cNvPr>
          <p:cNvCxnSpPr>
            <a:cxnSpLocks/>
          </p:cNvCxnSpPr>
          <p:nvPr/>
        </p:nvCxnSpPr>
        <p:spPr>
          <a:xfrm>
            <a:off x="1831968" y="1555743"/>
            <a:ext cx="0" cy="12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9CFDA6-632E-4999-93DA-7471014FFB50}"/>
              </a:ext>
            </a:extLst>
          </p:cNvPr>
          <p:cNvCxnSpPr>
            <a:cxnSpLocks/>
          </p:cNvCxnSpPr>
          <p:nvPr/>
        </p:nvCxnSpPr>
        <p:spPr>
          <a:xfrm>
            <a:off x="1829750" y="1878455"/>
            <a:ext cx="0" cy="12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CE67FDE-CD7D-46A2-8446-7FA3448E71F3}"/>
              </a:ext>
            </a:extLst>
          </p:cNvPr>
          <p:cNvSpPr/>
          <p:nvPr/>
        </p:nvSpPr>
        <p:spPr>
          <a:xfrm>
            <a:off x="1721751" y="2007035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8E8579-BC32-43CE-95CD-DA9C5D752E65}"/>
              </a:ext>
            </a:extLst>
          </p:cNvPr>
          <p:cNvCxnSpPr>
            <a:cxnSpLocks/>
          </p:cNvCxnSpPr>
          <p:nvPr/>
        </p:nvCxnSpPr>
        <p:spPr>
          <a:xfrm>
            <a:off x="1827041" y="2218822"/>
            <a:ext cx="0" cy="9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525C4-4095-4F24-9846-EDAF076A5BC8}"/>
              </a:ext>
            </a:extLst>
          </p:cNvPr>
          <p:cNvSpPr txBox="1"/>
          <p:nvPr/>
        </p:nvSpPr>
        <p:spPr>
          <a:xfrm>
            <a:off x="1829752" y="2158240"/>
            <a:ext cx="782647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[user input account]</a:t>
            </a:r>
            <a:endParaRPr lang="ko-KR" altLang="en-US" sz="506" dirty="0"/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B9955359-6B98-4AAB-83D5-EC39425C15D5}"/>
              </a:ext>
            </a:extLst>
          </p:cNvPr>
          <p:cNvSpPr/>
          <p:nvPr/>
        </p:nvSpPr>
        <p:spPr>
          <a:xfrm>
            <a:off x="1319338" y="2314499"/>
            <a:ext cx="102082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Set transferred account attribute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44CA23-54AB-4367-989A-4D4F8613FF11}"/>
              </a:ext>
            </a:extLst>
          </p:cNvPr>
          <p:cNvCxnSpPr>
            <a:cxnSpLocks/>
          </p:cNvCxnSpPr>
          <p:nvPr/>
        </p:nvCxnSpPr>
        <p:spPr>
          <a:xfrm flipH="1">
            <a:off x="1830096" y="2526060"/>
            <a:ext cx="4285" cy="14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B6C474-B552-4670-A75F-6057069A7C11}"/>
              </a:ext>
            </a:extLst>
          </p:cNvPr>
          <p:cNvSpPr txBox="1"/>
          <p:nvPr/>
        </p:nvSpPr>
        <p:spPr>
          <a:xfrm>
            <a:off x="856302" y="1959943"/>
            <a:ext cx="969162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[user canceled transaction]</a:t>
            </a:r>
            <a:endParaRPr lang="ko-KR" altLang="en-US" sz="506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761D11C7-0273-472C-8296-068CEF9A0438}"/>
              </a:ext>
            </a:extLst>
          </p:cNvPr>
          <p:cNvSpPr/>
          <p:nvPr/>
        </p:nvSpPr>
        <p:spPr>
          <a:xfrm>
            <a:off x="1708041" y="4964939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7E0FEFF-E632-4707-8521-45CAD0BEC9A8}"/>
              </a:ext>
            </a:extLst>
          </p:cNvPr>
          <p:cNvCxnSpPr>
            <a:cxnSpLocks/>
          </p:cNvCxnSpPr>
          <p:nvPr/>
        </p:nvCxnSpPr>
        <p:spPr>
          <a:xfrm>
            <a:off x="1809266" y="5166921"/>
            <a:ext cx="0" cy="9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E71E7B-3789-451B-BE2F-8348A4CB459A}"/>
              </a:ext>
            </a:extLst>
          </p:cNvPr>
          <p:cNvSpPr txBox="1"/>
          <p:nvPr/>
        </p:nvSpPr>
        <p:spPr>
          <a:xfrm>
            <a:off x="1882248" y="4940503"/>
            <a:ext cx="1027643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[amount &gt; available balance]</a:t>
            </a:r>
            <a:endParaRPr lang="ko-KR" altLang="en-US" sz="506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B42056-5C44-4CB7-98B4-7D01FB24F74F}"/>
              </a:ext>
            </a:extLst>
          </p:cNvPr>
          <p:cNvCxnSpPr>
            <a:cxnSpLocks/>
          </p:cNvCxnSpPr>
          <p:nvPr/>
        </p:nvCxnSpPr>
        <p:spPr>
          <a:xfrm>
            <a:off x="1813897" y="4851377"/>
            <a:ext cx="0" cy="110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4C8B18-3194-4FE7-B646-56D3642DBC02}"/>
              </a:ext>
            </a:extLst>
          </p:cNvPr>
          <p:cNvSpPr txBox="1"/>
          <p:nvPr/>
        </p:nvSpPr>
        <p:spPr>
          <a:xfrm>
            <a:off x="813915" y="5106414"/>
            <a:ext cx="1051076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[amount &lt;= available balance]</a:t>
            </a:r>
            <a:endParaRPr lang="ko-KR" altLang="en-US" sz="506" dirty="0"/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A274818E-E68F-4034-AF5C-0AEA74C1B8D0}"/>
              </a:ext>
            </a:extLst>
          </p:cNvPr>
          <p:cNvSpPr/>
          <p:nvPr/>
        </p:nvSpPr>
        <p:spPr>
          <a:xfrm>
            <a:off x="610995" y="5955943"/>
            <a:ext cx="239601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Interact with data base to </a:t>
            </a:r>
            <a:r>
              <a:rPr lang="en-US" altLang="ko-KR" sz="620" b="1" dirty="0">
                <a:solidFill>
                  <a:schemeClr val="tx1"/>
                </a:solidFill>
              </a:rPr>
              <a:t>transfer</a:t>
            </a:r>
            <a:r>
              <a:rPr lang="en-US" altLang="ko-KR" sz="620" dirty="0">
                <a:solidFill>
                  <a:schemeClr val="tx1"/>
                </a:solidFill>
              </a:rPr>
              <a:t> from </a:t>
            </a:r>
            <a:r>
              <a:rPr lang="en-US" altLang="ko-KR" sz="620" b="1" dirty="0">
                <a:solidFill>
                  <a:schemeClr val="tx1"/>
                </a:solidFill>
              </a:rPr>
              <a:t>user’s account</a:t>
            </a:r>
            <a:r>
              <a:rPr lang="en-US" altLang="ko-KR" sz="620" dirty="0">
                <a:solidFill>
                  <a:schemeClr val="tx1"/>
                </a:solidFill>
              </a:rPr>
              <a:t> </a:t>
            </a:r>
            <a:r>
              <a:rPr lang="en-US" altLang="ko-KR" sz="620" b="1" dirty="0">
                <a:solidFill>
                  <a:schemeClr val="tx1"/>
                </a:solidFill>
              </a:rPr>
              <a:t>to input account number’s user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A20B7E-63CF-4E08-AD5A-A65702B3BA6D}"/>
              </a:ext>
            </a:extLst>
          </p:cNvPr>
          <p:cNvCxnSpPr>
            <a:cxnSpLocks/>
          </p:cNvCxnSpPr>
          <p:nvPr/>
        </p:nvCxnSpPr>
        <p:spPr>
          <a:xfrm flipH="1">
            <a:off x="1801154" y="6167897"/>
            <a:ext cx="4285" cy="14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9BD38E19-E5FB-48EF-B5C7-CB627774C66B}"/>
              </a:ext>
            </a:extLst>
          </p:cNvPr>
          <p:cNvSpPr/>
          <p:nvPr/>
        </p:nvSpPr>
        <p:spPr>
          <a:xfrm>
            <a:off x="860111" y="6317388"/>
            <a:ext cx="1881321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Instruct user to know that  cash is transferred 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36AB308-AE47-4863-9050-BE92786DB1DC}"/>
              </a:ext>
            </a:extLst>
          </p:cNvPr>
          <p:cNvSpPr/>
          <p:nvPr/>
        </p:nvSpPr>
        <p:spPr>
          <a:xfrm>
            <a:off x="1687625" y="6629451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171D398-FEDF-4728-8C69-7968853080D5}"/>
              </a:ext>
            </a:extLst>
          </p:cNvPr>
          <p:cNvCxnSpPr>
            <a:cxnSpLocks/>
          </p:cNvCxnSpPr>
          <p:nvPr/>
        </p:nvCxnSpPr>
        <p:spPr>
          <a:xfrm>
            <a:off x="1793483" y="6518022"/>
            <a:ext cx="0" cy="110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4DB259B-09E3-49D9-92C3-5D860D227E3C}"/>
              </a:ext>
            </a:extLst>
          </p:cNvPr>
          <p:cNvCxnSpPr>
            <a:cxnSpLocks/>
          </p:cNvCxnSpPr>
          <p:nvPr/>
        </p:nvCxnSpPr>
        <p:spPr>
          <a:xfrm>
            <a:off x="1788851" y="6831432"/>
            <a:ext cx="0" cy="9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70EEA97-77E9-4A17-9087-4246438373C5}"/>
              </a:ext>
            </a:extLst>
          </p:cNvPr>
          <p:cNvSpPr/>
          <p:nvPr/>
        </p:nvSpPr>
        <p:spPr>
          <a:xfrm>
            <a:off x="1741213" y="6930597"/>
            <a:ext cx="98912" cy="9891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BB8C0E-B224-4872-8692-B31797F43F27}"/>
              </a:ext>
            </a:extLst>
          </p:cNvPr>
          <p:cNvSpPr/>
          <p:nvPr/>
        </p:nvSpPr>
        <p:spPr>
          <a:xfrm>
            <a:off x="1757904" y="6947435"/>
            <a:ext cx="67559" cy="675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4E6BD5-8C08-4797-8638-909A494266EE}"/>
              </a:ext>
            </a:extLst>
          </p:cNvPr>
          <p:cNvCxnSpPr>
            <a:stCxn id="11" idx="1"/>
          </p:cNvCxnSpPr>
          <p:nvPr/>
        </p:nvCxnSpPr>
        <p:spPr>
          <a:xfrm flipH="1">
            <a:off x="469158" y="4112986"/>
            <a:ext cx="1251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BE2BBE-FE33-4739-98D1-AF89EF069B8F}"/>
              </a:ext>
            </a:extLst>
          </p:cNvPr>
          <p:cNvCxnSpPr>
            <a:cxnSpLocks/>
          </p:cNvCxnSpPr>
          <p:nvPr/>
        </p:nvCxnSpPr>
        <p:spPr>
          <a:xfrm>
            <a:off x="472965" y="2108025"/>
            <a:ext cx="0" cy="4622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653C02-F960-4B80-BDA0-D7EAE33930E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73850" y="6730441"/>
            <a:ext cx="12137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20E33F26-192C-47FA-A1D2-A6C6D071B125}"/>
              </a:ext>
            </a:extLst>
          </p:cNvPr>
          <p:cNvSpPr/>
          <p:nvPr/>
        </p:nvSpPr>
        <p:spPr>
          <a:xfrm>
            <a:off x="630151" y="5270588"/>
            <a:ext cx="239601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Test whether </a:t>
            </a:r>
            <a:r>
              <a:rPr lang="en-US" altLang="ko-KR" sz="620" b="1" dirty="0">
                <a:solidFill>
                  <a:schemeClr val="tx1"/>
                </a:solidFill>
              </a:rPr>
              <a:t>sufficient cash </a:t>
            </a:r>
            <a:r>
              <a:rPr lang="en-US" altLang="ko-KR" sz="620" dirty="0">
                <a:solidFill>
                  <a:schemeClr val="tx1"/>
                </a:solidFill>
              </a:rPr>
              <a:t>in available in cash dispenser</a:t>
            </a:r>
            <a:endParaRPr lang="en-US" altLang="ko-KR" sz="620" b="1" dirty="0">
              <a:solidFill>
                <a:schemeClr val="tx1"/>
              </a:solidFill>
            </a:endParaRP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20672A68-F3AC-4D9A-8274-C1AB6B101B34}"/>
              </a:ext>
            </a:extLst>
          </p:cNvPr>
          <p:cNvSpPr/>
          <p:nvPr/>
        </p:nvSpPr>
        <p:spPr>
          <a:xfrm>
            <a:off x="1697183" y="5615493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121895-A539-424B-851D-D45BEBF503E5}"/>
              </a:ext>
            </a:extLst>
          </p:cNvPr>
          <p:cNvCxnSpPr>
            <a:cxnSpLocks/>
          </p:cNvCxnSpPr>
          <p:nvPr/>
        </p:nvCxnSpPr>
        <p:spPr>
          <a:xfrm flipH="1">
            <a:off x="1799098" y="5817475"/>
            <a:ext cx="4791" cy="13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1975F50-EE68-4DF0-867E-CF06655AEF27}"/>
              </a:ext>
            </a:extLst>
          </p:cNvPr>
          <p:cNvSpPr txBox="1"/>
          <p:nvPr/>
        </p:nvSpPr>
        <p:spPr>
          <a:xfrm>
            <a:off x="1820361" y="5569459"/>
            <a:ext cx="942677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[insufficient cash available]</a:t>
            </a:r>
            <a:endParaRPr lang="ko-KR" altLang="en-US" sz="506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C921E4-AC22-4158-93F9-734C58671BBA}"/>
              </a:ext>
            </a:extLst>
          </p:cNvPr>
          <p:cNvSpPr txBox="1"/>
          <p:nvPr/>
        </p:nvSpPr>
        <p:spPr>
          <a:xfrm>
            <a:off x="980971" y="5757384"/>
            <a:ext cx="942677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[sufficient cash available]</a:t>
            </a:r>
            <a:endParaRPr lang="ko-KR" altLang="en-US" sz="506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96730CC-16B1-4854-822F-CE05BFD80DB5}"/>
              </a:ext>
            </a:extLst>
          </p:cNvPr>
          <p:cNvCxnSpPr>
            <a:cxnSpLocks/>
          </p:cNvCxnSpPr>
          <p:nvPr/>
        </p:nvCxnSpPr>
        <p:spPr>
          <a:xfrm>
            <a:off x="1914954" y="5713666"/>
            <a:ext cx="1615464" cy="12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F455F06-CD4C-4C46-93B2-75D718150425}"/>
              </a:ext>
            </a:extLst>
          </p:cNvPr>
          <p:cNvSpPr txBox="1"/>
          <p:nvPr/>
        </p:nvSpPr>
        <p:spPr>
          <a:xfrm>
            <a:off x="892739" y="3963607"/>
            <a:ext cx="935421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[user canceled transaction]</a:t>
            </a:r>
            <a:endParaRPr lang="ko-KR" altLang="en-US" sz="506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33EC0F-EACB-4246-973C-85E4CACE7C0F}"/>
              </a:ext>
            </a:extLst>
          </p:cNvPr>
          <p:cNvSpPr txBox="1"/>
          <p:nvPr/>
        </p:nvSpPr>
        <p:spPr>
          <a:xfrm>
            <a:off x="274320" y="203200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dirty="0"/>
              <a:t>2. Analyze the “activity diagram” of Withdrawal, and write the “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r>
              <a:rPr lang="en-US" altLang="ko-KR" dirty="0"/>
              <a:t>” for Transfer. (5 points)</a:t>
            </a: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0573999-1097-4E00-937F-923A0E880AA4}"/>
              </a:ext>
            </a:extLst>
          </p:cNvPr>
          <p:cNvCxnSpPr/>
          <p:nvPr/>
        </p:nvCxnSpPr>
        <p:spPr>
          <a:xfrm flipH="1">
            <a:off x="465402" y="2108025"/>
            <a:ext cx="1251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83CF4907-0A55-4C4A-8E0A-3CCD9DB9AD6C}"/>
              </a:ext>
            </a:extLst>
          </p:cNvPr>
          <p:cNvSpPr/>
          <p:nvPr/>
        </p:nvSpPr>
        <p:spPr>
          <a:xfrm>
            <a:off x="1711851" y="3039544"/>
            <a:ext cx="211712" cy="2019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60F6E3A-6A96-497D-ACE1-2CE1D2CAE589}"/>
              </a:ext>
            </a:extLst>
          </p:cNvPr>
          <p:cNvCxnSpPr>
            <a:cxnSpLocks/>
          </p:cNvCxnSpPr>
          <p:nvPr/>
        </p:nvCxnSpPr>
        <p:spPr>
          <a:xfrm>
            <a:off x="1813076" y="3241526"/>
            <a:ext cx="0" cy="9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D3EA3BA-5BDE-43E1-AB0D-0AB6E4E4745C}"/>
              </a:ext>
            </a:extLst>
          </p:cNvPr>
          <p:cNvSpPr txBox="1"/>
          <p:nvPr/>
        </p:nvSpPr>
        <p:spPr>
          <a:xfrm>
            <a:off x="1886058" y="3015108"/>
            <a:ext cx="1100252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</a:t>
            </a:r>
            <a:r>
              <a:rPr lang="en-US" altLang="ko-KR" sz="506" dirty="0" err="1"/>
              <a:t>input_accountNumber</a:t>
            </a:r>
            <a:r>
              <a:rPr lang="en-US" altLang="ko-KR" sz="506" dirty="0"/>
              <a:t> is not exist]</a:t>
            </a:r>
            <a:endParaRPr lang="ko-KR" altLang="en-US" sz="506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58EAA85-E640-43A4-A253-689606CA4C81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923563" y="3140534"/>
            <a:ext cx="11002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52FE6CCB-A63B-4E45-8C83-15A878FD3A3E}"/>
              </a:ext>
            </a:extLst>
          </p:cNvPr>
          <p:cNvSpPr/>
          <p:nvPr/>
        </p:nvSpPr>
        <p:spPr>
          <a:xfrm>
            <a:off x="3023817" y="3043957"/>
            <a:ext cx="1020824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91" dirty="0">
                <a:solidFill>
                  <a:schemeClr val="tx1"/>
                </a:solidFill>
              </a:rPr>
              <a:t>Display appropriate </a:t>
            </a:r>
            <a:r>
              <a:rPr lang="en-US" altLang="ko-KR" sz="591" b="1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766132-4D13-4A8A-9304-95DCBA8E404C}"/>
              </a:ext>
            </a:extLst>
          </p:cNvPr>
          <p:cNvSpPr txBox="1"/>
          <p:nvPr/>
        </p:nvSpPr>
        <p:spPr>
          <a:xfrm>
            <a:off x="817725" y="3181019"/>
            <a:ext cx="1051076" cy="17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dirty="0"/>
              <a:t>[</a:t>
            </a:r>
            <a:r>
              <a:rPr lang="en-US" altLang="ko-KR" sz="506" dirty="0" err="1"/>
              <a:t>input_accountNumber</a:t>
            </a:r>
            <a:r>
              <a:rPr lang="en-US" altLang="ko-KR" sz="506" dirty="0"/>
              <a:t> is exist]</a:t>
            </a:r>
            <a:endParaRPr lang="ko-KR" altLang="en-US" sz="506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FC95BA6-632B-4362-8AC3-B675962047B9}"/>
              </a:ext>
            </a:extLst>
          </p:cNvPr>
          <p:cNvCxnSpPr>
            <a:cxnSpLocks/>
          </p:cNvCxnSpPr>
          <p:nvPr/>
        </p:nvCxnSpPr>
        <p:spPr>
          <a:xfrm flipH="1">
            <a:off x="1816886" y="2885834"/>
            <a:ext cx="4285" cy="14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>
            <a:extLst>
              <a:ext uri="{FF2B5EF4-FFF2-40B4-BE49-F238E27FC236}">
                <a16:creationId xmlns:a16="http://schemas.microsoft.com/office/drawing/2014/main" id="{42004FAB-7B82-490A-8F84-C54F01F4A4E0}"/>
              </a:ext>
            </a:extLst>
          </p:cNvPr>
          <p:cNvSpPr/>
          <p:nvPr/>
        </p:nvSpPr>
        <p:spPr>
          <a:xfrm>
            <a:off x="591711" y="2685134"/>
            <a:ext cx="2518651" cy="2019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0" dirty="0">
                <a:solidFill>
                  <a:schemeClr val="tx1"/>
                </a:solidFill>
              </a:rPr>
              <a:t>Check right account of user’s input account number from database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1F2A900-2875-43F1-B5A6-7995AF054939}"/>
              </a:ext>
            </a:extLst>
          </p:cNvPr>
          <p:cNvCxnSpPr>
            <a:cxnSpLocks/>
          </p:cNvCxnSpPr>
          <p:nvPr/>
        </p:nvCxnSpPr>
        <p:spPr>
          <a:xfrm flipH="1">
            <a:off x="1928330" y="5065486"/>
            <a:ext cx="160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B0A223-CD77-4627-9F04-F53F239F9648}"/>
              </a:ext>
            </a:extLst>
          </p:cNvPr>
          <p:cNvCxnSpPr>
            <a:endCxn id="71" idx="2"/>
          </p:cNvCxnSpPr>
          <p:nvPr/>
        </p:nvCxnSpPr>
        <p:spPr>
          <a:xfrm flipV="1">
            <a:off x="3530418" y="3245937"/>
            <a:ext cx="3811" cy="2493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0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CDA215-2D06-4B65-A4B2-C42D3C566234}"/>
              </a:ext>
            </a:extLst>
          </p:cNvPr>
          <p:cNvSpPr txBox="1"/>
          <p:nvPr/>
        </p:nvSpPr>
        <p:spPr>
          <a:xfrm>
            <a:off x="274320" y="203200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3. Write the “</a:t>
            </a:r>
            <a:r>
              <a:rPr lang="en-US" altLang="ko-KR" dirty="0">
                <a:solidFill>
                  <a:srgbClr val="FF0000"/>
                </a:solidFill>
              </a:rPr>
              <a:t>sequence diagram</a:t>
            </a:r>
            <a:r>
              <a:rPr lang="en-US" altLang="ko-KR" dirty="0"/>
              <a:t>” for Transfer. (5 points)</a:t>
            </a:r>
            <a:endParaRPr lang="ko-KR" altLang="ko-KR" dirty="0"/>
          </a:p>
          <a:p>
            <a:pPr lvl="0" latinLnBrk="1"/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601B-0234-4893-9A55-0353AF777B1B}"/>
              </a:ext>
            </a:extLst>
          </p:cNvPr>
          <p:cNvCxnSpPr>
            <a:cxnSpLocks/>
          </p:cNvCxnSpPr>
          <p:nvPr/>
        </p:nvCxnSpPr>
        <p:spPr>
          <a:xfrm>
            <a:off x="780289" y="1425234"/>
            <a:ext cx="32962" cy="49328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250A01-2C61-488C-BEE3-657FF188ADC0}"/>
              </a:ext>
            </a:extLst>
          </p:cNvPr>
          <p:cNvCxnSpPr>
            <a:cxnSpLocks/>
          </p:cNvCxnSpPr>
          <p:nvPr/>
        </p:nvCxnSpPr>
        <p:spPr>
          <a:xfrm>
            <a:off x="1647442" y="1219200"/>
            <a:ext cx="0" cy="518160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675E10-371F-46B1-969C-2CB0CC94FA52}"/>
              </a:ext>
            </a:extLst>
          </p:cNvPr>
          <p:cNvCxnSpPr>
            <a:cxnSpLocks/>
          </p:cNvCxnSpPr>
          <p:nvPr/>
        </p:nvCxnSpPr>
        <p:spPr>
          <a:xfrm>
            <a:off x="4246950" y="888744"/>
            <a:ext cx="12006" cy="5426712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DD468D5-A204-4D22-B859-15168CD70FF8}"/>
              </a:ext>
            </a:extLst>
          </p:cNvPr>
          <p:cNvCxnSpPr>
            <a:cxnSpLocks/>
          </p:cNvCxnSpPr>
          <p:nvPr/>
        </p:nvCxnSpPr>
        <p:spPr>
          <a:xfrm>
            <a:off x="786384" y="786384"/>
            <a:ext cx="0" cy="616926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7CF4EFD2-E1E6-4E58-9B0C-9ED9CB579A19}"/>
              </a:ext>
            </a:extLst>
          </p:cNvPr>
          <p:cNvSpPr/>
          <p:nvPr/>
        </p:nvSpPr>
        <p:spPr>
          <a:xfrm>
            <a:off x="344424" y="713232"/>
            <a:ext cx="900000" cy="180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Transfer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994D376-039E-4380-94CC-9C9D3F30C234}"/>
              </a:ext>
            </a:extLst>
          </p:cNvPr>
          <p:cNvSpPr/>
          <p:nvPr/>
        </p:nvSpPr>
        <p:spPr>
          <a:xfrm>
            <a:off x="1202015" y="991998"/>
            <a:ext cx="900000" cy="180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Screen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D0862B-717F-46E9-B537-A1A5A93DF581}"/>
              </a:ext>
            </a:extLst>
          </p:cNvPr>
          <p:cNvSpPr/>
          <p:nvPr/>
        </p:nvSpPr>
        <p:spPr>
          <a:xfrm>
            <a:off x="1554480" y="1597152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2D8F7F-D0F3-4F73-B15C-039328ACDF77}"/>
              </a:ext>
            </a:extLst>
          </p:cNvPr>
          <p:cNvCxnSpPr/>
          <p:nvPr/>
        </p:nvCxnSpPr>
        <p:spPr>
          <a:xfrm>
            <a:off x="822960" y="1597152"/>
            <a:ext cx="731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79BA08-6F14-44B9-BE06-0A9FFB077BCC}"/>
              </a:ext>
            </a:extLst>
          </p:cNvPr>
          <p:cNvSpPr txBox="1"/>
          <p:nvPr/>
        </p:nvSpPr>
        <p:spPr>
          <a:xfrm>
            <a:off x="804672" y="1381961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displayMessage</a:t>
            </a:r>
            <a:r>
              <a:rPr lang="en-US" altLang="ko-KR" sz="900" b="1" dirty="0"/>
              <a:t>(message)</a:t>
            </a:r>
            <a:endParaRPr lang="ko-KR" altLang="en-US" sz="9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12BEC2-E5DA-4191-BCBF-FA89D1C77FD5}"/>
              </a:ext>
            </a:extLst>
          </p:cNvPr>
          <p:cNvCxnSpPr>
            <a:cxnSpLocks/>
          </p:cNvCxnSpPr>
          <p:nvPr/>
        </p:nvCxnSpPr>
        <p:spPr>
          <a:xfrm flipH="1">
            <a:off x="2502702" y="969879"/>
            <a:ext cx="10373" cy="5388249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42D1F745-0BE2-46E1-AF52-A3B417C6DD86}"/>
              </a:ext>
            </a:extLst>
          </p:cNvPr>
          <p:cNvSpPr/>
          <p:nvPr/>
        </p:nvSpPr>
        <p:spPr>
          <a:xfrm>
            <a:off x="2061542" y="708744"/>
            <a:ext cx="900000" cy="180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Keypad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0ED962-734F-445B-A3C5-C4E73750A1BA}"/>
              </a:ext>
            </a:extLst>
          </p:cNvPr>
          <p:cNvSpPr/>
          <p:nvPr/>
        </p:nvSpPr>
        <p:spPr>
          <a:xfrm>
            <a:off x="2420103" y="2037722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D5AA8E1-979A-4E7F-9386-735C5AA441D9}"/>
              </a:ext>
            </a:extLst>
          </p:cNvPr>
          <p:cNvCxnSpPr>
            <a:cxnSpLocks/>
          </p:cNvCxnSpPr>
          <p:nvPr/>
        </p:nvCxnSpPr>
        <p:spPr>
          <a:xfrm>
            <a:off x="822960" y="2045476"/>
            <a:ext cx="15971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F378AA-45BC-4649-A95B-300809029898}"/>
              </a:ext>
            </a:extLst>
          </p:cNvPr>
          <p:cNvSpPr txBox="1"/>
          <p:nvPr/>
        </p:nvSpPr>
        <p:spPr>
          <a:xfrm>
            <a:off x="1760974" y="1829315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getInput</a:t>
            </a:r>
            <a:r>
              <a:rPr lang="en-US" altLang="ko-KR" sz="900" b="1" dirty="0"/>
              <a:t>()</a:t>
            </a:r>
            <a:endParaRPr lang="ko-KR" altLang="en-US" sz="9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0C4C64-EFFB-471F-87B0-C7E909CD6274}"/>
              </a:ext>
            </a:extLst>
          </p:cNvPr>
          <p:cNvCxnSpPr>
            <a:cxnSpLocks/>
          </p:cNvCxnSpPr>
          <p:nvPr/>
        </p:nvCxnSpPr>
        <p:spPr>
          <a:xfrm>
            <a:off x="3397156" y="1240336"/>
            <a:ext cx="8831" cy="5117792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AF96EAD4-BDD1-46D0-9F35-F3FE08B801D2}"/>
              </a:ext>
            </a:extLst>
          </p:cNvPr>
          <p:cNvSpPr/>
          <p:nvPr/>
        </p:nvSpPr>
        <p:spPr>
          <a:xfrm>
            <a:off x="2917268" y="991998"/>
            <a:ext cx="959777" cy="23083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en-US" altLang="ko-KR" sz="900" b="1" dirty="0" err="1">
                <a:solidFill>
                  <a:schemeClr val="tx1"/>
                </a:solidFill>
              </a:rPr>
              <a:t>BankDatabase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00DCA759-106E-42A0-9B8B-64B93F3F0402}"/>
              </a:ext>
            </a:extLst>
          </p:cNvPr>
          <p:cNvSpPr/>
          <p:nvPr/>
        </p:nvSpPr>
        <p:spPr>
          <a:xfrm>
            <a:off x="3778660" y="715218"/>
            <a:ext cx="900000" cy="180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Account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BEDF1F-D756-4600-8309-A183C8D72660}"/>
              </a:ext>
            </a:extLst>
          </p:cNvPr>
          <p:cNvSpPr/>
          <p:nvPr/>
        </p:nvSpPr>
        <p:spPr>
          <a:xfrm>
            <a:off x="3328114" y="4319230"/>
            <a:ext cx="146969" cy="424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090A636-EFDD-4F4A-8BE9-F3E286FE645A}"/>
              </a:ext>
            </a:extLst>
          </p:cNvPr>
          <p:cNvCxnSpPr>
            <a:cxnSpLocks/>
          </p:cNvCxnSpPr>
          <p:nvPr/>
        </p:nvCxnSpPr>
        <p:spPr>
          <a:xfrm>
            <a:off x="822925" y="4383649"/>
            <a:ext cx="2505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AC038D-B7A2-441D-9077-A6B8649756B6}"/>
              </a:ext>
            </a:extLst>
          </p:cNvPr>
          <p:cNvSpPr txBox="1"/>
          <p:nvPr/>
        </p:nvSpPr>
        <p:spPr>
          <a:xfrm>
            <a:off x="1084282" y="4167488"/>
            <a:ext cx="2035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getAvailableBalance</a:t>
            </a:r>
            <a:r>
              <a:rPr lang="en-US" altLang="ko-KR" sz="900" b="1" dirty="0"/>
              <a:t>( </a:t>
            </a:r>
            <a:r>
              <a:rPr lang="en-US" altLang="ko-KR" sz="900" b="1" dirty="0" err="1"/>
              <a:t>accountNumber</a:t>
            </a:r>
            <a:r>
              <a:rPr lang="en-US" altLang="ko-KR" sz="900" b="1" dirty="0"/>
              <a:t> )</a:t>
            </a:r>
            <a:endParaRPr lang="ko-KR" altLang="en-US" sz="9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DD6205-71EF-42BD-8B90-B5EBE64BACF2}"/>
              </a:ext>
            </a:extLst>
          </p:cNvPr>
          <p:cNvSpPr/>
          <p:nvPr/>
        </p:nvSpPr>
        <p:spPr>
          <a:xfrm>
            <a:off x="4167143" y="4402970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7B0296-B554-4CA7-A62A-6380A43472C9}"/>
              </a:ext>
            </a:extLst>
          </p:cNvPr>
          <p:cNvCxnSpPr>
            <a:cxnSpLocks/>
          </p:cNvCxnSpPr>
          <p:nvPr/>
        </p:nvCxnSpPr>
        <p:spPr>
          <a:xfrm>
            <a:off x="3475083" y="4432417"/>
            <a:ext cx="692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B1B08E-ADC5-4D85-B949-CCE95642A9B2}"/>
              </a:ext>
            </a:extLst>
          </p:cNvPr>
          <p:cNvSpPr txBox="1"/>
          <p:nvPr/>
        </p:nvSpPr>
        <p:spPr>
          <a:xfrm>
            <a:off x="3436210" y="4193760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getAvailableBalance</a:t>
            </a:r>
            <a:r>
              <a:rPr lang="en-US" altLang="ko-KR" sz="900" b="1" dirty="0"/>
              <a:t>()</a:t>
            </a:r>
            <a:endParaRPr lang="ko-KR" altLang="en-US" sz="9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23D7440-2E0A-4780-AE0B-62C46E746C86}"/>
              </a:ext>
            </a:extLst>
          </p:cNvPr>
          <p:cNvCxnSpPr>
            <a:cxnSpLocks/>
          </p:cNvCxnSpPr>
          <p:nvPr/>
        </p:nvCxnSpPr>
        <p:spPr>
          <a:xfrm>
            <a:off x="5151107" y="1218217"/>
            <a:ext cx="23710" cy="5139911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F06DA23E-C19B-406C-AF62-984AE5E04CE1}"/>
              </a:ext>
            </a:extLst>
          </p:cNvPr>
          <p:cNvSpPr/>
          <p:nvPr/>
        </p:nvSpPr>
        <p:spPr>
          <a:xfrm>
            <a:off x="4671219" y="969879"/>
            <a:ext cx="959777" cy="23083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en-US" altLang="ko-KR" sz="900" b="1" dirty="0" err="1">
                <a:solidFill>
                  <a:schemeClr val="tx1"/>
                </a:solidFill>
              </a:rPr>
              <a:t>CashDispenser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514FA1-581F-4ECF-9010-0E80614ABDA4}"/>
              </a:ext>
            </a:extLst>
          </p:cNvPr>
          <p:cNvSpPr/>
          <p:nvPr/>
        </p:nvSpPr>
        <p:spPr>
          <a:xfrm>
            <a:off x="5077910" y="4860052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9AAE4A-477F-4C0E-990A-F9AE09313A89}"/>
              </a:ext>
            </a:extLst>
          </p:cNvPr>
          <p:cNvCxnSpPr>
            <a:cxnSpLocks/>
          </p:cNvCxnSpPr>
          <p:nvPr/>
        </p:nvCxnSpPr>
        <p:spPr>
          <a:xfrm>
            <a:off x="772073" y="4934621"/>
            <a:ext cx="42911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EA014FE-1AD6-4CE9-9D61-EB73BCB4996E}"/>
              </a:ext>
            </a:extLst>
          </p:cNvPr>
          <p:cNvSpPr txBox="1"/>
          <p:nvPr/>
        </p:nvSpPr>
        <p:spPr>
          <a:xfrm>
            <a:off x="1978970" y="4722320"/>
            <a:ext cx="2035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isSufficientCashAvailable</a:t>
            </a:r>
            <a:r>
              <a:rPr lang="en-US" altLang="ko-KR" sz="900" b="1" dirty="0"/>
              <a:t>( amount )</a:t>
            </a:r>
            <a:endParaRPr lang="ko-KR" altLang="en-US" sz="9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6870EED-6AC3-44E6-BA50-E7AB3207296B}"/>
              </a:ext>
            </a:extLst>
          </p:cNvPr>
          <p:cNvSpPr/>
          <p:nvPr/>
        </p:nvSpPr>
        <p:spPr>
          <a:xfrm>
            <a:off x="1554480" y="3403555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CEBE503-7BFD-4F17-8499-97B9F10BE0D1}"/>
              </a:ext>
            </a:extLst>
          </p:cNvPr>
          <p:cNvCxnSpPr/>
          <p:nvPr/>
        </p:nvCxnSpPr>
        <p:spPr>
          <a:xfrm>
            <a:off x="822960" y="3403555"/>
            <a:ext cx="731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C2DF2A-8335-4199-BF9C-690B35341D30}"/>
              </a:ext>
            </a:extLst>
          </p:cNvPr>
          <p:cNvSpPr txBox="1"/>
          <p:nvPr/>
        </p:nvSpPr>
        <p:spPr>
          <a:xfrm>
            <a:off x="804672" y="3188364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displayMessage</a:t>
            </a:r>
            <a:r>
              <a:rPr lang="en-US" altLang="ko-KR" sz="900" b="1" dirty="0"/>
              <a:t>(message)</a:t>
            </a:r>
            <a:endParaRPr lang="ko-KR" altLang="en-US" sz="9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CE3A547-507B-4FE5-866B-3D736EFB98C1}"/>
              </a:ext>
            </a:extLst>
          </p:cNvPr>
          <p:cNvSpPr/>
          <p:nvPr/>
        </p:nvSpPr>
        <p:spPr>
          <a:xfrm>
            <a:off x="2420103" y="3844125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E0E7F1E-91AE-450E-A0AB-8196518076CD}"/>
              </a:ext>
            </a:extLst>
          </p:cNvPr>
          <p:cNvCxnSpPr>
            <a:cxnSpLocks/>
          </p:cNvCxnSpPr>
          <p:nvPr/>
        </p:nvCxnSpPr>
        <p:spPr>
          <a:xfrm>
            <a:off x="822960" y="3851879"/>
            <a:ext cx="15971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16D203F-AC40-4CD5-B6DB-FE2F0B641668}"/>
              </a:ext>
            </a:extLst>
          </p:cNvPr>
          <p:cNvSpPr txBox="1"/>
          <p:nvPr/>
        </p:nvSpPr>
        <p:spPr>
          <a:xfrm>
            <a:off x="1726736" y="3620629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getInput</a:t>
            </a:r>
            <a:r>
              <a:rPr lang="en-US" altLang="ko-KR" sz="900" b="1" dirty="0"/>
              <a:t>()</a:t>
            </a:r>
            <a:endParaRPr lang="ko-KR" altLang="en-US" sz="9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1761D9-F1F9-48A5-9988-1CF1C36FE896}"/>
              </a:ext>
            </a:extLst>
          </p:cNvPr>
          <p:cNvSpPr txBox="1"/>
          <p:nvPr/>
        </p:nvSpPr>
        <p:spPr>
          <a:xfrm>
            <a:off x="2535010" y="1975122"/>
            <a:ext cx="71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70C0"/>
                </a:solidFill>
              </a:rPr>
              <a:t>Account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en-US" altLang="ko-KR" sz="900" dirty="0">
                <a:solidFill>
                  <a:srgbClr val="0070C0"/>
                </a:solidFill>
              </a:rPr>
              <a:t>number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8F534A-407F-453C-8749-650561083DD1}"/>
              </a:ext>
            </a:extLst>
          </p:cNvPr>
          <p:cNvSpPr txBox="1"/>
          <p:nvPr/>
        </p:nvSpPr>
        <p:spPr>
          <a:xfrm>
            <a:off x="2553456" y="3788305"/>
            <a:ext cx="71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Amount money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CE3835-00CB-4545-9625-8262953D93C9}"/>
              </a:ext>
            </a:extLst>
          </p:cNvPr>
          <p:cNvSpPr/>
          <p:nvPr/>
        </p:nvSpPr>
        <p:spPr>
          <a:xfrm>
            <a:off x="1539380" y="5777621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56C79D0-9FC5-4EA7-B3C7-41A0BCCBB476}"/>
              </a:ext>
            </a:extLst>
          </p:cNvPr>
          <p:cNvCxnSpPr/>
          <p:nvPr/>
        </p:nvCxnSpPr>
        <p:spPr>
          <a:xfrm>
            <a:off x="807860" y="5777621"/>
            <a:ext cx="731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2296755-B8AA-409C-A515-58D6B1861BAE}"/>
              </a:ext>
            </a:extLst>
          </p:cNvPr>
          <p:cNvSpPr txBox="1"/>
          <p:nvPr/>
        </p:nvSpPr>
        <p:spPr>
          <a:xfrm>
            <a:off x="789572" y="5562430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displayMessage</a:t>
            </a:r>
            <a:r>
              <a:rPr lang="en-US" altLang="ko-KR" sz="900" b="1" dirty="0"/>
              <a:t>(message)</a:t>
            </a:r>
            <a:endParaRPr lang="ko-KR" altLang="en-US" sz="9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8D153A4-5E1A-4ACF-AB3C-3E023813D257}"/>
              </a:ext>
            </a:extLst>
          </p:cNvPr>
          <p:cNvSpPr/>
          <p:nvPr/>
        </p:nvSpPr>
        <p:spPr>
          <a:xfrm>
            <a:off x="3326180" y="2508476"/>
            <a:ext cx="146969" cy="424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969CED2-9F20-4716-95AD-66DF0761978F}"/>
              </a:ext>
            </a:extLst>
          </p:cNvPr>
          <p:cNvCxnSpPr>
            <a:cxnSpLocks/>
          </p:cNvCxnSpPr>
          <p:nvPr/>
        </p:nvCxnSpPr>
        <p:spPr>
          <a:xfrm>
            <a:off x="820991" y="2572895"/>
            <a:ext cx="2505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527BA3-3523-4DB9-B3B4-B7A2E3ED12FD}"/>
              </a:ext>
            </a:extLst>
          </p:cNvPr>
          <p:cNvSpPr txBox="1"/>
          <p:nvPr/>
        </p:nvSpPr>
        <p:spPr>
          <a:xfrm>
            <a:off x="954333" y="2356734"/>
            <a:ext cx="235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rgbClr val="0070C0"/>
                </a:solidFill>
              </a:rPr>
              <a:t>getCheckAccount</a:t>
            </a:r>
            <a:r>
              <a:rPr lang="en-US" altLang="ko-KR" sz="900" b="1" dirty="0">
                <a:solidFill>
                  <a:srgbClr val="0070C0"/>
                </a:solidFill>
              </a:rPr>
              <a:t>( </a:t>
            </a:r>
            <a:r>
              <a:rPr lang="en-US" altLang="ko-KR" sz="900" b="1" dirty="0" err="1">
                <a:solidFill>
                  <a:srgbClr val="0070C0"/>
                </a:solidFill>
              </a:rPr>
              <a:t>input_accountNumber</a:t>
            </a:r>
            <a:r>
              <a:rPr lang="en-US" altLang="ko-KR" sz="900" b="1" dirty="0">
                <a:solidFill>
                  <a:srgbClr val="0070C0"/>
                </a:solidFill>
              </a:rPr>
              <a:t> )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601552-77B1-46D6-A044-022AC222141C}"/>
              </a:ext>
            </a:extLst>
          </p:cNvPr>
          <p:cNvSpPr/>
          <p:nvPr/>
        </p:nvSpPr>
        <p:spPr>
          <a:xfrm>
            <a:off x="4165209" y="2592216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B444B89-31D3-481E-9D2A-95C843A32FCF}"/>
              </a:ext>
            </a:extLst>
          </p:cNvPr>
          <p:cNvCxnSpPr>
            <a:cxnSpLocks/>
          </p:cNvCxnSpPr>
          <p:nvPr/>
        </p:nvCxnSpPr>
        <p:spPr>
          <a:xfrm>
            <a:off x="3473149" y="2621663"/>
            <a:ext cx="692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918A0AF-C81B-46C7-9F00-0FBE983C24C5}"/>
              </a:ext>
            </a:extLst>
          </p:cNvPr>
          <p:cNvSpPr txBox="1"/>
          <p:nvPr/>
        </p:nvSpPr>
        <p:spPr>
          <a:xfrm>
            <a:off x="3422084" y="2389102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rgbClr val="0070C0"/>
                </a:solidFill>
              </a:rPr>
              <a:t>getCheckAccont</a:t>
            </a:r>
            <a:r>
              <a:rPr lang="en-US" altLang="ko-KR" sz="900" b="1" dirty="0">
                <a:solidFill>
                  <a:srgbClr val="0070C0"/>
                </a:solidFill>
              </a:rPr>
              <a:t>()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E2AB4F-C02E-4D13-BE77-C2E5DDA93A63}"/>
              </a:ext>
            </a:extLst>
          </p:cNvPr>
          <p:cNvSpPr/>
          <p:nvPr/>
        </p:nvSpPr>
        <p:spPr>
          <a:xfrm>
            <a:off x="5075976" y="3049298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9DBE78D-2AFF-4144-BDF1-E8F7FD379730}"/>
              </a:ext>
            </a:extLst>
          </p:cNvPr>
          <p:cNvCxnSpPr>
            <a:cxnSpLocks/>
          </p:cNvCxnSpPr>
          <p:nvPr/>
        </p:nvCxnSpPr>
        <p:spPr>
          <a:xfrm>
            <a:off x="770139" y="3123867"/>
            <a:ext cx="42911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A7A431F-90A2-47F8-845C-4A895A418EE5}"/>
              </a:ext>
            </a:extLst>
          </p:cNvPr>
          <p:cNvSpPr txBox="1"/>
          <p:nvPr/>
        </p:nvSpPr>
        <p:spPr>
          <a:xfrm>
            <a:off x="1977036" y="2911566"/>
            <a:ext cx="2088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rgbClr val="0070C0"/>
                </a:solidFill>
              </a:rPr>
              <a:t>isRightAccount</a:t>
            </a:r>
            <a:r>
              <a:rPr lang="en-US" altLang="ko-KR" sz="900" b="1" dirty="0">
                <a:solidFill>
                  <a:srgbClr val="0070C0"/>
                </a:solidFill>
              </a:rPr>
              <a:t>(</a:t>
            </a:r>
            <a:r>
              <a:rPr lang="en-US" altLang="ko-KR" sz="900" b="1" dirty="0" err="1">
                <a:solidFill>
                  <a:srgbClr val="0070C0"/>
                </a:solidFill>
              </a:rPr>
              <a:t>input_accountNumber</a:t>
            </a:r>
            <a:r>
              <a:rPr lang="en-US" altLang="ko-KR" sz="900" b="1" dirty="0">
                <a:solidFill>
                  <a:srgbClr val="0070C0"/>
                </a:solidFill>
              </a:rPr>
              <a:t> )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DC49AEC-8CBA-47B7-9A25-7222ABA0A5F1}"/>
              </a:ext>
            </a:extLst>
          </p:cNvPr>
          <p:cNvSpPr/>
          <p:nvPr/>
        </p:nvSpPr>
        <p:spPr>
          <a:xfrm>
            <a:off x="3346402" y="5270206"/>
            <a:ext cx="146969" cy="424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7CDA5BE-717B-4482-95E5-F108820E2963}"/>
              </a:ext>
            </a:extLst>
          </p:cNvPr>
          <p:cNvCxnSpPr>
            <a:cxnSpLocks/>
          </p:cNvCxnSpPr>
          <p:nvPr/>
        </p:nvCxnSpPr>
        <p:spPr>
          <a:xfrm>
            <a:off x="841213" y="5334625"/>
            <a:ext cx="2505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FB07EB3-5D8F-4B57-A760-703CA0C4C289}"/>
              </a:ext>
            </a:extLst>
          </p:cNvPr>
          <p:cNvSpPr txBox="1"/>
          <p:nvPr/>
        </p:nvSpPr>
        <p:spPr>
          <a:xfrm>
            <a:off x="1102570" y="4990448"/>
            <a:ext cx="20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transferring(</a:t>
            </a:r>
            <a:r>
              <a:rPr lang="en-US" altLang="ko-KR" sz="900" b="1" dirty="0" err="1">
                <a:solidFill>
                  <a:srgbClr val="0070C0"/>
                </a:solidFill>
              </a:rPr>
              <a:t>accountNumber</a:t>
            </a:r>
            <a:r>
              <a:rPr lang="en-US" altLang="ko-KR" sz="900" b="1" dirty="0">
                <a:solidFill>
                  <a:srgbClr val="0070C0"/>
                </a:solidFill>
              </a:rPr>
              <a:t>, </a:t>
            </a:r>
            <a:r>
              <a:rPr lang="en-US" altLang="ko-KR" sz="900" b="1" dirty="0" err="1">
                <a:solidFill>
                  <a:srgbClr val="0070C0"/>
                </a:solidFill>
              </a:rPr>
              <a:t>input_accontNumber</a:t>
            </a:r>
            <a:r>
              <a:rPr lang="en-US" altLang="ko-KR" sz="900" b="1" dirty="0">
                <a:solidFill>
                  <a:srgbClr val="0070C0"/>
                </a:solidFill>
              </a:rPr>
              <a:t>, amount)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C571B8-64AB-404E-B35B-FFA4512E0DBE}"/>
              </a:ext>
            </a:extLst>
          </p:cNvPr>
          <p:cNvSpPr/>
          <p:nvPr/>
        </p:nvSpPr>
        <p:spPr>
          <a:xfrm>
            <a:off x="4185431" y="5353946"/>
            <a:ext cx="182879" cy="271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3E75B6F-56A2-4E86-BD89-311A0CB6C57A}"/>
              </a:ext>
            </a:extLst>
          </p:cNvPr>
          <p:cNvCxnSpPr>
            <a:cxnSpLocks/>
          </p:cNvCxnSpPr>
          <p:nvPr/>
        </p:nvCxnSpPr>
        <p:spPr>
          <a:xfrm>
            <a:off x="3493371" y="5383393"/>
            <a:ext cx="692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0956667-374B-4C25-8292-F20EEEF12F3B}"/>
              </a:ext>
            </a:extLst>
          </p:cNvPr>
          <p:cNvSpPr txBox="1"/>
          <p:nvPr/>
        </p:nvSpPr>
        <p:spPr>
          <a:xfrm>
            <a:off x="3454498" y="5144736"/>
            <a:ext cx="187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transferring()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323</Words>
  <Application>Microsoft Office PowerPoint</Application>
  <PresentationFormat>사용자 지정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민선</dc:creator>
  <cp:lastModifiedBy>신 민선</cp:lastModifiedBy>
  <cp:revision>17</cp:revision>
  <cp:lastPrinted>2019-04-17T02:44:22Z</cp:lastPrinted>
  <dcterms:created xsi:type="dcterms:W3CDTF">2019-04-17T01:10:22Z</dcterms:created>
  <dcterms:modified xsi:type="dcterms:W3CDTF">2019-04-17T04:58:35Z</dcterms:modified>
</cp:coreProperties>
</file>