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551"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702B4F8-DA66-44DD-8FAA-323844A13917}" type="datetimeFigureOut">
              <a:rPr lang="en-IN" smtClean="0"/>
              <a:t>04-05-2020</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87DB0225-7EB9-4D21-B986-660D8ECF5BCD}"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368537740"/>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2B4F8-DA66-44DD-8FAA-323844A13917}" type="datetimeFigureOut">
              <a:rPr lang="en-IN" smtClean="0"/>
              <a:t>04-05-2020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DB0225-7EB9-4D21-B986-660D8ECF5BCD}" type="slidenum">
              <a:rPr lang="en-IN" smtClean="0"/>
              <a:t>‹#›</a:t>
            </a:fld>
            <a:endParaRPr lang="en-IN"/>
          </a:p>
        </p:txBody>
      </p:sp>
    </p:spTree>
    <p:extLst>
      <p:ext uri="{BB962C8B-B14F-4D97-AF65-F5344CB8AC3E}">
        <p14:creationId xmlns:p14="http://schemas.microsoft.com/office/powerpoint/2010/main" val="3049020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702B4F8-DA66-44DD-8FAA-323844A13917}" type="datetimeFigureOut">
              <a:rPr lang="en-IN" smtClean="0"/>
              <a:t>04-05-2020</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87DB0225-7EB9-4D21-B986-660D8ECF5BCD}"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53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2B4F8-DA66-44DD-8FAA-323844A13917}" type="datetimeFigureOut">
              <a:rPr lang="en-IN" smtClean="0"/>
              <a:t>04-05-2020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DB0225-7EB9-4D21-B986-660D8ECF5BCD}" type="slidenum">
              <a:rPr lang="en-IN" smtClean="0"/>
              <a:t>‹#›</a:t>
            </a:fld>
            <a:endParaRPr lang="en-IN"/>
          </a:p>
        </p:txBody>
      </p:sp>
    </p:spTree>
    <p:extLst>
      <p:ext uri="{BB962C8B-B14F-4D97-AF65-F5344CB8AC3E}">
        <p14:creationId xmlns:p14="http://schemas.microsoft.com/office/powerpoint/2010/main" val="848507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702B4F8-DA66-44DD-8FAA-323844A13917}" type="datetimeFigureOut">
              <a:rPr lang="en-IN" smtClean="0"/>
              <a:t>04-05-2020</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87DB0225-7EB9-4D21-B986-660D8ECF5BCD}"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03422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02B4F8-DA66-44DD-8FAA-323844A13917}" type="datetimeFigureOut">
              <a:rPr lang="en-IN" smtClean="0"/>
              <a:t>04-05-2020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DB0225-7EB9-4D21-B986-660D8ECF5BCD}" type="slidenum">
              <a:rPr lang="en-IN" smtClean="0"/>
              <a:t>‹#›</a:t>
            </a:fld>
            <a:endParaRPr lang="en-IN"/>
          </a:p>
        </p:txBody>
      </p:sp>
    </p:spTree>
    <p:extLst>
      <p:ext uri="{BB962C8B-B14F-4D97-AF65-F5344CB8AC3E}">
        <p14:creationId xmlns:p14="http://schemas.microsoft.com/office/powerpoint/2010/main" val="405805009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02B4F8-DA66-44DD-8FAA-323844A13917}" type="datetimeFigureOut">
              <a:rPr lang="en-IN" smtClean="0"/>
              <a:t>04-05-2020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DB0225-7EB9-4D21-B986-660D8ECF5BCD}" type="slidenum">
              <a:rPr lang="en-IN" smtClean="0"/>
              <a:t>‹#›</a:t>
            </a:fld>
            <a:endParaRPr lang="en-IN"/>
          </a:p>
        </p:txBody>
      </p:sp>
    </p:spTree>
    <p:extLst>
      <p:ext uri="{BB962C8B-B14F-4D97-AF65-F5344CB8AC3E}">
        <p14:creationId xmlns:p14="http://schemas.microsoft.com/office/powerpoint/2010/main" val="130678780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02B4F8-DA66-44DD-8FAA-323844A13917}" type="datetimeFigureOut">
              <a:rPr lang="en-IN" smtClean="0"/>
              <a:t>04-05-2020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DB0225-7EB9-4D21-B986-660D8ECF5BCD}" type="slidenum">
              <a:rPr lang="en-IN" smtClean="0"/>
              <a:t>‹#›</a:t>
            </a:fld>
            <a:endParaRPr lang="en-IN"/>
          </a:p>
        </p:txBody>
      </p:sp>
    </p:spTree>
    <p:extLst>
      <p:ext uri="{BB962C8B-B14F-4D97-AF65-F5344CB8AC3E}">
        <p14:creationId xmlns:p14="http://schemas.microsoft.com/office/powerpoint/2010/main" val="381641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702B4F8-DA66-44DD-8FAA-323844A13917}" type="datetimeFigureOut">
              <a:rPr lang="en-IN" smtClean="0"/>
              <a:t>04-05-2020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DB0225-7EB9-4D21-B986-660D8ECF5BCD}" type="slidenum">
              <a:rPr lang="en-IN" smtClean="0"/>
              <a:t>‹#›</a:t>
            </a:fld>
            <a:endParaRPr lang="en-IN"/>
          </a:p>
        </p:txBody>
      </p:sp>
    </p:spTree>
    <p:extLst>
      <p:ext uri="{BB962C8B-B14F-4D97-AF65-F5344CB8AC3E}">
        <p14:creationId xmlns:p14="http://schemas.microsoft.com/office/powerpoint/2010/main" val="207650828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702B4F8-DA66-44DD-8FAA-323844A13917}" type="datetimeFigureOut">
              <a:rPr lang="en-IN" smtClean="0"/>
              <a:t>04-05-2020</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87DB0225-7EB9-4D21-B986-660D8ECF5BCD}" type="slidenum">
              <a:rPr lang="en-IN" smtClean="0"/>
              <a:t>‹#›</a:t>
            </a:fld>
            <a:endParaRPr lang="en-IN"/>
          </a:p>
        </p:txBody>
      </p:sp>
    </p:spTree>
    <p:extLst>
      <p:ext uri="{BB962C8B-B14F-4D97-AF65-F5344CB8AC3E}">
        <p14:creationId xmlns:p14="http://schemas.microsoft.com/office/powerpoint/2010/main" val="171086934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702B4F8-DA66-44DD-8FAA-323844A13917}" type="datetimeFigureOut">
              <a:rPr lang="en-IN" smtClean="0"/>
              <a:t>04-05-2020</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87DB0225-7EB9-4D21-B986-660D8ECF5BCD}" type="slidenum">
              <a:rPr lang="en-IN" smtClean="0"/>
              <a:t>‹#›</a:t>
            </a:fld>
            <a:endParaRPr lang="en-IN"/>
          </a:p>
        </p:txBody>
      </p:sp>
    </p:spTree>
    <p:extLst>
      <p:ext uri="{BB962C8B-B14F-4D97-AF65-F5344CB8AC3E}">
        <p14:creationId xmlns:p14="http://schemas.microsoft.com/office/powerpoint/2010/main" val="61486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702B4F8-DA66-44DD-8FAA-323844A13917}" type="datetimeFigureOut">
              <a:rPr lang="en-IN" smtClean="0"/>
              <a:t>04-05-2020</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87DB0225-7EB9-4D21-B986-660D8ECF5BCD}"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02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E423-DE40-4053-9F7A-F614D1F90CFC}"/>
              </a:ext>
            </a:extLst>
          </p:cNvPr>
          <p:cNvSpPr>
            <a:spLocks noGrp="1"/>
          </p:cNvSpPr>
          <p:nvPr>
            <p:ph type="ctrTitle"/>
          </p:nvPr>
        </p:nvSpPr>
        <p:spPr/>
        <p:txBody>
          <a:bodyPr>
            <a:normAutofit/>
          </a:bodyPr>
          <a:lstStyle/>
          <a:p>
            <a:r>
              <a:rPr lang="en-IN" dirty="0"/>
              <a:t>PROJECT 7</a:t>
            </a:r>
            <a:br>
              <a:rPr lang="en-IN" dirty="0"/>
            </a:br>
            <a:r>
              <a:rPr lang="en-IN" dirty="0"/>
              <a:t>CSC 685</a:t>
            </a:r>
            <a:br>
              <a:rPr lang="en-IN" dirty="0"/>
            </a:br>
            <a:r>
              <a:rPr lang="en-IN" dirty="0"/>
              <a:t>ADVANCE MACHINE LEARNING</a:t>
            </a:r>
          </a:p>
        </p:txBody>
      </p:sp>
      <p:sp>
        <p:nvSpPr>
          <p:cNvPr id="3" name="Subtitle 2">
            <a:extLst>
              <a:ext uri="{FF2B5EF4-FFF2-40B4-BE49-F238E27FC236}">
                <a16:creationId xmlns:a16="http://schemas.microsoft.com/office/drawing/2014/main" id="{3625EEBD-CF7E-4E90-A4A9-24703A624E1A}"/>
              </a:ext>
            </a:extLst>
          </p:cNvPr>
          <p:cNvSpPr>
            <a:spLocks noGrp="1"/>
          </p:cNvSpPr>
          <p:nvPr>
            <p:ph type="subTitle" idx="1"/>
          </p:nvPr>
        </p:nvSpPr>
        <p:spPr/>
        <p:txBody>
          <a:bodyPr/>
          <a:lstStyle/>
          <a:p>
            <a:r>
              <a:rPr lang="en-IN" dirty="0"/>
              <a:t>FROM MINSHU DUBEY &amp; DANNI JIN</a:t>
            </a:r>
          </a:p>
        </p:txBody>
      </p:sp>
    </p:spTree>
    <p:extLst>
      <p:ext uri="{BB962C8B-B14F-4D97-AF65-F5344CB8AC3E}">
        <p14:creationId xmlns:p14="http://schemas.microsoft.com/office/powerpoint/2010/main" val="797555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30FC-C7DB-4B93-BC23-F4959FB2B9AF}"/>
              </a:ext>
            </a:extLst>
          </p:cNvPr>
          <p:cNvSpPr>
            <a:spLocks noGrp="1"/>
          </p:cNvSpPr>
          <p:nvPr>
            <p:ph type="title"/>
          </p:nvPr>
        </p:nvSpPr>
        <p:spPr/>
        <p:txBody>
          <a:bodyPr>
            <a:normAutofit fontScale="90000"/>
          </a:bodyPr>
          <a:lstStyle/>
          <a:p>
            <a:r>
              <a:rPr lang="en-IN" dirty="0"/>
              <a:t>Data Visualization after Normalization</a:t>
            </a:r>
            <a:br>
              <a:rPr lang="en-IN" dirty="0"/>
            </a:br>
            <a:r>
              <a:rPr lang="en-IN" dirty="0"/>
              <a:t> </a:t>
            </a:r>
          </a:p>
        </p:txBody>
      </p:sp>
      <p:pic>
        <p:nvPicPr>
          <p:cNvPr id="5" name="Content Placeholder 4">
            <a:extLst>
              <a:ext uri="{FF2B5EF4-FFF2-40B4-BE49-F238E27FC236}">
                <a16:creationId xmlns:a16="http://schemas.microsoft.com/office/drawing/2014/main" id="{9DBA2B33-CEC3-42CE-8CCE-818F456F94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69738"/>
            <a:ext cx="5480211" cy="4667393"/>
          </a:xfrm>
        </p:spPr>
      </p:pic>
      <p:pic>
        <p:nvPicPr>
          <p:cNvPr id="7" name="Picture 6">
            <a:extLst>
              <a:ext uri="{FF2B5EF4-FFF2-40B4-BE49-F238E27FC236}">
                <a16:creationId xmlns:a16="http://schemas.microsoft.com/office/drawing/2014/main" id="{80F8C59D-2F34-4CC3-8F0F-A480C8F86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211" y="2238964"/>
            <a:ext cx="6503704" cy="4667393"/>
          </a:xfrm>
          <a:prstGeom prst="rect">
            <a:avLst/>
          </a:prstGeom>
        </p:spPr>
      </p:pic>
    </p:spTree>
    <p:extLst>
      <p:ext uri="{BB962C8B-B14F-4D97-AF65-F5344CB8AC3E}">
        <p14:creationId xmlns:p14="http://schemas.microsoft.com/office/powerpoint/2010/main" val="4019778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860A-39BB-4973-B55D-7E0DF52FC399}"/>
              </a:ext>
            </a:extLst>
          </p:cNvPr>
          <p:cNvSpPr>
            <a:spLocks noGrp="1"/>
          </p:cNvSpPr>
          <p:nvPr>
            <p:ph type="title"/>
          </p:nvPr>
        </p:nvSpPr>
        <p:spPr/>
        <p:txBody>
          <a:bodyPr/>
          <a:lstStyle/>
          <a:p>
            <a:r>
              <a:rPr lang="en-IN" dirty="0"/>
              <a:t>Training and Validation Loss</a:t>
            </a:r>
            <a:br>
              <a:rPr lang="en-IN" dirty="0"/>
            </a:br>
            <a:r>
              <a:rPr lang="en-IN" dirty="0"/>
              <a:t>Microsoft and Google</a:t>
            </a:r>
          </a:p>
        </p:txBody>
      </p:sp>
      <p:pic>
        <p:nvPicPr>
          <p:cNvPr id="5" name="Content Placeholder 4">
            <a:extLst>
              <a:ext uri="{FF2B5EF4-FFF2-40B4-BE49-F238E27FC236}">
                <a16:creationId xmlns:a16="http://schemas.microsoft.com/office/drawing/2014/main" id="{EFA304C2-ACD3-4DE7-B28E-F3F2D09AE5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573" y="2129060"/>
            <a:ext cx="5615142" cy="4728940"/>
          </a:xfrm>
        </p:spPr>
      </p:pic>
      <p:pic>
        <p:nvPicPr>
          <p:cNvPr id="7" name="Picture 6">
            <a:extLst>
              <a:ext uri="{FF2B5EF4-FFF2-40B4-BE49-F238E27FC236}">
                <a16:creationId xmlns:a16="http://schemas.microsoft.com/office/drawing/2014/main" id="{2CC27A0E-D860-4A18-80A8-2BAF8AC76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6354" y="2129060"/>
            <a:ext cx="5991156" cy="4728939"/>
          </a:xfrm>
          <a:prstGeom prst="rect">
            <a:avLst/>
          </a:prstGeom>
        </p:spPr>
      </p:pic>
    </p:spTree>
    <p:extLst>
      <p:ext uri="{BB962C8B-B14F-4D97-AF65-F5344CB8AC3E}">
        <p14:creationId xmlns:p14="http://schemas.microsoft.com/office/powerpoint/2010/main" val="2818114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CDE9-5B53-4A2F-A99F-932EFFF12B5B}"/>
              </a:ext>
            </a:extLst>
          </p:cNvPr>
          <p:cNvSpPr>
            <a:spLocks noGrp="1"/>
          </p:cNvSpPr>
          <p:nvPr>
            <p:ph type="title"/>
          </p:nvPr>
        </p:nvSpPr>
        <p:spPr/>
        <p:txBody>
          <a:bodyPr/>
          <a:lstStyle/>
          <a:p>
            <a:r>
              <a:rPr lang="en-IN" dirty="0"/>
              <a:t>Prediction for next month in Microsoft and Google</a:t>
            </a:r>
          </a:p>
        </p:txBody>
      </p:sp>
      <p:pic>
        <p:nvPicPr>
          <p:cNvPr id="5" name="Content Placeholder 4">
            <a:extLst>
              <a:ext uri="{FF2B5EF4-FFF2-40B4-BE49-F238E27FC236}">
                <a16:creationId xmlns:a16="http://schemas.microsoft.com/office/drawing/2014/main" id="{267C53C6-7E01-41E6-8CEB-FB9569E87B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409927"/>
            <a:ext cx="5240215" cy="4316188"/>
          </a:xfrm>
        </p:spPr>
      </p:pic>
      <p:pic>
        <p:nvPicPr>
          <p:cNvPr id="7" name="Picture 6">
            <a:extLst>
              <a:ext uri="{FF2B5EF4-FFF2-40B4-BE49-F238E27FC236}">
                <a16:creationId xmlns:a16="http://schemas.microsoft.com/office/drawing/2014/main" id="{E88C3B88-4FB1-4395-A5AC-65BD9B5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7177" y="2638578"/>
            <a:ext cx="5447385" cy="3982029"/>
          </a:xfrm>
          <a:prstGeom prst="rect">
            <a:avLst/>
          </a:prstGeom>
        </p:spPr>
      </p:pic>
    </p:spTree>
    <p:extLst>
      <p:ext uri="{BB962C8B-B14F-4D97-AF65-F5344CB8AC3E}">
        <p14:creationId xmlns:p14="http://schemas.microsoft.com/office/powerpoint/2010/main" val="2398739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BA5D2-F085-4269-8319-3F5D59A77515}"/>
              </a:ext>
            </a:extLst>
          </p:cNvPr>
          <p:cNvSpPr>
            <a:spLocks noGrp="1"/>
          </p:cNvSpPr>
          <p:nvPr>
            <p:ph type="title"/>
          </p:nvPr>
        </p:nvSpPr>
        <p:spPr/>
        <p:txBody>
          <a:bodyPr/>
          <a:lstStyle/>
          <a:p>
            <a:r>
              <a:rPr lang="en-IN" dirty="0"/>
              <a:t>Prediction for next 5 and 10 Months in Microsoft and Google</a:t>
            </a:r>
          </a:p>
        </p:txBody>
      </p:sp>
      <p:pic>
        <p:nvPicPr>
          <p:cNvPr id="5" name="Content Placeholder 4">
            <a:extLst>
              <a:ext uri="{FF2B5EF4-FFF2-40B4-BE49-F238E27FC236}">
                <a16:creationId xmlns:a16="http://schemas.microsoft.com/office/drawing/2014/main" id="{E41E631D-6AC2-48CC-AB21-47837DA6CA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69" y="2339588"/>
            <a:ext cx="5750170" cy="4421697"/>
          </a:xfrm>
        </p:spPr>
      </p:pic>
      <p:pic>
        <p:nvPicPr>
          <p:cNvPr id="7" name="Picture 6">
            <a:extLst>
              <a:ext uri="{FF2B5EF4-FFF2-40B4-BE49-F238E27FC236}">
                <a16:creationId xmlns:a16="http://schemas.microsoft.com/office/drawing/2014/main" id="{BA715A15-F207-4130-9C7B-D0C752106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5339" y="2633045"/>
            <a:ext cx="5918932" cy="4128240"/>
          </a:xfrm>
          <a:prstGeom prst="rect">
            <a:avLst/>
          </a:prstGeom>
        </p:spPr>
      </p:pic>
    </p:spTree>
    <p:extLst>
      <p:ext uri="{BB962C8B-B14F-4D97-AF65-F5344CB8AC3E}">
        <p14:creationId xmlns:p14="http://schemas.microsoft.com/office/powerpoint/2010/main" val="3599568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31A4-2A61-4192-8183-9AD683ADCFF9}"/>
              </a:ext>
            </a:extLst>
          </p:cNvPr>
          <p:cNvSpPr>
            <a:spLocks noGrp="1"/>
          </p:cNvSpPr>
          <p:nvPr>
            <p:ph type="title"/>
          </p:nvPr>
        </p:nvSpPr>
        <p:spPr>
          <a:xfrm>
            <a:off x="2933701" y="1175015"/>
            <a:ext cx="8770571" cy="1031855"/>
          </a:xfrm>
        </p:spPr>
        <p:txBody>
          <a:bodyPr/>
          <a:lstStyle/>
          <a:p>
            <a:r>
              <a:rPr lang="en-IN" dirty="0"/>
              <a:t>Conclusion</a:t>
            </a:r>
          </a:p>
        </p:txBody>
      </p:sp>
      <p:sp>
        <p:nvSpPr>
          <p:cNvPr id="3" name="Content Placeholder 2">
            <a:extLst>
              <a:ext uri="{FF2B5EF4-FFF2-40B4-BE49-F238E27FC236}">
                <a16:creationId xmlns:a16="http://schemas.microsoft.com/office/drawing/2014/main" id="{24EE748B-862B-4EEF-A13E-D83871F696B2}"/>
              </a:ext>
            </a:extLst>
          </p:cNvPr>
          <p:cNvSpPr>
            <a:spLocks noGrp="1"/>
          </p:cNvSpPr>
          <p:nvPr>
            <p:ph idx="1"/>
          </p:nvPr>
        </p:nvSpPr>
        <p:spPr>
          <a:xfrm>
            <a:off x="2286000" y="2329962"/>
            <a:ext cx="9418272" cy="4528038"/>
          </a:xfrm>
        </p:spPr>
        <p:txBody>
          <a:bodyPr>
            <a:normAutofit fontScale="85000" lnSpcReduction="10000"/>
          </a:bodyPr>
          <a:lstStyle/>
          <a:p>
            <a:r>
              <a:rPr lang="en-US" b="1" dirty="0"/>
              <a:t> GRU Model was less underfitted in comparison to LSTM model therefore choose GRU for prediction of next months.</a:t>
            </a:r>
            <a:endParaRPr lang="en-US" dirty="0"/>
          </a:p>
          <a:p>
            <a:r>
              <a:rPr lang="en-US" b="1" dirty="0"/>
              <a:t>While doing prediction of next 5 and 10 months the exact price points from our predicted price were almost close to the actual Price.</a:t>
            </a:r>
          </a:p>
          <a:p>
            <a:r>
              <a:rPr lang="en-US" b="1" dirty="0"/>
              <a:t> Though while predicting for next 1 month predicted points weren't that close to the actual points, but our model did still indicate overall trends such as going up or down. This project teaches us how easily we can predict time series problem with models like GRU and LSTMs. </a:t>
            </a:r>
            <a:r>
              <a:rPr lang="en-US" b="1" dirty="0" err="1"/>
              <a:t>Gru</a:t>
            </a:r>
            <a:r>
              <a:rPr lang="en-US" b="1" dirty="0"/>
              <a:t> is better than  LSTM in computational efficiency also is a updated gate which needs less parameters and gates.</a:t>
            </a:r>
          </a:p>
          <a:p>
            <a:r>
              <a:rPr lang="en-US" b="1" dirty="0"/>
              <a:t>In our case we had small dataset that’s why GRU worked better than LSTM.</a:t>
            </a:r>
          </a:p>
          <a:p>
            <a:r>
              <a:rPr lang="en-US" b="1" dirty="0"/>
              <a:t>But in predicting time series problems not only GRUs but even LSTM give effective results. </a:t>
            </a:r>
          </a:p>
          <a:p>
            <a:r>
              <a:rPr lang="en-US" b="1" dirty="0"/>
              <a:t>While comparing both Microsoft and Google data results we can say in both the predictions were almost accurate to actual price and in result LSTMs and GRUs </a:t>
            </a:r>
            <a:r>
              <a:rPr lang="en-IN" b="1" dirty="0"/>
              <a:t>are predicting good at time series problem.</a:t>
            </a:r>
            <a:endParaRPr lang="en-US" b="1" dirty="0"/>
          </a:p>
        </p:txBody>
      </p:sp>
    </p:spTree>
    <p:extLst>
      <p:ext uri="{BB962C8B-B14F-4D97-AF65-F5344CB8AC3E}">
        <p14:creationId xmlns:p14="http://schemas.microsoft.com/office/powerpoint/2010/main" val="400885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E45934-7B33-4C65-8A40-94CF133C3423}"/>
              </a:ext>
            </a:extLst>
          </p:cNvPr>
          <p:cNvSpPr>
            <a:spLocks noGrp="1"/>
          </p:cNvSpPr>
          <p:nvPr>
            <p:ph type="title" idx="4294967295"/>
          </p:nvPr>
        </p:nvSpPr>
        <p:spPr>
          <a:xfrm>
            <a:off x="771525" y="-70337"/>
            <a:ext cx="11420475" cy="6567852"/>
          </a:xfrm>
        </p:spPr>
        <p:txBody>
          <a:bodyPr>
            <a:normAutofit/>
          </a:bodyPr>
          <a:lstStyle/>
          <a:p>
            <a:br>
              <a:rPr lang="en-IN" dirty="0"/>
            </a:br>
            <a:br>
              <a:rPr lang="en-IN" dirty="0"/>
            </a:br>
            <a:br>
              <a:rPr lang="en-IN" dirty="0"/>
            </a:br>
            <a:br>
              <a:rPr lang="en-IN" dirty="0"/>
            </a:br>
            <a:r>
              <a:rPr lang="en-IN" dirty="0"/>
              <a:t>                     </a:t>
            </a:r>
            <a:r>
              <a:rPr lang="en-IN" sz="8000" dirty="0"/>
              <a:t>Thankyou</a:t>
            </a:r>
          </a:p>
        </p:txBody>
      </p:sp>
    </p:spTree>
    <p:extLst>
      <p:ext uri="{BB962C8B-B14F-4D97-AF65-F5344CB8AC3E}">
        <p14:creationId xmlns:p14="http://schemas.microsoft.com/office/powerpoint/2010/main" val="365556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F8A9-DFA9-4BDB-8EC7-C945A573D638}"/>
              </a:ext>
            </a:extLst>
          </p:cNvPr>
          <p:cNvSpPr>
            <a:spLocks noGrp="1"/>
          </p:cNvSpPr>
          <p:nvPr>
            <p:ph type="title"/>
          </p:nvPr>
        </p:nvSpPr>
        <p:spPr>
          <a:xfrm>
            <a:off x="2933701" y="577137"/>
            <a:ext cx="8770571" cy="1560716"/>
          </a:xfrm>
        </p:spPr>
        <p:txBody>
          <a:bodyPr/>
          <a:lstStyle/>
          <a:p>
            <a:r>
              <a:rPr lang="en-IN" dirty="0"/>
              <a:t>REQUIRENMENTS</a:t>
            </a:r>
          </a:p>
        </p:txBody>
      </p:sp>
      <p:sp>
        <p:nvSpPr>
          <p:cNvPr id="3" name="Content Placeholder 2">
            <a:extLst>
              <a:ext uri="{FF2B5EF4-FFF2-40B4-BE49-F238E27FC236}">
                <a16:creationId xmlns:a16="http://schemas.microsoft.com/office/drawing/2014/main" id="{5E7F7582-C739-4A81-AB2B-C0580B30007D}"/>
              </a:ext>
            </a:extLst>
          </p:cNvPr>
          <p:cNvSpPr>
            <a:spLocks noGrp="1"/>
          </p:cNvSpPr>
          <p:nvPr>
            <p:ph idx="1"/>
          </p:nvPr>
        </p:nvSpPr>
        <p:spPr>
          <a:xfrm>
            <a:off x="2646484" y="2233246"/>
            <a:ext cx="9346224" cy="4457700"/>
          </a:xfrm>
        </p:spPr>
        <p:txBody>
          <a:bodyPr>
            <a:normAutofit/>
          </a:bodyPr>
          <a:lstStyle/>
          <a:p>
            <a:pPr marL="0" indent="0">
              <a:buNone/>
            </a:pPr>
            <a:r>
              <a:rPr lang="en-US" dirty="0"/>
              <a:t>Part I: RNN/LSTM/GRU</a:t>
            </a:r>
          </a:p>
          <a:p>
            <a:pPr marL="0" indent="0">
              <a:buNone/>
            </a:pPr>
            <a:r>
              <a:rPr lang="en-US" dirty="0"/>
              <a:t>In this exercise, you are to work in your previous group on stock market forecast. Collect performance data for a period of 12 months for a favorite stock (Apple, Google, etc.) and perform the following tasks:</a:t>
            </a:r>
          </a:p>
          <a:p>
            <a:pPr marL="0" indent="0">
              <a:buNone/>
            </a:pPr>
            <a:r>
              <a:rPr lang="en-US" dirty="0"/>
              <a:t>1) Use the most accurate model (LSTM or GRU) that best predicts the collected data pertaining to the past 12 months. Pay special attention to the selected units, activation functions, dropouts, dense layer configuration, etc.</a:t>
            </a:r>
          </a:p>
          <a:p>
            <a:pPr marL="0" indent="0">
              <a:buNone/>
            </a:pPr>
            <a:r>
              <a:rPr lang="en-US" dirty="0"/>
              <a:t>2) Use your model from part 1 to make predictions for the next month, next 5 months, and the next 10 months.</a:t>
            </a:r>
          </a:p>
          <a:p>
            <a:pPr marL="0" indent="0">
              <a:buNone/>
            </a:pPr>
            <a:r>
              <a:rPr lang="en-US" dirty="0"/>
              <a:t>3) Make sure to plot your results in both parts 1 and 2.</a:t>
            </a:r>
          </a:p>
          <a:p>
            <a:pPr marL="0" indent="0">
              <a:buNone/>
            </a:pPr>
            <a:r>
              <a:rPr lang="en-US" dirty="0"/>
              <a:t>4) Fully discuss and justify your results.</a:t>
            </a:r>
          </a:p>
          <a:p>
            <a:endParaRPr lang="en-IN" dirty="0"/>
          </a:p>
        </p:txBody>
      </p:sp>
    </p:spTree>
    <p:extLst>
      <p:ext uri="{BB962C8B-B14F-4D97-AF65-F5344CB8AC3E}">
        <p14:creationId xmlns:p14="http://schemas.microsoft.com/office/powerpoint/2010/main" val="663874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DF09A-89A8-4C2B-80E3-382757C49C56}"/>
              </a:ext>
            </a:extLst>
          </p:cNvPr>
          <p:cNvSpPr>
            <a:spLocks noGrp="1"/>
          </p:cNvSpPr>
          <p:nvPr>
            <p:ph type="title"/>
          </p:nvPr>
        </p:nvSpPr>
        <p:spPr>
          <a:xfrm>
            <a:off x="2933700" y="1236561"/>
            <a:ext cx="8770571" cy="697747"/>
          </a:xfrm>
        </p:spPr>
        <p:txBody>
          <a:bodyPr>
            <a:normAutofit fontScale="90000"/>
          </a:bodyPr>
          <a:lstStyle/>
          <a:p>
            <a:r>
              <a:rPr lang="en-IN" dirty="0"/>
              <a:t>INTRODUCTION </a:t>
            </a:r>
          </a:p>
        </p:txBody>
      </p:sp>
      <p:sp>
        <p:nvSpPr>
          <p:cNvPr id="3" name="Content Placeholder 2">
            <a:extLst>
              <a:ext uri="{FF2B5EF4-FFF2-40B4-BE49-F238E27FC236}">
                <a16:creationId xmlns:a16="http://schemas.microsoft.com/office/drawing/2014/main" id="{0202CFA4-0329-47F7-B537-BB3C22F614BA}"/>
              </a:ext>
            </a:extLst>
          </p:cNvPr>
          <p:cNvSpPr>
            <a:spLocks noGrp="1"/>
          </p:cNvSpPr>
          <p:nvPr>
            <p:ph idx="1"/>
          </p:nvPr>
        </p:nvSpPr>
        <p:spPr>
          <a:xfrm>
            <a:off x="580292" y="2180492"/>
            <a:ext cx="11315700" cy="2743201"/>
          </a:xfrm>
        </p:spPr>
        <p:txBody>
          <a:bodyPr>
            <a:normAutofit lnSpcReduction="10000"/>
          </a:bodyPr>
          <a:lstStyle/>
          <a:p>
            <a:pPr marL="0" indent="0">
              <a:buNone/>
            </a:pPr>
            <a:r>
              <a:rPr lang="en-US" b="1" dirty="0"/>
              <a:t>RNN</a:t>
            </a:r>
            <a:r>
              <a:rPr lang="en-US" dirty="0"/>
              <a:t>s are called </a:t>
            </a:r>
            <a:r>
              <a:rPr lang="en-US" i="1" dirty="0"/>
              <a:t>recurrent</a:t>
            </a:r>
            <a:r>
              <a:rPr lang="en-US" dirty="0"/>
              <a:t> because they perform the same task for every element of a sequence, with the output being depended on the previous computations. Another way to think about RNNs is that they have a “memory” which captures information about what has been calculated so far.</a:t>
            </a:r>
          </a:p>
          <a:p>
            <a:pPr marL="0" indent="0">
              <a:buNone/>
            </a:pPr>
            <a:r>
              <a:rPr lang="en-US" dirty="0"/>
              <a:t>Both LSTM (Long short term memory) and GRU (Gate Recurrent Unit) have the goal of keeping long-term dependencies effectively while handling the vanishing/exploding gradient problems.</a:t>
            </a:r>
          </a:p>
          <a:p>
            <a:pPr marL="0" indent="0">
              <a:buNone/>
            </a:pPr>
            <a:r>
              <a:rPr lang="en-US" b="1" dirty="0"/>
              <a:t>LSTMs</a:t>
            </a:r>
            <a:r>
              <a:rPr lang="en-US" dirty="0"/>
              <a:t> do so via </a:t>
            </a:r>
            <a:r>
              <a:rPr lang="en-US" b="1" dirty="0"/>
              <a:t>input, forget, and output</a:t>
            </a:r>
            <a:r>
              <a:rPr lang="en-US" dirty="0"/>
              <a:t> </a:t>
            </a:r>
            <a:r>
              <a:rPr lang="en-US" b="1" dirty="0"/>
              <a:t>gates</a:t>
            </a:r>
            <a:r>
              <a:rPr lang="en-US" dirty="0"/>
              <a:t>.</a:t>
            </a:r>
          </a:p>
          <a:p>
            <a:pPr marL="0" indent="0">
              <a:buNone/>
            </a:pPr>
            <a:r>
              <a:rPr lang="en-US" b="1" dirty="0"/>
              <a:t>GRUs</a:t>
            </a:r>
            <a:r>
              <a:rPr lang="en-US" dirty="0"/>
              <a:t> operates using a </a:t>
            </a:r>
            <a:r>
              <a:rPr lang="en-US" b="1" dirty="0"/>
              <a:t>reset gate and an update gate.</a:t>
            </a:r>
            <a:endParaRPr lang="en-IN" dirty="0"/>
          </a:p>
        </p:txBody>
      </p:sp>
      <p:pic>
        <p:nvPicPr>
          <p:cNvPr id="5" name="Picture 4">
            <a:extLst>
              <a:ext uri="{FF2B5EF4-FFF2-40B4-BE49-F238E27FC236}">
                <a16:creationId xmlns:a16="http://schemas.microsoft.com/office/drawing/2014/main" id="{1A64A762-8DF7-4FBF-A38C-61A36A5BB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739" y="4747847"/>
            <a:ext cx="4475284" cy="2030656"/>
          </a:xfrm>
          <a:prstGeom prst="rect">
            <a:avLst/>
          </a:prstGeom>
        </p:spPr>
      </p:pic>
      <p:pic>
        <p:nvPicPr>
          <p:cNvPr id="7" name="Picture 6">
            <a:extLst>
              <a:ext uri="{FF2B5EF4-FFF2-40B4-BE49-F238E27FC236}">
                <a16:creationId xmlns:a16="http://schemas.microsoft.com/office/drawing/2014/main" id="{AB34BDCB-6DA9-409E-B0C4-2D1AE3D40DDE}"/>
              </a:ext>
            </a:extLst>
          </p:cNvPr>
          <p:cNvPicPr>
            <a:picLocks noChangeAspect="1"/>
          </p:cNvPicPr>
          <p:nvPr/>
        </p:nvPicPr>
        <p:blipFill rotWithShape="1">
          <a:blip r:embed="rId3">
            <a:extLst>
              <a:ext uri="{28A0092B-C50C-407E-A947-70E740481C1C}">
                <a14:useLocalDpi xmlns:a14="http://schemas.microsoft.com/office/drawing/2010/main" val="0"/>
              </a:ext>
            </a:extLst>
          </a:blip>
          <a:srcRect l="2586" r="5000" b="1240"/>
          <a:stretch/>
        </p:blipFill>
        <p:spPr>
          <a:xfrm>
            <a:off x="6638191" y="4043316"/>
            <a:ext cx="5280379" cy="2524537"/>
          </a:xfrm>
          <a:prstGeom prst="rect">
            <a:avLst/>
          </a:prstGeom>
        </p:spPr>
      </p:pic>
    </p:spTree>
    <p:extLst>
      <p:ext uri="{BB962C8B-B14F-4D97-AF65-F5344CB8AC3E}">
        <p14:creationId xmlns:p14="http://schemas.microsoft.com/office/powerpoint/2010/main" val="657640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80010-F495-48F6-93AF-450604876717}"/>
              </a:ext>
            </a:extLst>
          </p:cNvPr>
          <p:cNvSpPr>
            <a:spLocks noGrp="1"/>
          </p:cNvSpPr>
          <p:nvPr>
            <p:ph type="title"/>
          </p:nvPr>
        </p:nvSpPr>
        <p:spPr/>
        <p:txBody>
          <a:bodyPr/>
          <a:lstStyle/>
          <a:p>
            <a:r>
              <a:rPr lang="en-IN" dirty="0"/>
              <a:t>TOOLS USED</a:t>
            </a:r>
          </a:p>
        </p:txBody>
      </p:sp>
      <p:sp>
        <p:nvSpPr>
          <p:cNvPr id="3" name="Content Placeholder 2">
            <a:extLst>
              <a:ext uri="{FF2B5EF4-FFF2-40B4-BE49-F238E27FC236}">
                <a16:creationId xmlns:a16="http://schemas.microsoft.com/office/drawing/2014/main" id="{6AA285A4-BB37-4CC4-B1AB-B8FE3B8031E3}"/>
              </a:ext>
            </a:extLst>
          </p:cNvPr>
          <p:cNvSpPr>
            <a:spLocks noGrp="1"/>
          </p:cNvSpPr>
          <p:nvPr>
            <p:ph idx="1"/>
          </p:nvPr>
        </p:nvSpPr>
        <p:spPr>
          <a:xfrm>
            <a:off x="7921869" y="2438400"/>
            <a:ext cx="3782402" cy="3651504"/>
          </a:xfrm>
        </p:spPr>
        <p:txBody>
          <a:bodyPr/>
          <a:lstStyle/>
          <a:p>
            <a:r>
              <a:rPr lang="en-IN" sz="3600" dirty="0"/>
              <a:t>Google </a:t>
            </a:r>
            <a:r>
              <a:rPr lang="en-IN" sz="3600" dirty="0" err="1"/>
              <a:t>Colab</a:t>
            </a:r>
            <a:endParaRPr lang="en-IN" sz="3600" dirty="0"/>
          </a:p>
          <a:p>
            <a:r>
              <a:rPr lang="en-IN" sz="3600" dirty="0"/>
              <a:t>Python</a:t>
            </a:r>
          </a:p>
          <a:p>
            <a:r>
              <a:rPr lang="en-IN" sz="3600" dirty="0"/>
              <a:t>GitHub</a:t>
            </a:r>
          </a:p>
          <a:p>
            <a:endParaRPr lang="en-IN" dirty="0"/>
          </a:p>
        </p:txBody>
      </p:sp>
      <p:pic>
        <p:nvPicPr>
          <p:cNvPr id="5" name="Picture 4">
            <a:extLst>
              <a:ext uri="{FF2B5EF4-FFF2-40B4-BE49-F238E27FC236}">
                <a16:creationId xmlns:a16="http://schemas.microsoft.com/office/drawing/2014/main" id="{5D9BA3A9-D912-438E-BB28-5B98C0E5E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500" y="2227751"/>
            <a:ext cx="3552091" cy="2608018"/>
          </a:xfrm>
          <a:prstGeom prst="rect">
            <a:avLst/>
          </a:prstGeom>
        </p:spPr>
      </p:pic>
      <p:pic>
        <p:nvPicPr>
          <p:cNvPr id="7" name="Picture 6">
            <a:extLst>
              <a:ext uri="{FF2B5EF4-FFF2-40B4-BE49-F238E27FC236}">
                <a16:creationId xmlns:a16="http://schemas.microsoft.com/office/drawing/2014/main" id="{756D2FD5-8608-48A2-879C-CD3AD3DFF8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6154" y="5073162"/>
            <a:ext cx="3156437" cy="1784838"/>
          </a:xfrm>
          <a:prstGeom prst="rect">
            <a:avLst/>
          </a:prstGeom>
        </p:spPr>
      </p:pic>
    </p:spTree>
    <p:extLst>
      <p:ext uri="{BB962C8B-B14F-4D97-AF65-F5344CB8AC3E}">
        <p14:creationId xmlns:p14="http://schemas.microsoft.com/office/powerpoint/2010/main" val="4026549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8E7F-618E-40BC-87D6-787DB25D75F8}"/>
              </a:ext>
            </a:extLst>
          </p:cNvPr>
          <p:cNvSpPr>
            <a:spLocks noGrp="1"/>
          </p:cNvSpPr>
          <p:nvPr>
            <p:ph type="title"/>
          </p:nvPr>
        </p:nvSpPr>
        <p:spPr/>
        <p:txBody>
          <a:bodyPr/>
          <a:lstStyle/>
          <a:p>
            <a:r>
              <a:rPr lang="en-IN" dirty="0"/>
              <a:t>Stock Market Forecast Prediction Thought</a:t>
            </a:r>
          </a:p>
        </p:txBody>
      </p:sp>
      <p:sp>
        <p:nvSpPr>
          <p:cNvPr id="3" name="Content Placeholder 2">
            <a:extLst>
              <a:ext uri="{FF2B5EF4-FFF2-40B4-BE49-F238E27FC236}">
                <a16:creationId xmlns:a16="http://schemas.microsoft.com/office/drawing/2014/main" id="{0D4018A2-65FF-417B-805A-C6530799829E}"/>
              </a:ext>
            </a:extLst>
          </p:cNvPr>
          <p:cNvSpPr>
            <a:spLocks noGrp="1"/>
          </p:cNvSpPr>
          <p:nvPr>
            <p:ph idx="1"/>
          </p:nvPr>
        </p:nvSpPr>
        <p:spPr>
          <a:xfrm>
            <a:off x="2655278" y="2206869"/>
            <a:ext cx="9355014" cy="2884975"/>
          </a:xfrm>
        </p:spPr>
        <p:txBody>
          <a:bodyPr/>
          <a:lstStyle/>
          <a:p>
            <a:r>
              <a:rPr lang="en-IN" sz="2400" dirty="0"/>
              <a:t>We were told to take a dataset of stock like apple google etc of 12 months and perform prediction on that using RNN LSTM and GRU.</a:t>
            </a:r>
          </a:p>
          <a:p>
            <a:r>
              <a:rPr lang="en-IN" sz="2400" dirty="0"/>
              <a:t>While discussing the project we thought to take two different stocks datasets and perform prediction on them and see is LSTM,GRU better at predicting time series problems on different datasets or it is on certain only.</a:t>
            </a:r>
          </a:p>
          <a:p>
            <a:endParaRPr lang="en-IN" dirty="0"/>
          </a:p>
        </p:txBody>
      </p:sp>
      <p:pic>
        <p:nvPicPr>
          <p:cNvPr id="5" name="Picture 4">
            <a:extLst>
              <a:ext uri="{FF2B5EF4-FFF2-40B4-BE49-F238E27FC236}">
                <a16:creationId xmlns:a16="http://schemas.microsoft.com/office/drawing/2014/main" id="{BD9C2C18-90F8-4145-A0B8-B0E3BA3D1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700" y="4898412"/>
            <a:ext cx="8579827" cy="1959587"/>
          </a:xfrm>
          <a:prstGeom prst="rect">
            <a:avLst/>
          </a:prstGeom>
        </p:spPr>
      </p:pic>
    </p:spTree>
    <p:extLst>
      <p:ext uri="{BB962C8B-B14F-4D97-AF65-F5344CB8AC3E}">
        <p14:creationId xmlns:p14="http://schemas.microsoft.com/office/powerpoint/2010/main" val="2947721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FF89-74CB-4B2A-A417-A9D4A12A2C4D}"/>
              </a:ext>
            </a:extLst>
          </p:cNvPr>
          <p:cNvSpPr>
            <a:spLocks noGrp="1"/>
          </p:cNvSpPr>
          <p:nvPr>
            <p:ph type="title"/>
          </p:nvPr>
        </p:nvSpPr>
        <p:spPr/>
        <p:txBody>
          <a:bodyPr/>
          <a:lstStyle/>
          <a:p>
            <a:r>
              <a:rPr lang="en-IN" dirty="0"/>
              <a:t>Ranking Page</a:t>
            </a:r>
          </a:p>
        </p:txBody>
      </p:sp>
      <p:sp>
        <p:nvSpPr>
          <p:cNvPr id="3" name="Content Placeholder 2">
            <a:extLst>
              <a:ext uri="{FF2B5EF4-FFF2-40B4-BE49-F238E27FC236}">
                <a16:creationId xmlns:a16="http://schemas.microsoft.com/office/drawing/2014/main" id="{4763D69F-EEE8-457F-BAE8-EB148B4E4AB8}"/>
              </a:ext>
            </a:extLst>
          </p:cNvPr>
          <p:cNvSpPr>
            <a:spLocks noGrp="1"/>
          </p:cNvSpPr>
          <p:nvPr>
            <p:ph idx="1"/>
          </p:nvPr>
        </p:nvSpPr>
        <p:spPr/>
        <p:txBody>
          <a:bodyPr/>
          <a:lstStyle/>
          <a:p>
            <a:pPr marL="0" indent="0">
              <a:buNone/>
            </a:pPr>
            <a:r>
              <a:rPr lang="en-IN" dirty="0"/>
              <a:t>Minshu Dubey (50%)</a:t>
            </a:r>
          </a:p>
          <a:p>
            <a:r>
              <a:rPr lang="en-IN" dirty="0"/>
              <a:t>Choose Microsoft Corporation Data of 12 Months</a:t>
            </a:r>
          </a:p>
          <a:p>
            <a:r>
              <a:rPr lang="en-IN" dirty="0"/>
              <a:t>Did Requirements From 1 to 4</a:t>
            </a:r>
          </a:p>
          <a:p>
            <a:r>
              <a:rPr lang="en-IN" dirty="0"/>
              <a:t>Report</a:t>
            </a:r>
          </a:p>
          <a:p>
            <a:endParaRPr lang="en-IN" dirty="0"/>
          </a:p>
          <a:p>
            <a:pPr marL="0" indent="0">
              <a:buNone/>
            </a:pPr>
            <a:r>
              <a:rPr lang="en-IN" dirty="0"/>
              <a:t>Danni Jin(50%)</a:t>
            </a:r>
          </a:p>
          <a:p>
            <a:r>
              <a:rPr lang="en-IN" dirty="0"/>
              <a:t>Choose Google Data of 12 Months</a:t>
            </a:r>
          </a:p>
          <a:p>
            <a:r>
              <a:rPr lang="en-IN" dirty="0"/>
              <a:t>Did Requirements From 1 to 4</a:t>
            </a:r>
          </a:p>
        </p:txBody>
      </p:sp>
    </p:spTree>
    <p:extLst>
      <p:ext uri="{BB962C8B-B14F-4D97-AF65-F5344CB8AC3E}">
        <p14:creationId xmlns:p14="http://schemas.microsoft.com/office/powerpoint/2010/main" val="2904391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C37BB-647B-4374-81F5-577CDEB5B3CE}"/>
              </a:ext>
            </a:extLst>
          </p:cNvPr>
          <p:cNvSpPr>
            <a:spLocks noGrp="1"/>
          </p:cNvSpPr>
          <p:nvPr>
            <p:ph type="title"/>
          </p:nvPr>
        </p:nvSpPr>
        <p:spPr/>
        <p:txBody>
          <a:bodyPr/>
          <a:lstStyle/>
          <a:p>
            <a:r>
              <a:rPr lang="en-IN" dirty="0"/>
              <a:t>Dataset Importing and Viewing</a:t>
            </a:r>
          </a:p>
        </p:txBody>
      </p:sp>
      <p:pic>
        <p:nvPicPr>
          <p:cNvPr id="5" name="Content Placeholder 4">
            <a:extLst>
              <a:ext uri="{FF2B5EF4-FFF2-40B4-BE49-F238E27FC236}">
                <a16:creationId xmlns:a16="http://schemas.microsoft.com/office/drawing/2014/main" id="{C8B9627C-BF51-481E-A486-3DCA45A25C5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06" t="27131" r="36922" b="15756"/>
          <a:stretch/>
        </p:blipFill>
        <p:spPr>
          <a:xfrm>
            <a:off x="5785338" y="2483055"/>
            <a:ext cx="6216162" cy="3806599"/>
          </a:xfrm>
        </p:spPr>
      </p:pic>
      <p:pic>
        <p:nvPicPr>
          <p:cNvPr id="9" name="Picture 8">
            <a:extLst>
              <a:ext uri="{FF2B5EF4-FFF2-40B4-BE49-F238E27FC236}">
                <a16:creationId xmlns:a16="http://schemas.microsoft.com/office/drawing/2014/main" id="{B76EB51D-D9FD-4550-96EB-415AC6C8D762}"/>
              </a:ext>
            </a:extLst>
          </p:cNvPr>
          <p:cNvPicPr>
            <a:picLocks noChangeAspect="1"/>
          </p:cNvPicPr>
          <p:nvPr/>
        </p:nvPicPr>
        <p:blipFill rotWithShape="1">
          <a:blip r:embed="rId3">
            <a:extLst>
              <a:ext uri="{28A0092B-C50C-407E-A947-70E740481C1C}">
                <a14:useLocalDpi xmlns:a14="http://schemas.microsoft.com/office/drawing/2010/main" val="0"/>
              </a:ext>
            </a:extLst>
          </a:blip>
          <a:srcRect l="4000" t="26923" r="39131" b="22565"/>
          <a:stretch/>
        </p:blipFill>
        <p:spPr>
          <a:xfrm>
            <a:off x="0" y="2483055"/>
            <a:ext cx="6096000" cy="3946425"/>
          </a:xfrm>
          <a:prstGeom prst="rect">
            <a:avLst/>
          </a:prstGeom>
        </p:spPr>
      </p:pic>
    </p:spTree>
    <p:extLst>
      <p:ext uri="{BB962C8B-B14F-4D97-AF65-F5344CB8AC3E}">
        <p14:creationId xmlns:p14="http://schemas.microsoft.com/office/powerpoint/2010/main" val="3065869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F218-2CD2-4638-B91A-7BB462DDE7B9}"/>
              </a:ext>
            </a:extLst>
          </p:cNvPr>
          <p:cNvSpPr>
            <a:spLocks noGrp="1"/>
          </p:cNvSpPr>
          <p:nvPr>
            <p:ph type="title"/>
          </p:nvPr>
        </p:nvSpPr>
        <p:spPr/>
        <p:txBody>
          <a:bodyPr/>
          <a:lstStyle/>
          <a:p>
            <a:r>
              <a:rPr lang="en-IN" dirty="0"/>
              <a:t>Data Visualization of Microsoft Stock</a:t>
            </a:r>
          </a:p>
        </p:txBody>
      </p:sp>
      <p:pic>
        <p:nvPicPr>
          <p:cNvPr id="5" name="Content Placeholder 4">
            <a:extLst>
              <a:ext uri="{FF2B5EF4-FFF2-40B4-BE49-F238E27FC236}">
                <a16:creationId xmlns:a16="http://schemas.microsoft.com/office/drawing/2014/main" id="{0ECC5108-4582-4DF0-9E49-FA4DC1BCB1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386487"/>
            <a:ext cx="4978996" cy="3867999"/>
          </a:xfrm>
        </p:spPr>
      </p:pic>
      <p:pic>
        <p:nvPicPr>
          <p:cNvPr id="7" name="Picture 6">
            <a:extLst>
              <a:ext uri="{FF2B5EF4-FFF2-40B4-BE49-F238E27FC236}">
                <a16:creationId xmlns:a16="http://schemas.microsoft.com/office/drawing/2014/main" id="{C7AD6631-752D-4490-8543-4D7A780F3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793" y="2386487"/>
            <a:ext cx="7046992" cy="4017428"/>
          </a:xfrm>
          <a:prstGeom prst="rect">
            <a:avLst/>
          </a:prstGeom>
        </p:spPr>
      </p:pic>
    </p:spTree>
    <p:extLst>
      <p:ext uri="{BB962C8B-B14F-4D97-AF65-F5344CB8AC3E}">
        <p14:creationId xmlns:p14="http://schemas.microsoft.com/office/powerpoint/2010/main" val="174740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57CF-F0CA-4D0A-ABEF-884F3611A9EA}"/>
              </a:ext>
            </a:extLst>
          </p:cNvPr>
          <p:cNvSpPr>
            <a:spLocks noGrp="1"/>
          </p:cNvSpPr>
          <p:nvPr>
            <p:ph type="title"/>
          </p:nvPr>
        </p:nvSpPr>
        <p:spPr/>
        <p:txBody>
          <a:bodyPr/>
          <a:lstStyle/>
          <a:p>
            <a:r>
              <a:rPr lang="en-IN" dirty="0"/>
              <a:t>Data Visualization of Google Stock</a:t>
            </a:r>
          </a:p>
        </p:txBody>
      </p:sp>
      <p:pic>
        <p:nvPicPr>
          <p:cNvPr id="5" name="Content Placeholder 4">
            <a:extLst>
              <a:ext uri="{FF2B5EF4-FFF2-40B4-BE49-F238E27FC236}">
                <a16:creationId xmlns:a16="http://schemas.microsoft.com/office/drawing/2014/main" id="{C4C95084-2876-4BCE-89F2-3AB8E39AB4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2616" y="2224454"/>
            <a:ext cx="10225453" cy="4633546"/>
          </a:xfrm>
        </p:spPr>
      </p:pic>
    </p:spTree>
    <p:extLst>
      <p:ext uri="{BB962C8B-B14F-4D97-AF65-F5344CB8AC3E}">
        <p14:creationId xmlns:p14="http://schemas.microsoft.com/office/powerpoint/2010/main" val="2408358509"/>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Feathered</Template>
  <TotalTime>94</TotalTime>
  <Words>621</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Century Schoolbook</vt:lpstr>
      <vt:lpstr>Corbel</vt:lpstr>
      <vt:lpstr>Feathered</vt:lpstr>
      <vt:lpstr>PROJECT 7 CSC 685 ADVANCE MACHINE LEARNING</vt:lpstr>
      <vt:lpstr>REQUIRENMENTS</vt:lpstr>
      <vt:lpstr>INTRODUCTION </vt:lpstr>
      <vt:lpstr>TOOLS USED</vt:lpstr>
      <vt:lpstr>Stock Market Forecast Prediction Thought</vt:lpstr>
      <vt:lpstr>Ranking Page</vt:lpstr>
      <vt:lpstr>Dataset Importing and Viewing</vt:lpstr>
      <vt:lpstr>Data Visualization of Microsoft Stock</vt:lpstr>
      <vt:lpstr>Data Visualization of Google Stock</vt:lpstr>
      <vt:lpstr>Data Visualization after Normalization  </vt:lpstr>
      <vt:lpstr>Training and Validation Loss Microsoft and Google</vt:lpstr>
      <vt:lpstr>Prediction for next month in Microsoft and Google</vt:lpstr>
      <vt:lpstr>Prediction for next 5 and 10 Months in Microsoft and Google</vt:lpstr>
      <vt:lpstr>Conclusion</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7 CSC 685 ADVANCE MACHINE LEARNING</dc:title>
  <dc:creator>Minshu Dubey</dc:creator>
  <cp:lastModifiedBy>Minshu Dubey</cp:lastModifiedBy>
  <cp:revision>9</cp:revision>
  <dcterms:created xsi:type="dcterms:W3CDTF">2020-05-04T18:07:43Z</dcterms:created>
  <dcterms:modified xsi:type="dcterms:W3CDTF">2020-05-04T19:42:24Z</dcterms:modified>
</cp:coreProperties>
</file>