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7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04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7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4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47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1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6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2A40-3841-46FE-BCD5-22EE4E0C318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3E8D-071D-4591-B22B-E3945886B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 : 判断 1"/>
          <p:cNvSpPr/>
          <p:nvPr/>
        </p:nvSpPr>
        <p:spPr bwMode="auto">
          <a:xfrm>
            <a:off x="1007492" y="694288"/>
            <a:ext cx="2880000" cy="756000"/>
          </a:xfrm>
          <a:prstGeom prst="flowChartDecisio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strike="noStrike" cap="none" normalizeH="0" baseline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Data Size</a:t>
            </a:r>
            <a:r>
              <a:rPr kumimoji="0" lang="en-US" altLang="ja-JP" sz="1600" b="1" i="0" u="none" strike="noStrike" cap="none" normalizeH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 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&gt;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dirty="0" smtClean="0">
                <a:ln>
                  <a:noFill/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THRESHOLD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3" name="フローチャート : 判断 2"/>
          <p:cNvSpPr/>
          <p:nvPr/>
        </p:nvSpPr>
        <p:spPr bwMode="auto">
          <a:xfrm>
            <a:off x="1007493" y="1670617"/>
            <a:ext cx="2880000" cy="756000"/>
          </a:xfrm>
          <a:prstGeom prst="flowChartDecisio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Total size of Available</a:t>
            </a:r>
            <a:r>
              <a:rPr kumimoji="0" lang="en-US" altLang="ja-JP" sz="1600" b="1" i="0" u="none" strike="noStrike" cap="none" normalizeH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 Cells 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&gt;</a:t>
            </a:r>
          </a:p>
          <a:p>
            <a:pPr algn="ctr" fontAlgn="base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THRESHOLD</a:t>
            </a:r>
            <a:r>
              <a:rPr kumimoji="0" lang="en-US" altLang="ja-JP" sz="1600" dirty="0" smtClean="0">
                <a:ea typeface="Cambria Math" panose="02040503050406030204" pitchFamily="18" charset="0"/>
              </a:rPr>
              <a:t> 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?</a:t>
            </a:r>
            <a:endParaRPr kumimoji="0" lang="ja-JP" alt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4" name="フローチャート: 処理 3"/>
          <p:cNvSpPr/>
          <p:nvPr/>
        </p:nvSpPr>
        <p:spPr bwMode="auto">
          <a:xfrm>
            <a:off x="611560" y="3789040"/>
            <a:ext cx="3656612" cy="792088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ea typeface="Cambria Math" panose="02040503050406030204" pitchFamily="18" charset="0"/>
              </a:rPr>
              <a:t>C</a:t>
            </a:r>
            <a:r>
              <a:rPr kumimoji="0" lang="en-US" altLang="ja-JP" sz="1600" dirty="0" smtClean="0">
                <a:ea typeface="Cambria Math" panose="02040503050406030204" pitchFamily="18" charset="0"/>
              </a:rPr>
              <a:t>opy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dirty="0" smtClean="0">
                <a:ea typeface="Cambria Math" panose="02040503050406030204" pitchFamily="18" charset="0"/>
              </a:rPr>
              <a:t>min(Data </a:t>
            </a:r>
            <a:r>
              <a:rPr kumimoji="0" lang="en-US" altLang="ja-JP" sz="1600" b="1" dirty="0">
                <a:ea typeface="Cambria Math" panose="02040503050406030204" pitchFamily="18" charset="0"/>
              </a:rPr>
              <a:t>Size, Total </a:t>
            </a:r>
            <a:r>
              <a:rPr kumimoji="0" lang="en-US" altLang="ja-JP" sz="1600" b="1" dirty="0" smtClean="0">
                <a:ea typeface="Cambria Math" panose="02040503050406030204" pitchFamily="18" charset="0"/>
              </a:rPr>
              <a:t>Size </a:t>
            </a:r>
            <a:r>
              <a:rPr kumimoji="0" lang="en-US" altLang="ja-JP" sz="1600" b="1" dirty="0">
                <a:ea typeface="Cambria Math" panose="02040503050406030204" pitchFamily="18" charset="0"/>
              </a:rPr>
              <a:t>of </a:t>
            </a:r>
            <a:r>
              <a:rPr kumimoji="0" lang="en-US" altLang="ja-JP" sz="1600" b="1" dirty="0" smtClean="0">
                <a:ea typeface="Cambria Math" panose="02040503050406030204" pitchFamily="18" charset="0"/>
              </a:rPr>
              <a:t>Available </a:t>
            </a:r>
            <a:r>
              <a:rPr kumimoji="0" lang="en-US" altLang="ja-JP" sz="1600" b="1" dirty="0">
                <a:ea typeface="Cambria Math" panose="02040503050406030204" pitchFamily="18" charset="0"/>
              </a:rPr>
              <a:t>C</a:t>
            </a:r>
            <a:r>
              <a:rPr kumimoji="0" lang="en-US" altLang="ja-JP" sz="1600" b="1" dirty="0" smtClean="0">
                <a:ea typeface="Cambria Math" panose="02040503050406030204" pitchFamily="18" charset="0"/>
              </a:rPr>
              <a:t>ells</a:t>
            </a:r>
            <a:r>
              <a:rPr kumimoji="0" lang="en-US" altLang="ja-JP" sz="1600" b="1" dirty="0">
                <a:ea typeface="Cambria Math" panose="02040503050406030204" pitchFamily="18" charset="0"/>
              </a:rPr>
              <a:t>)</a:t>
            </a:r>
            <a:r>
              <a:rPr kumimoji="0" lang="en-US" altLang="ja-JP" sz="1600" dirty="0">
                <a:ea typeface="Cambria Math" panose="02040503050406030204" pitchFamily="18" charset="0"/>
              </a:rPr>
              <a:t> </a:t>
            </a:r>
            <a:endParaRPr kumimoji="0" lang="en-US" altLang="ja-JP" sz="1600" dirty="0" smtClean="0">
              <a:ea typeface="Cambria Math" panose="020405030504060302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ea typeface="Cambria Math" panose="02040503050406030204" pitchFamily="18" charset="0"/>
              </a:rPr>
              <a:t>data </a:t>
            </a:r>
            <a:r>
              <a:rPr kumimoji="0" lang="en-US" altLang="ja-JP" sz="1600" dirty="0" smtClean="0">
                <a:ea typeface="Cambria Math" panose="02040503050406030204" pitchFamily="18" charset="0"/>
              </a:rPr>
              <a:t>in </a:t>
            </a:r>
            <a:r>
              <a:rPr kumimoji="0" lang="en-US" altLang="ja-JP" sz="1600" dirty="0">
                <a:ea typeface="Cambria Math" panose="02040503050406030204" pitchFamily="18" charset="0"/>
              </a:rPr>
              <a:t>parallel</a:t>
            </a:r>
          </a:p>
        </p:txBody>
      </p:sp>
      <p:sp>
        <p:nvSpPr>
          <p:cNvPr id="5" name="フローチャート: 処理 4"/>
          <p:cNvSpPr/>
          <p:nvPr/>
        </p:nvSpPr>
        <p:spPr bwMode="auto">
          <a:xfrm>
            <a:off x="4423696" y="3781479"/>
            <a:ext cx="2596576" cy="794009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ea typeface="Cambria Math" panose="02040503050406030204" pitchFamily="18" charset="0"/>
              </a:rPr>
              <a:t>C</a:t>
            </a:r>
            <a:r>
              <a:rPr kumimoji="0" lang="en-US" altLang="ja-JP" sz="1600" dirty="0" smtClean="0">
                <a:ea typeface="Cambria Math" panose="02040503050406030204" pitchFamily="18" charset="0"/>
              </a:rPr>
              <a:t>opy  </a:t>
            </a:r>
            <a:r>
              <a:rPr kumimoji="0" lang="en-US" altLang="ja-JP" sz="1600" b="1" dirty="0" smtClean="0">
                <a:ea typeface="Cambria Math" panose="02040503050406030204" pitchFamily="18" charset="0"/>
              </a:rPr>
              <a:t>min(Data Size, Cell Size)</a:t>
            </a:r>
            <a:r>
              <a:rPr kumimoji="0" lang="en-US" altLang="ja-JP" sz="1600" dirty="0" smtClean="0">
                <a:ea typeface="Cambria Math" panose="02040503050406030204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smtClean="0">
                <a:ea typeface="Cambria Math" panose="02040503050406030204" pitchFamily="18" charset="0"/>
              </a:rPr>
              <a:t>data </a:t>
            </a:r>
            <a:r>
              <a:rPr kumimoji="0" lang="en-US" altLang="ja-JP" sz="1600" smtClean="0">
                <a:ea typeface="Cambria Math" panose="02040503050406030204" pitchFamily="18" charset="0"/>
              </a:rPr>
              <a:t>in </a:t>
            </a:r>
            <a:r>
              <a:rPr kumimoji="0" lang="en-US" altLang="ja-JP" sz="1600" dirty="0">
                <a:ea typeface="Cambria Math" panose="02040503050406030204" pitchFamily="18" charset="0"/>
              </a:rPr>
              <a:t>sequence</a:t>
            </a:r>
          </a:p>
        </p:txBody>
      </p:sp>
      <p:sp>
        <p:nvSpPr>
          <p:cNvPr id="6" name="フローチャート : 判断 5"/>
          <p:cNvSpPr/>
          <p:nvPr/>
        </p:nvSpPr>
        <p:spPr bwMode="auto">
          <a:xfrm>
            <a:off x="1181127" y="4857468"/>
            <a:ext cx="2527434" cy="735944"/>
          </a:xfrm>
          <a:prstGeom prst="flowChartDecisio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effectLst/>
              </a:rPr>
              <a:t>Remaining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effectLst/>
              </a:rPr>
              <a:t> Data Size &gt; 0 ? </a:t>
            </a:r>
            <a:endParaRPr kumimoji="0" lang="ja-JP" alt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cxnSp>
        <p:nvCxnSpPr>
          <p:cNvPr id="7" name="直線矢印コネクタ 6"/>
          <p:cNvCxnSpPr>
            <a:endCxn id="2" idx="0"/>
          </p:cNvCxnSpPr>
          <p:nvPr/>
        </p:nvCxnSpPr>
        <p:spPr bwMode="auto">
          <a:xfrm>
            <a:off x="2445390" y="511594"/>
            <a:ext cx="2102" cy="182694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直線矢印コネクタ 7"/>
          <p:cNvCxnSpPr>
            <a:stCxn id="2" idx="2"/>
            <a:endCxn id="3" idx="0"/>
          </p:cNvCxnSpPr>
          <p:nvPr/>
        </p:nvCxnSpPr>
        <p:spPr bwMode="auto">
          <a:xfrm>
            <a:off x="2447492" y="1450288"/>
            <a:ext cx="1" cy="220329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矢印コネクタ 8"/>
          <p:cNvCxnSpPr>
            <a:stCxn id="21" idx="2"/>
            <a:endCxn id="4" idx="0"/>
          </p:cNvCxnSpPr>
          <p:nvPr/>
        </p:nvCxnSpPr>
        <p:spPr bwMode="auto">
          <a:xfrm flipH="1">
            <a:off x="2439866" y="3487827"/>
            <a:ext cx="6266" cy="301213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 bwMode="auto">
          <a:xfrm>
            <a:off x="2439866" y="4581128"/>
            <a:ext cx="4978" cy="27634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カギ線コネクタ 10"/>
          <p:cNvCxnSpPr>
            <a:stCxn id="3" idx="3"/>
            <a:endCxn id="5" idx="0"/>
          </p:cNvCxnSpPr>
          <p:nvPr/>
        </p:nvCxnSpPr>
        <p:spPr bwMode="auto">
          <a:xfrm>
            <a:off x="3887493" y="2048617"/>
            <a:ext cx="1834491" cy="1732862"/>
          </a:xfrm>
          <a:prstGeom prst="bentConnector2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カギ線コネクタ 11"/>
          <p:cNvCxnSpPr>
            <a:stCxn id="5" idx="2"/>
            <a:endCxn id="6" idx="3"/>
          </p:cNvCxnSpPr>
          <p:nvPr/>
        </p:nvCxnSpPr>
        <p:spPr bwMode="auto">
          <a:xfrm rot="5400000">
            <a:off x="4390297" y="3893753"/>
            <a:ext cx="649952" cy="2013423"/>
          </a:xfrm>
          <a:prstGeom prst="bentConnector2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カギ線コネクタ 12"/>
          <p:cNvCxnSpPr>
            <a:stCxn id="6" idx="1"/>
            <a:endCxn id="2" idx="1"/>
          </p:cNvCxnSpPr>
          <p:nvPr/>
        </p:nvCxnSpPr>
        <p:spPr bwMode="auto">
          <a:xfrm rot="10800000">
            <a:off x="1007493" y="1072288"/>
            <a:ext cx="173635" cy="4153152"/>
          </a:xfrm>
          <a:prstGeom prst="bentConnector3">
            <a:avLst>
              <a:gd name="adj1" fmla="val 558876"/>
            </a:avLst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直線矢印コネクタ 13"/>
          <p:cNvCxnSpPr>
            <a:stCxn id="6" idx="2"/>
          </p:cNvCxnSpPr>
          <p:nvPr/>
        </p:nvCxnSpPr>
        <p:spPr bwMode="auto">
          <a:xfrm>
            <a:off x="2444844" y="5593412"/>
            <a:ext cx="0" cy="371895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テキスト ボックス 14"/>
          <p:cNvSpPr txBox="1"/>
          <p:nvPr/>
        </p:nvSpPr>
        <p:spPr>
          <a:xfrm>
            <a:off x="215012" y="4862220"/>
            <a:ext cx="864096" cy="37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ea typeface="Cambria Math" panose="02040503050406030204" pitchFamily="18" charset="0"/>
              </a:rPr>
              <a:t>Yes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77973" y="5569225"/>
            <a:ext cx="864096" cy="37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Cambria Math" panose="02040503050406030204" pitchFamily="18" charset="0"/>
              </a:rPr>
              <a:t>No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83397" y="3419106"/>
            <a:ext cx="864096" cy="37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Cambria Math" panose="02040503050406030204" pitchFamily="18" charset="0"/>
              </a:rPr>
              <a:t>Yes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2" idx="3"/>
            <a:endCxn id="5" idx="0"/>
          </p:cNvCxnSpPr>
          <p:nvPr/>
        </p:nvCxnSpPr>
        <p:spPr bwMode="auto">
          <a:xfrm>
            <a:off x="3887492" y="1072288"/>
            <a:ext cx="1834492" cy="2709191"/>
          </a:xfrm>
          <a:prstGeom prst="bentConnector2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テキスト ボックス 18"/>
          <p:cNvSpPr txBox="1"/>
          <p:nvPr/>
        </p:nvSpPr>
        <p:spPr>
          <a:xfrm>
            <a:off x="4080505" y="2725246"/>
            <a:ext cx="864096" cy="37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Cambria Math" panose="02040503050406030204" pitchFamily="18" charset="0"/>
              </a:rPr>
              <a:t>No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88152" y="1669013"/>
            <a:ext cx="864096" cy="37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Cambria Math" panose="02040503050406030204" pitchFamily="18" charset="0"/>
              </a:rPr>
              <a:t>No</a:t>
            </a:r>
            <a:endParaRPr kumimoji="1" lang="ja-JP" altLang="en-US" dirty="0"/>
          </a:p>
        </p:txBody>
      </p:sp>
      <p:sp>
        <p:nvSpPr>
          <p:cNvPr id="21" name="フローチャート : 判断 20"/>
          <p:cNvSpPr/>
          <p:nvPr/>
        </p:nvSpPr>
        <p:spPr bwMode="auto">
          <a:xfrm>
            <a:off x="969968" y="2712530"/>
            <a:ext cx="2952328" cy="775297"/>
          </a:xfrm>
          <a:prstGeom prst="flowChartDecisio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dirty="0" smtClean="0">
                <a:ea typeface="Cambria Math" panose="02040503050406030204" pitchFamily="18" charset="0"/>
              </a:rPr>
              <a:t>Number of </a:t>
            </a:r>
            <a:r>
              <a:rPr kumimoji="0" lang="en-US" altLang="ja-JP" sz="1600" b="1" dirty="0">
                <a:ea typeface="Cambria Math" panose="02040503050406030204" pitchFamily="18" charset="0"/>
              </a:rPr>
              <a:t>a</a:t>
            </a:r>
            <a:r>
              <a:rPr kumimoji="0" lang="en-US" altLang="ja-JP" sz="1600" b="1" i="0" u="none" strike="noStrike" cap="none" normalizeH="0" baseline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vailable threads</a:t>
            </a:r>
            <a:r>
              <a:rPr kumimoji="0" lang="en-US" altLang="ja-JP" sz="1600" b="1" i="0" u="none" strike="noStrike" cap="none" normalizeH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 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ea typeface="Cambria Math" panose="02040503050406030204" pitchFamily="18" charset="0"/>
              </a:rPr>
              <a:t>THRESHOLD 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effectLst/>
                <a:ea typeface="Cambria Math" panose="02040503050406030204" pitchFamily="18" charset="0"/>
              </a:rPr>
              <a:t>?</a:t>
            </a:r>
            <a:endParaRPr kumimoji="0" lang="ja-JP" alt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cxnSp>
        <p:nvCxnSpPr>
          <p:cNvPr id="22" name="直線矢印コネクタ 21"/>
          <p:cNvCxnSpPr>
            <a:stCxn id="3" idx="2"/>
            <a:endCxn id="21" idx="0"/>
          </p:cNvCxnSpPr>
          <p:nvPr/>
        </p:nvCxnSpPr>
        <p:spPr bwMode="auto">
          <a:xfrm flipH="1">
            <a:off x="2446132" y="2426617"/>
            <a:ext cx="1361" cy="285913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カギ線コネクタ 22"/>
          <p:cNvCxnSpPr>
            <a:stCxn id="21" idx="3"/>
            <a:endCxn id="5" idx="0"/>
          </p:cNvCxnSpPr>
          <p:nvPr/>
        </p:nvCxnSpPr>
        <p:spPr bwMode="auto">
          <a:xfrm>
            <a:off x="3922296" y="3100179"/>
            <a:ext cx="1799688" cy="681300"/>
          </a:xfrm>
          <a:prstGeom prst="bentConnector2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テキスト ボックス 23"/>
          <p:cNvSpPr txBox="1"/>
          <p:nvPr/>
        </p:nvSpPr>
        <p:spPr>
          <a:xfrm>
            <a:off x="1575770" y="2371449"/>
            <a:ext cx="864096" cy="37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Cambria Math" panose="02040503050406030204" pitchFamily="18" charset="0"/>
              </a:rPr>
              <a:t>Yes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75770" y="1357272"/>
            <a:ext cx="864096" cy="37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Cambria Math" panose="02040503050406030204" pitchFamily="18" charset="0"/>
              </a:rPr>
              <a:t>Yes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91900" y="694288"/>
            <a:ext cx="864096" cy="37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Cambria Math" panose="02040503050406030204" pitchFamily="18" charset="0"/>
              </a:rPr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0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simin</dc:creator>
  <cp:lastModifiedBy>simin</cp:lastModifiedBy>
  <cp:revision>3</cp:revision>
  <dcterms:created xsi:type="dcterms:W3CDTF">2013-11-21T20:01:09Z</dcterms:created>
  <dcterms:modified xsi:type="dcterms:W3CDTF">2013-12-25T10:08:26Z</dcterms:modified>
</cp:coreProperties>
</file>