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16"/>
  </p:notesMasterIdLst>
  <p:sldIdLst>
    <p:sldId id="256" r:id="rId3"/>
    <p:sldId id="257" r:id="rId4"/>
    <p:sldId id="258" r:id="rId5"/>
    <p:sldId id="259" r:id="rId6"/>
    <p:sldId id="260" r:id="rId7"/>
    <p:sldId id="264" r:id="rId8"/>
    <p:sldId id="261" r:id="rId9"/>
    <p:sldId id="262" r:id="rId10"/>
    <p:sldId id="263" r:id="rId11"/>
    <p:sldId id="312" r:id="rId12"/>
    <p:sldId id="300" r:id="rId13"/>
    <p:sldId id="266" r:id="rId14"/>
    <p:sldId id="267" r:id="rId15"/>
    <p:sldId id="314" r:id="rId16"/>
    <p:sldId id="313" r:id="rId17"/>
    <p:sldId id="315" r:id="rId18"/>
    <p:sldId id="268" r:id="rId19"/>
    <p:sldId id="316" r:id="rId20"/>
    <p:sldId id="269" r:id="rId21"/>
    <p:sldId id="270" r:id="rId22"/>
    <p:sldId id="271" r:id="rId23"/>
    <p:sldId id="272" r:id="rId24"/>
    <p:sldId id="273" r:id="rId25"/>
    <p:sldId id="274" r:id="rId26"/>
    <p:sldId id="279" r:id="rId27"/>
    <p:sldId id="302" r:id="rId28"/>
    <p:sldId id="303" r:id="rId29"/>
    <p:sldId id="280" r:id="rId30"/>
    <p:sldId id="275" r:id="rId31"/>
    <p:sldId id="276" r:id="rId32"/>
    <p:sldId id="277" r:id="rId33"/>
    <p:sldId id="278" r:id="rId34"/>
    <p:sldId id="301" r:id="rId35"/>
    <p:sldId id="293" r:id="rId36"/>
    <p:sldId id="282" r:id="rId37"/>
    <p:sldId id="329" r:id="rId38"/>
    <p:sldId id="290" r:id="rId39"/>
    <p:sldId id="333" r:id="rId40"/>
    <p:sldId id="341" r:id="rId41"/>
    <p:sldId id="328" r:id="rId42"/>
    <p:sldId id="311" r:id="rId43"/>
    <p:sldId id="306" r:id="rId44"/>
    <p:sldId id="291" r:id="rId45"/>
    <p:sldId id="317" r:id="rId46"/>
    <p:sldId id="338" r:id="rId47"/>
    <p:sldId id="305" r:id="rId48"/>
    <p:sldId id="336" r:id="rId49"/>
    <p:sldId id="283" r:id="rId50"/>
    <p:sldId id="304" r:id="rId51"/>
    <p:sldId id="288" r:id="rId52"/>
    <p:sldId id="330" r:id="rId53"/>
    <p:sldId id="337" r:id="rId54"/>
    <p:sldId id="335" r:id="rId55"/>
    <p:sldId id="320" r:id="rId56"/>
    <p:sldId id="321" r:id="rId57"/>
    <p:sldId id="284" r:id="rId58"/>
    <p:sldId id="285" r:id="rId59"/>
    <p:sldId id="322" r:id="rId60"/>
    <p:sldId id="331" r:id="rId61"/>
    <p:sldId id="287" r:id="rId62"/>
    <p:sldId id="325" r:id="rId63"/>
    <p:sldId id="343" r:id="rId64"/>
    <p:sldId id="308" r:id="rId65"/>
    <p:sldId id="294" r:id="rId66"/>
    <p:sldId id="332" r:id="rId67"/>
    <p:sldId id="340" r:id="rId68"/>
    <p:sldId id="326" r:id="rId69"/>
    <p:sldId id="310" r:id="rId70"/>
    <p:sldId id="344" r:id="rId71"/>
    <p:sldId id="307" r:id="rId72"/>
    <p:sldId id="292" r:id="rId73"/>
    <p:sldId id="295" r:id="rId74"/>
    <p:sldId id="347" r:id="rId75"/>
    <p:sldId id="324" r:id="rId76"/>
    <p:sldId id="346" r:id="rId77"/>
    <p:sldId id="355" r:id="rId78"/>
    <p:sldId id="356" r:id="rId79"/>
    <p:sldId id="309" r:id="rId80"/>
    <p:sldId id="358" r:id="rId81"/>
    <p:sldId id="359" r:id="rId82"/>
    <p:sldId id="361" r:id="rId83"/>
    <p:sldId id="360" r:id="rId84"/>
    <p:sldId id="362" r:id="rId85"/>
    <p:sldId id="363" r:id="rId86"/>
    <p:sldId id="366" r:id="rId87"/>
    <p:sldId id="364" r:id="rId88"/>
    <p:sldId id="350" r:id="rId89"/>
    <p:sldId id="372" r:id="rId90"/>
    <p:sldId id="352" r:id="rId91"/>
    <p:sldId id="334" r:id="rId92"/>
    <p:sldId id="351" r:id="rId93"/>
    <p:sldId id="353" r:id="rId94"/>
    <p:sldId id="354" r:id="rId95"/>
    <p:sldId id="368" r:id="rId96"/>
    <p:sldId id="370" r:id="rId97"/>
    <p:sldId id="365" r:id="rId98"/>
    <p:sldId id="367" r:id="rId99"/>
    <p:sldId id="369" r:id="rId100"/>
    <p:sldId id="371" r:id="rId101"/>
    <p:sldId id="357" r:id="rId102"/>
    <p:sldId id="345" r:id="rId103"/>
    <p:sldId id="339" r:id="rId104"/>
    <p:sldId id="374" r:id="rId105"/>
    <p:sldId id="296" r:id="rId106"/>
    <p:sldId id="349" r:id="rId107"/>
    <p:sldId id="375" r:id="rId108"/>
    <p:sldId id="298" r:id="rId109"/>
    <p:sldId id="348" r:id="rId110"/>
    <p:sldId id="376" r:id="rId111"/>
    <p:sldId id="377" r:id="rId112"/>
    <p:sldId id="378" r:id="rId113"/>
    <p:sldId id="373" r:id="rId114"/>
    <p:sldId id="299" r:id="rId1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o, Chaohong" initials="GC" lastIdx="1" clrIdx="0">
    <p:extLst>
      <p:ext uri="{19B8F6BF-5375-455C-9EA6-DF929625EA0E}">
        <p15:presenceInfo xmlns:p15="http://schemas.microsoft.com/office/powerpoint/2012/main" userId="S-1-5-21-1757981266-725345543-1404487317-4225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3149" autoAdjust="0"/>
  </p:normalViewPr>
  <p:slideViewPr>
    <p:cSldViewPr snapToGrid="0">
      <p:cViewPr varScale="1">
        <p:scale>
          <a:sx n="62" d="100"/>
          <a:sy n="62" d="100"/>
        </p:scale>
        <p:origin x="14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commentAuthors" Target="commentAuthors.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pPr algn="ctr"/>
            <a:r>
              <a:rPr lang="en-US" sz="4400" b="0" strike="noStrike" spc="-1">
                <a:latin typeface="Arial"/>
              </a:rPr>
              <a:t>Click to move the slide</a:t>
            </a:r>
          </a:p>
        </p:txBody>
      </p:sp>
      <p:sp>
        <p:nvSpPr>
          <p:cNvPr id="110"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111"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112"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113"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114"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BE3C9EA7-7BD1-4569-9217-2684F349F65A}"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PlaceHolder 1"/>
          <p:cNvSpPr>
            <a:spLocks noGrp="1" noRot="1" noChangeAspect="1"/>
          </p:cNvSpPr>
          <p:nvPr>
            <p:ph type="sldImg"/>
          </p:nvPr>
        </p:nvSpPr>
        <p:spPr>
          <a:xfrm>
            <a:off x="685800" y="1143000"/>
            <a:ext cx="5484813" cy="3084513"/>
          </a:xfrm>
          <a:prstGeom prst="rect">
            <a:avLst/>
          </a:prstGeom>
        </p:spPr>
      </p:sp>
      <p:sp>
        <p:nvSpPr>
          <p:cNvPr id="309"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r>
              <a:rPr lang="en-US" sz="2000" b="0" strike="noStrike" spc="-1">
                <a:latin typeface="Arial"/>
              </a:rPr>
              <a:t>课程是讲授为主，基本不会按照教材的顺序进行。教材主要让学生自行阅读，提出问题，由老师解答。 作业？？  是否完成教材的习题？？</a:t>
            </a:r>
          </a:p>
        </p:txBody>
      </p:sp>
      <p:sp>
        <p:nvSpPr>
          <p:cNvPr id="310"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5DFD6049-E00A-42FD-AF2B-85D60DC9FB71}" type="slidenum">
              <a:rPr lang="en-US" sz="1200" b="0" strike="noStrike" spc="-1">
                <a:solidFill>
                  <a:srgbClr val="000000"/>
                </a:solidFill>
                <a:latin typeface="+mn-lt"/>
                <a:ea typeface="+mn-ea"/>
              </a:rPr>
              <a:t>2</a:t>
            </a:fld>
            <a:endParaRPr lang="en-US"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PlaceHolder 1"/>
          <p:cNvSpPr>
            <a:spLocks noGrp="1" noRot="1" noChangeAspect="1"/>
          </p:cNvSpPr>
          <p:nvPr>
            <p:ph type="sldImg"/>
          </p:nvPr>
        </p:nvSpPr>
        <p:spPr>
          <a:xfrm>
            <a:off x="685800" y="1143000"/>
            <a:ext cx="5484813" cy="3084513"/>
          </a:xfrm>
          <a:prstGeom prst="rect">
            <a:avLst/>
          </a:prstGeom>
        </p:spPr>
      </p:sp>
      <p:sp>
        <p:nvSpPr>
          <p:cNvPr id="321"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endParaRPr lang="en-US" sz="2000" b="0" strike="noStrike" spc="-1" dirty="0">
              <a:latin typeface="Arial"/>
            </a:endParaRPr>
          </a:p>
        </p:txBody>
      </p:sp>
      <p:sp>
        <p:nvSpPr>
          <p:cNvPr id="322"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F2B6A0CC-1808-4E40-92C5-02D9A09D5D53}" type="slidenum">
              <a:rPr lang="en-US" sz="1200" b="0" strike="noStrike" spc="-1">
                <a:solidFill>
                  <a:srgbClr val="000000"/>
                </a:solidFill>
                <a:latin typeface="+mn-lt"/>
                <a:ea typeface="+mn-ea"/>
              </a:rPr>
              <a:t>11</a:t>
            </a:fld>
            <a:endParaRPr lang="en-US" sz="1200" b="0" strike="noStrike" spc="-1">
              <a:latin typeface="Arial"/>
            </a:endParaRPr>
          </a:p>
        </p:txBody>
      </p:sp>
    </p:spTree>
    <p:extLst>
      <p:ext uri="{BB962C8B-B14F-4D97-AF65-F5344CB8AC3E}">
        <p14:creationId xmlns:p14="http://schemas.microsoft.com/office/powerpoint/2010/main" val="15859365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PlaceHolder 1"/>
          <p:cNvSpPr>
            <a:spLocks noGrp="1" noRot="1" noChangeAspect="1"/>
          </p:cNvSpPr>
          <p:nvPr>
            <p:ph type="sldImg"/>
          </p:nvPr>
        </p:nvSpPr>
        <p:spPr>
          <a:xfrm>
            <a:off x="685800" y="1143000"/>
            <a:ext cx="5484813" cy="3084513"/>
          </a:xfrm>
          <a:prstGeom prst="rect">
            <a:avLst/>
          </a:prstGeom>
        </p:spPr>
      </p:sp>
      <p:sp>
        <p:nvSpPr>
          <p:cNvPr id="396"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endParaRPr lang="en-US" sz="2000" b="0" strike="noStrike" spc="-1" dirty="0">
              <a:latin typeface="Arial"/>
            </a:endParaRPr>
          </a:p>
        </p:txBody>
      </p:sp>
      <p:sp>
        <p:nvSpPr>
          <p:cNvPr id="397"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88B1E73-88F4-41A8-82C5-439486A090D3}" type="slidenum">
              <a:rPr lang="en-US" sz="1200" b="0" strike="noStrike" spc="-1">
                <a:solidFill>
                  <a:srgbClr val="000000"/>
                </a:solidFill>
                <a:latin typeface="+mn-lt"/>
                <a:ea typeface="+mn-ea"/>
              </a:rPr>
              <a:t>110</a:t>
            </a:fld>
            <a:endParaRPr lang="en-US" sz="1200" b="0" strike="noStrike" spc="-1">
              <a:latin typeface="Arial"/>
            </a:endParaRPr>
          </a:p>
        </p:txBody>
      </p:sp>
    </p:spTree>
    <p:extLst>
      <p:ext uri="{BB962C8B-B14F-4D97-AF65-F5344CB8AC3E}">
        <p14:creationId xmlns:p14="http://schemas.microsoft.com/office/powerpoint/2010/main" val="199805007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PlaceHolder 1"/>
          <p:cNvSpPr>
            <a:spLocks noGrp="1" noRot="1" noChangeAspect="1"/>
          </p:cNvSpPr>
          <p:nvPr>
            <p:ph type="sldImg"/>
          </p:nvPr>
        </p:nvSpPr>
        <p:spPr>
          <a:xfrm>
            <a:off x="685800" y="1143000"/>
            <a:ext cx="5484813" cy="3084513"/>
          </a:xfrm>
          <a:prstGeom prst="rect">
            <a:avLst/>
          </a:prstGeom>
        </p:spPr>
      </p:sp>
      <p:sp>
        <p:nvSpPr>
          <p:cNvPr id="396"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endParaRPr lang="en-US" sz="2000" b="0" strike="noStrike" spc="-1" dirty="0">
              <a:latin typeface="Arial"/>
            </a:endParaRPr>
          </a:p>
        </p:txBody>
      </p:sp>
      <p:sp>
        <p:nvSpPr>
          <p:cNvPr id="397"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88B1E73-88F4-41A8-82C5-439486A090D3}" type="slidenum">
              <a:rPr lang="en-US" sz="1200" b="0" strike="noStrike" spc="-1">
                <a:solidFill>
                  <a:srgbClr val="000000"/>
                </a:solidFill>
                <a:latin typeface="+mn-lt"/>
                <a:ea typeface="+mn-ea"/>
              </a:rPr>
              <a:t>111</a:t>
            </a:fld>
            <a:endParaRPr lang="en-US" sz="1200" b="0" strike="noStrike" spc="-1">
              <a:latin typeface="Arial"/>
            </a:endParaRPr>
          </a:p>
        </p:txBody>
      </p:sp>
    </p:spTree>
    <p:extLst>
      <p:ext uri="{BB962C8B-B14F-4D97-AF65-F5344CB8AC3E}">
        <p14:creationId xmlns:p14="http://schemas.microsoft.com/office/powerpoint/2010/main" val="229298083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PlaceHolder 1"/>
          <p:cNvSpPr>
            <a:spLocks noGrp="1" noRot="1" noChangeAspect="1"/>
          </p:cNvSpPr>
          <p:nvPr>
            <p:ph type="sldImg"/>
          </p:nvPr>
        </p:nvSpPr>
        <p:spPr>
          <a:xfrm>
            <a:off x="685800" y="1143000"/>
            <a:ext cx="5484813" cy="3084513"/>
          </a:xfrm>
          <a:prstGeom prst="rect">
            <a:avLst/>
          </a:prstGeom>
        </p:spPr>
      </p:sp>
      <p:sp>
        <p:nvSpPr>
          <p:cNvPr id="321"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r>
              <a:rPr lang="en-US" sz="2000" b="0" strike="noStrike" spc="-1" dirty="0">
                <a:latin typeface="Arial"/>
              </a:rPr>
              <a:t>1</a:t>
            </a:r>
          </a:p>
        </p:txBody>
      </p:sp>
      <p:sp>
        <p:nvSpPr>
          <p:cNvPr id="322"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F2B6A0CC-1808-4E40-92C5-02D9A09D5D53}" type="slidenum">
              <a:rPr lang="en-US" sz="1200" b="0" strike="noStrike" spc="-1">
                <a:solidFill>
                  <a:srgbClr val="000000"/>
                </a:solidFill>
                <a:latin typeface="+mn-lt"/>
                <a:ea typeface="+mn-ea"/>
              </a:rPr>
              <a:t>112</a:t>
            </a:fld>
            <a:endParaRPr lang="en-US" sz="1200" b="0" strike="noStrike" spc="-1">
              <a:latin typeface="Arial"/>
            </a:endParaRPr>
          </a:p>
        </p:txBody>
      </p:sp>
    </p:spTree>
    <p:extLst>
      <p:ext uri="{BB962C8B-B14F-4D97-AF65-F5344CB8AC3E}">
        <p14:creationId xmlns:p14="http://schemas.microsoft.com/office/powerpoint/2010/main" val="163914259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BE3C9EA7-7BD1-4569-9217-2684F349F65A}" type="slidenum">
              <a:rPr lang="en-US" sz="1400" b="0" strike="noStrike" spc="-1" smtClean="0">
                <a:latin typeface="Times New Roman"/>
              </a:rPr>
              <a:t>113</a:t>
            </a:fld>
            <a:endParaRPr lang="en-US" sz="1400" b="0" strike="noStrike" spc="-1">
              <a:latin typeface="Times New Roman"/>
            </a:endParaRPr>
          </a:p>
        </p:txBody>
      </p:sp>
    </p:spTree>
    <p:extLst>
      <p:ext uri="{BB962C8B-B14F-4D97-AF65-F5344CB8AC3E}">
        <p14:creationId xmlns:p14="http://schemas.microsoft.com/office/powerpoint/2010/main" val="4240687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PlaceHolder 1"/>
          <p:cNvSpPr>
            <a:spLocks noGrp="1" noRot="1" noChangeAspect="1"/>
          </p:cNvSpPr>
          <p:nvPr>
            <p:ph type="sldImg"/>
          </p:nvPr>
        </p:nvSpPr>
        <p:spPr>
          <a:xfrm>
            <a:off x="685800" y="1143000"/>
            <a:ext cx="5484813" cy="3084513"/>
          </a:xfrm>
          <a:prstGeom prst="rect">
            <a:avLst/>
          </a:prstGeom>
        </p:spPr>
      </p:sp>
      <p:sp>
        <p:nvSpPr>
          <p:cNvPr id="336"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r>
              <a:rPr lang="en-US" sz="2000" b="0" strike="noStrike" spc="-1" dirty="0">
                <a:latin typeface="Arial"/>
              </a:rPr>
              <a:t>计算机只能处理0/1，所有的信息必须用0/1来表示，输入计算机，处理后再把0/1用人类能够理解的方式呈现出来。</a:t>
            </a:r>
            <a:r>
              <a:rPr lang="zh-CN" altLang="en-US" sz="2000" b="0" strike="noStrike" spc="-1" dirty="0">
                <a:latin typeface="Arial"/>
              </a:rPr>
              <a:t>数字，声音，图像都需要转化成二进制串，在计算机中处理，只是在需要时，采用人类理解的声音，图像显示出来。</a:t>
            </a:r>
            <a:endParaRPr lang="en-US" sz="2000" b="0" strike="noStrike" spc="-1" dirty="0">
              <a:latin typeface="Arial"/>
            </a:endParaRPr>
          </a:p>
        </p:txBody>
      </p:sp>
      <p:sp>
        <p:nvSpPr>
          <p:cNvPr id="337"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FF4EAA4C-B472-45A2-BA99-9E0B167CE07A}" type="slidenum">
              <a:rPr lang="en-US" sz="1200" b="0" strike="noStrike" spc="-1">
                <a:solidFill>
                  <a:srgbClr val="000000"/>
                </a:solidFill>
                <a:latin typeface="+mn-lt"/>
                <a:ea typeface="+mn-ea"/>
              </a:rPr>
              <a:t>12</a:t>
            </a:fld>
            <a:endParaRPr lang="en-US" sz="12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PlaceHolder 1"/>
          <p:cNvSpPr>
            <a:spLocks noGrp="1" noRot="1" noChangeAspect="1"/>
          </p:cNvSpPr>
          <p:nvPr>
            <p:ph type="sldImg"/>
          </p:nvPr>
        </p:nvSpPr>
        <p:spPr>
          <a:xfrm>
            <a:off x="685800" y="1143000"/>
            <a:ext cx="5484813" cy="3084513"/>
          </a:xfrm>
          <a:prstGeom prst="rect">
            <a:avLst/>
          </a:prstGeom>
        </p:spPr>
      </p:sp>
      <p:sp>
        <p:nvSpPr>
          <p:cNvPr id="339"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endParaRPr lang="en-US" sz="2000" b="0" strike="noStrike" spc="-1" dirty="0">
              <a:latin typeface="Arial"/>
            </a:endParaRPr>
          </a:p>
        </p:txBody>
      </p:sp>
      <p:sp>
        <p:nvSpPr>
          <p:cNvPr id="340"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3D8B41B-B49A-4880-AE24-1BDCA6D7B215}" type="slidenum">
              <a:rPr lang="en-US" sz="1200" b="0" strike="noStrike" spc="-1">
                <a:solidFill>
                  <a:srgbClr val="000000"/>
                </a:solidFill>
                <a:latin typeface="+mn-lt"/>
                <a:ea typeface="+mn-ea"/>
              </a:rPr>
              <a:t>13</a:t>
            </a:fld>
            <a:endParaRPr lang="en-US" sz="12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PlaceHolder 1"/>
          <p:cNvSpPr>
            <a:spLocks noGrp="1" noRot="1" noChangeAspect="1"/>
          </p:cNvSpPr>
          <p:nvPr>
            <p:ph type="sldImg"/>
          </p:nvPr>
        </p:nvSpPr>
        <p:spPr>
          <a:xfrm>
            <a:off x="685800" y="1143000"/>
            <a:ext cx="5484813" cy="3084513"/>
          </a:xfrm>
          <a:prstGeom prst="rect">
            <a:avLst/>
          </a:prstGeom>
        </p:spPr>
      </p:sp>
      <p:sp>
        <p:nvSpPr>
          <p:cNvPr id="339"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r>
              <a:rPr lang="zh-CN" altLang="en-US" sz="2000" b="0" strike="noStrike" spc="-1" dirty="0">
                <a:latin typeface="Arial"/>
              </a:rPr>
              <a:t>尝试让学生做一些练习，推算溢出结果</a:t>
            </a:r>
            <a:endParaRPr lang="en-US" sz="2000" b="0" strike="noStrike" spc="-1" dirty="0">
              <a:latin typeface="Arial"/>
            </a:endParaRPr>
          </a:p>
        </p:txBody>
      </p:sp>
      <p:sp>
        <p:nvSpPr>
          <p:cNvPr id="340"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3D8B41B-B49A-4880-AE24-1BDCA6D7B215}" type="slidenum">
              <a:rPr lang="en-US" sz="1200" b="0" strike="noStrike" spc="-1">
                <a:solidFill>
                  <a:srgbClr val="000000"/>
                </a:solidFill>
                <a:latin typeface="+mn-lt"/>
                <a:ea typeface="+mn-ea"/>
              </a:rPr>
              <a:t>14</a:t>
            </a:fld>
            <a:endParaRPr lang="en-US" sz="1200" b="0" strike="noStrike" spc="-1">
              <a:latin typeface="Arial"/>
            </a:endParaRPr>
          </a:p>
        </p:txBody>
      </p:sp>
    </p:spTree>
    <p:extLst>
      <p:ext uri="{BB962C8B-B14F-4D97-AF65-F5344CB8AC3E}">
        <p14:creationId xmlns:p14="http://schemas.microsoft.com/office/powerpoint/2010/main" val="2925276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PlaceHolder 1"/>
          <p:cNvSpPr>
            <a:spLocks noGrp="1" noRot="1" noChangeAspect="1"/>
          </p:cNvSpPr>
          <p:nvPr>
            <p:ph type="sldImg"/>
          </p:nvPr>
        </p:nvSpPr>
        <p:spPr>
          <a:xfrm>
            <a:off x="685800" y="1143000"/>
            <a:ext cx="5484813" cy="3084513"/>
          </a:xfrm>
          <a:prstGeom prst="rect">
            <a:avLst/>
          </a:prstGeom>
        </p:spPr>
      </p:sp>
      <p:sp>
        <p:nvSpPr>
          <p:cNvPr id="339"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r>
              <a:rPr lang="en-US" sz="1000" b="0" strike="noStrike" spc="-1" dirty="0" err="1">
                <a:latin typeface="Arial"/>
              </a:rPr>
              <a:t>源码的缺点</a:t>
            </a:r>
            <a:r>
              <a:rPr lang="en-US" sz="1000" b="0" strike="noStrike" spc="-1" dirty="0">
                <a:latin typeface="Arial"/>
              </a:rPr>
              <a:t>： </a:t>
            </a:r>
            <a:r>
              <a:rPr lang="en-US" sz="1000" b="0" strike="noStrike" spc="-1" dirty="0" err="1">
                <a:latin typeface="Arial"/>
              </a:rPr>
              <a:t>当两个数相加时，符号位相同，则数值相加</a:t>
            </a:r>
            <a:r>
              <a:rPr lang="en-US" sz="1000" b="0" strike="noStrike" spc="-1" dirty="0">
                <a:latin typeface="Arial"/>
              </a:rPr>
              <a:t>； </a:t>
            </a:r>
            <a:r>
              <a:rPr lang="en-US" sz="1000" b="0" strike="noStrike" spc="-1" dirty="0" err="1">
                <a:latin typeface="Arial"/>
              </a:rPr>
              <a:t>如果符号位相异，则数值相减，还要比较绝对值的大小，来决定结果的符号</a:t>
            </a:r>
            <a:r>
              <a:rPr lang="en-US" sz="1000" b="0" strike="noStrike" spc="-1" dirty="0">
                <a:latin typeface="Arial"/>
              </a:rPr>
              <a:t>； </a:t>
            </a:r>
            <a:r>
              <a:rPr lang="en-US" sz="1000" b="0" strike="noStrike" spc="-1" dirty="0" err="1">
                <a:latin typeface="Arial"/>
              </a:rPr>
              <a:t>计算过于复杂</a:t>
            </a:r>
            <a:r>
              <a:rPr lang="en-US" sz="1000" b="0" strike="noStrike" spc="-1" dirty="0">
                <a:latin typeface="Arial"/>
              </a:rPr>
              <a:t>； </a:t>
            </a:r>
          </a:p>
          <a:p>
            <a:pPr marL="216000" indent="-214560">
              <a:lnSpc>
                <a:spcPct val="100000"/>
              </a:lnSpc>
            </a:pPr>
            <a:endParaRPr lang="en-US" sz="1000" b="0" strike="noStrike" spc="-1" dirty="0">
              <a:latin typeface="Arial"/>
            </a:endParaRPr>
          </a:p>
          <a:p>
            <a:pPr marL="216000" indent="-214560">
              <a:lnSpc>
                <a:spcPct val="100000"/>
              </a:lnSpc>
            </a:pPr>
            <a:r>
              <a:rPr lang="en-US" sz="1000" b="0" strike="noStrike" spc="-1" dirty="0" err="1">
                <a:latin typeface="Arial"/>
              </a:rPr>
              <a:t>对于取模变减法为加法</a:t>
            </a:r>
            <a:r>
              <a:rPr lang="en-US" sz="1000" b="0" strike="noStrike" spc="-1" dirty="0">
                <a:latin typeface="Arial"/>
              </a:rPr>
              <a:t>， 可以用8比特来示例： 0000 0000 ，</a:t>
            </a:r>
            <a:r>
              <a:rPr lang="zh-CN" altLang="en-US" sz="1000" b="0" strike="noStrike" spc="-1" dirty="0">
                <a:latin typeface="Arial"/>
              </a:rPr>
              <a:t>去掉符号位后，数值</a:t>
            </a:r>
            <a:r>
              <a:rPr lang="en-US" altLang="zh-CN" sz="1000" b="0" strike="noStrike" spc="-1" dirty="0">
                <a:latin typeface="Arial"/>
              </a:rPr>
              <a:t>7</a:t>
            </a:r>
            <a:r>
              <a:rPr lang="zh-CN" altLang="en-US" sz="1000" b="0" strike="noStrike" spc="-1" dirty="0">
                <a:latin typeface="Arial"/>
              </a:rPr>
              <a:t>位</a:t>
            </a:r>
            <a:r>
              <a:rPr lang="en-US" sz="1000" b="0" strike="noStrike" spc="-1" dirty="0">
                <a:latin typeface="Arial"/>
              </a:rPr>
              <a:t>， 2^7 = 128， 能表示0~127：</a:t>
            </a:r>
          </a:p>
          <a:p>
            <a:pPr marL="216000" indent="-214560">
              <a:lnSpc>
                <a:spcPct val="100000"/>
              </a:lnSpc>
            </a:pPr>
            <a:r>
              <a:rPr lang="en-US" sz="1000" b="0" strike="noStrike" spc="-1" dirty="0">
                <a:latin typeface="Arial"/>
              </a:rPr>
              <a:t>            100 – 92 = 8：     (100 + 36) mode 128 = 8  </a:t>
            </a:r>
          </a:p>
          <a:p>
            <a:pPr marL="216000" indent="-214560">
              <a:lnSpc>
                <a:spcPct val="100000"/>
              </a:lnSpc>
            </a:pPr>
            <a:endParaRPr lang="en-US" sz="1000" b="0" strike="noStrike" spc="-1" dirty="0">
              <a:latin typeface="Arial"/>
            </a:endParaRPr>
          </a:p>
          <a:p>
            <a:pPr marL="216000" indent="-214560">
              <a:lnSpc>
                <a:spcPct val="100000"/>
              </a:lnSpc>
            </a:pPr>
            <a:r>
              <a:rPr lang="en-US" sz="1000" b="0" strike="noStrike" spc="-1" dirty="0" err="1">
                <a:latin typeface="Arial"/>
              </a:rPr>
              <a:t>特点</a:t>
            </a:r>
            <a:r>
              <a:rPr lang="en-US" sz="1000" b="0" strike="noStrike" spc="-1" dirty="0">
                <a:latin typeface="Arial"/>
              </a:rPr>
              <a:t>：</a:t>
            </a:r>
          </a:p>
          <a:p>
            <a:pPr marL="216000" indent="-214560">
              <a:lnSpc>
                <a:spcPct val="100000"/>
              </a:lnSpc>
            </a:pPr>
            <a:r>
              <a:rPr lang="en-US" sz="1000" b="0" strike="noStrike" spc="-1" dirty="0">
                <a:latin typeface="Arial"/>
              </a:rPr>
              <a:t>1.</a:t>
            </a:r>
            <a:r>
              <a:rPr lang="en-US" sz="1000" b="0" strike="noStrike" spc="-1" dirty="0">
                <a:solidFill>
                  <a:srgbClr val="000000"/>
                </a:solidFill>
                <a:latin typeface="+mn-lt"/>
                <a:ea typeface="+mn-ea"/>
              </a:rPr>
              <a:t> </a:t>
            </a:r>
            <a:r>
              <a:rPr lang="en-US" sz="1000" b="0" strike="noStrike" spc="-1" dirty="0" err="1">
                <a:solidFill>
                  <a:srgbClr val="000000"/>
                </a:solidFill>
                <a:latin typeface="+mn-lt"/>
                <a:ea typeface="+mn-ea"/>
              </a:rPr>
              <a:t>正数的源码，反码，补码相同</a:t>
            </a:r>
            <a:r>
              <a:rPr lang="en-US" sz="1000" b="0" strike="noStrike" spc="-1" dirty="0">
                <a:solidFill>
                  <a:srgbClr val="000000"/>
                </a:solidFill>
                <a:latin typeface="+mn-lt"/>
                <a:ea typeface="+mn-ea"/>
              </a:rPr>
              <a:t>；</a:t>
            </a:r>
          </a:p>
          <a:p>
            <a:pPr marL="216000" indent="-214560">
              <a:lnSpc>
                <a:spcPct val="100000"/>
              </a:lnSpc>
            </a:pPr>
            <a:r>
              <a:rPr lang="en-US" sz="1000" b="0" strike="noStrike" spc="-1" dirty="0">
                <a:solidFill>
                  <a:srgbClr val="000000"/>
                </a:solidFill>
                <a:latin typeface="+mn-lt"/>
                <a:ea typeface="+mn-ea"/>
              </a:rPr>
              <a:t>2. </a:t>
            </a:r>
            <a:r>
              <a:rPr lang="en-US" sz="1000" b="0" strike="noStrike" spc="-1" dirty="0">
                <a:latin typeface="Arial"/>
              </a:rPr>
              <a:t> </a:t>
            </a:r>
            <a:r>
              <a:rPr lang="en-US" sz="1000" b="0" strike="noStrike" spc="-1" dirty="0">
                <a:solidFill>
                  <a:srgbClr val="000000"/>
                </a:solidFill>
                <a:latin typeface="+mn-lt"/>
                <a:ea typeface="+mn-ea"/>
              </a:rPr>
              <a:t>符号位都是用0表示“正”，用1表示“负”，而数值位，三种表示方法各不相同；</a:t>
            </a:r>
            <a:endParaRPr lang="en-US" sz="1000" b="0" strike="noStrike" spc="-1" dirty="0">
              <a:latin typeface="Arial"/>
            </a:endParaRPr>
          </a:p>
          <a:p>
            <a:pPr marL="216000" indent="-214560">
              <a:lnSpc>
                <a:spcPct val="100000"/>
              </a:lnSpc>
            </a:pPr>
            <a:r>
              <a:rPr lang="en-US" sz="1000" b="0" strike="noStrike" spc="-1" dirty="0">
                <a:solidFill>
                  <a:srgbClr val="000000"/>
                </a:solidFill>
                <a:latin typeface="+mn-lt"/>
                <a:ea typeface="+mn-ea"/>
              </a:rPr>
              <a:t>3.  </a:t>
            </a:r>
            <a:r>
              <a:rPr lang="zh-CN" altLang="en-US" sz="1000" b="0" strike="noStrike" spc="-1" dirty="0">
                <a:solidFill>
                  <a:srgbClr val="000000"/>
                </a:solidFill>
                <a:latin typeface="+mn-lt"/>
                <a:ea typeface="+mn-ea"/>
              </a:rPr>
              <a:t>原码，反码有</a:t>
            </a:r>
            <a:r>
              <a:rPr lang="en-US" altLang="zh-CN" sz="1000" b="0" strike="noStrike" spc="-1" dirty="0">
                <a:solidFill>
                  <a:srgbClr val="000000"/>
                </a:solidFill>
                <a:latin typeface="+mn-lt"/>
                <a:ea typeface="+mn-ea"/>
              </a:rPr>
              <a:t>+0, -0, </a:t>
            </a:r>
            <a:r>
              <a:rPr lang="zh-CN" altLang="en-US" sz="1000" b="0" strike="noStrike" spc="-1" dirty="0">
                <a:solidFill>
                  <a:srgbClr val="000000"/>
                </a:solidFill>
                <a:latin typeface="+mn-lt"/>
                <a:ea typeface="+mn-ea"/>
              </a:rPr>
              <a:t>补码</a:t>
            </a:r>
            <a:r>
              <a:rPr lang="en-US" altLang="zh-CN" sz="1000" b="0" strike="noStrike" spc="-1" dirty="0">
                <a:solidFill>
                  <a:srgbClr val="000000"/>
                </a:solidFill>
                <a:latin typeface="+mn-lt"/>
                <a:ea typeface="+mn-ea"/>
              </a:rPr>
              <a:t>0</a:t>
            </a:r>
            <a:r>
              <a:rPr lang="zh-CN" altLang="en-US" sz="1000" b="0" strike="noStrike" spc="-1" dirty="0">
                <a:solidFill>
                  <a:srgbClr val="000000"/>
                </a:solidFill>
                <a:latin typeface="+mn-lt"/>
                <a:ea typeface="+mn-ea"/>
              </a:rPr>
              <a:t>只有一种表示</a:t>
            </a:r>
            <a:endParaRPr lang="en-US" sz="1000" b="0" strike="noStrike" spc="-1" dirty="0">
              <a:latin typeface="Arial"/>
            </a:endParaRPr>
          </a:p>
          <a:p>
            <a:pPr marL="216000" indent="-214560">
              <a:lnSpc>
                <a:spcPct val="100000"/>
              </a:lnSpc>
            </a:pPr>
            <a:endParaRPr lang="en-US" sz="1000" b="0" strike="noStrike" spc="-1" dirty="0">
              <a:latin typeface="Arial"/>
            </a:endParaRPr>
          </a:p>
          <a:p>
            <a:pPr marL="216000" indent="-214560">
              <a:lnSpc>
                <a:spcPct val="100000"/>
              </a:lnSpc>
            </a:pPr>
            <a:endParaRPr lang="en-US" sz="1000" b="0" strike="noStrike" spc="-1" dirty="0">
              <a:latin typeface="Arial"/>
            </a:endParaRPr>
          </a:p>
          <a:p>
            <a:pPr marL="216000" indent="-214560">
              <a:lnSpc>
                <a:spcPct val="100000"/>
              </a:lnSpc>
            </a:pPr>
            <a:endParaRPr lang="en-US" sz="1000" b="0" strike="noStrike" spc="-1" dirty="0">
              <a:latin typeface="Arial"/>
            </a:endParaRPr>
          </a:p>
          <a:p>
            <a:pPr marL="216000" indent="-214560">
              <a:lnSpc>
                <a:spcPct val="100000"/>
              </a:lnSpc>
            </a:pPr>
            <a:endParaRPr lang="en-US" sz="2000" b="0" strike="noStrike" spc="-1" dirty="0">
              <a:latin typeface="Arial"/>
            </a:endParaRPr>
          </a:p>
        </p:txBody>
      </p:sp>
      <p:sp>
        <p:nvSpPr>
          <p:cNvPr id="340"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3D8B41B-B49A-4880-AE24-1BDCA6D7B215}" type="slidenum">
              <a:rPr lang="en-US" sz="1200" b="0" strike="noStrike" spc="-1">
                <a:solidFill>
                  <a:srgbClr val="000000"/>
                </a:solidFill>
                <a:latin typeface="+mn-lt"/>
                <a:ea typeface="+mn-ea"/>
              </a:rPr>
              <a:t>15</a:t>
            </a:fld>
            <a:endParaRPr lang="en-US" sz="1200" b="0" strike="noStrike" spc="-1">
              <a:latin typeface="Arial"/>
            </a:endParaRPr>
          </a:p>
        </p:txBody>
      </p:sp>
    </p:spTree>
    <p:extLst>
      <p:ext uri="{BB962C8B-B14F-4D97-AF65-F5344CB8AC3E}">
        <p14:creationId xmlns:p14="http://schemas.microsoft.com/office/powerpoint/2010/main" val="966968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PlaceHolder 1"/>
          <p:cNvSpPr>
            <a:spLocks noGrp="1" noRot="1" noChangeAspect="1"/>
          </p:cNvSpPr>
          <p:nvPr>
            <p:ph type="sldImg"/>
          </p:nvPr>
        </p:nvSpPr>
        <p:spPr>
          <a:xfrm>
            <a:off x="685800" y="1143000"/>
            <a:ext cx="5484813" cy="3084513"/>
          </a:xfrm>
          <a:prstGeom prst="rect">
            <a:avLst/>
          </a:prstGeom>
        </p:spPr>
      </p:sp>
      <p:sp>
        <p:nvSpPr>
          <p:cNvPr id="339"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r>
              <a:rPr lang="en-US" sz="1000" b="0" strike="noStrike" spc="-1" dirty="0">
                <a:solidFill>
                  <a:srgbClr val="000000"/>
                </a:solidFill>
                <a:latin typeface="+mn-lt"/>
                <a:ea typeface="+mn-ea"/>
              </a:rPr>
              <a:t> </a:t>
            </a:r>
            <a:r>
              <a:rPr lang="zh-CN" altLang="en-US" sz="1000" b="0" strike="noStrike" spc="-1" dirty="0">
                <a:solidFill>
                  <a:srgbClr val="000000"/>
                </a:solidFill>
                <a:latin typeface="+mn-lt"/>
                <a:ea typeface="+mn-ea"/>
              </a:rPr>
              <a:t>溢出检测：</a:t>
            </a:r>
            <a:endParaRPr lang="en-US" altLang="zh-CN" sz="1000" b="0" strike="noStrike" spc="-1" dirty="0">
              <a:solidFill>
                <a:srgbClr val="000000"/>
              </a:solidFill>
              <a:latin typeface="+mn-lt"/>
              <a:ea typeface="+mn-ea"/>
            </a:endParaRPr>
          </a:p>
          <a:p>
            <a:pPr marL="216000" indent="-214560">
              <a:lnSpc>
                <a:spcPct val="100000"/>
              </a:lnSpc>
            </a:pPr>
            <a:r>
              <a:rPr lang="en-US" sz="1000" b="0" strike="noStrike" spc="-1" dirty="0">
                <a:solidFill>
                  <a:srgbClr val="000000"/>
                </a:solidFill>
                <a:latin typeface="+mn-lt"/>
                <a:ea typeface="+mn-ea"/>
              </a:rPr>
              <a:t>      </a:t>
            </a:r>
            <a:r>
              <a:rPr lang="zh-CN" altLang="en-US" sz="1000" b="0" strike="noStrike" spc="-1" dirty="0">
                <a:solidFill>
                  <a:srgbClr val="000000"/>
                </a:solidFill>
                <a:latin typeface="+mn-lt"/>
                <a:ea typeface="+mn-ea"/>
              </a:rPr>
              <a:t>最高两位的进位异或，结果放入</a:t>
            </a:r>
            <a:r>
              <a:rPr lang="en-US" altLang="zh-CN" sz="1000" b="0" strike="noStrike" spc="-1" dirty="0">
                <a:solidFill>
                  <a:srgbClr val="000000"/>
                </a:solidFill>
                <a:latin typeface="+mn-lt"/>
                <a:ea typeface="+mn-ea"/>
              </a:rPr>
              <a:t>OF</a:t>
            </a:r>
            <a:r>
              <a:rPr lang="zh-CN" altLang="en-US" sz="1000" b="0" strike="noStrike" spc="-1" dirty="0">
                <a:solidFill>
                  <a:srgbClr val="000000"/>
                </a:solidFill>
                <a:latin typeface="+mn-lt"/>
                <a:ea typeface="+mn-ea"/>
              </a:rPr>
              <a:t>标志位；</a:t>
            </a:r>
            <a:endParaRPr lang="en-US" sz="2000" b="0" strike="noStrike" spc="-1" dirty="0">
              <a:latin typeface="Arial"/>
            </a:endParaRPr>
          </a:p>
        </p:txBody>
      </p:sp>
      <p:sp>
        <p:nvSpPr>
          <p:cNvPr id="340"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3D8B41B-B49A-4880-AE24-1BDCA6D7B215}" type="slidenum">
              <a:rPr lang="en-US" sz="1200" b="0" strike="noStrike" spc="-1">
                <a:solidFill>
                  <a:srgbClr val="000000"/>
                </a:solidFill>
                <a:latin typeface="+mn-lt"/>
                <a:ea typeface="+mn-ea"/>
              </a:rPr>
              <a:t>16</a:t>
            </a:fld>
            <a:endParaRPr lang="en-US" sz="1200" b="0" strike="noStrike" spc="-1">
              <a:latin typeface="Arial"/>
            </a:endParaRPr>
          </a:p>
        </p:txBody>
      </p:sp>
    </p:spTree>
    <p:extLst>
      <p:ext uri="{BB962C8B-B14F-4D97-AF65-F5344CB8AC3E}">
        <p14:creationId xmlns:p14="http://schemas.microsoft.com/office/powerpoint/2010/main" val="9898028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PlaceHolder 1"/>
          <p:cNvSpPr>
            <a:spLocks noGrp="1" noRot="1" noChangeAspect="1"/>
          </p:cNvSpPr>
          <p:nvPr>
            <p:ph type="sldImg"/>
          </p:nvPr>
        </p:nvSpPr>
        <p:spPr>
          <a:xfrm>
            <a:off x="685800" y="1143000"/>
            <a:ext cx="5484813" cy="3084513"/>
          </a:xfrm>
          <a:prstGeom prst="rect">
            <a:avLst/>
          </a:prstGeom>
        </p:spPr>
      </p:sp>
      <p:sp>
        <p:nvSpPr>
          <p:cNvPr id="342"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r>
              <a:rPr lang="en-US" sz="2000" b="0" strike="noStrike" spc="-1" dirty="0" err="1">
                <a:latin typeface="Arial"/>
              </a:rPr>
              <a:t>计算机中的小数，都是浮点数，没有专门的小数</a:t>
            </a:r>
            <a:r>
              <a:rPr lang="en-US" sz="2000" b="0" strike="noStrike" spc="-1" dirty="0">
                <a:latin typeface="Arial"/>
              </a:rPr>
              <a:t>。</a:t>
            </a:r>
          </a:p>
          <a:p>
            <a:pPr marL="216000" indent="-214560">
              <a:lnSpc>
                <a:spcPct val="100000"/>
              </a:lnSpc>
            </a:pPr>
            <a:endParaRPr lang="en-US" sz="2000" b="0" strike="noStrike" spc="-1" dirty="0">
              <a:latin typeface="Arial"/>
            </a:endParaRPr>
          </a:p>
          <a:p>
            <a:pPr marL="216000" indent="-214560">
              <a:lnSpc>
                <a:spcPct val="100000"/>
              </a:lnSpc>
            </a:pPr>
            <a:endParaRPr lang="en-US" sz="2000" b="0" strike="noStrike" spc="-1" dirty="0">
              <a:latin typeface="Arial"/>
            </a:endParaRPr>
          </a:p>
        </p:txBody>
      </p:sp>
      <p:sp>
        <p:nvSpPr>
          <p:cNvPr id="343"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714A56E-1A76-41A4-ADB2-70DCEA470357}" type="slidenum">
              <a:rPr lang="en-US" sz="1200" b="0" strike="noStrike" spc="-1">
                <a:solidFill>
                  <a:srgbClr val="000000"/>
                </a:solidFill>
                <a:latin typeface="+mn-lt"/>
                <a:ea typeface="+mn-ea"/>
              </a:rPr>
              <a:t>17</a:t>
            </a:fld>
            <a:endParaRPr lang="en-US" sz="12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PlaceHolder 1"/>
          <p:cNvSpPr>
            <a:spLocks noGrp="1" noRot="1" noChangeAspect="1"/>
          </p:cNvSpPr>
          <p:nvPr>
            <p:ph type="sldImg"/>
          </p:nvPr>
        </p:nvSpPr>
        <p:spPr>
          <a:xfrm>
            <a:off x="685800" y="1143000"/>
            <a:ext cx="5484813" cy="3084513"/>
          </a:xfrm>
          <a:prstGeom prst="rect">
            <a:avLst/>
          </a:prstGeom>
        </p:spPr>
      </p:sp>
      <p:sp>
        <p:nvSpPr>
          <p:cNvPr id="342"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r>
              <a:rPr lang="en-US" sz="2000" b="0" strike="noStrike" spc="-1" dirty="0">
                <a:latin typeface="+mn-lt"/>
              </a:rPr>
              <a:t>#!/</a:t>
            </a:r>
            <a:r>
              <a:rPr lang="en-US" sz="2000" b="0" strike="noStrike" spc="-1" dirty="0" err="1">
                <a:latin typeface="+mn-lt"/>
              </a:rPr>
              <a:t>usr</a:t>
            </a:r>
            <a:r>
              <a:rPr lang="en-US" sz="2000" b="0" strike="noStrike" spc="-1" dirty="0">
                <a:latin typeface="+mn-lt"/>
              </a:rPr>
              <a:t>/bin/python3</a:t>
            </a:r>
          </a:p>
          <a:p>
            <a:pPr marL="216000" indent="-214560">
              <a:lnSpc>
                <a:spcPct val="100000"/>
              </a:lnSpc>
            </a:pPr>
            <a:endParaRPr lang="en-US" sz="2000" b="0" strike="noStrike" spc="-1" dirty="0">
              <a:latin typeface="+mn-lt"/>
            </a:endParaRPr>
          </a:p>
          <a:p>
            <a:pPr marL="216000" indent="-214560">
              <a:lnSpc>
                <a:spcPct val="100000"/>
              </a:lnSpc>
            </a:pPr>
            <a:r>
              <a:rPr lang="en-US" sz="2000" b="0" strike="noStrike" spc="-1" dirty="0">
                <a:latin typeface="+mn-lt"/>
              </a:rPr>
              <a:t>import struct</a:t>
            </a:r>
          </a:p>
          <a:p>
            <a:pPr marL="216000" indent="-214560">
              <a:lnSpc>
                <a:spcPct val="100000"/>
              </a:lnSpc>
            </a:pPr>
            <a:endParaRPr lang="en-US" sz="2000" b="0" strike="noStrike" spc="-1" dirty="0">
              <a:latin typeface="+mn-lt"/>
            </a:endParaRPr>
          </a:p>
          <a:p>
            <a:pPr marL="216000" indent="-214560">
              <a:lnSpc>
                <a:spcPct val="100000"/>
              </a:lnSpc>
            </a:pPr>
            <a:endParaRPr lang="en-US" sz="2000" b="0" strike="noStrike" spc="-1" dirty="0">
              <a:latin typeface="+mn-lt"/>
            </a:endParaRPr>
          </a:p>
          <a:p>
            <a:pPr marL="216000" indent="-214560">
              <a:lnSpc>
                <a:spcPct val="100000"/>
              </a:lnSpc>
            </a:pPr>
            <a:r>
              <a:rPr lang="en-US" sz="2000" b="0" strike="noStrike" spc="-1" dirty="0">
                <a:latin typeface="+mn-lt"/>
              </a:rPr>
              <a:t># </a:t>
            </a:r>
            <a:r>
              <a:rPr lang="en-US" sz="2000" b="0" strike="noStrike" spc="-1" dirty="0" err="1">
                <a:latin typeface="+mn-lt"/>
              </a:rPr>
              <a:t>struct.pack</a:t>
            </a:r>
            <a:r>
              <a:rPr lang="en-US" sz="2000" b="0" strike="noStrike" spc="-1" dirty="0">
                <a:latin typeface="+mn-lt"/>
              </a:rPr>
              <a:t>(</a:t>
            </a:r>
            <a:r>
              <a:rPr lang="en-US" sz="2000" b="0" strike="noStrike" spc="-1" dirty="0" err="1">
                <a:latin typeface="+mn-lt"/>
              </a:rPr>
              <a:t>fmt</a:t>
            </a:r>
            <a:r>
              <a:rPr lang="en-US" sz="2000" b="0" strike="noStrike" spc="-1" dirty="0">
                <a:latin typeface="+mn-lt"/>
              </a:rPr>
              <a:t>, v1, v2, ...)</a:t>
            </a:r>
          </a:p>
          <a:p>
            <a:pPr marL="216000" indent="-214560">
              <a:lnSpc>
                <a:spcPct val="100000"/>
              </a:lnSpc>
            </a:pPr>
            <a:r>
              <a:rPr lang="en-US" sz="2000" b="0" strike="noStrike" spc="-1" dirty="0">
                <a:latin typeface="+mn-lt"/>
              </a:rPr>
              <a:t># pack </a:t>
            </a:r>
            <a:r>
              <a:rPr lang="zh-CN" altLang="en-US" sz="2000" b="0" strike="noStrike" spc="-1" dirty="0">
                <a:latin typeface="+mn-lt"/>
              </a:rPr>
              <a:t>负责将不同的变量打包在一起，成为一个字节</a:t>
            </a:r>
          </a:p>
          <a:p>
            <a:pPr marL="216000" indent="-214560">
              <a:lnSpc>
                <a:spcPct val="100000"/>
              </a:lnSpc>
            </a:pPr>
            <a:r>
              <a:rPr lang="en-US" altLang="zh-CN" sz="2000" b="0" strike="noStrike" spc="-1" dirty="0">
                <a:latin typeface="+mn-lt"/>
              </a:rPr>
              <a:t>#</a:t>
            </a:r>
          </a:p>
          <a:p>
            <a:pPr marL="216000" indent="-214560">
              <a:lnSpc>
                <a:spcPct val="100000"/>
              </a:lnSpc>
            </a:pPr>
            <a:r>
              <a:rPr lang="en-US" altLang="zh-CN" sz="2000" b="0" strike="noStrike" spc="-1" dirty="0">
                <a:latin typeface="+mn-lt"/>
              </a:rPr>
              <a:t># </a:t>
            </a:r>
            <a:r>
              <a:rPr lang="en-US" sz="2000" b="0" strike="noStrike" spc="-1" dirty="0" err="1">
                <a:latin typeface="+mn-lt"/>
              </a:rPr>
              <a:t>struct.unpack</a:t>
            </a:r>
            <a:r>
              <a:rPr lang="en-US" sz="2000" b="0" strike="noStrike" spc="-1" dirty="0">
                <a:latin typeface="+mn-lt"/>
              </a:rPr>
              <a:t>(</a:t>
            </a:r>
            <a:r>
              <a:rPr lang="en-US" sz="2000" b="0" strike="noStrike" spc="-1" dirty="0" err="1">
                <a:latin typeface="+mn-lt"/>
              </a:rPr>
              <a:t>fmt</a:t>
            </a:r>
            <a:r>
              <a:rPr lang="en-US" sz="2000" b="0" strike="noStrike" spc="-1" dirty="0">
                <a:latin typeface="+mn-lt"/>
              </a:rPr>
              <a:t>, string)</a:t>
            </a:r>
          </a:p>
          <a:p>
            <a:pPr marL="216000" indent="-214560">
              <a:lnSpc>
                <a:spcPct val="100000"/>
              </a:lnSpc>
            </a:pPr>
            <a:r>
              <a:rPr lang="en-US" sz="2000" b="0" strike="noStrike" spc="-1" dirty="0">
                <a:latin typeface="+mn-lt"/>
              </a:rPr>
              <a:t># unpack </a:t>
            </a:r>
            <a:r>
              <a:rPr lang="zh-CN" altLang="en-US" sz="2000" b="0" strike="noStrike" spc="-1" dirty="0">
                <a:latin typeface="+mn-lt"/>
              </a:rPr>
              <a:t>将字节字符串解包成为变量</a:t>
            </a:r>
          </a:p>
          <a:p>
            <a:pPr marL="216000" indent="-214560">
              <a:lnSpc>
                <a:spcPct val="100000"/>
              </a:lnSpc>
            </a:pPr>
            <a:r>
              <a:rPr lang="en-US" altLang="zh-CN" sz="2000" b="0" strike="noStrike" spc="-1" dirty="0">
                <a:latin typeface="+mn-lt"/>
              </a:rPr>
              <a:t>#</a:t>
            </a:r>
          </a:p>
          <a:p>
            <a:pPr marL="216000" indent="-214560">
              <a:lnSpc>
                <a:spcPct val="100000"/>
              </a:lnSpc>
            </a:pPr>
            <a:r>
              <a:rPr lang="en-US" altLang="zh-CN" sz="2000" b="0" strike="noStrike" spc="-1" dirty="0">
                <a:latin typeface="+mn-lt"/>
              </a:rPr>
              <a:t># </a:t>
            </a:r>
            <a:r>
              <a:rPr lang="en-US" sz="2000" b="0" strike="noStrike" spc="-1" dirty="0" err="1">
                <a:latin typeface="+mn-lt"/>
              </a:rPr>
              <a:t>struct.calcsize</a:t>
            </a:r>
            <a:r>
              <a:rPr lang="en-US" sz="2000" b="0" strike="noStrike" spc="-1" dirty="0">
                <a:latin typeface="+mn-lt"/>
              </a:rPr>
              <a:t>(</a:t>
            </a:r>
            <a:r>
              <a:rPr lang="en-US" sz="2000" b="0" strike="noStrike" spc="-1" dirty="0" err="1">
                <a:latin typeface="+mn-lt"/>
              </a:rPr>
              <a:t>fmt</a:t>
            </a:r>
            <a:r>
              <a:rPr lang="en-US" sz="2000" b="0" strike="noStrike" spc="-1" dirty="0">
                <a:latin typeface="+mn-lt"/>
              </a:rPr>
              <a:t>)</a:t>
            </a:r>
          </a:p>
          <a:p>
            <a:pPr marL="216000" indent="-214560">
              <a:lnSpc>
                <a:spcPct val="100000"/>
              </a:lnSpc>
            </a:pPr>
            <a:r>
              <a:rPr lang="en-US" sz="2000" b="0" strike="noStrike" spc="-1" dirty="0">
                <a:latin typeface="+mn-lt"/>
              </a:rPr>
              <a:t># </a:t>
            </a:r>
            <a:r>
              <a:rPr lang="en-US" sz="2000" b="0" strike="noStrike" spc="-1" dirty="0" err="1">
                <a:latin typeface="+mn-lt"/>
              </a:rPr>
              <a:t>calsize</a:t>
            </a:r>
            <a:r>
              <a:rPr lang="en-US" sz="2000" b="0" strike="noStrike" spc="-1" dirty="0">
                <a:latin typeface="+mn-lt"/>
              </a:rPr>
              <a:t> </a:t>
            </a:r>
            <a:r>
              <a:rPr lang="zh-CN" altLang="en-US" sz="2000" b="0" strike="noStrike" spc="-1" dirty="0">
                <a:latin typeface="+mn-lt"/>
              </a:rPr>
              <a:t>计算按照格式 </a:t>
            </a:r>
            <a:r>
              <a:rPr lang="en-US" sz="2000" b="0" strike="noStrike" spc="-1" dirty="0" err="1">
                <a:latin typeface="+mn-lt"/>
              </a:rPr>
              <a:t>fmt</a:t>
            </a:r>
            <a:r>
              <a:rPr lang="en-US" sz="2000" b="0" strike="noStrike" spc="-1" dirty="0">
                <a:latin typeface="+mn-lt"/>
              </a:rPr>
              <a:t> </a:t>
            </a:r>
            <a:r>
              <a:rPr lang="zh-CN" altLang="en-US" sz="2000" b="0" strike="noStrike" spc="-1" dirty="0">
                <a:latin typeface="+mn-lt"/>
              </a:rPr>
              <a:t>打包的结果有多少个字节</a:t>
            </a:r>
          </a:p>
          <a:p>
            <a:pPr marL="216000" indent="-214560">
              <a:lnSpc>
                <a:spcPct val="100000"/>
              </a:lnSpc>
            </a:pPr>
            <a:r>
              <a:rPr lang="en-US" altLang="zh-CN" sz="2000" b="0" strike="noStrike" spc="-1" dirty="0">
                <a:latin typeface="+mn-lt"/>
              </a:rPr>
              <a:t>#</a:t>
            </a:r>
          </a:p>
          <a:p>
            <a:pPr marL="216000" indent="-214560">
              <a:lnSpc>
                <a:spcPct val="100000"/>
              </a:lnSpc>
            </a:pPr>
            <a:endParaRPr lang="en-US" altLang="zh-CN" sz="2000" b="0" strike="noStrike" spc="-1" dirty="0">
              <a:latin typeface="+mn-lt"/>
            </a:endParaRPr>
          </a:p>
          <a:p>
            <a:pPr marL="216000" indent="-214560">
              <a:lnSpc>
                <a:spcPct val="100000"/>
              </a:lnSpc>
            </a:pPr>
            <a:r>
              <a:rPr lang="en-US" altLang="zh-CN" sz="2000" b="0" strike="noStrike" spc="-1" dirty="0">
                <a:latin typeface="+mn-lt"/>
              </a:rPr>
              <a:t># </a:t>
            </a:r>
            <a:r>
              <a:rPr lang="en-US" sz="2000" b="0" strike="noStrike" spc="-1" dirty="0">
                <a:latin typeface="+mn-lt"/>
              </a:rPr>
              <a:t>v = 9.875</a:t>
            </a:r>
          </a:p>
          <a:p>
            <a:pPr marL="216000" indent="-214560">
              <a:lnSpc>
                <a:spcPct val="100000"/>
              </a:lnSpc>
            </a:pPr>
            <a:r>
              <a:rPr lang="en-US" sz="2000" b="0" strike="noStrike" spc="-1" dirty="0">
                <a:latin typeface="+mn-lt"/>
              </a:rPr>
              <a:t>v = 9.8</a:t>
            </a:r>
          </a:p>
          <a:p>
            <a:pPr marL="216000" indent="-214560">
              <a:lnSpc>
                <a:spcPct val="100000"/>
              </a:lnSpc>
            </a:pPr>
            <a:endParaRPr lang="en-US" sz="2000" b="0" strike="noStrike" spc="-1" dirty="0">
              <a:latin typeface="+mn-lt"/>
            </a:endParaRPr>
          </a:p>
          <a:p>
            <a:pPr marL="216000" indent="-214560">
              <a:lnSpc>
                <a:spcPct val="100000"/>
              </a:lnSpc>
            </a:pPr>
            <a:endParaRPr lang="en-US" sz="2000" b="0" strike="noStrike" spc="-1" dirty="0">
              <a:latin typeface="+mn-lt"/>
            </a:endParaRPr>
          </a:p>
          <a:p>
            <a:pPr marL="216000" indent="-214560">
              <a:lnSpc>
                <a:spcPct val="100000"/>
              </a:lnSpc>
            </a:pPr>
            <a:r>
              <a:rPr lang="en-US" sz="2000" b="0" strike="noStrike" spc="-1" dirty="0">
                <a:latin typeface="+mn-lt"/>
              </a:rPr>
              <a:t>b = </a:t>
            </a:r>
            <a:r>
              <a:rPr lang="en-US" sz="2000" b="0" strike="noStrike" spc="-1" dirty="0" err="1">
                <a:latin typeface="+mn-lt"/>
              </a:rPr>
              <a:t>struct.pack</a:t>
            </a:r>
            <a:r>
              <a:rPr lang="en-US" sz="2000" b="0" strike="noStrike" spc="-1" dirty="0">
                <a:latin typeface="+mn-lt"/>
              </a:rPr>
              <a:t>("f", v)</a:t>
            </a:r>
          </a:p>
          <a:p>
            <a:pPr marL="216000" indent="-214560">
              <a:lnSpc>
                <a:spcPct val="100000"/>
              </a:lnSpc>
            </a:pPr>
            <a:endParaRPr lang="en-US" sz="2000" b="0" strike="noStrike" spc="-1" dirty="0">
              <a:latin typeface="+mn-lt"/>
            </a:endParaRPr>
          </a:p>
          <a:p>
            <a:pPr marL="216000" indent="-214560">
              <a:lnSpc>
                <a:spcPct val="100000"/>
              </a:lnSpc>
            </a:pPr>
            <a:r>
              <a:rPr lang="en-US" sz="2000" b="0" strike="noStrike" spc="-1" dirty="0" err="1">
                <a:latin typeface="+mn-lt"/>
              </a:rPr>
              <a:t>i</a:t>
            </a:r>
            <a:r>
              <a:rPr lang="en-US" sz="2000" b="0" strike="noStrike" spc="-1" dirty="0">
                <a:latin typeface="+mn-lt"/>
              </a:rPr>
              <a:t> = </a:t>
            </a:r>
            <a:r>
              <a:rPr lang="en-US" sz="2000" b="0" strike="noStrike" spc="-1" dirty="0" err="1">
                <a:latin typeface="+mn-lt"/>
              </a:rPr>
              <a:t>struct.unpack</a:t>
            </a:r>
            <a:r>
              <a:rPr lang="en-US" sz="2000" b="0" strike="noStrike" spc="-1" dirty="0">
                <a:latin typeface="+mn-lt"/>
              </a:rPr>
              <a:t>("I", b)[0]</a:t>
            </a:r>
          </a:p>
          <a:p>
            <a:pPr marL="216000" indent="-214560">
              <a:lnSpc>
                <a:spcPct val="100000"/>
              </a:lnSpc>
            </a:pPr>
            <a:endParaRPr lang="en-US" sz="2000" b="0" strike="noStrike" spc="-1" dirty="0">
              <a:latin typeface="+mn-lt"/>
            </a:endParaRPr>
          </a:p>
          <a:p>
            <a:pPr marL="216000" indent="-214560">
              <a:lnSpc>
                <a:spcPct val="100000"/>
              </a:lnSpc>
            </a:pPr>
            <a:endParaRPr lang="en-US" sz="2000" b="0" strike="noStrike" spc="-1" dirty="0">
              <a:latin typeface="+mn-lt"/>
            </a:endParaRPr>
          </a:p>
          <a:p>
            <a:pPr marL="216000" indent="-214560">
              <a:lnSpc>
                <a:spcPct val="100000"/>
              </a:lnSpc>
            </a:pPr>
            <a:r>
              <a:rPr lang="en-US" sz="2000" b="0" strike="noStrike" spc="-1" dirty="0">
                <a:latin typeface="+mn-lt"/>
              </a:rPr>
              <a:t>print("%f" %v)</a:t>
            </a:r>
          </a:p>
          <a:p>
            <a:pPr marL="216000" indent="-214560">
              <a:lnSpc>
                <a:spcPct val="100000"/>
              </a:lnSpc>
            </a:pPr>
            <a:r>
              <a:rPr lang="en-US" sz="2000" b="0" strike="noStrike" spc="-1" dirty="0">
                <a:latin typeface="+mn-lt"/>
              </a:rPr>
              <a:t>print(b)</a:t>
            </a:r>
          </a:p>
          <a:p>
            <a:pPr marL="216000" indent="-214560">
              <a:lnSpc>
                <a:spcPct val="100000"/>
              </a:lnSpc>
            </a:pPr>
            <a:r>
              <a:rPr lang="en-US" sz="2000" b="0" strike="noStrike" spc="-1" dirty="0">
                <a:latin typeface="+mn-lt"/>
              </a:rPr>
              <a:t>print("%x" %</a:t>
            </a:r>
            <a:r>
              <a:rPr lang="en-US" sz="2000" b="0" strike="noStrike" spc="-1" dirty="0" err="1">
                <a:latin typeface="+mn-lt"/>
              </a:rPr>
              <a:t>i</a:t>
            </a:r>
            <a:r>
              <a:rPr lang="en-US" sz="2000" b="0" strike="noStrike" spc="-1" dirty="0">
                <a:latin typeface="+mn-lt"/>
              </a:rPr>
              <a:t>)</a:t>
            </a:r>
          </a:p>
          <a:p>
            <a:pPr marL="216000" indent="-214560">
              <a:lnSpc>
                <a:spcPct val="100000"/>
              </a:lnSpc>
            </a:pPr>
            <a:endParaRPr lang="en-US" sz="2000" b="0" strike="noStrike" spc="-1" dirty="0">
              <a:latin typeface="+mn-lt"/>
            </a:endParaRPr>
          </a:p>
          <a:p>
            <a:pPr marL="216000" indent="-214560">
              <a:lnSpc>
                <a:spcPct val="100000"/>
              </a:lnSpc>
            </a:pPr>
            <a:r>
              <a:rPr lang="en-US" sz="2000" b="0" strike="noStrike" spc="-1" dirty="0">
                <a:latin typeface="+mn-lt"/>
              </a:rPr>
              <a:t>sign = (</a:t>
            </a:r>
            <a:r>
              <a:rPr lang="en-US" sz="2000" b="0" strike="noStrike" spc="-1" dirty="0" err="1">
                <a:latin typeface="+mn-lt"/>
              </a:rPr>
              <a:t>i</a:t>
            </a:r>
            <a:r>
              <a:rPr lang="en-US" sz="2000" b="0" strike="noStrike" spc="-1" dirty="0">
                <a:latin typeface="+mn-lt"/>
              </a:rPr>
              <a:t> &amp; 0x80000000)</a:t>
            </a:r>
          </a:p>
          <a:p>
            <a:pPr marL="216000" indent="-214560">
              <a:lnSpc>
                <a:spcPct val="100000"/>
              </a:lnSpc>
            </a:pPr>
            <a:r>
              <a:rPr lang="en-US" sz="2000" b="0" strike="noStrike" spc="-1" dirty="0">
                <a:latin typeface="+mn-lt"/>
              </a:rPr>
              <a:t>base = (</a:t>
            </a:r>
            <a:r>
              <a:rPr lang="en-US" sz="2000" b="0" strike="noStrike" spc="-1" dirty="0" err="1">
                <a:latin typeface="+mn-lt"/>
              </a:rPr>
              <a:t>i</a:t>
            </a:r>
            <a:r>
              <a:rPr lang="en-US" sz="2000" b="0" strike="noStrike" spc="-1" dirty="0">
                <a:latin typeface="+mn-lt"/>
              </a:rPr>
              <a:t> &amp; 0x7F800000) &gt;&gt; 23</a:t>
            </a:r>
          </a:p>
          <a:p>
            <a:pPr marL="216000" indent="-214560">
              <a:lnSpc>
                <a:spcPct val="100000"/>
              </a:lnSpc>
            </a:pPr>
            <a:r>
              <a:rPr lang="en-US" sz="2000" b="0" strike="noStrike" spc="-1" dirty="0" err="1">
                <a:latin typeface="+mn-lt"/>
              </a:rPr>
              <a:t>manissa</a:t>
            </a:r>
            <a:r>
              <a:rPr lang="en-US" sz="2000" b="0" strike="noStrike" spc="-1" dirty="0">
                <a:latin typeface="+mn-lt"/>
              </a:rPr>
              <a:t> = (</a:t>
            </a:r>
            <a:r>
              <a:rPr lang="en-US" sz="2000" b="0" strike="noStrike" spc="-1" dirty="0" err="1">
                <a:latin typeface="+mn-lt"/>
              </a:rPr>
              <a:t>i</a:t>
            </a:r>
            <a:r>
              <a:rPr lang="en-US" sz="2000" b="0" strike="noStrike" spc="-1" dirty="0">
                <a:latin typeface="+mn-lt"/>
              </a:rPr>
              <a:t> &amp; 0x7FFFFF)</a:t>
            </a:r>
          </a:p>
          <a:p>
            <a:pPr marL="216000" indent="-214560">
              <a:lnSpc>
                <a:spcPct val="100000"/>
              </a:lnSpc>
            </a:pPr>
            <a:endParaRPr lang="en-US" sz="2000" b="0" strike="noStrike" spc="-1" dirty="0">
              <a:latin typeface="+mn-lt"/>
            </a:endParaRPr>
          </a:p>
          <a:p>
            <a:pPr marL="216000" indent="-214560">
              <a:lnSpc>
                <a:spcPct val="100000"/>
              </a:lnSpc>
            </a:pPr>
            <a:r>
              <a:rPr lang="en-US" sz="2000" b="0" strike="noStrike" spc="-1" dirty="0">
                <a:latin typeface="+mn-lt"/>
              </a:rPr>
              <a:t>print("sign bit: %x" %sign)</a:t>
            </a:r>
          </a:p>
          <a:p>
            <a:pPr marL="216000" indent="-214560">
              <a:lnSpc>
                <a:spcPct val="100000"/>
              </a:lnSpc>
            </a:pPr>
            <a:r>
              <a:rPr lang="en-US" sz="2000" b="0" strike="noStrike" spc="-1" dirty="0">
                <a:latin typeface="+mn-lt"/>
              </a:rPr>
              <a:t>print("base: %x" %base)</a:t>
            </a:r>
          </a:p>
          <a:p>
            <a:pPr marL="216000" indent="-214560">
              <a:lnSpc>
                <a:spcPct val="100000"/>
              </a:lnSpc>
            </a:pPr>
            <a:r>
              <a:rPr lang="en-US" sz="2000" b="0" strike="noStrike" spc="-1" dirty="0">
                <a:latin typeface="+mn-lt"/>
              </a:rPr>
              <a:t>print("</a:t>
            </a:r>
            <a:r>
              <a:rPr lang="en-US" sz="2000" b="0" strike="noStrike" spc="-1" dirty="0" err="1">
                <a:latin typeface="+mn-lt"/>
              </a:rPr>
              <a:t>Manissa</a:t>
            </a:r>
            <a:r>
              <a:rPr lang="en-US" sz="2000" b="0" strike="noStrike" spc="-1" dirty="0">
                <a:latin typeface="+mn-lt"/>
              </a:rPr>
              <a:t>: %x" %</a:t>
            </a:r>
            <a:r>
              <a:rPr lang="en-US" sz="2000" b="0" strike="noStrike" spc="-1" dirty="0" err="1">
                <a:latin typeface="+mn-lt"/>
              </a:rPr>
              <a:t>manissa</a:t>
            </a:r>
            <a:r>
              <a:rPr lang="en-US" sz="2000" b="0" strike="noStrike" spc="-1" dirty="0">
                <a:latin typeface="+mn-lt"/>
              </a:rPr>
              <a:t>)</a:t>
            </a:r>
          </a:p>
          <a:p>
            <a:pPr marL="216000" indent="-214560">
              <a:lnSpc>
                <a:spcPct val="100000"/>
              </a:lnSpc>
            </a:pPr>
            <a:endParaRPr lang="en-US" sz="2000" b="0" strike="noStrike" spc="-1" dirty="0">
              <a:latin typeface="Arial"/>
            </a:endParaRPr>
          </a:p>
        </p:txBody>
      </p:sp>
      <p:sp>
        <p:nvSpPr>
          <p:cNvPr id="343"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714A56E-1A76-41A4-ADB2-70DCEA470357}" type="slidenum">
              <a:rPr lang="en-US" sz="1200" b="0" strike="noStrike" spc="-1">
                <a:solidFill>
                  <a:srgbClr val="000000"/>
                </a:solidFill>
                <a:latin typeface="+mn-lt"/>
                <a:ea typeface="+mn-ea"/>
              </a:rPr>
              <a:t>18</a:t>
            </a:fld>
            <a:endParaRPr lang="en-US" sz="1200" b="0" strike="noStrike" spc="-1">
              <a:latin typeface="Arial"/>
            </a:endParaRPr>
          </a:p>
        </p:txBody>
      </p:sp>
    </p:spTree>
    <p:extLst>
      <p:ext uri="{BB962C8B-B14F-4D97-AF65-F5344CB8AC3E}">
        <p14:creationId xmlns:p14="http://schemas.microsoft.com/office/powerpoint/2010/main" val="4187594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altLang="zh-CN" dirty="0"/>
              <a:t>1.  </a:t>
            </a:r>
            <a:r>
              <a:rPr lang="zh-CN" altLang="en-US" dirty="0"/>
              <a:t>关于控制字符， 看看学生是否知道回车，换行等概念，如果不知道，照着键盘和编辑器给学生讲讲</a:t>
            </a:r>
            <a:endParaRPr lang="en-US" dirty="0"/>
          </a:p>
        </p:txBody>
      </p:sp>
      <p:sp>
        <p:nvSpPr>
          <p:cNvPr id="4" name="Slide Number Placeholder 3"/>
          <p:cNvSpPr>
            <a:spLocks noGrp="1"/>
          </p:cNvSpPr>
          <p:nvPr>
            <p:ph type="sldNum"/>
          </p:nvPr>
        </p:nvSpPr>
        <p:spPr/>
        <p:txBody>
          <a:bodyPr/>
          <a:lstStyle/>
          <a:p>
            <a:pPr algn="r"/>
            <a:fld id="{BE3C9EA7-7BD1-4569-9217-2684F349F65A}" type="slidenum">
              <a:rPr lang="en-US" sz="1400" b="0" strike="noStrike" spc="-1" smtClean="0">
                <a:latin typeface="Times New Roman"/>
              </a:rPr>
              <a:t>19</a:t>
            </a:fld>
            <a:endParaRPr lang="en-US" sz="1400" b="0" strike="noStrike" spc="-1">
              <a:latin typeface="Times New Roman"/>
            </a:endParaRPr>
          </a:p>
        </p:txBody>
      </p:sp>
    </p:spTree>
    <p:extLst>
      <p:ext uri="{BB962C8B-B14F-4D97-AF65-F5344CB8AC3E}">
        <p14:creationId xmlns:p14="http://schemas.microsoft.com/office/powerpoint/2010/main" val="21771935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PlaceHolder 1"/>
          <p:cNvSpPr>
            <a:spLocks noGrp="1" noRot="1" noChangeAspect="1"/>
          </p:cNvSpPr>
          <p:nvPr>
            <p:ph type="sldImg"/>
          </p:nvPr>
        </p:nvSpPr>
        <p:spPr>
          <a:xfrm>
            <a:off x="685800" y="1143000"/>
            <a:ext cx="5484813" cy="3084513"/>
          </a:xfrm>
          <a:prstGeom prst="rect">
            <a:avLst/>
          </a:prstGeom>
        </p:spPr>
      </p:sp>
      <p:sp>
        <p:nvSpPr>
          <p:cNvPr id="345"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r>
              <a:rPr lang="en-US" sz="2000" b="0" strike="noStrike" spc="-1" dirty="0">
                <a:latin typeface="Arial"/>
              </a:rPr>
              <a:t>这个主要做常识性介绍，让学生知道计算机处理过程中是用编码表示汉字，处理的是2进制代码。 </a:t>
            </a:r>
            <a:r>
              <a:rPr lang="en-US" sz="2000" b="0" strike="noStrike" spc="-1" dirty="0" err="1">
                <a:latin typeface="Arial"/>
              </a:rPr>
              <a:t>至于最终呈现给用户，是需要字体</a:t>
            </a:r>
            <a:r>
              <a:rPr lang="en-US" sz="2000" b="0" strike="noStrike" spc="-1" dirty="0">
                <a:latin typeface="Arial"/>
              </a:rPr>
              <a:t>。</a:t>
            </a:r>
          </a:p>
          <a:p>
            <a:pPr marL="216000" indent="-214560">
              <a:lnSpc>
                <a:spcPct val="100000"/>
              </a:lnSpc>
            </a:pPr>
            <a:endParaRPr lang="en-US" sz="2000" b="0" strike="noStrike" spc="-1" dirty="0">
              <a:latin typeface="Arial"/>
            </a:endParaRPr>
          </a:p>
          <a:p>
            <a:pPr marL="216000" indent="-214560">
              <a:lnSpc>
                <a:spcPct val="100000"/>
              </a:lnSpc>
            </a:pPr>
            <a:endParaRPr lang="en-US" sz="2000" b="0" strike="noStrike" spc="-1" dirty="0">
              <a:latin typeface="Arial"/>
            </a:endParaRPr>
          </a:p>
          <a:p>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usr</a:t>
            </a:r>
            <a:r>
              <a:rPr lang="en-US" sz="1200" kern="1200" dirty="0">
                <a:solidFill>
                  <a:schemeClr val="tx1"/>
                </a:solidFill>
                <a:latin typeface="+mn-lt"/>
                <a:ea typeface="+mn-ea"/>
                <a:cs typeface="+mn-cs"/>
              </a:rPr>
              <a:t>/bin/python3</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import sys</a:t>
            </a:r>
          </a:p>
          <a:p>
            <a:r>
              <a:rPr lang="en-US" sz="1200" kern="1200" dirty="0">
                <a:solidFill>
                  <a:schemeClr val="tx1"/>
                </a:solidFill>
                <a:latin typeface="+mn-lt"/>
                <a:ea typeface="+mn-ea"/>
                <a:cs typeface="+mn-cs"/>
              </a:rPr>
              <a:t>import struct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if </a:t>
            </a:r>
            <a:r>
              <a:rPr lang="en-US" sz="1200" kern="1200" dirty="0" err="1">
                <a:solidFill>
                  <a:schemeClr val="tx1"/>
                </a:solidFill>
                <a:latin typeface="+mn-lt"/>
                <a:ea typeface="+mn-ea"/>
                <a:cs typeface="+mn-cs"/>
              </a:rPr>
              <a:t>len</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sys.argv</a:t>
            </a:r>
            <a:r>
              <a:rPr lang="en-US" sz="1200" kern="1200" dirty="0">
                <a:solidFill>
                  <a:schemeClr val="tx1"/>
                </a:solidFill>
                <a:latin typeface="+mn-lt"/>
                <a:ea typeface="+mn-ea"/>
                <a:cs typeface="+mn-cs"/>
              </a:rPr>
              <a:t>) &lt; 2:</a:t>
            </a:r>
          </a:p>
          <a:p>
            <a:r>
              <a:rPr lang="fr-FR" sz="1200" kern="1200" dirty="0">
                <a:solidFill>
                  <a:schemeClr val="tx1"/>
                </a:solidFill>
                <a:latin typeface="+mn-lt"/>
                <a:ea typeface="+mn-ea"/>
                <a:cs typeface="+mn-cs"/>
              </a:rPr>
              <a:t>    </a:t>
            </a:r>
            <a:r>
              <a:rPr lang="fr-FR" sz="1200" kern="1200" dirty="0" err="1">
                <a:solidFill>
                  <a:schemeClr val="tx1"/>
                </a:solidFill>
                <a:latin typeface="+mn-lt"/>
                <a:ea typeface="+mn-ea"/>
                <a:cs typeface="+mn-cs"/>
              </a:rPr>
              <a:t>print</a:t>
            </a:r>
            <a:r>
              <a:rPr lang="fr-FR" sz="1200" kern="1200" dirty="0">
                <a:solidFill>
                  <a:schemeClr val="tx1"/>
                </a:solidFill>
                <a:latin typeface="+mn-lt"/>
                <a:ea typeface="+mn-ea"/>
                <a:cs typeface="+mn-cs"/>
              </a:rPr>
              <a:t>("Usage: program </a:t>
            </a:r>
            <a:r>
              <a:rPr lang="fr-FR" sz="1200" kern="1200" dirty="0" err="1">
                <a:solidFill>
                  <a:schemeClr val="tx1"/>
                </a:solidFill>
                <a:latin typeface="+mn-lt"/>
                <a:ea typeface="+mn-ea"/>
                <a:cs typeface="+mn-cs"/>
              </a:rPr>
              <a:t>zone_number</a:t>
            </a:r>
            <a:r>
              <a:rPr lang="fr-FR" sz="1200" kern="1200" dirty="0">
                <a:solidFill>
                  <a:schemeClr val="tx1"/>
                </a:solidFill>
                <a:latin typeface="+mn-lt"/>
                <a:ea typeface="+mn-ea"/>
                <a:cs typeface="+mn-cs"/>
              </a:rPr>
              <a:t>\n");</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sys.exit</a:t>
            </a:r>
            <a:r>
              <a:rPr lang="en-US" sz="1200" kern="1200" dirty="0">
                <a:solidFill>
                  <a:schemeClr val="tx1"/>
                </a:solidFill>
                <a:latin typeface="+mn-lt"/>
                <a:ea typeface="+mn-ea"/>
                <a:cs typeface="+mn-cs"/>
              </a:rPr>
              <a:t>(0);</a:t>
            </a:r>
          </a:p>
          <a:p>
            <a:endParaRPr lang="en-US" sz="1200" kern="1200" dirty="0">
              <a:solidFill>
                <a:schemeClr val="tx1"/>
              </a:solidFill>
              <a:latin typeface="+mn-lt"/>
              <a:ea typeface="+mn-ea"/>
              <a:cs typeface="+mn-cs"/>
            </a:endParaRPr>
          </a:p>
          <a:p>
            <a:r>
              <a:rPr lang="fr-FR" sz="1200" kern="1200" dirty="0">
                <a:solidFill>
                  <a:schemeClr val="tx1"/>
                </a:solidFill>
                <a:latin typeface="+mn-lt"/>
                <a:ea typeface="+mn-ea"/>
                <a:cs typeface="+mn-cs"/>
              </a:rPr>
              <a:t>zone = </a:t>
            </a:r>
            <a:r>
              <a:rPr lang="fr-FR" sz="1200" kern="1200" dirty="0" err="1">
                <a:solidFill>
                  <a:schemeClr val="tx1"/>
                </a:solidFill>
                <a:latin typeface="+mn-lt"/>
                <a:ea typeface="+mn-ea"/>
                <a:cs typeface="+mn-cs"/>
              </a:rPr>
              <a:t>int</a:t>
            </a:r>
            <a:r>
              <a:rPr lang="fr-FR" sz="1200" kern="1200" dirty="0">
                <a:solidFill>
                  <a:schemeClr val="tx1"/>
                </a:solidFill>
                <a:latin typeface="+mn-lt"/>
                <a:ea typeface="+mn-ea"/>
                <a:cs typeface="+mn-cs"/>
              </a:rPr>
              <a:t>(</a:t>
            </a:r>
            <a:r>
              <a:rPr lang="fr-FR" sz="1200" kern="1200" dirty="0" err="1">
                <a:solidFill>
                  <a:schemeClr val="tx1"/>
                </a:solidFill>
                <a:latin typeface="+mn-lt"/>
                <a:ea typeface="+mn-ea"/>
                <a:cs typeface="+mn-cs"/>
              </a:rPr>
              <a:t>sys.argv</a:t>
            </a:r>
            <a:r>
              <a:rPr lang="fr-FR" sz="1200" kern="1200" dirty="0">
                <a:solidFill>
                  <a:schemeClr val="tx1"/>
                </a:solidFill>
                <a:latin typeface="+mn-lt"/>
                <a:ea typeface="+mn-ea"/>
                <a:cs typeface="+mn-cs"/>
              </a:rPr>
              <a:t>[1])</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if zone &lt; 0 or zone &gt; 94:</a:t>
            </a:r>
          </a:p>
          <a:p>
            <a:r>
              <a:rPr lang="en-US" sz="1200" kern="1200" dirty="0">
                <a:solidFill>
                  <a:schemeClr val="tx1"/>
                </a:solidFill>
                <a:latin typeface="+mn-lt"/>
                <a:ea typeface="+mn-ea"/>
                <a:cs typeface="+mn-cs"/>
              </a:rPr>
              <a:t>    print("Zone must be 0 ~ 94\n")</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sys.exit</a:t>
            </a:r>
            <a:r>
              <a:rPr lang="en-US" sz="1200" kern="1200" dirty="0">
                <a:solidFill>
                  <a:schemeClr val="tx1"/>
                </a:solidFill>
                <a:latin typeface="+mn-lt"/>
                <a:ea typeface="+mn-ea"/>
                <a:cs typeface="+mn-cs"/>
              </a:rPr>
              <a:t>(0)</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try:</a:t>
            </a:r>
          </a:p>
          <a:p>
            <a:r>
              <a:rPr lang="en-US" sz="1200" kern="1200" dirty="0">
                <a:solidFill>
                  <a:schemeClr val="tx1"/>
                </a:solidFill>
                <a:latin typeface="+mn-lt"/>
                <a:ea typeface="+mn-ea"/>
                <a:cs typeface="+mn-cs"/>
              </a:rPr>
              <a:t>    for index in range(1,95):</a:t>
            </a:r>
          </a:p>
          <a:p>
            <a:r>
              <a:rPr lang="en-US" sz="1200" kern="1200" dirty="0">
                <a:solidFill>
                  <a:schemeClr val="tx1"/>
                </a:solidFill>
                <a:latin typeface="+mn-lt"/>
                <a:ea typeface="+mn-ea"/>
                <a:cs typeface="+mn-cs"/>
              </a:rPr>
              <a:t>        code = (zone &lt;&lt; 8) + index + 0x2020 + 0x8080</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barray</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struct.pack</a:t>
            </a:r>
            <a:r>
              <a:rPr lang="en-US" sz="1200" kern="1200" dirty="0">
                <a:solidFill>
                  <a:schemeClr val="tx1"/>
                </a:solidFill>
                <a:latin typeface="+mn-lt"/>
                <a:ea typeface="+mn-ea"/>
                <a:cs typeface="+mn-cs"/>
              </a:rPr>
              <a:t>('&gt;H', code)</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chinese</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barray.decode</a:t>
            </a:r>
            <a:r>
              <a:rPr lang="en-US" sz="1200" kern="1200" dirty="0">
                <a:solidFill>
                  <a:schemeClr val="tx1"/>
                </a:solidFill>
                <a:latin typeface="+mn-lt"/>
                <a:ea typeface="+mn-ea"/>
                <a:cs typeface="+mn-cs"/>
              </a:rPr>
              <a:t>(encoding="gb2312")</a:t>
            </a:r>
          </a:p>
          <a:p>
            <a:r>
              <a:rPr lang="en-US" sz="1200" kern="1200" dirty="0">
                <a:solidFill>
                  <a:schemeClr val="tx1"/>
                </a:solidFill>
                <a:latin typeface="+mn-lt"/>
                <a:ea typeface="+mn-ea"/>
                <a:cs typeface="+mn-cs"/>
              </a:rPr>
              <a:t>        print("%x" %code, end=' ')</a:t>
            </a:r>
          </a:p>
          <a:p>
            <a:r>
              <a:rPr lang="en-US" sz="1200" kern="1200" dirty="0">
                <a:solidFill>
                  <a:schemeClr val="tx1"/>
                </a:solidFill>
                <a:latin typeface="+mn-lt"/>
                <a:ea typeface="+mn-ea"/>
                <a:cs typeface="+mn-cs"/>
              </a:rPr>
              <a:t>        print(</a:t>
            </a:r>
            <a:r>
              <a:rPr lang="en-US" sz="1200" kern="1200" dirty="0" err="1">
                <a:solidFill>
                  <a:schemeClr val="tx1"/>
                </a:solidFill>
                <a:latin typeface="+mn-lt"/>
                <a:ea typeface="+mn-ea"/>
                <a:cs typeface="+mn-cs"/>
              </a:rPr>
              <a:t>chinese</a:t>
            </a:r>
            <a:r>
              <a:rPr lang="en-US" sz="1200" kern="1200" dirty="0">
                <a:solidFill>
                  <a:schemeClr val="tx1"/>
                </a:solidFill>
                <a:latin typeface="+mn-lt"/>
                <a:ea typeface="+mn-ea"/>
                <a:cs typeface="+mn-cs"/>
              </a:rPr>
              <a:t>, end='  ')</a:t>
            </a:r>
          </a:p>
          <a:p>
            <a:r>
              <a:rPr lang="en-US" sz="1200" kern="1200" dirty="0">
                <a:solidFill>
                  <a:schemeClr val="tx1"/>
                </a:solidFill>
                <a:latin typeface="+mn-lt"/>
                <a:ea typeface="+mn-ea"/>
                <a:cs typeface="+mn-cs"/>
              </a:rPr>
              <a:t>        if index % 10 == 0:</a:t>
            </a:r>
          </a:p>
          <a:p>
            <a:r>
              <a:rPr lang="en-US" sz="1200" kern="1200" dirty="0">
                <a:solidFill>
                  <a:schemeClr val="tx1"/>
                </a:solidFill>
                <a:latin typeface="+mn-lt"/>
                <a:ea typeface="+mn-ea"/>
                <a:cs typeface="+mn-cs"/>
              </a:rPr>
              <a:t>            print("\n");</a:t>
            </a:r>
          </a:p>
          <a:p>
            <a:r>
              <a:rPr lang="en-US" sz="1200" kern="1200" dirty="0">
                <a:solidFill>
                  <a:schemeClr val="tx1"/>
                </a:solidFill>
                <a:latin typeface="+mn-lt"/>
                <a:ea typeface="+mn-ea"/>
                <a:cs typeface="+mn-cs"/>
              </a:rPr>
              <a:t>except:</a:t>
            </a:r>
          </a:p>
          <a:p>
            <a:r>
              <a:rPr lang="en-US" sz="1200" kern="1200" dirty="0">
                <a:solidFill>
                  <a:schemeClr val="tx1"/>
                </a:solidFill>
                <a:latin typeface="+mn-lt"/>
                <a:ea typeface="+mn-ea"/>
                <a:cs typeface="+mn-cs"/>
              </a:rPr>
              <a:t>    pass</a:t>
            </a:r>
          </a:p>
          <a:p>
            <a:r>
              <a:rPr lang="en-US" sz="1200" kern="1200" dirty="0">
                <a:solidFill>
                  <a:schemeClr val="tx1"/>
                </a:solidFill>
                <a:latin typeface="+mn-lt"/>
                <a:ea typeface="+mn-ea"/>
                <a:cs typeface="+mn-cs"/>
              </a:rPr>
              <a:t>finally:</a:t>
            </a:r>
          </a:p>
          <a:p>
            <a:r>
              <a:rPr lang="en-US" sz="1200" kern="1200" dirty="0">
                <a:solidFill>
                  <a:schemeClr val="tx1"/>
                </a:solidFill>
                <a:latin typeface="+mn-lt"/>
                <a:ea typeface="+mn-ea"/>
                <a:cs typeface="+mn-cs"/>
              </a:rPr>
              <a:t>    print("\n")</a:t>
            </a:r>
          </a:p>
          <a:p>
            <a:pPr marL="216000" indent="-214560">
              <a:lnSpc>
                <a:spcPct val="100000"/>
              </a:lnSpc>
            </a:pPr>
            <a:endParaRPr lang="en-US" sz="2000" b="0" strike="noStrike" spc="-1" dirty="0">
              <a:latin typeface="Arial"/>
            </a:endParaRPr>
          </a:p>
        </p:txBody>
      </p:sp>
      <p:sp>
        <p:nvSpPr>
          <p:cNvPr id="346"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4F9CFF93-B1E2-446A-94A8-517CE7A052F8}" type="slidenum">
              <a:rPr lang="en-US" sz="1200" b="0" strike="noStrike" spc="-1">
                <a:solidFill>
                  <a:srgbClr val="000000"/>
                </a:solidFill>
                <a:latin typeface="+mn-lt"/>
                <a:ea typeface="+mn-ea"/>
              </a:rPr>
              <a:t>22</a:t>
            </a:fld>
            <a:endParaRPr lang="en-U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PlaceHolder 1"/>
          <p:cNvSpPr>
            <a:spLocks noGrp="1" noRot="1" noChangeAspect="1"/>
          </p:cNvSpPr>
          <p:nvPr>
            <p:ph type="sldImg"/>
          </p:nvPr>
        </p:nvSpPr>
        <p:spPr>
          <a:xfrm>
            <a:off x="685800" y="1143000"/>
            <a:ext cx="5484813" cy="3084513"/>
          </a:xfrm>
          <a:prstGeom prst="rect">
            <a:avLst/>
          </a:prstGeom>
        </p:spPr>
      </p:sp>
      <p:sp>
        <p:nvSpPr>
          <p:cNvPr id="312"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r>
              <a:rPr lang="en-US" sz="2000" b="0" strike="noStrike" spc="-1">
                <a:latin typeface="Arial"/>
              </a:rPr>
              <a:t>硬件是物理上实实在在存在。</a:t>
            </a:r>
          </a:p>
        </p:txBody>
      </p:sp>
      <p:sp>
        <p:nvSpPr>
          <p:cNvPr id="313"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3E5C972-421B-4021-80A9-5B056A60046E}" type="slidenum">
              <a:rPr lang="en-US" sz="1200" b="0" strike="noStrike" spc="-1">
                <a:solidFill>
                  <a:srgbClr val="000000"/>
                </a:solidFill>
                <a:latin typeface="+mn-lt"/>
                <a:ea typeface="+mn-ea"/>
              </a:rPr>
              <a:t>3</a:t>
            </a:fld>
            <a:endParaRPr lang="en-US" sz="12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PlaceHolder 1"/>
          <p:cNvSpPr>
            <a:spLocks noGrp="1" noRot="1" noChangeAspect="1"/>
          </p:cNvSpPr>
          <p:nvPr>
            <p:ph type="sldImg"/>
          </p:nvPr>
        </p:nvSpPr>
        <p:spPr>
          <a:xfrm>
            <a:off x="685800" y="1143000"/>
            <a:ext cx="5484813" cy="3084513"/>
          </a:xfrm>
          <a:prstGeom prst="rect">
            <a:avLst/>
          </a:prstGeom>
        </p:spPr>
      </p:sp>
      <p:sp>
        <p:nvSpPr>
          <p:cNvPr id="348"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r>
              <a:rPr lang="en-US" sz="2000" b="0" strike="noStrike" spc="-1" dirty="0">
                <a:latin typeface="Arial"/>
              </a:rPr>
              <a:t>这个主要做常识性介绍，让学生知道计算机处理过程中是用编码表示汉字，处理的是2进制代码。 </a:t>
            </a:r>
            <a:r>
              <a:rPr lang="en-US" sz="2000" b="0" strike="noStrike" spc="-1" dirty="0" err="1">
                <a:latin typeface="Arial"/>
              </a:rPr>
              <a:t>至于最终呈现给用户，需要字体</a:t>
            </a:r>
            <a:r>
              <a:rPr lang="en-US" sz="2000" b="0" strike="noStrike" spc="-1" dirty="0">
                <a:latin typeface="Arial"/>
              </a:rPr>
              <a:t>。</a:t>
            </a:r>
          </a:p>
          <a:p>
            <a:pPr marL="216000" indent="-214560">
              <a:lnSpc>
                <a:spcPct val="100000"/>
              </a:lnSpc>
            </a:pPr>
            <a:endParaRPr lang="en-US" sz="2000" b="0" strike="noStrike" spc="-1" dirty="0">
              <a:latin typeface="Arial"/>
            </a:endParaRPr>
          </a:p>
          <a:p>
            <a:pPr marL="458640" indent="-457200">
              <a:lnSpc>
                <a:spcPct val="100000"/>
              </a:lnSpc>
              <a:buAutoNum type="arabicPeriod"/>
            </a:pPr>
            <a:r>
              <a:rPr lang="zh-CN" altLang="en-US" sz="2000" b="0" strike="noStrike" spc="-1" dirty="0">
                <a:latin typeface="Arial"/>
              </a:rPr>
              <a:t>为什么加 </a:t>
            </a:r>
            <a:r>
              <a:rPr lang="en-US" altLang="zh-CN" sz="2000" b="0" strike="noStrike" spc="-1" dirty="0">
                <a:latin typeface="Arial"/>
              </a:rPr>
              <a:t>0x8080,  </a:t>
            </a:r>
            <a:r>
              <a:rPr lang="zh-CN" altLang="en-US" sz="2000" b="0" strike="noStrike" spc="-1" dirty="0">
                <a:latin typeface="Arial"/>
              </a:rPr>
              <a:t>和</a:t>
            </a:r>
            <a:r>
              <a:rPr lang="en-US" altLang="zh-CN" sz="2000" b="0" strike="noStrike" spc="-1" dirty="0">
                <a:latin typeface="Arial"/>
              </a:rPr>
              <a:t>ASCII</a:t>
            </a:r>
            <a:r>
              <a:rPr lang="zh-CN" altLang="en-US" sz="2000" b="0" strike="noStrike" spc="-1" dirty="0">
                <a:latin typeface="Arial"/>
              </a:rPr>
              <a:t>兼容（混用）， 当最高一个比特为</a:t>
            </a:r>
            <a:r>
              <a:rPr lang="en-US" altLang="zh-CN" sz="2000" b="0" strike="noStrike" spc="-1" dirty="0">
                <a:latin typeface="Arial"/>
              </a:rPr>
              <a:t>0</a:t>
            </a:r>
            <a:r>
              <a:rPr lang="zh-CN" altLang="en-US" sz="2000" b="0" strike="noStrike" spc="-1" dirty="0">
                <a:latin typeface="Arial"/>
              </a:rPr>
              <a:t>时，就是</a:t>
            </a:r>
            <a:r>
              <a:rPr lang="en-US" altLang="zh-CN" sz="2000" b="0" strike="noStrike" spc="-1" dirty="0">
                <a:latin typeface="Arial"/>
              </a:rPr>
              <a:t>ASCII</a:t>
            </a:r>
            <a:r>
              <a:rPr lang="zh-CN" altLang="en-US" sz="2000" b="0" strike="noStrike" spc="-1" dirty="0">
                <a:latin typeface="Arial"/>
              </a:rPr>
              <a:t>码；</a:t>
            </a:r>
            <a:endParaRPr lang="en-US" altLang="zh-CN" sz="2000" b="0" strike="noStrike" spc="-1" dirty="0">
              <a:latin typeface="Arial"/>
            </a:endParaRPr>
          </a:p>
          <a:p>
            <a:pPr marL="458640" indent="-457200">
              <a:lnSpc>
                <a:spcPct val="100000"/>
              </a:lnSpc>
              <a:buAutoNum type="arabicPeriod"/>
            </a:pPr>
            <a:endParaRPr lang="en-US" sz="2000" b="0" strike="noStrike" spc="-1" dirty="0">
              <a:latin typeface="Arial"/>
            </a:endParaRPr>
          </a:p>
        </p:txBody>
      </p:sp>
      <p:sp>
        <p:nvSpPr>
          <p:cNvPr id="349"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DAA8962-F3FB-400C-9CBE-086452955B13}" type="slidenum">
              <a:rPr lang="en-US" sz="1200" b="0" strike="noStrike" spc="-1">
                <a:solidFill>
                  <a:srgbClr val="000000"/>
                </a:solidFill>
                <a:latin typeface="+mn-lt"/>
                <a:ea typeface="+mn-ea"/>
              </a:rPr>
              <a:t>23</a:t>
            </a:fld>
            <a:endParaRPr lang="en-US" sz="1200" b="0" strike="noStrike" spc="-1">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PlaceHolder 1"/>
          <p:cNvSpPr>
            <a:spLocks noGrp="1" noRot="1" noChangeAspect="1"/>
          </p:cNvSpPr>
          <p:nvPr>
            <p:ph type="sldImg"/>
          </p:nvPr>
        </p:nvSpPr>
        <p:spPr>
          <a:xfrm>
            <a:off x="685800" y="1143000"/>
            <a:ext cx="5484813" cy="3084513"/>
          </a:xfrm>
          <a:prstGeom prst="rect">
            <a:avLst/>
          </a:prstGeom>
        </p:spPr>
      </p:sp>
      <p:sp>
        <p:nvSpPr>
          <p:cNvPr id="351" name="PlaceHolder 2"/>
          <p:cNvSpPr>
            <a:spLocks noGrp="1"/>
          </p:cNvSpPr>
          <p:nvPr>
            <p:ph type="body"/>
          </p:nvPr>
        </p:nvSpPr>
        <p:spPr>
          <a:xfrm>
            <a:off x="685800" y="4400640"/>
            <a:ext cx="5484600" cy="3598560"/>
          </a:xfrm>
          <a:prstGeom prst="rect">
            <a:avLst/>
          </a:prstGeom>
        </p:spPr>
        <p:txBody>
          <a:bodyPr lIns="0" tIns="0" rIns="0" bIns="0">
            <a:noAutofit/>
          </a:bodyPr>
          <a:lstStyle/>
          <a:p>
            <a:r>
              <a:rPr lang="zh-CN" altLang="en-US" sz="2000" b="0" strike="noStrike" spc="-1" dirty="0">
                <a:latin typeface="Arial"/>
              </a:rPr>
              <a:t>这里只作简单介绍，让学生了解，其他语言的编码；</a:t>
            </a:r>
            <a:endParaRPr lang="en-US" sz="2000" b="0" strike="noStrike" spc="-1" dirty="0">
              <a:latin typeface="Arial"/>
            </a:endParaRPr>
          </a:p>
        </p:txBody>
      </p:sp>
      <p:sp>
        <p:nvSpPr>
          <p:cNvPr id="352"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F3ADC162-DEC0-431F-80E9-53F0ECC0801A}" type="slidenum">
              <a:rPr lang="en-US" sz="1200" b="0" strike="noStrike" spc="-1">
                <a:solidFill>
                  <a:srgbClr val="000000"/>
                </a:solidFill>
                <a:latin typeface="+mn-lt"/>
                <a:ea typeface="+mn-ea"/>
              </a:rPr>
              <a:t>24</a:t>
            </a:fld>
            <a:endParaRPr lang="en-US" sz="1200" b="0" strike="noStrike" spc="-1">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zh-CN" altLang="en-US" dirty="0"/>
              <a:t>显示器的基本原理</a:t>
            </a:r>
            <a:r>
              <a:rPr lang="en-US" altLang="zh-CN" dirty="0"/>
              <a:t>:  CRT </a:t>
            </a:r>
            <a:r>
              <a:rPr lang="zh-CN" altLang="en-US" dirty="0"/>
              <a:t>电子枪；  </a:t>
            </a:r>
            <a:r>
              <a:rPr lang="en-US" altLang="zh-CN" dirty="0"/>
              <a:t>LCD </a:t>
            </a:r>
            <a:r>
              <a:rPr lang="zh-CN" altLang="en-US" dirty="0"/>
              <a:t>液晶、背光；</a:t>
            </a:r>
            <a:endParaRPr lang="en-US" altLang="zh-CN" dirty="0"/>
          </a:p>
          <a:p>
            <a:endParaRPr lang="en-US" dirty="0"/>
          </a:p>
          <a:p>
            <a:r>
              <a:rPr lang="zh-CN" altLang="en-US" dirty="0"/>
              <a:t>物理尺寸和像素点</a:t>
            </a:r>
            <a:endParaRPr lang="en-US" dirty="0"/>
          </a:p>
        </p:txBody>
      </p:sp>
      <p:sp>
        <p:nvSpPr>
          <p:cNvPr id="4" name="Slide Number Placeholder 3"/>
          <p:cNvSpPr>
            <a:spLocks noGrp="1"/>
          </p:cNvSpPr>
          <p:nvPr>
            <p:ph type="sldNum"/>
          </p:nvPr>
        </p:nvSpPr>
        <p:spPr/>
        <p:txBody>
          <a:bodyPr/>
          <a:lstStyle/>
          <a:p>
            <a:pPr algn="r"/>
            <a:fld id="{BE3C9EA7-7BD1-4569-9217-2684F349F65A}" type="slidenum">
              <a:rPr lang="en-US" sz="1400" b="0" strike="noStrike" spc="-1" smtClean="0">
                <a:latin typeface="Times New Roman"/>
              </a:rPr>
              <a:t>25</a:t>
            </a:fld>
            <a:endParaRPr lang="en-US" sz="1400" b="0" strike="noStrike" spc="-1">
              <a:latin typeface="Times New Roman"/>
            </a:endParaRPr>
          </a:p>
        </p:txBody>
      </p:sp>
    </p:spTree>
    <p:extLst>
      <p:ext uri="{BB962C8B-B14F-4D97-AF65-F5344CB8AC3E}">
        <p14:creationId xmlns:p14="http://schemas.microsoft.com/office/powerpoint/2010/main" val="42880228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缺点：</a:t>
            </a:r>
            <a:r>
              <a:rPr lang="zh-CN" altLang="en-US" sz="1200" b="0" i="0" kern="1200" dirty="0">
                <a:solidFill>
                  <a:schemeClr val="tx1"/>
                </a:solidFill>
                <a:effectLst/>
                <a:latin typeface="+mn-lt"/>
                <a:ea typeface="+mn-ea"/>
                <a:cs typeface="+mn-cs"/>
              </a:rPr>
              <a:t>选定字库后，每个字符显示的大小就确定了，如果分辨率变化，字体变形（采用算法插值）或无法显示</a:t>
            </a:r>
            <a:endParaRPr lang="en-US" dirty="0"/>
          </a:p>
          <a:p>
            <a:endParaRPr lang="en-US" dirty="0"/>
          </a:p>
        </p:txBody>
      </p:sp>
      <p:sp>
        <p:nvSpPr>
          <p:cNvPr id="4" name="Slide Number Placeholder 3"/>
          <p:cNvSpPr>
            <a:spLocks noGrp="1"/>
          </p:cNvSpPr>
          <p:nvPr>
            <p:ph type="sldNum"/>
          </p:nvPr>
        </p:nvSpPr>
        <p:spPr/>
        <p:txBody>
          <a:bodyPr/>
          <a:lstStyle/>
          <a:p>
            <a:pPr algn="r"/>
            <a:fld id="{BE3C9EA7-7BD1-4569-9217-2684F349F65A}" type="slidenum">
              <a:rPr lang="en-US" sz="1400" b="0" strike="noStrike" spc="-1" smtClean="0">
                <a:latin typeface="Times New Roman"/>
              </a:rPr>
              <a:t>26</a:t>
            </a:fld>
            <a:endParaRPr lang="en-US" sz="1400" b="0" strike="noStrike" spc="-1">
              <a:latin typeface="Times New Roman"/>
            </a:endParaRPr>
          </a:p>
        </p:txBody>
      </p:sp>
    </p:spTree>
    <p:extLst>
      <p:ext uri="{BB962C8B-B14F-4D97-AF65-F5344CB8AC3E}">
        <p14:creationId xmlns:p14="http://schemas.microsoft.com/office/powerpoint/2010/main" val="35246300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zh-CN" altLang="en-US" dirty="0"/>
              <a:t>学生是否知道坐标系， 矢量的概念？？？</a:t>
            </a:r>
            <a:endParaRPr lang="en-US" altLang="zh-CN" dirty="0"/>
          </a:p>
          <a:p>
            <a:endParaRPr lang="en-US" dirty="0"/>
          </a:p>
          <a:p>
            <a:r>
              <a:rPr lang="zh-CN" altLang="en-US" dirty="0"/>
              <a:t>画一个</a:t>
            </a:r>
            <a:r>
              <a:rPr lang="en-US" altLang="zh-CN" dirty="0"/>
              <a:t>MXN</a:t>
            </a:r>
            <a:r>
              <a:rPr lang="zh-CN" altLang="en-US" dirty="0"/>
              <a:t>的格子，以左下为原点，大概讲述一下矢量字体</a:t>
            </a:r>
            <a:endParaRPr lang="en-US" dirty="0"/>
          </a:p>
        </p:txBody>
      </p:sp>
      <p:sp>
        <p:nvSpPr>
          <p:cNvPr id="4" name="Slide Number Placeholder 3"/>
          <p:cNvSpPr>
            <a:spLocks noGrp="1"/>
          </p:cNvSpPr>
          <p:nvPr>
            <p:ph type="sldNum"/>
          </p:nvPr>
        </p:nvSpPr>
        <p:spPr/>
        <p:txBody>
          <a:bodyPr/>
          <a:lstStyle/>
          <a:p>
            <a:pPr algn="r"/>
            <a:fld id="{BE3C9EA7-7BD1-4569-9217-2684F349F65A}" type="slidenum">
              <a:rPr lang="en-US" sz="1400" b="0" strike="noStrike" spc="-1" smtClean="0">
                <a:latin typeface="Times New Roman"/>
              </a:rPr>
              <a:t>27</a:t>
            </a:fld>
            <a:endParaRPr lang="en-US" sz="1400" b="0" strike="noStrike" spc="-1">
              <a:latin typeface="Times New Roman"/>
            </a:endParaRPr>
          </a:p>
        </p:txBody>
      </p:sp>
    </p:spTree>
    <p:extLst>
      <p:ext uri="{BB962C8B-B14F-4D97-AF65-F5344CB8AC3E}">
        <p14:creationId xmlns:p14="http://schemas.microsoft.com/office/powerpoint/2010/main" val="39047756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PlaceHolder 1"/>
          <p:cNvSpPr>
            <a:spLocks noGrp="1" noRot="1" noChangeAspect="1"/>
          </p:cNvSpPr>
          <p:nvPr>
            <p:ph type="sldImg"/>
          </p:nvPr>
        </p:nvSpPr>
        <p:spPr>
          <a:xfrm>
            <a:off x="685800" y="1143000"/>
            <a:ext cx="5484813" cy="3084513"/>
          </a:xfrm>
          <a:prstGeom prst="rect">
            <a:avLst/>
          </a:prstGeom>
        </p:spPr>
      </p:sp>
      <p:sp>
        <p:nvSpPr>
          <p:cNvPr id="354"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r>
              <a:rPr lang="en-US" sz="2000" b="0" strike="noStrike" spc="-1" dirty="0" err="1">
                <a:latin typeface="Arial"/>
              </a:rPr>
              <a:t>如果对其中的理论感兴趣</a:t>
            </a:r>
            <a:r>
              <a:rPr lang="en-US" sz="2000" b="0" strike="noStrike" spc="-1" dirty="0">
                <a:latin typeface="Arial"/>
              </a:rPr>
              <a:t>，“</a:t>
            </a:r>
            <a:r>
              <a:rPr lang="en-US" sz="2000" b="0" strike="noStrike" spc="-1" dirty="0" err="1">
                <a:latin typeface="Arial"/>
              </a:rPr>
              <a:t>数字信号处理</a:t>
            </a:r>
            <a:r>
              <a:rPr lang="en-US" sz="2000" b="0" strike="noStrike" spc="-1" dirty="0">
                <a:latin typeface="Arial"/>
              </a:rPr>
              <a:t>”</a:t>
            </a:r>
            <a:r>
              <a:rPr lang="zh-CN" altLang="en-US" sz="2000" b="0" strike="noStrike" spc="-1" dirty="0">
                <a:latin typeface="Arial"/>
              </a:rPr>
              <a:t>， </a:t>
            </a:r>
            <a:r>
              <a:rPr lang="en-US" sz="2000" b="0" strike="noStrike" spc="-1" dirty="0" err="1">
                <a:latin typeface="+mn-lt"/>
              </a:rPr>
              <a:t>电磁原理会在物理课上讲，由于我们的这门课的目的是介绍计算机，让学生明白计算机处理数字，需要把信息表示为电信号。这里提一下就行了</a:t>
            </a:r>
            <a:endParaRPr lang="en-US" sz="2000" b="0" strike="noStrike" spc="-1" dirty="0">
              <a:latin typeface="Arial"/>
            </a:endParaRPr>
          </a:p>
          <a:p>
            <a:pPr marL="216000" indent="-214560">
              <a:lnSpc>
                <a:spcPct val="100000"/>
              </a:lnSpc>
            </a:pPr>
            <a:endParaRPr lang="en-US" sz="2000" b="0" strike="noStrike" spc="-1" dirty="0">
              <a:latin typeface="Arial"/>
            </a:endParaRPr>
          </a:p>
          <a:p>
            <a:pPr marL="216000" indent="-214560">
              <a:lnSpc>
                <a:spcPct val="100000"/>
              </a:lnSpc>
            </a:pPr>
            <a:r>
              <a:rPr lang="zh-CN" altLang="en-US" sz="2000" b="0" strike="noStrike" spc="-1" dirty="0">
                <a:latin typeface="Arial"/>
              </a:rPr>
              <a:t>看学生是否知道频率的概念， 可以简单说说；</a:t>
            </a:r>
            <a:endParaRPr lang="en-US" sz="2000" b="0" strike="noStrike" spc="-1" dirty="0">
              <a:latin typeface="Arial"/>
            </a:endParaRPr>
          </a:p>
        </p:txBody>
      </p:sp>
      <p:sp>
        <p:nvSpPr>
          <p:cNvPr id="355"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62EB017E-4BC0-4178-A334-AD9AEF4FC0A1}" type="slidenum">
              <a:rPr lang="en-US" sz="1200" b="0" strike="noStrike" spc="-1">
                <a:solidFill>
                  <a:srgbClr val="000000"/>
                </a:solidFill>
                <a:latin typeface="+mn-lt"/>
                <a:ea typeface="+mn-ea"/>
              </a:rPr>
              <a:t>29</a:t>
            </a:fld>
            <a:endParaRPr lang="en-US" sz="1200" b="0" strike="noStrike" spc="-1">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PlaceHolder 1"/>
          <p:cNvSpPr>
            <a:spLocks noGrp="1" noRot="1" noChangeAspect="1"/>
          </p:cNvSpPr>
          <p:nvPr>
            <p:ph type="sldImg"/>
          </p:nvPr>
        </p:nvSpPr>
        <p:spPr>
          <a:xfrm>
            <a:off x="685800" y="1143000"/>
            <a:ext cx="5484813" cy="3084513"/>
          </a:xfrm>
          <a:prstGeom prst="rect">
            <a:avLst/>
          </a:prstGeom>
        </p:spPr>
      </p:sp>
      <p:sp>
        <p:nvSpPr>
          <p:cNvPr id="357"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r>
              <a:rPr lang="en-US" sz="2000" b="0" strike="noStrike" spc="-1" dirty="0">
                <a:latin typeface="Arial"/>
              </a:rPr>
              <a:t>。</a:t>
            </a:r>
          </a:p>
        </p:txBody>
      </p:sp>
      <p:sp>
        <p:nvSpPr>
          <p:cNvPr id="358"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B2D9D95-E16C-4C07-B1E2-08B010D69695}" type="slidenum">
              <a:rPr lang="en-US" sz="1200" b="0" strike="noStrike" spc="-1">
                <a:solidFill>
                  <a:srgbClr val="000000"/>
                </a:solidFill>
                <a:latin typeface="+mn-lt"/>
                <a:ea typeface="+mn-ea"/>
              </a:rPr>
              <a:t>30</a:t>
            </a:fld>
            <a:endParaRPr lang="en-US" sz="1200" b="0" strike="noStrike" spc="-1">
              <a:latin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PlaceHolder 1"/>
          <p:cNvSpPr>
            <a:spLocks noGrp="1" noRot="1" noChangeAspect="1"/>
          </p:cNvSpPr>
          <p:nvPr>
            <p:ph type="sldImg"/>
          </p:nvPr>
        </p:nvSpPr>
        <p:spPr>
          <a:xfrm>
            <a:off x="685800" y="1143000"/>
            <a:ext cx="5484813" cy="3084513"/>
          </a:xfrm>
          <a:prstGeom prst="rect">
            <a:avLst/>
          </a:prstGeom>
        </p:spPr>
      </p:sp>
      <p:sp>
        <p:nvSpPr>
          <p:cNvPr id="360"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endParaRPr lang="en-US" sz="2000" b="0" strike="noStrike" spc="-1" dirty="0">
              <a:latin typeface="Arial"/>
            </a:endParaRPr>
          </a:p>
        </p:txBody>
      </p:sp>
      <p:sp>
        <p:nvSpPr>
          <p:cNvPr id="361"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2F48AE5E-B7D9-4008-8C3C-1E2F220E05DD}" type="slidenum">
              <a:rPr lang="en-US" sz="1200" b="0" strike="noStrike" spc="-1">
                <a:solidFill>
                  <a:srgbClr val="000000"/>
                </a:solidFill>
                <a:latin typeface="+mn-lt"/>
                <a:ea typeface="+mn-ea"/>
              </a:rPr>
              <a:t>31</a:t>
            </a:fld>
            <a:endParaRPr lang="en-US" sz="1200" b="0" strike="noStrike" spc="-1">
              <a:latin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PlaceHolder 1"/>
          <p:cNvSpPr>
            <a:spLocks noGrp="1" noRot="1" noChangeAspect="1"/>
          </p:cNvSpPr>
          <p:nvPr>
            <p:ph type="sldImg"/>
          </p:nvPr>
        </p:nvSpPr>
        <p:spPr>
          <a:xfrm>
            <a:off x="685800" y="1143000"/>
            <a:ext cx="5484813" cy="3084513"/>
          </a:xfrm>
          <a:prstGeom prst="rect">
            <a:avLst/>
          </a:prstGeom>
        </p:spPr>
      </p:sp>
      <p:sp>
        <p:nvSpPr>
          <p:cNvPr id="363"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r>
              <a:rPr lang="en-US" sz="2000" b="0" strike="noStrike" spc="-1">
                <a:latin typeface="Arial"/>
              </a:rPr>
              <a:t>如WAV, MPEG, MP4， Real， PCM, </a:t>
            </a:r>
          </a:p>
        </p:txBody>
      </p:sp>
      <p:sp>
        <p:nvSpPr>
          <p:cNvPr id="364"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F539111-3488-4073-ADC4-E6653C8AA4A0}" type="slidenum">
              <a:rPr lang="en-US" sz="1200" b="0" strike="noStrike" spc="-1">
                <a:solidFill>
                  <a:srgbClr val="000000"/>
                </a:solidFill>
                <a:latin typeface="+mn-lt"/>
                <a:ea typeface="+mn-ea"/>
              </a:rPr>
              <a:t>32</a:t>
            </a:fld>
            <a:endParaRPr lang="en-US" sz="1200" b="0" strike="noStrike" spc="-1">
              <a:latin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PlaceHolder 1"/>
          <p:cNvSpPr>
            <a:spLocks noGrp="1" noRot="1" noChangeAspect="1"/>
          </p:cNvSpPr>
          <p:nvPr>
            <p:ph type="sldImg"/>
          </p:nvPr>
        </p:nvSpPr>
        <p:spPr>
          <a:xfrm>
            <a:off x="685800" y="1143000"/>
            <a:ext cx="5484813" cy="3084513"/>
          </a:xfrm>
          <a:prstGeom prst="rect">
            <a:avLst/>
          </a:prstGeom>
        </p:spPr>
      </p:sp>
      <p:sp>
        <p:nvSpPr>
          <p:cNvPr id="321"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r>
              <a:rPr lang="en-US" sz="2000" b="0" strike="noStrike" spc="-1" dirty="0">
                <a:latin typeface="Arial"/>
              </a:rPr>
              <a:t>1</a:t>
            </a:r>
          </a:p>
        </p:txBody>
      </p:sp>
      <p:sp>
        <p:nvSpPr>
          <p:cNvPr id="322"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F2B6A0CC-1808-4E40-92C5-02D9A09D5D53}" type="slidenum">
              <a:rPr lang="en-US" sz="1200" b="0" strike="noStrike" spc="-1">
                <a:solidFill>
                  <a:srgbClr val="000000"/>
                </a:solidFill>
                <a:latin typeface="+mn-lt"/>
                <a:ea typeface="+mn-ea"/>
              </a:rPr>
              <a:t>33</a:t>
            </a:fld>
            <a:endParaRPr lang="en-US" sz="1200" b="0" strike="noStrike" spc="-1">
              <a:latin typeface="Arial"/>
            </a:endParaRPr>
          </a:p>
        </p:txBody>
      </p:sp>
    </p:spTree>
    <p:extLst>
      <p:ext uri="{BB962C8B-B14F-4D97-AF65-F5344CB8AC3E}">
        <p14:creationId xmlns:p14="http://schemas.microsoft.com/office/powerpoint/2010/main" val="1291934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PlaceHolder 1"/>
          <p:cNvSpPr>
            <a:spLocks noGrp="1" noRot="1" noChangeAspect="1"/>
          </p:cNvSpPr>
          <p:nvPr>
            <p:ph type="sldImg"/>
          </p:nvPr>
        </p:nvSpPr>
        <p:spPr>
          <a:xfrm>
            <a:off x="685800" y="1143000"/>
            <a:ext cx="5484813" cy="3084513"/>
          </a:xfrm>
          <a:prstGeom prst="rect">
            <a:avLst/>
          </a:prstGeom>
        </p:spPr>
      </p:sp>
      <p:sp>
        <p:nvSpPr>
          <p:cNvPr id="315"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r>
              <a:rPr lang="en-US" sz="1200" b="0" strike="noStrike" spc="-1" dirty="0" err="1">
                <a:solidFill>
                  <a:srgbClr val="00B050"/>
                </a:solidFill>
                <a:latin typeface="arial"/>
                <a:ea typeface="+mn-ea"/>
              </a:rPr>
              <a:t>假设小明不认识大碗，盆，面粉，白糖，酵母等．我们用一个有标号的货架来放置所有的指令和材料</a:t>
            </a:r>
            <a:endParaRPr lang="en-US" altLang="zh-CN" dirty="0"/>
          </a:p>
          <a:p>
            <a:pPr marL="216000" indent="-214560">
              <a:lnSpc>
                <a:spcPct val="100000"/>
              </a:lnSpc>
            </a:pPr>
            <a:endParaRPr lang="en-US" altLang="zh-CN" dirty="0"/>
          </a:p>
          <a:p>
            <a:pPr marL="216000" indent="-214560">
              <a:lnSpc>
                <a:spcPct val="100000"/>
              </a:lnSpc>
            </a:pPr>
            <a:r>
              <a:rPr lang="zh-CN" altLang="en-US" dirty="0"/>
              <a:t>在白板上画一个货架，货架由多个格子构成，每个格子带有编号（地址）；</a:t>
            </a:r>
            <a:endParaRPr lang="en-US" altLang="zh-CN" dirty="0"/>
          </a:p>
          <a:p>
            <a:pPr marL="216000" indent="-214560">
              <a:lnSpc>
                <a:spcPct val="100000"/>
              </a:lnSpc>
            </a:pPr>
            <a:endParaRPr lang="en-US" dirty="0"/>
          </a:p>
          <a:p>
            <a:pPr marL="216000" indent="-214560">
              <a:lnSpc>
                <a:spcPct val="100000"/>
              </a:lnSpc>
            </a:pPr>
            <a:r>
              <a:rPr lang="zh-CN" altLang="en-US" dirty="0"/>
              <a:t>蒸馒头所需的材料都放在格子里；每个格子放一个材料；</a:t>
            </a:r>
            <a:endParaRPr lang="en-US" altLang="zh-CN" dirty="0"/>
          </a:p>
          <a:p>
            <a:pPr marL="216000" indent="-214560">
              <a:lnSpc>
                <a:spcPct val="100000"/>
              </a:lnSpc>
            </a:pPr>
            <a:endParaRPr lang="en-US" dirty="0"/>
          </a:p>
          <a:p>
            <a:pPr marL="216000" marR="0" lvl="0" indent="-214560" algn="l" defTabSz="914400" rtl="0" eaLnBrk="1" fontAlgn="auto" latinLnBrk="0" hangingPunct="1">
              <a:lnSpc>
                <a:spcPct val="100000"/>
              </a:lnSpc>
              <a:spcBef>
                <a:spcPts val="0"/>
              </a:spcBef>
              <a:spcAft>
                <a:spcPts val="0"/>
              </a:spcAft>
              <a:buClrTx/>
              <a:buSzTx/>
              <a:buFontTx/>
              <a:buNone/>
              <a:tabLst/>
              <a:defRPr/>
            </a:pPr>
            <a:r>
              <a:rPr lang="zh-CN" altLang="en-US" dirty="0"/>
              <a:t>蒸馒头所需的指令也都放在格子里；每个格子放一条指令</a:t>
            </a:r>
            <a:endParaRPr lang="en-US" altLang="zh-CN" dirty="0"/>
          </a:p>
          <a:p>
            <a:pPr marL="216000" indent="-214560">
              <a:lnSpc>
                <a:spcPct val="100000"/>
              </a:lnSpc>
            </a:pPr>
            <a:endParaRPr lang="en-US" dirty="0"/>
          </a:p>
          <a:p>
            <a:pPr marL="216000" indent="-214560">
              <a:lnSpc>
                <a:spcPct val="100000"/>
              </a:lnSpc>
            </a:pPr>
            <a:r>
              <a:rPr lang="zh-CN" altLang="en-US" dirty="0"/>
              <a:t>人从第</a:t>
            </a:r>
            <a:r>
              <a:rPr lang="en-US" altLang="zh-CN" dirty="0"/>
              <a:t>0</a:t>
            </a:r>
            <a:r>
              <a:rPr lang="zh-CN" altLang="en-US" dirty="0"/>
              <a:t>号格子顺序取指令开始执行；</a:t>
            </a:r>
            <a:endParaRPr lang="en-US" dirty="0"/>
          </a:p>
          <a:p>
            <a:pPr marL="216000" indent="-214560">
              <a:lnSpc>
                <a:spcPct val="100000"/>
              </a:lnSpc>
            </a:pPr>
            <a:endParaRPr lang="en-US" dirty="0"/>
          </a:p>
        </p:txBody>
      </p:sp>
      <p:sp>
        <p:nvSpPr>
          <p:cNvPr id="316"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A0342BB-11FC-49D9-85F0-3C5CAC7FD98B}" type="slidenum">
              <a:rPr lang="en-US" sz="1200" b="0" strike="noStrike" spc="-1">
                <a:solidFill>
                  <a:srgbClr val="000000"/>
                </a:solidFill>
                <a:latin typeface="+mn-lt"/>
                <a:ea typeface="+mn-ea"/>
              </a:rPr>
              <a:t>4</a:t>
            </a:fld>
            <a:endParaRPr lang="en-US" sz="1200" b="0" strike="noStrike" spc="-1">
              <a:latin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PlaceHolder 1"/>
          <p:cNvSpPr>
            <a:spLocks noGrp="1" noRot="1" noChangeAspect="1"/>
          </p:cNvSpPr>
          <p:nvPr>
            <p:ph type="sldImg"/>
          </p:nvPr>
        </p:nvSpPr>
        <p:spPr>
          <a:xfrm>
            <a:off x="685800" y="1143000"/>
            <a:ext cx="5484813" cy="3084513"/>
          </a:xfrm>
          <a:prstGeom prst="rect">
            <a:avLst/>
          </a:prstGeom>
        </p:spPr>
      </p:sp>
      <p:sp>
        <p:nvSpPr>
          <p:cNvPr id="387"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endParaRPr lang="en-US" sz="2000" b="0" strike="noStrike" spc="-1" dirty="0">
              <a:latin typeface="Arial"/>
            </a:endParaRPr>
          </a:p>
        </p:txBody>
      </p:sp>
      <p:sp>
        <p:nvSpPr>
          <p:cNvPr id="388"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4D5C79D-5104-406E-AA57-71353C01D41F}" type="slidenum">
              <a:rPr lang="en-US" sz="1200" b="0" strike="noStrike" spc="-1">
                <a:solidFill>
                  <a:srgbClr val="000000"/>
                </a:solidFill>
                <a:latin typeface="+mn-lt"/>
                <a:ea typeface="+mn-ea"/>
              </a:rPr>
              <a:t>34</a:t>
            </a:fld>
            <a:endParaRPr lang="en-US" sz="1200" b="0" strike="noStrike" spc="-1">
              <a:latin typeface="Arial"/>
            </a:endParaRPr>
          </a:p>
        </p:txBody>
      </p:sp>
    </p:spTree>
    <p:extLst>
      <p:ext uri="{BB962C8B-B14F-4D97-AF65-F5344CB8AC3E}">
        <p14:creationId xmlns:p14="http://schemas.microsoft.com/office/powerpoint/2010/main" val="40068867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PlaceHolder 1"/>
          <p:cNvSpPr>
            <a:spLocks noGrp="1" noRot="1" noChangeAspect="1"/>
          </p:cNvSpPr>
          <p:nvPr>
            <p:ph type="sldImg"/>
          </p:nvPr>
        </p:nvSpPr>
        <p:spPr>
          <a:xfrm>
            <a:off x="685800" y="1143000"/>
            <a:ext cx="5484813" cy="3084513"/>
          </a:xfrm>
          <a:prstGeom prst="rect">
            <a:avLst/>
          </a:prstGeom>
        </p:spPr>
      </p:sp>
      <p:sp>
        <p:nvSpPr>
          <p:cNvPr id="369" name="PlaceHolder 2"/>
          <p:cNvSpPr>
            <a:spLocks noGrp="1"/>
          </p:cNvSpPr>
          <p:nvPr>
            <p:ph type="body"/>
          </p:nvPr>
        </p:nvSpPr>
        <p:spPr>
          <a:xfrm>
            <a:off x="685800" y="4400640"/>
            <a:ext cx="5484600" cy="3598560"/>
          </a:xfrm>
          <a:prstGeom prst="rect">
            <a:avLst/>
          </a:prstGeom>
        </p:spPr>
        <p:txBody>
          <a:bodyPr lIns="0" tIns="0" rIns="0" bIns="0">
            <a:noAutofit/>
          </a:bodyPr>
          <a:lstStyle/>
          <a:p>
            <a:r>
              <a:rPr lang="en-US" altLang="zh-CN" sz="2000" b="0" strike="noStrike" spc="-1" dirty="0">
                <a:latin typeface="Arial"/>
              </a:rPr>
              <a:t>ALU</a:t>
            </a:r>
            <a:r>
              <a:rPr lang="zh-CN" altLang="en-US" sz="2000" b="0" strike="noStrike" spc="-1" dirty="0">
                <a:latin typeface="Arial"/>
              </a:rPr>
              <a:t>没有存储功能，只是在自己的时钟周期内，完成计算； 计算的结果只能放入寄存器或内存中；</a:t>
            </a:r>
            <a:endParaRPr lang="en-US" altLang="zh-CN" sz="2000" b="0" strike="noStrike" spc="-1" dirty="0">
              <a:latin typeface="Arial"/>
            </a:endParaRPr>
          </a:p>
          <a:p>
            <a:endParaRPr lang="en-US" altLang="zh-CN" sz="2000" b="0" strike="noStrike" spc="-1" dirty="0">
              <a:latin typeface="Arial"/>
            </a:endParaRPr>
          </a:p>
          <a:p>
            <a:r>
              <a:rPr lang="en-US" altLang="zh-CN" sz="2000" b="0" strike="noStrike" spc="-1" dirty="0">
                <a:latin typeface="Arial"/>
              </a:rPr>
              <a:t>CPU</a:t>
            </a:r>
            <a:r>
              <a:rPr lang="zh-CN" altLang="en-US" sz="2000" b="0" strike="noStrike" spc="-1" dirty="0">
                <a:latin typeface="Arial"/>
              </a:rPr>
              <a:t>通过解码在指令寄存器中的指令，产生控制信号，选择需要执行的运算，如加法，减法，读内存，写内存等；</a:t>
            </a:r>
            <a:endParaRPr lang="en-US" altLang="zh-CN" sz="2000" b="0" strike="noStrike" spc="-1" dirty="0">
              <a:latin typeface="Arial"/>
            </a:endParaRPr>
          </a:p>
          <a:p>
            <a:endParaRPr lang="en-US" sz="2000" b="0" strike="noStrike" spc="-1" dirty="0">
              <a:latin typeface="Arial"/>
            </a:endParaRPr>
          </a:p>
        </p:txBody>
      </p:sp>
      <p:sp>
        <p:nvSpPr>
          <p:cNvPr id="370"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C3C6C175-968C-4320-A0D9-3443669300A6}" type="slidenum">
              <a:rPr lang="en-US" sz="1200" b="0" strike="noStrike" spc="-1">
                <a:solidFill>
                  <a:srgbClr val="000000"/>
                </a:solidFill>
                <a:latin typeface="+mn-lt"/>
                <a:ea typeface="+mn-ea"/>
              </a:rPr>
              <a:t>35</a:t>
            </a:fld>
            <a:endParaRPr lang="en-US" sz="1200" b="0" strike="noStrike" spc="-1">
              <a:latin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zh-CN" altLang="en-US" dirty="0"/>
              <a:t>问题：</a:t>
            </a:r>
            <a:endParaRPr lang="en-US" altLang="zh-CN" dirty="0"/>
          </a:p>
          <a:p>
            <a:r>
              <a:rPr lang="en-US" altLang="zh-CN"/>
              <a:t>     1. </a:t>
            </a:r>
            <a:r>
              <a:rPr lang="zh-CN" altLang="en-US"/>
              <a:t>寄</a:t>
            </a:r>
            <a:r>
              <a:rPr lang="zh-CN" altLang="en-US" dirty="0"/>
              <a:t>存器不够用怎么办？</a:t>
            </a:r>
            <a:endParaRPr lang="en-US" altLang="zh-CN" dirty="0"/>
          </a:p>
          <a:p>
            <a:endParaRPr lang="en-US" altLang="zh-CN" dirty="0"/>
          </a:p>
          <a:p>
            <a:r>
              <a:rPr lang="zh-CN" altLang="en-US" dirty="0"/>
              <a:t>缺陷：</a:t>
            </a:r>
            <a:endParaRPr lang="en-US" altLang="zh-CN" dirty="0"/>
          </a:p>
          <a:p>
            <a:r>
              <a:rPr lang="en-US" altLang="zh-CN" dirty="0"/>
              <a:t>    1.  </a:t>
            </a:r>
            <a:r>
              <a:rPr lang="zh-CN" altLang="en-US" dirty="0"/>
              <a:t>没有立即数（常数）</a:t>
            </a:r>
            <a:endParaRPr lang="en-US" altLang="zh-CN" dirty="0"/>
          </a:p>
          <a:p>
            <a:r>
              <a:rPr lang="en-US" altLang="zh-CN" dirty="0"/>
              <a:t>    2. </a:t>
            </a:r>
            <a:r>
              <a:rPr lang="zh-CN" altLang="en-US" dirty="0"/>
              <a:t>乘法溢出</a:t>
            </a:r>
            <a:endParaRPr lang="en-US" altLang="zh-CN" dirty="0"/>
          </a:p>
          <a:p>
            <a:r>
              <a:rPr lang="en-US" altLang="zh-CN" dirty="0"/>
              <a:t>    3.  </a:t>
            </a:r>
            <a:r>
              <a:rPr lang="zh-CN" altLang="en-US" dirty="0"/>
              <a:t>没有读程序状态；</a:t>
            </a:r>
            <a:endParaRPr lang="en-US" altLang="zh-CN" dirty="0"/>
          </a:p>
          <a:p>
            <a:r>
              <a:rPr lang="en-US" altLang="zh-CN" dirty="0"/>
              <a:t>    4.  </a:t>
            </a:r>
            <a:r>
              <a:rPr lang="zh-CN" altLang="en-US" dirty="0"/>
              <a:t>没有堆栈操作</a:t>
            </a:r>
            <a:endParaRPr lang="en-US" altLang="zh-CN" dirty="0"/>
          </a:p>
          <a:p>
            <a:r>
              <a:rPr lang="en-US" altLang="zh-CN" dirty="0"/>
              <a:t>    5. </a:t>
            </a:r>
            <a:r>
              <a:rPr lang="zh-CN" altLang="en-US" dirty="0"/>
              <a:t>没有移位指令，只能靠</a:t>
            </a:r>
            <a:r>
              <a:rPr lang="en-US" altLang="zh-CN" dirty="0"/>
              <a:t>X /</a:t>
            </a:r>
          </a:p>
          <a:p>
            <a:endParaRPr lang="en-US" dirty="0"/>
          </a:p>
          <a:p>
            <a:endParaRPr lang="en-US" dirty="0"/>
          </a:p>
        </p:txBody>
      </p:sp>
      <p:sp>
        <p:nvSpPr>
          <p:cNvPr id="4" name="Slide Number Placeholder 3"/>
          <p:cNvSpPr>
            <a:spLocks noGrp="1"/>
          </p:cNvSpPr>
          <p:nvPr>
            <p:ph type="sldNum"/>
          </p:nvPr>
        </p:nvSpPr>
        <p:spPr/>
        <p:txBody>
          <a:bodyPr/>
          <a:lstStyle/>
          <a:p>
            <a:pPr algn="r"/>
            <a:fld id="{BE3C9EA7-7BD1-4569-9217-2684F349F65A}" type="slidenum">
              <a:rPr lang="en-US" sz="1400" b="0" strike="noStrike" spc="-1" smtClean="0">
                <a:latin typeface="Times New Roman"/>
              </a:rPr>
              <a:t>36</a:t>
            </a:fld>
            <a:endParaRPr lang="en-US" sz="1400" b="0" strike="noStrike" spc="-1">
              <a:latin typeface="Times New Roman"/>
            </a:endParaRPr>
          </a:p>
        </p:txBody>
      </p:sp>
    </p:spTree>
    <p:extLst>
      <p:ext uri="{BB962C8B-B14F-4D97-AF65-F5344CB8AC3E}">
        <p14:creationId xmlns:p14="http://schemas.microsoft.com/office/powerpoint/2010/main" val="1003258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a:p>
            <a:r>
              <a:rPr lang="zh-CN" altLang="en-US" dirty="0"/>
              <a:t>先看看学生是否知道倒数的概念， 脉冲信号等</a:t>
            </a:r>
            <a:endParaRPr lang="en-US" dirty="0"/>
          </a:p>
        </p:txBody>
      </p:sp>
      <p:sp>
        <p:nvSpPr>
          <p:cNvPr id="4" name="Slide Number Placeholder 3"/>
          <p:cNvSpPr>
            <a:spLocks noGrp="1"/>
          </p:cNvSpPr>
          <p:nvPr>
            <p:ph type="sldNum"/>
          </p:nvPr>
        </p:nvSpPr>
        <p:spPr/>
        <p:txBody>
          <a:bodyPr/>
          <a:lstStyle/>
          <a:p>
            <a:pPr algn="r"/>
            <a:fld id="{BE3C9EA7-7BD1-4569-9217-2684F349F65A}" type="slidenum">
              <a:rPr lang="en-US" sz="1400" b="0" strike="noStrike" spc="-1" smtClean="0">
                <a:latin typeface="Times New Roman"/>
              </a:rPr>
              <a:t>37</a:t>
            </a:fld>
            <a:endParaRPr lang="en-US" sz="1400" b="0" strike="noStrike" spc="-1">
              <a:latin typeface="Times New Roman"/>
            </a:endParaRPr>
          </a:p>
        </p:txBody>
      </p:sp>
    </p:spTree>
    <p:extLst>
      <p:ext uri="{BB962C8B-B14F-4D97-AF65-F5344CB8AC3E}">
        <p14:creationId xmlns:p14="http://schemas.microsoft.com/office/powerpoint/2010/main" val="16600633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p:nvPr>
        </p:nvSpPr>
        <p:spPr/>
        <p:txBody>
          <a:bodyPr/>
          <a:lstStyle/>
          <a:p>
            <a:pPr algn="r"/>
            <a:fld id="{BE3C9EA7-7BD1-4569-9217-2684F349F65A}" type="slidenum">
              <a:rPr lang="en-US" sz="1400" b="0" strike="noStrike" spc="-1" smtClean="0">
                <a:latin typeface="Times New Roman"/>
              </a:rPr>
              <a:t>38</a:t>
            </a:fld>
            <a:endParaRPr lang="en-US" sz="1400" b="0" strike="noStrike" spc="-1">
              <a:latin typeface="Times New Roman"/>
            </a:endParaRPr>
          </a:p>
        </p:txBody>
      </p:sp>
    </p:spTree>
    <p:extLst>
      <p:ext uri="{BB962C8B-B14F-4D97-AF65-F5344CB8AC3E}">
        <p14:creationId xmlns:p14="http://schemas.microsoft.com/office/powerpoint/2010/main" val="12931030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p:nvPr>
        </p:nvSpPr>
        <p:spPr/>
        <p:txBody>
          <a:bodyPr/>
          <a:lstStyle/>
          <a:p>
            <a:pPr algn="r"/>
            <a:fld id="{BE3C9EA7-7BD1-4569-9217-2684F349F65A}" type="slidenum">
              <a:rPr lang="en-US" sz="1400" b="0" strike="noStrike" spc="-1" smtClean="0">
                <a:latin typeface="Times New Roman"/>
              </a:rPr>
              <a:t>39</a:t>
            </a:fld>
            <a:endParaRPr lang="en-US" sz="1400" b="0" strike="noStrike" spc="-1">
              <a:latin typeface="Times New Roman"/>
            </a:endParaRPr>
          </a:p>
        </p:txBody>
      </p:sp>
    </p:spTree>
    <p:extLst>
      <p:ext uri="{BB962C8B-B14F-4D97-AF65-F5344CB8AC3E}">
        <p14:creationId xmlns:p14="http://schemas.microsoft.com/office/powerpoint/2010/main" val="31370653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p:nvPr>
        </p:nvSpPr>
        <p:spPr/>
        <p:txBody>
          <a:bodyPr/>
          <a:lstStyle/>
          <a:p>
            <a:pPr algn="r"/>
            <a:fld id="{BE3C9EA7-7BD1-4569-9217-2684F349F65A}" type="slidenum">
              <a:rPr lang="en-US" sz="1400" b="0" strike="noStrike" spc="-1" smtClean="0">
                <a:latin typeface="Times New Roman"/>
              </a:rPr>
              <a:t>40</a:t>
            </a:fld>
            <a:endParaRPr lang="en-US" sz="1400" b="0" strike="noStrike" spc="-1">
              <a:latin typeface="Times New Roman"/>
            </a:endParaRPr>
          </a:p>
        </p:txBody>
      </p:sp>
    </p:spTree>
    <p:extLst>
      <p:ext uri="{BB962C8B-B14F-4D97-AF65-F5344CB8AC3E}">
        <p14:creationId xmlns:p14="http://schemas.microsoft.com/office/powerpoint/2010/main" val="15848797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a:p>
            <a:r>
              <a:rPr lang="zh-CN" altLang="en-US" dirty="0"/>
              <a:t>以</a:t>
            </a:r>
            <a:r>
              <a:rPr lang="en-US" altLang="zh-CN" dirty="0"/>
              <a:t>X86</a:t>
            </a:r>
            <a:r>
              <a:rPr lang="zh-CN" altLang="en-US" dirty="0"/>
              <a:t>为例子，把每个类的指令讲一下</a:t>
            </a:r>
            <a:endParaRPr lang="en-US" dirty="0"/>
          </a:p>
        </p:txBody>
      </p:sp>
      <p:sp>
        <p:nvSpPr>
          <p:cNvPr id="4" name="Slide Number Placeholder 3"/>
          <p:cNvSpPr>
            <a:spLocks noGrp="1"/>
          </p:cNvSpPr>
          <p:nvPr>
            <p:ph type="sldNum"/>
          </p:nvPr>
        </p:nvSpPr>
        <p:spPr/>
        <p:txBody>
          <a:bodyPr/>
          <a:lstStyle/>
          <a:p>
            <a:pPr algn="r"/>
            <a:fld id="{BE3C9EA7-7BD1-4569-9217-2684F349F65A}" type="slidenum">
              <a:rPr lang="en-US" sz="1400" b="0" strike="noStrike" spc="-1" smtClean="0">
                <a:latin typeface="Times New Roman"/>
              </a:rPr>
              <a:t>41</a:t>
            </a:fld>
            <a:endParaRPr lang="en-US" sz="1400" b="0" strike="noStrike" spc="-1">
              <a:latin typeface="Times New Roman"/>
            </a:endParaRPr>
          </a:p>
        </p:txBody>
      </p:sp>
    </p:spTree>
    <p:extLst>
      <p:ext uri="{BB962C8B-B14F-4D97-AF65-F5344CB8AC3E}">
        <p14:creationId xmlns:p14="http://schemas.microsoft.com/office/powerpoint/2010/main" val="23500306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BE3C9EA7-7BD1-4569-9217-2684F349F65A}" type="slidenum">
              <a:rPr lang="en-US" sz="1400" b="0" strike="noStrike" spc="-1" smtClean="0">
                <a:latin typeface="Times New Roman"/>
              </a:rPr>
              <a:t>42</a:t>
            </a:fld>
            <a:endParaRPr lang="en-US" sz="1400" b="0" strike="noStrike" spc="-1">
              <a:latin typeface="Times New Roman"/>
            </a:endParaRPr>
          </a:p>
        </p:txBody>
      </p:sp>
    </p:spTree>
    <p:extLst>
      <p:ext uri="{BB962C8B-B14F-4D97-AF65-F5344CB8AC3E}">
        <p14:creationId xmlns:p14="http://schemas.microsoft.com/office/powerpoint/2010/main" val="29608751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PlaceHolder 1"/>
          <p:cNvSpPr>
            <a:spLocks noGrp="1" noRot="1" noChangeAspect="1"/>
          </p:cNvSpPr>
          <p:nvPr>
            <p:ph type="sldImg"/>
          </p:nvPr>
        </p:nvSpPr>
        <p:spPr>
          <a:xfrm>
            <a:off x="685800" y="1143000"/>
            <a:ext cx="5484813" cy="3084513"/>
          </a:xfrm>
          <a:prstGeom prst="rect">
            <a:avLst/>
          </a:prstGeom>
        </p:spPr>
      </p:sp>
      <p:sp>
        <p:nvSpPr>
          <p:cNvPr id="369" name="PlaceHolder 2"/>
          <p:cNvSpPr>
            <a:spLocks noGrp="1"/>
          </p:cNvSpPr>
          <p:nvPr>
            <p:ph type="body"/>
          </p:nvPr>
        </p:nvSpPr>
        <p:spPr>
          <a:xfrm>
            <a:off x="685800" y="4400640"/>
            <a:ext cx="5484600" cy="3598560"/>
          </a:xfrm>
          <a:prstGeom prst="rect">
            <a:avLst/>
          </a:prstGeom>
        </p:spPr>
        <p:txBody>
          <a:bodyPr lIns="0" tIns="0" rIns="0" bIns="0">
            <a:noAutofit/>
          </a:bodyPr>
          <a:lstStyle/>
          <a:p>
            <a:r>
              <a:rPr lang="zh-CN" altLang="en-US" sz="2000" b="0" strike="noStrike" spc="-1" dirty="0">
                <a:latin typeface="Arial"/>
              </a:rPr>
              <a:t>每个挂着总线上的设备都占用一段地址，当总线上的地址在某个设备的范围内存，设备做出相应；</a:t>
            </a:r>
            <a:endParaRPr lang="en-US" altLang="zh-CN" sz="2000" b="0" strike="noStrike" spc="-1" dirty="0">
              <a:latin typeface="Arial"/>
            </a:endParaRPr>
          </a:p>
          <a:p>
            <a:endParaRPr lang="en-US" sz="2000" b="0" strike="noStrike" spc="-1" dirty="0">
              <a:latin typeface="Arial"/>
            </a:endParaRPr>
          </a:p>
        </p:txBody>
      </p:sp>
      <p:sp>
        <p:nvSpPr>
          <p:cNvPr id="370"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C3C6C175-968C-4320-A0D9-3443669300A6}" type="slidenum">
              <a:rPr lang="en-US" sz="1200" b="0" strike="noStrike" spc="-1">
                <a:solidFill>
                  <a:srgbClr val="000000"/>
                </a:solidFill>
                <a:latin typeface="+mn-lt"/>
                <a:ea typeface="+mn-ea"/>
              </a:rPr>
              <a:t>44</a:t>
            </a:fld>
            <a:endParaRPr lang="en-US" sz="1200" b="0" strike="noStrike" spc="-1">
              <a:latin typeface="Arial"/>
            </a:endParaRPr>
          </a:p>
        </p:txBody>
      </p:sp>
    </p:spTree>
    <p:extLst>
      <p:ext uri="{BB962C8B-B14F-4D97-AF65-F5344CB8AC3E}">
        <p14:creationId xmlns:p14="http://schemas.microsoft.com/office/powerpoint/2010/main" val="1662730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PlaceHolder 1"/>
          <p:cNvSpPr>
            <a:spLocks noGrp="1" noRot="1" noChangeAspect="1"/>
          </p:cNvSpPr>
          <p:nvPr>
            <p:ph type="sldImg"/>
          </p:nvPr>
        </p:nvSpPr>
        <p:spPr>
          <a:xfrm>
            <a:off x="685800" y="1143000"/>
            <a:ext cx="5484813" cy="3084513"/>
          </a:xfrm>
          <a:prstGeom prst="rect">
            <a:avLst/>
          </a:prstGeom>
        </p:spPr>
      </p:sp>
      <p:sp>
        <p:nvSpPr>
          <p:cNvPr id="318"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endParaRPr lang="en-US" sz="2000" b="0" strike="noStrike" spc="-1" dirty="0">
              <a:latin typeface="Arial"/>
            </a:endParaRPr>
          </a:p>
        </p:txBody>
      </p:sp>
      <p:sp>
        <p:nvSpPr>
          <p:cNvPr id="319"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A5F00018-AF3B-46B8-B072-E89034F95A87}" type="slidenum">
              <a:rPr lang="en-US" sz="1200" b="0" strike="noStrike" spc="-1">
                <a:solidFill>
                  <a:srgbClr val="000000"/>
                </a:solidFill>
                <a:latin typeface="+mn-lt"/>
                <a:ea typeface="+mn-ea"/>
              </a:rPr>
              <a:t>5</a:t>
            </a:fld>
            <a:endParaRPr lang="en-US" sz="1200" b="0" strike="noStrike" spc="-1">
              <a:latin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PlaceHolder 1"/>
          <p:cNvSpPr>
            <a:spLocks noGrp="1" noRot="1" noChangeAspect="1"/>
          </p:cNvSpPr>
          <p:nvPr>
            <p:ph type="sldImg"/>
          </p:nvPr>
        </p:nvSpPr>
        <p:spPr>
          <a:xfrm>
            <a:off x="685800" y="1143000"/>
            <a:ext cx="5484813" cy="3084513"/>
          </a:xfrm>
          <a:prstGeom prst="rect">
            <a:avLst/>
          </a:prstGeom>
        </p:spPr>
      </p:sp>
      <p:sp>
        <p:nvSpPr>
          <p:cNvPr id="369" name="PlaceHolder 2"/>
          <p:cNvSpPr>
            <a:spLocks noGrp="1"/>
          </p:cNvSpPr>
          <p:nvPr>
            <p:ph type="body"/>
          </p:nvPr>
        </p:nvSpPr>
        <p:spPr>
          <a:xfrm>
            <a:off x="685800" y="4400640"/>
            <a:ext cx="5484600" cy="3598560"/>
          </a:xfrm>
          <a:prstGeom prst="rect">
            <a:avLst/>
          </a:prstGeom>
        </p:spPr>
        <p:txBody>
          <a:bodyPr lIns="0" tIns="0" rIns="0" bIns="0">
            <a:noAutofit/>
          </a:bodyPr>
          <a:lstStyle/>
          <a:p>
            <a:r>
              <a:rPr lang="zh-CN" altLang="en-US" sz="2000" b="0" strike="noStrike" spc="-1" dirty="0">
                <a:latin typeface="Arial"/>
              </a:rPr>
              <a:t>每个挂着总线上的设备都占用一段地址，当总线上的地址在某个设备的范围内存，设备做出相应；</a:t>
            </a:r>
            <a:endParaRPr lang="en-US" altLang="zh-CN" sz="2000" b="0" strike="noStrike" spc="-1" dirty="0">
              <a:latin typeface="Arial"/>
            </a:endParaRPr>
          </a:p>
          <a:p>
            <a:endParaRPr lang="en-US" sz="2000" b="0" strike="noStrike" spc="-1" dirty="0">
              <a:latin typeface="Arial"/>
            </a:endParaRPr>
          </a:p>
        </p:txBody>
      </p:sp>
      <p:sp>
        <p:nvSpPr>
          <p:cNvPr id="370"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C3C6C175-968C-4320-A0D9-3443669300A6}" type="slidenum">
              <a:rPr lang="en-US" sz="1200" b="0" strike="noStrike" spc="-1">
                <a:solidFill>
                  <a:srgbClr val="000000"/>
                </a:solidFill>
                <a:latin typeface="+mn-lt"/>
                <a:ea typeface="+mn-ea"/>
              </a:rPr>
              <a:t>45</a:t>
            </a:fld>
            <a:endParaRPr lang="en-US" sz="1200" b="0" strike="noStrike" spc="-1">
              <a:latin typeface="Arial"/>
            </a:endParaRPr>
          </a:p>
        </p:txBody>
      </p:sp>
    </p:spTree>
    <p:extLst>
      <p:ext uri="{BB962C8B-B14F-4D97-AF65-F5344CB8AC3E}">
        <p14:creationId xmlns:p14="http://schemas.microsoft.com/office/powerpoint/2010/main" val="1939642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PlaceHolder 1"/>
          <p:cNvSpPr>
            <a:spLocks noGrp="1" noRot="1" noChangeAspect="1"/>
          </p:cNvSpPr>
          <p:nvPr>
            <p:ph type="sldImg"/>
          </p:nvPr>
        </p:nvSpPr>
        <p:spPr>
          <a:xfrm>
            <a:off x="685800" y="1143000"/>
            <a:ext cx="5484813" cy="3084513"/>
          </a:xfrm>
          <a:prstGeom prst="rect">
            <a:avLst/>
          </a:prstGeom>
        </p:spPr>
      </p:sp>
      <p:sp>
        <p:nvSpPr>
          <p:cNvPr id="321"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r>
              <a:rPr lang="zh-CN" altLang="en-US" sz="2000" b="0" strike="noStrike" spc="-1" dirty="0">
                <a:latin typeface="Arial"/>
              </a:rPr>
              <a:t>看学生的状况，决定是否需要这部分“</a:t>
            </a:r>
            <a:r>
              <a:rPr lang="en-US" altLang="zh-CN" sz="2000" b="0" strike="noStrike" spc="-1" dirty="0">
                <a:latin typeface="Arial"/>
              </a:rPr>
              <a:t>CPU</a:t>
            </a:r>
            <a:r>
              <a:rPr lang="zh-CN" altLang="en-US" sz="2000" b="0" strike="noStrike" spc="-1" dirty="0">
                <a:latin typeface="Arial"/>
              </a:rPr>
              <a:t>的物理实现”</a:t>
            </a:r>
            <a:endParaRPr lang="en-US" altLang="zh-CN" sz="2000" b="0" strike="noStrike" spc="-1" dirty="0">
              <a:latin typeface="Arial"/>
            </a:endParaRPr>
          </a:p>
          <a:p>
            <a:pPr marL="216000" indent="-214560">
              <a:lnSpc>
                <a:spcPct val="100000"/>
              </a:lnSpc>
            </a:pPr>
            <a:endParaRPr lang="en-US" sz="2000" b="0" strike="noStrike" spc="-1" dirty="0">
              <a:latin typeface="Arial"/>
            </a:endParaRPr>
          </a:p>
          <a:p>
            <a:pPr marL="216000" indent="-214560">
              <a:lnSpc>
                <a:spcPct val="100000"/>
              </a:lnSpc>
            </a:pPr>
            <a:r>
              <a:rPr lang="zh-CN" altLang="en-US" sz="2000" b="0" strike="noStrike" spc="-1" dirty="0">
                <a:latin typeface="Arial"/>
              </a:rPr>
              <a:t>主要目的是让学生有个概念，建立</a:t>
            </a:r>
            <a:r>
              <a:rPr lang="en-US" altLang="zh-CN" sz="2000" b="0" strike="noStrike" spc="-1" dirty="0">
                <a:latin typeface="Arial"/>
              </a:rPr>
              <a:t>CPU</a:t>
            </a:r>
            <a:r>
              <a:rPr lang="zh-CN" altLang="en-US" sz="2000" b="0" strike="noStrike" spc="-1" dirty="0">
                <a:latin typeface="Arial"/>
              </a:rPr>
              <a:t>就是从简单的门电路搭建处理的。</a:t>
            </a:r>
            <a:endParaRPr lang="en-US" sz="2000" b="0" strike="noStrike" spc="-1" dirty="0">
              <a:latin typeface="Arial"/>
            </a:endParaRPr>
          </a:p>
        </p:txBody>
      </p:sp>
      <p:sp>
        <p:nvSpPr>
          <p:cNvPr id="322"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F2B6A0CC-1808-4E40-92C5-02D9A09D5D53}" type="slidenum">
              <a:rPr lang="en-US" sz="1200" b="0" strike="noStrike" spc="-1">
                <a:solidFill>
                  <a:srgbClr val="000000"/>
                </a:solidFill>
                <a:latin typeface="+mn-lt"/>
                <a:ea typeface="+mn-ea"/>
              </a:rPr>
              <a:t>46</a:t>
            </a:fld>
            <a:endParaRPr lang="en-US" sz="1200" b="0" strike="noStrike" spc="-1">
              <a:latin typeface="Arial"/>
            </a:endParaRPr>
          </a:p>
        </p:txBody>
      </p:sp>
    </p:spTree>
    <p:extLst>
      <p:ext uri="{BB962C8B-B14F-4D97-AF65-F5344CB8AC3E}">
        <p14:creationId xmlns:p14="http://schemas.microsoft.com/office/powerpoint/2010/main" val="19819012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PlaceHolder 1"/>
          <p:cNvSpPr>
            <a:spLocks noGrp="1" noRot="1" noChangeAspect="1"/>
          </p:cNvSpPr>
          <p:nvPr>
            <p:ph type="sldImg"/>
          </p:nvPr>
        </p:nvSpPr>
        <p:spPr>
          <a:xfrm>
            <a:off x="685800" y="1143000"/>
            <a:ext cx="5484813" cy="3084513"/>
          </a:xfrm>
          <a:prstGeom prst="rect">
            <a:avLst/>
          </a:prstGeom>
        </p:spPr>
      </p:sp>
      <p:sp>
        <p:nvSpPr>
          <p:cNvPr id="372"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r>
              <a:rPr lang="zh-CN" altLang="en-US" sz="2000" b="0" strike="noStrike" spc="-1" dirty="0">
                <a:latin typeface="Arial"/>
              </a:rPr>
              <a:t>导体：如金属； </a:t>
            </a:r>
            <a:endParaRPr lang="en-US" altLang="zh-CN" sz="2000" b="0" strike="noStrike" spc="-1" dirty="0">
              <a:latin typeface="Arial"/>
            </a:endParaRPr>
          </a:p>
          <a:p>
            <a:pPr marL="216000" indent="-214560">
              <a:lnSpc>
                <a:spcPct val="100000"/>
              </a:lnSpc>
            </a:pPr>
            <a:r>
              <a:rPr lang="zh-CN" altLang="en-US" sz="2000" b="0" strike="noStrike" spc="-1" dirty="0">
                <a:latin typeface="Arial"/>
              </a:rPr>
              <a:t>温度：水导电，但冰不导电</a:t>
            </a:r>
            <a:endParaRPr lang="en-US" altLang="zh-CN" sz="2000" b="0" strike="noStrike" spc="-1" dirty="0">
              <a:latin typeface="Arial"/>
            </a:endParaRPr>
          </a:p>
          <a:p>
            <a:pPr marL="216000" indent="-214560">
              <a:lnSpc>
                <a:spcPct val="100000"/>
              </a:lnSpc>
            </a:pPr>
            <a:endParaRPr lang="en-US" sz="2000" b="0" strike="noStrike" spc="-1" dirty="0">
              <a:latin typeface="Arial"/>
            </a:endParaRPr>
          </a:p>
          <a:p>
            <a:pPr marL="216000" indent="-214560">
              <a:lnSpc>
                <a:spcPct val="100000"/>
              </a:lnSpc>
            </a:pPr>
            <a:r>
              <a:rPr lang="zh-CN" altLang="en-US" sz="2000" b="0" strike="noStrike" spc="-1" dirty="0">
                <a:latin typeface="Arial"/>
              </a:rPr>
              <a:t>电子，电子核 ？？</a:t>
            </a:r>
            <a:endParaRPr lang="en-US" sz="2000" b="0" strike="noStrike" spc="-1" dirty="0">
              <a:latin typeface="Arial"/>
            </a:endParaRPr>
          </a:p>
        </p:txBody>
      </p:sp>
      <p:sp>
        <p:nvSpPr>
          <p:cNvPr id="373"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F74E904-91C4-4EBE-A36D-20A4D6317AF7}" type="slidenum">
              <a:rPr lang="en-US" sz="1200" b="0" strike="noStrike" spc="-1">
                <a:solidFill>
                  <a:srgbClr val="000000"/>
                </a:solidFill>
                <a:latin typeface="+mn-lt"/>
                <a:ea typeface="+mn-ea"/>
              </a:rPr>
              <a:t>48</a:t>
            </a:fld>
            <a:endParaRPr lang="en-US" sz="1200" b="0" strike="noStrike" spc="-1">
              <a:latin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PlaceHolder 1"/>
          <p:cNvSpPr>
            <a:spLocks noGrp="1" noRot="1" noChangeAspect="1"/>
          </p:cNvSpPr>
          <p:nvPr>
            <p:ph type="sldImg"/>
          </p:nvPr>
        </p:nvSpPr>
        <p:spPr>
          <a:xfrm>
            <a:off x="685800" y="1143000"/>
            <a:ext cx="5484813" cy="3084513"/>
          </a:xfrm>
          <a:prstGeom prst="rect">
            <a:avLst/>
          </a:prstGeom>
        </p:spPr>
      </p:sp>
      <p:sp>
        <p:nvSpPr>
          <p:cNvPr id="372"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r>
              <a:rPr lang="en-US" sz="2000" b="0" strike="noStrike" spc="-1" dirty="0" err="1">
                <a:latin typeface="Arial"/>
              </a:rPr>
              <a:t>看视频</a:t>
            </a:r>
            <a:r>
              <a:rPr lang="en-US" sz="2000" b="0" strike="noStrike" spc="-1" dirty="0">
                <a:latin typeface="Arial"/>
              </a:rPr>
              <a:t>： How Computers Add Numbers In One Lesson</a:t>
            </a:r>
          </a:p>
        </p:txBody>
      </p:sp>
      <p:sp>
        <p:nvSpPr>
          <p:cNvPr id="373"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F74E904-91C4-4EBE-A36D-20A4D6317AF7}" type="slidenum">
              <a:rPr lang="en-US" sz="1200" b="0" strike="noStrike" spc="-1">
                <a:solidFill>
                  <a:srgbClr val="000000"/>
                </a:solidFill>
                <a:latin typeface="+mn-lt"/>
                <a:ea typeface="+mn-ea"/>
              </a:rPr>
              <a:t>49</a:t>
            </a:fld>
            <a:endParaRPr lang="en-US" sz="1200" b="0" strike="noStrike" spc="-1">
              <a:latin typeface="Arial"/>
            </a:endParaRPr>
          </a:p>
        </p:txBody>
      </p:sp>
    </p:spTree>
    <p:extLst>
      <p:ext uri="{BB962C8B-B14F-4D97-AF65-F5344CB8AC3E}">
        <p14:creationId xmlns:p14="http://schemas.microsoft.com/office/powerpoint/2010/main" val="42400120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PlaceHolder 1"/>
          <p:cNvSpPr>
            <a:spLocks noGrp="1" noRot="1" noChangeAspect="1"/>
          </p:cNvSpPr>
          <p:nvPr>
            <p:ph type="sldImg"/>
          </p:nvPr>
        </p:nvSpPr>
        <p:spPr>
          <a:xfrm>
            <a:off x="685800" y="1143000"/>
            <a:ext cx="5484813" cy="3084513"/>
          </a:xfrm>
          <a:prstGeom prst="rect">
            <a:avLst/>
          </a:prstGeom>
        </p:spPr>
      </p:sp>
      <p:sp>
        <p:nvSpPr>
          <p:cNvPr id="381"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r>
              <a:rPr lang="en-US" altLang="zh-CN" sz="2000" b="0" strike="noStrike" spc="-1" dirty="0">
                <a:latin typeface="Arial"/>
              </a:rPr>
              <a:t>PN</a:t>
            </a:r>
            <a:r>
              <a:rPr lang="zh-CN" altLang="en-US" sz="2000" b="0" strike="noStrike" spc="-1" dirty="0">
                <a:latin typeface="Arial"/>
              </a:rPr>
              <a:t>结是二极管，三极管，晶体管的基础。</a:t>
            </a:r>
            <a:endParaRPr lang="en-US" altLang="zh-CN" sz="2000" b="0" strike="noStrike" spc="-1" dirty="0">
              <a:latin typeface="Arial"/>
            </a:endParaRPr>
          </a:p>
          <a:p>
            <a:pPr marL="216000" indent="-214560">
              <a:lnSpc>
                <a:spcPct val="100000"/>
              </a:lnSpc>
            </a:pPr>
            <a:endParaRPr lang="en-US" altLang="zh-CN" sz="2000" b="0" strike="noStrike" spc="-1" dirty="0">
              <a:latin typeface="Arial"/>
            </a:endParaRPr>
          </a:p>
          <a:p>
            <a:pPr marL="216000" indent="-214560">
              <a:lnSpc>
                <a:spcPct val="100000"/>
              </a:lnSpc>
            </a:pPr>
            <a:r>
              <a:rPr lang="en-US" altLang="zh-CN" sz="2000" b="0" strike="noStrike" spc="-1" dirty="0">
                <a:latin typeface="Arial"/>
              </a:rPr>
              <a:t>Video  </a:t>
            </a:r>
            <a:r>
              <a:rPr lang="zh-CN" altLang="en-US" sz="2000" b="0" strike="noStrike" spc="-1" dirty="0">
                <a:latin typeface="Arial"/>
              </a:rPr>
              <a:t>： </a:t>
            </a:r>
            <a:r>
              <a:rPr lang="en-US" altLang="zh-CN" sz="2000" b="0" strike="noStrike" spc="-1" dirty="0">
                <a:latin typeface="Arial"/>
              </a:rPr>
              <a:t>transistor 04</a:t>
            </a:r>
          </a:p>
          <a:p>
            <a:pPr marL="216000" indent="-214560">
              <a:lnSpc>
                <a:spcPct val="100000"/>
              </a:lnSpc>
            </a:pPr>
            <a:endParaRPr lang="en-US" sz="2000" b="0" strike="noStrike" spc="-1" dirty="0">
              <a:latin typeface="Arial"/>
            </a:endParaRPr>
          </a:p>
          <a:p>
            <a:pPr marL="216000" indent="-214560">
              <a:lnSpc>
                <a:spcPct val="100000"/>
              </a:lnSpc>
            </a:pPr>
            <a:r>
              <a:rPr lang="en-US" sz="2000" b="0" strike="noStrike" spc="-1" dirty="0">
                <a:latin typeface="+mn-lt"/>
              </a:rPr>
              <a:t>Video</a:t>
            </a:r>
            <a:r>
              <a:rPr lang="zh-CN" altLang="en-US" sz="2000" b="0" strike="noStrike" spc="-1" dirty="0">
                <a:latin typeface="+mn-lt"/>
              </a:rPr>
              <a:t>： </a:t>
            </a:r>
            <a:r>
              <a:rPr lang="en-US" sz="2000" b="0" strike="noStrike" spc="-1" dirty="0">
                <a:latin typeface="+mn-lt"/>
              </a:rPr>
              <a:t>Transistors, How do they work -7ukDKVHnac4</a:t>
            </a:r>
            <a:endParaRPr lang="en-US" sz="2000" b="0" strike="noStrike" spc="-1" dirty="0">
              <a:latin typeface="Arial"/>
            </a:endParaRPr>
          </a:p>
        </p:txBody>
      </p:sp>
      <p:sp>
        <p:nvSpPr>
          <p:cNvPr id="382"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66AE091-C444-4557-A293-AD6B97921AF9}" type="slidenum">
              <a:rPr lang="en-US" sz="1200" b="0" strike="noStrike" spc="-1">
                <a:solidFill>
                  <a:srgbClr val="000000"/>
                </a:solidFill>
                <a:latin typeface="+mn-lt"/>
                <a:ea typeface="+mn-ea"/>
              </a:rPr>
              <a:t>50</a:t>
            </a:fld>
            <a:endParaRPr lang="en-US" sz="1200" b="0" strike="noStrike" spc="-1">
              <a:latin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PlaceHolder 1"/>
          <p:cNvSpPr>
            <a:spLocks noGrp="1" noRot="1" noChangeAspect="1"/>
          </p:cNvSpPr>
          <p:nvPr>
            <p:ph type="sldImg"/>
          </p:nvPr>
        </p:nvSpPr>
        <p:spPr>
          <a:xfrm>
            <a:off x="685800" y="1143000"/>
            <a:ext cx="5484813" cy="3084513"/>
          </a:xfrm>
          <a:prstGeom prst="rect">
            <a:avLst/>
          </a:prstGeom>
        </p:spPr>
      </p:sp>
      <p:sp>
        <p:nvSpPr>
          <p:cNvPr id="372"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r>
              <a:rPr lang="en-US" altLang="zh-CN" sz="2000" b="0" strike="noStrike" spc="-1" dirty="0">
                <a:latin typeface="+mn-lt"/>
              </a:rPr>
              <a:t>Video  </a:t>
            </a:r>
            <a:r>
              <a:rPr lang="zh-CN" altLang="en-US" sz="2000" b="0" strike="noStrike" spc="-1" dirty="0">
                <a:latin typeface="+mn-lt"/>
              </a:rPr>
              <a:t>： </a:t>
            </a:r>
            <a:r>
              <a:rPr lang="en-US" altLang="zh-CN" sz="2000" b="0" strike="noStrike" spc="-1" dirty="0">
                <a:latin typeface="+mn-lt"/>
              </a:rPr>
              <a:t>transistor 04</a:t>
            </a:r>
          </a:p>
          <a:p>
            <a:pPr marL="216000" indent="-214560">
              <a:lnSpc>
                <a:spcPct val="100000"/>
              </a:lnSpc>
            </a:pPr>
            <a:endParaRPr lang="en-US" sz="2000" b="0" strike="noStrike" spc="-1" dirty="0">
              <a:latin typeface="+mn-lt"/>
            </a:endParaRPr>
          </a:p>
          <a:p>
            <a:pPr marL="216000" indent="-214560">
              <a:lnSpc>
                <a:spcPct val="100000"/>
              </a:lnSpc>
            </a:pPr>
            <a:r>
              <a:rPr lang="en-US" sz="2000" b="0" strike="noStrike" spc="-1" dirty="0">
                <a:latin typeface="+mn-lt"/>
              </a:rPr>
              <a:t>Video</a:t>
            </a:r>
            <a:r>
              <a:rPr lang="zh-CN" altLang="en-US" sz="2000" b="0" strike="noStrike" spc="-1" dirty="0">
                <a:latin typeface="+mn-lt"/>
              </a:rPr>
              <a:t>： </a:t>
            </a:r>
            <a:r>
              <a:rPr lang="en-US" sz="2000" b="0" strike="noStrike" spc="-1" dirty="0">
                <a:latin typeface="+mn-lt"/>
              </a:rPr>
              <a:t>Transistors, How do they work -7ukDKVHnac4</a:t>
            </a:r>
          </a:p>
          <a:p>
            <a:pPr marL="216000" indent="-214560">
              <a:lnSpc>
                <a:spcPct val="100000"/>
              </a:lnSpc>
            </a:pPr>
            <a:endParaRPr lang="en-US" sz="2000" b="0" strike="noStrike" spc="-1" dirty="0">
              <a:latin typeface="Arial"/>
            </a:endParaRPr>
          </a:p>
        </p:txBody>
      </p:sp>
      <p:sp>
        <p:nvSpPr>
          <p:cNvPr id="373"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F74E904-91C4-4EBE-A36D-20A4D6317AF7}" type="slidenum">
              <a:rPr lang="en-US" sz="1200" b="0" strike="noStrike" spc="-1">
                <a:solidFill>
                  <a:srgbClr val="000000"/>
                </a:solidFill>
                <a:latin typeface="+mn-lt"/>
                <a:ea typeface="+mn-ea"/>
              </a:rPr>
              <a:t>51</a:t>
            </a:fld>
            <a:endParaRPr lang="en-US" sz="1200" b="0" strike="noStrike" spc="-1">
              <a:latin typeface="Arial"/>
            </a:endParaRPr>
          </a:p>
        </p:txBody>
      </p:sp>
    </p:spTree>
    <p:extLst>
      <p:ext uri="{BB962C8B-B14F-4D97-AF65-F5344CB8AC3E}">
        <p14:creationId xmlns:p14="http://schemas.microsoft.com/office/powerpoint/2010/main" val="32674993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PlaceHolder 1"/>
          <p:cNvSpPr>
            <a:spLocks noGrp="1" noRot="1" noChangeAspect="1"/>
          </p:cNvSpPr>
          <p:nvPr>
            <p:ph type="sldImg"/>
          </p:nvPr>
        </p:nvSpPr>
        <p:spPr>
          <a:xfrm>
            <a:off x="685800" y="1143000"/>
            <a:ext cx="5484813" cy="3084513"/>
          </a:xfrm>
          <a:prstGeom prst="rect">
            <a:avLst/>
          </a:prstGeom>
        </p:spPr>
      </p:sp>
      <p:sp>
        <p:nvSpPr>
          <p:cNvPr id="372"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r>
              <a:rPr lang="en-US" sz="2000" b="0" strike="noStrike" spc="-1" dirty="0">
                <a:latin typeface="+mn-lt"/>
              </a:rPr>
              <a:t>MOSFET Transistor Basics &amp; Working Principle-p34w6ISouZY.mkv</a:t>
            </a:r>
            <a:endParaRPr lang="en-US" sz="2000" b="0" strike="noStrike" spc="-1" dirty="0">
              <a:latin typeface="Arial"/>
            </a:endParaRPr>
          </a:p>
        </p:txBody>
      </p:sp>
      <p:sp>
        <p:nvSpPr>
          <p:cNvPr id="373"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F74E904-91C4-4EBE-A36D-20A4D6317AF7}" type="slidenum">
              <a:rPr lang="en-US" sz="1200" b="0" strike="noStrike" spc="-1">
                <a:solidFill>
                  <a:srgbClr val="000000"/>
                </a:solidFill>
                <a:latin typeface="+mn-lt"/>
                <a:ea typeface="+mn-ea"/>
              </a:rPr>
              <a:t>52</a:t>
            </a:fld>
            <a:endParaRPr lang="en-US" sz="1200" b="0" strike="noStrike" spc="-1">
              <a:latin typeface="Arial"/>
            </a:endParaRPr>
          </a:p>
        </p:txBody>
      </p:sp>
    </p:spTree>
    <p:extLst>
      <p:ext uri="{BB962C8B-B14F-4D97-AF65-F5344CB8AC3E}">
        <p14:creationId xmlns:p14="http://schemas.microsoft.com/office/powerpoint/2010/main" val="15077052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PlaceHolder 1"/>
          <p:cNvSpPr>
            <a:spLocks noGrp="1" noRot="1" noChangeAspect="1"/>
          </p:cNvSpPr>
          <p:nvPr>
            <p:ph type="sldImg"/>
          </p:nvPr>
        </p:nvSpPr>
        <p:spPr>
          <a:xfrm>
            <a:off x="685800" y="1143000"/>
            <a:ext cx="5484813" cy="3084513"/>
          </a:xfrm>
          <a:prstGeom prst="rect">
            <a:avLst/>
          </a:prstGeom>
        </p:spPr>
      </p:sp>
      <p:sp>
        <p:nvSpPr>
          <p:cNvPr id="372"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r>
              <a:rPr lang="zh-CN" altLang="en-US" sz="2000" b="0" strike="noStrike" spc="-1" dirty="0">
                <a:latin typeface="Arial"/>
              </a:rPr>
              <a:t>在白板上画一下时序，为后面时序电路做个铺垫</a:t>
            </a:r>
            <a:endParaRPr lang="en-US" sz="2000" b="0" strike="noStrike" spc="-1" dirty="0">
              <a:latin typeface="Arial"/>
            </a:endParaRPr>
          </a:p>
        </p:txBody>
      </p:sp>
      <p:sp>
        <p:nvSpPr>
          <p:cNvPr id="373"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F74E904-91C4-4EBE-A36D-20A4D6317AF7}" type="slidenum">
              <a:rPr lang="en-US" sz="1200" b="0" strike="noStrike" spc="-1">
                <a:solidFill>
                  <a:srgbClr val="000000"/>
                </a:solidFill>
                <a:latin typeface="+mn-lt"/>
                <a:ea typeface="+mn-ea"/>
              </a:rPr>
              <a:t>53</a:t>
            </a:fld>
            <a:endParaRPr lang="en-US" sz="1200" b="0" strike="noStrike" spc="-1">
              <a:latin typeface="Arial"/>
            </a:endParaRPr>
          </a:p>
        </p:txBody>
      </p:sp>
    </p:spTree>
    <p:extLst>
      <p:ext uri="{BB962C8B-B14F-4D97-AF65-F5344CB8AC3E}">
        <p14:creationId xmlns:p14="http://schemas.microsoft.com/office/powerpoint/2010/main" val="38078009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PlaceHolder 1"/>
          <p:cNvSpPr>
            <a:spLocks noGrp="1" noRot="1" noChangeAspect="1"/>
          </p:cNvSpPr>
          <p:nvPr>
            <p:ph type="sldImg"/>
          </p:nvPr>
        </p:nvSpPr>
        <p:spPr>
          <a:xfrm>
            <a:off x="685800" y="1143000"/>
            <a:ext cx="5484813" cy="3084513"/>
          </a:xfrm>
          <a:prstGeom prst="rect">
            <a:avLst/>
          </a:prstGeom>
        </p:spPr>
      </p:sp>
      <p:sp>
        <p:nvSpPr>
          <p:cNvPr id="372"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endParaRPr lang="en-US" sz="2000" b="0" strike="noStrike" spc="-1" dirty="0">
              <a:latin typeface="Arial"/>
            </a:endParaRPr>
          </a:p>
        </p:txBody>
      </p:sp>
      <p:sp>
        <p:nvSpPr>
          <p:cNvPr id="373"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F74E904-91C4-4EBE-A36D-20A4D6317AF7}" type="slidenum">
              <a:rPr lang="en-US" sz="1200" b="0" strike="noStrike" spc="-1">
                <a:solidFill>
                  <a:srgbClr val="000000"/>
                </a:solidFill>
                <a:latin typeface="+mn-lt"/>
                <a:ea typeface="+mn-ea"/>
              </a:rPr>
              <a:t>54</a:t>
            </a:fld>
            <a:endParaRPr lang="en-US" sz="1200" b="0" strike="noStrike" spc="-1">
              <a:latin typeface="Arial"/>
            </a:endParaRPr>
          </a:p>
        </p:txBody>
      </p:sp>
    </p:spTree>
    <p:extLst>
      <p:ext uri="{BB962C8B-B14F-4D97-AF65-F5344CB8AC3E}">
        <p14:creationId xmlns:p14="http://schemas.microsoft.com/office/powerpoint/2010/main" val="22954898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PlaceHolder 1"/>
          <p:cNvSpPr>
            <a:spLocks noGrp="1" noRot="1" noChangeAspect="1"/>
          </p:cNvSpPr>
          <p:nvPr>
            <p:ph type="sldImg"/>
          </p:nvPr>
        </p:nvSpPr>
        <p:spPr>
          <a:xfrm>
            <a:off x="685800" y="1143000"/>
            <a:ext cx="5484813" cy="3084513"/>
          </a:xfrm>
          <a:prstGeom prst="rect">
            <a:avLst/>
          </a:prstGeom>
        </p:spPr>
      </p:sp>
      <p:sp>
        <p:nvSpPr>
          <p:cNvPr id="372"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endParaRPr lang="en-US" sz="2000" b="0" strike="noStrike" spc="-1" dirty="0">
              <a:latin typeface="Arial"/>
            </a:endParaRPr>
          </a:p>
        </p:txBody>
      </p:sp>
      <p:sp>
        <p:nvSpPr>
          <p:cNvPr id="373"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F74E904-91C4-4EBE-A36D-20A4D6317AF7}" type="slidenum">
              <a:rPr lang="en-US" sz="1200" b="0" strike="noStrike" spc="-1">
                <a:solidFill>
                  <a:srgbClr val="000000"/>
                </a:solidFill>
                <a:latin typeface="+mn-lt"/>
                <a:ea typeface="+mn-ea"/>
              </a:rPr>
              <a:t>55</a:t>
            </a:fld>
            <a:endParaRPr lang="en-US" sz="1200" b="0" strike="noStrike" spc="-1">
              <a:latin typeface="Arial"/>
            </a:endParaRPr>
          </a:p>
        </p:txBody>
      </p:sp>
    </p:spTree>
    <p:extLst>
      <p:ext uri="{BB962C8B-B14F-4D97-AF65-F5344CB8AC3E}">
        <p14:creationId xmlns:p14="http://schemas.microsoft.com/office/powerpoint/2010/main" val="3274650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PlaceHolder 1"/>
          <p:cNvSpPr>
            <a:spLocks noGrp="1" noRot="1" noChangeAspect="1"/>
          </p:cNvSpPr>
          <p:nvPr>
            <p:ph type="sldImg"/>
          </p:nvPr>
        </p:nvSpPr>
        <p:spPr>
          <a:xfrm>
            <a:off x="685800" y="1143000"/>
            <a:ext cx="5484813" cy="3084513"/>
          </a:xfrm>
          <a:prstGeom prst="rect">
            <a:avLst/>
          </a:prstGeom>
        </p:spPr>
      </p:sp>
      <p:sp>
        <p:nvSpPr>
          <p:cNvPr id="330"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r>
              <a:rPr lang="zh-CN" altLang="en-US" sz="2000" b="0" strike="noStrike" spc="-1" dirty="0">
                <a:latin typeface="Arial"/>
              </a:rPr>
              <a:t>找一台机器拆开，让学生看看各种硬件设备；</a:t>
            </a:r>
            <a:r>
              <a:rPr lang="en-US" sz="2000" b="0" strike="noStrike" spc="-1" dirty="0" err="1">
                <a:latin typeface="+mn-lt"/>
              </a:rPr>
              <a:t>让学生打开机箱，看看主板，CPU等</a:t>
            </a:r>
            <a:endParaRPr lang="en-US" altLang="zh-CN" sz="2000" b="0" strike="noStrike" spc="-1" dirty="0">
              <a:latin typeface="Arial"/>
            </a:endParaRPr>
          </a:p>
          <a:p>
            <a:pPr marL="216000" indent="-214560">
              <a:lnSpc>
                <a:spcPct val="100000"/>
              </a:lnSpc>
            </a:pPr>
            <a:endParaRPr lang="en-US" sz="2000" b="0" strike="noStrike" spc="-1" dirty="0">
              <a:latin typeface="Arial"/>
            </a:endParaRPr>
          </a:p>
          <a:p>
            <a:pPr marL="216000" indent="-214560">
              <a:lnSpc>
                <a:spcPct val="100000"/>
              </a:lnSpc>
            </a:pPr>
            <a:r>
              <a:rPr lang="en-US" sz="2000" b="0" strike="noStrike" spc="-1" dirty="0" err="1">
                <a:latin typeface="Arial"/>
              </a:rPr>
              <a:t>让学生列出他们知道的输入输出设备</a:t>
            </a:r>
            <a:r>
              <a:rPr lang="en-US" sz="2000" b="0" strike="noStrike" spc="-1" dirty="0">
                <a:latin typeface="Arial"/>
              </a:rPr>
              <a:t>, ；</a:t>
            </a:r>
          </a:p>
          <a:p>
            <a:pPr marL="216000" indent="-214560">
              <a:lnSpc>
                <a:spcPct val="100000"/>
              </a:lnSpc>
            </a:pPr>
            <a:endParaRPr lang="en-US" sz="2000" b="0" strike="noStrike" spc="-1" dirty="0">
              <a:latin typeface="Arial"/>
            </a:endParaRPr>
          </a:p>
          <a:p>
            <a:pPr marL="216000" indent="-214560">
              <a:lnSpc>
                <a:spcPct val="100000"/>
              </a:lnSpc>
            </a:pPr>
            <a:r>
              <a:rPr lang="en-US" sz="2000" b="0" strike="noStrike" spc="-1" dirty="0" err="1">
                <a:latin typeface="Arial"/>
              </a:rPr>
              <a:t>输入</a:t>
            </a:r>
            <a:r>
              <a:rPr lang="en-US" sz="2000" b="0" strike="noStrike" spc="-1" dirty="0">
                <a:latin typeface="Arial"/>
              </a:rPr>
              <a:t>： </a:t>
            </a:r>
            <a:r>
              <a:rPr lang="en-US" sz="2000" b="0" strike="noStrike" spc="-1" dirty="0" err="1">
                <a:latin typeface="Arial"/>
              </a:rPr>
              <a:t>鼠标，键盘，麦克，摄像头</a:t>
            </a:r>
            <a:endParaRPr lang="en-US" sz="2000" b="0" strike="noStrike" spc="-1" dirty="0">
              <a:latin typeface="Arial"/>
            </a:endParaRPr>
          </a:p>
          <a:p>
            <a:pPr marL="216000" indent="-214560">
              <a:lnSpc>
                <a:spcPct val="100000"/>
              </a:lnSpc>
            </a:pPr>
            <a:r>
              <a:rPr lang="en-US" sz="2000" b="0" strike="noStrike" spc="-1" dirty="0" err="1">
                <a:latin typeface="Arial"/>
              </a:rPr>
              <a:t>输出</a:t>
            </a:r>
            <a:r>
              <a:rPr lang="en-US" sz="2000" b="0" strike="noStrike" spc="-1" dirty="0">
                <a:latin typeface="Arial"/>
              </a:rPr>
              <a:t>： </a:t>
            </a:r>
            <a:r>
              <a:rPr lang="en-US" sz="2000" b="0" strike="noStrike" spc="-1" dirty="0" err="1">
                <a:latin typeface="Arial"/>
              </a:rPr>
              <a:t>显示器</a:t>
            </a:r>
            <a:r>
              <a:rPr lang="en-US" sz="2000" b="0" strike="noStrike" spc="-1" dirty="0">
                <a:latin typeface="Arial"/>
              </a:rPr>
              <a:t>， </a:t>
            </a:r>
            <a:r>
              <a:rPr lang="en-US" sz="2000" b="0" strike="noStrike" spc="-1" dirty="0" err="1">
                <a:latin typeface="Arial"/>
              </a:rPr>
              <a:t>声卡</a:t>
            </a:r>
            <a:r>
              <a:rPr lang="en-US" sz="2000" b="0" strike="noStrike" spc="-1" dirty="0">
                <a:latin typeface="Arial"/>
              </a:rPr>
              <a:t>， </a:t>
            </a:r>
          </a:p>
          <a:p>
            <a:pPr marL="216000" indent="-214560">
              <a:lnSpc>
                <a:spcPct val="100000"/>
              </a:lnSpc>
            </a:pPr>
            <a:r>
              <a:rPr lang="en-US" sz="2000" b="0" strike="noStrike" spc="-1" dirty="0" err="1">
                <a:latin typeface="Arial"/>
              </a:rPr>
              <a:t>存储器</a:t>
            </a:r>
            <a:r>
              <a:rPr lang="en-US" sz="2000" b="0" strike="noStrike" spc="-1" dirty="0">
                <a:latin typeface="Arial"/>
              </a:rPr>
              <a:t>： USB </a:t>
            </a:r>
            <a:r>
              <a:rPr lang="en-US" sz="2000" b="0" strike="noStrike" spc="-1" dirty="0" err="1">
                <a:latin typeface="Arial"/>
              </a:rPr>
              <a:t>盘，硬盘</a:t>
            </a:r>
            <a:r>
              <a:rPr lang="en-US" sz="2000" b="0" strike="noStrike" spc="-1" dirty="0">
                <a:latin typeface="Arial"/>
              </a:rPr>
              <a:t>；</a:t>
            </a:r>
          </a:p>
          <a:p>
            <a:pPr marL="216000" indent="-214560">
              <a:lnSpc>
                <a:spcPct val="100000"/>
              </a:lnSpc>
            </a:pPr>
            <a:endParaRPr lang="en-US" sz="2000" b="0" strike="noStrike" spc="-1" dirty="0">
              <a:latin typeface="Arial"/>
            </a:endParaRPr>
          </a:p>
          <a:p>
            <a:pPr marL="216000" indent="-214560">
              <a:lnSpc>
                <a:spcPct val="100000"/>
              </a:lnSpc>
            </a:pPr>
            <a:endParaRPr lang="en-US" sz="2000" b="0" strike="noStrike" spc="-1" dirty="0">
              <a:latin typeface="Arial"/>
            </a:endParaRPr>
          </a:p>
          <a:p>
            <a:pPr marL="216000" indent="-214560">
              <a:lnSpc>
                <a:spcPct val="100000"/>
              </a:lnSpc>
            </a:pPr>
            <a:r>
              <a:rPr lang="en-US" sz="2000" b="0" strike="noStrike" spc="-1" dirty="0" err="1">
                <a:latin typeface="Arial"/>
              </a:rPr>
              <a:t>唐朔飞第一章</a:t>
            </a:r>
            <a:endParaRPr lang="en-US" sz="2000" b="0" strike="noStrike" spc="-1" dirty="0">
              <a:latin typeface="Arial"/>
            </a:endParaRPr>
          </a:p>
          <a:p>
            <a:pPr marL="216000" indent="-214560">
              <a:lnSpc>
                <a:spcPct val="100000"/>
              </a:lnSpc>
            </a:pPr>
            <a:endParaRPr lang="en-US" sz="2000" b="0" strike="noStrike" spc="-1" dirty="0">
              <a:latin typeface="Arial"/>
            </a:endParaRPr>
          </a:p>
        </p:txBody>
      </p:sp>
      <p:sp>
        <p:nvSpPr>
          <p:cNvPr id="331"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0158A1B2-C3A3-46A4-ADF9-8570869B5B2E}" type="slidenum">
              <a:rPr lang="en-US" sz="1200" b="0" strike="noStrike" spc="-1">
                <a:solidFill>
                  <a:srgbClr val="000000"/>
                </a:solidFill>
                <a:latin typeface="+mn-lt"/>
                <a:ea typeface="+mn-ea"/>
              </a:rPr>
              <a:t>6</a:t>
            </a:fld>
            <a:endParaRPr lang="en-US" sz="1200" b="0" strike="noStrike" spc="-1">
              <a:latin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PlaceHolder 1"/>
          <p:cNvSpPr>
            <a:spLocks noGrp="1" noRot="1" noChangeAspect="1"/>
          </p:cNvSpPr>
          <p:nvPr>
            <p:ph type="sldImg"/>
          </p:nvPr>
        </p:nvSpPr>
        <p:spPr>
          <a:xfrm>
            <a:off x="685800" y="1143000"/>
            <a:ext cx="5484813" cy="3084513"/>
          </a:xfrm>
          <a:prstGeom prst="rect">
            <a:avLst/>
          </a:prstGeom>
        </p:spPr>
      </p:sp>
      <p:sp>
        <p:nvSpPr>
          <p:cNvPr id="375"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r>
              <a:rPr lang="en-US" sz="2000" b="0" strike="noStrike" spc="-1">
                <a:latin typeface="Arial"/>
              </a:rPr>
              <a:t>看视频： How Computers Add Numbers In One Lesson</a:t>
            </a:r>
          </a:p>
        </p:txBody>
      </p:sp>
      <p:sp>
        <p:nvSpPr>
          <p:cNvPr id="376"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4F61DE34-B31F-4DB3-BDED-A06E2BD0D66C}" type="slidenum">
              <a:rPr lang="en-US" sz="1200" b="0" strike="noStrike" spc="-1">
                <a:solidFill>
                  <a:srgbClr val="000000"/>
                </a:solidFill>
                <a:latin typeface="+mn-lt"/>
                <a:ea typeface="+mn-ea"/>
              </a:rPr>
              <a:t>56</a:t>
            </a:fld>
            <a:endParaRPr lang="en-US" sz="1200" b="0" strike="noStrike" spc="-1">
              <a:latin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PlaceHolder 1"/>
          <p:cNvSpPr>
            <a:spLocks noGrp="1" noRot="1" noChangeAspect="1"/>
          </p:cNvSpPr>
          <p:nvPr>
            <p:ph type="sldImg"/>
          </p:nvPr>
        </p:nvSpPr>
        <p:spPr>
          <a:xfrm>
            <a:off x="685800" y="1143000"/>
            <a:ext cx="5484813" cy="3084513"/>
          </a:xfrm>
          <a:prstGeom prst="rect">
            <a:avLst/>
          </a:prstGeom>
        </p:spPr>
      </p:sp>
      <p:sp>
        <p:nvSpPr>
          <p:cNvPr id="378"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r>
              <a:rPr lang="en-US" sz="2000" b="0" strike="noStrike" spc="-1">
                <a:latin typeface="Arial"/>
              </a:rPr>
              <a:t>看视频： How Computers Add Numbers In One Lesson</a:t>
            </a:r>
          </a:p>
        </p:txBody>
      </p:sp>
      <p:sp>
        <p:nvSpPr>
          <p:cNvPr id="379"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A6C8BC6F-077F-46D7-83A2-229DC555E385}" type="slidenum">
              <a:rPr lang="en-US" sz="1200" b="0" strike="noStrike" spc="-1">
                <a:solidFill>
                  <a:srgbClr val="000000"/>
                </a:solidFill>
                <a:latin typeface="+mn-lt"/>
                <a:ea typeface="+mn-ea"/>
              </a:rPr>
              <a:t>57</a:t>
            </a:fld>
            <a:endParaRPr lang="en-US" sz="1200" b="0" strike="noStrike" spc="-1">
              <a:latin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PlaceHolder 1"/>
          <p:cNvSpPr>
            <a:spLocks noGrp="1" noRot="1" noChangeAspect="1"/>
          </p:cNvSpPr>
          <p:nvPr>
            <p:ph type="sldImg"/>
          </p:nvPr>
        </p:nvSpPr>
        <p:spPr>
          <a:xfrm>
            <a:off x="685800" y="1143000"/>
            <a:ext cx="5484813" cy="3084513"/>
          </a:xfrm>
          <a:prstGeom prst="rect">
            <a:avLst/>
          </a:prstGeom>
        </p:spPr>
      </p:sp>
      <p:sp>
        <p:nvSpPr>
          <p:cNvPr id="378"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r>
              <a:rPr lang="en-US" sz="2000" b="0" strike="noStrike" spc="-1">
                <a:latin typeface="Arial"/>
              </a:rPr>
              <a:t>看视频： How Computers Add Numbers In One Lesson</a:t>
            </a:r>
          </a:p>
        </p:txBody>
      </p:sp>
      <p:sp>
        <p:nvSpPr>
          <p:cNvPr id="379"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A6C8BC6F-077F-46D7-83A2-229DC555E385}" type="slidenum">
              <a:rPr lang="en-US" sz="1200" b="0" strike="noStrike" spc="-1">
                <a:solidFill>
                  <a:srgbClr val="000000"/>
                </a:solidFill>
                <a:latin typeface="+mn-lt"/>
                <a:ea typeface="+mn-ea"/>
              </a:rPr>
              <a:t>58</a:t>
            </a:fld>
            <a:endParaRPr lang="en-US" sz="1200" b="0" strike="noStrike" spc="-1">
              <a:latin typeface="Arial"/>
            </a:endParaRPr>
          </a:p>
        </p:txBody>
      </p:sp>
    </p:spTree>
    <p:extLst>
      <p:ext uri="{BB962C8B-B14F-4D97-AF65-F5344CB8AC3E}">
        <p14:creationId xmlns:p14="http://schemas.microsoft.com/office/powerpoint/2010/main" val="306905603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PlaceHolder 1"/>
          <p:cNvSpPr>
            <a:spLocks noGrp="1" noRot="1" noChangeAspect="1"/>
          </p:cNvSpPr>
          <p:nvPr>
            <p:ph type="sldImg"/>
          </p:nvPr>
        </p:nvSpPr>
        <p:spPr>
          <a:xfrm>
            <a:off x="685800" y="1143000"/>
            <a:ext cx="5484813" cy="3084513"/>
          </a:xfrm>
          <a:prstGeom prst="rect">
            <a:avLst/>
          </a:prstGeom>
        </p:spPr>
      </p:sp>
      <p:sp>
        <p:nvSpPr>
          <p:cNvPr id="378"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r>
              <a:rPr lang="en-US" sz="2000" b="0" strike="noStrike" spc="-1">
                <a:latin typeface="Arial"/>
              </a:rPr>
              <a:t>看视频： How Computers Add Numbers In One Lesson</a:t>
            </a:r>
          </a:p>
        </p:txBody>
      </p:sp>
      <p:sp>
        <p:nvSpPr>
          <p:cNvPr id="379"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A6C8BC6F-077F-46D7-83A2-229DC555E385}" type="slidenum">
              <a:rPr lang="en-US" sz="1200" b="0" strike="noStrike" spc="-1">
                <a:solidFill>
                  <a:srgbClr val="000000"/>
                </a:solidFill>
                <a:latin typeface="+mn-lt"/>
                <a:ea typeface="+mn-ea"/>
              </a:rPr>
              <a:t>59</a:t>
            </a:fld>
            <a:endParaRPr lang="en-US" sz="1200" b="0" strike="noStrike" spc="-1">
              <a:latin typeface="Arial"/>
            </a:endParaRPr>
          </a:p>
        </p:txBody>
      </p:sp>
    </p:spTree>
    <p:extLst>
      <p:ext uri="{BB962C8B-B14F-4D97-AF65-F5344CB8AC3E}">
        <p14:creationId xmlns:p14="http://schemas.microsoft.com/office/powerpoint/2010/main" val="200478833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BE3C9EA7-7BD1-4569-9217-2684F349F65A}" type="slidenum">
              <a:rPr lang="en-US" sz="1400" b="0" strike="noStrike" spc="-1" smtClean="0">
                <a:latin typeface="Times New Roman"/>
              </a:rPr>
              <a:t>60</a:t>
            </a:fld>
            <a:endParaRPr lang="en-US" sz="1400" b="0" strike="noStrike" spc="-1">
              <a:latin typeface="Times New Roman"/>
            </a:endParaRPr>
          </a:p>
        </p:txBody>
      </p:sp>
    </p:spTree>
    <p:extLst>
      <p:ext uri="{BB962C8B-B14F-4D97-AF65-F5344CB8AC3E}">
        <p14:creationId xmlns:p14="http://schemas.microsoft.com/office/powerpoint/2010/main" val="161185311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BE3C9EA7-7BD1-4569-9217-2684F349F65A}" type="slidenum">
              <a:rPr lang="en-US" sz="1400" b="0" strike="noStrike" spc="-1" smtClean="0">
                <a:latin typeface="Times New Roman"/>
              </a:rPr>
              <a:t>61</a:t>
            </a:fld>
            <a:endParaRPr lang="en-US" sz="1400" b="0" strike="noStrike" spc="-1">
              <a:latin typeface="Times New Roman"/>
            </a:endParaRPr>
          </a:p>
        </p:txBody>
      </p:sp>
    </p:spTree>
    <p:extLst>
      <p:ext uri="{BB962C8B-B14F-4D97-AF65-F5344CB8AC3E}">
        <p14:creationId xmlns:p14="http://schemas.microsoft.com/office/powerpoint/2010/main" val="39715629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BE3C9EA7-7BD1-4569-9217-2684F349F65A}" type="slidenum">
              <a:rPr lang="en-US" sz="1400" b="0" strike="noStrike" spc="-1" smtClean="0">
                <a:latin typeface="Times New Roman"/>
              </a:rPr>
              <a:t>62</a:t>
            </a:fld>
            <a:endParaRPr lang="en-US" sz="1400" b="0" strike="noStrike" spc="-1">
              <a:latin typeface="Times New Roman"/>
            </a:endParaRPr>
          </a:p>
        </p:txBody>
      </p:sp>
    </p:spTree>
    <p:extLst>
      <p:ext uri="{BB962C8B-B14F-4D97-AF65-F5344CB8AC3E}">
        <p14:creationId xmlns:p14="http://schemas.microsoft.com/office/powerpoint/2010/main" val="91856844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PlaceHolder 1"/>
          <p:cNvSpPr>
            <a:spLocks noGrp="1" noRot="1" noChangeAspect="1"/>
          </p:cNvSpPr>
          <p:nvPr>
            <p:ph type="sldImg"/>
          </p:nvPr>
        </p:nvSpPr>
        <p:spPr>
          <a:xfrm>
            <a:off x="685800" y="1143000"/>
            <a:ext cx="5484813" cy="3084513"/>
          </a:xfrm>
          <a:prstGeom prst="rect">
            <a:avLst/>
          </a:prstGeom>
        </p:spPr>
      </p:sp>
      <p:sp>
        <p:nvSpPr>
          <p:cNvPr id="321"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r>
              <a:rPr lang="en-US" sz="2000" b="0" strike="noStrike" spc="-1" dirty="0">
                <a:latin typeface="Arial"/>
              </a:rPr>
              <a:t>1</a:t>
            </a:r>
          </a:p>
        </p:txBody>
      </p:sp>
      <p:sp>
        <p:nvSpPr>
          <p:cNvPr id="322"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F2B6A0CC-1808-4E40-92C5-02D9A09D5D53}" type="slidenum">
              <a:rPr lang="en-US" sz="1200" b="0" strike="noStrike" spc="-1">
                <a:solidFill>
                  <a:srgbClr val="000000"/>
                </a:solidFill>
                <a:latin typeface="+mn-lt"/>
                <a:ea typeface="+mn-ea"/>
              </a:rPr>
              <a:t>63</a:t>
            </a:fld>
            <a:endParaRPr lang="en-US" sz="1200" b="0" strike="noStrike" spc="-1">
              <a:latin typeface="Arial"/>
            </a:endParaRPr>
          </a:p>
        </p:txBody>
      </p:sp>
    </p:spTree>
    <p:extLst>
      <p:ext uri="{BB962C8B-B14F-4D97-AF65-F5344CB8AC3E}">
        <p14:creationId xmlns:p14="http://schemas.microsoft.com/office/powerpoint/2010/main" val="144547375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zh-CN" altLang="en-US" dirty="0"/>
              <a:t>看看学生是否知道什么是电容，解释一下。对</a:t>
            </a:r>
            <a:r>
              <a:rPr lang="en-US" altLang="zh-CN" dirty="0"/>
              <a:t>DRAM</a:t>
            </a:r>
            <a:r>
              <a:rPr lang="zh-CN" altLang="en-US" dirty="0"/>
              <a:t>， 主要强调切断电源后，数据丢失。</a:t>
            </a:r>
            <a:endParaRPr lang="en-US" altLang="zh-CN" dirty="0"/>
          </a:p>
          <a:p>
            <a:endParaRPr lang="en-US" dirty="0"/>
          </a:p>
          <a:p>
            <a:r>
              <a:rPr lang="zh-CN" altLang="en-US" dirty="0"/>
              <a:t>根据时间和空间局部性缓存数据；</a:t>
            </a:r>
            <a:endParaRPr lang="en-US" dirty="0"/>
          </a:p>
        </p:txBody>
      </p:sp>
      <p:sp>
        <p:nvSpPr>
          <p:cNvPr id="4" name="Slide Number Placeholder 3"/>
          <p:cNvSpPr>
            <a:spLocks noGrp="1"/>
          </p:cNvSpPr>
          <p:nvPr>
            <p:ph type="sldNum"/>
          </p:nvPr>
        </p:nvSpPr>
        <p:spPr/>
        <p:txBody>
          <a:bodyPr/>
          <a:lstStyle/>
          <a:p>
            <a:pPr algn="r"/>
            <a:fld id="{BE3C9EA7-7BD1-4569-9217-2684F349F65A}" type="slidenum">
              <a:rPr lang="en-US" sz="1400" b="0" strike="noStrike" spc="-1" smtClean="0">
                <a:latin typeface="Times New Roman"/>
              </a:rPr>
              <a:t>65</a:t>
            </a:fld>
            <a:endParaRPr lang="en-US" sz="1400" b="0" strike="noStrike" spc="-1">
              <a:latin typeface="Times New Roman"/>
            </a:endParaRPr>
          </a:p>
        </p:txBody>
      </p:sp>
    </p:spTree>
    <p:extLst>
      <p:ext uri="{BB962C8B-B14F-4D97-AF65-F5344CB8AC3E}">
        <p14:creationId xmlns:p14="http://schemas.microsoft.com/office/powerpoint/2010/main" val="330103102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zh-CN" altLang="en-US" dirty="0"/>
              <a:t>看看学生是否知道什么是电容，解释一下。对</a:t>
            </a:r>
            <a:r>
              <a:rPr lang="en-US" altLang="zh-CN" dirty="0"/>
              <a:t>DRAM</a:t>
            </a:r>
            <a:r>
              <a:rPr lang="zh-CN" altLang="en-US" dirty="0"/>
              <a:t>， 主要强调切断电源后，数据丢失</a:t>
            </a:r>
            <a:endParaRPr lang="en-US" dirty="0"/>
          </a:p>
        </p:txBody>
      </p:sp>
      <p:sp>
        <p:nvSpPr>
          <p:cNvPr id="4" name="Slide Number Placeholder 3"/>
          <p:cNvSpPr>
            <a:spLocks noGrp="1"/>
          </p:cNvSpPr>
          <p:nvPr>
            <p:ph type="sldNum"/>
          </p:nvPr>
        </p:nvSpPr>
        <p:spPr/>
        <p:txBody>
          <a:bodyPr/>
          <a:lstStyle/>
          <a:p>
            <a:pPr algn="r"/>
            <a:fld id="{BE3C9EA7-7BD1-4569-9217-2684F349F65A}" type="slidenum">
              <a:rPr lang="en-US" sz="1400" b="0" strike="noStrike" spc="-1" smtClean="0">
                <a:latin typeface="Times New Roman"/>
              </a:rPr>
              <a:t>66</a:t>
            </a:fld>
            <a:endParaRPr lang="en-US" sz="1400" b="0" strike="noStrike" spc="-1">
              <a:latin typeface="Times New Roman"/>
            </a:endParaRPr>
          </a:p>
        </p:txBody>
      </p:sp>
    </p:spTree>
    <p:extLst>
      <p:ext uri="{BB962C8B-B14F-4D97-AF65-F5344CB8AC3E}">
        <p14:creationId xmlns:p14="http://schemas.microsoft.com/office/powerpoint/2010/main" val="3936250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PlaceHolder 1"/>
          <p:cNvSpPr>
            <a:spLocks noGrp="1" noRot="1" noChangeAspect="1"/>
          </p:cNvSpPr>
          <p:nvPr>
            <p:ph type="sldImg"/>
          </p:nvPr>
        </p:nvSpPr>
        <p:spPr>
          <a:xfrm>
            <a:off x="685800" y="1143000"/>
            <a:ext cx="5484813" cy="3084513"/>
          </a:xfrm>
          <a:prstGeom prst="rect">
            <a:avLst/>
          </a:prstGeom>
        </p:spPr>
      </p:sp>
      <p:sp>
        <p:nvSpPr>
          <p:cNvPr id="321" name="PlaceHolder 2"/>
          <p:cNvSpPr>
            <a:spLocks noGrp="1"/>
          </p:cNvSpPr>
          <p:nvPr>
            <p:ph type="body"/>
          </p:nvPr>
        </p:nvSpPr>
        <p:spPr>
          <a:xfrm>
            <a:off x="685800" y="4400640"/>
            <a:ext cx="5484600" cy="3598560"/>
          </a:xfrm>
          <a:prstGeom prst="rect">
            <a:avLst/>
          </a:prstGeom>
        </p:spPr>
        <p:txBody>
          <a:bodyPr lIns="0" tIns="0" rIns="0" bIns="0">
            <a:noAutofit/>
          </a:bodyPr>
          <a:lstStyle/>
          <a:p>
            <a:pPr>
              <a:lnSpc>
                <a:spcPct val="100000"/>
              </a:lnSpc>
            </a:pPr>
            <a:r>
              <a:rPr lang="en-US" sz="2000" b="0" strike="noStrike" spc="-1" dirty="0" err="1">
                <a:latin typeface="Arial"/>
              </a:rPr>
              <a:t>唐朔飞</a:t>
            </a:r>
            <a:r>
              <a:rPr lang="en-US" sz="2000" b="0" strike="noStrike" spc="-1" dirty="0">
                <a:latin typeface="Arial"/>
              </a:rPr>
              <a:t> </a:t>
            </a:r>
            <a:r>
              <a:rPr lang="en-US" sz="2000" b="0" strike="noStrike" spc="-1" dirty="0" err="1">
                <a:latin typeface="Arial"/>
              </a:rPr>
              <a:t>第六章</a:t>
            </a:r>
            <a:endParaRPr lang="en-US" sz="2000" b="0" strike="noStrike" spc="-1" dirty="0">
              <a:latin typeface="Arial"/>
            </a:endParaRPr>
          </a:p>
        </p:txBody>
      </p:sp>
      <p:sp>
        <p:nvSpPr>
          <p:cNvPr id="322"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F2B6A0CC-1808-4E40-92C5-02D9A09D5D53}" type="slidenum">
              <a:rPr lang="en-US" sz="1200" b="0" strike="noStrike" spc="-1">
                <a:solidFill>
                  <a:srgbClr val="000000"/>
                </a:solidFill>
                <a:latin typeface="+mn-lt"/>
                <a:ea typeface="+mn-ea"/>
              </a:rPr>
              <a:t>7</a:t>
            </a:fld>
            <a:endParaRPr lang="en-US" sz="1200" b="0" strike="noStrike" spc="-1">
              <a:latin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计算机中所有的信息储存最终归结到 </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与</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，只要存储单元能提供两种以上可供辨识的状态，就可以纪录数据。</a:t>
            </a:r>
            <a:endParaRPr lang="en-US" altLang="zh-CN" sz="1200" b="0" i="0" kern="1200" dirty="0">
              <a:solidFill>
                <a:schemeClr val="tx1"/>
              </a:solidFill>
              <a:effectLst/>
              <a:latin typeface="+mn-lt"/>
              <a:ea typeface="+mn-ea"/>
              <a:cs typeface="+mn-cs"/>
            </a:endParaRPr>
          </a:p>
          <a:p>
            <a:endParaRPr lang="en-US" altLang="zh-CN" dirty="0"/>
          </a:p>
          <a:p>
            <a:r>
              <a:rPr lang="zh-CN" altLang="en-US" dirty="0"/>
              <a:t>找一块磁盘和</a:t>
            </a:r>
            <a:r>
              <a:rPr lang="en-US" altLang="zh-CN" dirty="0"/>
              <a:t>SSD</a:t>
            </a:r>
            <a:r>
              <a:rPr lang="zh-CN" altLang="en-US" dirty="0"/>
              <a:t>盘，</a:t>
            </a:r>
            <a:r>
              <a:rPr lang="en-US" altLang="zh-CN" dirty="0"/>
              <a:t>SCSI, IDE, SATA, M.2/PCIe </a:t>
            </a:r>
            <a:r>
              <a:rPr lang="zh-CN" altLang="en-US" dirty="0"/>
              <a:t>接口， 让学生看看，比较一下：重量</a:t>
            </a:r>
            <a:r>
              <a:rPr lang="en-US" altLang="zh-CN" dirty="0"/>
              <a:t>, </a:t>
            </a:r>
            <a:r>
              <a:rPr lang="zh-CN" altLang="en-US" dirty="0"/>
              <a:t>接口</a:t>
            </a:r>
            <a:endParaRPr lang="en-US" dirty="0"/>
          </a:p>
        </p:txBody>
      </p:sp>
      <p:sp>
        <p:nvSpPr>
          <p:cNvPr id="4" name="Slide Number Placeholder 3"/>
          <p:cNvSpPr>
            <a:spLocks noGrp="1"/>
          </p:cNvSpPr>
          <p:nvPr>
            <p:ph type="sldNum"/>
          </p:nvPr>
        </p:nvSpPr>
        <p:spPr/>
        <p:txBody>
          <a:bodyPr/>
          <a:lstStyle/>
          <a:p>
            <a:pPr algn="r"/>
            <a:fld id="{BE3C9EA7-7BD1-4569-9217-2684F349F65A}" type="slidenum">
              <a:rPr lang="en-US" sz="1400" b="0" strike="noStrike" spc="-1" smtClean="0">
                <a:latin typeface="Times New Roman"/>
              </a:rPr>
              <a:t>68</a:t>
            </a:fld>
            <a:endParaRPr lang="en-US" sz="1400" b="0" strike="noStrike" spc="-1">
              <a:latin typeface="Times New Roman"/>
            </a:endParaRPr>
          </a:p>
        </p:txBody>
      </p:sp>
    </p:spTree>
    <p:extLst>
      <p:ext uri="{BB962C8B-B14F-4D97-AF65-F5344CB8AC3E}">
        <p14:creationId xmlns:p14="http://schemas.microsoft.com/office/powerpoint/2010/main" val="34863773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spc="-1" dirty="0">
                <a:solidFill>
                  <a:srgbClr val="5FCBEF"/>
                </a:solidFill>
                <a:latin typeface="Trebuchet MS"/>
              </a:rPr>
              <a:t>固态硬盘</a:t>
            </a:r>
            <a:r>
              <a:rPr lang="zh-CN" altLang="en-US" dirty="0"/>
              <a:t>是永久存储， 它是</a:t>
            </a:r>
            <a:r>
              <a:rPr lang="zh-CN" altLang="en-US" sz="1200" b="0" i="0" kern="1200" dirty="0">
                <a:solidFill>
                  <a:schemeClr val="tx1"/>
                </a:solidFill>
                <a:effectLst/>
                <a:latin typeface="+mn-lt"/>
                <a:ea typeface="+mn-ea"/>
                <a:cs typeface="+mn-cs"/>
              </a:rPr>
              <a:t>一种电压元件，依靠电压来存储数据。与</a:t>
            </a:r>
            <a:r>
              <a:rPr lang="en-US" altLang="zh-CN" sz="1200" b="0" i="0" kern="1200" dirty="0">
                <a:solidFill>
                  <a:schemeClr val="tx1"/>
                </a:solidFill>
                <a:effectLst/>
                <a:latin typeface="+mn-lt"/>
                <a:ea typeface="+mn-ea"/>
                <a:cs typeface="+mn-cs"/>
              </a:rPr>
              <a:t>CPU, </a:t>
            </a:r>
            <a:r>
              <a:rPr lang="zh-CN" altLang="en-US" sz="1200" b="0" i="0" kern="1200" dirty="0">
                <a:solidFill>
                  <a:schemeClr val="tx1"/>
                </a:solidFill>
                <a:effectLst/>
                <a:latin typeface="+mn-lt"/>
                <a:ea typeface="+mn-ea"/>
                <a:cs typeface="+mn-cs"/>
              </a:rPr>
              <a:t>内存一样，采用</a:t>
            </a:r>
            <a:r>
              <a:rPr lang="en-US" altLang="zh-CN" sz="1200" b="0" i="0" kern="1200" dirty="0">
                <a:solidFill>
                  <a:schemeClr val="tx1"/>
                </a:solidFill>
                <a:effectLst/>
                <a:latin typeface="+mn-lt"/>
                <a:ea typeface="+mn-ea"/>
                <a:cs typeface="+mn-cs"/>
              </a:rPr>
              <a:t>MOSFET</a:t>
            </a:r>
            <a:r>
              <a:rPr lang="zh-CN" altLang="en-US" sz="1200" b="0" i="0" kern="1200" dirty="0">
                <a:solidFill>
                  <a:schemeClr val="tx1"/>
                </a:solidFill>
                <a:effectLst/>
                <a:latin typeface="+mn-lt"/>
                <a:ea typeface="+mn-ea"/>
                <a:cs typeface="+mn-cs"/>
              </a:rPr>
              <a:t>来生产。</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闪存式双栅极结构： 控制栅极和浮置栅极</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写入：控制栅极充电，对栅极加压，使得浮置栅极存储的电荷越多，超过阈值，就表示</a:t>
            </a:r>
            <a:r>
              <a:rPr lang="en-US" altLang="zh-CN" sz="1200" b="0" i="0" kern="1200" dirty="0">
                <a:solidFill>
                  <a:schemeClr val="tx1"/>
                </a:solidFill>
                <a:effectLst/>
                <a:latin typeface="+mn-lt"/>
                <a:ea typeface="+mn-ea"/>
                <a:cs typeface="+mn-cs"/>
              </a:rPr>
              <a:t>0</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擦除：浮置栅极进行放电，低于阈值，就表示</a:t>
            </a:r>
            <a:r>
              <a:rPr lang="en-US" altLang="zh-CN" sz="1200" b="0" i="0" kern="1200" dirty="0">
                <a:solidFill>
                  <a:schemeClr val="tx1"/>
                </a:solidFill>
                <a:effectLst/>
                <a:latin typeface="+mn-lt"/>
                <a:ea typeface="+mn-ea"/>
                <a:cs typeface="+mn-cs"/>
              </a:rPr>
              <a:t>1</a:t>
            </a:r>
            <a:endParaRPr lang="zh-CN" alt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p:nvPr>
        </p:nvSpPr>
        <p:spPr/>
        <p:txBody>
          <a:bodyPr/>
          <a:lstStyle/>
          <a:p>
            <a:pPr algn="r"/>
            <a:fld id="{BE3C9EA7-7BD1-4569-9217-2684F349F65A}" type="slidenum">
              <a:rPr lang="en-US" sz="1400" b="0" strike="noStrike" spc="-1" smtClean="0">
                <a:latin typeface="Times New Roman"/>
              </a:rPr>
              <a:t>69</a:t>
            </a:fld>
            <a:endParaRPr lang="en-US" sz="1400" b="0" strike="noStrike" spc="-1">
              <a:latin typeface="Times New Roman"/>
            </a:endParaRPr>
          </a:p>
        </p:txBody>
      </p:sp>
    </p:spTree>
    <p:extLst>
      <p:ext uri="{BB962C8B-B14F-4D97-AF65-F5344CB8AC3E}">
        <p14:creationId xmlns:p14="http://schemas.microsoft.com/office/powerpoint/2010/main" val="375313769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PlaceHolder 1"/>
          <p:cNvSpPr>
            <a:spLocks noGrp="1" noRot="1" noChangeAspect="1"/>
          </p:cNvSpPr>
          <p:nvPr>
            <p:ph type="sldImg"/>
          </p:nvPr>
        </p:nvSpPr>
        <p:spPr>
          <a:xfrm>
            <a:off x="685800" y="1143000"/>
            <a:ext cx="5484813" cy="3084513"/>
          </a:xfrm>
          <a:prstGeom prst="rect">
            <a:avLst/>
          </a:prstGeom>
        </p:spPr>
      </p:sp>
      <p:sp>
        <p:nvSpPr>
          <p:cNvPr id="321"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r>
              <a:rPr lang="en-US" sz="2000" b="0" strike="noStrike" spc="-1" dirty="0">
                <a:latin typeface="Arial"/>
              </a:rPr>
              <a:t>1</a:t>
            </a:r>
          </a:p>
        </p:txBody>
      </p:sp>
      <p:sp>
        <p:nvSpPr>
          <p:cNvPr id="322"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F2B6A0CC-1808-4E40-92C5-02D9A09D5D53}" type="slidenum">
              <a:rPr lang="en-US" sz="1200" b="0" strike="noStrike" spc="-1">
                <a:solidFill>
                  <a:srgbClr val="000000"/>
                </a:solidFill>
                <a:latin typeface="+mn-lt"/>
                <a:ea typeface="+mn-ea"/>
              </a:rPr>
              <a:t>70</a:t>
            </a:fld>
            <a:endParaRPr lang="en-US" sz="1200" b="0" strike="noStrike" spc="-1">
              <a:latin typeface="Arial"/>
            </a:endParaRPr>
          </a:p>
        </p:txBody>
      </p:sp>
    </p:spTree>
    <p:extLst>
      <p:ext uri="{BB962C8B-B14F-4D97-AF65-F5344CB8AC3E}">
        <p14:creationId xmlns:p14="http://schemas.microsoft.com/office/powerpoint/2010/main" val="99447876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zh-CN" altLang="en-US" dirty="0"/>
              <a:t>让学生对编译有个印象，对机器语言，汇编语言和高级语言有个初步概念；</a:t>
            </a:r>
            <a:endParaRPr lang="en-US" dirty="0"/>
          </a:p>
        </p:txBody>
      </p:sp>
      <p:sp>
        <p:nvSpPr>
          <p:cNvPr id="4" name="Slide Number Placeholder 3"/>
          <p:cNvSpPr>
            <a:spLocks noGrp="1"/>
          </p:cNvSpPr>
          <p:nvPr>
            <p:ph type="sldNum"/>
          </p:nvPr>
        </p:nvSpPr>
        <p:spPr/>
        <p:txBody>
          <a:bodyPr/>
          <a:lstStyle/>
          <a:p>
            <a:pPr algn="r"/>
            <a:fld id="{BE3C9EA7-7BD1-4569-9217-2684F349F65A}" type="slidenum">
              <a:rPr lang="en-US" sz="1400" b="0" strike="noStrike" spc="-1" smtClean="0">
                <a:latin typeface="Times New Roman"/>
              </a:rPr>
              <a:t>71</a:t>
            </a:fld>
            <a:endParaRPr lang="en-US" sz="1400" b="0" strike="noStrike" spc="-1">
              <a:latin typeface="Times New Roman"/>
            </a:endParaRPr>
          </a:p>
        </p:txBody>
      </p:sp>
    </p:spTree>
    <p:extLst>
      <p:ext uri="{BB962C8B-B14F-4D97-AF65-F5344CB8AC3E}">
        <p14:creationId xmlns:p14="http://schemas.microsoft.com/office/powerpoint/2010/main" val="11824999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p:nvPr>
        </p:nvSpPr>
        <p:spPr/>
        <p:txBody>
          <a:bodyPr/>
          <a:lstStyle/>
          <a:p>
            <a:pPr algn="r"/>
            <a:fld id="{BE3C9EA7-7BD1-4569-9217-2684F349F65A}" type="slidenum">
              <a:rPr lang="en-US" sz="1400" b="0" strike="noStrike" spc="-1" smtClean="0">
                <a:latin typeface="Times New Roman"/>
              </a:rPr>
              <a:t>72</a:t>
            </a:fld>
            <a:endParaRPr lang="en-US" sz="1400" b="0" strike="noStrike" spc="-1">
              <a:latin typeface="Times New Roman"/>
            </a:endParaRPr>
          </a:p>
        </p:txBody>
      </p:sp>
    </p:spTree>
    <p:extLst>
      <p:ext uri="{BB962C8B-B14F-4D97-AF65-F5344CB8AC3E}">
        <p14:creationId xmlns:p14="http://schemas.microsoft.com/office/powerpoint/2010/main" val="108926650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228600" indent="-228600">
              <a:buAutoNum type="arabicPeriod"/>
            </a:pPr>
            <a:r>
              <a:rPr lang="zh-CN" altLang="en-US" dirty="0"/>
              <a:t>我们需要在把我们的程序的第一条指令放到</a:t>
            </a:r>
            <a:r>
              <a:rPr lang="en-US" altLang="zh-CN" dirty="0"/>
              <a:t>0XFFFF FFF0</a:t>
            </a:r>
            <a:r>
              <a:rPr lang="zh-CN" altLang="en-US" dirty="0"/>
              <a:t>；</a:t>
            </a:r>
            <a:endParaRPr lang="en-US" altLang="zh-CN" dirty="0"/>
          </a:p>
          <a:p>
            <a:pPr marL="228600" indent="-228600">
              <a:buAutoNum type="arabicPeriod"/>
            </a:pPr>
            <a:r>
              <a:rPr lang="zh-CN" altLang="en-US" dirty="0"/>
              <a:t>所有的外部设备（如键盘，显示）需要我们自己管理；</a:t>
            </a:r>
            <a:endParaRPr lang="en-US" altLang="zh-CN" dirty="0"/>
          </a:p>
          <a:p>
            <a:pPr marL="228600" indent="-228600">
              <a:buAutoNum type="arabicPeriod"/>
            </a:pPr>
            <a:r>
              <a:rPr lang="zh-CN" altLang="en-US" dirty="0"/>
              <a:t>我们的程序需要管理内存的分配；</a:t>
            </a:r>
            <a:endParaRPr lang="en-US" altLang="zh-CN" dirty="0"/>
          </a:p>
          <a:p>
            <a:pPr marL="228600" indent="-228600">
              <a:buAutoNum type="arabicPeriod"/>
            </a:pPr>
            <a:r>
              <a:rPr lang="zh-CN" altLang="en-US" dirty="0"/>
              <a:t>如果一个程序执行完后，我们需要关机，为第二个程序做同样的事情；我们将无法同事执行多个程序；</a:t>
            </a:r>
            <a:endParaRPr lang="en-US" altLang="zh-CN" dirty="0"/>
          </a:p>
          <a:p>
            <a:pPr marL="228600" indent="-228600">
              <a:buAutoNum type="arabicPeriod"/>
            </a:pPr>
            <a:endParaRPr lang="en-US" dirty="0"/>
          </a:p>
        </p:txBody>
      </p:sp>
      <p:sp>
        <p:nvSpPr>
          <p:cNvPr id="4" name="Slide Number Placeholder 3"/>
          <p:cNvSpPr>
            <a:spLocks noGrp="1"/>
          </p:cNvSpPr>
          <p:nvPr>
            <p:ph type="sldNum"/>
          </p:nvPr>
        </p:nvSpPr>
        <p:spPr/>
        <p:txBody>
          <a:bodyPr/>
          <a:lstStyle/>
          <a:p>
            <a:pPr algn="r"/>
            <a:fld id="{BE3C9EA7-7BD1-4569-9217-2684F349F65A}" type="slidenum">
              <a:rPr lang="en-US" sz="1400" b="0" strike="noStrike" spc="-1" smtClean="0">
                <a:latin typeface="Times New Roman"/>
              </a:rPr>
              <a:t>73</a:t>
            </a:fld>
            <a:endParaRPr lang="en-US" sz="1400" b="0" strike="noStrike" spc="-1">
              <a:latin typeface="Times New Roman"/>
            </a:endParaRPr>
          </a:p>
        </p:txBody>
      </p:sp>
    </p:spTree>
    <p:extLst>
      <p:ext uri="{BB962C8B-B14F-4D97-AF65-F5344CB8AC3E}">
        <p14:creationId xmlns:p14="http://schemas.microsoft.com/office/powerpoint/2010/main" val="386306648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altLang="en-US" dirty="0"/>
              <a:t>ENIAC  </a:t>
            </a:r>
            <a:r>
              <a:rPr lang="zh-CN" altLang="en-US" dirty="0"/>
              <a:t>早期没有操作系统，一切依赖人工操作，每次运行程序前，”程序员“需要手动设置好电路开关</a:t>
            </a:r>
            <a:endParaRPr lang="en-US" dirty="0"/>
          </a:p>
        </p:txBody>
      </p:sp>
      <p:sp>
        <p:nvSpPr>
          <p:cNvPr id="4" name="Slide Number Placeholder 3"/>
          <p:cNvSpPr>
            <a:spLocks noGrp="1"/>
          </p:cNvSpPr>
          <p:nvPr>
            <p:ph type="sldNum"/>
          </p:nvPr>
        </p:nvSpPr>
        <p:spPr/>
        <p:txBody>
          <a:bodyPr/>
          <a:lstStyle/>
          <a:p>
            <a:pPr algn="r"/>
            <a:fld id="{BE3C9EA7-7BD1-4569-9217-2684F349F65A}" type="slidenum">
              <a:rPr lang="en-US" sz="1400" b="0" strike="noStrike" spc="-1" smtClean="0">
                <a:latin typeface="Times New Roman"/>
              </a:rPr>
              <a:t>74</a:t>
            </a:fld>
            <a:endParaRPr lang="en-US" sz="1400" b="0" strike="noStrike" spc="-1">
              <a:latin typeface="Times New Roman"/>
            </a:endParaRPr>
          </a:p>
        </p:txBody>
      </p:sp>
    </p:spTree>
    <p:extLst>
      <p:ext uri="{BB962C8B-B14F-4D97-AF65-F5344CB8AC3E}">
        <p14:creationId xmlns:p14="http://schemas.microsoft.com/office/powerpoint/2010/main" val="114077518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228600" indent="-228600">
              <a:buAutoNum type="arabicPeriod"/>
            </a:pPr>
            <a:r>
              <a:rPr lang="zh-CN" altLang="en-US" dirty="0"/>
              <a:t>我们需要在把我们的程序的第一条指令放到</a:t>
            </a:r>
            <a:r>
              <a:rPr lang="en-US" altLang="zh-CN" dirty="0"/>
              <a:t>0XFFFF FFF0</a:t>
            </a:r>
            <a:r>
              <a:rPr lang="zh-CN" altLang="en-US" dirty="0"/>
              <a:t>， </a:t>
            </a:r>
            <a:endParaRPr lang="en-US" altLang="zh-CN" dirty="0"/>
          </a:p>
          <a:p>
            <a:pPr marL="228600" indent="-228600">
              <a:buAutoNum type="arabicPeriod"/>
            </a:pPr>
            <a:r>
              <a:rPr lang="zh-CN" altLang="en-US" dirty="0"/>
              <a:t>所有的外部设备（如键盘，显示）需要我们自己管理；</a:t>
            </a:r>
            <a:endParaRPr lang="en-US" altLang="zh-CN" dirty="0"/>
          </a:p>
          <a:p>
            <a:pPr marL="228600" indent="-228600">
              <a:buAutoNum type="arabicPeriod"/>
            </a:pPr>
            <a:r>
              <a:rPr lang="zh-CN" altLang="en-US" dirty="0"/>
              <a:t>我们的程序需要管理内存的分配；</a:t>
            </a:r>
            <a:endParaRPr lang="en-US" altLang="zh-CN" dirty="0"/>
          </a:p>
          <a:p>
            <a:pPr marL="228600" indent="-228600">
              <a:buAutoNum type="arabicPeriod"/>
            </a:pPr>
            <a:r>
              <a:rPr lang="zh-CN" altLang="en-US" dirty="0"/>
              <a:t>如果一个程序执行完后，我们需要关机，为第二个程序做同样的事情；我们将无法同事执行多个程序；</a:t>
            </a:r>
            <a:endParaRPr lang="en-US" altLang="zh-CN" dirty="0"/>
          </a:p>
          <a:p>
            <a:pPr marL="228600" indent="-228600">
              <a:buAutoNum type="arabicPeriod"/>
            </a:pPr>
            <a:endParaRPr lang="en-US" dirty="0"/>
          </a:p>
        </p:txBody>
      </p:sp>
      <p:sp>
        <p:nvSpPr>
          <p:cNvPr id="4" name="Slide Number Placeholder 3"/>
          <p:cNvSpPr>
            <a:spLocks noGrp="1"/>
          </p:cNvSpPr>
          <p:nvPr>
            <p:ph type="sldNum"/>
          </p:nvPr>
        </p:nvSpPr>
        <p:spPr/>
        <p:txBody>
          <a:bodyPr/>
          <a:lstStyle/>
          <a:p>
            <a:pPr algn="r"/>
            <a:fld id="{BE3C9EA7-7BD1-4569-9217-2684F349F65A}" type="slidenum">
              <a:rPr lang="en-US" sz="1400" b="0" strike="noStrike" spc="-1" smtClean="0">
                <a:latin typeface="Times New Roman"/>
              </a:rPr>
              <a:t>75</a:t>
            </a:fld>
            <a:endParaRPr lang="en-US" sz="1400" b="0" strike="noStrike" spc="-1">
              <a:latin typeface="Times New Roman"/>
            </a:endParaRPr>
          </a:p>
        </p:txBody>
      </p:sp>
    </p:spTree>
    <p:extLst>
      <p:ext uri="{BB962C8B-B14F-4D97-AF65-F5344CB8AC3E}">
        <p14:creationId xmlns:p14="http://schemas.microsoft.com/office/powerpoint/2010/main" val="211673541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p:nvPr>
        </p:nvSpPr>
        <p:spPr/>
        <p:txBody>
          <a:bodyPr/>
          <a:lstStyle/>
          <a:p>
            <a:pPr algn="r"/>
            <a:fld id="{BE3C9EA7-7BD1-4569-9217-2684F349F65A}" type="slidenum">
              <a:rPr lang="en-US" sz="1400" b="0" strike="noStrike" spc="-1" smtClean="0">
                <a:latin typeface="Times New Roman"/>
              </a:rPr>
              <a:t>76</a:t>
            </a:fld>
            <a:endParaRPr lang="en-US" sz="1400" b="0" strike="noStrike" spc="-1">
              <a:latin typeface="Times New Roman"/>
            </a:endParaRPr>
          </a:p>
        </p:txBody>
      </p:sp>
    </p:spTree>
    <p:extLst>
      <p:ext uri="{BB962C8B-B14F-4D97-AF65-F5344CB8AC3E}">
        <p14:creationId xmlns:p14="http://schemas.microsoft.com/office/powerpoint/2010/main" val="191414910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p:nvPr>
        </p:nvSpPr>
        <p:spPr/>
        <p:txBody>
          <a:bodyPr/>
          <a:lstStyle/>
          <a:p>
            <a:pPr algn="r"/>
            <a:fld id="{BE3C9EA7-7BD1-4569-9217-2684F349F65A}" type="slidenum">
              <a:rPr lang="en-US" sz="1400" b="0" strike="noStrike" spc="-1" smtClean="0">
                <a:latin typeface="Times New Roman"/>
              </a:rPr>
              <a:t>77</a:t>
            </a:fld>
            <a:endParaRPr lang="en-US" sz="1400" b="0" strike="noStrike" spc="-1">
              <a:latin typeface="Times New Roman"/>
            </a:endParaRPr>
          </a:p>
        </p:txBody>
      </p:sp>
    </p:spTree>
    <p:extLst>
      <p:ext uri="{BB962C8B-B14F-4D97-AF65-F5344CB8AC3E}">
        <p14:creationId xmlns:p14="http://schemas.microsoft.com/office/powerpoint/2010/main" val="2069432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PlaceHolder 1"/>
          <p:cNvSpPr>
            <a:spLocks noGrp="1" noRot="1" noChangeAspect="1"/>
          </p:cNvSpPr>
          <p:nvPr>
            <p:ph type="sldImg"/>
          </p:nvPr>
        </p:nvSpPr>
        <p:spPr>
          <a:xfrm>
            <a:off x="685800" y="1143000"/>
            <a:ext cx="5484813" cy="3084513"/>
          </a:xfrm>
          <a:prstGeom prst="rect">
            <a:avLst/>
          </a:prstGeom>
        </p:spPr>
      </p:sp>
      <p:sp>
        <p:nvSpPr>
          <p:cNvPr id="324" name="PlaceHolder 2"/>
          <p:cNvSpPr>
            <a:spLocks noGrp="1"/>
          </p:cNvSpPr>
          <p:nvPr>
            <p:ph type="body"/>
          </p:nvPr>
        </p:nvSpPr>
        <p:spPr>
          <a:xfrm>
            <a:off x="685800" y="4400640"/>
            <a:ext cx="5484600" cy="3598560"/>
          </a:xfrm>
          <a:prstGeom prst="rect">
            <a:avLst/>
          </a:prstGeom>
        </p:spPr>
        <p:txBody>
          <a:bodyPr lIns="0" tIns="0" rIns="0" bIns="0">
            <a:noAutofit/>
          </a:bodyPr>
          <a:lstStyle/>
          <a:p>
            <a:pPr marL="1440" indent="0">
              <a:lnSpc>
                <a:spcPct val="100000"/>
              </a:lnSpc>
              <a:buNone/>
            </a:pPr>
            <a:r>
              <a:rPr lang="en-US" sz="2000" b="0" strike="noStrike" spc="-1" dirty="0">
                <a:latin typeface="Arial"/>
              </a:rPr>
              <a:t>1.</a:t>
            </a:r>
            <a:r>
              <a:rPr lang="zh-CN" altLang="en-US" sz="2000" b="0" strike="noStrike" spc="-1" dirty="0">
                <a:latin typeface="Arial"/>
              </a:rPr>
              <a:t>   </a:t>
            </a:r>
            <a:r>
              <a:rPr lang="en-US" sz="2000" b="0" strike="noStrike" spc="-1" dirty="0" err="1">
                <a:latin typeface="Arial"/>
              </a:rPr>
              <a:t>课堂上，增加一些二进制到十进制的转换列子，让学生练习</a:t>
            </a:r>
            <a:r>
              <a:rPr lang="en-US" sz="2000" b="0" strike="noStrike" spc="-1" dirty="0">
                <a:latin typeface="Arial"/>
              </a:rPr>
              <a:t>；</a:t>
            </a:r>
          </a:p>
          <a:p>
            <a:pPr marL="1440" indent="0">
              <a:lnSpc>
                <a:spcPct val="100000"/>
              </a:lnSpc>
              <a:buNone/>
            </a:pPr>
            <a:r>
              <a:rPr lang="zh-CN" altLang="en-US" sz="2000" b="0" strike="noStrike" spc="-1" dirty="0">
                <a:latin typeface="Arial"/>
              </a:rPr>
              <a:t>           </a:t>
            </a:r>
            <a:r>
              <a:rPr lang="en-US" altLang="zh-CN" sz="2000" b="0" strike="noStrike" spc="-1" dirty="0">
                <a:latin typeface="Arial"/>
              </a:rPr>
              <a:t>a)  </a:t>
            </a:r>
            <a:r>
              <a:rPr lang="zh-CN" altLang="en-US" sz="2000" b="0" strike="noStrike" spc="-1" dirty="0">
                <a:latin typeface="Arial"/>
              </a:rPr>
              <a:t>一首歌为</a:t>
            </a:r>
            <a:r>
              <a:rPr lang="en-US" altLang="zh-CN" sz="2000" b="0" strike="noStrike" spc="-1" dirty="0">
                <a:latin typeface="Arial"/>
              </a:rPr>
              <a:t>4M</a:t>
            </a:r>
            <a:r>
              <a:rPr lang="zh-CN" altLang="en-US" sz="2000" b="0" strike="noStrike" spc="-1" dirty="0">
                <a:latin typeface="Arial"/>
              </a:rPr>
              <a:t>字节，一个</a:t>
            </a:r>
            <a:r>
              <a:rPr lang="en-US" altLang="zh-CN" sz="2000" b="0" strike="noStrike" spc="-1" dirty="0">
                <a:latin typeface="Arial"/>
              </a:rPr>
              <a:t>U</a:t>
            </a:r>
            <a:r>
              <a:rPr lang="zh-CN" altLang="en-US" sz="2000" b="0" strike="noStrike" spc="-1" dirty="0">
                <a:latin typeface="Arial"/>
              </a:rPr>
              <a:t>盘</a:t>
            </a:r>
            <a:r>
              <a:rPr lang="en-US" altLang="zh-CN" sz="2000" b="0" strike="noStrike" spc="-1" dirty="0">
                <a:latin typeface="Arial"/>
              </a:rPr>
              <a:t>64G</a:t>
            </a:r>
            <a:r>
              <a:rPr lang="zh-CN" altLang="en-US" sz="2000" b="0" strike="noStrike" spc="-1" dirty="0">
                <a:latin typeface="Arial"/>
              </a:rPr>
              <a:t>， 这个</a:t>
            </a:r>
            <a:r>
              <a:rPr lang="en-US" altLang="zh-CN" sz="2000" b="0" strike="noStrike" spc="-1" dirty="0">
                <a:latin typeface="Arial"/>
              </a:rPr>
              <a:t>U</a:t>
            </a:r>
            <a:r>
              <a:rPr lang="zh-CN" altLang="en-US" sz="2000" b="0" strike="noStrike" spc="-1" dirty="0">
                <a:latin typeface="Arial"/>
              </a:rPr>
              <a:t>盘可以存多少首歌 ？</a:t>
            </a:r>
            <a:endParaRPr lang="en-US" altLang="zh-CN" sz="2000" b="0" strike="noStrike" spc="-1" dirty="0">
              <a:latin typeface="Arial"/>
            </a:endParaRPr>
          </a:p>
          <a:p>
            <a:pPr marL="1440" indent="0">
              <a:lnSpc>
                <a:spcPct val="100000"/>
              </a:lnSpc>
              <a:buNone/>
            </a:pPr>
            <a:r>
              <a:rPr lang="en-US" altLang="zh-CN" sz="2000" b="0" strike="noStrike" spc="-1" dirty="0">
                <a:latin typeface="Arial"/>
              </a:rPr>
              <a:t>           b) USB </a:t>
            </a:r>
            <a:r>
              <a:rPr lang="zh-CN" altLang="en-US" sz="2000" b="0" strike="noStrike" spc="-1" dirty="0">
                <a:latin typeface="Arial"/>
              </a:rPr>
              <a:t>盘</a:t>
            </a:r>
            <a:r>
              <a:rPr lang="en-US" altLang="zh-CN" sz="2000" b="0" strike="noStrike" spc="-1" dirty="0">
                <a:latin typeface="Arial"/>
              </a:rPr>
              <a:t>64GB</a:t>
            </a:r>
            <a:r>
              <a:rPr lang="zh-CN" altLang="en-US" sz="2000" b="0" strike="noStrike" spc="-1" dirty="0">
                <a:latin typeface="Arial"/>
              </a:rPr>
              <a:t>， 一部电影</a:t>
            </a:r>
            <a:r>
              <a:rPr lang="en-US" altLang="zh-CN" sz="2000" b="0" strike="noStrike" spc="-1" dirty="0">
                <a:latin typeface="Arial"/>
              </a:rPr>
              <a:t>512MB</a:t>
            </a:r>
            <a:r>
              <a:rPr lang="zh-CN" altLang="en-US" sz="2000" b="0" strike="noStrike" spc="-1" dirty="0">
                <a:latin typeface="Arial"/>
              </a:rPr>
              <a:t>，可以存多少部电影；</a:t>
            </a:r>
            <a:endParaRPr lang="en-US" altLang="zh-CN" sz="2000" b="0" strike="noStrike" spc="-1" dirty="0">
              <a:latin typeface="Arial"/>
            </a:endParaRPr>
          </a:p>
          <a:p>
            <a:pPr marL="458640" indent="-457200">
              <a:lnSpc>
                <a:spcPct val="100000"/>
              </a:lnSpc>
              <a:buAutoNum type="arabicPeriod"/>
            </a:pPr>
            <a:endParaRPr lang="en-US" sz="2000" b="0" strike="noStrike" spc="-1" dirty="0">
              <a:latin typeface="Arial"/>
            </a:endParaRPr>
          </a:p>
          <a:p>
            <a:pPr marL="228600" indent="-226800">
              <a:lnSpc>
                <a:spcPct val="100000"/>
              </a:lnSpc>
              <a:buClr>
                <a:srgbClr val="000000"/>
              </a:buClr>
              <a:buFont typeface="StarSymbol"/>
              <a:buAutoNum type="arabicPeriod" startAt="2"/>
            </a:pPr>
            <a:r>
              <a:rPr lang="en-US" sz="2000" b="0" strike="noStrike" spc="-1" dirty="0" err="1">
                <a:latin typeface="Arial"/>
              </a:rPr>
              <a:t>练习二进制加减法</a:t>
            </a:r>
            <a:r>
              <a:rPr lang="en-US" sz="2000" b="0" strike="noStrike" spc="-1" dirty="0">
                <a:latin typeface="Arial"/>
              </a:rPr>
              <a:t>；</a:t>
            </a:r>
          </a:p>
          <a:p>
            <a:pPr>
              <a:lnSpc>
                <a:spcPct val="100000"/>
              </a:lnSpc>
            </a:pPr>
            <a:endParaRPr lang="en-US" sz="2000" b="0" strike="noStrike" spc="-1" dirty="0">
              <a:latin typeface="Arial"/>
            </a:endParaRPr>
          </a:p>
          <a:p>
            <a:pPr>
              <a:lnSpc>
                <a:spcPct val="100000"/>
              </a:lnSpc>
            </a:pPr>
            <a:r>
              <a:rPr lang="en-US" sz="2000" b="0" strike="noStrike" spc="-1" dirty="0" err="1">
                <a:latin typeface="Arial"/>
              </a:rPr>
              <a:t>唐朔飞</a:t>
            </a:r>
            <a:r>
              <a:rPr lang="en-US" sz="2000" b="0" strike="noStrike" spc="-1" dirty="0">
                <a:latin typeface="Arial"/>
              </a:rPr>
              <a:t> </a:t>
            </a:r>
            <a:r>
              <a:rPr lang="en-US" sz="2000" b="0" strike="noStrike" spc="-1" dirty="0" err="1">
                <a:latin typeface="Arial"/>
              </a:rPr>
              <a:t>第六章</a:t>
            </a:r>
            <a:endParaRPr lang="en-US" sz="2000" b="0" strike="noStrike" spc="-1" dirty="0">
              <a:latin typeface="Arial"/>
            </a:endParaRPr>
          </a:p>
        </p:txBody>
      </p:sp>
      <p:sp>
        <p:nvSpPr>
          <p:cNvPr id="325"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C180F778-7A5E-45EE-9C4C-4D1E8BA99073}" type="slidenum">
              <a:rPr lang="en-US" sz="1200" b="0" strike="noStrike" spc="-1">
                <a:solidFill>
                  <a:srgbClr val="000000"/>
                </a:solidFill>
                <a:latin typeface="+mn-lt"/>
                <a:ea typeface="+mn-ea"/>
              </a:rPr>
              <a:t>8</a:t>
            </a:fld>
            <a:endParaRPr lang="en-US" sz="1200" b="0" strike="noStrike" spc="-1">
              <a:latin typeface="Aria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PlaceHolder 1"/>
          <p:cNvSpPr>
            <a:spLocks noGrp="1" noRot="1" noChangeAspect="1"/>
          </p:cNvSpPr>
          <p:nvPr>
            <p:ph type="sldImg"/>
          </p:nvPr>
        </p:nvSpPr>
        <p:spPr>
          <a:xfrm>
            <a:off x="685800" y="1143000"/>
            <a:ext cx="5484813" cy="3084513"/>
          </a:xfrm>
          <a:prstGeom prst="rect">
            <a:avLst/>
          </a:prstGeom>
        </p:spPr>
      </p:sp>
      <p:sp>
        <p:nvSpPr>
          <p:cNvPr id="321"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r>
              <a:rPr lang="en-US" sz="2000" b="0" strike="noStrike" spc="-1" dirty="0">
                <a:latin typeface="Arial"/>
              </a:rPr>
              <a:t>1</a:t>
            </a:r>
          </a:p>
        </p:txBody>
      </p:sp>
      <p:sp>
        <p:nvSpPr>
          <p:cNvPr id="322"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F2B6A0CC-1808-4E40-92C5-02D9A09D5D53}" type="slidenum">
              <a:rPr lang="en-US" sz="1200" b="0" strike="noStrike" spc="-1">
                <a:solidFill>
                  <a:srgbClr val="000000"/>
                </a:solidFill>
                <a:latin typeface="+mn-lt"/>
                <a:ea typeface="+mn-ea"/>
              </a:rPr>
              <a:t>78</a:t>
            </a:fld>
            <a:endParaRPr lang="en-US" sz="1200" b="0" strike="noStrike" spc="-1">
              <a:latin typeface="Arial"/>
            </a:endParaRPr>
          </a:p>
        </p:txBody>
      </p:sp>
    </p:spTree>
    <p:extLst>
      <p:ext uri="{BB962C8B-B14F-4D97-AF65-F5344CB8AC3E}">
        <p14:creationId xmlns:p14="http://schemas.microsoft.com/office/powerpoint/2010/main" val="381901215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首先让学生回忆一下，什么是数据（字符，整数，浮点数，声音，图像，视频）。</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存储设备，让学生回忆一下，内存和磁盘的区别。</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文件是一个</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组成的比特流， 当计算机从磁盘读取这些</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时，用什么样的方式去解释 ？</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数据结构描述一个数据由那些成分数据构成，以什么方式构成，呈什么结构。数据结构有逻辑上的数据结构和物理上的数据结构之分。 如文件在磁盘上的物理存储上可能是分散的，但逻辑上是连续的。 </a:t>
            </a:r>
            <a:endParaRPr lang="en-US" altLang="zh-CN"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文件在磁盘上是一个二进制的数据流，怎么让计算机知道是一个文件？ 我们需要按照一点的结构来解释。</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p:nvPr>
        </p:nvSpPr>
        <p:spPr/>
        <p:txBody>
          <a:bodyPr/>
          <a:lstStyle/>
          <a:p>
            <a:pPr algn="r"/>
            <a:fld id="{BE3C9EA7-7BD1-4569-9217-2684F349F65A}" type="slidenum">
              <a:rPr lang="en-US" sz="1400" b="0" strike="noStrike" spc="-1" smtClean="0">
                <a:latin typeface="Times New Roman"/>
              </a:rPr>
              <a:t>79</a:t>
            </a:fld>
            <a:endParaRPr lang="en-US" sz="1400" b="0" strike="noStrike" spc="-1">
              <a:latin typeface="Times New Roman"/>
            </a:endParaRPr>
          </a:p>
        </p:txBody>
      </p:sp>
    </p:spTree>
    <p:extLst>
      <p:ext uri="{BB962C8B-B14F-4D97-AF65-F5344CB8AC3E}">
        <p14:creationId xmlns:p14="http://schemas.microsoft.com/office/powerpoint/2010/main" val="362669942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zh-CN" altLang="en-US" dirty="0"/>
              <a:t>实践  </a:t>
            </a:r>
            <a:r>
              <a:rPr lang="en-US" altLang="zh-CN" dirty="0"/>
              <a:t>Linux dd </a:t>
            </a:r>
            <a:r>
              <a:rPr lang="zh-CN" altLang="en-US" dirty="0"/>
              <a:t>命令，读写块。</a:t>
            </a:r>
            <a:endParaRPr lang="en-US" dirty="0"/>
          </a:p>
        </p:txBody>
      </p:sp>
      <p:sp>
        <p:nvSpPr>
          <p:cNvPr id="4" name="Slide Number Placeholder 3"/>
          <p:cNvSpPr>
            <a:spLocks noGrp="1"/>
          </p:cNvSpPr>
          <p:nvPr>
            <p:ph type="sldNum"/>
          </p:nvPr>
        </p:nvSpPr>
        <p:spPr/>
        <p:txBody>
          <a:bodyPr/>
          <a:lstStyle/>
          <a:p>
            <a:pPr algn="r"/>
            <a:fld id="{BE3C9EA7-7BD1-4569-9217-2684F349F65A}" type="slidenum">
              <a:rPr lang="en-US" sz="1400" b="0" strike="noStrike" spc="-1" smtClean="0">
                <a:latin typeface="Times New Roman"/>
              </a:rPr>
              <a:t>80</a:t>
            </a:fld>
            <a:endParaRPr lang="en-US" sz="1400" b="0" strike="noStrike" spc="-1">
              <a:latin typeface="Times New Roman"/>
            </a:endParaRPr>
          </a:p>
        </p:txBody>
      </p:sp>
    </p:spTree>
    <p:extLst>
      <p:ext uri="{BB962C8B-B14F-4D97-AF65-F5344CB8AC3E}">
        <p14:creationId xmlns:p14="http://schemas.microsoft.com/office/powerpoint/2010/main" val="180324097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BE3C9EA7-7BD1-4569-9217-2684F349F65A}" type="slidenum">
              <a:rPr lang="en-US" sz="1400" b="0" strike="noStrike" spc="-1" smtClean="0">
                <a:latin typeface="Times New Roman"/>
              </a:rPr>
              <a:t>81</a:t>
            </a:fld>
            <a:endParaRPr lang="en-US" sz="1400" b="0" strike="noStrike" spc="-1">
              <a:latin typeface="Times New Roman"/>
            </a:endParaRPr>
          </a:p>
        </p:txBody>
      </p:sp>
    </p:spTree>
    <p:extLst>
      <p:ext uri="{BB962C8B-B14F-4D97-AF65-F5344CB8AC3E}">
        <p14:creationId xmlns:p14="http://schemas.microsoft.com/office/powerpoint/2010/main" val="112641540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BE3C9EA7-7BD1-4569-9217-2684F349F65A}" type="slidenum">
              <a:rPr lang="en-US" sz="1400" b="0" strike="noStrike" spc="-1" smtClean="0">
                <a:latin typeface="Times New Roman"/>
              </a:rPr>
              <a:t>82</a:t>
            </a:fld>
            <a:endParaRPr lang="en-US" sz="1400" b="0" strike="noStrike" spc="-1">
              <a:latin typeface="Times New Roman"/>
            </a:endParaRPr>
          </a:p>
        </p:txBody>
      </p:sp>
    </p:spTree>
    <p:extLst>
      <p:ext uri="{BB962C8B-B14F-4D97-AF65-F5344CB8AC3E}">
        <p14:creationId xmlns:p14="http://schemas.microsoft.com/office/powerpoint/2010/main" val="299726136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BE3C9EA7-7BD1-4569-9217-2684F349F65A}" type="slidenum">
              <a:rPr lang="en-US" sz="1400" b="0" strike="noStrike" spc="-1" smtClean="0">
                <a:latin typeface="Times New Roman"/>
              </a:rPr>
              <a:t>83</a:t>
            </a:fld>
            <a:endParaRPr lang="en-US" sz="1400" b="0" strike="noStrike" spc="-1">
              <a:latin typeface="Times New Roman"/>
            </a:endParaRPr>
          </a:p>
        </p:txBody>
      </p:sp>
    </p:spTree>
    <p:extLst>
      <p:ext uri="{BB962C8B-B14F-4D97-AF65-F5344CB8AC3E}">
        <p14:creationId xmlns:p14="http://schemas.microsoft.com/office/powerpoint/2010/main" val="214576988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BE3C9EA7-7BD1-4569-9217-2684F349F65A}" type="slidenum">
              <a:rPr lang="en-US" sz="1400" b="0" strike="noStrike" spc="-1" smtClean="0">
                <a:latin typeface="Times New Roman"/>
              </a:rPr>
              <a:t>84</a:t>
            </a:fld>
            <a:endParaRPr lang="en-US" sz="1400" b="0" strike="noStrike" spc="-1">
              <a:latin typeface="Times New Roman"/>
            </a:endParaRPr>
          </a:p>
        </p:txBody>
      </p:sp>
    </p:spTree>
    <p:extLst>
      <p:ext uri="{BB962C8B-B14F-4D97-AF65-F5344CB8AC3E}">
        <p14:creationId xmlns:p14="http://schemas.microsoft.com/office/powerpoint/2010/main" val="271242889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BE3C9EA7-7BD1-4569-9217-2684F349F65A}" type="slidenum">
              <a:rPr lang="en-US" sz="1400" b="0" strike="noStrike" spc="-1" smtClean="0">
                <a:latin typeface="Times New Roman"/>
              </a:rPr>
              <a:t>85</a:t>
            </a:fld>
            <a:endParaRPr lang="en-US" sz="1400" b="0" strike="noStrike" spc="-1">
              <a:latin typeface="Times New Roman"/>
            </a:endParaRPr>
          </a:p>
        </p:txBody>
      </p:sp>
    </p:spTree>
    <p:extLst>
      <p:ext uri="{BB962C8B-B14F-4D97-AF65-F5344CB8AC3E}">
        <p14:creationId xmlns:p14="http://schemas.microsoft.com/office/powerpoint/2010/main" val="268373943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BE3C9EA7-7BD1-4569-9217-2684F349F65A}" type="slidenum">
              <a:rPr lang="en-US" sz="1400" b="0" strike="noStrike" spc="-1" smtClean="0">
                <a:latin typeface="Times New Roman"/>
              </a:rPr>
              <a:t>86</a:t>
            </a:fld>
            <a:endParaRPr lang="en-US" sz="1400" b="0" strike="noStrike" spc="-1">
              <a:latin typeface="Times New Roman"/>
            </a:endParaRPr>
          </a:p>
        </p:txBody>
      </p:sp>
    </p:spTree>
    <p:extLst>
      <p:ext uri="{BB962C8B-B14F-4D97-AF65-F5344CB8AC3E}">
        <p14:creationId xmlns:p14="http://schemas.microsoft.com/office/powerpoint/2010/main" val="258836721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PlaceHolder 1"/>
          <p:cNvSpPr>
            <a:spLocks noGrp="1" noRot="1" noChangeAspect="1"/>
          </p:cNvSpPr>
          <p:nvPr>
            <p:ph type="sldImg"/>
          </p:nvPr>
        </p:nvSpPr>
        <p:spPr>
          <a:xfrm>
            <a:off x="685800" y="1143000"/>
            <a:ext cx="5484813" cy="3084513"/>
          </a:xfrm>
          <a:prstGeom prst="rect">
            <a:avLst/>
          </a:prstGeom>
        </p:spPr>
      </p:sp>
      <p:sp>
        <p:nvSpPr>
          <p:cNvPr id="321"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r>
              <a:rPr lang="en-US" sz="2000" b="0" strike="noStrike" spc="-1" dirty="0">
                <a:latin typeface="Arial"/>
              </a:rPr>
              <a:t>1</a:t>
            </a:r>
          </a:p>
        </p:txBody>
      </p:sp>
      <p:sp>
        <p:nvSpPr>
          <p:cNvPr id="322"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F2B6A0CC-1808-4E40-92C5-02D9A09D5D53}" type="slidenum">
              <a:rPr lang="en-US" sz="1200" b="0" strike="noStrike" spc="-1">
                <a:solidFill>
                  <a:srgbClr val="000000"/>
                </a:solidFill>
                <a:latin typeface="+mn-lt"/>
                <a:ea typeface="+mn-ea"/>
              </a:rPr>
              <a:t>87</a:t>
            </a:fld>
            <a:endParaRPr lang="en-US" sz="1200" b="0" strike="noStrike" spc="-1">
              <a:latin typeface="Arial"/>
            </a:endParaRPr>
          </a:p>
        </p:txBody>
      </p:sp>
    </p:spTree>
    <p:extLst>
      <p:ext uri="{BB962C8B-B14F-4D97-AF65-F5344CB8AC3E}">
        <p14:creationId xmlns:p14="http://schemas.microsoft.com/office/powerpoint/2010/main" val="3674028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PlaceHolder 1"/>
          <p:cNvSpPr>
            <a:spLocks noGrp="1" noRot="1" noChangeAspect="1"/>
          </p:cNvSpPr>
          <p:nvPr>
            <p:ph type="sldImg"/>
          </p:nvPr>
        </p:nvSpPr>
        <p:spPr>
          <a:xfrm>
            <a:off x="685800" y="1143000"/>
            <a:ext cx="5484600" cy="3084480"/>
          </a:xfrm>
          <a:prstGeom prst="rect">
            <a:avLst/>
          </a:prstGeom>
        </p:spPr>
      </p:sp>
      <p:sp>
        <p:nvSpPr>
          <p:cNvPr id="327" name="PlaceHolder 2"/>
          <p:cNvSpPr>
            <a:spLocks noGrp="1"/>
          </p:cNvSpPr>
          <p:nvPr>
            <p:ph type="body"/>
          </p:nvPr>
        </p:nvSpPr>
        <p:spPr>
          <a:xfrm>
            <a:off x="685800" y="4400640"/>
            <a:ext cx="5484600" cy="3598560"/>
          </a:xfrm>
          <a:prstGeom prst="rect">
            <a:avLst/>
          </a:prstGeom>
        </p:spPr>
        <p:txBody>
          <a:bodyPr lIns="0" tIns="0" rIns="0" bIns="0">
            <a:noAutofit/>
          </a:bodyPr>
          <a:lstStyle/>
          <a:p>
            <a:endParaRPr lang="en-US" sz="2000" b="0" strike="noStrike" spc="-1" dirty="0">
              <a:latin typeface="Arial"/>
            </a:endParaRPr>
          </a:p>
        </p:txBody>
      </p:sp>
      <p:sp>
        <p:nvSpPr>
          <p:cNvPr id="328"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BE20A874-6536-4BED-8023-FB450E234FE4}" type="slidenum">
              <a:rPr lang="en-US" sz="1200" b="0" strike="noStrike" spc="-1">
                <a:solidFill>
                  <a:srgbClr val="000000"/>
                </a:solidFill>
                <a:latin typeface="+mn-lt"/>
                <a:ea typeface="+mn-ea"/>
              </a:rPr>
              <a:t>9</a:t>
            </a:fld>
            <a:endParaRPr lang="en-US" sz="1200" b="0" strike="noStrike" spc="-1">
              <a:latin typeface="Aria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p:nvPr>
        </p:nvSpPr>
        <p:spPr/>
        <p:txBody>
          <a:bodyPr/>
          <a:lstStyle/>
          <a:p>
            <a:pPr algn="r"/>
            <a:fld id="{BE3C9EA7-7BD1-4569-9217-2684F349F65A}" type="slidenum">
              <a:rPr lang="en-US" sz="1400" b="0" strike="noStrike" spc="-1" smtClean="0">
                <a:latin typeface="Times New Roman"/>
              </a:rPr>
              <a:t>88</a:t>
            </a:fld>
            <a:endParaRPr lang="en-US" sz="1400" b="0" strike="noStrike" spc="-1">
              <a:latin typeface="Times New Roman"/>
            </a:endParaRPr>
          </a:p>
        </p:txBody>
      </p:sp>
    </p:spTree>
    <p:extLst>
      <p:ext uri="{BB962C8B-B14F-4D97-AF65-F5344CB8AC3E}">
        <p14:creationId xmlns:p14="http://schemas.microsoft.com/office/powerpoint/2010/main" val="349295045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BE3C9EA7-7BD1-4569-9217-2684F349F65A}" type="slidenum">
              <a:rPr lang="en-US" sz="1400" b="0" strike="noStrike" spc="-1" smtClean="0">
                <a:latin typeface="Times New Roman"/>
              </a:rPr>
              <a:t>89</a:t>
            </a:fld>
            <a:endParaRPr lang="en-US" sz="1400" b="0" strike="noStrike" spc="-1">
              <a:latin typeface="Times New Roman"/>
            </a:endParaRPr>
          </a:p>
        </p:txBody>
      </p:sp>
    </p:spTree>
    <p:extLst>
      <p:ext uri="{BB962C8B-B14F-4D97-AF65-F5344CB8AC3E}">
        <p14:creationId xmlns:p14="http://schemas.microsoft.com/office/powerpoint/2010/main" val="295330968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a:p>
            <a:r>
              <a:rPr lang="zh-CN" altLang="en-US" sz="1200" b="0" i="0" kern="1200" dirty="0">
                <a:solidFill>
                  <a:schemeClr val="tx1"/>
                </a:solidFill>
                <a:effectLst/>
                <a:latin typeface="+mn-lt"/>
                <a:ea typeface="+mn-ea"/>
                <a:cs typeface="+mn-cs"/>
              </a:rPr>
              <a:t>解释一下什么是轮询和中断，可以假设系统有网卡，鼠标，键盘，显卡，</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要怎么处理和这些设备的通信。</a:t>
            </a:r>
            <a:endParaRPr lang="en-US" altLang="zh-CN"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p:nvPr>
        </p:nvSpPr>
        <p:spPr/>
        <p:txBody>
          <a:bodyPr/>
          <a:lstStyle/>
          <a:p>
            <a:pPr algn="r"/>
            <a:fld id="{BE3C9EA7-7BD1-4569-9217-2684F349F65A}" type="slidenum">
              <a:rPr lang="en-US" sz="1400" b="0" strike="noStrike" spc="-1" smtClean="0">
                <a:latin typeface="Times New Roman"/>
              </a:rPr>
              <a:t>90</a:t>
            </a:fld>
            <a:endParaRPr lang="en-US" sz="1400" b="0" strike="noStrike" spc="-1">
              <a:latin typeface="Times New Roman"/>
            </a:endParaRPr>
          </a:p>
        </p:txBody>
      </p:sp>
    </p:spTree>
    <p:extLst>
      <p:ext uri="{BB962C8B-B14F-4D97-AF65-F5344CB8AC3E}">
        <p14:creationId xmlns:p14="http://schemas.microsoft.com/office/powerpoint/2010/main" val="61036006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a:p>
            <a:r>
              <a:rPr lang="zh-CN" altLang="en-US" sz="1200" b="0" i="0" kern="1200" dirty="0">
                <a:solidFill>
                  <a:schemeClr val="tx1"/>
                </a:solidFill>
                <a:effectLst/>
                <a:latin typeface="+mn-lt"/>
                <a:ea typeface="+mn-ea"/>
                <a:cs typeface="+mn-cs"/>
              </a:rPr>
              <a:t>画一个</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和中断请求、中断应答引脚，</a:t>
            </a:r>
            <a:r>
              <a:rPr lang="en-US" altLang="zh-CN" sz="1200" b="0" i="0" kern="1200" dirty="0">
                <a:solidFill>
                  <a:schemeClr val="tx1"/>
                </a:solidFill>
                <a:effectLst/>
                <a:latin typeface="+mn-lt"/>
                <a:ea typeface="+mn-ea"/>
                <a:cs typeface="+mn-cs"/>
              </a:rPr>
              <a:t>8259</a:t>
            </a:r>
            <a:r>
              <a:rPr lang="zh-CN" altLang="en-US" sz="1200" b="0" i="0" kern="1200" dirty="0">
                <a:solidFill>
                  <a:schemeClr val="tx1"/>
                </a:solidFill>
                <a:effectLst/>
                <a:latin typeface="+mn-lt"/>
                <a:ea typeface="+mn-ea"/>
                <a:cs typeface="+mn-cs"/>
              </a:rPr>
              <a:t>中断控制器，</a:t>
            </a:r>
            <a:r>
              <a:rPr lang="en-US" altLang="zh-CN" sz="1200" b="0" i="0" kern="1200" dirty="0">
                <a:solidFill>
                  <a:schemeClr val="tx1"/>
                </a:solidFill>
                <a:effectLst/>
                <a:latin typeface="+mn-lt"/>
                <a:ea typeface="+mn-ea"/>
                <a:cs typeface="+mn-cs"/>
              </a:rPr>
              <a:t>data/</a:t>
            </a:r>
            <a:r>
              <a:rPr lang="en-US" altLang="zh-CN" sz="1200" b="0" i="0" kern="1200" dirty="0" err="1">
                <a:solidFill>
                  <a:schemeClr val="tx1"/>
                </a:solidFill>
                <a:effectLst/>
                <a:latin typeface="+mn-lt"/>
                <a:ea typeface="+mn-ea"/>
                <a:cs typeface="+mn-cs"/>
              </a:rPr>
              <a:t>addr</a:t>
            </a:r>
            <a:r>
              <a:rPr lang="en-US" altLang="zh-CN" sz="1200" b="0" i="0" kern="1200" dirty="0">
                <a:solidFill>
                  <a:schemeClr val="tx1"/>
                </a:solidFill>
                <a:effectLst/>
                <a:latin typeface="+mn-lt"/>
                <a:ea typeface="+mn-ea"/>
                <a:cs typeface="+mn-cs"/>
              </a:rPr>
              <a:t> bus,  </a:t>
            </a:r>
            <a:r>
              <a:rPr lang="zh-CN" altLang="en-US" sz="1200" b="0" i="0" kern="1200" dirty="0">
                <a:solidFill>
                  <a:schemeClr val="tx1"/>
                </a:solidFill>
                <a:effectLst/>
                <a:latin typeface="+mn-lt"/>
                <a:ea typeface="+mn-ea"/>
                <a:cs typeface="+mn-cs"/>
              </a:rPr>
              <a:t>网卡画一个中断状态寄存器，中断设置寄存器， 解释中断处理的流程</a:t>
            </a:r>
            <a:endParaRPr lang="en-US" dirty="0"/>
          </a:p>
        </p:txBody>
      </p:sp>
      <p:sp>
        <p:nvSpPr>
          <p:cNvPr id="4" name="Slide Number Placeholder 3"/>
          <p:cNvSpPr>
            <a:spLocks noGrp="1"/>
          </p:cNvSpPr>
          <p:nvPr>
            <p:ph type="sldNum"/>
          </p:nvPr>
        </p:nvSpPr>
        <p:spPr/>
        <p:txBody>
          <a:bodyPr/>
          <a:lstStyle/>
          <a:p>
            <a:pPr algn="r"/>
            <a:fld id="{BE3C9EA7-7BD1-4569-9217-2684F349F65A}" type="slidenum">
              <a:rPr lang="en-US" sz="1400" b="0" strike="noStrike" spc="-1" smtClean="0">
                <a:latin typeface="Times New Roman"/>
              </a:rPr>
              <a:t>91</a:t>
            </a:fld>
            <a:endParaRPr lang="en-US" sz="1400" b="0" strike="noStrike" spc="-1">
              <a:latin typeface="Times New Roman"/>
            </a:endParaRPr>
          </a:p>
        </p:txBody>
      </p:sp>
    </p:spTree>
    <p:extLst>
      <p:ext uri="{BB962C8B-B14F-4D97-AF65-F5344CB8AC3E}">
        <p14:creationId xmlns:p14="http://schemas.microsoft.com/office/powerpoint/2010/main" val="411782798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BE3C9EA7-7BD1-4569-9217-2684F349F65A}" type="slidenum">
              <a:rPr lang="en-US" sz="1400" b="0" strike="noStrike" spc="-1" smtClean="0">
                <a:latin typeface="Times New Roman"/>
              </a:rPr>
              <a:t>92</a:t>
            </a:fld>
            <a:endParaRPr lang="en-US" sz="1400" b="0" strike="noStrike" spc="-1">
              <a:latin typeface="Times New Roman"/>
            </a:endParaRPr>
          </a:p>
        </p:txBody>
      </p:sp>
    </p:spTree>
    <p:extLst>
      <p:ext uri="{BB962C8B-B14F-4D97-AF65-F5344CB8AC3E}">
        <p14:creationId xmlns:p14="http://schemas.microsoft.com/office/powerpoint/2010/main" val="363438659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PlaceHolder 1"/>
          <p:cNvSpPr>
            <a:spLocks noGrp="1" noRot="1" noChangeAspect="1"/>
          </p:cNvSpPr>
          <p:nvPr>
            <p:ph type="sldImg"/>
          </p:nvPr>
        </p:nvSpPr>
        <p:spPr>
          <a:xfrm>
            <a:off x="685800" y="1143000"/>
            <a:ext cx="5484813" cy="3084513"/>
          </a:xfrm>
          <a:prstGeom prst="rect">
            <a:avLst/>
          </a:prstGeom>
        </p:spPr>
      </p:sp>
      <p:sp>
        <p:nvSpPr>
          <p:cNvPr id="321"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r>
              <a:rPr lang="en-US" sz="2000" b="0" strike="noStrike" spc="-1" dirty="0">
                <a:latin typeface="Arial"/>
              </a:rPr>
              <a:t>1</a:t>
            </a:r>
          </a:p>
        </p:txBody>
      </p:sp>
      <p:sp>
        <p:nvSpPr>
          <p:cNvPr id="322"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F2B6A0CC-1808-4E40-92C5-02D9A09D5D53}" type="slidenum">
              <a:rPr lang="en-US" sz="1200" b="0" strike="noStrike" spc="-1">
                <a:solidFill>
                  <a:srgbClr val="000000"/>
                </a:solidFill>
                <a:latin typeface="+mn-lt"/>
                <a:ea typeface="+mn-ea"/>
              </a:rPr>
              <a:t>93</a:t>
            </a:fld>
            <a:endParaRPr lang="en-US" sz="1200" b="0" strike="noStrike" spc="-1">
              <a:latin typeface="Arial"/>
            </a:endParaRPr>
          </a:p>
        </p:txBody>
      </p:sp>
    </p:spTree>
    <p:extLst>
      <p:ext uri="{BB962C8B-B14F-4D97-AF65-F5344CB8AC3E}">
        <p14:creationId xmlns:p14="http://schemas.microsoft.com/office/powerpoint/2010/main" val="385319952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PlaceHolder 1"/>
          <p:cNvSpPr>
            <a:spLocks noGrp="1" noRot="1" noChangeAspect="1"/>
          </p:cNvSpPr>
          <p:nvPr>
            <p:ph type="sldImg"/>
          </p:nvPr>
        </p:nvSpPr>
        <p:spPr>
          <a:xfrm>
            <a:off x="685800" y="1143000"/>
            <a:ext cx="5484813" cy="3084513"/>
          </a:xfrm>
          <a:prstGeom prst="rect">
            <a:avLst/>
          </a:prstGeom>
        </p:spPr>
      </p:sp>
      <p:sp>
        <p:nvSpPr>
          <p:cNvPr id="396"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endParaRPr lang="en-US" sz="2000" b="0" strike="noStrike" spc="-1" dirty="0">
              <a:latin typeface="Arial"/>
            </a:endParaRPr>
          </a:p>
        </p:txBody>
      </p:sp>
      <p:sp>
        <p:nvSpPr>
          <p:cNvPr id="397"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88B1E73-88F4-41A8-82C5-439486A090D3}" type="slidenum">
              <a:rPr lang="en-US" sz="1200" b="0" strike="noStrike" spc="-1">
                <a:solidFill>
                  <a:srgbClr val="000000"/>
                </a:solidFill>
                <a:latin typeface="+mn-lt"/>
                <a:ea typeface="+mn-ea"/>
              </a:rPr>
              <a:t>96</a:t>
            </a:fld>
            <a:endParaRPr lang="en-US" sz="1200" b="0" strike="noStrike" spc="-1">
              <a:latin typeface="Arial"/>
            </a:endParaRPr>
          </a:p>
        </p:txBody>
      </p:sp>
    </p:spTree>
    <p:extLst>
      <p:ext uri="{BB962C8B-B14F-4D97-AF65-F5344CB8AC3E}">
        <p14:creationId xmlns:p14="http://schemas.microsoft.com/office/powerpoint/2010/main" val="236087343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PlaceHolder 1"/>
          <p:cNvSpPr>
            <a:spLocks noGrp="1" noRot="1" noChangeAspect="1"/>
          </p:cNvSpPr>
          <p:nvPr>
            <p:ph type="sldImg"/>
          </p:nvPr>
        </p:nvSpPr>
        <p:spPr>
          <a:xfrm>
            <a:off x="685800" y="1143000"/>
            <a:ext cx="5484813" cy="3084513"/>
          </a:xfrm>
          <a:prstGeom prst="rect">
            <a:avLst/>
          </a:prstGeom>
        </p:spPr>
      </p:sp>
      <p:sp>
        <p:nvSpPr>
          <p:cNvPr id="396"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endParaRPr lang="en-US" sz="2000" b="0" strike="noStrike" spc="-1" dirty="0">
              <a:latin typeface="Arial"/>
            </a:endParaRPr>
          </a:p>
        </p:txBody>
      </p:sp>
      <p:sp>
        <p:nvSpPr>
          <p:cNvPr id="397"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88B1E73-88F4-41A8-82C5-439486A090D3}" type="slidenum">
              <a:rPr lang="en-US" sz="1200" b="0" strike="noStrike" spc="-1">
                <a:solidFill>
                  <a:srgbClr val="000000"/>
                </a:solidFill>
                <a:latin typeface="+mn-lt"/>
                <a:ea typeface="+mn-ea"/>
              </a:rPr>
              <a:t>97</a:t>
            </a:fld>
            <a:endParaRPr lang="en-US" sz="1200" b="0" strike="noStrike" spc="-1">
              <a:latin typeface="Arial"/>
            </a:endParaRPr>
          </a:p>
        </p:txBody>
      </p:sp>
    </p:spTree>
    <p:extLst>
      <p:ext uri="{BB962C8B-B14F-4D97-AF65-F5344CB8AC3E}">
        <p14:creationId xmlns:p14="http://schemas.microsoft.com/office/powerpoint/2010/main" val="366748451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PlaceHolder 1"/>
          <p:cNvSpPr>
            <a:spLocks noGrp="1" noRot="1" noChangeAspect="1"/>
          </p:cNvSpPr>
          <p:nvPr>
            <p:ph type="sldImg"/>
          </p:nvPr>
        </p:nvSpPr>
        <p:spPr>
          <a:xfrm>
            <a:off x="685800" y="1143000"/>
            <a:ext cx="5484813" cy="3084513"/>
          </a:xfrm>
          <a:prstGeom prst="rect">
            <a:avLst/>
          </a:prstGeom>
        </p:spPr>
      </p:sp>
      <p:sp>
        <p:nvSpPr>
          <p:cNvPr id="396"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endParaRPr lang="en-US" sz="2000" b="0" strike="noStrike" spc="-1" dirty="0">
              <a:latin typeface="Arial"/>
            </a:endParaRPr>
          </a:p>
        </p:txBody>
      </p:sp>
      <p:sp>
        <p:nvSpPr>
          <p:cNvPr id="397"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88B1E73-88F4-41A8-82C5-439486A090D3}" type="slidenum">
              <a:rPr lang="en-US" sz="1200" b="0" strike="noStrike" spc="-1">
                <a:solidFill>
                  <a:srgbClr val="000000"/>
                </a:solidFill>
                <a:latin typeface="+mn-lt"/>
                <a:ea typeface="+mn-ea"/>
              </a:rPr>
              <a:t>98</a:t>
            </a:fld>
            <a:endParaRPr lang="en-US" sz="1200" b="0" strike="noStrike" spc="-1">
              <a:latin typeface="Arial"/>
            </a:endParaRPr>
          </a:p>
        </p:txBody>
      </p:sp>
    </p:spTree>
    <p:extLst>
      <p:ext uri="{BB962C8B-B14F-4D97-AF65-F5344CB8AC3E}">
        <p14:creationId xmlns:p14="http://schemas.microsoft.com/office/powerpoint/2010/main" val="270221157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PlaceHolder 1"/>
          <p:cNvSpPr>
            <a:spLocks noGrp="1" noRot="1" noChangeAspect="1"/>
          </p:cNvSpPr>
          <p:nvPr>
            <p:ph type="sldImg"/>
          </p:nvPr>
        </p:nvSpPr>
        <p:spPr>
          <a:xfrm>
            <a:off x="685800" y="1143000"/>
            <a:ext cx="5484813" cy="3084513"/>
          </a:xfrm>
          <a:prstGeom prst="rect">
            <a:avLst/>
          </a:prstGeom>
        </p:spPr>
      </p:sp>
      <p:sp>
        <p:nvSpPr>
          <p:cNvPr id="396"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endParaRPr lang="en-US" sz="2000" b="0" strike="noStrike" spc="-1" dirty="0">
              <a:latin typeface="Arial"/>
            </a:endParaRPr>
          </a:p>
        </p:txBody>
      </p:sp>
      <p:sp>
        <p:nvSpPr>
          <p:cNvPr id="397"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88B1E73-88F4-41A8-82C5-439486A090D3}" type="slidenum">
              <a:rPr lang="en-US" sz="1200" b="0" strike="noStrike" spc="-1">
                <a:solidFill>
                  <a:srgbClr val="000000"/>
                </a:solidFill>
                <a:latin typeface="+mn-lt"/>
                <a:ea typeface="+mn-ea"/>
              </a:rPr>
              <a:t>99</a:t>
            </a:fld>
            <a:endParaRPr lang="en-US" sz="1200" b="0" strike="noStrike" spc="-1">
              <a:latin typeface="Arial"/>
            </a:endParaRPr>
          </a:p>
        </p:txBody>
      </p:sp>
    </p:spTree>
    <p:extLst>
      <p:ext uri="{BB962C8B-B14F-4D97-AF65-F5344CB8AC3E}">
        <p14:creationId xmlns:p14="http://schemas.microsoft.com/office/powerpoint/2010/main" val="3323992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PlaceHolder 1"/>
          <p:cNvSpPr>
            <a:spLocks noGrp="1" noRot="1" noChangeAspect="1"/>
          </p:cNvSpPr>
          <p:nvPr>
            <p:ph type="sldImg"/>
          </p:nvPr>
        </p:nvSpPr>
        <p:spPr>
          <a:xfrm>
            <a:off x="685800" y="1143000"/>
            <a:ext cx="5484813" cy="3084513"/>
          </a:xfrm>
          <a:prstGeom prst="rect">
            <a:avLst/>
          </a:prstGeom>
        </p:spPr>
      </p:sp>
      <p:sp>
        <p:nvSpPr>
          <p:cNvPr id="369" name="PlaceHolder 2"/>
          <p:cNvSpPr>
            <a:spLocks noGrp="1"/>
          </p:cNvSpPr>
          <p:nvPr>
            <p:ph type="body"/>
          </p:nvPr>
        </p:nvSpPr>
        <p:spPr>
          <a:xfrm>
            <a:off x="685800" y="4400640"/>
            <a:ext cx="5484600" cy="3598560"/>
          </a:xfrm>
          <a:prstGeom prst="rect">
            <a:avLst/>
          </a:prstGeom>
        </p:spPr>
        <p:txBody>
          <a:bodyPr lIns="0" tIns="0" rIns="0" bIns="0">
            <a:noAutofit/>
          </a:bodyPr>
          <a:lstStyle/>
          <a:p>
            <a:endParaRPr lang="en-US" altLang="zh-CN" sz="2000" b="0" strike="noStrike" spc="-1" dirty="0">
              <a:latin typeface="Arial"/>
            </a:endParaRPr>
          </a:p>
          <a:p>
            <a:r>
              <a:rPr lang="zh-CN" altLang="en-US" sz="2000" b="0" strike="noStrike" spc="-1" dirty="0">
                <a:latin typeface="Arial"/>
              </a:rPr>
              <a:t>如果明天不上课，天不下雨的话，我们去爬香山；</a:t>
            </a:r>
            <a:endParaRPr lang="en-US" altLang="zh-CN" sz="2000" b="0" strike="noStrike" spc="-1" dirty="0">
              <a:latin typeface="Arial"/>
            </a:endParaRPr>
          </a:p>
          <a:p>
            <a:endParaRPr lang="en-US" altLang="zh-CN" sz="2000" b="0" strike="noStrike" spc="-1" dirty="0">
              <a:latin typeface="Arial"/>
            </a:endParaRPr>
          </a:p>
          <a:p>
            <a:r>
              <a:rPr lang="zh-CN" altLang="en-US" sz="2000" b="0" strike="noStrike" spc="-1" dirty="0">
                <a:latin typeface="Arial"/>
              </a:rPr>
              <a:t>主要讲解什么是布尔逻辑运算， 计算机中， 如</a:t>
            </a:r>
            <a:r>
              <a:rPr lang="en-US" altLang="zh-CN" sz="2000" b="0" strike="noStrike" spc="-1" dirty="0">
                <a:latin typeface="Arial"/>
              </a:rPr>
              <a:t>python:      &amp; | ~ , not and or; </a:t>
            </a:r>
          </a:p>
          <a:p>
            <a:endParaRPr lang="en-US" sz="2000" b="0" strike="noStrike" spc="-1" dirty="0">
              <a:latin typeface="Arial"/>
            </a:endParaRPr>
          </a:p>
          <a:p>
            <a:r>
              <a:rPr lang="en-US" altLang="zh-CN" sz="2000" b="0" strike="noStrike" spc="-1" dirty="0">
                <a:latin typeface="Arial"/>
              </a:rPr>
              <a:t>1.  </a:t>
            </a:r>
            <a:r>
              <a:rPr lang="zh-CN" altLang="en-US" sz="2000" b="0" strike="noStrike" spc="-1" dirty="0">
                <a:latin typeface="Arial"/>
              </a:rPr>
              <a:t>学生已经接触过编程，可以提示一下，</a:t>
            </a:r>
            <a:r>
              <a:rPr lang="en-US" altLang="zh-CN" sz="2000" b="0" strike="noStrike" spc="-1" dirty="0">
                <a:latin typeface="Arial"/>
              </a:rPr>
              <a:t>if-then-else </a:t>
            </a:r>
            <a:r>
              <a:rPr lang="zh-CN" altLang="en-US" sz="2000" b="0" strike="noStrike" spc="-1" dirty="0">
                <a:latin typeface="Arial"/>
              </a:rPr>
              <a:t>语句对应的就是布尔运算；  </a:t>
            </a:r>
            <a:endParaRPr lang="en-US" altLang="zh-CN" sz="2000" b="0" strike="noStrike" spc="-1" dirty="0">
              <a:latin typeface="Arial"/>
            </a:endParaRPr>
          </a:p>
          <a:p>
            <a:r>
              <a:rPr lang="en-US" altLang="zh-CN" sz="2000" b="0" strike="noStrike" spc="-1" dirty="0">
                <a:latin typeface="Arial"/>
              </a:rPr>
              <a:t>2.  </a:t>
            </a:r>
            <a:r>
              <a:rPr lang="zh-CN" altLang="en-US" sz="2000" b="0" strike="noStrike" spc="-1" dirty="0">
                <a:latin typeface="Arial"/>
              </a:rPr>
              <a:t>课上让学生练习一下， 比如 </a:t>
            </a:r>
            <a:r>
              <a:rPr lang="en-US" altLang="zh-CN" sz="2000" b="0" strike="noStrike" spc="-1" dirty="0">
                <a:latin typeface="Arial"/>
              </a:rPr>
              <a:t>18 &amp; 33 </a:t>
            </a:r>
            <a:r>
              <a:rPr lang="zh-CN" altLang="en-US" sz="2000" b="0" strike="noStrike" spc="-1" dirty="0">
                <a:latin typeface="Arial"/>
              </a:rPr>
              <a:t>， </a:t>
            </a:r>
            <a:r>
              <a:rPr lang="en-US" altLang="zh-CN" sz="2000" b="0" strike="noStrike" spc="-1" dirty="0">
                <a:latin typeface="Arial"/>
              </a:rPr>
              <a:t>192 | 43 </a:t>
            </a:r>
            <a:r>
              <a:rPr lang="zh-CN" altLang="en-US" sz="2000" b="0" strike="noStrike" spc="-1" dirty="0">
                <a:latin typeface="Arial"/>
              </a:rPr>
              <a:t>等；</a:t>
            </a:r>
            <a:endParaRPr lang="en-US" altLang="zh-CN" sz="2000" b="0" strike="noStrike" spc="-1" dirty="0">
              <a:latin typeface="Arial"/>
            </a:endParaRPr>
          </a:p>
          <a:p>
            <a:endParaRPr lang="en-US" sz="2000" b="0" strike="noStrike" spc="-1" dirty="0">
              <a:latin typeface="Arial"/>
            </a:endParaRPr>
          </a:p>
          <a:p>
            <a:endParaRPr lang="en-US" sz="2000" b="0" strike="noStrike" spc="-1" dirty="0">
              <a:latin typeface="Arial"/>
            </a:endParaRPr>
          </a:p>
        </p:txBody>
      </p:sp>
      <p:sp>
        <p:nvSpPr>
          <p:cNvPr id="370"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C3C6C175-968C-4320-A0D9-3443669300A6}" type="slidenum">
              <a:rPr lang="en-US" sz="1200" b="0" strike="noStrike" spc="-1">
                <a:solidFill>
                  <a:srgbClr val="000000"/>
                </a:solidFill>
                <a:latin typeface="+mn-lt"/>
                <a:ea typeface="+mn-ea"/>
              </a:rPr>
              <a:t>10</a:t>
            </a:fld>
            <a:endParaRPr lang="en-US" sz="1200" b="0" strike="noStrike" spc="-1">
              <a:latin typeface="Arial"/>
            </a:endParaRPr>
          </a:p>
        </p:txBody>
      </p:sp>
    </p:spTree>
    <p:extLst>
      <p:ext uri="{BB962C8B-B14F-4D97-AF65-F5344CB8AC3E}">
        <p14:creationId xmlns:p14="http://schemas.microsoft.com/office/powerpoint/2010/main" val="7621387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PlaceHolder 1"/>
          <p:cNvSpPr>
            <a:spLocks noGrp="1" noRot="1" noChangeAspect="1"/>
          </p:cNvSpPr>
          <p:nvPr>
            <p:ph type="sldImg"/>
          </p:nvPr>
        </p:nvSpPr>
        <p:spPr>
          <a:xfrm>
            <a:off x="685800" y="1143000"/>
            <a:ext cx="5484813" cy="3084513"/>
          </a:xfrm>
          <a:prstGeom prst="rect">
            <a:avLst/>
          </a:prstGeom>
        </p:spPr>
      </p:sp>
      <p:sp>
        <p:nvSpPr>
          <p:cNvPr id="321"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r>
              <a:rPr lang="en-US" sz="2000" b="0" strike="noStrike" spc="-1" dirty="0">
                <a:latin typeface="Arial"/>
              </a:rPr>
              <a:t>1</a:t>
            </a:r>
          </a:p>
        </p:txBody>
      </p:sp>
      <p:sp>
        <p:nvSpPr>
          <p:cNvPr id="322"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F2B6A0CC-1808-4E40-92C5-02D9A09D5D53}" type="slidenum">
              <a:rPr lang="en-US" sz="1200" b="0" strike="noStrike" spc="-1">
                <a:solidFill>
                  <a:srgbClr val="000000"/>
                </a:solidFill>
                <a:latin typeface="+mn-lt"/>
                <a:ea typeface="+mn-ea"/>
              </a:rPr>
              <a:t>100</a:t>
            </a:fld>
            <a:endParaRPr lang="en-US" sz="1200" b="0" strike="noStrike" spc="-1">
              <a:latin typeface="Arial"/>
            </a:endParaRPr>
          </a:p>
        </p:txBody>
      </p:sp>
    </p:spTree>
    <p:extLst>
      <p:ext uri="{BB962C8B-B14F-4D97-AF65-F5344CB8AC3E}">
        <p14:creationId xmlns:p14="http://schemas.microsoft.com/office/powerpoint/2010/main" val="94609555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PlaceHolder 1"/>
          <p:cNvSpPr>
            <a:spLocks noGrp="1" noRot="1" noChangeAspect="1"/>
          </p:cNvSpPr>
          <p:nvPr>
            <p:ph type="sldImg"/>
          </p:nvPr>
        </p:nvSpPr>
        <p:spPr>
          <a:xfrm>
            <a:off x="685800" y="1143000"/>
            <a:ext cx="5484813" cy="3084513"/>
          </a:xfrm>
          <a:prstGeom prst="rect">
            <a:avLst/>
          </a:prstGeom>
        </p:spPr>
      </p:sp>
      <p:sp>
        <p:nvSpPr>
          <p:cNvPr id="390"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r>
              <a:rPr lang="zh-CN" altLang="en-US" sz="2000" b="0" strike="noStrike" spc="-1" dirty="0">
                <a:latin typeface="Arial"/>
              </a:rPr>
              <a:t>让学生使用</a:t>
            </a:r>
            <a:r>
              <a:rPr lang="en-US" altLang="zh-CN" sz="2000" b="0" strike="noStrike" spc="-1" dirty="0">
                <a:latin typeface="Arial"/>
              </a:rPr>
              <a:t>LINUX </a:t>
            </a:r>
            <a:r>
              <a:rPr lang="en-US" altLang="zh-CN" sz="2000" b="0" strike="noStrike" spc="-1" dirty="0" err="1">
                <a:latin typeface="Arial"/>
              </a:rPr>
              <a:t>ps</a:t>
            </a:r>
            <a:r>
              <a:rPr lang="zh-CN" altLang="en-US" sz="2000" b="0" strike="noStrike" spc="-1" dirty="0">
                <a:latin typeface="Arial"/>
              </a:rPr>
              <a:t> 命令看进程的状态；</a:t>
            </a:r>
            <a:endParaRPr lang="en-US" sz="2000" b="0" strike="noStrike" spc="-1" dirty="0">
              <a:latin typeface="Arial"/>
            </a:endParaRPr>
          </a:p>
          <a:p>
            <a:pPr marL="216000" indent="-214560">
              <a:lnSpc>
                <a:spcPct val="100000"/>
              </a:lnSpc>
            </a:pPr>
            <a:endParaRPr lang="en-US" sz="2000" b="0" strike="noStrike" spc="-1" dirty="0">
              <a:latin typeface="Arial"/>
            </a:endParaRPr>
          </a:p>
          <a:p>
            <a:pPr marL="216000" indent="-214560">
              <a:lnSpc>
                <a:spcPct val="100000"/>
              </a:lnSpc>
            </a:pPr>
            <a:r>
              <a:rPr lang="en-US" sz="2000" b="0" strike="noStrike" spc="-1" dirty="0">
                <a:latin typeface="Arial"/>
              </a:rPr>
              <a:t>进程是一个抽象的概念，它描述的是正在执行的程序的”</a:t>
            </a:r>
            <a:r>
              <a:rPr lang="en-US" sz="2000" b="1" strike="noStrike" spc="-1" dirty="0">
                <a:latin typeface="Arial"/>
              </a:rPr>
              <a:t>执行过程”</a:t>
            </a:r>
            <a:r>
              <a:rPr lang="en-US" sz="2000" b="0" strike="noStrike" spc="-1" dirty="0">
                <a:latin typeface="Arial"/>
              </a:rPr>
              <a:t>；进程在某个时间点的状态，就是这个执行过程在该时间点上，所占用的软硬件资源，以及下一个时间点（CLOCK）要执行的指令的位置； </a:t>
            </a:r>
            <a:r>
              <a:rPr lang="en-US" sz="2000" b="0" strike="noStrike" spc="-1" dirty="0" err="1">
                <a:latin typeface="Arial"/>
              </a:rPr>
              <a:t>反过来说</a:t>
            </a:r>
            <a:r>
              <a:rPr lang="en-US" sz="2000" b="0" strike="noStrike" spc="-1" dirty="0">
                <a:latin typeface="Arial"/>
              </a:rPr>
              <a:t>， 程序本身是代码，它需要在CPU上</a:t>
            </a:r>
            <a:r>
              <a:rPr lang="en-US" sz="2000" b="1" strike="noStrike" spc="-1" dirty="0">
                <a:latin typeface="Arial"/>
              </a:rPr>
              <a:t>被</a:t>
            </a:r>
            <a:r>
              <a:rPr lang="en-US" sz="2000" b="0" strike="noStrike" spc="-1" dirty="0">
                <a:latin typeface="Arial"/>
              </a:rPr>
              <a:t>执行，一个进程就是CPU在执行一个程序的过程，进程的状态就是CPU在执行该程序时，占用的软硬件资源的状态；</a:t>
            </a:r>
          </a:p>
          <a:p>
            <a:pPr marL="216000" indent="-214560">
              <a:lnSpc>
                <a:spcPct val="100000"/>
              </a:lnSpc>
            </a:pPr>
            <a:endParaRPr lang="en-US" sz="2000" b="0" strike="noStrike" spc="-1" dirty="0">
              <a:latin typeface="Arial"/>
            </a:endParaRPr>
          </a:p>
          <a:p>
            <a:pPr marL="216000" indent="-214560">
              <a:lnSpc>
                <a:spcPct val="100000"/>
              </a:lnSpc>
            </a:pPr>
            <a:r>
              <a:rPr lang="en-US" sz="2000" b="0" strike="noStrike" spc="-1" dirty="0" err="1">
                <a:latin typeface="Arial"/>
              </a:rPr>
              <a:t>进程有生命周期，程序执行结束，进程就不存在了</a:t>
            </a:r>
            <a:r>
              <a:rPr lang="en-US" sz="2000" b="0" strike="noStrike" spc="-1" dirty="0">
                <a:latin typeface="Arial"/>
              </a:rPr>
              <a:t>。 </a:t>
            </a:r>
            <a:r>
              <a:rPr lang="en-US" sz="2000" b="0" strike="noStrike" spc="-1" dirty="0" err="1">
                <a:latin typeface="Arial"/>
              </a:rPr>
              <a:t>而程序时静态的代码（机器指令的集合</a:t>
            </a:r>
            <a:r>
              <a:rPr lang="en-US" sz="2000" b="0" strike="noStrike" spc="-1" dirty="0">
                <a:latin typeface="Arial"/>
              </a:rPr>
              <a:t>），</a:t>
            </a:r>
            <a:r>
              <a:rPr lang="en-US" sz="2000" b="0" strike="noStrike" spc="-1" dirty="0" err="1">
                <a:latin typeface="Arial"/>
              </a:rPr>
              <a:t>始终存在</a:t>
            </a:r>
            <a:r>
              <a:rPr lang="en-US" sz="2000" b="0" strike="noStrike" spc="-1" dirty="0">
                <a:latin typeface="Arial"/>
              </a:rPr>
              <a:t>。</a:t>
            </a:r>
          </a:p>
          <a:p>
            <a:pPr marL="216000" indent="-214560">
              <a:lnSpc>
                <a:spcPct val="100000"/>
              </a:lnSpc>
            </a:pPr>
            <a:endParaRPr lang="en-US" sz="2000" b="0" strike="noStrike" spc="-1" dirty="0">
              <a:latin typeface="Arial"/>
            </a:endParaRPr>
          </a:p>
          <a:p>
            <a:pPr marL="216000" indent="-214560">
              <a:lnSpc>
                <a:spcPct val="100000"/>
              </a:lnSpc>
            </a:pPr>
            <a:r>
              <a:rPr lang="en-US" sz="2000" b="0" strike="noStrike" spc="-1" dirty="0" err="1">
                <a:latin typeface="Arial"/>
              </a:rPr>
              <a:t>可以打比方</a:t>
            </a:r>
            <a:r>
              <a:rPr lang="en-US" sz="2000" b="0" strike="noStrike" spc="-1" dirty="0">
                <a:latin typeface="Arial"/>
              </a:rPr>
              <a:t>： 10个学生，按照老师规定的次序，完成</a:t>
            </a:r>
          </a:p>
        </p:txBody>
      </p:sp>
      <p:sp>
        <p:nvSpPr>
          <p:cNvPr id="391"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24A22BD-F98F-4422-B545-EC7A07A37F0A}" type="slidenum">
              <a:rPr lang="en-US" sz="1200" b="0" strike="noStrike" spc="-1">
                <a:solidFill>
                  <a:srgbClr val="000000"/>
                </a:solidFill>
                <a:latin typeface="+mn-lt"/>
                <a:ea typeface="+mn-ea"/>
              </a:rPr>
              <a:t>101</a:t>
            </a:fld>
            <a:endParaRPr lang="en-US" sz="1200" b="0" strike="noStrike" spc="-1">
              <a:latin typeface="Arial"/>
            </a:endParaRPr>
          </a:p>
        </p:txBody>
      </p:sp>
    </p:spTree>
    <p:extLst>
      <p:ext uri="{BB962C8B-B14F-4D97-AF65-F5344CB8AC3E}">
        <p14:creationId xmlns:p14="http://schemas.microsoft.com/office/powerpoint/2010/main" val="213183713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PlaceHolder 1"/>
          <p:cNvSpPr>
            <a:spLocks noGrp="1" noRot="1" noChangeAspect="1"/>
          </p:cNvSpPr>
          <p:nvPr>
            <p:ph type="sldImg"/>
          </p:nvPr>
        </p:nvSpPr>
        <p:spPr>
          <a:xfrm>
            <a:off x="685800" y="1143000"/>
            <a:ext cx="5484813" cy="3084513"/>
          </a:xfrm>
          <a:prstGeom prst="rect">
            <a:avLst/>
          </a:prstGeom>
        </p:spPr>
      </p:sp>
      <p:sp>
        <p:nvSpPr>
          <p:cNvPr id="396"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endParaRPr lang="en-US" sz="2000" b="0" strike="noStrike" spc="-1" dirty="0">
              <a:latin typeface="Arial"/>
            </a:endParaRPr>
          </a:p>
        </p:txBody>
      </p:sp>
      <p:sp>
        <p:nvSpPr>
          <p:cNvPr id="397"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88B1E73-88F4-41A8-82C5-439486A090D3}" type="slidenum">
              <a:rPr lang="en-US" sz="1200" b="0" strike="noStrike" spc="-1">
                <a:solidFill>
                  <a:srgbClr val="000000"/>
                </a:solidFill>
                <a:latin typeface="+mn-lt"/>
                <a:ea typeface="+mn-ea"/>
              </a:rPr>
              <a:t>102</a:t>
            </a:fld>
            <a:endParaRPr lang="en-US" sz="1200" b="0" strike="noStrike" spc="-1">
              <a:latin typeface="Arial"/>
            </a:endParaRPr>
          </a:p>
        </p:txBody>
      </p:sp>
    </p:spTree>
    <p:extLst>
      <p:ext uri="{BB962C8B-B14F-4D97-AF65-F5344CB8AC3E}">
        <p14:creationId xmlns:p14="http://schemas.microsoft.com/office/powerpoint/2010/main" val="423115594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PlaceHolder 1"/>
          <p:cNvSpPr>
            <a:spLocks noGrp="1" noRot="1" noChangeAspect="1"/>
          </p:cNvSpPr>
          <p:nvPr>
            <p:ph type="sldImg"/>
          </p:nvPr>
        </p:nvSpPr>
        <p:spPr>
          <a:xfrm>
            <a:off x="685800" y="1143000"/>
            <a:ext cx="5484813" cy="3084513"/>
          </a:xfrm>
          <a:prstGeom prst="rect">
            <a:avLst/>
          </a:prstGeom>
        </p:spPr>
      </p:sp>
      <p:sp>
        <p:nvSpPr>
          <p:cNvPr id="390"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endParaRPr lang="en-US" sz="2000" b="0" strike="noStrike" spc="-1" dirty="0">
              <a:latin typeface="Arial"/>
            </a:endParaRPr>
          </a:p>
        </p:txBody>
      </p:sp>
      <p:sp>
        <p:nvSpPr>
          <p:cNvPr id="391"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24A22BD-F98F-4422-B545-EC7A07A37F0A}" type="slidenum">
              <a:rPr lang="en-US" sz="1200" b="0" strike="noStrike" spc="-1">
                <a:solidFill>
                  <a:srgbClr val="000000"/>
                </a:solidFill>
                <a:latin typeface="+mn-lt"/>
                <a:ea typeface="+mn-ea"/>
              </a:rPr>
              <a:t>103</a:t>
            </a:fld>
            <a:endParaRPr lang="en-US" sz="1200" b="0" strike="noStrike" spc="-1">
              <a:latin typeface="Arial"/>
            </a:endParaRPr>
          </a:p>
        </p:txBody>
      </p:sp>
    </p:spTree>
    <p:extLst>
      <p:ext uri="{BB962C8B-B14F-4D97-AF65-F5344CB8AC3E}">
        <p14:creationId xmlns:p14="http://schemas.microsoft.com/office/powerpoint/2010/main" val="122950575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PlaceHolder 1"/>
          <p:cNvSpPr>
            <a:spLocks noGrp="1" noRot="1" noChangeAspect="1"/>
          </p:cNvSpPr>
          <p:nvPr>
            <p:ph type="sldImg"/>
          </p:nvPr>
        </p:nvSpPr>
        <p:spPr>
          <a:xfrm>
            <a:off x="685800" y="1143000"/>
            <a:ext cx="5484813" cy="3084513"/>
          </a:xfrm>
          <a:prstGeom prst="rect">
            <a:avLst/>
          </a:prstGeom>
        </p:spPr>
      </p:sp>
      <p:sp>
        <p:nvSpPr>
          <p:cNvPr id="390"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r>
              <a:rPr lang="zh-CN" altLang="en-US" sz="2000" b="0" strike="noStrike" spc="-1" dirty="0">
                <a:latin typeface="Arial"/>
              </a:rPr>
              <a:t>大致讲一下</a:t>
            </a:r>
            <a:r>
              <a:rPr lang="en-US" altLang="zh-CN" sz="2000" b="0" strike="noStrike" spc="-1" dirty="0">
                <a:latin typeface="Arial"/>
              </a:rPr>
              <a:t>OS</a:t>
            </a:r>
            <a:r>
              <a:rPr lang="zh-CN" altLang="en-US" sz="2000" b="0" strike="noStrike" spc="-1" dirty="0">
                <a:latin typeface="Arial"/>
              </a:rPr>
              <a:t>启动的流程， </a:t>
            </a:r>
            <a:r>
              <a:rPr lang="en-US" altLang="zh-CN" sz="2000" b="0" strike="noStrike" spc="-1" dirty="0">
                <a:latin typeface="Arial"/>
              </a:rPr>
              <a:t>Idle, </a:t>
            </a:r>
            <a:r>
              <a:rPr lang="en-US" altLang="zh-CN" sz="2000" b="0" strike="noStrike" spc="-1" dirty="0" err="1">
                <a:latin typeface="Arial"/>
              </a:rPr>
              <a:t>init</a:t>
            </a:r>
            <a:r>
              <a:rPr lang="en-US" altLang="zh-CN" sz="2000" b="0" strike="noStrike" spc="-1" dirty="0">
                <a:latin typeface="Arial"/>
              </a:rPr>
              <a:t>,  </a:t>
            </a:r>
            <a:r>
              <a:rPr lang="en-US" altLang="zh-CN" sz="2000" b="0" strike="noStrike" spc="-1" dirty="0" err="1">
                <a:latin typeface="Arial"/>
              </a:rPr>
              <a:t>getty</a:t>
            </a:r>
            <a:r>
              <a:rPr lang="en-US" altLang="zh-CN" sz="2000" b="0" strike="noStrike" spc="-1" dirty="0">
                <a:latin typeface="Arial"/>
              </a:rPr>
              <a:t> </a:t>
            </a:r>
            <a:r>
              <a:rPr lang="zh-CN" altLang="en-US" sz="2000" b="0" strike="noStrike" spc="-1" dirty="0">
                <a:latin typeface="Arial"/>
              </a:rPr>
              <a:t>和</a:t>
            </a:r>
            <a:r>
              <a:rPr lang="en-US" altLang="zh-CN" sz="2000" b="0" strike="noStrike" spc="-1" dirty="0">
                <a:latin typeface="Arial"/>
              </a:rPr>
              <a:t>shell</a:t>
            </a:r>
            <a:r>
              <a:rPr lang="zh-CN" altLang="en-US" sz="2000" b="0" strike="noStrike" spc="-1" dirty="0">
                <a:latin typeface="Arial"/>
              </a:rPr>
              <a:t>进程的作用；</a:t>
            </a:r>
            <a:endParaRPr lang="en-US" sz="2000" b="0" strike="noStrike" spc="-1" dirty="0">
              <a:latin typeface="Arial"/>
            </a:endParaRPr>
          </a:p>
        </p:txBody>
      </p:sp>
      <p:sp>
        <p:nvSpPr>
          <p:cNvPr id="391"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24A22BD-F98F-4422-B545-EC7A07A37F0A}" type="slidenum">
              <a:rPr lang="en-US" sz="1200" b="0" strike="noStrike" spc="-1">
                <a:solidFill>
                  <a:srgbClr val="000000"/>
                </a:solidFill>
                <a:latin typeface="+mn-lt"/>
                <a:ea typeface="+mn-ea"/>
              </a:rPr>
              <a:t>104</a:t>
            </a:fld>
            <a:endParaRPr lang="en-US" sz="1200" b="0" strike="noStrike" spc="-1">
              <a:latin typeface="Arial"/>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PlaceHolder 1"/>
          <p:cNvSpPr>
            <a:spLocks noGrp="1" noRot="1" noChangeAspect="1"/>
          </p:cNvSpPr>
          <p:nvPr>
            <p:ph type="sldImg"/>
          </p:nvPr>
        </p:nvSpPr>
        <p:spPr>
          <a:xfrm>
            <a:off x="685800" y="1143000"/>
            <a:ext cx="5484813" cy="3084513"/>
          </a:xfrm>
          <a:prstGeom prst="rect">
            <a:avLst/>
          </a:prstGeom>
        </p:spPr>
      </p:sp>
      <p:sp>
        <p:nvSpPr>
          <p:cNvPr id="390"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endParaRPr lang="en-US" sz="2000" b="0" strike="noStrike" spc="-1" dirty="0">
              <a:latin typeface="Arial"/>
            </a:endParaRPr>
          </a:p>
        </p:txBody>
      </p:sp>
      <p:sp>
        <p:nvSpPr>
          <p:cNvPr id="391"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24A22BD-F98F-4422-B545-EC7A07A37F0A}" type="slidenum">
              <a:rPr lang="en-US" sz="1200" b="0" strike="noStrike" spc="-1">
                <a:solidFill>
                  <a:srgbClr val="000000"/>
                </a:solidFill>
                <a:latin typeface="+mn-lt"/>
                <a:ea typeface="+mn-ea"/>
              </a:rPr>
              <a:t>105</a:t>
            </a:fld>
            <a:endParaRPr lang="en-US" sz="1200" b="0" strike="noStrike" spc="-1">
              <a:latin typeface="Arial"/>
            </a:endParaRPr>
          </a:p>
        </p:txBody>
      </p:sp>
    </p:spTree>
    <p:extLst>
      <p:ext uri="{BB962C8B-B14F-4D97-AF65-F5344CB8AC3E}">
        <p14:creationId xmlns:p14="http://schemas.microsoft.com/office/powerpoint/2010/main" val="130152007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PlaceHolder 1"/>
          <p:cNvSpPr>
            <a:spLocks noGrp="1" noRot="1" noChangeAspect="1"/>
          </p:cNvSpPr>
          <p:nvPr>
            <p:ph type="sldImg"/>
          </p:nvPr>
        </p:nvSpPr>
        <p:spPr>
          <a:xfrm>
            <a:off x="685800" y="1143000"/>
            <a:ext cx="5484813" cy="3084513"/>
          </a:xfrm>
          <a:prstGeom prst="rect">
            <a:avLst/>
          </a:prstGeom>
        </p:spPr>
      </p:sp>
      <p:sp>
        <p:nvSpPr>
          <p:cNvPr id="390"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endParaRPr lang="en-US" sz="2000" b="0" strike="noStrike" spc="-1" dirty="0">
              <a:latin typeface="Arial"/>
            </a:endParaRPr>
          </a:p>
        </p:txBody>
      </p:sp>
      <p:sp>
        <p:nvSpPr>
          <p:cNvPr id="391"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24A22BD-F98F-4422-B545-EC7A07A37F0A}" type="slidenum">
              <a:rPr lang="en-US" sz="1200" b="0" strike="noStrike" spc="-1">
                <a:solidFill>
                  <a:srgbClr val="000000"/>
                </a:solidFill>
                <a:latin typeface="+mn-lt"/>
                <a:ea typeface="+mn-ea"/>
              </a:rPr>
              <a:t>106</a:t>
            </a:fld>
            <a:endParaRPr lang="en-US" sz="1200" b="0" strike="noStrike" spc="-1">
              <a:latin typeface="Arial"/>
            </a:endParaRPr>
          </a:p>
        </p:txBody>
      </p:sp>
    </p:spTree>
    <p:extLst>
      <p:ext uri="{BB962C8B-B14F-4D97-AF65-F5344CB8AC3E}">
        <p14:creationId xmlns:p14="http://schemas.microsoft.com/office/powerpoint/2010/main" val="238054208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PlaceHolder 1"/>
          <p:cNvSpPr>
            <a:spLocks noGrp="1" noRot="1" noChangeAspect="1"/>
          </p:cNvSpPr>
          <p:nvPr>
            <p:ph type="sldImg"/>
          </p:nvPr>
        </p:nvSpPr>
        <p:spPr>
          <a:xfrm>
            <a:off x="685800" y="1143000"/>
            <a:ext cx="5484813" cy="3084513"/>
          </a:xfrm>
          <a:prstGeom prst="rect">
            <a:avLst/>
          </a:prstGeom>
        </p:spPr>
      </p:sp>
      <p:sp>
        <p:nvSpPr>
          <p:cNvPr id="396"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endParaRPr lang="en-US" sz="2000" b="0" strike="noStrike" spc="-1" dirty="0">
              <a:latin typeface="Arial"/>
            </a:endParaRPr>
          </a:p>
        </p:txBody>
      </p:sp>
      <p:sp>
        <p:nvSpPr>
          <p:cNvPr id="397"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88B1E73-88F4-41A8-82C5-439486A090D3}" type="slidenum">
              <a:rPr lang="en-US" sz="1200" b="0" strike="noStrike" spc="-1">
                <a:solidFill>
                  <a:srgbClr val="000000"/>
                </a:solidFill>
                <a:latin typeface="+mn-lt"/>
                <a:ea typeface="+mn-ea"/>
              </a:rPr>
              <a:t>107</a:t>
            </a:fld>
            <a:endParaRPr lang="en-US" sz="1200" b="0" strike="noStrike" spc="-1">
              <a:latin typeface="Arial"/>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PlaceHolder 1"/>
          <p:cNvSpPr>
            <a:spLocks noGrp="1" noRot="1" noChangeAspect="1"/>
          </p:cNvSpPr>
          <p:nvPr>
            <p:ph type="sldImg"/>
          </p:nvPr>
        </p:nvSpPr>
        <p:spPr>
          <a:xfrm>
            <a:off x="685800" y="1143000"/>
            <a:ext cx="5484813" cy="3084513"/>
          </a:xfrm>
          <a:prstGeom prst="rect">
            <a:avLst/>
          </a:prstGeom>
        </p:spPr>
      </p:sp>
      <p:sp>
        <p:nvSpPr>
          <p:cNvPr id="396"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endParaRPr lang="en-US" sz="2000" b="0" strike="noStrike" spc="-1" dirty="0">
              <a:latin typeface="Arial"/>
            </a:endParaRPr>
          </a:p>
        </p:txBody>
      </p:sp>
      <p:sp>
        <p:nvSpPr>
          <p:cNvPr id="397"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88B1E73-88F4-41A8-82C5-439486A090D3}" type="slidenum">
              <a:rPr lang="en-US" sz="1200" b="0" strike="noStrike" spc="-1">
                <a:solidFill>
                  <a:srgbClr val="000000"/>
                </a:solidFill>
                <a:latin typeface="+mn-lt"/>
                <a:ea typeface="+mn-ea"/>
              </a:rPr>
              <a:t>108</a:t>
            </a:fld>
            <a:endParaRPr lang="en-US" sz="1200" b="0" strike="noStrike" spc="-1">
              <a:latin typeface="Arial"/>
            </a:endParaRPr>
          </a:p>
        </p:txBody>
      </p:sp>
    </p:spTree>
    <p:extLst>
      <p:ext uri="{BB962C8B-B14F-4D97-AF65-F5344CB8AC3E}">
        <p14:creationId xmlns:p14="http://schemas.microsoft.com/office/powerpoint/2010/main" val="409191964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PlaceHolder 1"/>
          <p:cNvSpPr>
            <a:spLocks noGrp="1" noRot="1" noChangeAspect="1"/>
          </p:cNvSpPr>
          <p:nvPr>
            <p:ph type="sldImg"/>
          </p:nvPr>
        </p:nvSpPr>
        <p:spPr>
          <a:xfrm>
            <a:off x="685800" y="1143000"/>
            <a:ext cx="5484813" cy="3084513"/>
          </a:xfrm>
          <a:prstGeom prst="rect">
            <a:avLst/>
          </a:prstGeom>
        </p:spPr>
      </p:sp>
      <p:sp>
        <p:nvSpPr>
          <p:cNvPr id="396"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pPr>
            <a:endParaRPr lang="en-US" sz="2000" b="0" strike="noStrike" spc="-1" dirty="0">
              <a:latin typeface="Arial"/>
            </a:endParaRPr>
          </a:p>
        </p:txBody>
      </p:sp>
      <p:sp>
        <p:nvSpPr>
          <p:cNvPr id="397"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88B1E73-88F4-41A8-82C5-439486A090D3}" type="slidenum">
              <a:rPr lang="en-US" sz="1200" b="0" strike="noStrike" spc="-1">
                <a:solidFill>
                  <a:srgbClr val="000000"/>
                </a:solidFill>
                <a:latin typeface="+mn-lt"/>
                <a:ea typeface="+mn-ea"/>
              </a:rPr>
              <a:t>109</a:t>
            </a:fld>
            <a:endParaRPr lang="en-US" sz="1200" b="0" strike="noStrike" spc="-1">
              <a:latin typeface="Arial"/>
            </a:endParaRPr>
          </a:p>
        </p:txBody>
      </p:sp>
    </p:spTree>
    <p:extLst>
      <p:ext uri="{BB962C8B-B14F-4D97-AF65-F5344CB8AC3E}">
        <p14:creationId xmlns:p14="http://schemas.microsoft.com/office/powerpoint/2010/main" val="2869170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4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5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5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5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5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5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5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74"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7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7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7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1"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8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8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5"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8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8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8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9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9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9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9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9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9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9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0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0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0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0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0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0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2"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4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4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4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4" name="Group 1"/>
          <p:cNvGrpSpPr/>
          <p:nvPr/>
        </p:nvGrpSpPr>
        <p:grpSpPr>
          <a:xfrm>
            <a:off x="0" y="-8640"/>
            <a:ext cx="12190320" cy="6866640"/>
            <a:chOff x="0" y="-8640"/>
            <a:chExt cx="12190320" cy="6866640"/>
          </a:xfrm>
        </p:grpSpPr>
        <p:sp>
          <p:nvSpPr>
            <p:cNvPr id="25" name="Line 2"/>
            <p:cNvSpPr/>
            <p:nvPr/>
          </p:nvSpPr>
          <p:spPr>
            <a:xfrm>
              <a:off x="9370800" y="0"/>
              <a:ext cx="1219320" cy="6858000"/>
            </a:xfrm>
            <a:prstGeom prst="line">
              <a:avLst/>
            </a:prstGeom>
            <a:ln w="9360">
              <a:solidFill>
                <a:srgbClr val="5FCBEF"/>
              </a:solidFill>
              <a:round/>
            </a:ln>
          </p:spPr>
          <p:style>
            <a:lnRef idx="0">
              <a:scrgbClr r="0" g="0" b="0"/>
            </a:lnRef>
            <a:fillRef idx="0">
              <a:scrgbClr r="0" g="0" b="0"/>
            </a:fillRef>
            <a:effectRef idx="0">
              <a:scrgbClr r="0" g="0" b="0"/>
            </a:effectRef>
            <a:fontRef idx="minor"/>
          </p:style>
        </p:sp>
        <p:sp>
          <p:nvSpPr>
            <p:cNvPr id="2" name="Line 3"/>
            <p:cNvSpPr/>
            <p:nvPr/>
          </p:nvSpPr>
          <p:spPr>
            <a:xfrm flipH="1">
              <a:off x="7425000" y="3681360"/>
              <a:ext cx="4763520" cy="3176640"/>
            </a:xfrm>
            <a:prstGeom prst="line">
              <a:avLst/>
            </a:prstGeom>
            <a:ln w="9360">
              <a:solidFill>
                <a:srgbClr val="5FCBEF"/>
              </a:solidFill>
              <a:round/>
            </a:ln>
          </p:spPr>
          <p:style>
            <a:lnRef idx="0">
              <a:scrgbClr r="0" g="0" b="0"/>
            </a:lnRef>
            <a:fillRef idx="0">
              <a:scrgbClr r="0" g="0" b="0"/>
            </a:fillRef>
            <a:effectRef idx="0">
              <a:scrgbClr r="0" g="0" b="0"/>
            </a:effectRef>
            <a:fontRef idx="minor"/>
          </p:style>
        </p:sp>
        <p:sp>
          <p:nvSpPr>
            <p:cNvPr id="3" name="CustomShape 4"/>
            <p:cNvSpPr/>
            <p:nvPr/>
          </p:nvSpPr>
          <p:spPr>
            <a:xfrm>
              <a:off x="9181440" y="-8640"/>
              <a:ext cx="3005640" cy="686484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rgbClr val="5FCBEF">
                <a:alpha val="36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 name="CustomShape 5"/>
            <p:cNvSpPr/>
            <p:nvPr/>
          </p:nvSpPr>
          <p:spPr>
            <a:xfrm>
              <a:off x="9603360" y="-8640"/>
              <a:ext cx="2586600" cy="686484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rgbClr val="5FCBEF">
                <a:alpha val="2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5" name="CustomShape 6"/>
            <p:cNvSpPr/>
            <p:nvPr/>
          </p:nvSpPr>
          <p:spPr>
            <a:xfrm>
              <a:off x="8932320" y="3048120"/>
              <a:ext cx="3258000" cy="3808080"/>
            </a:xfrm>
            <a:prstGeom prst="triangle">
              <a:avLst>
                <a:gd name="adj" fmla="val 100000"/>
              </a:avLst>
            </a:prstGeom>
            <a:solidFill>
              <a:srgbClr val="17B0E4">
                <a:alpha val="66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6" name="CustomShape 7"/>
            <p:cNvSpPr/>
            <p:nvPr/>
          </p:nvSpPr>
          <p:spPr>
            <a:xfrm>
              <a:off x="9334440" y="-8640"/>
              <a:ext cx="2852640" cy="686484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17B0E4">
                <a:alpha val="5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7" name="CustomShape 8"/>
            <p:cNvSpPr/>
            <p:nvPr/>
          </p:nvSpPr>
          <p:spPr>
            <a:xfrm>
              <a:off x="10898640" y="-8640"/>
              <a:ext cx="1288440" cy="686484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rgbClr val="2E83C3">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8" name="CustomShape 9"/>
            <p:cNvSpPr/>
            <p:nvPr/>
          </p:nvSpPr>
          <p:spPr>
            <a:xfrm>
              <a:off x="10938960" y="-8640"/>
              <a:ext cx="1248120" cy="686484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rgbClr val="226292">
                <a:alpha val="8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9" name="CustomShape 10"/>
            <p:cNvSpPr/>
            <p:nvPr/>
          </p:nvSpPr>
          <p:spPr>
            <a:xfrm>
              <a:off x="10371600" y="3589920"/>
              <a:ext cx="1815480" cy="3266280"/>
            </a:xfrm>
            <a:prstGeom prst="triangle">
              <a:avLst>
                <a:gd name="adj" fmla="val 100000"/>
              </a:avLst>
            </a:prstGeom>
            <a:solidFill>
              <a:srgbClr val="17B0E4">
                <a:alpha val="66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10" name="CustomShape 11"/>
            <p:cNvSpPr/>
            <p:nvPr/>
          </p:nvSpPr>
          <p:spPr>
            <a:xfrm>
              <a:off x="0" y="4013280"/>
              <a:ext cx="446760" cy="2842920"/>
            </a:xfrm>
            <a:prstGeom prst="triangle">
              <a:avLst>
                <a:gd name="adj" fmla="val 0"/>
              </a:avLst>
            </a:prstGeom>
            <a:solidFill>
              <a:srgbClr val="5FCBEF">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grpSp>
      <p:grpSp>
        <p:nvGrpSpPr>
          <p:cNvPr id="11" name="Group 12"/>
          <p:cNvGrpSpPr/>
          <p:nvPr/>
        </p:nvGrpSpPr>
        <p:grpSpPr>
          <a:xfrm>
            <a:off x="0" y="-8640"/>
            <a:ext cx="12190320" cy="6866640"/>
            <a:chOff x="0" y="-8640"/>
            <a:chExt cx="12190320" cy="6866640"/>
          </a:xfrm>
        </p:grpSpPr>
        <p:sp>
          <p:nvSpPr>
            <p:cNvPr id="12" name="CustomShape 13"/>
            <p:cNvSpPr/>
            <p:nvPr/>
          </p:nvSpPr>
          <p:spPr>
            <a:xfrm>
              <a:off x="0" y="-7920"/>
              <a:ext cx="861840" cy="5696280"/>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rgbClr val="5FCBEF">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13" name="Line 14"/>
            <p:cNvSpPr/>
            <p:nvPr/>
          </p:nvSpPr>
          <p:spPr>
            <a:xfrm>
              <a:off x="9370800" y="0"/>
              <a:ext cx="1219320" cy="6858000"/>
            </a:xfrm>
            <a:prstGeom prst="line">
              <a:avLst/>
            </a:prstGeom>
            <a:ln w="9360">
              <a:solidFill>
                <a:srgbClr val="5FCBEF"/>
              </a:solidFill>
              <a:round/>
            </a:ln>
          </p:spPr>
          <p:style>
            <a:lnRef idx="0">
              <a:scrgbClr r="0" g="0" b="0"/>
            </a:lnRef>
            <a:fillRef idx="0">
              <a:scrgbClr r="0" g="0" b="0"/>
            </a:fillRef>
            <a:effectRef idx="0">
              <a:scrgbClr r="0" g="0" b="0"/>
            </a:effectRef>
            <a:fontRef idx="minor"/>
          </p:style>
        </p:sp>
        <p:sp>
          <p:nvSpPr>
            <p:cNvPr id="14" name="Line 15"/>
            <p:cNvSpPr/>
            <p:nvPr/>
          </p:nvSpPr>
          <p:spPr>
            <a:xfrm flipH="1">
              <a:off x="7425000" y="3681360"/>
              <a:ext cx="4763520" cy="3176640"/>
            </a:xfrm>
            <a:prstGeom prst="line">
              <a:avLst/>
            </a:prstGeom>
            <a:ln w="9360">
              <a:solidFill>
                <a:srgbClr val="5FCBEF"/>
              </a:solidFill>
              <a:round/>
            </a:ln>
          </p:spPr>
          <p:style>
            <a:lnRef idx="0">
              <a:scrgbClr r="0" g="0" b="0"/>
            </a:lnRef>
            <a:fillRef idx="0">
              <a:scrgbClr r="0" g="0" b="0"/>
            </a:fillRef>
            <a:effectRef idx="0">
              <a:scrgbClr r="0" g="0" b="0"/>
            </a:effectRef>
            <a:fontRef idx="minor"/>
          </p:style>
        </p:sp>
        <p:sp>
          <p:nvSpPr>
            <p:cNvPr id="15" name="CustomShape 16"/>
            <p:cNvSpPr/>
            <p:nvPr/>
          </p:nvSpPr>
          <p:spPr>
            <a:xfrm>
              <a:off x="9181440" y="-8640"/>
              <a:ext cx="3005640" cy="686484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rgbClr val="5FCBEF">
                <a:alpha val="36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16" name="CustomShape 17"/>
            <p:cNvSpPr/>
            <p:nvPr/>
          </p:nvSpPr>
          <p:spPr>
            <a:xfrm>
              <a:off x="9603360" y="-8640"/>
              <a:ext cx="2586600" cy="686484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rgbClr val="5FCBEF">
                <a:alpha val="2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17" name="CustomShape 18"/>
            <p:cNvSpPr/>
            <p:nvPr/>
          </p:nvSpPr>
          <p:spPr>
            <a:xfrm>
              <a:off x="8932320" y="3048120"/>
              <a:ext cx="3258000" cy="3808080"/>
            </a:xfrm>
            <a:prstGeom prst="triangle">
              <a:avLst>
                <a:gd name="adj" fmla="val 100000"/>
              </a:avLst>
            </a:prstGeom>
            <a:solidFill>
              <a:srgbClr val="17B0E4">
                <a:alpha val="66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18" name="CustomShape 19"/>
            <p:cNvSpPr/>
            <p:nvPr/>
          </p:nvSpPr>
          <p:spPr>
            <a:xfrm>
              <a:off x="9334440" y="-8640"/>
              <a:ext cx="2852640" cy="686484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17B0E4">
                <a:alpha val="5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19" name="CustomShape 20"/>
            <p:cNvSpPr/>
            <p:nvPr/>
          </p:nvSpPr>
          <p:spPr>
            <a:xfrm>
              <a:off x="10898640" y="-8640"/>
              <a:ext cx="1288440" cy="686484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rgbClr val="2E83C3">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20" name="CustomShape 21"/>
            <p:cNvSpPr/>
            <p:nvPr/>
          </p:nvSpPr>
          <p:spPr>
            <a:xfrm>
              <a:off x="10938960" y="-8640"/>
              <a:ext cx="1248120" cy="686484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rgbClr val="226292">
                <a:alpha val="8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21" name="CustomShape 22"/>
            <p:cNvSpPr/>
            <p:nvPr/>
          </p:nvSpPr>
          <p:spPr>
            <a:xfrm>
              <a:off x="10371600" y="3589920"/>
              <a:ext cx="1815480" cy="3266280"/>
            </a:xfrm>
            <a:prstGeom prst="triangle">
              <a:avLst>
                <a:gd name="adj" fmla="val 100000"/>
              </a:avLst>
            </a:prstGeom>
            <a:solidFill>
              <a:srgbClr val="17B0E4">
                <a:alpha val="66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grpSp>
      <p:sp>
        <p:nvSpPr>
          <p:cNvPr id="22" name="PlaceHolder 23"/>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23" name="PlaceHolder 2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60" name="Group 1"/>
          <p:cNvGrpSpPr/>
          <p:nvPr/>
        </p:nvGrpSpPr>
        <p:grpSpPr>
          <a:xfrm>
            <a:off x="0" y="-8640"/>
            <a:ext cx="12190320" cy="6866640"/>
            <a:chOff x="0" y="-8640"/>
            <a:chExt cx="12190320" cy="6866640"/>
          </a:xfrm>
        </p:grpSpPr>
        <p:sp>
          <p:nvSpPr>
            <p:cNvPr id="61" name="Line 2"/>
            <p:cNvSpPr/>
            <p:nvPr/>
          </p:nvSpPr>
          <p:spPr>
            <a:xfrm>
              <a:off x="9370800" y="0"/>
              <a:ext cx="1219320" cy="6858000"/>
            </a:xfrm>
            <a:prstGeom prst="line">
              <a:avLst/>
            </a:prstGeom>
            <a:ln w="9360">
              <a:solidFill>
                <a:srgbClr val="5FCBEF"/>
              </a:solidFill>
              <a:round/>
            </a:ln>
          </p:spPr>
          <p:style>
            <a:lnRef idx="0">
              <a:scrgbClr r="0" g="0" b="0"/>
            </a:lnRef>
            <a:fillRef idx="0">
              <a:scrgbClr r="0" g="0" b="0"/>
            </a:fillRef>
            <a:effectRef idx="0">
              <a:scrgbClr r="0" g="0" b="0"/>
            </a:effectRef>
            <a:fontRef idx="minor"/>
          </p:style>
        </p:sp>
        <p:sp>
          <p:nvSpPr>
            <p:cNvPr id="62" name="Line 3"/>
            <p:cNvSpPr/>
            <p:nvPr/>
          </p:nvSpPr>
          <p:spPr>
            <a:xfrm flipH="1">
              <a:off x="7425000" y="3681360"/>
              <a:ext cx="4763520" cy="3176640"/>
            </a:xfrm>
            <a:prstGeom prst="line">
              <a:avLst/>
            </a:prstGeom>
            <a:ln w="9360">
              <a:solidFill>
                <a:srgbClr val="5FCBEF"/>
              </a:solidFill>
              <a:round/>
            </a:ln>
          </p:spPr>
          <p:style>
            <a:lnRef idx="0">
              <a:scrgbClr r="0" g="0" b="0"/>
            </a:lnRef>
            <a:fillRef idx="0">
              <a:scrgbClr r="0" g="0" b="0"/>
            </a:fillRef>
            <a:effectRef idx="0">
              <a:scrgbClr r="0" g="0" b="0"/>
            </a:effectRef>
            <a:fontRef idx="minor"/>
          </p:style>
        </p:sp>
        <p:sp>
          <p:nvSpPr>
            <p:cNvPr id="63" name="CustomShape 4"/>
            <p:cNvSpPr/>
            <p:nvPr/>
          </p:nvSpPr>
          <p:spPr>
            <a:xfrm>
              <a:off x="9181440" y="-8640"/>
              <a:ext cx="3005640" cy="686484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rgbClr val="5FCBEF">
                <a:alpha val="36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64" name="CustomShape 5"/>
            <p:cNvSpPr/>
            <p:nvPr/>
          </p:nvSpPr>
          <p:spPr>
            <a:xfrm>
              <a:off x="9603360" y="-8640"/>
              <a:ext cx="2586600" cy="686484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rgbClr val="5FCBEF">
                <a:alpha val="2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65" name="CustomShape 6"/>
            <p:cNvSpPr/>
            <p:nvPr/>
          </p:nvSpPr>
          <p:spPr>
            <a:xfrm>
              <a:off x="8932320" y="3048120"/>
              <a:ext cx="3258000" cy="3808080"/>
            </a:xfrm>
            <a:prstGeom prst="triangle">
              <a:avLst>
                <a:gd name="adj" fmla="val 100000"/>
              </a:avLst>
            </a:prstGeom>
            <a:solidFill>
              <a:srgbClr val="17B0E4">
                <a:alpha val="66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66" name="CustomShape 7"/>
            <p:cNvSpPr/>
            <p:nvPr/>
          </p:nvSpPr>
          <p:spPr>
            <a:xfrm>
              <a:off x="9334440" y="-8640"/>
              <a:ext cx="2852640" cy="686484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17B0E4">
                <a:alpha val="5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67" name="CustomShape 8"/>
            <p:cNvSpPr/>
            <p:nvPr/>
          </p:nvSpPr>
          <p:spPr>
            <a:xfrm>
              <a:off x="10898640" y="-8640"/>
              <a:ext cx="1288440" cy="686484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rgbClr val="2E83C3">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68" name="CustomShape 9"/>
            <p:cNvSpPr/>
            <p:nvPr/>
          </p:nvSpPr>
          <p:spPr>
            <a:xfrm>
              <a:off x="10938960" y="-8640"/>
              <a:ext cx="1248120" cy="686484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rgbClr val="226292">
                <a:alpha val="8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69" name="CustomShape 10"/>
            <p:cNvSpPr/>
            <p:nvPr/>
          </p:nvSpPr>
          <p:spPr>
            <a:xfrm>
              <a:off x="10371600" y="3589920"/>
              <a:ext cx="1815480" cy="3266280"/>
            </a:xfrm>
            <a:prstGeom prst="triangle">
              <a:avLst>
                <a:gd name="adj" fmla="val 100000"/>
              </a:avLst>
            </a:prstGeom>
            <a:solidFill>
              <a:srgbClr val="17B0E4">
                <a:alpha val="66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70" name="CustomShape 11"/>
            <p:cNvSpPr/>
            <p:nvPr/>
          </p:nvSpPr>
          <p:spPr>
            <a:xfrm>
              <a:off x="0" y="4013280"/>
              <a:ext cx="446760" cy="2842920"/>
            </a:xfrm>
            <a:prstGeom prst="triangle">
              <a:avLst>
                <a:gd name="adj" fmla="val 0"/>
              </a:avLst>
            </a:prstGeom>
            <a:solidFill>
              <a:srgbClr val="5FCBEF">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grpSp>
      <p:sp>
        <p:nvSpPr>
          <p:cNvPr id="71" name="PlaceHolder 12"/>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72" name="PlaceHolder 1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3" Type="http://schemas.openxmlformats.org/officeDocument/2006/relationships/hyperlink" Target="https://www.youtube.com/watch?v=cNN_tTXABUA" TargetMode="External"/><Relationship Id="rId2" Type="http://schemas.openxmlformats.org/officeDocument/2006/relationships/notesSlide" Target="../notesSlides/notesSlide103.xml"/><Relationship Id="rId1" Type="http://schemas.openxmlformats.org/officeDocument/2006/relationships/slideLayout" Target="../slideLayouts/slideLayout13.xml"/><Relationship Id="rId6" Type="http://schemas.openxmlformats.org/officeDocument/2006/relationships/hyperlink" Target="https://wx.qq.com/cgi-bin/mmwebwx-bin/webwxcheckurl?requrl=https://www.khanacademy.org/computing/computer-science/how-computers-work2&amp;skey=@crypt_9f08f947_c1b709f7d0c358b3c6129f17009f6c22&amp;deviceid=e148939986361278&amp;pass_ticket=9swR6WrpVQQQ1XGy4YAU1jv8J6yu9w4ldPo6J0KfMm6PsfIj1SQaaI0p5jZrM6LB&amp;opcode=2&amp;scene=1&amp;username=@ffa9efdaccaca87142742ac2a98db5dbe79ada986a1f24dbc8b0bb40f6216ff6" TargetMode="External"/><Relationship Id="rId5" Type="http://schemas.openxmlformats.org/officeDocument/2006/relationships/hyperlink" Target="https://dl.acm.org/citation.cfm?id=3287324" TargetMode="External"/><Relationship Id="rId4" Type="http://schemas.openxmlformats.org/officeDocument/2006/relationships/hyperlink" Target="http://www.buthowdoitknow.com/"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hyperlink" Target="https://www.khanacademy.org/computing/computer-science/how-computers-work2/v/khan-academy-and-codeorg-introducing-how-computers-work"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hyperlink" Target="https://baike.baidu.com/item/Unicode" TargetMode="External"/><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10.png"/><Relationship Id="rId4" Type="http://schemas.openxmlformats.org/officeDocument/2006/relationships/oleObject" Target="../embeddings/oleObject1.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4.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5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7.xml"/><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jpeg"/></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5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1.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5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54.xml"/><Relationship Id="rId1" Type="http://schemas.openxmlformats.org/officeDocument/2006/relationships/slideLayout" Target="../slideLayouts/slideLayout13.xml"/><Relationship Id="rId4" Type="http://schemas.openxmlformats.org/officeDocument/2006/relationships/image" Target="../media/image31.jpeg"/></Relationships>
</file>

<file path=ppt/slides/_rels/slide6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1.xml"/><Relationship Id="rId1" Type="http://schemas.openxmlformats.org/officeDocument/2006/relationships/slideLayout" Target="../slideLayouts/slideLayout13.xml"/><Relationship Id="rId4" Type="http://schemas.openxmlformats.org/officeDocument/2006/relationships/image" Target="../media/image3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76.xml"/><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565200" y="2527200"/>
            <a:ext cx="9232560" cy="99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5400" b="0" strike="noStrike" spc="-1">
                <a:solidFill>
                  <a:srgbClr val="5FCBEF"/>
                </a:solidFill>
                <a:latin typeface="Trebuchet MS"/>
                <a:ea typeface="DejaVu Sans"/>
              </a:rPr>
              <a:t>计算机和操作系统概念</a:t>
            </a:r>
            <a:endParaRPr lang="en-US" sz="5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617040" y="197766"/>
            <a:ext cx="8595000" cy="6831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zh-CN" altLang="en-US" sz="3600" b="0" strike="noStrike" spc="-1" dirty="0">
                <a:solidFill>
                  <a:srgbClr val="5FCBEF"/>
                </a:solidFill>
                <a:latin typeface="Trebuchet MS"/>
                <a:ea typeface="DejaVu Sans"/>
              </a:rPr>
              <a:t>二进制逻辑运算</a:t>
            </a:r>
            <a:endParaRPr lang="en-US" sz="3600" b="0" strike="noStrike" spc="-1" dirty="0">
              <a:latin typeface="Arial"/>
            </a:endParaRPr>
          </a:p>
        </p:txBody>
      </p:sp>
      <p:sp>
        <p:nvSpPr>
          <p:cNvPr id="56" name="CustomShape 4">
            <a:extLst>
              <a:ext uri="{FF2B5EF4-FFF2-40B4-BE49-F238E27FC236}">
                <a16:creationId xmlns:a16="http://schemas.microsoft.com/office/drawing/2014/main" id="{ABA99A5D-AF27-4838-AD42-C8B549BBB4B0}"/>
              </a:ext>
            </a:extLst>
          </p:cNvPr>
          <p:cNvSpPr/>
          <p:nvPr/>
        </p:nvSpPr>
        <p:spPr>
          <a:xfrm>
            <a:off x="617040" y="1218197"/>
            <a:ext cx="9809344" cy="193753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zh-CN" altLang="en-US" sz="2000" spc="-1" dirty="0">
                <a:latin typeface="Arial"/>
              </a:rPr>
              <a:t>英国数学和心理学家</a:t>
            </a:r>
            <a:r>
              <a:rPr lang="en-US" altLang="zh-CN" sz="2000" spc="-1" dirty="0">
                <a:latin typeface="Arial"/>
              </a:rPr>
              <a:t>George Boole</a:t>
            </a:r>
            <a:r>
              <a:rPr lang="zh-CN" altLang="en-US" sz="2000" spc="-1" dirty="0">
                <a:latin typeface="Arial"/>
              </a:rPr>
              <a:t>提出了布尔逻辑的代数系统，把人类的逻辑思考过程用数学的形式来表达，用数学运算来表示逻辑思考的过程。 因此逻辑运算也叫布尔运算，运算结果叫布尔值</a:t>
            </a:r>
            <a:endParaRPr lang="en-US" altLang="zh-CN" sz="2000" spc="-1" dirty="0">
              <a:latin typeface="Arial"/>
            </a:endParaRPr>
          </a:p>
          <a:p>
            <a:pPr>
              <a:lnSpc>
                <a:spcPct val="100000"/>
              </a:lnSpc>
            </a:pPr>
            <a:endParaRPr lang="en-US" sz="2000" b="0" strike="noStrike" spc="-1" dirty="0">
              <a:latin typeface="Arial"/>
            </a:endParaRPr>
          </a:p>
          <a:p>
            <a:pPr>
              <a:lnSpc>
                <a:spcPct val="100000"/>
              </a:lnSpc>
            </a:pPr>
            <a:r>
              <a:rPr lang="zh-CN" altLang="en-US" sz="2000" spc="-1" dirty="0">
                <a:latin typeface="Arial"/>
              </a:rPr>
              <a:t>布尔逻辑的值只有两个： “</a:t>
            </a:r>
            <a:r>
              <a:rPr lang="zh-CN" altLang="en-US" sz="2000" spc="-1" dirty="0"/>
              <a:t>真</a:t>
            </a:r>
            <a:r>
              <a:rPr lang="zh-CN" altLang="en-US" sz="2000" spc="-1" dirty="0">
                <a:latin typeface="Arial"/>
              </a:rPr>
              <a:t>”   和 “</a:t>
            </a:r>
            <a:r>
              <a:rPr lang="zh-CN" altLang="en-US" sz="2000" spc="-1" dirty="0"/>
              <a:t>假</a:t>
            </a:r>
            <a:r>
              <a:rPr lang="zh-CN" altLang="en-US" sz="2000" spc="-1" dirty="0">
                <a:latin typeface="Arial"/>
              </a:rPr>
              <a:t>”； </a:t>
            </a:r>
            <a:r>
              <a:rPr lang="zh-CN" altLang="en-US" sz="2000" b="0" strike="noStrike" spc="-1" dirty="0">
                <a:latin typeface="Arial"/>
              </a:rPr>
              <a:t>在计算机中，用“</a:t>
            </a:r>
            <a:r>
              <a:rPr lang="en-US" altLang="zh-CN" sz="2000" b="0" strike="noStrike" spc="-1" dirty="0">
                <a:latin typeface="Arial"/>
              </a:rPr>
              <a:t>0</a:t>
            </a:r>
            <a:r>
              <a:rPr lang="zh-CN" altLang="en-US" sz="2000" b="0" strike="noStrike" spc="-1" dirty="0">
                <a:latin typeface="Arial"/>
              </a:rPr>
              <a:t>” 和“</a:t>
            </a:r>
            <a:r>
              <a:rPr lang="en-US" altLang="zh-CN" sz="2000" b="0" strike="noStrike" spc="-1" dirty="0">
                <a:latin typeface="Arial"/>
              </a:rPr>
              <a:t>1</a:t>
            </a:r>
            <a:r>
              <a:rPr lang="zh-CN" altLang="en-US" sz="2000" b="0" strike="noStrike" spc="-1" dirty="0">
                <a:latin typeface="Arial"/>
              </a:rPr>
              <a:t>”来表示</a:t>
            </a:r>
            <a:endParaRPr lang="en-US" altLang="zh-CN" sz="2000" b="0" strike="noStrike" spc="-1" dirty="0">
              <a:latin typeface="Arial"/>
            </a:endParaRPr>
          </a:p>
          <a:p>
            <a:pPr>
              <a:lnSpc>
                <a:spcPct val="100000"/>
              </a:lnSpc>
            </a:pPr>
            <a:r>
              <a:rPr lang="zh-CN" altLang="en-US" sz="2000" spc="-1" dirty="0">
                <a:latin typeface="Arial"/>
              </a:rPr>
              <a:t>基本的逻辑运算： 与</a:t>
            </a:r>
            <a:r>
              <a:rPr lang="en-US" altLang="zh-CN" sz="2000" spc="-1" dirty="0">
                <a:latin typeface="Arial"/>
              </a:rPr>
              <a:t>(And)</a:t>
            </a:r>
            <a:r>
              <a:rPr lang="zh-CN" altLang="en-US" sz="2000" spc="-1" dirty="0">
                <a:latin typeface="Arial"/>
              </a:rPr>
              <a:t>， 或</a:t>
            </a:r>
            <a:r>
              <a:rPr lang="en-US" altLang="zh-CN" sz="2000" spc="-1" dirty="0">
                <a:latin typeface="Arial"/>
              </a:rPr>
              <a:t>(or)</a:t>
            </a:r>
            <a:r>
              <a:rPr lang="zh-CN" altLang="en-US" sz="2000" spc="-1" dirty="0">
                <a:latin typeface="Arial"/>
              </a:rPr>
              <a:t>，非</a:t>
            </a:r>
            <a:r>
              <a:rPr lang="en-US" altLang="zh-CN" sz="2000" spc="-1" dirty="0">
                <a:latin typeface="Arial"/>
              </a:rPr>
              <a:t>(not)</a:t>
            </a:r>
            <a:r>
              <a:rPr lang="zh-CN" altLang="en-US" sz="2000" spc="-1" dirty="0">
                <a:latin typeface="Arial"/>
              </a:rPr>
              <a:t>， 异或（</a:t>
            </a:r>
            <a:r>
              <a:rPr lang="en-US" altLang="zh-CN" sz="2000" spc="-1" dirty="0" err="1">
                <a:latin typeface="Arial"/>
              </a:rPr>
              <a:t>xor</a:t>
            </a:r>
            <a:r>
              <a:rPr lang="en-US" altLang="zh-CN" sz="2000" spc="-1" dirty="0">
                <a:latin typeface="Arial"/>
              </a:rPr>
              <a:t>)</a:t>
            </a:r>
            <a:endParaRPr lang="en-US" sz="2000" b="0" strike="noStrike" spc="-1" dirty="0">
              <a:latin typeface="Arial"/>
            </a:endParaRPr>
          </a:p>
        </p:txBody>
      </p:sp>
      <p:graphicFrame>
        <p:nvGraphicFramePr>
          <p:cNvPr id="2" name="Table 1">
            <a:extLst>
              <a:ext uri="{FF2B5EF4-FFF2-40B4-BE49-F238E27FC236}">
                <a16:creationId xmlns:a16="http://schemas.microsoft.com/office/drawing/2014/main" id="{558F9F83-8C8E-4B1E-84E8-23D7BDB83768}"/>
              </a:ext>
            </a:extLst>
          </p:cNvPr>
          <p:cNvGraphicFramePr>
            <a:graphicFrameLocks noGrp="1"/>
          </p:cNvGraphicFramePr>
          <p:nvPr>
            <p:extLst>
              <p:ext uri="{D42A27DB-BD31-4B8C-83A1-F6EECF244321}">
                <p14:modId xmlns:p14="http://schemas.microsoft.com/office/powerpoint/2010/main" val="467092671"/>
              </p:ext>
            </p:extLst>
          </p:nvPr>
        </p:nvGraphicFramePr>
        <p:xfrm>
          <a:off x="813812" y="3954105"/>
          <a:ext cx="2114584" cy="1849120"/>
        </p:xfrm>
        <a:graphic>
          <a:graphicData uri="http://schemas.openxmlformats.org/drawingml/2006/table">
            <a:tbl>
              <a:tblPr firstRow="1" bandRow="1">
                <a:tableStyleId>{5C22544A-7EE6-4342-B048-85BDC9FD1C3A}</a:tableStyleId>
              </a:tblPr>
              <a:tblGrid>
                <a:gridCol w="482328">
                  <a:extLst>
                    <a:ext uri="{9D8B030D-6E8A-4147-A177-3AD203B41FA5}">
                      <a16:colId xmlns:a16="http://schemas.microsoft.com/office/drawing/2014/main" val="2457052028"/>
                    </a:ext>
                  </a:extLst>
                </a:gridCol>
                <a:gridCol w="444427">
                  <a:extLst>
                    <a:ext uri="{9D8B030D-6E8A-4147-A177-3AD203B41FA5}">
                      <a16:colId xmlns:a16="http://schemas.microsoft.com/office/drawing/2014/main" val="1229256033"/>
                    </a:ext>
                  </a:extLst>
                </a:gridCol>
                <a:gridCol w="1187829">
                  <a:extLst>
                    <a:ext uri="{9D8B030D-6E8A-4147-A177-3AD203B41FA5}">
                      <a16:colId xmlns:a16="http://schemas.microsoft.com/office/drawing/2014/main" val="731523111"/>
                    </a:ext>
                  </a:extLst>
                </a:gridCol>
              </a:tblGrid>
              <a:tr h="352892">
                <a:tc>
                  <a:txBody>
                    <a:bodyPr/>
                    <a:lstStyle/>
                    <a:p>
                      <a:r>
                        <a:rPr lang="en-US" dirty="0"/>
                        <a:t>X</a:t>
                      </a:r>
                    </a:p>
                  </a:txBody>
                  <a:tcPr>
                    <a:solidFill>
                      <a:schemeClr val="accent1"/>
                    </a:solidFill>
                  </a:tcPr>
                </a:tc>
                <a:tc>
                  <a:txBody>
                    <a:bodyPr/>
                    <a:lstStyle/>
                    <a:p>
                      <a:r>
                        <a:rPr lang="en-US" dirty="0"/>
                        <a:t>Y</a:t>
                      </a:r>
                    </a:p>
                  </a:txBody>
                  <a:tcPr>
                    <a:solidFill>
                      <a:schemeClr val="accent1"/>
                    </a:solidFill>
                  </a:tcPr>
                </a:tc>
                <a:tc>
                  <a:txBody>
                    <a:bodyPr/>
                    <a:lstStyle/>
                    <a:p>
                      <a:r>
                        <a:rPr lang="en-US" dirty="0"/>
                        <a:t>X and Y</a:t>
                      </a:r>
                    </a:p>
                  </a:txBody>
                  <a:tcPr>
                    <a:solidFill>
                      <a:schemeClr val="accent1"/>
                    </a:solidFill>
                  </a:tcPr>
                </a:tc>
                <a:extLst>
                  <a:ext uri="{0D108BD9-81ED-4DB2-BD59-A6C34878D82A}">
                    <a16:rowId xmlns:a16="http://schemas.microsoft.com/office/drawing/2014/main" val="1450748209"/>
                  </a:ext>
                </a:extLst>
              </a:tr>
              <a:tr h="370840">
                <a:tc>
                  <a:txBody>
                    <a:bodyPr/>
                    <a:lstStyle/>
                    <a:p>
                      <a:r>
                        <a:rPr lang="en-US" dirty="0"/>
                        <a:t>0</a:t>
                      </a:r>
                    </a:p>
                  </a:txBody>
                  <a:tcPr>
                    <a:solidFill>
                      <a:schemeClr val="accent1"/>
                    </a:solidFill>
                  </a:tcPr>
                </a:tc>
                <a:tc>
                  <a:txBody>
                    <a:bodyPr/>
                    <a:lstStyle/>
                    <a:p>
                      <a:r>
                        <a:rPr lang="en-US" dirty="0"/>
                        <a:t>0</a:t>
                      </a:r>
                    </a:p>
                  </a:txBody>
                  <a:tcPr>
                    <a:solidFill>
                      <a:schemeClr val="accent1"/>
                    </a:solidFill>
                  </a:tcPr>
                </a:tc>
                <a:tc>
                  <a:txBody>
                    <a:bodyPr/>
                    <a:lstStyle/>
                    <a:p>
                      <a:r>
                        <a:rPr lang="en-US" dirty="0"/>
                        <a:t>0</a:t>
                      </a:r>
                    </a:p>
                  </a:txBody>
                  <a:tcPr>
                    <a:solidFill>
                      <a:schemeClr val="accent1"/>
                    </a:solidFill>
                  </a:tcPr>
                </a:tc>
                <a:extLst>
                  <a:ext uri="{0D108BD9-81ED-4DB2-BD59-A6C34878D82A}">
                    <a16:rowId xmlns:a16="http://schemas.microsoft.com/office/drawing/2014/main" val="2655624639"/>
                  </a:ext>
                </a:extLst>
              </a:tr>
              <a:tr h="370840">
                <a:tc>
                  <a:txBody>
                    <a:bodyPr/>
                    <a:lstStyle/>
                    <a:p>
                      <a:r>
                        <a:rPr lang="en-US" dirty="0"/>
                        <a:t>0</a:t>
                      </a:r>
                    </a:p>
                  </a:txBody>
                  <a:tcPr>
                    <a:solidFill>
                      <a:schemeClr val="accent1"/>
                    </a:solidFill>
                  </a:tcPr>
                </a:tc>
                <a:tc>
                  <a:txBody>
                    <a:bodyPr/>
                    <a:lstStyle/>
                    <a:p>
                      <a:r>
                        <a:rPr lang="en-US" dirty="0"/>
                        <a:t>1</a:t>
                      </a:r>
                    </a:p>
                  </a:txBody>
                  <a:tcPr>
                    <a:solidFill>
                      <a:schemeClr val="accent1"/>
                    </a:solidFill>
                  </a:tcPr>
                </a:tc>
                <a:tc>
                  <a:txBody>
                    <a:bodyPr/>
                    <a:lstStyle/>
                    <a:p>
                      <a:r>
                        <a:rPr lang="en-US" dirty="0"/>
                        <a:t>0</a:t>
                      </a:r>
                    </a:p>
                  </a:txBody>
                  <a:tcPr>
                    <a:solidFill>
                      <a:schemeClr val="accent1"/>
                    </a:solidFill>
                  </a:tcPr>
                </a:tc>
                <a:extLst>
                  <a:ext uri="{0D108BD9-81ED-4DB2-BD59-A6C34878D82A}">
                    <a16:rowId xmlns:a16="http://schemas.microsoft.com/office/drawing/2014/main" val="1380796518"/>
                  </a:ext>
                </a:extLst>
              </a:tr>
              <a:tr h="370840">
                <a:tc>
                  <a:txBody>
                    <a:bodyPr/>
                    <a:lstStyle/>
                    <a:p>
                      <a:r>
                        <a:rPr lang="en-US" dirty="0"/>
                        <a:t>1</a:t>
                      </a:r>
                    </a:p>
                  </a:txBody>
                  <a:tcPr>
                    <a:solidFill>
                      <a:schemeClr val="accent1"/>
                    </a:solidFill>
                  </a:tcPr>
                </a:tc>
                <a:tc>
                  <a:txBody>
                    <a:bodyPr/>
                    <a:lstStyle/>
                    <a:p>
                      <a:r>
                        <a:rPr lang="en-US" dirty="0"/>
                        <a:t>0</a:t>
                      </a:r>
                    </a:p>
                  </a:txBody>
                  <a:tcPr>
                    <a:solidFill>
                      <a:schemeClr val="accent1"/>
                    </a:solidFill>
                  </a:tcPr>
                </a:tc>
                <a:tc>
                  <a:txBody>
                    <a:bodyPr/>
                    <a:lstStyle/>
                    <a:p>
                      <a:r>
                        <a:rPr lang="en-US" dirty="0"/>
                        <a:t>0</a:t>
                      </a:r>
                    </a:p>
                  </a:txBody>
                  <a:tcPr>
                    <a:solidFill>
                      <a:schemeClr val="accent1"/>
                    </a:solidFill>
                  </a:tcPr>
                </a:tc>
                <a:extLst>
                  <a:ext uri="{0D108BD9-81ED-4DB2-BD59-A6C34878D82A}">
                    <a16:rowId xmlns:a16="http://schemas.microsoft.com/office/drawing/2014/main" val="910846047"/>
                  </a:ext>
                </a:extLst>
              </a:tr>
              <a:tr h="370840">
                <a:tc>
                  <a:txBody>
                    <a:bodyPr/>
                    <a:lstStyle/>
                    <a:p>
                      <a:r>
                        <a:rPr lang="en-US" dirty="0"/>
                        <a:t>1</a:t>
                      </a:r>
                    </a:p>
                  </a:txBody>
                  <a:tcPr>
                    <a:solidFill>
                      <a:schemeClr val="accent1"/>
                    </a:solidFill>
                  </a:tcPr>
                </a:tc>
                <a:tc>
                  <a:txBody>
                    <a:bodyPr/>
                    <a:lstStyle/>
                    <a:p>
                      <a:r>
                        <a:rPr lang="en-US" dirty="0"/>
                        <a:t>1</a:t>
                      </a:r>
                    </a:p>
                  </a:txBody>
                  <a:tcPr>
                    <a:solidFill>
                      <a:schemeClr val="accent1"/>
                    </a:solidFill>
                  </a:tcPr>
                </a:tc>
                <a:tc>
                  <a:txBody>
                    <a:bodyPr/>
                    <a:lstStyle/>
                    <a:p>
                      <a:r>
                        <a:rPr lang="en-US" dirty="0"/>
                        <a:t>1</a:t>
                      </a:r>
                    </a:p>
                  </a:txBody>
                  <a:tcPr>
                    <a:solidFill>
                      <a:schemeClr val="accent1"/>
                    </a:solidFill>
                  </a:tcPr>
                </a:tc>
                <a:extLst>
                  <a:ext uri="{0D108BD9-81ED-4DB2-BD59-A6C34878D82A}">
                    <a16:rowId xmlns:a16="http://schemas.microsoft.com/office/drawing/2014/main" val="3523289740"/>
                  </a:ext>
                </a:extLst>
              </a:tr>
            </a:tbl>
          </a:graphicData>
        </a:graphic>
      </p:graphicFrame>
      <p:graphicFrame>
        <p:nvGraphicFramePr>
          <p:cNvPr id="6" name="Table 5">
            <a:extLst>
              <a:ext uri="{FF2B5EF4-FFF2-40B4-BE49-F238E27FC236}">
                <a16:creationId xmlns:a16="http://schemas.microsoft.com/office/drawing/2014/main" id="{B1EBE3FE-CBA1-4A9B-8E23-2116679C4D95}"/>
              </a:ext>
            </a:extLst>
          </p:cNvPr>
          <p:cNvGraphicFramePr>
            <a:graphicFrameLocks noGrp="1"/>
          </p:cNvGraphicFramePr>
          <p:nvPr>
            <p:extLst>
              <p:ext uri="{D42A27DB-BD31-4B8C-83A1-F6EECF244321}">
                <p14:modId xmlns:p14="http://schemas.microsoft.com/office/powerpoint/2010/main" val="1730606554"/>
              </p:ext>
            </p:extLst>
          </p:nvPr>
        </p:nvGraphicFramePr>
        <p:xfrm>
          <a:off x="4091376" y="3954105"/>
          <a:ext cx="2114584" cy="1854200"/>
        </p:xfrm>
        <a:graphic>
          <a:graphicData uri="http://schemas.openxmlformats.org/drawingml/2006/table">
            <a:tbl>
              <a:tblPr firstRow="1" bandRow="1">
                <a:tableStyleId>{5C22544A-7EE6-4342-B048-85BDC9FD1C3A}</a:tableStyleId>
              </a:tblPr>
              <a:tblGrid>
                <a:gridCol w="482328">
                  <a:extLst>
                    <a:ext uri="{9D8B030D-6E8A-4147-A177-3AD203B41FA5}">
                      <a16:colId xmlns:a16="http://schemas.microsoft.com/office/drawing/2014/main" val="2457052028"/>
                    </a:ext>
                  </a:extLst>
                </a:gridCol>
                <a:gridCol w="444427">
                  <a:extLst>
                    <a:ext uri="{9D8B030D-6E8A-4147-A177-3AD203B41FA5}">
                      <a16:colId xmlns:a16="http://schemas.microsoft.com/office/drawing/2014/main" val="1229256033"/>
                    </a:ext>
                  </a:extLst>
                </a:gridCol>
                <a:gridCol w="1187829">
                  <a:extLst>
                    <a:ext uri="{9D8B030D-6E8A-4147-A177-3AD203B41FA5}">
                      <a16:colId xmlns:a16="http://schemas.microsoft.com/office/drawing/2014/main" val="731523111"/>
                    </a:ext>
                  </a:extLst>
                </a:gridCol>
              </a:tblGrid>
              <a:tr h="370840">
                <a:tc>
                  <a:txBody>
                    <a:bodyPr/>
                    <a:lstStyle/>
                    <a:p>
                      <a:r>
                        <a:rPr lang="en-US" dirty="0"/>
                        <a:t>X</a:t>
                      </a:r>
                    </a:p>
                  </a:txBody>
                  <a:tcPr>
                    <a:solidFill>
                      <a:schemeClr val="accent1"/>
                    </a:solidFill>
                  </a:tcPr>
                </a:tc>
                <a:tc>
                  <a:txBody>
                    <a:bodyPr/>
                    <a:lstStyle/>
                    <a:p>
                      <a:r>
                        <a:rPr lang="en-US" dirty="0"/>
                        <a:t>Y</a:t>
                      </a:r>
                    </a:p>
                  </a:txBody>
                  <a:tcPr>
                    <a:solidFill>
                      <a:schemeClr val="accent1"/>
                    </a:solidFill>
                  </a:tcPr>
                </a:tc>
                <a:tc>
                  <a:txBody>
                    <a:bodyPr/>
                    <a:lstStyle/>
                    <a:p>
                      <a:r>
                        <a:rPr lang="en-US" dirty="0"/>
                        <a:t>X or Y</a:t>
                      </a:r>
                    </a:p>
                  </a:txBody>
                  <a:tcPr>
                    <a:solidFill>
                      <a:schemeClr val="accent1"/>
                    </a:solidFill>
                  </a:tcPr>
                </a:tc>
                <a:extLst>
                  <a:ext uri="{0D108BD9-81ED-4DB2-BD59-A6C34878D82A}">
                    <a16:rowId xmlns:a16="http://schemas.microsoft.com/office/drawing/2014/main" val="1450748209"/>
                  </a:ext>
                </a:extLst>
              </a:tr>
              <a:tr h="370840">
                <a:tc>
                  <a:txBody>
                    <a:bodyPr/>
                    <a:lstStyle/>
                    <a:p>
                      <a:r>
                        <a:rPr lang="en-US" dirty="0"/>
                        <a:t>0</a:t>
                      </a:r>
                    </a:p>
                  </a:txBody>
                  <a:tcPr>
                    <a:solidFill>
                      <a:schemeClr val="accent1"/>
                    </a:solidFill>
                  </a:tcPr>
                </a:tc>
                <a:tc>
                  <a:txBody>
                    <a:bodyPr/>
                    <a:lstStyle/>
                    <a:p>
                      <a:r>
                        <a:rPr lang="en-US" dirty="0"/>
                        <a:t>0</a:t>
                      </a:r>
                    </a:p>
                  </a:txBody>
                  <a:tcPr>
                    <a:solidFill>
                      <a:schemeClr val="accent1"/>
                    </a:solidFill>
                  </a:tcPr>
                </a:tc>
                <a:tc>
                  <a:txBody>
                    <a:bodyPr/>
                    <a:lstStyle/>
                    <a:p>
                      <a:r>
                        <a:rPr lang="en-US" dirty="0"/>
                        <a:t>0</a:t>
                      </a:r>
                    </a:p>
                  </a:txBody>
                  <a:tcPr>
                    <a:solidFill>
                      <a:schemeClr val="accent1"/>
                    </a:solidFill>
                  </a:tcPr>
                </a:tc>
                <a:extLst>
                  <a:ext uri="{0D108BD9-81ED-4DB2-BD59-A6C34878D82A}">
                    <a16:rowId xmlns:a16="http://schemas.microsoft.com/office/drawing/2014/main" val="2655624639"/>
                  </a:ext>
                </a:extLst>
              </a:tr>
              <a:tr h="370840">
                <a:tc>
                  <a:txBody>
                    <a:bodyPr/>
                    <a:lstStyle/>
                    <a:p>
                      <a:r>
                        <a:rPr lang="en-US" dirty="0"/>
                        <a:t>0</a:t>
                      </a:r>
                    </a:p>
                  </a:txBody>
                  <a:tcPr>
                    <a:solidFill>
                      <a:schemeClr val="accent1"/>
                    </a:solidFill>
                  </a:tcPr>
                </a:tc>
                <a:tc>
                  <a:txBody>
                    <a:bodyPr/>
                    <a:lstStyle/>
                    <a:p>
                      <a:r>
                        <a:rPr lang="en-US" dirty="0"/>
                        <a:t>1</a:t>
                      </a:r>
                    </a:p>
                  </a:txBody>
                  <a:tcPr>
                    <a:solidFill>
                      <a:schemeClr val="accent1"/>
                    </a:solidFill>
                  </a:tcPr>
                </a:tc>
                <a:tc>
                  <a:txBody>
                    <a:bodyPr/>
                    <a:lstStyle/>
                    <a:p>
                      <a:r>
                        <a:rPr lang="en-US" dirty="0"/>
                        <a:t>1</a:t>
                      </a:r>
                    </a:p>
                  </a:txBody>
                  <a:tcPr>
                    <a:solidFill>
                      <a:schemeClr val="accent1"/>
                    </a:solidFill>
                  </a:tcPr>
                </a:tc>
                <a:extLst>
                  <a:ext uri="{0D108BD9-81ED-4DB2-BD59-A6C34878D82A}">
                    <a16:rowId xmlns:a16="http://schemas.microsoft.com/office/drawing/2014/main" val="1380796518"/>
                  </a:ext>
                </a:extLst>
              </a:tr>
              <a:tr h="370840">
                <a:tc>
                  <a:txBody>
                    <a:bodyPr/>
                    <a:lstStyle/>
                    <a:p>
                      <a:r>
                        <a:rPr lang="en-US" dirty="0"/>
                        <a:t>1</a:t>
                      </a:r>
                    </a:p>
                  </a:txBody>
                  <a:tcPr>
                    <a:solidFill>
                      <a:schemeClr val="accent1"/>
                    </a:solidFill>
                  </a:tcPr>
                </a:tc>
                <a:tc>
                  <a:txBody>
                    <a:bodyPr/>
                    <a:lstStyle/>
                    <a:p>
                      <a:r>
                        <a:rPr lang="en-US" dirty="0"/>
                        <a:t>0</a:t>
                      </a:r>
                    </a:p>
                  </a:txBody>
                  <a:tcPr>
                    <a:solidFill>
                      <a:schemeClr val="accent1"/>
                    </a:solidFill>
                  </a:tcPr>
                </a:tc>
                <a:tc>
                  <a:txBody>
                    <a:bodyPr/>
                    <a:lstStyle/>
                    <a:p>
                      <a:r>
                        <a:rPr lang="en-US" dirty="0"/>
                        <a:t>1</a:t>
                      </a:r>
                    </a:p>
                  </a:txBody>
                  <a:tcPr>
                    <a:solidFill>
                      <a:schemeClr val="accent1"/>
                    </a:solidFill>
                  </a:tcPr>
                </a:tc>
                <a:extLst>
                  <a:ext uri="{0D108BD9-81ED-4DB2-BD59-A6C34878D82A}">
                    <a16:rowId xmlns:a16="http://schemas.microsoft.com/office/drawing/2014/main" val="910846047"/>
                  </a:ext>
                </a:extLst>
              </a:tr>
              <a:tr h="370840">
                <a:tc>
                  <a:txBody>
                    <a:bodyPr/>
                    <a:lstStyle/>
                    <a:p>
                      <a:r>
                        <a:rPr lang="en-US" dirty="0"/>
                        <a:t>1</a:t>
                      </a:r>
                    </a:p>
                  </a:txBody>
                  <a:tcPr>
                    <a:solidFill>
                      <a:schemeClr val="accent1"/>
                    </a:solidFill>
                  </a:tcPr>
                </a:tc>
                <a:tc>
                  <a:txBody>
                    <a:bodyPr/>
                    <a:lstStyle/>
                    <a:p>
                      <a:r>
                        <a:rPr lang="en-US" dirty="0"/>
                        <a:t>1</a:t>
                      </a:r>
                    </a:p>
                  </a:txBody>
                  <a:tcPr>
                    <a:solidFill>
                      <a:schemeClr val="accent1"/>
                    </a:solidFill>
                  </a:tcPr>
                </a:tc>
                <a:tc>
                  <a:txBody>
                    <a:bodyPr/>
                    <a:lstStyle/>
                    <a:p>
                      <a:r>
                        <a:rPr lang="en-US" dirty="0"/>
                        <a:t>1</a:t>
                      </a:r>
                    </a:p>
                  </a:txBody>
                  <a:tcPr>
                    <a:solidFill>
                      <a:schemeClr val="accent1"/>
                    </a:solidFill>
                  </a:tcPr>
                </a:tc>
                <a:extLst>
                  <a:ext uri="{0D108BD9-81ED-4DB2-BD59-A6C34878D82A}">
                    <a16:rowId xmlns:a16="http://schemas.microsoft.com/office/drawing/2014/main" val="3523289740"/>
                  </a:ext>
                </a:extLst>
              </a:tr>
            </a:tbl>
          </a:graphicData>
        </a:graphic>
      </p:graphicFrame>
      <p:graphicFrame>
        <p:nvGraphicFramePr>
          <p:cNvPr id="7" name="Table 6">
            <a:extLst>
              <a:ext uri="{FF2B5EF4-FFF2-40B4-BE49-F238E27FC236}">
                <a16:creationId xmlns:a16="http://schemas.microsoft.com/office/drawing/2014/main" id="{EAE5DFAC-5960-4DC7-9523-4FCD2FEC8F89}"/>
              </a:ext>
            </a:extLst>
          </p:cNvPr>
          <p:cNvGraphicFramePr>
            <a:graphicFrameLocks noGrp="1"/>
          </p:cNvGraphicFramePr>
          <p:nvPr>
            <p:extLst>
              <p:ext uri="{D42A27DB-BD31-4B8C-83A1-F6EECF244321}">
                <p14:modId xmlns:p14="http://schemas.microsoft.com/office/powerpoint/2010/main" val="925939441"/>
              </p:ext>
            </p:extLst>
          </p:nvPr>
        </p:nvGraphicFramePr>
        <p:xfrm>
          <a:off x="9812205" y="3954105"/>
          <a:ext cx="1670157" cy="1112520"/>
        </p:xfrm>
        <a:graphic>
          <a:graphicData uri="http://schemas.openxmlformats.org/drawingml/2006/table">
            <a:tbl>
              <a:tblPr firstRow="1" bandRow="1">
                <a:tableStyleId>{5C22544A-7EE6-4342-B048-85BDC9FD1C3A}</a:tableStyleId>
              </a:tblPr>
              <a:tblGrid>
                <a:gridCol w="482328">
                  <a:extLst>
                    <a:ext uri="{9D8B030D-6E8A-4147-A177-3AD203B41FA5}">
                      <a16:colId xmlns:a16="http://schemas.microsoft.com/office/drawing/2014/main" val="2457052028"/>
                    </a:ext>
                  </a:extLst>
                </a:gridCol>
                <a:gridCol w="1187829">
                  <a:extLst>
                    <a:ext uri="{9D8B030D-6E8A-4147-A177-3AD203B41FA5}">
                      <a16:colId xmlns:a16="http://schemas.microsoft.com/office/drawing/2014/main" val="731523111"/>
                    </a:ext>
                  </a:extLst>
                </a:gridCol>
              </a:tblGrid>
              <a:tr h="370840">
                <a:tc>
                  <a:txBody>
                    <a:bodyPr/>
                    <a:lstStyle/>
                    <a:p>
                      <a:r>
                        <a:rPr lang="en-US" dirty="0"/>
                        <a:t>X</a:t>
                      </a:r>
                    </a:p>
                  </a:txBody>
                  <a:tcPr>
                    <a:solidFill>
                      <a:schemeClr val="accent1"/>
                    </a:solidFill>
                  </a:tcPr>
                </a:tc>
                <a:tc>
                  <a:txBody>
                    <a:bodyPr/>
                    <a:lstStyle/>
                    <a:p>
                      <a:r>
                        <a:rPr lang="en-US" altLang="zh-CN" dirty="0"/>
                        <a:t>n</a:t>
                      </a:r>
                      <a:r>
                        <a:rPr lang="en-US" dirty="0"/>
                        <a:t>ot X </a:t>
                      </a:r>
                    </a:p>
                  </a:txBody>
                  <a:tcPr>
                    <a:solidFill>
                      <a:schemeClr val="accent1"/>
                    </a:solidFill>
                  </a:tcPr>
                </a:tc>
                <a:extLst>
                  <a:ext uri="{0D108BD9-81ED-4DB2-BD59-A6C34878D82A}">
                    <a16:rowId xmlns:a16="http://schemas.microsoft.com/office/drawing/2014/main" val="1450748209"/>
                  </a:ext>
                </a:extLst>
              </a:tr>
              <a:tr h="370840">
                <a:tc>
                  <a:txBody>
                    <a:bodyPr/>
                    <a:lstStyle/>
                    <a:p>
                      <a:r>
                        <a:rPr lang="en-US" dirty="0"/>
                        <a:t>0</a:t>
                      </a:r>
                    </a:p>
                  </a:txBody>
                  <a:tcPr>
                    <a:solidFill>
                      <a:schemeClr val="accent1"/>
                    </a:solidFill>
                  </a:tcPr>
                </a:tc>
                <a:tc>
                  <a:txBody>
                    <a:bodyPr/>
                    <a:lstStyle/>
                    <a:p>
                      <a:r>
                        <a:rPr lang="en-US" dirty="0"/>
                        <a:t>1</a:t>
                      </a:r>
                    </a:p>
                  </a:txBody>
                  <a:tcPr>
                    <a:solidFill>
                      <a:schemeClr val="accent1"/>
                    </a:solidFill>
                  </a:tcPr>
                </a:tc>
                <a:extLst>
                  <a:ext uri="{0D108BD9-81ED-4DB2-BD59-A6C34878D82A}">
                    <a16:rowId xmlns:a16="http://schemas.microsoft.com/office/drawing/2014/main" val="2655624639"/>
                  </a:ext>
                </a:extLst>
              </a:tr>
              <a:tr h="370840">
                <a:tc>
                  <a:txBody>
                    <a:bodyPr/>
                    <a:lstStyle/>
                    <a:p>
                      <a:r>
                        <a:rPr lang="en-US" dirty="0"/>
                        <a:t>1</a:t>
                      </a:r>
                    </a:p>
                  </a:txBody>
                  <a:tcPr>
                    <a:solidFill>
                      <a:schemeClr val="accent1"/>
                    </a:solidFill>
                  </a:tcPr>
                </a:tc>
                <a:tc>
                  <a:txBody>
                    <a:bodyPr/>
                    <a:lstStyle/>
                    <a:p>
                      <a:r>
                        <a:rPr lang="en-US" dirty="0"/>
                        <a:t>0</a:t>
                      </a:r>
                    </a:p>
                  </a:txBody>
                  <a:tcPr>
                    <a:solidFill>
                      <a:schemeClr val="accent1"/>
                    </a:solidFill>
                  </a:tcPr>
                </a:tc>
                <a:extLst>
                  <a:ext uri="{0D108BD9-81ED-4DB2-BD59-A6C34878D82A}">
                    <a16:rowId xmlns:a16="http://schemas.microsoft.com/office/drawing/2014/main" val="1380796518"/>
                  </a:ext>
                </a:extLst>
              </a:tr>
            </a:tbl>
          </a:graphicData>
        </a:graphic>
      </p:graphicFrame>
      <p:graphicFrame>
        <p:nvGraphicFramePr>
          <p:cNvPr id="8" name="Table 7">
            <a:extLst>
              <a:ext uri="{FF2B5EF4-FFF2-40B4-BE49-F238E27FC236}">
                <a16:creationId xmlns:a16="http://schemas.microsoft.com/office/drawing/2014/main" id="{F1EF2F98-365E-44E3-B498-9EE6D52FC7DD}"/>
              </a:ext>
            </a:extLst>
          </p:cNvPr>
          <p:cNvGraphicFramePr>
            <a:graphicFrameLocks noGrp="1"/>
          </p:cNvGraphicFramePr>
          <p:nvPr>
            <p:extLst>
              <p:ext uri="{D42A27DB-BD31-4B8C-83A1-F6EECF244321}">
                <p14:modId xmlns:p14="http://schemas.microsoft.com/office/powerpoint/2010/main" val="2575748072"/>
              </p:ext>
            </p:extLst>
          </p:nvPr>
        </p:nvGraphicFramePr>
        <p:xfrm>
          <a:off x="7097456" y="3954105"/>
          <a:ext cx="2114584" cy="1854200"/>
        </p:xfrm>
        <a:graphic>
          <a:graphicData uri="http://schemas.openxmlformats.org/drawingml/2006/table">
            <a:tbl>
              <a:tblPr firstRow="1" bandRow="1">
                <a:tableStyleId>{5C22544A-7EE6-4342-B048-85BDC9FD1C3A}</a:tableStyleId>
              </a:tblPr>
              <a:tblGrid>
                <a:gridCol w="482328">
                  <a:extLst>
                    <a:ext uri="{9D8B030D-6E8A-4147-A177-3AD203B41FA5}">
                      <a16:colId xmlns:a16="http://schemas.microsoft.com/office/drawing/2014/main" val="2457052028"/>
                    </a:ext>
                  </a:extLst>
                </a:gridCol>
                <a:gridCol w="444427">
                  <a:extLst>
                    <a:ext uri="{9D8B030D-6E8A-4147-A177-3AD203B41FA5}">
                      <a16:colId xmlns:a16="http://schemas.microsoft.com/office/drawing/2014/main" val="1229256033"/>
                    </a:ext>
                  </a:extLst>
                </a:gridCol>
                <a:gridCol w="1187829">
                  <a:extLst>
                    <a:ext uri="{9D8B030D-6E8A-4147-A177-3AD203B41FA5}">
                      <a16:colId xmlns:a16="http://schemas.microsoft.com/office/drawing/2014/main" val="731523111"/>
                    </a:ext>
                  </a:extLst>
                </a:gridCol>
              </a:tblGrid>
              <a:tr h="370840">
                <a:tc>
                  <a:txBody>
                    <a:bodyPr/>
                    <a:lstStyle/>
                    <a:p>
                      <a:r>
                        <a:rPr lang="en-US" dirty="0"/>
                        <a:t>X</a:t>
                      </a:r>
                    </a:p>
                  </a:txBody>
                  <a:tcPr>
                    <a:solidFill>
                      <a:schemeClr val="accent1"/>
                    </a:solidFill>
                  </a:tcPr>
                </a:tc>
                <a:tc>
                  <a:txBody>
                    <a:bodyPr/>
                    <a:lstStyle/>
                    <a:p>
                      <a:r>
                        <a:rPr lang="en-US" dirty="0"/>
                        <a:t>Y</a:t>
                      </a:r>
                    </a:p>
                  </a:txBody>
                  <a:tcPr>
                    <a:solidFill>
                      <a:schemeClr val="accent1"/>
                    </a:solidFill>
                  </a:tcPr>
                </a:tc>
                <a:tc>
                  <a:txBody>
                    <a:bodyPr/>
                    <a:lstStyle/>
                    <a:p>
                      <a:r>
                        <a:rPr lang="en-US" dirty="0"/>
                        <a:t>X </a:t>
                      </a:r>
                      <a:r>
                        <a:rPr lang="en-US" altLang="zh-CN" dirty="0" err="1"/>
                        <a:t>x</a:t>
                      </a:r>
                      <a:r>
                        <a:rPr lang="en-US" dirty="0" err="1"/>
                        <a:t>or</a:t>
                      </a:r>
                      <a:r>
                        <a:rPr lang="en-US" dirty="0"/>
                        <a:t> Y</a:t>
                      </a:r>
                    </a:p>
                  </a:txBody>
                  <a:tcPr>
                    <a:solidFill>
                      <a:schemeClr val="accent1"/>
                    </a:solidFill>
                  </a:tcPr>
                </a:tc>
                <a:extLst>
                  <a:ext uri="{0D108BD9-81ED-4DB2-BD59-A6C34878D82A}">
                    <a16:rowId xmlns:a16="http://schemas.microsoft.com/office/drawing/2014/main" val="1450748209"/>
                  </a:ext>
                </a:extLst>
              </a:tr>
              <a:tr h="370840">
                <a:tc>
                  <a:txBody>
                    <a:bodyPr/>
                    <a:lstStyle/>
                    <a:p>
                      <a:r>
                        <a:rPr lang="en-US" dirty="0"/>
                        <a:t>0</a:t>
                      </a:r>
                    </a:p>
                  </a:txBody>
                  <a:tcPr>
                    <a:solidFill>
                      <a:schemeClr val="accent1"/>
                    </a:solidFill>
                  </a:tcPr>
                </a:tc>
                <a:tc>
                  <a:txBody>
                    <a:bodyPr/>
                    <a:lstStyle/>
                    <a:p>
                      <a:r>
                        <a:rPr lang="en-US" dirty="0"/>
                        <a:t>0</a:t>
                      </a:r>
                    </a:p>
                  </a:txBody>
                  <a:tcPr>
                    <a:solidFill>
                      <a:schemeClr val="accent1"/>
                    </a:solidFill>
                  </a:tcPr>
                </a:tc>
                <a:tc>
                  <a:txBody>
                    <a:bodyPr/>
                    <a:lstStyle/>
                    <a:p>
                      <a:r>
                        <a:rPr lang="en-US" dirty="0"/>
                        <a:t>0</a:t>
                      </a:r>
                    </a:p>
                  </a:txBody>
                  <a:tcPr>
                    <a:solidFill>
                      <a:schemeClr val="accent1"/>
                    </a:solidFill>
                  </a:tcPr>
                </a:tc>
                <a:extLst>
                  <a:ext uri="{0D108BD9-81ED-4DB2-BD59-A6C34878D82A}">
                    <a16:rowId xmlns:a16="http://schemas.microsoft.com/office/drawing/2014/main" val="2655624639"/>
                  </a:ext>
                </a:extLst>
              </a:tr>
              <a:tr h="370840">
                <a:tc>
                  <a:txBody>
                    <a:bodyPr/>
                    <a:lstStyle/>
                    <a:p>
                      <a:r>
                        <a:rPr lang="en-US" dirty="0"/>
                        <a:t>0</a:t>
                      </a:r>
                    </a:p>
                  </a:txBody>
                  <a:tcPr>
                    <a:solidFill>
                      <a:schemeClr val="accent1"/>
                    </a:solidFill>
                  </a:tcPr>
                </a:tc>
                <a:tc>
                  <a:txBody>
                    <a:bodyPr/>
                    <a:lstStyle/>
                    <a:p>
                      <a:r>
                        <a:rPr lang="en-US" dirty="0"/>
                        <a:t>1</a:t>
                      </a:r>
                    </a:p>
                  </a:txBody>
                  <a:tcPr>
                    <a:solidFill>
                      <a:schemeClr val="accent1"/>
                    </a:solidFill>
                  </a:tcPr>
                </a:tc>
                <a:tc>
                  <a:txBody>
                    <a:bodyPr/>
                    <a:lstStyle/>
                    <a:p>
                      <a:r>
                        <a:rPr lang="en-US" dirty="0"/>
                        <a:t>1</a:t>
                      </a:r>
                    </a:p>
                  </a:txBody>
                  <a:tcPr>
                    <a:solidFill>
                      <a:schemeClr val="accent1"/>
                    </a:solidFill>
                  </a:tcPr>
                </a:tc>
                <a:extLst>
                  <a:ext uri="{0D108BD9-81ED-4DB2-BD59-A6C34878D82A}">
                    <a16:rowId xmlns:a16="http://schemas.microsoft.com/office/drawing/2014/main" val="1380796518"/>
                  </a:ext>
                </a:extLst>
              </a:tr>
              <a:tr h="370840">
                <a:tc>
                  <a:txBody>
                    <a:bodyPr/>
                    <a:lstStyle/>
                    <a:p>
                      <a:r>
                        <a:rPr lang="en-US" dirty="0"/>
                        <a:t>1</a:t>
                      </a:r>
                    </a:p>
                  </a:txBody>
                  <a:tcPr>
                    <a:solidFill>
                      <a:schemeClr val="accent1"/>
                    </a:solidFill>
                  </a:tcPr>
                </a:tc>
                <a:tc>
                  <a:txBody>
                    <a:bodyPr/>
                    <a:lstStyle/>
                    <a:p>
                      <a:r>
                        <a:rPr lang="en-US" dirty="0"/>
                        <a:t>0</a:t>
                      </a:r>
                    </a:p>
                  </a:txBody>
                  <a:tcPr>
                    <a:solidFill>
                      <a:schemeClr val="accent1"/>
                    </a:solidFill>
                  </a:tcPr>
                </a:tc>
                <a:tc>
                  <a:txBody>
                    <a:bodyPr/>
                    <a:lstStyle/>
                    <a:p>
                      <a:r>
                        <a:rPr lang="en-US" dirty="0"/>
                        <a:t>1</a:t>
                      </a:r>
                    </a:p>
                  </a:txBody>
                  <a:tcPr>
                    <a:solidFill>
                      <a:schemeClr val="accent1"/>
                    </a:solidFill>
                  </a:tcPr>
                </a:tc>
                <a:extLst>
                  <a:ext uri="{0D108BD9-81ED-4DB2-BD59-A6C34878D82A}">
                    <a16:rowId xmlns:a16="http://schemas.microsoft.com/office/drawing/2014/main" val="910846047"/>
                  </a:ext>
                </a:extLst>
              </a:tr>
              <a:tr h="370840">
                <a:tc>
                  <a:txBody>
                    <a:bodyPr/>
                    <a:lstStyle/>
                    <a:p>
                      <a:r>
                        <a:rPr lang="en-US" dirty="0"/>
                        <a:t>1</a:t>
                      </a:r>
                    </a:p>
                  </a:txBody>
                  <a:tcPr>
                    <a:solidFill>
                      <a:schemeClr val="accent1"/>
                    </a:solidFill>
                  </a:tcPr>
                </a:tc>
                <a:tc>
                  <a:txBody>
                    <a:bodyPr/>
                    <a:lstStyle/>
                    <a:p>
                      <a:r>
                        <a:rPr lang="en-US" dirty="0"/>
                        <a:t>1</a:t>
                      </a:r>
                    </a:p>
                  </a:txBody>
                  <a:tcPr>
                    <a:solidFill>
                      <a:schemeClr val="accent1"/>
                    </a:solidFill>
                  </a:tcPr>
                </a:tc>
                <a:tc>
                  <a:txBody>
                    <a:bodyPr/>
                    <a:lstStyle/>
                    <a:p>
                      <a:r>
                        <a:rPr lang="en-US" altLang="zh-CN" dirty="0"/>
                        <a:t>0</a:t>
                      </a:r>
                      <a:endParaRPr lang="en-US" dirty="0"/>
                    </a:p>
                  </a:txBody>
                  <a:tcPr>
                    <a:solidFill>
                      <a:schemeClr val="accent1"/>
                    </a:solidFill>
                  </a:tcPr>
                </a:tc>
                <a:extLst>
                  <a:ext uri="{0D108BD9-81ED-4DB2-BD59-A6C34878D82A}">
                    <a16:rowId xmlns:a16="http://schemas.microsoft.com/office/drawing/2014/main" val="3523289740"/>
                  </a:ext>
                </a:extLst>
              </a:tr>
            </a:tbl>
          </a:graphicData>
        </a:graphic>
      </p:graphicFrame>
      <p:sp>
        <p:nvSpPr>
          <p:cNvPr id="3" name="TextBox 2">
            <a:extLst>
              <a:ext uri="{FF2B5EF4-FFF2-40B4-BE49-F238E27FC236}">
                <a16:creationId xmlns:a16="http://schemas.microsoft.com/office/drawing/2014/main" id="{07C3FF7C-6EEE-4A17-B45D-5EE8AF0EF430}"/>
              </a:ext>
            </a:extLst>
          </p:cNvPr>
          <p:cNvSpPr txBox="1"/>
          <p:nvPr/>
        </p:nvSpPr>
        <p:spPr>
          <a:xfrm>
            <a:off x="1689903" y="6313283"/>
            <a:ext cx="7106855" cy="369332"/>
          </a:xfrm>
          <a:prstGeom prst="rect">
            <a:avLst/>
          </a:prstGeom>
          <a:noFill/>
        </p:spPr>
        <p:txBody>
          <a:bodyPr wrap="square" rtlCol="0">
            <a:spAutoFit/>
          </a:bodyPr>
          <a:lstStyle/>
          <a:p>
            <a:r>
              <a:rPr lang="zh-CN" altLang="en-US" dirty="0"/>
              <a:t>逻辑运算符： 等于，不等于，大于，小于，</a:t>
            </a:r>
            <a:r>
              <a:rPr lang="en-US" altLang="zh-CN" dirty="0"/>
              <a:t>&gt;=, &lt;=</a:t>
            </a:r>
            <a:endParaRPr lang="en-US" dirty="0"/>
          </a:p>
        </p:txBody>
      </p:sp>
    </p:spTree>
    <p:extLst>
      <p:ext uri="{BB962C8B-B14F-4D97-AF65-F5344CB8AC3E}">
        <p14:creationId xmlns:p14="http://schemas.microsoft.com/office/powerpoint/2010/main" val="161786107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2041936" y="1405055"/>
            <a:ext cx="5491628" cy="43712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571500" indent="-571500">
              <a:lnSpc>
                <a:spcPct val="150000"/>
              </a:lnSpc>
              <a:buFont typeface="Wingdings" panose="05000000000000000000" pitchFamily="2" charset="2"/>
              <a:buChar char="Ø"/>
            </a:pPr>
            <a:r>
              <a:rPr lang="zh-CN" altLang="en-US" sz="3600" b="1" spc="-1" dirty="0">
                <a:solidFill>
                  <a:srgbClr val="5FCBEF"/>
                </a:solidFill>
                <a:latin typeface="Trebuchet MS"/>
                <a:ea typeface="DejaVu Sans"/>
              </a:rPr>
              <a:t>文件系统</a:t>
            </a:r>
            <a:endParaRPr lang="en-US" altLang="zh-CN" sz="3600" b="1" spc="-1" dirty="0">
              <a:solidFill>
                <a:srgbClr val="5FCBEF"/>
              </a:solidFill>
              <a:latin typeface="Trebuchet MS"/>
              <a:ea typeface="DejaVu Sans"/>
            </a:endParaRPr>
          </a:p>
          <a:p>
            <a:pPr marL="571500" indent="-571500">
              <a:lnSpc>
                <a:spcPct val="150000"/>
              </a:lnSpc>
              <a:buFont typeface="Wingdings" panose="05000000000000000000" pitchFamily="2" charset="2"/>
              <a:buChar char="Ø"/>
            </a:pPr>
            <a:r>
              <a:rPr lang="zh-CN" altLang="en-US" sz="3600" b="1" spc="-1" dirty="0">
                <a:solidFill>
                  <a:srgbClr val="5FCBEF"/>
                </a:solidFill>
                <a:latin typeface="Trebuchet MS"/>
              </a:rPr>
              <a:t>中断处理</a:t>
            </a:r>
            <a:endParaRPr lang="en-US" altLang="zh-CN" sz="3600" b="1" spc="-1" dirty="0">
              <a:solidFill>
                <a:srgbClr val="5FCBEF"/>
              </a:solidFill>
              <a:latin typeface="Trebuchet MS"/>
            </a:endParaRPr>
          </a:p>
          <a:p>
            <a:pPr marL="571500" indent="-571500">
              <a:lnSpc>
                <a:spcPct val="150000"/>
              </a:lnSpc>
              <a:buFont typeface="Wingdings" panose="05000000000000000000" pitchFamily="2" charset="2"/>
              <a:buChar char="Ø"/>
            </a:pPr>
            <a:r>
              <a:rPr lang="zh-CN" altLang="en-US" sz="3600" b="1" spc="-1" dirty="0">
                <a:solidFill>
                  <a:srgbClr val="5FCBEF"/>
                </a:solidFill>
                <a:latin typeface="Trebuchet MS"/>
              </a:rPr>
              <a:t>内存管理</a:t>
            </a:r>
            <a:endParaRPr lang="en-US" altLang="zh-CN" sz="3600" b="1" spc="-1" dirty="0">
              <a:solidFill>
                <a:srgbClr val="5FCBEF"/>
              </a:solidFill>
              <a:latin typeface="Trebuchet MS"/>
            </a:endParaRPr>
          </a:p>
          <a:p>
            <a:pPr marL="571500" indent="-571500">
              <a:lnSpc>
                <a:spcPct val="150000"/>
              </a:lnSpc>
              <a:buFont typeface="Wingdings" panose="05000000000000000000" pitchFamily="2" charset="2"/>
              <a:buChar char="Ø"/>
            </a:pPr>
            <a:r>
              <a:rPr lang="zh-CN" altLang="en-US" sz="3600" b="1" spc="-1" dirty="0">
                <a:solidFill>
                  <a:srgbClr val="5FCBEF"/>
                </a:solidFill>
                <a:highlight>
                  <a:srgbClr val="FFFF00"/>
                </a:highlight>
                <a:latin typeface="Trebuchet MS"/>
              </a:rPr>
              <a:t>进程和调度</a:t>
            </a:r>
            <a:endParaRPr lang="en-US" altLang="zh-CN" sz="3600" b="1" spc="-1" dirty="0">
              <a:solidFill>
                <a:srgbClr val="5FCBEF"/>
              </a:solidFill>
              <a:highlight>
                <a:srgbClr val="FFFF00"/>
              </a:highlight>
              <a:latin typeface="Trebuchet MS"/>
            </a:endParaRPr>
          </a:p>
          <a:p>
            <a:pPr marL="571500" indent="-571500">
              <a:lnSpc>
                <a:spcPct val="150000"/>
              </a:lnSpc>
              <a:buFont typeface="Wingdings" panose="05000000000000000000" pitchFamily="2" charset="2"/>
              <a:buChar char="Ø"/>
            </a:pPr>
            <a:r>
              <a:rPr lang="zh-CN" altLang="en-US" sz="3600" b="1" spc="-1" dirty="0">
                <a:solidFill>
                  <a:srgbClr val="5FCBEF"/>
                </a:solidFill>
                <a:latin typeface="Trebuchet MS"/>
              </a:rPr>
              <a:t>进程间通信</a:t>
            </a:r>
            <a:endParaRPr lang="en-US" altLang="zh-CN" sz="3600" b="1" spc="-1" dirty="0">
              <a:solidFill>
                <a:srgbClr val="5FCBEF"/>
              </a:solidFill>
              <a:latin typeface="Trebuchet MS"/>
            </a:endParaRPr>
          </a:p>
          <a:p>
            <a:pPr marL="571500" indent="-571500">
              <a:lnSpc>
                <a:spcPct val="150000"/>
              </a:lnSpc>
              <a:buFont typeface="Wingdings" panose="05000000000000000000" pitchFamily="2" charset="2"/>
              <a:buChar char="Ø"/>
            </a:pPr>
            <a:endParaRPr lang="en-US" altLang="zh-CN" sz="3600" b="1" spc="-1" dirty="0">
              <a:solidFill>
                <a:srgbClr val="5FCBEF"/>
              </a:solidFill>
              <a:highlight>
                <a:srgbClr val="FFFF00"/>
              </a:highlight>
              <a:latin typeface="Trebuchet MS"/>
            </a:endParaRPr>
          </a:p>
          <a:p>
            <a:pPr marL="571500" indent="-571500">
              <a:lnSpc>
                <a:spcPct val="150000"/>
              </a:lnSpc>
              <a:buFont typeface="Wingdings" panose="05000000000000000000" pitchFamily="2" charset="2"/>
              <a:buChar char="Ø"/>
            </a:pPr>
            <a:endParaRPr lang="en-US" altLang="zh-CN" sz="3600" b="1" spc="-1" dirty="0">
              <a:solidFill>
                <a:srgbClr val="5FCBEF"/>
              </a:solidFill>
              <a:latin typeface="Trebuchet MS"/>
            </a:endParaRPr>
          </a:p>
          <a:p>
            <a:pPr marL="571500" indent="-571500">
              <a:lnSpc>
                <a:spcPct val="150000"/>
              </a:lnSpc>
              <a:buFont typeface="Wingdings" panose="05000000000000000000" pitchFamily="2" charset="2"/>
              <a:buChar char="Ø"/>
            </a:pPr>
            <a:endParaRPr lang="en-US" altLang="zh-CN" sz="3600" b="1" spc="-1" dirty="0">
              <a:solidFill>
                <a:srgbClr val="5FCBEF"/>
              </a:solidFill>
              <a:latin typeface="Trebuchet MS"/>
            </a:endParaRPr>
          </a:p>
          <a:p>
            <a:pPr marL="571500" indent="-571500">
              <a:lnSpc>
                <a:spcPct val="150000"/>
              </a:lnSpc>
              <a:buFont typeface="Wingdings" panose="05000000000000000000" pitchFamily="2" charset="2"/>
              <a:buChar char="Ø"/>
            </a:pPr>
            <a:endParaRPr lang="en-US" sz="3600" b="1" strike="noStrike" spc="-1" dirty="0">
              <a:solidFill>
                <a:srgbClr val="5FCBEF"/>
              </a:solidFill>
              <a:latin typeface="Trebuchet MS"/>
              <a:ea typeface="DejaVu Sans"/>
            </a:endParaRPr>
          </a:p>
        </p:txBody>
      </p:sp>
    </p:spTree>
    <p:extLst>
      <p:ext uri="{BB962C8B-B14F-4D97-AF65-F5344CB8AC3E}">
        <p14:creationId xmlns:p14="http://schemas.microsoft.com/office/powerpoint/2010/main" val="171797457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677160" y="609480"/>
            <a:ext cx="8595000" cy="77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3600" b="0" strike="noStrike" spc="-1">
                <a:solidFill>
                  <a:srgbClr val="5FCBEF"/>
                </a:solidFill>
                <a:latin typeface="Trebuchet MS"/>
                <a:ea typeface="DejaVu Sans"/>
              </a:rPr>
              <a:t>进程（Process）</a:t>
            </a:r>
            <a:endParaRPr lang="en-US" sz="3600" b="0" strike="noStrike" spc="-1">
              <a:latin typeface="Arial"/>
            </a:endParaRPr>
          </a:p>
        </p:txBody>
      </p:sp>
      <p:sp>
        <p:nvSpPr>
          <p:cNvPr id="299" name="CustomShape 2"/>
          <p:cNvSpPr/>
          <p:nvPr/>
        </p:nvSpPr>
        <p:spPr>
          <a:xfrm>
            <a:off x="667555" y="1696310"/>
            <a:ext cx="10856890" cy="295031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750" indent="-285750">
              <a:lnSpc>
                <a:spcPct val="150000"/>
              </a:lnSpc>
              <a:buFont typeface="Wingdings" panose="05000000000000000000" pitchFamily="2" charset="2"/>
              <a:buChar char="Ø"/>
            </a:pPr>
            <a:r>
              <a:rPr lang="en-US" sz="2400" b="0" strike="noStrike" spc="-1" dirty="0" err="1">
                <a:solidFill>
                  <a:srgbClr val="FF0000"/>
                </a:solidFill>
                <a:latin typeface="华文中宋" panose="020B0503020204020204" pitchFamily="2" charset="-122"/>
                <a:ea typeface="华文中宋" panose="020B0503020204020204" pitchFamily="2" charset="-122"/>
              </a:rPr>
              <a:t>程序</a:t>
            </a:r>
            <a:r>
              <a:rPr lang="en-US" sz="2400" b="0" strike="noStrike" spc="-1" dirty="0">
                <a:solidFill>
                  <a:srgbClr val="000000"/>
                </a:solidFill>
                <a:latin typeface="华文中宋" panose="020B0503020204020204" pitchFamily="2" charset="-122"/>
                <a:ea typeface="华文中宋" panose="020B0503020204020204" pitchFamily="2" charset="-122"/>
              </a:rPr>
              <a:t>  </a:t>
            </a:r>
            <a:r>
              <a:rPr lang="en-US" sz="2400" b="0" strike="noStrike" spc="-1" dirty="0" err="1">
                <a:solidFill>
                  <a:srgbClr val="000000"/>
                </a:solidFill>
                <a:latin typeface="华文中宋" panose="020B0503020204020204" pitchFamily="2" charset="-122"/>
                <a:ea typeface="华文中宋" panose="020B0503020204020204" pitchFamily="2" charset="-122"/>
              </a:rPr>
              <a:t>静态的代码和数据</a:t>
            </a:r>
            <a:r>
              <a:rPr lang="en-US" sz="2400" b="0" strike="noStrike" spc="-1" dirty="0">
                <a:solidFill>
                  <a:srgbClr val="000000"/>
                </a:solidFill>
                <a:latin typeface="华文中宋" panose="020B0503020204020204" pitchFamily="2" charset="-122"/>
                <a:ea typeface="华文中宋" panose="020B0503020204020204" pitchFamily="2" charset="-122"/>
              </a:rPr>
              <a:t> </a:t>
            </a:r>
            <a:endParaRPr lang="en-US" sz="2400" b="0" strike="noStrike" spc="-1" dirty="0">
              <a:latin typeface="华文中宋" panose="020B0503020204020204" pitchFamily="2" charset="-122"/>
              <a:ea typeface="华文中宋" panose="020B0503020204020204" pitchFamily="2" charset="-122"/>
            </a:endParaRPr>
          </a:p>
          <a:p>
            <a:pPr marL="285750" indent="-285750">
              <a:lnSpc>
                <a:spcPct val="150000"/>
              </a:lnSpc>
              <a:buFont typeface="Wingdings" panose="05000000000000000000" pitchFamily="2" charset="2"/>
              <a:buChar char="Ø"/>
            </a:pPr>
            <a:r>
              <a:rPr lang="en-US" sz="2400" b="0" strike="noStrike" spc="-1" dirty="0" err="1">
                <a:solidFill>
                  <a:srgbClr val="FF0000"/>
                </a:solidFill>
                <a:latin typeface="华文中宋" panose="020B0503020204020204" pitchFamily="2" charset="-122"/>
                <a:ea typeface="华文中宋" panose="020B0503020204020204" pitchFamily="2" charset="-122"/>
              </a:rPr>
              <a:t>进程</a:t>
            </a:r>
            <a:r>
              <a:rPr lang="en-US" sz="2400" b="0" strike="noStrike" spc="-1" dirty="0">
                <a:solidFill>
                  <a:srgbClr val="000000"/>
                </a:solidFill>
                <a:latin typeface="华文中宋" panose="020B0503020204020204" pitchFamily="2" charset="-122"/>
                <a:ea typeface="华文中宋" panose="020B0503020204020204" pitchFamily="2" charset="-122"/>
              </a:rPr>
              <a:t>  </a:t>
            </a:r>
            <a:r>
              <a:rPr lang="en-US" sz="2400" b="0" strike="noStrike" spc="-1" dirty="0" err="1">
                <a:solidFill>
                  <a:srgbClr val="000000"/>
                </a:solidFill>
                <a:latin typeface="华文中宋" panose="020B0503020204020204" pitchFamily="2" charset="-122"/>
                <a:ea typeface="华文中宋" panose="020B0503020204020204" pitchFamily="2" charset="-122"/>
              </a:rPr>
              <a:t>是一个正在计算机上执行的程序实例</a:t>
            </a:r>
            <a:r>
              <a:rPr lang="zh-CN" altLang="en-US" sz="2400" b="0" strike="noStrike" spc="-1" dirty="0">
                <a:solidFill>
                  <a:srgbClr val="000000"/>
                </a:solidFill>
                <a:latin typeface="华文中宋" panose="020B0503020204020204" pitchFamily="2" charset="-122"/>
                <a:ea typeface="华文中宋" panose="020B0503020204020204" pitchFamily="2" charset="-122"/>
              </a:rPr>
              <a:t>（不同进程可以执行相同的程序）</a:t>
            </a:r>
            <a:r>
              <a:rPr lang="en-US" sz="2400" b="0" strike="noStrike" spc="-1" dirty="0">
                <a:solidFill>
                  <a:srgbClr val="000000"/>
                </a:solidFill>
                <a:latin typeface="华文中宋" panose="020B0503020204020204" pitchFamily="2" charset="-122"/>
                <a:ea typeface="华文中宋" panose="020B0503020204020204" pitchFamily="2" charset="-122"/>
              </a:rPr>
              <a:t> </a:t>
            </a:r>
            <a:endParaRPr lang="en-US" sz="2400" b="0" strike="noStrike" spc="-1" dirty="0">
              <a:latin typeface="华文中宋" panose="020B0503020204020204" pitchFamily="2" charset="-122"/>
              <a:ea typeface="华文中宋" panose="020B0503020204020204" pitchFamily="2" charset="-122"/>
            </a:endParaRPr>
          </a:p>
          <a:p>
            <a:pPr marL="285750" indent="-285750">
              <a:lnSpc>
                <a:spcPct val="150000"/>
              </a:lnSpc>
              <a:buFont typeface="Wingdings" panose="05000000000000000000" pitchFamily="2" charset="2"/>
              <a:buChar char="Ø"/>
            </a:pPr>
            <a:r>
              <a:rPr lang="en-US" sz="2400" b="0" strike="noStrike" spc="-1" dirty="0" err="1">
                <a:solidFill>
                  <a:srgbClr val="FF0000"/>
                </a:solidFill>
                <a:latin typeface="华文中宋" panose="020B0503020204020204" pitchFamily="2" charset="-122"/>
                <a:ea typeface="华文中宋" panose="020B0503020204020204" pitchFamily="2" charset="-122"/>
              </a:rPr>
              <a:t>进程的状态</a:t>
            </a:r>
            <a:r>
              <a:rPr lang="en-US" sz="2400" b="0" strike="noStrike" spc="-1" dirty="0">
                <a:solidFill>
                  <a:srgbClr val="000000"/>
                </a:solidFill>
                <a:latin typeface="华文中宋" panose="020B0503020204020204" pitchFamily="2" charset="-122"/>
                <a:ea typeface="华文中宋" panose="020B0503020204020204" pitchFamily="2" charset="-122"/>
              </a:rPr>
              <a:t> </a:t>
            </a:r>
            <a:r>
              <a:rPr lang="en-US" sz="2400" b="0" strike="noStrike" spc="-1" dirty="0" err="1">
                <a:solidFill>
                  <a:srgbClr val="000000"/>
                </a:solidFill>
                <a:latin typeface="华文中宋" panose="020B0503020204020204" pitchFamily="2" charset="-122"/>
                <a:ea typeface="华文中宋" panose="020B0503020204020204" pitchFamily="2" charset="-122"/>
              </a:rPr>
              <a:t>可以认为是在该程序执行时的机器的状态</a:t>
            </a:r>
            <a:endParaRPr lang="en-US" sz="2400" b="0" strike="noStrike" spc="-1" dirty="0">
              <a:latin typeface="华文中宋" panose="020B0503020204020204" pitchFamily="2" charset="-122"/>
              <a:ea typeface="华文中宋" panose="020B0503020204020204" pitchFamily="2" charset="-122"/>
            </a:endParaRPr>
          </a:p>
          <a:p>
            <a:pPr marL="742950" lvl="1" indent="-285750">
              <a:lnSpc>
                <a:spcPct val="150000"/>
              </a:lnSpc>
              <a:buFont typeface="Wingdings" panose="05000000000000000000" pitchFamily="2" charset="2"/>
              <a:buChar char="Ø"/>
            </a:pPr>
            <a:r>
              <a:rPr lang="en-US" b="0" strike="noStrike" spc="-1" dirty="0" err="1">
                <a:solidFill>
                  <a:srgbClr val="000000"/>
                </a:solidFill>
                <a:latin typeface="华文中宋" panose="020B0503020204020204" pitchFamily="2" charset="-122"/>
                <a:ea typeface="华文中宋" panose="020B0503020204020204" pitchFamily="2" charset="-122"/>
              </a:rPr>
              <a:t>硬件状态</a:t>
            </a:r>
            <a:r>
              <a:rPr lang="en-US" b="0" strike="noStrike" spc="-1" dirty="0">
                <a:solidFill>
                  <a:srgbClr val="000000"/>
                </a:solidFill>
                <a:latin typeface="华文中宋" panose="020B0503020204020204" pitchFamily="2" charset="-122"/>
                <a:ea typeface="华文中宋" panose="020B0503020204020204" pitchFamily="2" charset="-122"/>
              </a:rPr>
              <a:t>： </a:t>
            </a:r>
            <a:r>
              <a:rPr lang="en-US" b="0" strike="noStrike" spc="-1" dirty="0" err="1">
                <a:solidFill>
                  <a:srgbClr val="000000"/>
                </a:solidFill>
                <a:latin typeface="华文中宋" panose="020B0503020204020204" pitchFamily="2" charset="-122"/>
                <a:ea typeface="华文中宋" panose="020B0503020204020204" pitchFamily="2" charset="-122"/>
              </a:rPr>
              <a:t>寄存器，指令执行的位置（一个内存地址，指向下一条要执行的指令</a:t>
            </a:r>
            <a:r>
              <a:rPr lang="en-US" b="0" strike="noStrike" spc="-1" dirty="0">
                <a:solidFill>
                  <a:srgbClr val="000000"/>
                </a:solidFill>
                <a:latin typeface="华文中宋" panose="020B0503020204020204" pitchFamily="2" charset="-122"/>
                <a:ea typeface="华文中宋" panose="020B0503020204020204" pitchFamily="2" charset="-122"/>
              </a:rPr>
              <a:t>）， </a:t>
            </a:r>
            <a:r>
              <a:rPr lang="en-US" b="0" strike="noStrike" spc="-1" dirty="0" err="1">
                <a:solidFill>
                  <a:srgbClr val="000000"/>
                </a:solidFill>
                <a:latin typeface="华文中宋" panose="020B0503020204020204" pitchFamily="2" charset="-122"/>
                <a:ea typeface="华文中宋" panose="020B0503020204020204" pitchFamily="2" charset="-122"/>
              </a:rPr>
              <a:t>占用的内存区域</a:t>
            </a:r>
            <a:r>
              <a:rPr lang="en-US" b="0" strike="noStrike" spc="-1" dirty="0">
                <a:solidFill>
                  <a:srgbClr val="000000"/>
                </a:solidFill>
                <a:latin typeface="华文中宋" panose="020B0503020204020204" pitchFamily="2" charset="-122"/>
                <a:ea typeface="华文中宋" panose="020B0503020204020204" pitchFamily="2" charset="-122"/>
              </a:rPr>
              <a:t> </a:t>
            </a:r>
          </a:p>
          <a:p>
            <a:pPr marL="742950" lvl="1" indent="-285750">
              <a:lnSpc>
                <a:spcPct val="150000"/>
              </a:lnSpc>
              <a:buFont typeface="Wingdings" panose="05000000000000000000" pitchFamily="2" charset="2"/>
              <a:buChar char="Ø"/>
            </a:pPr>
            <a:r>
              <a:rPr lang="en-US" b="0" strike="noStrike" spc="-1" dirty="0" err="1">
                <a:solidFill>
                  <a:srgbClr val="000000"/>
                </a:solidFill>
                <a:latin typeface="华文中宋" panose="020B0503020204020204" pitchFamily="2" charset="-122"/>
                <a:ea typeface="华文中宋" panose="020B0503020204020204" pitchFamily="2" charset="-122"/>
              </a:rPr>
              <a:t>软件状态</a:t>
            </a:r>
            <a:r>
              <a:rPr lang="en-US" b="0" strike="noStrike" spc="-1" dirty="0">
                <a:solidFill>
                  <a:srgbClr val="000000"/>
                </a:solidFill>
                <a:latin typeface="华文中宋" panose="020B0503020204020204" pitchFamily="2" charset="-122"/>
                <a:ea typeface="华文中宋" panose="020B0503020204020204" pitchFamily="2" charset="-122"/>
              </a:rPr>
              <a:t>：</a:t>
            </a:r>
            <a:r>
              <a:rPr lang="zh-CN" altLang="en-US" b="0" strike="noStrike" spc="-1" dirty="0">
                <a:solidFill>
                  <a:srgbClr val="000000"/>
                </a:solidFill>
                <a:latin typeface="华文中宋" panose="020B0503020204020204" pitchFamily="2" charset="-122"/>
                <a:ea typeface="华文中宋" panose="020B0503020204020204" pitchFamily="2" charset="-122"/>
              </a:rPr>
              <a:t>打开的文件（包括</a:t>
            </a:r>
            <a:r>
              <a:rPr lang="en-US" altLang="zh-CN" spc="-1" dirty="0">
                <a:solidFill>
                  <a:srgbClr val="000000"/>
                </a:solidFill>
                <a:latin typeface="华文中宋" panose="020B0503020204020204" pitchFamily="2" charset="-122"/>
                <a:ea typeface="华文中宋" panose="020B0503020204020204" pitchFamily="2" charset="-122"/>
              </a:rPr>
              <a:t>I/O</a:t>
            </a:r>
            <a:r>
              <a:rPr lang="zh-CN" altLang="en-US" spc="-1" dirty="0">
                <a:solidFill>
                  <a:srgbClr val="000000"/>
                </a:solidFill>
                <a:latin typeface="华文中宋" panose="020B0503020204020204" pitchFamily="2" charset="-122"/>
                <a:ea typeface="华文中宋" panose="020B0503020204020204" pitchFamily="2" charset="-122"/>
              </a:rPr>
              <a:t>设备</a:t>
            </a:r>
            <a:r>
              <a:rPr lang="zh-CN" altLang="en-US" b="0" strike="noStrike" spc="-1" dirty="0">
                <a:solidFill>
                  <a:srgbClr val="000000"/>
                </a:solidFill>
                <a:latin typeface="华文中宋" panose="020B0503020204020204" pitchFamily="2" charset="-122"/>
                <a:ea typeface="华文中宋" panose="020B0503020204020204" pitchFamily="2" charset="-122"/>
              </a:rPr>
              <a:t>），用户权限 ，进程之间的（父子）关系，等</a:t>
            </a:r>
            <a:endParaRPr lang="en-US" b="0" strike="noStrike" spc="-1" dirty="0">
              <a:latin typeface="华文中宋" panose="020B0503020204020204" pitchFamily="2" charset="-122"/>
              <a:ea typeface="华文中宋" panose="020B0503020204020204" pitchFamily="2" charset="-122"/>
            </a:endParaRPr>
          </a:p>
        </p:txBody>
      </p:sp>
      <p:sp>
        <p:nvSpPr>
          <p:cNvPr id="2" name="TextBox 1">
            <a:extLst>
              <a:ext uri="{FF2B5EF4-FFF2-40B4-BE49-F238E27FC236}">
                <a16:creationId xmlns:a16="http://schemas.microsoft.com/office/drawing/2014/main" id="{807DE387-D42C-46C6-9154-4073FA00E69B}"/>
              </a:ext>
            </a:extLst>
          </p:cNvPr>
          <p:cNvSpPr txBox="1"/>
          <p:nvPr/>
        </p:nvSpPr>
        <p:spPr>
          <a:xfrm>
            <a:off x="1678329" y="5694744"/>
            <a:ext cx="8404785" cy="646331"/>
          </a:xfrm>
          <a:prstGeom prst="rect">
            <a:avLst/>
          </a:prstGeom>
          <a:noFill/>
        </p:spPr>
        <p:txBody>
          <a:bodyPr wrap="square" rtlCol="0">
            <a:spAutoFit/>
          </a:bodyPr>
          <a:lstStyle/>
          <a:p>
            <a:r>
              <a:rPr lang="en-US" altLang="zh-CN" dirty="0"/>
              <a:t>NOTE</a:t>
            </a:r>
            <a:r>
              <a:rPr lang="zh-CN" altLang="en-US" dirty="0"/>
              <a:t>： 尝试</a:t>
            </a:r>
            <a:r>
              <a:rPr lang="en-US" altLang="zh-CN" dirty="0"/>
              <a:t>LINUX </a:t>
            </a:r>
            <a:r>
              <a:rPr lang="zh-CN" altLang="en-US" dirty="0"/>
              <a:t>下的</a:t>
            </a:r>
            <a:r>
              <a:rPr lang="en-US" altLang="zh-CN" dirty="0" err="1"/>
              <a:t>ps</a:t>
            </a:r>
            <a:r>
              <a:rPr lang="zh-CN" altLang="en-US" dirty="0"/>
              <a:t>，</a:t>
            </a:r>
            <a:r>
              <a:rPr lang="en-US" altLang="zh-CN" dirty="0"/>
              <a:t>kill</a:t>
            </a:r>
            <a:r>
              <a:rPr lang="zh-CN" altLang="en-US" dirty="0"/>
              <a:t>，</a:t>
            </a:r>
            <a:r>
              <a:rPr lang="en-US" altLang="zh-CN" dirty="0"/>
              <a:t>top, </a:t>
            </a:r>
            <a:r>
              <a:rPr lang="zh-CN" altLang="en-US" dirty="0"/>
              <a:t> </a:t>
            </a:r>
            <a:r>
              <a:rPr lang="en-US" altLang="zh-CN" dirty="0" err="1"/>
              <a:t>fg</a:t>
            </a:r>
            <a:r>
              <a:rPr lang="en-US" altLang="zh-CN" dirty="0"/>
              <a:t>,  </a:t>
            </a:r>
            <a:r>
              <a:rPr lang="en-US" altLang="zh-CN" dirty="0" err="1"/>
              <a:t>bg</a:t>
            </a:r>
            <a:r>
              <a:rPr lang="en-US" altLang="zh-CN" dirty="0"/>
              <a:t> </a:t>
            </a:r>
            <a:r>
              <a:rPr lang="zh-CN" altLang="en-US" dirty="0"/>
              <a:t>命令， 区分前台</a:t>
            </a:r>
            <a:r>
              <a:rPr lang="en-US" altLang="zh-CN" dirty="0"/>
              <a:t>/</a:t>
            </a:r>
            <a:r>
              <a:rPr lang="zh-CN" altLang="en-US" dirty="0"/>
              <a:t>后台进程</a:t>
            </a:r>
            <a:endParaRPr lang="en-US" altLang="zh-CN" dirty="0"/>
          </a:p>
          <a:p>
            <a:r>
              <a:rPr lang="en-US" dirty="0"/>
              <a:t>             </a:t>
            </a:r>
            <a:endParaRPr lang="en-US" dirty="0">
              <a:solidFill>
                <a:srgbClr val="FF0000"/>
              </a:solidFill>
            </a:endParaRPr>
          </a:p>
        </p:txBody>
      </p:sp>
    </p:spTree>
    <p:extLst>
      <p:ext uri="{BB962C8B-B14F-4D97-AF65-F5344CB8AC3E}">
        <p14:creationId xmlns:p14="http://schemas.microsoft.com/office/powerpoint/2010/main" val="271948163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CustomShape 1"/>
          <p:cNvSpPr/>
          <p:nvPr/>
        </p:nvSpPr>
        <p:spPr>
          <a:xfrm>
            <a:off x="677160" y="609480"/>
            <a:ext cx="8595000" cy="77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zh-CN" altLang="en-US" sz="3600" b="0" strike="noStrike" spc="-1" dirty="0">
                <a:solidFill>
                  <a:srgbClr val="5FCBEF"/>
                </a:solidFill>
                <a:latin typeface="Trebuchet MS"/>
                <a:ea typeface="DejaVu Sans"/>
              </a:rPr>
              <a:t>时分片的概念</a:t>
            </a:r>
            <a:endParaRPr lang="en-US" sz="3600" b="0" strike="noStrike" spc="-1" dirty="0">
              <a:latin typeface="Arial"/>
            </a:endParaRPr>
          </a:p>
        </p:txBody>
      </p:sp>
      <p:sp>
        <p:nvSpPr>
          <p:cNvPr id="3" name="TextBox 2">
            <a:extLst>
              <a:ext uri="{FF2B5EF4-FFF2-40B4-BE49-F238E27FC236}">
                <a16:creationId xmlns:a16="http://schemas.microsoft.com/office/drawing/2014/main" id="{40F680B2-24D1-4FAA-89AF-FDDB5EEB4516}"/>
              </a:ext>
            </a:extLst>
          </p:cNvPr>
          <p:cNvSpPr txBox="1"/>
          <p:nvPr/>
        </p:nvSpPr>
        <p:spPr>
          <a:xfrm>
            <a:off x="531338" y="3462983"/>
            <a:ext cx="9959547" cy="2308324"/>
          </a:xfrm>
          <a:prstGeom prst="rect">
            <a:avLst/>
          </a:prstGeom>
          <a:noFill/>
        </p:spPr>
        <p:txBody>
          <a:bodyPr wrap="square" rtlCol="0">
            <a:spAutoFit/>
          </a:bodyPr>
          <a:lstStyle/>
          <a:p>
            <a:r>
              <a:rPr lang="zh-CN" altLang="en-US" sz="2400" dirty="0"/>
              <a:t>由于</a:t>
            </a:r>
            <a:r>
              <a:rPr lang="en-US" altLang="zh-CN" sz="2400" dirty="0"/>
              <a:t>CPU</a:t>
            </a:r>
            <a:r>
              <a:rPr lang="zh-CN" altLang="en-US" sz="2400" dirty="0"/>
              <a:t>的执行速度非常快，可以把</a:t>
            </a:r>
            <a:r>
              <a:rPr lang="en-US" altLang="zh-CN" sz="2400" dirty="0"/>
              <a:t>CPU</a:t>
            </a:r>
            <a:r>
              <a:rPr lang="zh-CN" altLang="en-US" sz="2400" dirty="0"/>
              <a:t>的执行时间分片，轮流执行每个进程。</a:t>
            </a:r>
            <a:endParaRPr lang="en-US" altLang="zh-CN" sz="2400" dirty="0"/>
          </a:p>
          <a:p>
            <a:endParaRPr lang="en-US" sz="2400" dirty="0"/>
          </a:p>
          <a:p>
            <a:r>
              <a:rPr lang="zh-CN" altLang="en-US" sz="2400" dirty="0"/>
              <a:t>例如说， </a:t>
            </a:r>
            <a:r>
              <a:rPr lang="en-US" altLang="zh-CN" sz="2400" dirty="0"/>
              <a:t>Linux</a:t>
            </a:r>
            <a:r>
              <a:rPr lang="zh-CN" altLang="en-US" sz="2400" dirty="0"/>
              <a:t>的时间片为</a:t>
            </a:r>
            <a:r>
              <a:rPr lang="en-US" altLang="zh-CN" sz="2400" dirty="0"/>
              <a:t>100ms</a:t>
            </a:r>
            <a:r>
              <a:rPr lang="zh-CN" altLang="en-US" sz="2400" dirty="0"/>
              <a:t>。在每一秒钟内，</a:t>
            </a:r>
            <a:r>
              <a:rPr lang="en-US" altLang="zh-CN" sz="2400" dirty="0"/>
              <a:t>Linux</a:t>
            </a:r>
            <a:r>
              <a:rPr lang="zh-CN" altLang="en-US" sz="2400" dirty="0"/>
              <a:t>可以把</a:t>
            </a:r>
            <a:r>
              <a:rPr lang="en-US" altLang="zh-CN" sz="2400" dirty="0"/>
              <a:t>10</a:t>
            </a:r>
            <a:r>
              <a:rPr lang="zh-CN" altLang="en-US" sz="2400" dirty="0"/>
              <a:t>个进程都执行</a:t>
            </a:r>
            <a:r>
              <a:rPr lang="en-US" altLang="zh-CN" sz="2400" dirty="0"/>
              <a:t>100ms;  </a:t>
            </a:r>
            <a:r>
              <a:rPr lang="zh-CN" altLang="en-US" sz="2400" dirty="0"/>
              <a:t>假设</a:t>
            </a:r>
            <a:r>
              <a:rPr lang="en-US" altLang="zh-CN" sz="2400" dirty="0"/>
              <a:t>CPU</a:t>
            </a:r>
            <a:r>
              <a:rPr lang="zh-CN" altLang="en-US" sz="2400" dirty="0"/>
              <a:t>时钟是</a:t>
            </a:r>
            <a:r>
              <a:rPr lang="en-US" altLang="zh-CN" sz="2400" dirty="0"/>
              <a:t>3GHz,</a:t>
            </a:r>
            <a:r>
              <a:rPr lang="zh-CN" altLang="en-US" sz="2400" dirty="0"/>
              <a:t> </a:t>
            </a:r>
            <a:r>
              <a:rPr lang="en-US" altLang="zh-CN" sz="2400" dirty="0"/>
              <a:t>CPU</a:t>
            </a:r>
            <a:r>
              <a:rPr lang="zh-CN" altLang="en-US" sz="2400" dirty="0"/>
              <a:t>平均每</a:t>
            </a:r>
            <a:r>
              <a:rPr lang="en-US" altLang="zh-CN" sz="2400" dirty="0"/>
              <a:t>3</a:t>
            </a:r>
            <a:r>
              <a:rPr lang="zh-CN" altLang="en-US" sz="2400" dirty="0"/>
              <a:t>时钟周期执行一条指令，那么，每个程序都可以执行</a:t>
            </a:r>
            <a:r>
              <a:rPr lang="en-US" altLang="zh-CN" sz="2400" dirty="0"/>
              <a:t> 3G /</a:t>
            </a:r>
            <a:r>
              <a:rPr lang="zh-CN" altLang="en-US" sz="2400" dirty="0"/>
              <a:t> </a:t>
            </a:r>
            <a:r>
              <a:rPr lang="en-US" altLang="zh-CN" sz="2400" dirty="0"/>
              <a:t>3</a:t>
            </a:r>
            <a:r>
              <a:rPr lang="zh-CN" altLang="en-US" sz="2400" dirty="0"/>
              <a:t> </a:t>
            </a:r>
            <a:r>
              <a:rPr lang="en-US" altLang="zh-CN" sz="2400" dirty="0"/>
              <a:t>/ 10 = 1</a:t>
            </a:r>
            <a:r>
              <a:rPr lang="zh-CN" altLang="en-US" sz="2400" dirty="0"/>
              <a:t>千万条指令</a:t>
            </a:r>
            <a:endParaRPr lang="en-US" sz="2400" dirty="0"/>
          </a:p>
        </p:txBody>
      </p:sp>
      <p:sp>
        <p:nvSpPr>
          <p:cNvPr id="4" name="Rectangle 3">
            <a:extLst>
              <a:ext uri="{FF2B5EF4-FFF2-40B4-BE49-F238E27FC236}">
                <a16:creationId xmlns:a16="http://schemas.microsoft.com/office/drawing/2014/main" id="{64E6B312-4A31-47F4-8295-98DF2F62DA34}"/>
              </a:ext>
            </a:extLst>
          </p:cNvPr>
          <p:cNvSpPr/>
          <p:nvPr/>
        </p:nvSpPr>
        <p:spPr>
          <a:xfrm>
            <a:off x="877328" y="2195099"/>
            <a:ext cx="9366423" cy="461665"/>
          </a:xfrm>
          <a:prstGeom prst="rect">
            <a:avLst/>
          </a:prstGeom>
        </p:spPr>
        <p:txBody>
          <a:bodyPr wrap="square">
            <a:spAutoFit/>
          </a:bodyPr>
          <a:lstStyle/>
          <a:p>
            <a:r>
              <a:rPr lang="zh-CN" altLang="en-US" sz="2400" dirty="0">
                <a:solidFill>
                  <a:srgbClr val="FF0000"/>
                </a:solidFill>
                <a:latin typeface="arial" panose="020B0604020202020204" pitchFamily="34" charset="0"/>
              </a:rPr>
              <a:t>时间片： 是把</a:t>
            </a:r>
            <a:r>
              <a:rPr lang="en-US" altLang="zh-CN" sz="2400" dirty="0">
                <a:solidFill>
                  <a:srgbClr val="FF0000"/>
                </a:solidFill>
                <a:latin typeface="arial" panose="020B0604020202020204" pitchFamily="34" charset="0"/>
              </a:rPr>
              <a:t>CPU</a:t>
            </a:r>
            <a:r>
              <a:rPr lang="zh-CN" altLang="en-US" sz="2400" dirty="0">
                <a:solidFill>
                  <a:srgbClr val="FF0000"/>
                </a:solidFill>
                <a:latin typeface="arial" panose="020B0604020202020204" pitchFamily="34" charset="0"/>
              </a:rPr>
              <a:t>时间平均进行分割，每个时间段称为一个时间片</a:t>
            </a:r>
            <a:endParaRPr lang="en-US" sz="2400" dirty="0">
              <a:solidFill>
                <a:srgbClr val="FF0000"/>
              </a:solidFill>
            </a:endParaRPr>
          </a:p>
        </p:txBody>
      </p:sp>
    </p:spTree>
    <p:extLst>
      <p:ext uri="{BB962C8B-B14F-4D97-AF65-F5344CB8AC3E}">
        <p14:creationId xmlns:p14="http://schemas.microsoft.com/office/powerpoint/2010/main" val="68582875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677160" y="609480"/>
            <a:ext cx="8595000" cy="77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3600" b="0" strike="noStrike" spc="-1" dirty="0" err="1">
                <a:solidFill>
                  <a:srgbClr val="5FCBEF"/>
                </a:solidFill>
                <a:latin typeface="Trebuchet MS"/>
                <a:ea typeface="DejaVu Sans"/>
              </a:rPr>
              <a:t>进程</a:t>
            </a:r>
            <a:r>
              <a:rPr lang="zh-CN" altLang="en-US" sz="3600" b="0" strike="noStrike" spc="-1" dirty="0">
                <a:solidFill>
                  <a:srgbClr val="5FCBEF"/>
                </a:solidFill>
                <a:latin typeface="Trebuchet MS"/>
                <a:ea typeface="DejaVu Sans"/>
              </a:rPr>
              <a:t>的资源</a:t>
            </a:r>
            <a:endParaRPr lang="en-US" sz="3600" b="0" strike="noStrike" spc="-1" dirty="0">
              <a:latin typeface="Arial"/>
            </a:endParaRPr>
          </a:p>
        </p:txBody>
      </p:sp>
      <p:sp>
        <p:nvSpPr>
          <p:cNvPr id="299" name="CustomShape 2"/>
          <p:cNvSpPr/>
          <p:nvPr/>
        </p:nvSpPr>
        <p:spPr>
          <a:xfrm>
            <a:off x="667555" y="1696310"/>
            <a:ext cx="10856890" cy="334946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750" indent="-285750">
              <a:lnSpc>
                <a:spcPct val="150000"/>
              </a:lnSpc>
              <a:buFont typeface="Wingdings" panose="05000000000000000000" pitchFamily="2" charset="2"/>
              <a:buChar char="Ø"/>
            </a:pPr>
            <a:r>
              <a:rPr lang="zh-CN" altLang="en-US" sz="2400" b="0" strike="noStrike" spc="-1" dirty="0">
                <a:solidFill>
                  <a:srgbClr val="FF0000"/>
                </a:solidFill>
                <a:latin typeface="华文中宋" panose="020B0503020204020204" pitchFamily="2" charset="-122"/>
                <a:ea typeface="华文中宋" panose="020B0503020204020204" pitchFamily="2" charset="-122"/>
              </a:rPr>
              <a:t>进程执行的代码（程序）</a:t>
            </a:r>
            <a:endParaRPr lang="en-US" altLang="zh-CN" sz="2400" b="0" strike="noStrike" spc="-1" dirty="0">
              <a:solidFill>
                <a:srgbClr val="FF0000"/>
              </a:solidFill>
              <a:latin typeface="华文中宋" panose="020B0503020204020204" pitchFamily="2" charset="-122"/>
              <a:ea typeface="华文中宋" panose="020B0503020204020204" pitchFamily="2" charset="-122"/>
            </a:endParaRPr>
          </a:p>
          <a:p>
            <a:pPr marL="285750" indent="-285750">
              <a:lnSpc>
                <a:spcPct val="150000"/>
              </a:lnSpc>
              <a:buFont typeface="Wingdings" panose="05000000000000000000" pitchFamily="2" charset="2"/>
              <a:buChar char="Ø"/>
            </a:pPr>
            <a:r>
              <a:rPr lang="zh-CN" altLang="en-US" sz="2400" spc="-1" dirty="0">
                <a:solidFill>
                  <a:srgbClr val="FF0000"/>
                </a:solidFill>
                <a:latin typeface="华文中宋" panose="020B0503020204020204" pitchFamily="2" charset="-122"/>
                <a:ea typeface="华文中宋" panose="020B0503020204020204" pitchFamily="2" charset="-122"/>
              </a:rPr>
              <a:t>内存 （代码段，数据段，堆，栈）</a:t>
            </a:r>
            <a:endParaRPr lang="en-US" altLang="zh-CN" sz="2400" spc="-1" dirty="0">
              <a:solidFill>
                <a:srgbClr val="FF0000"/>
              </a:solidFill>
              <a:latin typeface="华文中宋" panose="020B0503020204020204" pitchFamily="2" charset="-122"/>
              <a:ea typeface="华文中宋" panose="020B0503020204020204" pitchFamily="2" charset="-122"/>
            </a:endParaRPr>
          </a:p>
          <a:p>
            <a:pPr marL="285750" indent="-285750">
              <a:lnSpc>
                <a:spcPct val="150000"/>
              </a:lnSpc>
              <a:buFont typeface="Wingdings" panose="05000000000000000000" pitchFamily="2" charset="2"/>
              <a:buChar char="Ø"/>
            </a:pPr>
            <a:r>
              <a:rPr lang="zh-CN" altLang="en-US" sz="2400" b="0" strike="noStrike" spc="-1" dirty="0">
                <a:solidFill>
                  <a:srgbClr val="FF0000"/>
                </a:solidFill>
                <a:latin typeface="华文中宋" panose="020B0503020204020204" pitchFamily="2" charset="-122"/>
                <a:ea typeface="华文中宋" panose="020B0503020204020204" pitchFamily="2" charset="-122"/>
              </a:rPr>
              <a:t>资源描述符（即描述资源的数据结构），如文件描述符</a:t>
            </a:r>
            <a:r>
              <a:rPr lang="en-US" altLang="zh-CN" sz="2400" b="0" strike="noStrike" spc="-1" dirty="0">
                <a:solidFill>
                  <a:srgbClr val="FF0000"/>
                </a:solidFill>
                <a:latin typeface="华文中宋" panose="020B0503020204020204" pitchFamily="2" charset="-122"/>
                <a:ea typeface="华文中宋" panose="020B0503020204020204" pitchFamily="2" charset="-122"/>
              </a:rPr>
              <a:t>,</a:t>
            </a:r>
          </a:p>
          <a:p>
            <a:pPr marL="285750" indent="-285750">
              <a:lnSpc>
                <a:spcPct val="150000"/>
              </a:lnSpc>
              <a:buFont typeface="Wingdings" panose="05000000000000000000" pitchFamily="2" charset="2"/>
              <a:buChar char="Ø"/>
            </a:pPr>
            <a:r>
              <a:rPr lang="zh-CN" altLang="en-US" sz="2400" spc="-1" dirty="0">
                <a:solidFill>
                  <a:srgbClr val="FF0000"/>
                </a:solidFill>
                <a:latin typeface="华文中宋" panose="020B0503020204020204" pitchFamily="2" charset="-122"/>
                <a:ea typeface="华文中宋" panose="020B0503020204020204" pitchFamily="2" charset="-122"/>
              </a:rPr>
              <a:t>进程的各种统计信息：调度和执行情况描述（执行了多长时间）；</a:t>
            </a:r>
            <a:endParaRPr lang="en-US" altLang="zh-CN" sz="2400" b="0" strike="noStrike" spc="-1" dirty="0">
              <a:solidFill>
                <a:srgbClr val="FF0000"/>
              </a:solidFill>
              <a:latin typeface="华文中宋" panose="020B0503020204020204" pitchFamily="2" charset="-122"/>
              <a:ea typeface="华文中宋" panose="020B0503020204020204" pitchFamily="2" charset="-122"/>
            </a:endParaRPr>
          </a:p>
          <a:p>
            <a:pPr marL="285750" indent="-285750">
              <a:lnSpc>
                <a:spcPct val="150000"/>
              </a:lnSpc>
              <a:buFont typeface="Wingdings" panose="05000000000000000000" pitchFamily="2" charset="2"/>
              <a:buChar char="Ø"/>
            </a:pPr>
            <a:r>
              <a:rPr lang="zh-CN" altLang="en-US" sz="2400" b="0" strike="noStrike" spc="-1" dirty="0">
                <a:solidFill>
                  <a:srgbClr val="FF0000"/>
                </a:solidFill>
                <a:latin typeface="华文中宋" panose="020B0503020204020204" pitchFamily="2" charset="-122"/>
                <a:ea typeface="华文中宋" panose="020B0503020204020204" pitchFamily="2" charset="-122"/>
              </a:rPr>
              <a:t>安全属性：  进程的所有者， 进程被允许的操作</a:t>
            </a:r>
            <a:endParaRPr lang="en-US" altLang="zh-CN" sz="2400" b="0" strike="noStrike" spc="-1" dirty="0">
              <a:solidFill>
                <a:srgbClr val="FF0000"/>
              </a:solidFill>
              <a:latin typeface="华文中宋" panose="020B0503020204020204" pitchFamily="2" charset="-122"/>
              <a:ea typeface="华文中宋" panose="020B0503020204020204" pitchFamily="2" charset="-122"/>
            </a:endParaRPr>
          </a:p>
          <a:p>
            <a:pPr marL="285750" indent="-285750">
              <a:lnSpc>
                <a:spcPct val="150000"/>
              </a:lnSpc>
              <a:buFont typeface="Wingdings" panose="05000000000000000000" pitchFamily="2" charset="2"/>
              <a:buChar char="Ø"/>
            </a:pPr>
            <a:r>
              <a:rPr lang="zh-CN" altLang="en-US" sz="2400" b="0" strike="noStrike" spc="-1" dirty="0">
                <a:solidFill>
                  <a:srgbClr val="FF0000"/>
                </a:solidFill>
                <a:latin typeface="华文中宋" panose="020B0503020204020204" pitchFamily="2" charset="-122"/>
                <a:ea typeface="华文中宋" panose="020B0503020204020204" pitchFamily="2" charset="-122"/>
              </a:rPr>
              <a:t>处理器的上下文：各种寄存器的内容</a:t>
            </a:r>
            <a:endParaRPr lang="en-US" b="0" strike="noStrike" spc="-1" dirty="0">
              <a:latin typeface="华文中宋" panose="020B0503020204020204" pitchFamily="2" charset="-122"/>
              <a:ea typeface="华文中宋" panose="020B0503020204020204" pitchFamily="2" charset="-122"/>
            </a:endParaRPr>
          </a:p>
        </p:txBody>
      </p:sp>
      <p:sp>
        <p:nvSpPr>
          <p:cNvPr id="2" name="TextBox 1">
            <a:extLst>
              <a:ext uri="{FF2B5EF4-FFF2-40B4-BE49-F238E27FC236}">
                <a16:creationId xmlns:a16="http://schemas.microsoft.com/office/drawing/2014/main" id="{807DE387-D42C-46C6-9154-4073FA00E69B}"/>
              </a:ext>
            </a:extLst>
          </p:cNvPr>
          <p:cNvSpPr txBox="1"/>
          <p:nvPr/>
        </p:nvSpPr>
        <p:spPr>
          <a:xfrm>
            <a:off x="867375" y="5768884"/>
            <a:ext cx="8906820" cy="646331"/>
          </a:xfrm>
          <a:prstGeom prst="rect">
            <a:avLst/>
          </a:prstGeom>
          <a:noFill/>
        </p:spPr>
        <p:txBody>
          <a:bodyPr wrap="square" rtlCol="0">
            <a:spAutoFit/>
          </a:bodyPr>
          <a:lstStyle/>
          <a:p>
            <a:r>
              <a:rPr lang="zh-CN" altLang="en-US" dirty="0"/>
              <a:t>最终，所有这些信息用一个大的数据结构来表示，一般叫作进程控制块， </a:t>
            </a:r>
            <a:r>
              <a:rPr lang="en-US" altLang="zh-CN" dirty="0" err="1"/>
              <a:t>linux</a:t>
            </a:r>
            <a:r>
              <a:rPr lang="zh-CN" altLang="en-US" dirty="0"/>
              <a:t>中叫作：</a:t>
            </a:r>
            <a:r>
              <a:rPr lang="en-US" altLang="zh-CN" dirty="0"/>
              <a:t>struct </a:t>
            </a:r>
            <a:r>
              <a:rPr lang="en-US" altLang="zh-CN" dirty="0" err="1"/>
              <a:t>task_struct</a:t>
            </a:r>
            <a:r>
              <a:rPr lang="en-US" altLang="zh-CN" dirty="0"/>
              <a:t>{}.</a:t>
            </a:r>
            <a:r>
              <a:rPr lang="en-US" dirty="0"/>
              <a:t>             </a:t>
            </a:r>
            <a:endParaRPr lang="en-US" dirty="0">
              <a:solidFill>
                <a:srgbClr val="FF0000"/>
              </a:solidFill>
            </a:endParaRPr>
          </a:p>
        </p:txBody>
      </p:sp>
    </p:spTree>
    <p:extLst>
      <p:ext uri="{BB962C8B-B14F-4D97-AF65-F5344CB8AC3E}">
        <p14:creationId xmlns:p14="http://schemas.microsoft.com/office/powerpoint/2010/main" val="105445181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677160" y="609480"/>
            <a:ext cx="8595000" cy="77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3600" b="0" strike="noStrike" spc="-1" dirty="0" err="1">
                <a:solidFill>
                  <a:srgbClr val="5FCBEF"/>
                </a:solidFill>
                <a:latin typeface="Trebuchet MS"/>
                <a:ea typeface="DejaVu Sans"/>
              </a:rPr>
              <a:t>进程</a:t>
            </a:r>
            <a:r>
              <a:rPr lang="zh-CN" altLang="en-US" sz="3600" b="0" strike="noStrike" spc="-1" dirty="0">
                <a:solidFill>
                  <a:srgbClr val="5FCBEF"/>
                </a:solidFill>
                <a:latin typeface="Trebuchet MS"/>
                <a:ea typeface="DejaVu Sans"/>
              </a:rPr>
              <a:t>的组织和管理 </a:t>
            </a:r>
            <a:r>
              <a:rPr lang="en-US" altLang="zh-CN" sz="3600" b="0" strike="noStrike" spc="-1" dirty="0">
                <a:solidFill>
                  <a:srgbClr val="5FCBEF"/>
                </a:solidFill>
                <a:latin typeface="Trebuchet MS"/>
                <a:ea typeface="DejaVu Sans"/>
              </a:rPr>
              <a:t>– </a:t>
            </a:r>
            <a:r>
              <a:rPr lang="zh-CN" altLang="en-US" sz="3600" b="0" strike="noStrike" spc="-1" dirty="0">
                <a:solidFill>
                  <a:srgbClr val="5FCBEF"/>
                </a:solidFill>
                <a:latin typeface="Trebuchet MS"/>
                <a:ea typeface="DejaVu Sans"/>
              </a:rPr>
              <a:t>进程树</a:t>
            </a:r>
            <a:endParaRPr lang="en-US" sz="3600" b="0" strike="noStrike" spc="-1" dirty="0">
              <a:latin typeface="Arial"/>
            </a:endParaRPr>
          </a:p>
        </p:txBody>
      </p:sp>
      <p:sp>
        <p:nvSpPr>
          <p:cNvPr id="2" name="TextBox 1">
            <a:extLst>
              <a:ext uri="{FF2B5EF4-FFF2-40B4-BE49-F238E27FC236}">
                <a16:creationId xmlns:a16="http://schemas.microsoft.com/office/drawing/2014/main" id="{807DE387-D42C-46C6-9154-4073FA00E69B}"/>
              </a:ext>
            </a:extLst>
          </p:cNvPr>
          <p:cNvSpPr txBox="1"/>
          <p:nvPr/>
        </p:nvSpPr>
        <p:spPr>
          <a:xfrm>
            <a:off x="1678329" y="5694744"/>
            <a:ext cx="6111433" cy="369332"/>
          </a:xfrm>
          <a:prstGeom prst="rect">
            <a:avLst/>
          </a:prstGeom>
          <a:noFill/>
        </p:spPr>
        <p:txBody>
          <a:bodyPr wrap="square" rtlCol="0">
            <a:spAutoFit/>
          </a:bodyPr>
          <a:lstStyle/>
          <a:p>
            <a:r>
              <a:rPr lang="en-US" altLang="zh-CN" dirty="0"/>
              <a:t>NOTE</a:t>
            </a:r>
            <a:r>
              <a:rPr lang="zh-CN" altLang="en-US" dirty="0"/>
              <a:t>： 尝试</a:t>
            </a:r>
            <a:r>
              <a:rPr lang="en-US" altLang="zh-CN" dirty="0"/>
              <a:t>LINUX </a:t>
            </a:r>
            <a:r>
              <a:rPr lang="zh-CN" altLang="en-US" dirty="0"/>
              <a:t>下的</a:t>
            </a:r>
            <a:r>
              <a:rPr lang="en-US" altLang="zh-CN" dirty="0" err="1"/>
              <a:t>pstree</a:t>
            </a:r>
            <a:r>
              <a:rPr lang="zh-CN" altLang="en-US" dirty="0"/>
              <a:t>， </a:t>
            </a:r>
            <a:r>
              <a:rPr lang="en-US" altLang="zh-CN" dirty="0" err="1"/>
              <a:t>ps</a:t>
            </a:r>
            <a:r>
              <a:rPr lang="en-US" altLang="zh-CN" dirty="0"/>
              <a:t> </a:t>
            </a:r>
            <a:r>
              <a:rPr lang="zh-CN" altLang="en-US" dirty="0"/>
              <a:t>命令</a:t>
            </a:r>
            <a:endParaRPr lang="en-US" dirty="0"/>
          </a:p>
        </p:txBody>
      </p:sp>
      <p:sp>
        <p:nvSpPr>
          <p:cNvPr id="3" name="TextBox 2">
            <a:extLst>
              <a:ext uri="{FF2B5EF4-FFF2-40B4-BE49-F238E27FC236}">
                <a16:creationId xmlns:a16="http://schemas.microsoft.com/office/drawing/2014/main" id="{A575DA6F-2B18-4A3C-A124-41E255256451}"/>
              </a:ext>
            </a:extLst>
          </p:cNvPr>
          <p:cNvSpPr txBox="1"/>
          <p:nvPr/>
        </p:nvSpPr>
        <p:spPr>
          <a:xfrm>
            <a:off x="881922" y="2018318"/>
            <a:ext cx="8390238" cy="2308324"/>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a:t>Idle </a:t>
            </a:r>
            <a:r>
              <a:rPr lang="zh-CN" altLang="en-US" sz="2400" dirty="0"/>
              <a:t>进程  </a:t>
            </a:r>
            <a:r>
              <a:rPr lang="en-US" altLang="zh-CN" sz="2400" dirty="0"/>
              <a:t>PID0   </a:t>
            </a:r>
            <a:r>
              <a:rPr lang="zh-CN" altLang="en-US" sz="2400" dirty="0"/>
              <a:t>只运行在内核中</a:t>
            </a:r>
            <a:endParaRPr lang="en-US" altLang="zh-CN" sz="2400" dirty="0"/>
          </a:p>
          <a:p>
            <a:pPr marL="342900" indent="-342900">
              <a:buFont typeface="Wingdings" panose="05000000000000000000" pitchFamily="2" charset="2"/>
              <a:buChar char="Ø"/>
            </a:pPr>
            <a:r>
              <a:rPr lang="en-US" altLang="zh-CN" sz="2400" dirty="0"/>
              <a:t>Init </a:t>
            </a:r>
            <a:r>
              <a:rPr lang="zh-CN" altLang="en-US" sz="2400" dirty="0"/>
              <a:t>进程   </a:t>
            </a:r>
            <a:r>
              <a:rPr lang="en-US" altLang="zh-CN" sz="2400" dirty="0"/>
              <a:t>PID1   </a:t>
            </a:r>
            <a:r>
              <a:rPr lang="zh-CN" altLang="en-US" sz="2400" dirty="0"/>
              <a:t>所有用户态进程的祖先</a:t>
            </a:r>
            <a:endParaRPr lang="en-US" altLang="zh-CN" sz="2400" dirty="0"/>
          </a:p>
          <a:p>
            <a:pPr marL="342900" indent="-342900">
              <a:buFont typeface="Wingdings" panose="05000000000000000000" pitchFamily="2" charset="2"/>
              <a:buChar char="Ø"/>
            </a:pPr>
            <a:r>
              <a:rPr lang="en-US" altLang="zh-CN" sz="2400" dirty="0" err="1"/>
              <a:t>Kthread</a:t>
            </a:r>
            <a:r>
              <a:rPr lang="en-US" altLang="zh-CN" sz="2400" dirty="0"/>
              <a:t> </a:t>
            </a:r>
            <a:r>
              <a:rPr lang="zh-CN" altLang="en-US" sz="2400" dirty="0"/>
              <a:t>  </a:t>
            </a:r>
            <a:r>
              <a:rPr lang="en-US" altLang="zh-CN" sz="2400" dirty="0"/>
              <a:t>PID2 </a:t>
            </a:r>
            <a:r>
              <a:rPr lang="zh-CN" altLang="en-US" sz="2400" dirty="0"/>
              <a:t>（</a:t>
            </a:r>
            <a:r>
              <a:rPr lang="en-US" altLang="zh-CN" sz="2400" dirty="0" err="1"/>
              <a:t>linux</a:t>
            </a:r>
            <a:r>
              <a:rPr lang="zh-CN" altLang="en-US" sz="2400" dirty="0"/>
              <a:t>特有）</a:t>
            </a:r>
            <a:endParaRPr lang="en-US" altLang="zh-CN" sz="2400" dirty="0"/>
          </a:p>
          <a:p>
            <a:pPr marL="342900" indent="-342900">
              <a:buFont typeface="Wingdings" panose="05000000000000000000" pitchFamily="2" charset="2"/>
              <a:buChar char="Ø"/>
            </a:pPr>
            <a:r>
              <a:rPr lang="en-US" altLang="zh-CN" sz="2400" dirty="0"/>
              <a:t>Shell</a:t>
            </a:r>
            <a:r>
              <a:rPr lang="zh-CN" altLang="en-US" sz="2400" dirty="0"/>
              <a:t>进程</a:t>
            </a:r>
            <a:endParaRPr lang="en-US" altLang="zh-CN" sz="2400" dirty="0"/>
          </a:p>
          <a:p>
            <a:pPr marL="342900" indent="-342900">
              <a:buFont typeface="Wingdings" panose="05000000000000000000" pitchFamily="2" charset="2"/>
              <a:buChar char="Ø"/>
            </a:pPr>
            <a:r>
              <a:rPr lang="zh-CN" altLang="en-US" sz="2400" dirty="0"/>
              <a:t>所有的用户态进程以</a:t>
            </a:r>
            <a:r>
              <a:rPr lang="en-US" altLang="zh-CN" sz="2400" dirty="0"/>
              <a:t>Init</a:t>
            </a:r>
            <a:r>
              <a:rPr lang="zh-CN" altLang="en-US" sz="2400" dirty="0"/>
              <a:t>为根，组成了一棵树；</a:t>
            </a:r>
            <a:endParaRPr lang="en-US" altLang="zh-CN" sz="2400" dirty="0"/>
          </a:p>
          <a:p>
            <a:pPr marL="342900" indent="-342900">
              <a:buFont typeface="Wingdings" panose="05000000000000000000" pitchFamily="2" charset="2"/>
              <a:buChar char="Ø"/>
            </a:pPr>
            <a:endParaRPr lang="en-US" altLang="zh-CN" sz="24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677160" y="609480"/>
            <a:ext cx="8595000" cy="77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3600" b="0" strike="noStrike" spc="-1" dirty="0" err="1">
                <a:solidFill>
                  <a:srgbClr val="5FCBEF"/>
                </a:solidFill>
                <a:latin typeface="Trebuchet MS"/>
                <a:ea typeface="DejaVu Sans"/>
              </a:rPr>
              <a:t>进程</a:t>
            </a:r>
            <a:r>
              <a:rPr lang="zh-CN" altLang="en-US" sz="3600" b="0" strike="noStrike" spc="-1" dirty="0">
                <a:solidFill>
                  <a:srgbClr val="5FCBEF"/>
                </a:solidFill>
                <a:latin typeface="Trebuchet MS"/>
                <a:ea typeface="DejaVu Sans"/>
              </a:rPr>
              <a:t>状态</a:t>
            </a:r>
            <a:endParaRPr lang="en-US" sz="3600" b="0" strike="noStrike" spc="-1" dirty="0">
              <a:latin typeface="Arial"/>
            </a:endParaRPr>
          </a:p>
        </p:txBody>
      </p:sp>
      <p:sp>
        <p:nvSpPr>
          <p:cNvPr id="299" name="CustomShape 2"/>
          <p:cNvSpPr/>
          <p:nvPr/>
        </p:nvSpPr>
        <p:spPr>
          <a:xfrm>
            <a:off x="677160" y="1659240"/>
            <a:ext cx="10152556" cy="326803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42900" indent="-342900">
              <a:lnSpc>
                <a:spcPct val="150000"/>
              </a:lnSpc>
              <a:buFont typeface="Wingdings" panose="05000000000000000000" pitchFamily="2" charset="2"/>
              <a:buChar char="Ø"/>
            </a:pPr>
            <a:r>
              <a:rPr lang="en-US" altLang="zh-CN" sz="2000" spc="-1" dirty="0">
                <a:latin typeface="华文中宋" panose="020B0503020204020204" pitchFamily="2" charset="-122"/>
                <a:ea typeface="华文中宋" panose="020B0503020204020204" pitchFamily="2" charset="-122"/>
              </a:rPr>
              <a:t>R</a:t>
            </a:r>
            <a:r>
              <a:rPr lang="zh-CN" altLang="en-US" sz="2000" spc="-1" dirty="0">
                <a:latin typeface="华文中宋" panose="020B0503020204020204" pitchFamily="2" charset="-122"/>
                <a:ea typeface="华文中宋" panose="020B0503020204020204" pitchFamily="2" charset="-122"/>
              </a:rPr>
              <a:t>运行状态（</a:t>
            </a:r>
            <a:r>
              <a:rPr lang="en-US" altLang="zh-CN" sz="2000" spc="-1" dirty="0">
                <a:latin typeface="华文中宋" panose="020B0503020204020204" pitchFamily="2" charset="-122"/>
                <a:ea typeface="华文中宋" panose="020B0503020204020204" pitchFamily="2" charset="-122"/>
              </a:rPr>
              <a:t>running</a:t>
            </a:r>
            <a:r>
              <a:rPr lang="zh-CN" altLang="en-US" sz="2000" spc="-1" dirty="0">
                <a:latin typeface="华文中宋" panose="020B0503020204020204" pitchFamily="2" charset="-122"/>
                <a:ea typeface="华文中宋" panose="020B0503020204020204" pitchFamily="2" charset="-122"/>
              </a:rPr>
              <a:t>）：进程在运行队列里；</a:t>
            </a:r>
            <a:endParaRPr lang="en-US" altLang="zh-CN" sz="2000" spc="-1" dirty="0">
              <a:latin typeface="华文中宋" panose="020B0503020204020204" pitchFamily="2" charset="-122"/>
              <a:ea typeface="华文中宋" panose="020B0503020204020204" pitchFamily="2" charset="-122"/>
            </a:endParaRPr>
          </a:p>
          <a:p>
            <a:pPr marL="342900" indent="-342900">
              <a:lnSpc>
                <a:spcPct val="150000"/>
              </a:lnSpc>
              <a:buFont typeface="Wingdings" panose="05000000000000000000" pitchFamily="2" charset="2"/>
              <a:buChar char="Ø"/>
            </a:pPr>
            <a:r>
              <a:rPr lang="en-US" altLang="zh-CN" sz="2000" spc="-1" dirty="0">
                <a:latin typeface="华文中宋" panose="020B0503020204020204" pitchFamily="2" charset="-122"/>
                <a:ea typeface="华文中宋" panose="020B0503020204020204" pitchFamily="2" charset="-122"/>
              </a:rPr>
              <a:t>S</a:t>
            </a:r>
            <a:r>
              <a:rPr lang="zh-CN" altLang="en-US" sz="2000" spc="-1" dirty="0">
                <a:latin typeface="华文中宋" panose="020B0503020204020204" pitchFamily="2" charset="-122"/>
                <a:ea typeface="华文中宋" panose="020B0503020204020204" pitchFamily="2" charset="-122"/>
              </a:rPr>
              <a:t>睡眠状态（</a:t>
            </a:r>
            <a:r>
              <a:rPr lang="en-US" altLang="zh-CN" sz="2000" spc="-1" dirty="0">
                <a:latin typeface="华文中宋" panose="020B0503020204020204" pitchFamily="2" charset="-122"/>
                <a:ea typeface="华文中宋" panose="020B0503020204020204" pitchFamily="2" charset="-122"/>
              </a:rPr>
              <a:t>sleeping</a:t>
            </a:r>
            <a:r>
              <a:rPr lang="zh-CN" altLang="en-US" sz="2000" spc="-1" dirty="0">
                <a:latin typeface="华文中宋" panose="020B0503020204020204" pitchFamily="2" charset="-122"/>
                <a:ea typeface="华文中宋" panose="020B0503020204020204" pitchFamily="2" charset="-122"/>
              </a:rPr>
              <a:t>）：进程在等待事件完成，浅度睡眠，可以被唤醒）</a:t>
            </a:r>
            <a:endParaRPr lang="en-US" altLang="zh-CN" sz="2000" spc="-1" dirty="0">
              <a:latin typeface="华文中宋" panose="020B0503020204020204" pitchFamily="2" charset="-122"/>
              <a:ea typeface="华文中宋" panose="020B0503020204020204" pitchFamily="2" charset="-122"/>
            </a:endParaRPr>
          </a:p>
          <a:p>
            <a:pPr marL="342900" indent="-342900">
              <a:lnSpc>
                <a:spcPct val="150000"/>
              </a:lnSpc>
              <a:buFont typeface="Wingdings" panose="05000000000000000000" pitchFamily="2" charset="2"/>
              <a:buChar char="Ø"/>
            </a:pPr>
            <a:r>
              <a:rPr lang="en-US" altLang="zh-CN" sz="2000" spc="-1" dirty="0">
                <a:latin typeface="华文中宋" panose="020B0503020204020204" pitchFamily="2" charset="-122"/>
                <a:ea typeface="华文中宋" panose="020B0503020204020204" pitchFamily="2" charset="-122"/>
              </a:rPr>
              <a:t>D</a:t>
            </a:r>
            <a:r>
              <a:rPr lang="zh-CN" altLang="en-US" sz="2000" spc="-1" dirty="0">
                <a:latin typeface="华文中宋" panose="020B0503020204020204" pitchFamily="2" charset="-122"/>
                <a:ea typeface="华文中宋" panose="020B0503020204020204" pitchFamily="2" charset="-122"/>
              </a:rPr>
              <a:t>深度睡眠状态（</a:t>
            </a:r>
            <a:r>
              <a:rPr lang="en-US" altLang="zh-CN" sz="2000" spc="-1" dirty="0">
                <a:latin typeface="华文中宋" panose="020B0503020204020204" pitchFamily="2" charset="-122"/>
                <a:ea typeface="华文中宋" panose="020B0503020204020204" pitchFamily="2" charset="-122"/>
              </a:rPr>
              <a:t>Deep sleep</a:t>
            </a:r>
            <a:r>
              <a:rPr lang="zh-CN" altLang="en-US" sz="2000" spc="-1" dirty="0">
                <a:latin typeface="华文中宋" panose="020B0503020204020204" pitchFamily="2" charset="-122"/>
                <a:ea typeface="华文中宋" panose="020B0503020204020204" pitchFamily="2" charset="-122"/>
              </a:rPr>
              <a:t>）</a:t>
            </a:r>
            <a:r>
              <a:rPr lang="en-US" altLang="zh-CN" sz="2000" spc="-1" dirty="0">
                <a:latin typeface="华文中宋" panose="020B0503020204020204" pitchFamily="2" charset="-122"/>
                <a:ea typeface="华文中宋" panose="020B0503020204020204" pitchFamily="2" charset="-122"/>
              </a:rPr>
              <a:t>:</a:t>
            </a:r>
            <a:r>
              <a:rPr lang="zh-CN" altLang="en-US" sz="2000" spc="-1" dirty="0">
                <a:latin typeface="华文中宋" panose="020B0503020204020204" pitchFamily="2" charset="-122"/>
                <a:ea typeface="华文中宋" panose="020B0503020204020204" pitchFamily="2" charset="-122"/>
              </a:rPr>
              <a:t>不可中断睡眠</a:t>
            </a:r>
            <a:r>
              <a:rPr lang="en-US" altLang="zh-CN" sz="2000" spc="-1" dirty="0">
                <a:latin typeface="华文中宋" panose="020B0503020204020204" pitchFamily="2" charset="-122"/>
                <a:ea typeface="华文中宋" panose="020B0503020204020204" pitchFamily="2" charset="-122"/>
              </a:rPr>
              <a:t>, </a:t>
            </a:r>
            <a:r>
              <a:rPr lang="zh-CN" altLang="en-US" sz="2000" spc="-1" dirty="0">
                <a:latin typeface="华文中宋" panose="020B0503020204020204" pitchFamily="2" charset="-122"/>
                <a:ea typeface="华文中宋" panose="020B0503020204020204" pitchFamily="2" charset="-122"/>
              </a:rPr>
              <a:t>不可以被唤醒</a:t>
            </a:r>
            <a:endParaRPr lang="en-US" altLang="zh-CN" sz="2000" spc="-1" dirty="0">
              <a:latin typeface="华文中宋" panose="020B0503020204020204" pitchFamily="2" charset="-122"/>
              <a:ea typeface="华文中宋" panose="020B0503020204020204" pitchFamily="2" charset="-122"/>
            </a:endParaRPr>
          </a:p>
          <a:p>
            <a:pPr marL="342900" indent="-342900">
              <a:lnSpc>
                <a:spcPct val="150000"/>
              </a:lnSpc>
              <a:buFont typeface="Wingdings" panose="05000000000000000000" pitchFamily="2" charset="2"/>
              <a:buChar char="Ø"/>
            </a:pPr>
            <a:r>
              <a:rPr lang="en-US" altLang="zh-CN" sz="2000" spc="-1" dirty="0">
                <a:latin typeface="华文中宋" panose="020B0503020204020204" pitchFamily="2" charset="-122"/>
                <a:ea typeface="华文中宋" panose="020B0503020204020204" pitchFamily="2" charset="-122"/>
              </a:rPr>
              <a:t>T</a:t>
            </a:r>
            <a:r>
              <a:rPr lang="zh-CN" altLang="en-US" sz="2000" spc="-1" dirty="0">
                <a:latin typeface="华文中宋" panose="020B0503020204020204" pitchFamily="2" charset="-122"/>
                <a:ea typeface="华文中宋" panose="020B0503020204020204" pitchFamily="2" charset="-122"/>
              </a:rPr>
              <a:t>停止状态（</a:t>
            </a:r>
            <a:r>
              <a:rPr lang="en-US" altLang="zh-CN" sz="2000" spc="-1" dirty="0">
                <a:latin typeface="华文中宋" panose="020B0503020204020204" pitchFamily="2" charset="-122"/>
                <a:ea typeface="华文中宋" panose="020B0503020204020204" pitchFamily="2" charset="-122"/>
              </a:rPr>
              <a:t>stopped</a:t>
            </a:r>
            <a:r>
              <a:rPr lang="zh-CN" altLang="en-US" sz="2000" spc="-1" dirty="0">
                <a:latin typeface="华文中宋" panose="020B0503020204020204" pitchFamily="2" charset="-122"/>
                <a:ea typeface="华文中宋" panose="020B0503020204020204" pitchFamily="2" charset="-122"/>
              </a:rPr>
              <a:t>）：可以通过发送</a:t>
            </a:r>
            <a:r>
              <a:rPr lang="en-US" altLang="zh-CN" sz="2000" spc="-1" dirty="0">
                <a:latin typeface="华文中宋" panose="020B0503020204020204" pitchFamily="2" charset="-122"/>
                <a:ea typeface="华文中宋" panose="020B0503020204020204" pitchFamily="2" charset="-122"/>
              </a:rPr>
              <a:t>SIGSTOP</a:t>
            </a:r>
            <a:r>
              <a:rPr lang="zh-CN" altLang="en-US" sz="2000" spc="-1" dirty="0">
                <a:latin typeface="华文中宋" panose="020B0503020204020204" pitchFamily="2" charset="-122"/>
                <a:ea typeface="华文中宋" panose="020B0503020204020204" pitchFamily="2" charset="-122"/>
              </a:rPr>
              <a:t>信号给进程来停止进程，可以发送</a:t>
            </a:r>
            <a:r>
              <a:rPr lang="en-US" altLang="zh-CN" sz="2000" spc="-1" dirty="0">
                <a:latin typeface="华文中宋" panose="020B0503020204020204" pitchFamily="2" charset="-122"/>
                <a:ea typeface="华文中宋" panose="020B0503020204020204" pitchFamily="2" charset="-122"/>
              </a:rPr>
              <a:t>SIGCONT</a:t>
            </a:r>
            <a:r>
              <a:rPr lang="zh-CN" altLang="en-US" sz="2000" spc="-1" dirty="0">
                <a:latin typeface="华文中宋" panose="020B0503020204020204" pitchFamily="2" charset="-122"/>
                <a:ea typeface="华文中宋" panose="020B0503020204020204" pitchFamily="2" charset="-122"/>
              </a:rPr>
              <a:t>信号让进程继续运行</a:t>
            </a:r>
            <a:endParaRPr lang="en-US" altLang="zh-CN" sz="2000" spc="-1" dirty="0">
              <a:latin typeface="华文中宋" panose="020B0503020204020204" pitchFamily="2" charset="-122"/>
              <a:ea typeface="华文中宋" panose="020B0503020204020204" pitchFamily="2" charset="-122"/>
            </a:endParaRPr>
          </a:p>
          <a:p>
            <a:pPr marL="342900" indent="-342900">
              <a:lnSpc>
                <a:spcPct val="150000"/>
              </a:lnSpc>
              <a:buFont typeface="Wingdings" panose="05000000000000000000" pitchFamily="2" charset="2"/>
              <a:buChar char="Ø"/>
            </a:pPr>
            <a:r>
              <a:rPr lang="en-US" altLang="zh-CN" sz="2000" spc="-1" dirty="0">
                <a:latin typeface="华文中宋" panose="020B0503020204020204" pitchFamily="2" charset="-122"/>
                <a:ea typeface="华文中宋" panose="020B0503020204020204" pitchFamily="2" charset="-122"/>
              </a:rPr>
              <a:t>X</a:t>
            </a:r>
            <a:r>
              <a:rPr lang="zh-CN" altLang="en-US" sz="2000" spc="-1" dirty="0">
                <a:latin typeface="华文中宋" panose="020B0503020204020204" pitchFamily="2" charset="-122"/>
                <a:ea typeface="华文中宋" panose="020B0503020204020204" pitchFamily="2" charset="-122"/>
              </a:rPr>
              <a:t>死亡状态（</a:t>
            </a:r>
            <a:r>
              <a:rPr lang="en-US" altLang="zh-CN" sz="2000" spc="-1" dirty="0">
                <a:latin typeface="华文中宋" panose="020B0503020204020204" pitchFamily="2" charset="-122"/>
                <a:ea typeface="华文中宋" panose="020B0503020204020204" pitchFamily="2" charset="-122"/>
              </a:rPr>
              <a:t>dead</a:t>
            </a:r>
            <a:r>
              <a:rPr lang="zh-CN" altLang="en-US" sz="2000" spc="-1" dirty="0">
                <a:latin typeface="华文中宋" panose="020B0503020204020204" pitchFamily="2" charset="-122"/>
                <a:ea typeface="华文中宋" panose="020B0503020204020204" pitchFamily="2" charset="-122"/>
              </a:rPr>
              <a:t>）</a:t>
            </a:r>
            <a:r>
              <a:rPr lang="en-US" altLang="zh-CN" sz="2000" spc="-1" dirty="0">
                <a:latin typeface="华文中宋" panose="020B0503020204020204" pitchFamily="2" charset="-122"/>
                <a:ea typeface="华文中宋" panose="020B0503020204020204" pitchFamily="2" charset="-122"/>
              </a:rPr>
              <a:t>:</a:t>
            </a:r>
            <a:r>
              <a:rPr lang="zh-CN" altLang="en-US" sz="2000" spc="-1" dirty="0">
                <a:latin typeface="华文中宋" panose="020B0503020204020204" pitchFamily="2" charset="-122"/>
                <a:ea typeface="华文中宋" panose="020B0503020204020204" pitchFamily="2" charset="-122"/>
              </a:rPr>
              <a:t>该状态是返回状态，在任务列表中看不到；</a:t>
            </a:r>
            <a:endParaRPr lang="en-US" altLang="zh-CN" sz="2000" spc="-1" dirty="0">
              <a:latin typeface="华文中宋" panose="020B0503020204020204" pitchFamily="2" charset="-122"/>
              <a:ea typeface="华文中宋" panose="020B0503020204020204" pitchFamily="2" charset="-122"/>
            </a:endParaRPr>
          </a:p>
          <a:p>
            <a:pPr marL="342900" indent="-342900">
              <a:lnSpc>
                <a:spcPct val="150000"/>
              </a:lnSpc>
              <a:buFont typeface="Wingdings" panose="05000000000000000000" pitchFamily="2" charset="2"/>
              <a:buChar char="Ø"/>
            </a:pPr>
            <a:r>
              <a:rPr lang="en-US" altLang="zh-CN" sz="2000" spc="-1" dirty="0">
                <a:latin typeface="华文中宋" panose="020B0503020204020204" pitchFamily="2" charset="-122"/>
                <a:ea typeface="华文中宋" panose="020B0503020204020204" pitchFamily="2" charset="-122"/>
              </a:rPr>
              <a:t>Z</a:t>
            </a:r>
            <a:r>
              <a:rPr lang="zh-CN" altLang="en-US" sz="2000" spc="-1" dirty="0">
                <a:latin typeface="华文中宋" panose="020B0503020204020204" pitchFamily="2" charset="-122"/>
                <a:ea typeface="华文中宋" panose="020B0503020204020204" pitchFamily="2" charset="-122"/>
              </a:rPr>
              <a:t>僵尸状态（</a:t>
            </a:r>
            <a:r>
              <a:rPr lang="en-US" altLang="zh-CN" sz="2000" spc="-1" dirty="0">
                <a:latin typeface="华文中宋" panose="020B0503020204020204" pitchFamily="2" charset="-122"/>
                <a:ea typeface="华文中宋" panose="020B0503020204020204" pitchFamily="2" charset="-122"/>
              </a:rPr>
              <a:t>zombie</a:t>
            </a:r>
            <a:r>
              <a:rPr lang="zh-CN" altLang="en-US" sz="2000" spc="-1" dirty="0">
                <a:latin typeface="华文中宋" panose="020B0503020204020204" pitchFamily="2" charset="-122"/>
                <a:ea typeface="华文中宋" panose="020B0503020204020204" pitchFamily="2" charset="-122"/>
              </a:rPr>
              <a:t>）</a:t>
            </a:r>
            <a:r>
              <a:rPr lang="en-US" altLang="zh-CN" sz="2000" spc="-1" dirty="0">
                <a:latin typeface="华文中宋" panose="020B0503020204020204" pitchFamily="2" charset="-122"/>
                <a:ea typeface="华文中宋" panose="020B0503020204020204" pitchFamily="2" charset="-122"/>
              </a:rPr>
              <a:t>:</a:t>
            </a:r>
            <a:r>
              <a:rPr lang="zh-CN" altLang="en-US" sz="2000" spc="-1" dirty="0">
                <a:latin typeface="华文中宋" panose="020B0503020204020204" pitchFamily="2" charset="-122"/>
                <a:ea typeface="华文中宋" panose="020B0503020204020204" pitchFamily="2" charset="-122"/>
              </a:rPr>
              <a:t>进程退出，在父进程访问退出状态之前，子进程处于僵尸状态；</a:t>
            </a:r>
            <a:endParaRPr lang="en-US" altLang="zh-CN" sz="2000" spc="-1" dirty="0">
              <a:latin typeface="华文中宋" panose="020B0503020204020204" pitchFamily="2" charset="-122"/>
              <a:ea typeface="华文中宋" panose="020B0503020204020204" pitchFamily="2" charset="-122"/>
            </a:endParaRPr>
          </a:p>
        </p:txBody>
      </p:sp>
      <p:sp>
        <p:nvSpPr>
          <p:cNvPr id="2" name="TextBox 1">
            <a:extLst>
              <a:ext uri="{FF2B5EF4-FFF2-40B4-BE49-F238E27FC236}">
                <a16:creationId xmlns:a16="http://schemas.microsoft.com/office/drawing/2014/main" id="{807DE387-D42C-46C6-9154-4073FA00E69B}"/>
              </a:ext>
            </a:extLst>
          </p:cNvPr>
          <p:cNvSpPr txBox="1"/>
          <p:nvPr/>
        </p:nvSpPr>
        <p:spPr>
          <a:xfrm>
            <a:off x="1678329" y="5694744"/>
            <a:ext cx="8404785" cy="369332"/>
          </a:xfrm>
          <a:prstGeom prst="rect">
            <a:avLst/>
          </a:prstGeom>
          <a:noFill/>
        </p:spPr>
        <p:txBody>
          <a:bodyPr wrap="square" rtlCol="0">
            <a:spAutoFit/>
          </a:bodyPr>
          <a:lstStyle/>
          <a:p>
            <a:r>
              <a:rPr lang="en-US" altLang="zh-CN" dirty="0"/>
              <a:t>NOTE</a:t>
            </a:r>
            <a:r>
              <a:rPr lang="zh-CN" altLang="en-US" dirty="0"/>
              <a:t>： 尝试</a:t>
            </a:r>
            <a:r>
              <a:rPr lang="en-US" altLang="zh-CN" dirty="0"/>
              <a:t>LINUX </a:t>
            </a:r>
            <a:r>
              <a:rPr lang="zh-CN" altLang="en-US" dirty="0"/>
              <a:t>下的</a:t>
            </a:r>
            <a:r>
              <a:rPr lang="en-US" altLang="zh-CN" dirty="0" err="1"/>
              <a:t>ps</a:t>
            </a:r>
            <a:r>
              <a:rPr lang="zh-CN" altLang="en-US" dirty="0"/>
              <a:t>，</a:t>
            </a:r>
            <a:r>
              <a:rPr lang="en-US" altLang="zh-CN" dirty="0"/>
              <a:t>kill</a:t>
            </a:r>
            <a:r>
              <a:rPr lang="zh-CN" altLang="en-US" dirty="0"/>
              <a:t>，</a:t>
            </a:r>
            <a:r>
              <a:rPr lang="en-US" altLang="zh-CN" dirty="0"/>
              <a:t>top</a:t>
            </a:r>
            <a:endParaRPr lang="en-US" dirty="0"/>
          </a:p>
        </p:txBody>
      </p:sp>
    </p:spTree>
    <p:extLst>
      <p:ext uri="{BB962C8B-B14F-4D97-AF65-F5344CB8AC3E}">
        <p14:creationId xmlns:p14="http://schemas.microsoft.com/office/powerpoint/2010/main" val="55211328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306457" y="201707"/>
            <a:ext cx="8595000" cy="77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3600" b="0" strike="noStrike" spc="-1" dirty="0" err="1">
                <a:solidFill>
                  <a:srgbClr val="5FCBEF"/>
                </a:solidFill>
                <a:latin typeface="Trebuchet MS"/>
                <a:ea typeface="DejaVu Sans"/>
              </a:rPr>
              <a:t>进程</a:t>
            </a:r>
            <a:r>
              <a:rPr lang="zh-CN" altLang="en-US" sz="3600" b="0" strike="noStrike" spc="-1" dirty="0">
                <a:solidFill>
                  <a:srgbClr val="5FCBEF"/>
                </a:solidFill>
                <a:latin typeface="Trebuchet MS"/>
                <a:ea typeface="DejaVu Sans"/>
              </a:rPr>
              <a:t>状态</a:t>
            </a:r>
            <a:endParaRPr lang="en-US" sz="3600" b="0" strike="noStrike" spc="-1" dirty="0">
              <a:latin typeface="Arial"/>
            </a:endParaRPr>
          </a:p>
        </p:txBody>
      </p:sp>
      <p:sp>
        <p:nvSpPr>
          <p:cNvPr id="299" name="CustomShape 2"/>
          <p:cNvSpPr/>
          <p:nvPr/>
        </p:nvSpPr>
        <p:spPr>
          <a:xfrm>
            <a:off x="792087" y="819980"/>
            <a:ext cx="10983902" cy="6961349"/>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42900" indent="-342900">
              <a:lnSpc>
                <a:spcPct val="150000"/>
              </a:lnSpc>
              <a:buFont typeface="Wingdings" panose="05000000000000000000" pitchFamily="2" charset="2"/>
              <a:buChar char="Ø"/>
            </a:pPr>
            <a:r>
              <a:rPr lang="zh-CN" altLang="en-US" sz="2000" spc="-1" dirty="0">
                <a:latin typeface="华文中宋" panose="020B0503020204020204" pitchFamily="2" charset="-122"/>
                <a:ea typeface="华文中宋" panose="020B0503020204020204" pitchFamily="2" charset="-122"/>
              </a:rPr>
              <a:t>进程的创建：当程序从磁盘读入内存，准备开始执行，处于就绪状态（</a:t>
            </a:r>
            <a:r>
              <a:rPr lang="en-US" altLang="zh-CN" sz="2000" spc="-1" dirty="0">
                <a:latin typeface="华文中宋" panose="020B0503020204020204" pitchFamily="2" charset="-122"/>
                <a:ea typeface="华文中宋" panose="020B0503020204020204" pitchFamily="2" charset="-122"/>
              </a:rPr>
              <a:t>Ready).  </a:t>
            </a:r>
            <a:r>
              <a:rPr lang="zh-CN" altLang="en-US" sz="2000" spc="-1" dirty="0">
                <a:latin typeface="华文中宋" panose="020B0503020204020204" pitchFamily="2" charset="-122"/>
                <a:ea typeface="华文中宋" panose="020B0503020204020204" pitchFamily="2" charset="-122"/>
              </a:rPr>
              <a:t>所有就绪状态进程进入一个队列，</a:t>
            </a:r>
            <a:r>
              <a:rPr lang="en-US" altLang="zh-CN" sz="2000" spc="-1" dirty="0">
                <a:latin typeface="华文中宋" panose="020B0503020204020204" pitchFamily="2" charset="-122"/>
                <a:ea typeface="华文中宋" panose="020B0503020204020204" pitchFamily="2" charset="-122"/>
              </a:rPr>
              <a:t>CPU</a:t>
            </a:r>
            <a:r>
              <a:rPr lang="zh-CN" altLang="en-US" sz="2000" spc="-1" dirty="0">
                <a:latin typeface="华文中宋" panose="020B0503020204020204" pitchFamily="2" charset="-122"/>
                <a:ea typeface="华文中宋" panose="020B0503020204020204" pitchFamily="2" charset="-122"/>
              </a:rPr>
              <a:t>依次执行（如果是分时系统，每个进程依次执行一个时间片）；</a:t>
            </a:r>
            <a:endParaRPr lang="en-US" altLang="zh-CN" sz="2000" spc="-1" dirty="0">
              <a:latin typeface="华文中宋" panose="020B0503020204020204" pitchFamily="2" charset="-122"/>
              <a:ea typeface="华文中宋" panose="020B0503020204020204" pitchFamily="2" charset="-122"/>
            </a:endParaRPr>
          </a:p>
          <a:p>
            <a:pPr marL="342900" indent="-342900">
              <a:lnSpc>
                <a:spcPct val="150000"/>
              </a:lnSpc>
              <a:buFont typeface="Wingdings" panose="05000000000000000000" pitchFamily="2" charset="2"/>
              <a:buChar char="Ø"/>
            </a:pPr>
            <a:r>
              <a:rPr lang="zh-CN" altLang="en-US" sz="2000" spc="-1" dirty="0">
                <a:latin typeface="华文中宋" panose="020B0503020204020204" pitchFamily="2" charset="-122"/>
                <a:ea typeface="华文中宋" panose="020B0503020204020204" pitchFamily="2" charset="-122"/>
              </a:rPr>
              <a:t>如果进程的某些操作需要等待，如从盘读文件，则把进程从就绪队列中移除，加入到等待队列中，此时，进程进入睡眠状态；</a:t>
            </a:r>
            <a:endParaRPr lang="en-US" altLang="zh-CN" sz="2000" spc="-1" dirty="0">
              <a:latin typeface="华文中宋" panose="020B0503020204020204" pitchFamily="2" charset="-122"/>
              <a:ea typeface="华文中宋" panose="020B0503020204020204" pitchFamily="2" charset="-122"/>
            </a:endParaRPr>
          </a:p>
          <a:p>
            <a:pPr marL="800100" lvl="1" indent="-342900">
              <a:lnSpc>
                <a:spcPct val="150000"/>
              </a:lnSpc>
              <a:buFont typeface="Wingdings" panose="05000000000000000000" pitchFamily="2" charset="2"/>
              <a:buChar char="Ø"/>
            </a:pPr>
            <a:r>
              <a:rPr lang="zh-CN" altLang="en-US" sz="2000" spc="-1" dirty="0">
                <a:latin typeface="华文中宋" panose="020B0503020204020204" pitchFamily="2" charset="-122"/>
                <a:ea typeface="华文中宋" panose="020B0503020204020204" pitchFamily="2" charset="-122"/>
              </a:rPr>
              <a:t>一种睡眠可以接收外部信号，如 </a:t>
            </a:r>
            <a:r>
              <a:rPr lang="en-US" altLang="zh-CN" sz="2000" spc="-1" dirty="0">
                <a:latin typeface="华文中宋" panose="020B0503020204020204" pitchFamily="2" charset="-122"/>
                <a:ea typeface="华文中宋" panose="020B0503020204020204" pitchFamily="2" charset="-122"/>
              </a:rPr>
              <a:t>kill -9 </a:t>
            </a:r>
            <a:r>
              <a:rPr lang="zh-CN" altLang="en-US" sz="2000" spc="-1" dirty="0">
                <a:latin typeface="华文中宋" panose="020B0503020204020204" pitchFamily="2" charset="-122"/>
                <a:ea typeface="华文中宋" panose="020B0503020204020204" pitchFamily="2" charset="-122"/>
              </a:rPr>
              <a:t>终止进程；</a:t>
            </a:r>
            <a:endParaRPr lang="en-US" altLang="zh-CN" sz="2000" spc="-1" dirty="0">
              <a:latin typeface="华文中宋" panose="020B0503020204020204" pitchFamily="2" charset="-122"/>
              <a:ea typeface="华文中宋" panose="020B0503020204020204" pitchFamily="2" charset="-122"/>
            </a:endParaRPr>
          </a:p>
          <a:p>
            <a:pPr marL="800100" lvl="1" indent="-342900">
              <a:lnSpc>
                <a:spcPct val="150000"/>
              </a:lnSpc>
              <a:buFont typeface="Wingdings" panose="05000000000000000000" pitchFamily="2" charset="2"/>
              <a:buChar char="Ø"/>
            </a:pPr>
            <a:r>
              <a:rPr lang="zh-CN" altLang="en-US" sz="2000" spc="-1" dirty="0">
                <a:latin typeface="华文中宋" panose="020B0503020204020204" pitchFamily="2" charset="-122"/>
                <a:ea typeface="华文中宋" panose="020B0503020204020204" pitchFamily="2" charset="-122"/>
              </a:rPr>
              <a:t> 另一种睡眠不允许中断，会决绝</a:t>
            </a:r>
            <a:r>
              <a:rPr lang="en-US" altLang="zh-CN" sz="2000" spc="-1" dirty="0">
                <a:latin typeface="华文中宋" panose="020B0503020204020204" pitchFamily="2" charset="-122"/>
                <a:ea typeface="华文中宋" panose="020B0503020204020204" pitchFamily="2" charset="-122"/>
              </a:rPr>
              <a:t>kill </a:t>
            </a:r>
            <a:r>
              <a:rPr lang="zh-CN" altLang="en-US" sz="2000" spc="-1" dirty="0">
                <a:latin typeface="华文中宋" panose="020B0503020204020204" pitchFamily="2" charset="-122"/>
                <a:ea typeface="华文中宋" panose="020B0503020204020204" pitchFamily="2" charset="-122"/>
              </a:rPr>
              <a:t>信号；</a:t>
            </a:r>
            <a:endParaRPr lang="en-US" altLang="zh-CN" sz="2000" spc="-1" dirty="0">
              <a:latin typeface="华文中宋" panose="020B0503020204020204" pitchFamily="2" charset="-122"/>
              <a:ea typeface="华文中宋" panose="020B0503020204020204" pitchFamily="2" charset="-122"/>
            </a:endParaRPr>
          </a:p>
          <a:p>
            <a:pPr marL="342900" indent="-342900">
              <a:lnSpc>
                <a:spcPct val="150000"/>
              </a:lnSpc>
              <a:buFont typeface="Wingdings" panose="05000000000000000000" pitchFamily="2" charset="2"/>
              <a:buChar char="Ø"/>
            </a:pPr>
            <a:r>
              <a:rPr lang="zh-CN" altLang="en-US" sz="2000" spc="-1" dirty="0">
                <a:latin typeface="华文中宋" panose="020B0503020204020204" pitchFamily="2" charset="-122"/>
                <a:ea typeface="华文中宋" panose="020B0503020204020204" pitchFamily="2" charset="-122"/>
              </a:rPr>
              <a:t>进程执行过程中可以被暂停，来查看程序的执行情况（跟踪调试），进程进入停止状态（</a:t>
            </a:r>
            <a:r>
              <a:rPr lang="en-US" altLang="zh-CN" sz="2000" spc="-1" dirty="0">
                <a:latin typeface="华文中宋" panose="020B0503020204020204" pitchFamily="2" charset="-122"/>
                <a:ea typeface="华文中宋" panose="020B0503020204020204" pitchFamily="2" charset="-122"/>
              </a:rPr>
              <a:t>SIGSTOP/SIGCONT</a:t>
            </a:r>
            <a:r>
              <a:rPr lang="zh-CN" altLang="en-US" sz="2000" spc="-1" dirty="0">
                <a:latin typeface="华文中宋" panose="020B0503020204020204" pitchFamily="2" charset="-122"/>
                <a:ea typeface="华文中宋" panose="020B0503020204020204" pitchFamily="2" charset="-122"/>
              </a:rPr>
              <a:t>）</a:t>
            </a:r>
            <a:endParaRPr lang="en-US" altLang="zh-CN" sz="2000" spc="-1" dirty="0">
              <a:latin typeface="华文中宋" panose="020B0503020204020204" pitchFamily="2" charset="-122"/>
              <a:ea typeface="华文中宋" panose="020B0503020204020204" pitchFamily="2" charset="-122"/>
            </a:endParaRPr>
          </a:p>
          <a:p>
            <a:pPr marL="342900" indent="-342900">
              <a:lnSpc>
                <a:spcPct val="150000"/>
              </a:lnSpc>
              <a:buFont typeface="Wingdings" panose="05000000000000000000" pitchFamily="2" charset="2"/>
              <a:buChar char="Ø"/>
            </a:pPr>
            <a:r>
              <a:rPr lang="zh-CN" altLang="en-US" sz="2000" spc="-1" dirty="0">
                <a:latin typeface="华文中宋" panose="020B0503020204020204" pitchFamily="2" charset="-122"/>
                <a:ea typeface="华文中宋" panose="020B0503020204020204" pitchFamily="2" charset="-122"/>
              </a:rPr>
              <a:t>进程执行结束后，操作系统仍需保持它的状态，以便查看执行结果。此时进入僵尸状态，如果在此之前，进程的父进程退出了，则操作系统把</a:t>
            </a:r>
            <a:r>
              <a:rPr lang="en-US" altLang="zh-CN" sz="2000" spc="-1" dirty="0" err="1">
                <a:latin typeface="华文中宋" panose="020B0503020204020204" pitchFamily="2" charset="-122"/>
                <a:ea typeface="华文中宋" panose="020B0503020204020204" pitchFamily="2" charset="-122"/>
              </a:rPr>
              <a:t>init</a:t>
            </a:r>
            <a:r>
              <a:rPr lang="zh-CN" altLang="en-US" sz="2000" spc="-1" dirty="0">
                <a:latin typeface="华文中宋" panose="020B0503020204020204" pitchFamily="2" charset="-122"/>
                <a:ea typeface="华文中宋" panose="020B0503020204020204" pitchFamily="2" charset="-122"/>
              </a:rPr>
              <a:t>进程作为僵尸进程的父亲，此时这种进程也叫孤儿进程；</a:t>
            </a:r>
            <a:endParaRPr lang="en-US" altLang="zh-CN" sz="2000" spc="-1" dirty="0">
              <a:latin typeface="华文中宋" panose="020B0503020204020204" pitchFamily="2" charset="-122"/>
              <a:ea typeface="华文中宋" panose="020B0503020204020204" pitchFamily="2" charset="-122"/>
            </a:endParaRPr>
          </a:p>
          <a:p>
            <a:pPr marL="342900" indent="-342900">
              <a:lnSpc>
                <a:spcPct val="150000"/>
              </a:lnSpc>
              <a:buFont typeface="Wingdings" panose="05000000000000000000" pitchFamily="2" charset="2"/>
              <a:buChar char="Ø"/>
            </a:pPr>
            <a:r>
              <a:rPr lang="zh-CN" altLang="en-US" sz="2000" spc="-1" dirty="0">
                <a:latin typeface="华文中宋" panose="020B0503020204020204" pitchFamily="2" charset="-122"/>
                <a:ea typeface="华文中宋" panose="020B0503020204020204" pitchFamily="2" charset="-122"/>
              </a:rPr>
              <a:t> 如果在创建进程时，规定不保留执行结果，或者父进程不想处理子进程的执行结果，进程执行完后， 在退出瞬间处于</a:t>
            </a:r>
            <a:r>
              <a:rPr lang="en-US" altLang="zh-CN" sz="2000" spc="-1" dirty="0">
                <a:latin typeface="华文中宋" panose="020B0503020204020204" pitchFamily="2" charset="-122"/>
                <a:ea typeface="华文中宋" panose="020B0503020204020204" pitchFamily="2" charset="-122"/>
              </a:rPr>
              <a:t>X</a:t>
            </a:r>
            <a:r>
              <a:rPr lang="zh-CN" altLang="en-US" sz="2000" spc="-1" dirty="0">
                <a:latin typeface="华文中宋" panose="020B0503020204020204" pitchFamily="2" charset="-122"/>
                <a:ea typeface="华文中宋" panose="020B0503020204020204" pitchFamily="2" charset="-122"/>
              </a:rPr>
              <a:t>退出状态；</a:t>
            </a:r>
            <a:endParaRPr lang="en-US" altLang="zh-CN" sz="2000" spc="-1" dirty="0">
              <a:latin typeface="华文中宋" panose="020B0503020204020204" pitchFamily="2" charset="-122"/>
              <a:ea typeface="华文中宋" panose="020B0503020204020204" pitchFamily="2" charset="-122"/>
            </a:endParaRPr>
          </a:p>
          <a:p>
            <a:pPr marL="342900" indent="-342900">
              <a:lnSpc>
                <a:spcPct val="150000"/>
              </a:lnSpc>
              <a:buFont typeface="Wingdings" panose="05000000000000000000" pitchFamily="2" charset="2"/>
              <a:buChar char="Ø"/>
            </a:pPr>
            <a:endParaRPr lang="en-US" altLang="zh-CN" sz="2000" spc="-1" dirty="0">
              <a:latin typeface="华文中宋" panose="020B0503020204020204" pitchFamily="2" charset="-122"/>
              <a:ea typeface="华文中宋" panose="020B0503020204020204" pitchFamily="2" charset="-122"/>
            </a:endParaRPr>
          </a:p>
          <a:p>
            <a:pPr marL="342900" indent="-342900">
              <a:lnSpc>
                <a:spcPct val="150000"/>
              </a:lnSpc>
              <a:buFont typeface="Wingdings" panose="05000000000000000000" pitchFamily="2" charset="2"/>
              <a:buChar char="Ø"/>
            </a:pPr>
            <a:endParaRPr lang="en-US" altLang="zh-CN" sz="2000" spc="-1" dirty="0">
              <a:latin typeface="华文中宋" panose="020B0503020204020204" pitchFamily="2" charset="-122"/>
              <a:ea typeface="华文中宋" panose="020B0503020204020204" pitchFamily="2" charset="-122"/>
            </a:endParaRPr>
          </a:p>
        </p:txBody>
      </p:sp>
    </p:spTree>
    <p:extLst>
      <p:ext uri="{BB962C8B-B14F-4D97-AF65-F5344CB8AC3E}">
        <p14:creationId xmlns:p14="http://schemas.microsoft.com/office/powerpoint/2010/main" val="218752933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CustomShape 1"/>
          <p:cNvSpPr/>
          <p:nvPr/>
        </p:nvSpPr>
        <p:spPr>
          <a:xfrm>
            <a:off x="677160" y="609480"/>
            <a:ext cx="8595000" cy="77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3600" b="0" strike="noStrike" spc="-1" dirty="0" err="1">
                <a:solidFill>
                  <a:srgbClr val="5FCBEF"/>
                </a:solidFill>
                <a:latin typeface="Trebuchet MS"/>
                <a:ea typeface="DejaVu Sans"/>
              </a:rPr>
              <a:t>进程的上下文</a:t>
            </a:r>
            <a:endParaRPr lang="en-US" sz="3600" b="0" strike="noStrike" spc="-1" dirty="0">
              <a:latin typeface="Arial"/>
            </a:endParaRPr>
          </a:p>
        </p:txBody>
      </p:sp>
      <p:sp>
        <p:nvSpPr>
          <p:cNvPr id="303" name="CustomShape 2"/>
          <p:cNvSpPr/>
          <p:nvPr/>
        </p:nvSpPr>
        <p:spPr>
          <a:xfrm>
            <a:off x="993240" y="1659240"/>
            <a:ext cx="9075240" cy="304553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1280">
              <a:lnSpc>
                <a:spcPct val="100000"/>
              </a:lnSpc>
              <a:buClr>
                <a:srgbClr val="000000"/>
              </a:buClr>
              <a:buFont typeface="StarSymbol"/>
              <a:buAutoNum type="arabicPeriod"/>
            </a:pPr>
            <a:r>
              <a:rPr lang="en-US" sz="2400" b="0" strike="noStrike" spc="-1" dirty="0" err="1">
                <a:solidFill>
                  <a:srgbClr val="000000"/>
                </a:solidFill>
                <a:latin typeface="Trebuchet MS"/>
                <a:ea typeface="DejaVu Sans"/>
              </a:rPr>
              <a:t>为了执行一个程序，需要计算机中的什么</a:t>
            </a:r>
            <a:r>
              <a:rPr lang="zh-CN" altLang="en-US" sz="2400" b="0" strike="noStrike" spc="-1" dirty="0">
                <a:solidFill>
                  <a:srgbClr val="000000"/>
                </a:solidFill>
                <a:latin typeface="Trebuchet MS"/>
                <a:ea typeface="DejaVu Sans"/>
              </a:rPr>
              <a:t>硬件</a:t>
            </a:r>
            <a:r>
              <a:rPr lang="en-US" sz="2400" b="0" strike="noStrike" spc="-1" dirty="0" err="1">
                <a:solidFill>
                  <a:srgbClr val="000000"/>
                </a:solidFill>
                <a:latin typeface="Trebuchet MS"/>
                <a:ea typeface="DejaVu Sans"/>
              </a:rPr>
              <a:t>资源</a:t>
            </a:r>
            <a:r>
              <a:rPr lang="en-US" sz="2400" b="0" strike="noStrike" spc="-1" dirty="0">
                <a:solidFill>
                  <a:srgbClr val="000000"/>
                </a:solidFill>
                <a:latin typeface="Trebuchet MS"/>
                <a:ea typeface="DejaVu Sans"/>
              </a:rPr>
              <a:t> ？</a:t>
            </a:r>
          </a:p>
          <a:p>
            <a:pPr marL="800280" lvl="1" indent="-341280">
              <a:buClr>
                <a:srgbClr val="000000"/>
              </a:buClr>
              <a:buFont typeface="Arial" panose="020B0604020202020204" pitchFamily="34" charset="0"/>
              <a:buChar char="•"/>
            </a:pPr>
            <a:r>
              <a:rPr lang="en-US" sz="2400" spc="-1" dirty="0">
                <a:solidFill>
                  <a:srgbClr val="000000"/>
                </a:solidFill>
                <a:latin typeface="Trebuchet MS"/>
              </a:rPr>
              <a:t>CPU</a:t>
            </a:r>
            <a:r>
              <a:rPr lang="zh-CN" altLang="en-US" sz="2400" spc="-1" dirty="0">
                <a:solidFill>
                  <a:srgbClr val="000000"/>
                </a:solidFill>
                <a:latin typeface="Trebuchet MS"/>
              </a:rPr>
              <a:t>的执行时间片（运算器）</a:t>
            </a:r>
            <a:endParaRPr lang="en-US" altLang="zh-CN" sz="2400" spc="-1" dirty="0">
              <a:solidFill>
                <a:srgbClr val="000000"/>
              </a:solidFill>
              <a:latin typeface="Trebuchet MS"/>
            </a:endParaRPr>
          </a:p>
          <a:p>
            <a:pPr marL="800280" lvl="1" indent="-341280">
              <a:buClr>
                <a:srgbClr val="000000"/>
              </a:buClr>
              <a:buFont typeface="Arial" panose="020B0604020202020204" pitchFamily="34" charset="0"/>
              <a:buChar char="•"/>
            </a:pPr>
            <a:r>
              <a:rPr lang="zh-CN" altLang="en-US" sz="2400" spc="-1" dirty="0">
                <a:solidFill>
                  <a:srgbClr val="000000"/>
                </a:solidFill>
                <a:latin typeface="Trebuchet MS"/>
              </a:rPr>
              <a:t>程序执行时用到的寄存器；</a:t>
            </a:r>
            <a:endParaRPr lang="en-US" altLang="zh-CN" sz="2400" spc="-1" dirty="0">
              <a:solidFill>
                <a:srgbClr val="000000"/>
              </a:solidFill>
              <a:latin typeface="Trebuchet MS"/>
            </a:endParaRPr>
          </a:p>
          <a:p>
            <a:pPr marL="800280" lvl="1" indent="-341280">
              <a:buClr>
                <a:srgbClr val="000000"/>
              </a:buClr>
              <a:buFont typeface="Arial" panose="020B0604020202020204" pitchFamily="34" charset="0"/>
              <a:buChar char="•"/>
            </a:pPr>
            <a:r>
              <a:rPr lang="zh-CN" altLang="en-US" sz="2400" b="0" strike="noStrike" spc="-1" dirty="0">
                <a:latin typeface="Arial"/>
              </a:rPr>
              <a:t>存放程序和数据所使用的内存 </a:t>
            </a:r>
            <a:endParaRPr lang="en-US" altLang="zh-CN" sz="2400" b="0" strike="noStrike" spc="-1" dirty="0">
              <a:latin typeface="Arial"/>
            </a:endParaRPr>
          </a:p>
          <a:p>
            <a:pPr marL="459000" lvl="1">
              <a:buClr>
                <a:srgbClr val="000000"/>
              </a:buClr>
            </a:pPr>
            <a:endParaRPr lang="en-US" sz="2400" b="0" strike="noStrike" spc="-1" dirty="0">
              <a:latin typeface="Arial"/>
            </a:endParaRPr>
          </a:p>
          <a:p>
            <a:pPr marL="343080" indent="-341280">
              <a:lnSpc>
                <a:spcPct val="100000"/>
              </a:lnSpc>
              <a:buClr>
                <a:srgbClr val="000000"/>
              </a:buClr>
              <a:buFont typeface="StarSymbol"/>
              <a:buAutoNum type="arabicPeriod"/>
            </a:pPr>
            <a:r>
              <a:rPr lang="en-US" sz="2400" b="0" strike="noStrike" spc="-1" dirty="0" err="1">
                <a:solidFill>
                  <a:srgbClr val="000000"/>
                </a:solidFill>
                <a:latin typeface="Trebuchet MS"/>
                <a:ea typeface="DejaVu Sans"/>
              </a:rPr>
              <a:t>如果我们中断一个正在执行的程序（进程</a:t>
            </a:r>
            <a:r>
              <a:rPr lang="en-US" sz="2400" b="0" strike="noStrike" spc="-1" dirty="0">
                <a:solidFill>
                  <a:srgbClr val="000000"/>
                </a:solidFill>
                <a:latin typeface="Trebuchet MS"/>
                <a:ea typeface="DejaVu Sans"/>
              </a:rPr>
              <a:t>），</a:t>
            </a:r>
            <a:r>
              <a:rPr lang="en-US" sz="2400" b="0" strike="noStrike" spc="-1" dirty="0" err="1">
                <a:solidFill>
                  <a:srgbClr val="000000"/>
                </a:solidFill>
                <a:latin typeface="Trebuchet MS"/>
                <a:ea typeface="DejaVu Sans"/>
              </a:rPr>
              <a:t>需要保存什么信息，才能在将来让程序从中断的指令处，继续往下执行</a:t>
            </a:r>
            <a:r>
              <a:rPr lang="en-US" sz="2400" b="0" strike="noStrike" spc="-1" dirty="0">
                <a:solidFill>
                  <a:srgbClr val="000000"/>
                </a:solidFill>
                <a:latin typeface="Trebuchet MS"/>
                <a:ea typeface="DejaVu Sans"/>
              </a:rPr>
              <a:t> ？</a:t>
            </a:r>
            <a:endParaRPr lang="en-US" sz="2400" b="0" strike="noStrike" spc="-1" dirty="0">
              <a:solidFill>
                <a:srgbClr val="000000"/>
              </a:solidFill>
              <a:latin typeface="Trebuchet MS"/>
            </a:endParaRPr>
          </a:p>
          <a:p>
            <a:pPr marL="1800">
              <a:lnSpc>
                <a:spcPct val="100000"/>
              </a:lnSpc>
              <a:buClr>
                <a:srgbClr val="000000"/>
              </a:buClr>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CustomShape 1"/>
          <p:cNvSpPr/>
          <p:nvPr/>
        </p:nvSpPr>
        <p:spPr>
          <a:xfrm>
            <a:off x="677160" y="609480"/>
            <a:ext cx="8595000" cy="77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zh-CN" altLang="en-US" sz="3600" spc="-1" dirty="0">
                <a:solidFill>
                  <a:srgbClr val="5FCBEF"/>
                </a:solidFill>
                <a:latin typeface="Trebuchet MS"/>
              </a:rPr>
              <a:t>线程</a:t>
            </a:r>
            <a:endParaRPr lang="en-US" sz="3600" b="0" strike="noStrike" spc="-1" dirty="0">
              <a:latin typeface="Arial"/>
            </a:endParaRPr>
          </a:p>
        </p:txBody>
      </p:sp>
      <p:sp>
        <p:nvSpPr>
          <p:cNvPr id="303" name="CustomShape 2"/>
          <p:cNvSpPr/>
          <p:nvPr/>
        </p:nvSpPr>
        <p:spPr>
          <a:xfrm>
            <a:off x="882029" y="1535673"/>
            <a:ext cx="9188728" cy="532308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zh-CN" altLang="en-US" sz="2000" b="0" strike="noStrike" spc="-1" dirty="0">
                <a:latin typeface="Arial"/>
              </a:rPr>
              <a:t>线程的实现在不同操作系统中有所不同，但一个共同的特征是： 同一个进程的</a:t>
            </a:r>
            <a:r>
              <a:rPr lang="zh-CN" altLang="en-US" sz="2000" b="0" strike="noStrike" spc="-1" dirty="0">
                <a:solidFill>
                  <a:srgbClr val="FF0000"/>
                </a:solidFill>
                <a:latin typeface="Arial"/>
              </a:rPr>
              <a:t>线程共享内存</a:t>
            </a:r>
            <a:r>
              <a:rPr lang="zh-CN" altLang="en-US" sz="2000" b="0" strike="noStrike" spc="-1" dirty="0">
                <a:latin typeface="Arial"/>
              </a:rPr>
              <a:t>（即使用同一个页表，访问同样的内存）， 在同一进程之间的线程切换时，不切换页表。</a:t>
            </a:r>
            <a:endParaRPr lang="en-US" altLang="zh-CN" sz="2000" b="0" strike="noStrike" spc="-1" dirty="0">
              <a:latin typeface="Arial"/>
            </a:endParaRPr>
          </a:p>
          <a:p>
            <a:pPr>
              <a:lnSpc>
                <a:spcPct val="100000"/>
              </a:lnSpc>
            </a:pPr>
            <a:endParaRPr lang="en-US" altLang="zh-CN" sz="2000" spc="-1" dirty="0">
              <a:latin typeface="Arial"/>
            </a:endParaRPr>
          </a:p>
          <a:p>
            <a:pPr>
              <a:lnSpc>
                <a:spcPct val="100000"/>
              </a:lnSpc>
            </a:pPr>
            <a:endParaRPr lang="en-US" altLang="zh-CN" sz="2000" spc="-1" dirty="0">
              <a:latin typeface="Arial"/>
            </a:endParaRPr>
          </a:p>
          <a:p>
            <a:pPr>
              <a:lnSpc>
                <a:spcPct val="100000"/>
              </a:lnSpc>
            </a:pPr>
            <a:r>
              <a:rPr lang="zh-CN" altLang="en-US" sz="2000" b="0" strike="noStrike" spc="-1" dirty="0">
                <a:latin typeface="Arial"/>
              </a:rPr>
              <a:t>每个线程有自己独立的</a:t>
            </a:r>
            <a:r>
              <a:rPr lang="en-US" altLang="zh-CN" sz="2000" b="0" strike="noStrike" spc="-1" dirty="0">
                <a:solidFill>
                  <a:srgbClr val="FF0000"/>
                </a:solidFill>
                <a:latin typeface="Arial"/>
              </a:rPr>
              <a:t>CPU</a:t>
            </a:r>
            <a:r>
              <a:rPr lang="zh-CN" altLang="en-US" sz="2000" b="0" strike="noStrike" spc="-1" dirty="0">
                <a:solidFill>
                  <a:srgbClr val="FF0000"/>
                </a:solidFill>
                <a:latin typeface="Arial"/>
              </a:rPr>
              <a:t>寄存器状态， 独立的栈， 和线程本地存储（</a:t>
            </a:r>
            <a:r>
              <a:rPr lang="en-US" altLang="zh-CN" sz="2000" b="0" strike="noStrike" spc="-1" dirty="0">
                <a:solidFill>
                  <a:srgbClr val="FF0000"/>
                </a:solidFill>
                <a:latin typeface="Arial"/>
              </a:rPr>
              <a:t>TLS</a:t>
            </a:r>
            <a:r>
              <a:rPr lang="zh-CN" altLang="en-US" sz="2000" b="0" strike="noStrike" spc="-1" dirty="0">
                <a:solidFill>
                  <a:srgbClr val="FF0000"/>
                </a:solidFill>
                <a:latin typeface="Arial"/>
              </a:rPr>
              <a:t>）</a:t>
            </a:r>
            <a:r>
              <a:rPr lang="zh-CN" altLang="en-US" sz="2000" b="0" strike="noStrike" spc="-1" dirty="0">
                <a:latin typeface="Arial"/>
              </a:rPr>
              <a:t>； 其</a:t>
            </a:r>
            <a:r>
              <a:rPr lang="zh-CN" altLang="en-US" sz="2000" spc="-1" dirty="0"/>
              <a:t>余的（如内存堆，文件系统， 打开的文件</a:t>
            </a:r>
            <a:r>
              <a:rPr lang="zh-CN" altLang="en-US" sz="2000" b="0" strike="noStrike" spc="-1" dirty="0">
                <a:latin typeface="Arial"/>
              </a:rPr>
              <a:t>）是共享的。 在函</a:t>
            </a:r>
            <a:r>
              <a:rPr lang="zh-CN" altLang="en-US" sz="2000" spc="-1" dirty="0"/>
              <a:t>数内定义的</a:t>
            </a:r>
            <a:r>
              <a:rPr lang="zh-CN" altLang="en-US" sz="2000" b="0" strike="noStrike" spc="-1" dirty="0">
                <a:solidFill>
                  <a:srgbClr val="FF0000"/>
                </a:solidFill>
                <a:latin typeface="Arial"/>
              </a:rPr>
              <a:t>本地</a:t>
            </a:r>
            <a:r>
              <a:rPr lang="en-US" altLang="zh-CN" sz="2000" b="0" strike="noStrike" spc="-1" dirty="0">
                <a:solidFill>
                  <a:srgbClr val="FF0000"/>
                </a:solidFill>
                <a:latin typeface="Arial"/>
              </a:rPr>
              <a:t>/</a:t>
            </a:r>
            <a:r>
              <a:rPr lang="zh-CN" altLang="en-US" sz="2000" b="0" strike="noStrike" spc="-1" dirty="0">
                <a:solidFill>
                  <a:srgbClr val="FF0000"/>
                </a:solidFill>
                <a:latin typeface="Arial"/>
              </a:rPr>
              <a:t>局部变量在栈上分配</a:t>
            </a:r>
            <a:r>
              <a:rPr lang="zh-CN" altLang="en-US" sz="2000" spc="-1" dirty="0">
                <a:solidFill>
                  <a:srgbClr val="FF0000"/>
                </a:solidFill>
                <a:latin typeface="Arial"/>
              </a:rPr>
              <a:t>； </a:t>
            </a:r>
            <a:r>
              <a:rPr lang="zh-CN" altLang="en-US" sz="2000" b="0" strike="noStrike" spc="-1" dirty="0">
                <a:latin typeface="Arial"/>
              </a:rPr>
              <a:t> 而</a:t>
            </a:r>
            <a:r>
              <a:rPr lang="en-US" altLang="zh-CN" sz="2000" b="0" strike="noStrike" spc="-1" dirty="0">
                <a:latin typeface="Arial"/>
              </a:rPr>
              <a:t>C</a:t>
            </a:r>
            <a:r>
              <a:rPr lang="zh-CN" altLang="en-US" sz="2000" b="0" strike="noStrike" spc="-1" dirty="0">
                <a:latin typeface="Arial"/>
              </a:rPr>
              <a:t>语言的</a:t>
            </a:r>
            <a:r>
              <a:rPr lang="en-US" altLang="zh-CN" sz="2000" spc="-1" dirty="0">
                <a:latin typeface="Arial"/>
              </a:rPr>
              <a:t>malloc()</a:t>
            </a:r>
            <a:r>
              <a:rPr lang="zh-CN" altLang="en-US" sz="2000" spc="-1" dirty="0">
                <a:latin typeface="Arial"/>
              </a:rPr>
              <a:t>， 对于</a:t>
            </a:r>
            <a:r>
              <a:rPr lang="en-US" altLang="zh-CN" sz="2000" spc="-1" dirty="0">
                <a:latin typeface="Arial"/>
              </a:rPr>
              <a:t>java</a:t>
            </a:r>
            <a:r>
              <a:rPr lang="zh-CN" altLang="en-US" sz="2000" spc="-1" dirty="0">
                <a:latin typeface="Arial"/>
              </a:rPr>
              <a:t>的</a:t>
            </a:r>
            <a:r>
              <a:rPr lang="en-US" altLang="zh-CN" sz="2000" spc="-1" dirty="0">
                <a:latin typeface="Arial"/>
              </a:rPr>
              <a:t>new </a:t>
            </a:r>
            <a:r>
              <a:rPr lang="zh-CN" altLang="en-US" sz="2000" spc="-1" dirty="0">
                <a:latin typeface="Arial"/>
              </a:rPr>
              <a:t>是在堆上分配（例外：</a:t>
            </a:r>
            <a:r>
              <a:rPr lang="en-US" altLang="zh-CN" sz="2000" spc="-1" dirty="0">
                <a:latin typeface="Arial"/>
              </a:rPr>
              <a:t>TLAB</a:t>
            </a:r>
            <a:r>
              <a:rPr lang="zh-CN" altLang="en-US" sz="2000" spc="-1" dirty="0">
                <a:latin typeface="Arial"/>
              </a:rPr>
              <a:t>线程本地分配，以及编译器优化的逃逸规则，在栈分配）。</a:t>
            </a:r>
            <a:endParaRPr lang="en-US" altLang="zh-CN" sz="2000" b="0" strike="noStrike" spc="-1" dirty="0">
              <a:latin typeface="Arial"/>
            </a:endParaRPr>
          </a:p>
          <a:p>
            <a:pPr>
              <a:lnSpc>
                <a:spcPct val="100000"/>
              </a:lnSpc>
            </a:pPr>
            <a:endParaRPr lang="en-US" sz="2000" spc="-1" dirty="0">
              <a:latin typeface="Arial"/>
            </a:endParaRPr>
          </a:p>
          <a:p>
            <a:pPr>
              <a:lnSpc>
                <a:spcPct val="100000"/>
              </a:lnSpc>
            </a:pPr>
            <a:endParaRPr lang="en-US" sz="2000" spc="-1" dirty="0">
              <a:latin typeface="Arial"/>
            </a:endParaRPr>
          </a:p>
          <a:p>
            <a:r>
              <a:rPr lang="zh-CN" altLang="en-US" sz="2000" spc="-1" dirty="0">
                <a:latin typeface="Arial"/>
              </a:rPr>
              <a:t>可以这样来理解，线程是</a:t>
            </a:r>
            <a:r>
              <a:rPr lang="en-US" altLang="zh-CN" sz="2000" spc="-1" dirty="0">
                <a:latin typeface="Arial"/>
              </a:rPr>
              <a:t>CPU</a:t>
            </a:r>
            <a:r>
              <a:rPr lang="zh-CN" altLang="en-US" sz="2000" spc="-1" dirty="0">
                <a:latin typeface="Arial"/>
              </a:rPr>
              <a:t>调度执行的基本单位。</a:t>
            </a:r>
            <a:r>
              <a:rPr lang="zh-CN" altLang="en-US" sz="2000" spc="-1" dirty="0"/>
              <a:t>每一个进程都有一个主线程。</a:t>
            </a:r>
            <a:r>
              <a:rPr lang="zh-CN" altLang="en-US" sz="2000" spc="-1" dirty="0">
                <a:latin typeface="Arial"/>
              </a:rPr>
              <a:t>进程只是为了实现共享资源（堆，文件，设备）。 </a:t>
            </a:r>
            <a:r>
              <a:rPr lang="zh-CN" altLang="en-US" sz="2000" b="0" strike="noStrike" spc="-1" dirty="0">
                <a:latin typeface="Arial"/>
              </a:rPr>
              <a:t>在同一个进程内，如果多个线程访问同样的资源，需要注意资源的互斥。</a:t>
            </a:r>
            <a:endParaRPr lang="en-US" altLang="zh-CN" sz="2000" b="0" strike="noStrike" spc="-1" dirty="0">
              <a:latin typeface="Arial"/>
            </a:endParaRPr>
          </a:p>
          <a:p>
            <a:pPr>
              <a:lnSpc>
                <a:spcPct val="100000"/>
              </a:lnSpc>
            </a:pPr>
            <a:endParaRPr lang="en-US" altLang="zh-CN" sz="2000" spc="-1" dirty="0">
              <a:latin typeface="Arial"/>
            </a:endParaRPr>
          </a:p>
          <a:p>
            <a:pPr>
              <a:lnSpc>
                <a:spcPct val="100000"/>
              </a:lnSpc>
            </a:pPr>
            <a:endParaRPr lang="en-US" altLang="zh-CN" sz="2000" b="0" strike="noStrike" spc="-1" dirty="0">
              <a:latin typeface="Arial"/>
            </a:endParaRPr>
          </a:p>
          <a:p>
            <a:pPr>
              <a:lnSpc>
                <a:spcPct val="100000"/>
              </a:lnSpc>
            </a:pPr>
            <a:endParaRPr lang="en-US" sz="2000" b="0" strike="noStrike" spc="-1" dirty="0">
              <a:latin typeface="Arial"/>
            </a:endParaRPr>
          </a:p>
        </p:txBody>
      </p:sp>
    </p:spTree>
    <p:extLst>
      <p:ext uri="{BB962C8B-B14F-4D97-AF65-F5344CB8AC3E}">
        <p14:creationId xmlns:p14="http://schemas.microsoft.com/office/powerpoint/2010/main" val="189159811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CustomShape 1"/>
          <p:cNvSpPr/>
          <p:nvPr/>
        </p:nvSpPr>
        <p:spPr>
          <a:xfrm>
            <a:off x="677160" y="609480"/>
            <a:ext cx="8595000" cy="77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zh-CN" altLang="en-US" sz="3600" spc="-1" dirty="0">
                <a:solidFill>
                  <a:srgbClr val="5FCBEF"/>
                </a:solidFill>
                <a:latin typeface="Trebuchet MS"/>
              </a:rPr>
              <a:t>线程</a:t>
            </a:r>
            <a:endParaRPr lang="en-US" sz="3600" b="0" strike="noStrike" spc="-1" dirty="0">
              <a:latin typeface="Arial"/>
            </a:endParaRPr>
          </a:p>
        </p:txBody>
      </p:sp>
      <p:sp>
        <p:nvSpPr>
          <p:cNvPr id="3" name="Rectangle 2">
            <a:extLst>
              <a:ext uri="{FF2B5EF4-FFF2-40B4-BE49-F238E27FC236}">
                <a16:creationId xmlns:a16="http://schemas.microsoft.com/office/drawing/2014/main" id="{1C690247-56BA-466F-A41E-FE1B0422D5B9}"/>
              </a:ext>
            </a:extLst>
          </p:cNvPr>
          <p:cNvSpPr/>
          <p:nvPr/>
        </p:nvSpPr>
        <p:spPr>
          <a:xfrm>
            <a:off x="811427" y="2287472"/>
            <a:ext cx="6783860" cy="32817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Rectangle 3">
            <a:extLst>
              <a:ext uri="{FF2B5EF4-FFF2-40B4-BE49-F238E27FC236}">
                <a16:creationId xmlns:a16="http://schemas.microsoft.com/office/drawing/2014/main" id="{9C5B5CE0-64C2-4D93-9785-4C783A41E56B}"/>
              </a:ext>
            </a:extLst>
          </p:cNvPr>
          <p:cNvSpPr/>
          <p:nvPr/>
        </p:nvSpPr>
        <p:spPr>
          <a:xfrm>
            <a:off x="1330772" y="3699585"/>
            <a:ext cx="1708991" cy="4870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线程栈</a:t>
            </a:r>
            <a:r>
              <a:rPr lang="en-US" altLang="zh-CN" dirty="0">
                <a:solidFill>
                  <a:schemeClr val="tx1"/>
                </a:solidFill>
              </a:rPr>
              <a:t>1</a:t>
            </a:r>
            <a:endParaRPr lang="en-US" dirty="0">
              <a:solidFill>
                <a:schemeClr val="tx1"/>
              </a:solidFill>
            </a:endParaRPr>
          </a:p>
        </p:txBody>
      </p:sp>
      <p:sp>
        <p:nvSpPr>
          <p:cNvPr id="8" name="Rectangle 7">
            <a:extLst>
              <a:ext uri="{FF2B5EF4-FFF2-40B4-BE49-F238E27FC236}">
                <a16:creationId xmlns:a16="http://schemas.microsoft.com/office/drawing/2014/main" id="{92F89694-AF12-4357-8198-16EFB9DD2B60}"/>
              </a:ext>
            </a:extLst>
          </p:cNvPr>
          <p:cNvSpPr/>
          <p:nvPr/>
        </p:nvSpPr>
        <p:spPr>
          <a:xfrm>
            <a:off x="8780816" y="1128022"/>
            <a:ext cx="2599758" cy="260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随机间隔</a:t>
            </a:r>
            <a:endParaRPr lang="en-US" dirty="0">
              <a:solidFill>
                <a:schemeClr val="tx1"/>
              </a:solidFill>
            </a:endParaRPr>
          </a:p>
        </p:txBody>
      </p:sp>
      <p:sp>
        <p:nvSpPr>
          <p:cNvPr id="9" name="Rectangle 8">
            <a:extLst>
              <a:ext uri="{FF2B5EF4-FFF2-40B4-BE49-F238E27FC236}">
                <a16:creationId xmlns:a16="http://schemas.microsoft.com/office/drawing/2014/main" id="{E9CD208B-3449-465D-A9F2-6CA1271875A4}"/>
              </a:ext>
            </a:extLst>
          </p:cNvPr>
          <p:cNvSpPr/>
          <p:nvPr/>
        </p:nvSpPr>
        <p:spPr>
          <a:xfrm>
            <a:off x="8780816" y="1385455"/>
            <a:ext cx="2599758" cy="4606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（主线程）栈</a:t>
            </a:r>
            <a:r>
              <a:rPr lang="en-US" altLang="zh-CN" dirty="0">
                <a:solidFill>
                  <a:schemeClr val="tx1"/>
                </a:solidFill>
              </a:rPr>
              <a:t>Stack</a:t>
            </a:r>
            <a:endParaRPr lang="en-US" dirty="0">
              <a:solidFill>
                <a:schemeClr val="tx1"/>
              </a:solidFill>
            </a:endParaRPr>
          </a:p>
        </p:txBody>
      </p:sp>
      <p:sp>
        <p:nvSpPr>
          <p:cNvPr id="10" name="Rectangle 9">
            <a:extLst>
              <a:ext uri="{FF2B5EF4-FFF2-40B4-BE49-F238E27FC236}">
                <a16:creationId xmlns:a16="http://schemas.microsoft.com/office/drawing/2014/main" id="{EF37714E-EFC4-45EA-B47B-A84D0F7BA678}"/>
              </a:ext>
            </a:extLst>
          </p:cNvPr>
          <p:cNvSpPr/>
          <p:nvPr/>
        </p:nvSpPr>
        <p:spPr>
          <a:xfrm>
            <a:off x="8780815" y="1860843"/>
            <a:ext cx="2599758" cy="9837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Rectangle 10">
            <a:extLst>
              <a:ext uri="{FF2B5EF4-FFF2-40B4-BE49-F238E27FC236}">
                <a16:creationId xmlns:a16="http://schemas.microsoft.com/office/drawing/2014/main" id="{769B3282-E1AD-4F15-B45B-B5C4E92B887E}"/>
              </a:ext>
            </a:extLst>
          </p:cNvPr>
          <p:cNvSpPr/>
          <p:nvPr/>
        </p:nvSpPr>
        <p:spPr>
          <a:xfrm>
            <a:off x="8780815" y="2859326"/>
            <a:ext cx="2599758" cy="15504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堆</a:t>
            </a:r>
            <a:r>
              <a:rPr lang="en-US" altLang="zh-CN" dirty="0">
                <a:solidFill>
                  <a:schemeClr val="tx1"/>
                </a:solidFill>
              </a:rPr>
              <a:t>Heap</a:t>
            </a:r>
          </a:p>
          <a:p>
            <a:pPr algn="ctr"/>
            <a:r>
              <a:rPr lang="zh-CN" altLang="en-US" dirty="0">
                <a:solidFill>
                  <a:schemeClr val="tx1"/>
                </a:solidFill>
              </a:rPr>
              <a:t>（包含非主线程的堆栈）</a:t>
            </a:r>
            <a:endParaRPr lang="en-US" dirty="0">
              <a:solidFill>
                <a:schemeClr val="tx1"/>
              </a:solidFill>
            </a:endParaRPr>
          </a:p>
        </p:txBody>
      </p:sp>
      <p:sp>
        <p:nvSpPr>
          <p:cNvPr id="12" name="Rectangle 11">
            <a:extLst>
              <a:ext uri="{FF2B5EF4-FFF2-40B4-BE49-F238E27FC236}">
                <a16:creationId xmlns:a16="http://schemas.microsoft.com/office/drawing/2014/main" id="{893B03FE-EA7A-4341-8D2E-A0DE5B14BACC}"/>
              </a:ext>
            </a:extLst>
          </p:cNvPr>
          <p:cNvSpPr/>
          <p:nvPr/>
        </p:nvSpPr>
        <p:spPr>
          <a:xfrm>
            <a:off x="8780814" y="4409771"/>
            <a:ext cx="2599758" cy="4606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未初始化数据段</a:t>
            </a:r>
            <a:r>
              <a:rPr lang="en-US" altLang="zh-CN" dirty="0">
                <a:solidFill>
                  <a:schemeClr val="tx1"/>
                </a:solidFill>
              </a:rPr>
              <a:t>BSS</a:t>
            </a:r>
            <a:endParaRPr lang="en-US" dirty="0">
              <a:solidFill>
                <a:schemeClr val="tx1"/>
              </a:solidFill>
            </a:endParaRPr>
          </a:p>
        </p:txBody>
      </p:sp>
      <p:sp>
        <p:nvSpPr>
          <p:cNvPr id="13" name="Rectangle 12">
            <a:extLst>
              <a:ext uri="{FF2B5EF4-FFF2-40B4-BE49-F238E27FC236}">
                <a16:creationId xmlns:a16="http://schemas.microsoft.com/office/drawing/2014/main" id="{6D6A86E2-D2A1-4F4B-9C6F-7B4A8A01B572}"/>
              </a:ext>
            </a:extLst>
          </p:cNvPr>
          <p:cNvSpPr/>
          <p:nvPr/>
        </p:nvSpPr>
        <p:spPr>
          <a:xfrm>
            <a:off x="8780813" y="4866972"/>
            <a:ext cx="2599758" cy="4606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数据段</a:t>
            </a:r>
            <a:r>
              <a:rPr lang="en-US" altLang="zh-CN" dirty="0">
                <a:solidFill>
                  <a:schemeClr val="tx1"/>
                </a:solidFill>
              </a:rPr>
              <a:t>Data</a:t>
            </a:r>
            <a:endParaRPr lang="en-US" dirty="0">
              <a:solidFill>
                <a:schemeClr val="tx1"/>
              </a:solidFill>
            </a:endParaRPr>
          </a:p>
        </p:txBody>
      </p:sp>
      <p:sp>
        <p:nvSpPr>
          <p:cNvPr id="14" name="Rectangle 13">
            <a:extLst>
              <a:ext uri="{FF2B5EF4-FFF2-40B4-BE49-F238E27FC236}">
                <a16:creationId xmlns:a16="http://schemas.microsoft.com/office/drawing/2014/main" id="{09C9E75E-5BF0-40BB-98AD-01F6EF0AF394}"/>
              </a:ext>
            </a:extLst>
          </p:cNvPr>
          <p:cNvSpPr/>
          <p:nvPr/>
        </p:nvSpPr>
        <p:spPr>
          <a:xfrm>
            <a:off x="8780812" y="5317653"/>
            <a:ext cx="2599758" cy="4606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代码段</a:t>
            </a:r>
            <a:r>
              <a:rPr lang="en-US" altLang="zh-CN" dirty="0">
                <a:solidFill>
                  <a:schemeClr val="tx1"/>
                </a:solidFill>
              </a:rPr>
              <a:t>Text</a:t>
            </a:r>
            <a:endParaRPr lang="en-US" dirty="0">
              <a:solidFill>
                <a:schemeClr val="tx1"/>
              </a:solidFill>
            </a:endParaRPr>
          </a:p>
        </p:txBody>
      </p:sp>
      <p:sp>
        <p:nvSpPr>
          <p:cNvPr id="15" name="Rectangle 14">
            <a:extLst>
              <a:ext uri="{FF2B5EF4-FFF2-40B4-BE49-F238E27FC236}">
                <a16:creationId xmlns:a16="http://schemas.microsoft.com/office/drawing/2014/main" id="{3E0E60B4-779D-4DF7-8233-C3004401FFB8}"/>
              </a:ext>
            </a:extLst>
          </p:cNvPr>
          <p:cNvSpPr/>
          <p:nvPr/>
        </p:nvSpPr>
        <p:spPr>
          <a:xfrm>
            <a:off x="8788328" y="5764909"/>
            <a:ext cx="2599758" cy="9212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a:extLst>
              <a:ext uri="{FF2B5EF4-FFF2-40B4-BE49-F238E27FC236}">
                <a16:creationId xmlns:a16="http://schemas.microsoft.com/office/drawing/2014/main" id="{34A268D1-687B-459E-9E4C-DEED1317BFDE}"/>
              </a:ext>
            </a:extLst>
          </p:cNvPr>
          <p:cNvSpPr/>
          <p:nvPr/>
        </p:nvSpPr>
        <p:spPr>
          <a:xfrm>
            <a:off x="1330772" y="4186634"/>
            <a:ext cx="1708991" cy="9212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线程控制块</a:t>
            </a:r>
            <a:r>
              <a:rPr lang="en-US" altLang="zh-CN" dirty="0">
                <a:solidFill>
                  <a:schemeClr val="tx1"/>
                </a:solidFill>
              </a:rPr>
              <a:t>1</a:t>
            </a:r>
          </a:p>
          <a:p>
            <a:pPr algn="ctr"/>
            <a:r>
              <a:rPr lang="zh-CN" altLang="en-US" dirty="0">
                <a:solidFill>
                  <a:schemeClr val="tx1"/>
                </a:solidFill>
              </a:rPr>
              <a:t>保存线程状态，</a:t>
            </a:r>
            <a:endParaRPr lang="en-US" altLang="zh-CN" dirty="0">
              <a:solidFill>
                <a:schemeClr val="tx1"/>
              </a:solidFill>
            </a:endParaRPr>
          </a:p>
          <a:p>
            <a:pPr algn="ctr"/>
            <a:r>
              <a:rPr lang="en-US" dirty="0">
                <a:solidFill>
                  <a:schemeClr val="tx1"/>
                </a:solidFill>
              </a:rPr>
              <a:t>CPU</a:t>
            </a:r>
            <a:r>
              <a:rPr lang="zh-CN" altLang="en-US" dirty="0">
                <a:solidFill>
                  <a:schemeClr val="tx1"/>
                </a:solidFill>
              </a:rPr>
              <a:t>寄存器</a:t>
            </a:r>
            <a:endParaRPr lang="en-US" dirty="0">
              <a:solidFill>
                <a:schemeClr val="tx1"/>
              </a:solidFill>
            </a:endParaRPr>
          </a:p>
        </p:txBody>
      </p:sp>
      <p:sp>
        <p:nvSpPr>
          <p:cNvPr id="17" name="Rectangle 16">
            <a:extLst>
              <a:ext uri="{FF2B5EF4-FFF2-40B4-BE49-F238E27FC236}">
                <a16:creationId xmlns:a16="http://schemas.microsoft.com/office/drawing/2014/main" id="{1EAE12BA-CC5F-465C-A74F-1FA619158273}"/>
              </a:ext>
            </a:extLst>
          </p:cNvPr>
          <p:cNvSpPr/>
          <p:nvPr/>
        </p:nvSpPr>
        <p:spPr>
          <a:xfrm>
            <a:off x="3312693" y="3699585"/>
            <a:ext cx="1708991" cy="4870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线程栈</a:t>
            </a:r>
            <a:r>
              <a:rPr lang="en-US" altLang="zh-CN" dirty="0">
                <a:solidFill>
                  <a:schemeClr val="tx1"/>
                </a:solidFill>
              </a:rPr>
              <a:t>2</a:t>
            </a:r>
            <a:endParaRPr lang="en-US" dirty="0">
              <a:solidFill>
                <a:schemeClr val="tx1"/>
              </a:solidFill>
            </a:endParaRPr>
          </a:p>
        </p:txBody>
      </p:sp>
      <p:sp>
        <p:nvSpPr>
          <p:cNvPr id="18" name="Rectangle 17">
            <a:extLst>
              <a:ext uri="{FF2B5EF4-FFF2-40B4-BE49-F238E27FC236}">
                <a16:creationId xmlns:a16="http://schemas.microsoft.com/office/drawing/2014/main" id="{9775293C-7EB6-43E3-BD0C-AD89999088DC}"/>
              </a:ext>
            </a:extLst>
          </p:cNvPr>
          <p:cNvSpPr/>
          <p:nvPr/>
        </p:nvSpPr>
        <p:spPr>
          <a:xfrm>
            <a:off x="3312693" y="4186634"/>
            <a:ext cx="1708991" cy="9212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线程控制块</a:t>
            </a:r>
            <a:r>
              <a:rPr lang="en-US" altLang="zh-CN" dirty="0">
                <a:solidFill>
                  <a:schemeClr val="tx1"/>
                </a:solidFill>
              </a:rPr>
              <a:t>2</a:t>
            </a:r>
          </a:p>
          <a:p>
            <a:pPr algn="ctr"/>
            <a:r>
              <a:rPr lang="zh-CN" altLang="en-US" dirty="0">
                <a:solidFill>
                  <a:schemeClr val="tx1"/>
                </a:solidFill>
              </a:rPr>
              <a:t>保存线程状态，</a:t>
            </a:r>
            <a:endParaRPr lang="en-US" altLang="zh-CN" dirty="0">
              <a:solidFill>
                <a:schemeClr val="tx1"/>
              </a:solidFill>
            </a:endParaRPr>
          </a:p>
          <a:p>
            <a:pPr algn="ctr"/>
            <a:r>
              <a:rPr lang="en-US" dirty="0">
                <a:solidFill>
                  <a:schemeClr val="tx1"/>
                </a:solidFill>
              </a:rPr>
              <a:t>CPU</a:t>
            </a:r>
            <a:r>
              <a:rPr lang="zh-CN" altLang="en-US" dirty="0">
                <a:solidFill>
                  <a:schemeClr val="tx1"/>
                </a:solidFill>
              </a:rPr>
              <a:t>寄存器</a:t>
            </a:r>
            <a:endParaRPr lang="en-US" dirty="0">
              <a:solidFill>
                <a:schemeClr val="tx1"/>
              </a:solidFill>
            </a:endParaRPr>
          </a:p>
        </p:txBody>
      </p:sp>
      <p:sp>
        <p:nvSpPr>
          <p:cNvPr id="19" name="Rectangle 18">
            <a:extLst>
              <a:ext uri="{FF2B5EF4-FFF2-40B4-BE49-F238E27FC236}">
                <a16:creationId xmlns:a16="http://schemas.microsoft.com/office/drawing/2014/main" id="{385D3079-AF79-473E-83C1-023EC21AD314}"/>
              </a:ext>
            </a:extLst>
          </p:cNvPr>
          <p:cNvSpPr/>
          <p:nvPr/>
        </p:nvSpPr>
        <p:spPr>
          <a:xfrm>
            <a:off x="5294614" y="3684823"/>
            <a:ext cx="1708991" cy="4870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线程栈</a:t>
            </a:r>
            <a:r>
              <a:rPr lang="en-US" altLang="zh-CN" dirty="0">
                <a:solidFill>
                  <a:schemeClr val="tx1"/>
                </a:solidFill>
              </a:rPr>
              <a:t>3</a:t>
            </a:r>
            <a:endParaRPr lang="en-US" dirty="0">
              <a:solidFill>
                <a:schemeClr val="tx1"/>
              </a:solidFill>
            </a:endParaRPr>
          </a:p>
        </p:txBody>
      </p:sp>
      <p:sp>
        <p:nvSpPr>
          <p:cNvPr id="20" name="Rectangle 19">
            <a:extLst>
              <a:ext uri="{FF2B5EF4-FFF2-40B4-BE49-F238E27FC236}">
                <a16:creationId xmlns:a16="http://schemas.microsoft.com/office/drawing/2014/main" id="{4948939E-17A1-4FB6-8885-66BB272B4AEB}"/>
              </a:ext>
            </a:extLst>
          </p:cNvPr>
          <p:cNvSpPr/>
          <p:nvPr/>
        </p:nvSpPr>
        <p:spPr>
          <a:xfrm>
            <a:off x="5294614" y="4171872"/>
            <a:ext cx="1708991" cy="9212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线程控制块</a:t>
            </a:r>
            <a:r>
              <a:rPr lang="en-US" altLang="zh-CN" dirty="0">
                <a:solidFill>
                  <a:schemeClr val="tx1"/>
                </a:solidFill>
              </a:rPr>
              <a:t>3</a:t>
            </a:r>
          </a:p>
          <a:p>
            <a:pPr algn="ctr"/>
            <a:r>
              <a:rPr lang="zh-CN" altLang="en-US" dirty="0">
                <a:solidFill>
                  <a:schemeClr val="tx1"/>
                </a:solidFill>
              </a:rPr>
              <a:t>保存线程状态，</a:t>
            </a:r>
            <a:endParaRPr lang="en-US" altLang="zh-CN" dirty="0">
              <a:solidFill>
                <a:schemeClr val="tx1"/>
              </a:solidFill>
            </a:endParaRPr>
          </a:p>
          <a:p>
            <a:pPr algn="ctr"/>
            <a:r>
              <a:rPr lang="en-US" dirty="0">
                <a:solidFill>
                  <a:schemeClr val="tx1"/>
                </a:solidFill>
              </a:rPr>
              <a:t>CPU</a:t>
            </a:r>
            <a:r>
              <a:rPr lang="zh-CN" altLang="en-US" dirty="0">
                <a:solidFill>
                  <a:schemeClr val="tx1"/>
                </a:solidFill>
              </a:rPr>
              <a:t>寄存器</a:t>
            </a:r>
            <a:endParaRPr lang="en-US" dirty="0">
              <a:solidFill>
                <a:schemeClr val="tx1"/>
              </a:solidFill>
            </a:endParaRPr>
          </a:p>
        </p:txBody>
      </p:sp>
      <p:cxnSp>
        <p:nvCxnSpPr>
          <p:cNvPr id="7" name="Straight Connector 6">
            <a:extLst>
              <a:ext uri="{FF2B5EF4-FFF2-40B4-BE49-F238E27FC236}">
                <a16:creationId xmlns:a16="http://schemas.microsoft.com/office/drawing/2014/main" id="{C71BA5B1-23EE-4CF3-893B-0EDF9015C538}"/>
              </a:ext>
            </a:extLst>
          </p:cNvPr>
          <p:cNvCxnSpPr/>
          <p:nvPr/>
        </p:nvCxnSpPr>
        <p:spPr>
          <a:xfrm>
            <a:off x="7595287" y="2287472"/>
            <a:ext cx="1185525" cy="5570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B9AA05A-8578-4A9D-9AD3-F5D6572768CC}"/>
              </a:ext>
            </a:extLst>
          </p:cNvPr>
          <p:cNvCxnSpPr/>
          <p:nvPr/>
        </p:nvCxnSpPr>
        <p:spPr>
          <a:xfrm flipV="1">
            <a:off x="7595287" y="4395009"/>
            <a:ext cx="1185525" cy="1174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0C0ECF8-8BE2-4ECD-AFA2-2E7024115C87}"/>
              </a:ext>
            </a:extLst>
          </p:cNvPr>
          <p:cNvCxnSpPr>
            <a:cxnSpLocks/>
          </p:cNvCxnSpPr>
          <p:nvPr/>
        </p:nvCxnSpPr>
        <p:spPr>
          <a:xfrm>
            <a:off x="2150076" y="5107886"/>
            <a:ext cx="0" cy="1082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029EF0A-07DA-495F-9532-D8714DDDED93}"/>
              </a:ext>
            </a:extLst>
          </p:cNvPr>
          <p:cNvCxnSpPr>
            <a:stCxn id="18" idx="2"/>
          </p:cNvCxnSpPr>
          <p:nvPr/>
        </p:nvCxnSpPr>
        <p:spPr>
          <a:xfrm flipH="1">
            <a:off x="4164227" y="5107886"/>
            <a:ext cx="2962" cy="1082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BD0B0C1-928B-42E9-897D-6143456AA298}"/>
              </a:ext>
            </a:extLst>
          </p:cNvPr>
          <p:cNvCxnSpPr/>
          <p:nvPr/>
        </p:nvCxnSpPr>
        <p:spPr>
          <a:xfrm flipH="1">
            <a:off x="6045816" y="5093124"/>
            <a:ext cx="2962" cy="1082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4F24E4C2-0FC8-4A57-9390-610029EDD507}"/>
              </a:ext>
            </a:extLst>
          </p:cNvPr>
          <p:cNvCxnSpPr/>
          <p:nvPr/>
        </p:nvCxnSpPr>
        <p:spPr>
          <a:xfrm flipV="1">
            <a:off x="10873946" y="2628684"/>
            <a:ext cx="0" cy="611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32EB65C-024F-4089-B937-159F3F063B09}"/>
              </a:ext>
            </a:extLst>
          </p:cNvPr>
          <p:cNvCxnSpPr/>
          <p:nvPr/>
        </p:nvCxnSpPr>
        <p:spPr>
          <a:xfrm>
            <a:off x="9069859" y="1592243"/>
            <a:ext cx="0" cy="556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6DF7AEF-0F46-4C45-816A-407714BDF6C7}"/>
              </a:ext>
            </a:extLst>
          </p:cNvPr>
          <p:cNvSpPr txBox="1"/>
          <p:nvPr/>
        </p:nvSpPr>
        <p:spPr>
          <a:xfrm>
            <a:off x="8211374" y="1584256"/>
            <a:ext cx="925415" cy="646331"/>
          </a:xfrm>
          <a:prstGeom prst="rect">
            <a:avLst/>
          </a:prstGeom>
          <a:noFill/>
        </p:spPr>
        <p:txBody>
          <a:bodyPr wrap="square" rtlCol="0">
            <a:spAutoFit/>
          </a:bodyPr>
          <a:lstStyle/>
          <a:p>
            <a:r>
              <a:rPr lang="zh-CN" altLang="en-US" dirty="0"/>
              <a:t>栈向下增长</a:t>
            </a:r>
            <a:endParaRPr lang="en-US" dirty="0"/>
          </a:p>
        </p:txBody>
      </p:sp>
      <p:sp>
        <p:nvSpPr>
          <p:cNvPr id="25" name="TextBox 24">
            <a:extLst>
              <a:ext uri="{FF2B5EF4-FFF2-40B4-BE49-F238E27FC236}">
                <a16:creationId xmlns:a16="http://schemas.microsoft.com/office/drawing/2014/main" id="{8E7A1C2E-DCAA-44AA-BB60-42F70CD1D4F4}"/>
              </a:ext>
            </a:extLst>
          </p:cNvPr>
          <p:cNvSpPr txBox="1"/>
          <p:nvPr/>
        </p:nvSpPr>
        <p:spPr>
          <a:xfrm>
            <a:off x="10873946" y="2528780"/>
            <a:ext cx="925415" cy="646331"/>
          </a:xfrm>
          <a:prstGeom prst="rect">
            <a:avLst/>
          </a:prstGeom>
          <a:noFill/>
        </p:spPr>
        <p:txBody>
          <a:bodyPr wrap="square" rtlCol="0">
            <a:spAutoFit/>
          </a:bodyPr>
          <a:lstStyle/>
          <a:p>
            <a:r>
              <a:rPr lang="zh-CN" altLang="en-US" dirty="0"/>
              <a:t>堆向上增长</a:t>
            </a:r>
            <a:endParaRPr lang="en-US" dirty="0"/>
          </a:p>
        </p:txBody>
      </p:sp>
      <p:sp>
        <p:nvSpPr>
          <p:cNvPr id="27" name="TextBox 26">
            <a:extLst>
              <a:ext uri="{FF2B5EF4-FFF2-40B4-BE49-F238E27FC236}">
                <a16:creationId xmlns:a16="http://schemas.microsoft.com/office/drawing/2014/main" id="{E3799B4B-EDC1-4DFA-AD75-980B380D9325}"/>
              </a:ext>
            </a:extLst>
          </p:cNvPr>
          <p:cNvSpPr txBox="1"/>
          <p:nvPr/>
        </p:nvSpPr>
        <p:spPr>
          <a:xfrm>
            <a:off x="11322128" y="1040830"/>
            <a:ext cx="695431" cy="369332"/>
          </a:xfrm>
          <a:prstGeom prst="rect">
            <a:avLst/>
          </a:prstGeom>
          <a:noFill/>
        </p:spPr>
        <p:txBody>
          <a:bodyPr wrap="square" rtlCol="0">
            <a:spAutoFit/>
          </a:bodyPr>
          <a:lstStyle/>
          <a:p>
            <a:r>
              <a:rPr lang="en-US" altLang="zh-CN" dirty="0"/>
              <a:t>N -1</a:t>
            </a:r>
            <a:endParaRPr lang="en-US" dirty="0"/>
          </a:p>
        </p:txBody>
      </p:sp>
      <p:sp>
        <p:nvSpPr>
          <p:cNvPr id="31" name="TextBox 30">
            <a:extLst>
              <a:ext uri="{FF2B5EF4-FFF2-40B4-BE49-F238E27FC236}">
                <a16:creationId xmlns:a16="http://schemas.microsoft.com/office/drawing/2014/main" id="{C9AFD5D0-CD2A-4EA5-8DD4-07F2A3DAF9A6}"/>
              </a:ext>
            </a:extLst>
          </p:cNvPr>
          <p:cNvSpPr txBox="1"/>
          <p:nvPr/>
        </p:nvSpPr>
        <p:spPr>
          <a:xfrm>
            <a:off x="11395602" y="6323474"/>
            <a:ext cx="469557" cy="369332"/>
          </a:xfrm>
          <a:prstGeom prst="rect">
            <a:avLst/>
          </a:prstGeom>
          <a:noFill/>
        </p:spPr>
        <p:txBody>
          <a:bodyPr wrap="square" rtlCol="0">
            <a:spAutoFit/>
          </a:bodyPr>
          <a:lstStyle/>
          <a:p>
            <a:r>
              <a:rPr lang="en-US" dirty="0"/>
              <a:t>0</a:t>
            </a:r>
          </a:p>
        </p:txBody>
      </p:sp>
    </p:spTree>
    <p:extLst>
      <p:ext uri="{BB962C8B-B14F-4D97-AF65-F5344CB8AC3E}">
        <p14:creationId xmlns:p14="http://schemas.microsoft.com/office/powerpoint/2010/main" val="178764144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3023243" y="834500"/>
            <a:ext cx="5491628" cy="55076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571500" indent="-571500">
              <a:lnSpc>
                <a:spcPct val="150000"/>
              </a:lnSpc>
              <a:buFont typeface="Wingdings" panose="05000000000000000000" pitchFamily="2" charset="2"/>
              <a:buChar char="Ø"/>
            </a:pPr>
            <a:r>
              <a:rPr lang="en-US" sz="3600" b="1" strike="noStrike" spc="-1" dirty="0" err="1">
                <a:solidFill>
                  <a:srgbClr val="5FCBEF"/>
                </a:solidFill>
                <a:latin typeface="Trebuchet MS"/>
                <a:ea typeface="DejaVu Sans"/>
              </a:rPr>
              <a:t>二进制计数</a:t>
            </a:r>
            <a:endParaRPr lang="en-US" sz="3600" b="1" strike="noStrike" spc="-1" dirty="0">
              <a:latin typeface="Arial"/>
            </a:endParaRPr>
          </a:p>
          <a:p>
            <a:pPr marL="571500" indent="-571500">
              <a:lnSpc>
                <a:spcPct val="150000"/>
              </a:lnSpc>
              <a:buFont typeface="Wingdings" panose="05000000000000000000" pitchFamily="2" charset="2"/>
              <a:buChar char="Ø"/>
            </a:pPr>
            <a:r>
              <a:rPr lang="en-US" sz="3600" b="1" strike="noStrike" spc="-1" dirty="0" err="1">
                <a:solidFill>
                  <a:srgbClr val="5FCBEF"/>
                </a:solidFill>
                <a:highlight>
                  <a:srgbClr val="FFFF00"/>
                </a:highlight>
                <a:latin typeface="Trebuchet MS"/>
                <a:ea typeface="DejaVu Sans"/>
              </a:rPr>
              <a:t>数据的表示</a:t>
            </a:r>
            <a:endParaRPr lang="en-US" sz="3600" b="1" strike="noStrike" spc="-1" dirty="0">
              <a:highlight>
                <a:srgbClr val="FFFF00"/>
              </a:highlight>
              <a:latin typeface="Arial"/>
            </a:endParaRPr>
          </a:p>
          <a:p>
            <a:pPr marL="571500" indent="-571500">
              <a:lnSpc>
                <a:spcPct val="150000"/>
              </a:lnSpc>
              <a:buFont typeface="Wingdings" panose="05000000000000000000" pitchFamily="2" charset="2"/>
              <a:buChar char="Ø"/>
            </a:pPr>
            <a:r>
              <a:rPr lang="en-US" sz="3600" b="1" strike="noStrike" spc="-1" dirty="0" err="1">
                <a:solidFill>
                  <a:srgbClr val="5FCBEF"/>
                </a:solidFill>
                <a:latin typeface="Trebuchet MS"/>
                <a:ea typeface="DejaVu Sans"/>
              </a:rPr>
              <a:t>计算机指令</a:t>
            </a:r>
            <a:endParaRPr lang="en-US" sz="3600" b="1" strike="noStrike" spc="-1" dirty="0">
              <a:solidFill>
                <a:srgbClr val="5FCBEF"/>
              </a:solidFill>
              <a:latin typeface="Trebuchet MS"/>
              <a:ea typeface="DejaVu Sans"/>
            </a:endParaRPr>
          </a:p>
          <a:p>
            <a:pPr marL="571500" indent="-571500">
              <a:lnSpc>
                <a:spcPct val="150000"/>
              </a:lnSpc>
              <a:buFont typeface="Wingdings" panose="05000000000000000000" pitchFamily="2" charset="2"/>
              <a:buChar char="Ø"/>
            </a:pPr>
            <a:r>
              <a:rPr lang="en-US" sz="3600" b="1" spc="-1" dirty="0">
                <a:solidFill>
                  <a:srgbClr val="5FCBEF"/>
                </a:solidFill>
                <a:latin typeface="Trebuchet MS"/>
              </a:rPr>
              <a:t>CPU</a:t>
            </a:r>
            <a:r>
              <a:rPr lang="zh-CN" altLang="en-US" sz="3600" b="1" spc="-1" dirty="0">
                <a:solidFill>
                  <a:srgbClr val="5FCBEF"/>
                </a:solidFill>
                <a:latin typeface="Trebuchet MS"/>
              </a:rPr>
              <a:t>的物理实现</a:t>
            </a:r>
            <a:endParaRPr lang="en-US" sz="3600" b="1" spc="-1" dirty="0">
              <a:solidFill>
                <a:srgbClr val="5FCBEF"/>
              </a:solidFill>
              <a:latin typeface="Trebuchet MS"/>
            </a:endParaRPr>
          </a:p>
          <a:p>
            <a:pPr marL="571500" indent="-571500">
              <a:lnSpc>
                <a:spcPct val="150000"/>
              </a:lnSpc>
              <a:buFont typeface="Wingdings" panose="05000000000000000000" pitchFamily="2" charset="2"/>
              <a:buChar char="Ø"/>
            </a:pPr>
            <a:r>
              <a:rPr lang="zh-CN" altLang="en-US" sz="3600" b="1" spc="-1" dirty="0">
                <a:solidFill>
                  <a:srgbClr val="5FCBEF"/>
                </a:solidFill>
                <a:latin typeface="Trebuchet MS"/>
              </a:rPr>
              <a:t>内存和磁盘</a:t>
            </a:r>
            <a:endParaRPr lang="en-US" altLang="zh-CN" sz="3600" b="1" spc="-1" dirty="0">
              <a:solidFill>
                <a:srgbClr val="5FCBEF"/>
              </a:solidFill>
              <a:latin typeface="Trebuchet MS"/>
            </a:endParaRPr>
          </a:p>
          <a:p>
            <a:pPr marL="571500" indent="-571500">
              <a:lnSpc>
                <a:spcPct val="150000"/>
              </a:lnSpc>
              <a:buFont typeface="Wingdings" panose="05000000000000000000" pitchFamily="2" charset="2"/>
              <a:buChar char="Ø"/>
            </a:pPr>
            <a:r>
              <a:rPr lang="zh-CN" altLang="en-US" sz="3600" b="1" spc="-1" dirty="0">
                <a:solidFill>
                  <a:srgbClr val="5FCBEF"/>
                </a:solidFill>
                <a:latin typeface="Trebuchet MS"/>
              </a:rPr>
              <a:t>计算机语言</a:t>
            </a:r>
            <a:endParaRPr lang="en-US" sz="3600" b="1" spc="-1" dirty="0">
              <a:solidFill>
                <a:srgbClr val="5FCBEF"/>
              </a:solidFill>
              <a:latin typeface="Trebuchet MS"/>
            </a:endParaRPr>
          </a:p>
        </p:txBody>
      </p:sp>
    </p:spTree>
    <p:extLst>
      <p:ext uri="{BB962C8B-B14F-4D97-AF65-F5344CB8AC3E}">
        <p14:creationId xmlns:p14="http://schemas.microsoft.com/office/powerpoint/2010/main" val="401998093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CustomShape 1"/>
          <p:cNvSpPr/>
          <p:nvPr/>
        </p:nvSpPr>
        <p:spPr>
          <a:xfrm>
            <a:off x="677160" y="609480"/>
            <a:ext cx="8595000" cy="77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zh-CN" altLang="en-US" sz="3600" b="0" strike="noStrike" spc="-1" dirty="0">
                <a:solidFill>
                  <a:srgbClr val="5FCBEF"/>
                </a:solidFill>
                <a:latin typeface="Trebuchet MS"/>
                <a:ea typeface="DejaVu Sans"/>
              </a:rPr>
              <a:t>为什么需要线程</a:t>
            </a:r>
            <a:endParaRPr lang="en-US" sz="3600" b="0" strike="noStrike" spc="-1" dirty="0">
              <a:latin typeface="Arial"/>
            </a:endParaRPr>
          </a:p>
        </p:txBody>
      </p:sp>
      <p:sp>
        <p:nvSpPr>
          <p:cNvPr id="303" name="CustomShape 2"/>
          <p:cNvSpPr/>
          <p:nvPr/>
        </p:nvSpPr>
        <p:spPr>
          <a:xfrm>
            <a:off x="849991" y="1646097"/>
            <a:ext cx="7273430" cy="532308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1800">
              <a:lnSpc>
                <a:spcPct val="100000"/>
              </a:lnSpc>
              <a:buClr>
                <a:srgbClr val="000000"/>
              </a:buClr>
            </a:pPr>
            <a:r>
              <a:rPr lang="zh-CN" altLang="en-US" sz="2000" b="0" strike="noStrike" spc="-1" dirty="0">
                <a:solidFill>
                  <a:srgbClr val="000000"/>
                </a:solidFill>
                <a:latin typeface="Trebuchet MS"/>
                <a:ea typeface="DejaVu Sans"/>
              </a:rPr>
              <a:t>假设我们从磁盘读一个视频文件，用播放器来播放。</a:t>
            </a:r>
            <a:r>
              <a:rPr lang="en-US" sz="2000" b="0" strike="noStrike" spc="-1" dirty="0">
                <a:solidFill>
                  <a:srgbClr val="000000"/>
                </a:solidFill>
                <a:latin typeface="Trebuchet MS"/>
              </a:rPr>
              <a:t> </a:t>
            </a:r>
            <a:r>
              <a:rPr lang="zh-CN" altLang="en-US" sz="2000" b="0" strike="noStrike" spc="-1" dirty="0">
                <a:solidFill>
                  <a:srgbClr val="000000"/>
                </a:solidFill>
                <a:latin typeface="Trebuchet MS"/>
              </a:rPr>
              <a:t>由于视频文件很大，如果把文件完全读入内存后再播放，用户会等待很久，体验差。在单进程模式下，我们可以每读一段就播放。</a:t>
            </a:r>
            <a:endParaRPr lang="en-US" altLang="zh-CN" sz="2000" b="0" strike="noStrike" spc="-1" dirty="0">
              <a:solidFill>
                <a:srgbClr val="000000"/>
              </a:solidFill>
              <a:latin typeface="Trebuchet MS"/>
            </a:endParaRPr>
          </a:p>
          <a:p>
            <a:pPr marL="1800">
              <a:lnSpc>
                <a:spcPct val="100000"/>
              </a:lnSpc>
              <a:buClr>
                <a:srgbClr val="000000"/>
              </a:buClr>
            </a:pPr>
            <a:endParaRPr lang="en-US" sz="2000" spc="-1" dirty="0">
              <a:solidFill>
                <a:srgbClr val="000000"/>
              </a:solidFill>
              <a:latin typeface="Trebuchet MS"/>
            </a:endParaRPr>
          </a:p>
          <a:p>
            <a:pPr marL="1800">
              <a:lnSpc>
                <a:spcPct val="100000"/>
              </a:lnSpc>
              <a:buClr>
                <a:srgbClr val="000000"/>
              </a:buClr>
            </a:pPr>
            <a:r>
              <a:rPr lang="zh-CN" altLang="en-US" sz="2000" b="0" strike="noStrike" spc="-1" dirty="0">
                <a:solidFill>
                  <a:srgbClr val="000000"/>
                </a:solidFill>
                <a:latin typeface="Trebuchet MS"/>
              </a:rPr>
              <a:t>问题： 当我们播放完读入的一段视频后，由于没有了下一段数据，不得不等待。</a:t>
            </a:r>
            <a:endParaRPr lang="en-US" altLang="zh-CN" sz="2000" b="0" strike="noStrike" spc="-1" dirty="0">
              <a:solidFill>
                <a:srgbClr val="000000"/>
              </a:solidFill>
              <a:latin typeface="Trebuchet MS"/>
            </a:endParaRPr>
          </a:p>
          <a:p>
            <a:pPr marL="1800">
              <a:lnSpc>
                <a:spcPct val="100000"/>
              </a:lnSpc>
              <a:buClr>
                <a:srgbClr val="000000"/>
              </a:buClr>
            </a:pPr>
            <a:endParaRPr lang="en-US" sz="2000" spc="-1" dirty="0">
              <a:solidFill>
                <a:srgbClr val="000000"/>
              </a:solidFill>
              <a:latin typeface="Trebuchet MS"/>
            </a:endParaRPr>
          </a:p>
          <a:p>
            <a:pPr marL="1800">
              <a:lnSpc>
                <a:spcPct val="100000"/>
              </a:lnSpc>
              <a:buClr>
                <a:srgbClr val="000000"/>
              </a:buClr>
            </a:pPr>
            <a:r>
              <a:rPr lang="zh-CN" altLang="en-US" sz="2000" b="0" strike="noStrike" spc="-1" dirty="0">
                <a:solidFill>
                  <a:srgbClr val="000000"/>
                </a:solidFill>
                <a:latin typeface="Trebuchet MS"/>
              </a:rPr>
              <a:t>如果用两个线程。一个读数据，把数据放到堆内存中， 另一个线程只负责从堆内存取数据并播放，只要读数据的时间小于播放的时间，就可以获得比较好的用户体验。</a:t>
            </a:r>
            <a:endParaRPr lang="en-US" altLang="zh-CN" sz="2000" b="0" strike="noStrike" spc="-1" dirty="0">
              <a:solidFill>
                <a:srgbClr val="000000"/>
              </a:solidFill>
              <a:latin typeface="Trebuchet MS"/>
            </a:endParaRPr>
          </a:p>
          <a:p>
            <a:pPr marL="1800">
              <a:lnSpc>
                <a:spcPct val="100000"/>
              </a:lnSpc>
              <a:buClr>
                <a:srgbClr val="000000"/>
              </a:buClr>
            </a:pPr>
            <a:endParaRPr lang="en-US" sz="2000" spc="-1" dirty="0">
              <a:solidFill>
                <a:srgbClr val="000000"/>
              </a:solidFill>
              <a:latin typeface="Trebuchet MS"/>
            </a:endParaRPr>
          </a:p>
          <a:p>
            <a:pPr marL="1800">
              <a:lnSpc>
                <a:spcPct val="100000"/>
              </a:lnSpc>
              <a:buClr>
                <a:srgbClr val="000000"/>
              </a:buClr>
            </a:pPr>
            <a:endParaRPr lang="en-US" sz="2000" b="0" strike="noStrike" spc="-1" dirty="0">
              <a:solidFill>
                <a:srgbClr val="000000"/>
              </a:solidFill>
              <a:latin typeface="Trebuchet MS"/>
            </a:endParaRPr>
          </a:p>
          <a:p>
            <a:pPr marL="1800">
              <a:lnSpc>
                <a:spcPct val="100000"/>
              </a:lnSpc>
              <a:buClr>
                <a:srgbClr val="000000"/>
              </a:buClr>
            </a:pPr>
            <a:r>
              <a:rPr lang="zh-CN" altLang="en-US" sz="2000" spc="-1" dirty="0">
                <a:solidFill>
                  <a:srgbClr val="000000"/>
                </a:solidFill>
                <a:latin typeface="Trebuchet MS"/>
              </a:rPr>
              <a:t>为什么不用两个进程： 同一进程的线程共享进程的地址空间（内存），很容易交换数据。  如果是两个进程，地址空间相互隔离，共享内存需要更复杂的操作。而且，进程本身占用了更多的资源。</a:t>
            </a:r>
            <a:endParaRPr lang="en-US" sz="2000" b="0" strike="noStrike" spc="-1" dirty="0">
              <a:solidFill>
                <a:srgbClr val="000000"/>
              </a:solidFill>
              <a:latin typeface="Trebuchet MS"/>
            </a:endParaRPr>
          </a:p>
          <a:p>
            <a:pPr marL="1800">
              <a:lnSpc>
                <a:spcPct val="100000"/>
              </a:lnSpc>
              <a:buClr>
                <a:srgbClr val="000000"/>
              </a:buClr>
            </a:pPr>
            <a:endParaRPr lang="en-US" sz="2000" b="0" strike="noStrike" spc="-1" dirty="0">
              <a:latin typeface="Arial"/>
            </a:endParaRPr>
          </a:p>
        </p:txBody>
      </p:sp>
      <p:sp>
        <p:nvSpPr>
          <p:cNvPr id="2" name="Rectangle 1">
            <a:extLst>
              <a:ext uri="{FF2B5EF4-FFF2-40B4-BE49-F238E27FC236}">
                <a16:creationId xmlns:a16="http://schemas.microsoft.com/office/drawing/2014/main" id="{F7F7098F-B828-4FCD-8CD9-D03CA989F267}"/>
              </a:ext>
            </a:extLst>
          </p:cNvPr>
          <p:cNvSpPr/>
          <p:nvPr/>
        </p:nvSpPr>
        <p:spPr>
          <a:xfrm>
            <a:off x="9106930" y="1902941"/>
            <a:ext cx="2187146" cy="112446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39C56A8-075E-411C-85CD-21C942168CA8}"/>
              </a:ext>
            </a:extLst>
          </p:cNvPr>
          <p:cNvSpPr/>
          <p:nvPr/>
        </p:nvSpPr>
        <p:spPr>
          <a:xfrm>
            <a:off x="9106930" y="3429000"/>
            <a:ext cx="2187146" cy="88350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Magnetic Disk 3">
            <a:extLst>
              <a:ext uri="{FF2B5EF4-FFF2-40B4-BE49-F238E27FC236}">
                <a16:creationId xmlns:a16="http://schemas.microsoft.com/office/drawing/2014/main" id="{11EBC754-7FB2-407A-B831-5FD5D4BDA1C2}"/>
              </a:ext>
            </a:extLst>
          </p:cNvPr>
          <p:cNvSpPr/>
          <p:nvPr/>
        </p:nvSpPr>
        <p:spPr>
          <a:xfrm>
            <a:off x="9539416" y="4831491"/>
            <a:ext cx="1322173" cy="790833"/>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74FA95C8-B13A-49ED-B466-61F1CDEDFA3D}"/>
              </a:ext>
            </a:extLst>
          </p:cNvPr>
          <p:cNvCxnSpPr/>
          <p:nvPr/>
        </p:nvCxnSpPr>
        <p:spPr>
          <a:xfrm>
            <a:off x="9539416" y="2258677"/>
            <a:ext cx="0" cy="1170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F0C003D-145C-44AA-A5DD-2AD4F0C85DCB}"/>
              </a:ext>
            </a:extLst>
          </p:cNvPr>
          <p:cNvSpPr txBox="1"/>
          <p:nvPr/>
        </p:nvSpPr>
        <p:spPr>
          <a:xfrm>
            <a:off x="8776481" y="2696424"/>
            <a:ext cx="918987" cy="646331"/>
          </a:xfrm>
          <a:prstGeom prst="rect">
            <a:avLst/>
          </a:prstGeom>
          <a:noFill/>
        </p:spPr>
        <p:txBody>
          <a:bodyPr wrap="square" rtlCol="0">
            <a:spAutoFit/>
          </a:bodyPr>
          <a:lstStyle/>
          <a:p>
            <a:r>
              <a:rPr lang="zh-CN" altLang="en-US" dirty="0"/>
              <a:t>请求读数据</a:t>
            </a:r>
            <a:endParaRPr lang="en-US" dirty="0"/>
          </a:p>
        </p:txBody>
      </p:sp>
      <p:cxnSp>
        <p:nvCxnSpPr>
          <p:cNvPr id="10" name="Straight Arrow Connector 9">
            <a:extLst>
              <a:ext uri="{FF2B5EF4-FFF2-40B4-BE49-F238E27FC236}">
                <a16:creationId xmlns:a16="http://schemas.microsoft.com/office/drawing/2014/main" id="{9C663F28-3C34-46C3-8061-3EF5CF6B1497}"/>
              </a:ext>
            </a:extLst>
          </p:cNvPr>
          <p:cNvCxnSpPr/>
          <p:nvPr/>
        </p:nvCxnSpPr>
        <p:spPr>
          <a:xfrm>
            <a:off x="9539416" y="3870754"/>
            <a:ext cx="185352" cy="960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B82D05D-9270-4386-981D-D0EC665B8730}"/>
              </a:ext>
            </a:extLst>
          </p:cNvPr>
          <p:cNvSpPr txBox="1"/>
          <p:nvPr/>
        </p:nvSpPr>
        <p:spPr>
          <a:xfrm>
            <a:off x="8620431" y="4547286"/>
            <a:ext cx="918986" cy="369332"/>
          </a:xfrm>
          <a:prstGeom prst="rect">
            <a:avLst/>
          </a:prstGeom>
          <a:noFill/>
        </p:spPr>
        <p:txBody>
          <a:bodyPr wrap="square" rtlCol="0">
            <a:spAutoFit/>
          </a:bodyPr>
          <a:lstStyle/>
          <a:p>
            <a:r>
              <a:rPr lang="zh-CN" altLang="en-US" dirty="0"/>
              <a:t>读磁盘</a:t>
            </a:r>
            <a:endParaRPr lang="en-US" dirty="0"/>
          </a:p>
        </p:txBody>
      </p:sp>
      <p:cxnSp>
        <p:nvCxnSpPr>
          <p:cNvPr id="13" name="Straight Arrow Connector 12">
            <a:extLst>
              <a:ext uri="{FF2B5EF4-FFF2-40B4-BE49-F238E27FC236}">
                <a16:creationId xmlns:a16="http://schemas.microsoft.com/office/drawing/2014/main" id="{C6A2ADFF-EAA7-4301-BB80-1F7D4F7CEE00}"/>
              </a:ext>
            </a:extLst>
          </p:cNvPr>
          <p:cNvCxnSpPr/>
          <p:nvPr/>
        </p:nvCxnSpPr>
        <p:spPr>
          <a:xfrm flipV="1">
            <a:off x="10527957" y="3955881"/>
            <a:ext cx="172994" cy="1011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D2D704-14D2-4F83-966D-E542C746DA66}"/>
              </a:ext>
            </a:extLst>
          </p:cNvPr>
          <p:cNvSpPr txBox="1"/>
          <p:nvPr/>
        </p:nvSpPr>
        <p:spPr>
          <a:xfrm>
            <a:off x="10803691" y="4338765"/>
            <a:ext cx="918986" cy="646331"/>
          </a:xfrm>
          <a:prstGeom prst="rect">
            <a:avLst/>
          </a:prstGeom>
          <a:noFill/>
        </p:spPr>
        <p:txBody>
          <a:bodyPr wrap="square" rtlCol="0">
            <a:spAutoFit/>
          </a:bodyPr>
          <a:lstStyle/>
          <a:p>
            <a:r>
              <a:rPr lang="zh-CN" altLang="en-US" dirty="0"/>
              <a:t>磁盘返回数据</a:t>
            </a:r>
            <a:endParaRPr lang="en-US" dirty="0"/>
          </a:p>
        </p:txBody>
      </p:sp>
      <p:cxnSp>
        <p:nvCxnSpPr>
          <p:cNvPr id="16" name="Straight Arrow Connector 15">
            <a:extLst>
              <a:ext uri="{FF2B5EF4-FFF2-40B4-BE49-F238E27FC236}">
                <a16:creationId xmlns:a16="http://schemas.microsoft.com/office/drawing/2014/main" id="{E4A690D6-3599-45E8-9F91-99EF5A10FAD7}"/>
              </a:ext>
            </a:extLst>
          </p:cNvPr>
          <p:cNvCxnSpPr/>
          <p:nvPr/>
        </p:nvCxnSpPr>
        <p:spPr>
          <a:xfrm flipH="1" flipV="1">
            <a:off x="10614454" y="2465173"/>
            <a:ext cx="86497" cy="1093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BB831C7-C2E9-4DCE-8D70-8CB96A1FDF2A}"/>
              </a:ext>
            </a:extLst>
          </p:cNvPr>
          <p:cNvSpPr txBox="1"/>
          <p:nvPr/>
        </p:nvSpPr>
        <p:spPr>
          <a:xfrm>
            <a:off x="9638271" y="1912035"/>
            <a:ext cx="976183" cy="369332"/>
          </a:xfrm>
          <a:prstGeom prst="rect">
            <a:avLst/>
          </a:prstGeom>
          <a:noFill/>
        </p:spPr>
        <p:txBody>
          <a:bodyPr wrap="square" rtlCol="0">
            <a:spAutoFit/>
          </a:bodyPr>
          <a:lstStyle/>
          <a:p>
            <a:r>
              <a:rPr lang="zh-CN" altLang="en-US" dirty="0"/>
              <a:t>播放器</a:t>
            </a:r>
            <a:endParaRPr lang="en-US" dirty="0"/>
          </a:p>
        </p:txBody>
      </p:sp>
      <p:sp>
        <p:nvSpPr>
          <p:cNvPr id="20" name="TextBox 19">
            <a:extLst>
              <a:ext uri="{FF2B5EF4-FFF2-40B4-BE49-F238E27FC236}">
                <a16:creationId xmlns:a16="http://schemas.microsoft.com/office/drawing/2014/main" id="{A6846B1A-164C-4DDA-AC1B-1C724A894142}"/>
              </a:ext>
            </a:extLst>
          </p:cNvPr>
          <p:cNvSpPr txBox="1"/>
          <p:nvPr/>
        </p:nvSpPr>
        <p:spPr>
          <a:xfrm>
            <a:off x="9578779" y="3465211"/>
            <a:ext cx="1122172" cy="369332"/>
          </a:xfrm>
          <a:prstGeom prst="rect">
            <a:avLst/>
          </a:prstGeom>
          <a:noFill/>
        </p:spPr>
        <p:txBody>
          <a:bodyPr wrap="square" rtlCol="0">
            <a:spAutoFit/>
          </a:bodyPr>
          <a:lstStyle/>
          <a:p>
            <a:r>
              <a:rPr lang="zh-CN" altLang="en-US" dirty="0"/>
              <a:t>操作系统</a:t>
            </a:r>
            <a:endParaRPr lang="en-US" dirty="0"/>
          </a:p>
        </p:txBody>
      </p:sp>
      <p:sp>
        <p:nvSpPr>
          <p:cNvPr id="21" name="TextBox 20">
            <a:extLst>
              <a:ext uri="{FF2B5EF4-FFF2-40B4-BE49-F238E27FC236}">
                <a16:creationId xmlns:a16="http://schemas.microsoft.com/office/drawing/2014/main" id="{62469A02-281C-4D3C-8716-1F44238E0277}"/>
              </a:ext>
            </a:extLst>
          </p:cNvPr>
          <p:cNvSpPr txBox="1"/>
          <p:nvPr/>
        </p:nvSpPr>
        <p:spPr>
          <a:xfrm>
            <a:off x="10700951" y="2750832"/>
            <a:ext cx="918986" cy="646331"/>
          </a:xfrm>
          <a:prstGeom prst="rect">
            <a:avLst/>
          </a:prstGeom>
          <a:noFill/>
        </p:spPr>
        <p:txBody>
          <a:bodyPr wrap="square" rtlCol="0">
            <a:spAutoFit/>
          </a:bodyPr>
          <a:lstStyle/>
          <a:p>
            <a:r>
              <a:rPr lang="zh-CN" altLang="en-US" dirty="0"/>
              <a:t>读返回数据</a:t>
            </a:r>
            <a:endParaRPr lang="en-US" dirty="0"/>
          </a:p>
        </p:txBody>
      </p:sp>
    </p:spTree>
    <p:extLst>
      <p:ext uri="{BB962C8B-B14F-4D97-AF65-F5344CB8AC3E}">
        <p14:creationId xmlns:p14="http://schemas.microsoft.com/office/powerpoint/2010/main" val="237733849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CustomShape 1"/>
          <p:cNvSpPr/>
          <p:nvPr/>
        </p:nvSpPr>
        <p:spPr>
          <a:xfrm>
            <a:off x="677160" y="609480"/>
            <a:ext cx="8595000" cy="77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zh-CN" altLang="en-US" sz="3600" spc="-1" dirty="0">
                <a:solidFill>
                  <a:srgbClr val="5FCBEF"/>
                </a:solidFill>
                <a:latin typeface="Trebuchet MS"/>
                <a:ea typeface="DejaVu Sans"/>
              </a:rPr>
              <a:t>什么时候</a:t>
            </a:r>
            <a:r>
              <a:rPr lang="zh-CN" altLang="en-US" sz="3600" b="0" strike="noStrike" spc="-1" dirty="0">
                <a:solidFill>
                  <a:srgbClr val="5FCBEF"/>
                </a:solidFill>
                <a:latin typeface="Trebuchet MS"/>
                <a:ea typeface="DejaVu Sans"/>
              </a:rPr>
              <a:t>使用线程</a:t>
            </a:r>
            <a:endParaRPr lang="en-US" sz="3600" b="0" strike="noStrike" spc="-1" dirty="0">
              <a:latin typeface="Arial"/>
            </a:endParaRPr>
          </a:p>
        </p:txBody>
      </p:sp>
      <p:sp>
        <p:nvSpPr>
          <p:cNvPr id="303" name="CustomShape 2"/>
          <p:cNvSpPr/>
          <p:nvPr/>
        </p:nvSpPr>
        <p:spPr>
          <a:xfrm>
            <a:off x="1337945" y="1501346"/>
            <a:ext cx="7273430" cy="419097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1800">
              <a:lnSpc>
                <a:spcPct val="150000"/>
              </a:lnSpc>
              <a:buClr>
                <a:srgbClr val="000000"/>
              </a:buClr>
            </a:pPr>
            <a:r>
              <a:rPr lang="zh-CN" altLang="en-US" sz="2000" b="0" strike="noStrike" spc="-1" dirty="0">
                <a:solidFill>
                  <a:srgbClr val="000000"/>
                </a:solidFill>
                <a:latin typeface="Trebuchet MS"/>
                <a:ea typeface="DejaVu Sans"/>
              </a:rPr>
              <a:t>没有严格的规则， 但：</a:t>
            </a:r>
            <a:endParaRPr lang="en-US" altLang="zh-CN" sz="2000" b="0" strike="noStrike" spc="-1" dirty="0">
              <a:solidFill>
                <a:srgbClr val="000000"/>
              </a:solidFill>
              <a:latin typeface="Trebuchet MS"/>
              <a:ea typeface="DejaVu Sans"/>
            </a:endParaRPr>
          </a:p>
          <a:p>
            <a:pPr marL="344700" indent="-342900">
              <a:lnSpc>
                <a:spcPct val="150000"/>
              </a:lnSpc>
              <a:buClr>
                <a:srgbClr val="000000"/>
              </a:buClr>
              <a:buFont typeface="Wingdings" panose="05000000000000000000" pitchFamily="2" charset="2"/>
              <a:buChar char="Ø"/>
            </a:pPr>
            <a:r>
              <a:rPr lang="zh-CN" altLang="en-US" sz="2000" b="0" strike="noStrike" spc="-1" dirty="0">
                <a:solidFill>
                  <a:srgbClr val="000000"/>
                </a:solidFill>
                <a:latin typeface="Trebuchet MS"/>
                <a:ea typeface="DejaVu Sans"/>
              </a:rPr>
              <a:t>需要两个或以上的任务并行执行；</a:t>
            </a:r>
            <a:endParaRPr lang="en-US" altLang="zh-CN" sz="2000" b="0" strike="noStrike" spc="-1" dirty="0">
              <a:solidFill>
                <a:srgbClr val="000000"/>
              </a:solidFill>
              <a:latin typeface="Trebuchet MS"/>
              <a:ea typeface="DejaVu Sans"/>
            </a:endParaRPr>
          </a:p>
          <a:p>
            <a:pPr marL="344700" indent="-342900">
              <a:lnSpc>
                <a:spcPct val="150000"/>
              </a:lnSpc>
              <a:buClr>
                <a:srgbClr val="000000"/>
              </a:buClr>
              <a:buFont typeface="Wingdings" panose="05000000000000000000" pitchFamily="2" charset="2"/>
              <a:buChar char="Ø"/>
            </a:pPr>
            <a:r>
              <a:rPr lang="zh-CN" altLang="en-US" sz="2000" b="0" strike="noStrike" spc="-1" dirty="0">
                <a:latin typeface="Arial"/>
              </a:rPr>
              <a:t>任务之间有比较多的数据共享；</a:t>
            </a:r>
            <a:endParaRPr lang="en-US" altLang="zh-CN" sz="2000" b="0" strike="noStrike" spc="-1" dirty="0">
              <a:latin typeface="Arial"/>
            </a:endParaRPr>
          </a:p>
          <a:p>
            <a:pPr marL="344700" indent="-342900">
              <a:lnSpc>
                <a:spcPct val="150000"/>
              </a:lnSpc>
              <a:buClr>
                <a:srgbClr val="000000"/>
              </a:buClr>
              <a:buFont typeface="Wingdings" panose="05000000000000000000" pitchFamily="2" charset="2"/>
              <a:buChar char="Ø"/>
            </a:pPr>
            <a:r>
              <a:rPr lang="zh-CN" altLang="en-US" sz="2000" b="0" strike="noStrike" spc="-1" dirty="0">
                <a:latin typeface="Arial"/>
              </a:rPr>
              <a:t>多个任务可能阻塞，但造成阻塞的原因不同。</a:t>
            </a:r>
            <a:endParaRPr lang="en-US" altLang="zh-CN" sz="2000" b="0" strike="noStrike" spc="-1" dirty="0">
              <a:latin typeface="Arial"/>
            </a:endParaRPr>
          </a:p>
          <a:p>
            <a:pPr marL="344700" indent="-342900">
              <a:lnSpc>
                <a:spcPct val="150000"/>
              </a:lnSpc>
              <a:buClr>
                <a:srgbClr val="000000"/>
              </a:buClr>
              <a:buFont typeface="Wingdings" panose="05000000000000000000" pitchFamily="2" charset="2"/>
              <a:buChar char="Ø"/>
            </a:pPr>
            <a:r>
              <a:rPr lang="en-US" sz="2000" spc="-1" dirty="0">
                <a:latin typeface="Arial"/>
              </a:rPr>
              <a:t>CPU</a:t>
            </a:r>
            <a:r>
              <a:rPr lang="zh-CN" altLang="en-US" sz="2000" spc="-1" dirty="0">
                <a:latin typeface="Arial"/>
              </a:rPr>
              <a:t>不是瓶颈</a:t>
            </a:r>
            <a:endParaRPr lang="en-US" altLang="zh-CN" sz="2000" spc="-1" dirty="0">
              <a:latin typeface="Arial"/>
            </a:endParaRPr>
          </a:p>
          <a:p>
            <a:pPr marL="344700" indent="-342900">
              <a:lnSpc>
                <a:spcPct val="150000"/>
              </a:lnSpc>
              <a:buClr>
                <a:srgbClr val="000000"/>
              </a:buClr>
              <a:buFont typeface="Wingdings" panose="05000000000000000000" pitchFamily="2" charset="2"/>
              <a:buChar char="Ø"/>
            </a:pPr>
            <a:endParaRPr lang="en-US" sz="2000" b="0" strike="noStrike" spc="-1" dirty="0">
              <a:latin typeface="Arial"/>
            </a:endParaRPr>
          </a:p>
          <a:p>
            <a:pPr marL="1800">
              <a:lnSpc>
                <a:spcPct val="150000"/>
              </a:lnSpc>
              <a:buClr>
                <a:srgbClr val="000000"/>
              </a:buClr>
            </a:pPr>
            <a:r>
              <a:rPr lang="zh-CN" altLang="en-US" sz="2000" spc="-1" dirty="0">
                <a:latin typeface="Arial"/>
              </a:rPr>
              <a:t>一些例子：</a:t>
            </a:r>
            <a:endParaRPr lang="en-US" altLang="zh-CN" sz="2000" spc="-1" dirty="0">
              <a:latin typeface="Arial"/>
            </a:endParaRPr>
          </a:p>
          <a:p>
            <a:pPr marL="1800">
              <a:lnSpc>
                <a:spcPct val="150000"/>
              </a:lnSpc>
              <a:buClr>
                <a:srgbClr val="000000"/>
              </a:buClr>
            </a:pPr>
            <a:r>
              <a:rPr lang="en-US" altLang="zh-CN" sz="2000" b="0" strike="noStrike" spc="-1" dirty="0">
                <a:latin typeface="Arial"/>
              </a:rPr>
              <a:t>1. web</a:t>
            </a:r>
            <a:r>
              <a:rPr lang="zh-CN" altLang="en-US" sz="2000" b="0" strike="noStrike" spc="-1" dirty="0">
                <a:latin typeface="Arial"/>
              </a:rPr>
              <a:t>服务器， 多线程服务多个客户；</a:t>
            </a:r>
            <a:endParaRPr lang="en-US" altLang="zh-CN" sz="2000" b="0" strike="noStrike" spc="-1" dirty="0">
              <a:latin typeface="Arial"/>
            </a:endParaRPr>
          </a:p>
          <a:p>
            <a:pPr marL="459000" indent="-457200">
              <a:lnSpc>
                <a:spcPct val="150000"/>
              </a:lnSpc>
              <a:buClr>
                <a:srgbClr val="000000"/>
              </a:buClr>
              <a:buAutoNum type="arabicPeriod" startAt="2"/>
            </a:pPr>
            <a:r>
              <a:rPr lang="en-US" altLang="zh-CN" sz="2000" spc="-1" dirty="0">
                <a:latin typeface="Arial"/>
              </a:rPr>
              <a:t>UI</a:t>
            </a:r>
            <a:r>
              <a:rPr lang="zh-CN" altLang="en-US" sz="2000" spc="-1" dirty="0">
                <a:latin typeface="Arial"/>
              </a:rPr>
              <a:t>程序，一个负责画界面，一个负责用户输入；</a:t>
            </a:r>
            <a:r>
              <a:rPr lang="en-US" altLang="zh-CN" sz="2000" spc="-1" dirty="0">
                <a:latin typeface="Arial"/>
              </a:rPr>
              <a:t> </a:t>
            </a:r>
            <a:endParaRPr lang="en-US" altLang="zh-CN" sz="2000" b="0" strike="noStrike" spc="-1" dirty="0">
              <a:latin typeface="Arial"/>
            </a:endParaRPr>
          </a:p>
        </p:txBody>
      </p:sp>
    </p:spTree>
    <p:extLst>
      <p:ext uri="{BB962C8B-B14F-4D97-AF65-F5344CB8AC3E}">
        <p14:creationId xmlns:p14="http://schemas.microsoft.com/office/powerpoint/2010/main" val="426084870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2041936" y="1405055"/>
            <a:ext cx="5491628" cy="43712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571500" indent="-571500">
              <a:lnSpc>
                <a:spcPct val="150000"/>
              </a:lnSpc>
              <a:buFont typeface="Wingdings" panose="05000000000000000000" pitchFamily="2" charset="2"/>
              <a:buChar char="Ø"/>
            </a:pPr>
            <a:r>
              <a:rPr lang="zh-CN" altLang="en-US" sz="3600" b="1" spc="-1" dirty="0">
                <a:solidFill>
                  <a:srgbClr val="5FCBEF"/>
                </a:solidFill>
                <a:latin typeface="Trebuchet MS"/>
                <a:ea typeface="DejaVu Sans"/>
              </a:rPr>
              <a:t>文件系统</a:t>
            </a:r>
            <a:endParaRPr lang="en-US" altLang="zh-CN" sz="3600" b="1" spc="-1" dirty="0">
              <a:solidFill>
                <a:srgbClr val="5FCBEF"/>
              </a:solidFill>
              <a:latin typeface="Trebuchet MS"/>
              <a:ea typeface="DejaVu Sans"/>
            </a:endParaRPr>
          </a:p>
          <a:p>
            <a:pPr marL="571500" indent="-571500">
              <a:lnSpc>
                <a:spcPct val="150000"/>
              </a:lnSpc>
              <a:buFont typeface="Wingdings" panose="05000000000000000000" pitchFamily="2" charset="2"/>
              <a:buChar char="Ø"/>
            </a:pPr>
            <a:r>
              <a:rPr lang="zh-CN" altLang="en-US" sz="3600" b="1" spc="-1" dirty="0">
                <a:solidFill>
                  <a:srgbClr val="5FCBEF"/>
                </a:solidFill>
                <a:latin typeface="Trebuchet MS"/>
              </a:rPr>
              <a:t>中断处理</a:t>
            </a:r>
            <a:endParaRPr lang="en-US" altLang="zh-CN" sz="3600" b="1" spc="-1" dirty="0">
              <a:solidFill>
                <a:srgbClr val="5FCBEF"/>
              </a:solidFill>
              <a:latin typeface="Trebuchet MS"/>
            </a:endParaRPr>
          </a:p>
          <a:p>
            <a:pPr marL="571500" indent="-571500">
              <a:lnSpc>
                <a:spcPct val="150000"/>
              </a:lnSpc>
              <a:buFont typeface="Wingdings" panose="05000000000000000000" pitchFamily="2" charset="2"/>
              <a:buChar char="Ø"/>
            </a:pPr>
            <a:r>
              <a:rPr lang="zh-CN" altLang="en-US" sz="3600" b="1" spc="-1" dirty="0">
                <a:solidFill>
                  <a:srgbClr val="5FCBEF"/>
                </a:solidFill>
                <a:latin typeface="Trebuchet MS"/>
              </a:rPr>
              <a:t>内存管理</a:t>
            </a:r>
            <a:endParaRPr lang="en-US" altLang="zh-CN" sz="3600" b="1" spc="-1" dirty="0">
              <a:solidFill>
                <a:srgbClr val="5FCBEF"/>
              </a:solidFill>
              <a:latin typeface="Trebuchet MS"/>
            </a:endParaRPr>
          </a:p>
          <a:p>
            <a:pPr marL="571500" indent="-571500">
              <a:lnSpc>
                <a:spcPct val="150000"/>
              </a:lnSpc>
              <a:buFont typeface="Wingdings" panose="05000000000000000000" pitchFamily="2" charset="2"/>
              <a:buChar char="Ø"/>
            </a:pPr>
            <a:r>
              <a:rPr lang="zh-CN" altLang="en-US" sz="3600" b="1" spc="-1" dirty="0">
                <a:solidFill>
                  <a:srgbClr val="5FCBEF"/>
                </a:solidFill>
                <a:latin typeface="Trebuchet MS"/>
              </a:rPr>
              <a:t>进程和调度</a:t>
            </a:r>
            <a:endParaRPr lang="en-US" altLang="zh-CN" sz="3600" b="1" spc="-1" dirty="0">
              <a:solidFill>
                <a:srgbClr val="5FCBEF"/>
              </a:solidFill>
              <a:latin typeface="Trebuchet MS"/>
            </a:endParaRPr>
          </a:p>
          <a:p>
            <a:pPr marL="571500" indent="-571500">
              <a:lnSpc>
                <a:spcPct val="150000"/>
              </a:lnSpc>
              <a:buFont typeface="Wingdings" panose="05000000000000000000" pitchFamily="2" charset="2"/>
              <a:buChar char="Ø"/>
            </a:pPr>
            <a:r>
              <a:rPr lang="zh-CN" altLang="en-US" sz="3600" b="1" spc="-1" dirty="0">
                <a:solidFill>
                  <a:srgbClr val="5FCBEF"/>
                </a:solidFill>
                <a:highlight>
                  <a:srgbClr val="FFFF00"/>
                </a:highlight>
                <a:latin typeface="Trebuchet MS"/>
              </a:rPr>
              <a:t>进程间通信</a:t>
            </a:r>
            <a:endParaRPr lang="en-US" altLang="zh-CN" sz="3600" b="1" spc="-1" dirty="0">
              <a:solidFill>
                <a:srgbClr val="5FCBEF"/>
              </a:solidFill>
              <a:highlight>
                <a:srgbClr val="FFFF00"/>
              </a:highlight>
              <a:latin typeface="Trebuchet MS"/>
            </a:endParaRPr>
          </a:p>
          <a:p>
            <a:pPr marL="571500" indent="-571500">
              <a:lnSpc>
                <a:spcPct val="150000"/>
              </a:lnSpc>
              <a:buFont typeface="Wingdings" panose="05000000000000000000" pitchFamily="2" charset="2"/>
              <a:buChar char="Ø"/>
            </a:pPr>
            <a:endParaRPr lang="en-US" altLang="zh-CN" sz="3600" b="1" spc="-1" dirty="0">
              <a:solidFill>
                <a:srgbClr val="5FCBEF"/>
              </a:solidFill>
              <a:highlight>
                <a:srgbClr val="FFFF00"/>
              </a:highlight>
              <a:latin typeface="Trebuchet MS"/>
            </a:endParaRPr>
          </a:p>
          <a:p>
            <a:pPr marL="571500" indent="-571500">
              <a:lnSpc>
                <a:spcPct val="150000"/>
              </a:lnSpc>
              <a:buFont typeface="Wingdings" panose="05000000000000000000" pitchFamily="2" charset="2"/>
              <a:buChar char="Ø"/>
            </a:pPr>
            <a:endParaRPr lang="en-US" altLang="zh-CN" sz="3600" b="1" spc="-1" dirty="0">
              <a:solidFill>
                <a:srgbClr val="5FCBEF"/>
              </a:solidFill>
              <a:latin typeface="Trebuchet MS"/>
            </a:endParaRPr>
          </a:p>
          <a:p>
            <a:pPr marL="571500" indent="-571500">
              <a:lnSpc>
                <a:spcPct val="150000"/>
              </a:lnSpc>
              <a:buFont typeface="Wingdings" panose="05000000000000000000" pitchFamily="2" charset="2"/>
              <a:buChar char="Ø"/>
            </a:pPr>
            <a:endParaRPr lang="en-US" altLang="zh-CN" sz="3600" b="1" spc="-1" dirty="0">
              <a:solidFill>
                <a:srgbClr val="5FCBEF"/>
              </a:solidFill>
              <a:latin typeface="Trebuchet MS"/>
            </a:endParaRPr>
          </a:p>
          <a:p>
            <a:pPr marL="571500" indent="-571500">
              <a:lnSpc>
                <a:spcPct val="150000"/>
              </a:lnSpc>
              <a:buFont typeface="Wingdings" panose="05000000000000000000" pitchFamily="2" charset="2"/>
              <a:buChar char="Ø"/>
            </a:pPr>
            <a:endParaRPr lang="en-US" sz="3600" b="1" strike="noStrike" spc="-1" dirty="0">
              <a:solidFill>
                <a:srgbClr val="5FCBEF"/>
              </a:solidFill>
              <a:latin typeface="Trebuchet MS"/>
              <a:ea typeface="DejaVu Sans"/>
            </a:endParaRPr>
          </a:p>
        </p:txBody>
      </p:sp>
    </p:spTree>
    <p:extLst>
      <p:ext uri="{BB962C8B-B14F-4D97-AF65-F5344CB8AC3E}">
        <p14:creationId xmlns:p14="http://schemas.microsoft.com/office/powerpoint/2010/main" val="199806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299410" y="2134838"/>
            <a:ext cx="8746958" cy="286086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b="0" strike="noStrike" spc="-1" dirty="0">
                <a:solidFill>
                  <a:srgbClr val="000000"/>
                </a:solidFill>
                <a:latin typeface="Liberation Mono;Courier New;DejaVu Sans Mono"/>
                <a:ea typeface="DejaVu Sans"/>
                <a:hlinkClick r:id="rId3"/>
              </a:rPr>
              <a:t>https://www.youtube.com/watch?v=cNN_tTXABUA</a:t>
            </a:r>
            <a:endParaRPr lang="en-US" b="0" strike="noStrike" spc="-1" dirty="0">
              <a:solidFill>
                <a:srgbClr val="000000"/>
              </a:solidFill>
              <a:latin typeface="Liberation Mono;Courier New;DejaVu Sans Mono"/>
              <a:ea typeface="DejaVu Sans"/>
            </a:endParaRPr>
          </a:p>
          <a:p>
            <a:pPr>
              <a:lnSpc>
                <a:spcPct val="100000"/>
              </a:lnSpc>
            </a:pPr>
            <a:endParaRPr lang="en-US" spc="-1" dirty="0">
              <a:solidFill>
                <a:srgbClr val="000000"/>
              </a:solidFill>
              <a:latin typeface="Liberation Mono;Courier New;DejaVu Sans Mono"/>
              <a:ea typeface="DejaVu Sans"/>
            </a:endParaRPr>
          </a:p>
          <a:p>
            <a:r>
              <a:rPr lang="en-US" u="sng" spc="-1" dirty="0">
                <a:solidFill>
                  <a:srgbClr val="0000FF"/>
                </a:solidFill>
                <a:latin typeface="Liberation Mono;Courier New;DejaVu Sans Mono"/>
                <a:hlinkClick r:id="rId4"/>
              </a:rPr>
              <a:t>http://www.buthowdoitknow.com/</a:t>
            </a:r>
            <a:endParaRPr lang="en-US" u="sng" spc="-1" dirty="0">
              <a:solidFill>
                <a:srgbClr val="0000FF"/>
              </a:solidFill>
              <a:latin typeface="Liberation Mono;Courier New;DejaVu Sans Mono"/>
            </a:endParaRPr>
          </a:p>
          <a:p>
            <a:endParaRPr lang="en-US" u="sng" spc="-1" dirty="0">
              <a:solidFill>
                <a:srgbClr val="0000FF"/>
              </a:solidFill>
              <a:latin typeface="Liberation Mono;Courier New;DejaVu Sans Mono"/>
            </a:endParaRPr>
          </a:p>
          <a:p>
            <a:r>
              <a:rPr lang="en-US" u="sng" spc="-1" dirty="0">
                <a:solidFill>
                  <a:srgbClr val="0000FF"/>
                </a:solidFill>
                <a:latin typeface="Liberation Mono;Courier New;DejaVu Sans Mono"/>
                <a:hlinkClick r:id="rId5"/>
              </a:rPr>
              <a:t>https://dl.acm.org/citation.cfm?id=3287324</a:t>
            </a:r>
            <a:endParaRPr lang="en-US" u="sng" spc="-1" dirty="0">
              <a:solidFill>
                <a:srgbClr val="0000FF"/>
              </a:solidFill>
              <a:latin typeface="Liberation Mono;Courier New;DejaVu Sans Mono"/>
            </a:endParaRPr>
          </a:p>
          <a:p>
            <a:endParaRPr lang="en-US" u="sng" spc="-1" dirty="0">
              <a:solidFill>
                <a:srgbClr val="0000FF"/>
              </a:solidFill>
              <a:latin typeface="Liberation Mono;Courier New;DejaVu Sans Mono"/>
            </a:endParaRPr>
          </a:p>
          <a:p>
            <a:r>
              <a:rPr lang="en-US" u="sng" spc="-1" dirty="0">
                <a:solidFill>
                  <a:srgbClr val="0000FF"/>
                </a:solidFill>
                <a:latin typeface="Liberation Mono;Courier New;DejaVu Sans Mono"/>
                <a:hlinkClick r:id="rId6"/>
              </a:rPr>
              <a:t> https://www.khanacademy.org/computing/computer-science/how-computers-work2</a:t>
            </a:r>
            <a:endParaRPr lang="en-US" spc="-1" dirty="0"/>
          </a:p>
          <a:p>
            <a:endParaRPr lang="en-US" spc="-1" dirty="0"/>
          </a:p>
          <a:p>
            <a:endParaRPr lang="en-US" spc="-1" dirty="0"/>
          </a:p>
          <a:p>
            <a:pPr>
              <a:lnSpc>
                <a:spcPct val="100000"/>
              </a:lnSpc>
            </a:pPr>
            <a:r>
              <a:rPr lang="en-US" b="0" strike="noStrike" spc="-1" dirty="0">
                <a:solidFill>
                  <a:srgbClr val="000000"/>
                </a:solidFill>
                <a:latin typeface="Liberation Mono;Courier New;DejaVu Sans Mono"/>
                <a:ea typeface="DejaVu Sans"/>
              </a:rPr>
              <a:t> </a:t>
            </a:r>
            <a:endParaRPr lang="en-US"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509040" y="308880"/>
            <a:ext cx="8108280" cy="74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a:solidFill>
                  <a:srgbClr val="5FCBEF"/>
                </a:solidFill>
                <a:latin typeface="Trebuchet MS"/>
                <a:ea typeface="DejaVu Sans"/>
              </a:rPr>
              <a:t>什么是数据</a:t>
            </a:r>
            <a:endParaRPr lang="en-US" sz="3600" b="0" strike="noStrike" spc="-1">
              <a:latin typeface="Arial"/>
            </a:endParaRPr>
          </a:p>
        </p:txBody>
      </p:sp>
      <p:sp>
        <p:nvSpPr>
          <p:cNvPr id="167" name="CustomShape 2"/>
          <p:cNvSpPr/>
          <p:nvPr/>
        </p:nvSpPr>
        <p:spPr>
          <a:xfrm>
            <a:off x="677160" y="1227240"/>
            <a:ext cx="10252800" cy="531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1000" lnSpcReduction="10000"/>
          </a:bodyPr>
          <a:lstStyle/>
          <a:p>
            <a:pPr>
              <a:lnSpc>
                <a:spcPct val="100000"/>
              </a:lnSpc>
              <a:spcBef>
                <a:spcPts val="1001"/>
              </a:spcBef>
            </a:pPr>
            <a:r>
              <a:rPr lang="en-US" sz="2200" b="0" strike="noStrike" spc="-1" dirty="0" err="1">
                <a:solidFill>
                  <a:srgbClr val="00B050"/>
                </a:solidFill>
                <a:latin typeface="Trebuchet MS"/>
                <a:ea typeface="DejaVu Sans"/>
              </a:rPr>
              <a:t>定义</a:t>
            </a:r>
            <a:r>
              <a:rPr lang="en-US" sz="2200" b="0" strike="noStrike" spc="-1" dirty="0">
                <a:solidFill>
                  <a:srgbClr val="00B050"/>
                </a:solidFill>
                <a:latin typeface="Trebuchet MS"/>
                <a:ea typeface="DejaVu Sans"/>
              </a:rPr>
              <a:t>： 计算机数据是指所有能输入到计算机并被计算机程序处理的符号和介质的总称，是用于输入电子计算机进行处理，具有一定意义的数字、字母、符号和模拟量等的通称</a:t>
            </a:r>
            <a:endParaRPr lang="en-US" sz="2200" b="0" strike="noStrike" spc="-1" dirty="0">
              <a:latin typeface="Arial"/>
            </a:endParaRPr>
          </a:p>
          <a:p>
            <a:pPr>
              <a:lnSpc>
                <a:spcPct val="100000"/>
              </a:lnSpc>
              <a:spcBef>
                <a:spcPts val="1001"/>
              </a:spcBef>
            </a:pPr>
            <a:endParaRPr lang="en-US" sz="2200" b="0" strike="noStrike" spc="-1" dirty="0">
              <a:latin typeface="Arial"/>
            </a:endParaRPr>
          </a:p>
          <a:p>
            <a:pPr marL="343080" indent="-341280">
              <a:lnSpc>
                <a:spcPct val="100000"/>
              </a:lnSpc>
              <a:spcBef>
                <a:spcPts val="1001"/>
              </a:spcBef>
              <a:buClr>
                <a:srgbClr val="5FCBEF"/>
              </a:buClr>
              <a:buSzPct val="80000"/>
              <a:buFont typeface="Wingdings 3" charset="2"/>
              <a:buChar char=""/>
            </a:pPr>
            <a:r>
              <a:rPr lang="en-US" sz="1800" b="0" strike="noStrike" spc="-1" dirty="0" err="1">
                <a:solidFill>
                  <a:srgbClr val="404040"/>
                </a:solidFill>
                <a:latin typeface="Trebuchet MS"/>
                <a:ea typeface="DejaVu Sans"/>
              </a:rPr>
              <a:t>整数</a:t>
            </a:r>
            <a:r>
              <a:rPr lang="en-US" sz="1800" b="0" strike="noStrike" spc="-1" dirty="0">
                <a:solidFill>
                  <a:srgbClr val="404040"/>
                </a:solidFill>
                <a:latin typeface="Trebuchet MS"/>
                <a:ea typeface="DejaVu Sans"/>
              </a:rPr>
              <a:t> ： 正/</a:t>
            </a:r>
            <a:r>
              <a:rPr lang="en-US" sz="1800" b="0" strike="noStrike" spc="-1" dirty="0" err="1">
                <a:solidFill>
                  <a:srgbClr val="404040"/>
                </a:solidFill>
                <a:latin typeface="Trebuchet MS"/>
                <a:ea typeface="DejaVu Sans"/>
              </a:rPr>
              <a:t>负整数</a:t>
            </a:r>
            <a:r>
              <a:rPr lang="en-US" sz="1800" b="0" strike="noStrike" spc="-1" dirty="0">
                <a:solidFill>
                  <a:srgbClr val="404040"/>
                </a:solidFill>
                <a:latin typeface="Trebuchet MS"/>
                <a:ea typeface="DejaVu Sans"/>
              </a:rPr>
              <a:t>；</a:t>
            </a:r>
            <a:endParaRPr lang="en-US" sz="1800" b="0" strike="noStrike" spc="-1" dirty="0">
              <a:latin typeface="Arial"/>
            </a:endParaRPr>
          </a:p>
          <a:p>
            <a:pPr marL="343080" indent="-341280">
              <a:lnSpc>
                <a:spcPct val="100000"/>
              </a:lnSpc>
              <a:spcBef>
                <a:spcPts val="1001"/>
              </a:spcBef>
              <a:buClr>
                <a:srgbClr val="5FCBEF"/>
              </a:buClr>
              <a:buSzPct val="80000"/>
              <a:buFont typeface="Wingdings 3" charset="2"/>
              <a:buChar char=""/>
            </a:pPr>
            <a:r>
              <a:rPr lang="en-US" sz="1800" b="0" strike="noStrike" spc="-1" dirty="0">
                <a:solidFill>
                  <a:srgbClr val="404040"/>
                </a:solidFill>
                <a:latin typeface="Trebuchet MS"/>
                <a:ea typeface="DejaVu Sans"/>
              </a:rPr>
              <a:t>浮点数：IEEE-754, </a:t>
            </a:r>
            <a:r>
              <a:rPr lang="en-US" sz="1800" b="0" strike="noStrike" spc="-1" dirty="0" err="1">
                <a:solidFill>
                  <a:srgbClr val="404040"/>
                </a:solidFill>
                <a:latin typeface="Trebuchet MS"/>
                <a:ea typeface="DejaVu Sans"/>
              </a:rPr>
              <a:t>单精度，双精度</a:t>
            </a:r>
            <a:r>
              <a:rPr lang="en-US" sz="1800" b="0" strike="noStrike" spc="-1" dirty="0">
                <a:solidFill>
                  <a:srgbClr val="404040"/>
                </a:solidFill>
                <a:latin typeface="Trebuchet MS"/>
                <a:ea typeface="DejaVu Sans"/>
              </a:rPr>
              <a:t>， </a:t>
            </a:r>
            <a:r>
              <a:rPr lang="en-US" sz="1800" b="0" strike="noStrike" spc="-1" dirty="0" err="1">
                <a:solidFill>
                  <a:srgbClr val="404040"/>
                </a:solidFill>
                <a:latin typeface="Trebuchet MS"/>
                <a:ea typeface="DejaVu Sans"/>
              </a:rPr>
              <a:t>延伸单精确度</a:t>
            </a:r>
            <a:endParaRPr lang="en-US" sz="1800" b="0" strike="noStrike" spc="-1" dirty="0">
              <a:latin typeface="Arial"/>
            </a:endParaRPr>
          </a:p>
          <a:p>
            <a:pPr marL="343080" indent="-341280">
              <a:lnSpc>
                <a:spcPct val="100000"/>
              </a:lnSpc>
              <a:spcBef>
                <a:spcPts val="1001"/>
              </a:spcBef>
              <a:buClr>
                <a:srgbClr val="5FCBEF"/>
              </a:buClr>
              <a:buSzPct val="80000"/>
              <a:buFont typeface="Wingdings 3" charset="2"/>
              <a:buChar char=""/>
            </a:pPr>
            <a:r>
              <a:rPr lang="en-US" sz="1800" b="0" strike="noStrike" spc="-1" dirty="0" err="1">
                <a:solidFill>
                  <a:srgbClr val="404040"/>
                </a:solidFill>
                <a:latin typeface="Trebuchet MS"/>
                <a:ea typeface="DejaVu Sans"/>
              </a:rPr>
              <a:t>字符</a:t>
            </a:r>
            <a:r>
              <a:rPr lang="en-US" sz="1800" b="0" strike="noStrike" spc="-1" dirty="0">
                <a:solidFill>
                  <a:srgbClr val="404040"/>
                </a:solidFill>
                <a:latin typeface="Trebuchet MS"/>
                <a:ea typeface="DejaVu Sans"/>
              </a:rPr>
              <a:t>/</a:t>
            </a:r>
            <a:r>
              <a:rPr lang="en-US" sz="1800" b="0" strike="noStrike" spc="-1" dirty="0" err="1">
                <a:solidFill>
                  <a:srgbClr val="404040"/>
                </a:solidFill>
                <a:latin typeface="Trebuchet MS"/>
                <a:ea typeface="DejaVu Sans"/>
              </a:rPr>
              <a:t>字符串</a:t>
            </a:r>
            <a:endParaRPr lang="en-US" sz="1800" b="0" strike="noStrike" spc="-1" dirty="0">
              <a:latin typeface="Arial"/>
            </a:endParaRPr>
          </a:p>
          <a:p>
            <a:pPr marL="743040" lvl="1" indent="-284040">
              <a:lnSpc>
                <a:spcPct val="100000"/>
              </a:lnSpc>
              <a:spcBef>
                <a:spcPts val="1001"/>
              </a:spcBef>
              <a:buClr>
                <a:srgbClr val="5FCBEF"/>
              </a:buClr>
              <a:buSzPct val="80000"/>
              <a:buFont typeface="Wingdings 3" charset="2"/>
              <a:buChar char=""/>
            </a:pPr>
            <a:r>
              <a:rPr lang="en-US" sz="1600" b="0" strike="noStrike" spc="-1" dirty="0" err="1">
                <a:solidFill>
                  <a:srgbClr val="404040"/>
                </a:solidFill>
                <a:latin typeface="Trebuchet MS"/>
                <a:ea typeface="DejaVu Sans"/>
              </a:rPr>
              <a:t>编码</a:t>
            </a:r>
            <a:endParaRPr lang="en-US" sz="1600" b="0" strike="noStrike" spc="-1" dirty="0">
              <a:latin typeface="Arial"/>
            </a:endParaRPr>
          </a:p>
          <a:p>
            <a:pPr marL="1143000" lvl="2" indent="-226800">
              <a:lnSpc>
                <a:spcPct val="100000"/>
              </a:lnSpc>
              <a:spcBef>
                <a:spcPts val="1001"/>
              </a:spcBef>
              <a:buClr>
                <a:srgbClr val="5FCBEF"/>
              </a:buClr>
              <a:buSzPct val="80000"/>
              <a:buFont typeface="Wingdings 3" charset="2"/>
              <a:buChar char=""/>
            </a:pPr>
            <a:r>
              <a:rPr lang="en-US" sz="1400" b="0" strike="noStrike" spc="-1" dirty="0" err="1">
                <a:solidFill>
                  <a:srgbClr val="404040"/>
                </a:solidFill>
                <a:latin typeface="Trebuchet MS"/>
                <a:ea typeface="DejaVu Sans"/>
              </a:rPr>
              <a:t>美国标准信息交换码</a:t>
            </a:r>
            <a:r>
              <a:rPr lang="en-US" sz="1400" b="0" strike="noStrike" spc="-1" dirty="0">
                <a:solidFill>
                  <a:srgbClr val="404040"/>
                </a:solidFill>
                <a:latin typeface="Trebuchet MS"/>
                <a:ea typeface="DejaVu Sans"/>
              </a:rPr>
              <a:t> American Standard Code for Information Interchange</a:t>
            </a:r>
            <a:endParaRPr lang="en-US" sz="1400" b="0" strike="noStrike" spc="-1" dirty="0">
              <a:latin typeface="Arial"/>
            </a:endParaRPr>
          </a:p>
          <a:p>
            <a:pPr marL="1143000" lvl="2" indent="-226800">
              <a:lnSpc>
                <a:spcPct val="100000"/>
              </a:lnSpc>
              <a:spcBef>
                <a:spcPts val="1001"/>
              </a:spcBef>
              <a:buClr>
                <a:srgbClr val="5FCBEF"/>
              </a:buClr>
              <a:buSzPct val="80000"/>
              <a:buFont typeface="Wingdings 3" charset="2"/>
              <a:buChar char=""/>
            </a:pPr>
            <a:r>
              <a:rPr lang="en-US" sz="1400" b="0" strike="noStrike" spc="-1" dirty="0" err="1">
                <a:solidFill>
                  <a:srgbClr val="404040"/>
                </a:solidFill>
                <a:latin typeface="Trebuchet MS"/>
                <a:ea typeface="DejaVu Sans"/>
              </a:rPr>
              <a:t>中国大陆国标</a:t>
            </a:r>
            <a:r>
              <a:rPr lang="en-US" sz="1400" b="0" strike="noStrike" spc="-1" dirty="0">
                <a:solidFill>
                  <a:srgbClr val="404040"/>
                </a:solidFill>
                <a:latin typeface="Trebuchet MS"/>
                <a:ea typeface="DejaVu Sans"/>
              </a:rPr>
              <a:t>： GB2312, GBK, GB18031</a:t>
            </a:r>
            <a:endParaRPr lang="en-US" sz="1400" b="0" strike="noStrike" spc="-1" dirty="0">
              <a:latin typeface="Arial"/>
            </a:endParaRPr>
          </a:p>
          <a:p>
            <a:pPr marL="1143000" lvl="2" indent="-226800">
              <a:lnSpc>
                <a:spcPct val="100000"/>
              </a:lnSpc>
              <a:spcBef>
                <a:spcPts val="1001"/>
              </a:spcBef>
              <a:buClr>
                <a:srgbClr val="5FCBEF"/>
              </a:buClr>
              <a:buSzPct val="80000"/>
              <a:buFont typeface="Wingdings 3" charset="2"/>
              <a:buChar char=""/>
            </a:pPr>
            <a:r>
              <a:rPr lang="en-US" sz="1400" b="0" strike="noStrike" spc="-1" dirty="0">
                <a:solidFill>
                  <a:srgbClr val="404040"/>
                </a:solidFill>
                <a:latin typeface="Trebuchet MS"/>
                <a:ea typeface="DejaVu Sans"/>
              </a:rPr>
              <a:t>台湾繁体：BIG5</a:t>
            </a:r>
            <a:endParaRPr lang="en-US" sz="1400" b="0" strike="noStrike" spc="-1" dirty="0">
              <a:latin typeface="Arial"/>
            </a:endParaRPr>
          </a:p>
          <a:p>
            <a:pPr marL="1143000" lvl="2" indent="-226800">
              <a:lnSpc>
                <a:spcPct val="100000"/>
              </a:lnSpc>
              <a:spcBef>
                <a:spcPts val="1001"/>
              </a:spcBef>
              <a:buClr>
                <a:srgbClr val="5FCBEF"/>
              </a:buClr>
              <a:buSzPct val="80000"/>
              <a:buFont typeface="Wingdings 3" charset="2"/>
              <a:buChar char=""/>
            </a:pPr>
            <a:r>
              <a:rPr lang="en-US" sz="1400" b="0" strike="noStrike" spc="-1" dirty="0" err="1">
                <a:solidFill>
                  <a:srgbClr val="404040"/>
                </a:solidFill>
                <a:latin typeface="Trebuchet MS"/>
                <a:ea typeface="DejaVu Sans"/>
              </a:rPr>
              <a:t>中国</a:t>
            </a:r>
            <a:r>
              <a:rPr lang="en-US" sz="1400" b="0" strike="noStrike" spc="-1" dirty="0">
                <a:solidFill>
                  <a:srgbClr val="404040"/>
                </a:solidFill>
                <a:latin typeface="Trebuchet MS"/>
                <a:ea typeface="DejaVu Sans"/>
              </a:rPr>
              <a:t>(China), </a:t>
            </a:r>
            <a:r>
              <a:rPr lang="en-US" sz="1400" b="0" strike="noStrike" spc="-1" dirty="0" err="1">
                <a:solidFill>
                  <a:srgbClr val="404040"/>
                </a:solidFill>
                <a:latin typeface="Trebuchet MS"/>
                <a:ea typeface="DejaVu Sans"/>
              </a:rPr>
              <a:t>日本</a:t>
            </a:r>
            <a:r>
              <a:rPr lang="en-US" sz="1400" b="0" strike="noStrike" spc="-1" dirty="0">
                <a:solidFill>
                  <a:srgbClr val="404040"/>
                </a:solidFill>
                <a:latin typeface="Trebuchet MS"/>
                <a:ea typeface="DejaVu Sans"/>
              </a:rPr>
              <a:t> (Japan)， </a:t>
            </a:r>
            <a:r>
              <a:rPr lang="en-US" sz="1400" b="0" strike="noStrike" spc="-1" dirty="0" err="1">
                <a:solidFill>
                  <a:srgbClr val="404040"/>
                </a:solidFill>
                <a:latin typeface="Trebuchet MS"/>
                <a:ea typeface="DejaVu Sans"/>
              </a:rPr>
              <a:t>韩国</a:t>
            </a:r>
            <a:r>
              <a:rPr lang="en-US" sz="1400" b="0" strike="noStrike" spc="-1" dirty="0">
                <a:solidFill>
                  <a:srgbClr val="404040"/>
                </a:solidFill>
                <a:latin typeface="Trebuchet MS"/>
                <a:ea typeface="DejaVu Sans"/>
              </a:rPr>
              <a:t>(Korean)， </a:t>
            </a:r>
            <a:r>
              <a:rPr lang="en-US" sz="1400" b="0" strike="noStrike" spc="-1" dirty="0" err="1">
                <a:solidFill>
                  <a:srgbClr val="404040"/>
                </a:solidFill>
                <a:latin typeface="Trebuchet MS"/>
                <a:ea typeface="DejaVu Sans"/>
              </a:rPr>
              <a:t>越南等</a:t>
            </a:r>
            <a:r>
              <a:rPr lang="en-US" sz="1400" b="0" strike="noStrike" spc="-1" dirty="0">
                <a:solidFill>
                  <a:srgbClr val="404040"/>
                </a:solidFill>
                <a:latin typeface="Trebuchet MS"/>
                <a:ea typeface="DejaVu Sans"/>
              </a:rPr>
              <a:t>: CJK</a:t>
            </a:r>
            <a:endParaRPr lang="en-US" sz="1400" b="0" strike="noStrike" spc="-1" dirty="0">
              <a:latin typeface="Arial"/>
            </a:endParaRPr>
          </a:p>
          <a:p>
            <a:pPr marL="1143000" lvl="2" indent="-226800">
              <a:lnSpc>
                <a:spcPct val="100000"/>
              </a:lnSpc>
              <a:spcBef>
                <a:spcPts val="1001"/>
              </a:spcBef>
              <a:buClr>
                <a:srgbClr val="5FCBEF"/>
              </a:buClr>
              <a:buSzPct val="80000"/>
              <a:buFont typeface="Wingdings 3" charset="2"/>
              <a:buChar char=""/>
            </a:pPr>
            <a:r>
              <a:rPr lang="en-US" sz="1400" b="0" strike="noStrike" spc="-1" dirty="0">
                <a:solidFill>
                  <a:srgbClr val="404040"/>
                </a:solidFill>
                <a:latin typeface="Trebuchet MS"/>
                <a:ea typeface="DejaVu Sans"/>
              </a:rPr>
              <a:t>Unicode：UTF-8， UTF-16, UTF-32</a:t>
            </a:r>
            <a:endParaRPr lang="en-US" sz="1400" b="0" strike="noStrike" spc="-1" dirty="0">
              <a:latin typeface="Arial"/>
            </a:endParaRPr>
          </a:p>
          <a:p>
            <a:pPr marL="743040" lvl="1" indent="-284040">
              <a:lnSpc>
                <a:spcPct val="100000"/>
              </a:lnSpc>
              <a:spcBef>
                <a:spcPts val="1001"/>
              </a:spcBef>
              <a:buClr>
                <a:srgbClr val="5FCBEF"/>
              </a:buClr>
              <a:buSzPct val="80000"/>
              <a:buFont typeface="Wingdings 3" charset="2"/>
              <a:buChar char=""/>
            </a:pPr>
            <a:r>
              <a:rPr lang="en-US" sz="1600" b="0" strike="noStrike" spc="-1" dirty="0" err="1">
                <a:solidFill>
                  <a:srgbClr val="404040"/>
                </a:solidFill>
                <a:latin typeface="Trebuchet MS"/>
                <a:ea typeface="DejaVu Sans"/>
              </a:rPr>
              <a:t>显示</a:t>
            </a:r>
            <a:r>
              <a:rPr lang="en-US" sz="1600" b="0" strike="noStrike" spc="-1" dirty="0">
                <a:solidFill>
                  <a:srgbClr val="404040"/>
                </a:solidFill>
                <a:latin typeface="Trebuchet MS"/>
                <a:ea typeface="DejaVu Sans"/>
              </a:rPr>
              <a:t> ：</a:t>
            </a:r>
            <a:r>
              <a:rPr lang="en-US" sz="1600" b="0" strike="noStrike" spc="-1" dirty="0" err="1">
                <a:solidFill>
                  <a:srgbClr val="404040"/>
                </a:solidFill>
                <a:latin typeface="Trebuchet MS"/>
                <a:ea typeface="DejaVu Sans"/>
              </a:rPr>
              <a:t>点阵</a:t>
            </a:r>
            <a:r>
              <a:rPr lang="en-US" sz="1600" b="0" strike="noStrike" spc="-1" dirty="0">
                <a:solidFill>
                  <a:srgbClr val="404040"/>
                </a:solidFill>
                <a:latin typeface="Trebuchet MS"/>
                <a:ea typeface="DejaVu Sans"/>
              </a:rPr>
              <a:t>， </a:t>
            </a:r>
            <a:r>
              <a:rPr lang="en-US" sz="1600" b="0" strike="noStrike" spc="-1" dirty="0" err="1">
                <a:solidFill>
                  <a:srgbClr val="404040"/>
                </a:solidFill>
                <a:latin typeface="Trebuchet MS"/>
                <a:ea typeface="DejaVu Sans"/>
              </a:rPr>
              <a:t>矢量</a:t>
            </a:r>
            <a:endParaRPr lang="en-US" sz="1600" b="0" strike="noStrike" spc="-1" dirty="0">
              <a:latin typeface="Arial"/>
            </a:endParaRPr>
          </a:p>
          <a:p>
            <a:pPr marL="343080" indent="-341280">
              <a:lnSpc>
                <a:spcPct val="100000"/>
              </a:lnSpc>
              <a:spcBef>
                <a:spcPts val="1001"/>
              </a:spcBef>
              <a:buClr>
                <a:srgbClr val="5FCBEF"/>
              </a:buClr>
              <a:buSzPct val="80000"/>
              <a:buFont typeface="Wingdings 3" charset="2"/>
              <a:buChar char=""/>
            </a:pPr>
            <a:r>
              <a:rPr lang="en-US" sz="1800" b="0" strike="noStrike" spc="-1" dirty="0" err="1">
                <a:solidFill>
                  <a:srgbClr val="404040"/>
                </a:solidFill>
                <a:latin typeface="Trebuchet MS"/>
                <a:ea typeface="DejaVu Sans"/>
              </a:rPr>
              <a:t>声音：频率采样</a:t>
            </a:r>
            <a:endParaRPr lang="en-US" sz="1800" b="0" strike="noStrike" spc="-1" dirty="0">
              <a:latin typeface="Arial"/>
            </a:endParaRPr>
          </a:p>
          <a:p>
            <a:pPr marL="343080" indent="-341280">
              <a:lnSpc>
                <a:spcPct val="100000"/>
              </a:lnSpc>
              <a:spcBef>
                <a:spcPts val="1001"/>
              </a:spcBef>
              <a:buClr>
                <a:srgbClr val="5FCBEF"/>
              </a:buClr>
              <a:buSzPct val="80000"/>
              <a:buFont typeface="Wingdings 3" charset="2"/>
              <a:buChar char=""/>
            </a:pPr>
            <a:r>
              <a:rPr lang="en-US" sz="1800" b="0" strike="noStrike" spc="-1" dirty="0" err="1">
                <a:solidFill>
                  <a:srgbClr val="404040"/>
                </a:solidFill>
                <a:latin typeface="Trebuchet MS"/>
                <a:ea typeface="DejaVu Sans"/>
              </a:rPr>
              <a:t>图像</a:t>
            </a:r>
            <a:r>
              <a:rPr lang="en-US" sz="1800" b="0" strike="noStrike" spc="-1" dirty="0">
                <a:solidFill>
                  <a:srgbClr val="404040"/>
                </a:solidFill>
                <a:latin typeface="Trebuchet MS"/>
                <a:ea typeface="DejaVu Sans"/>
              </a:rPr>
              <a:t>/</a:t>
            </a:r>
            <a:r>
              <a:rPr lang="en-US" sz="1800" b="0" strike="noStrike" spc="-1" dirty="0" err="1">
                <a:solidFill>
                  <a:srgbClr val="404040"/>
                </a:solidFill>
                <a:latin typeface="Trebuchet MS"/>
                <a:ea typeface="DejaVu Sans"/>
              </a:rPr>
              <a:t>图像</a:t>
            </a:r>
            <a:r>
              <a:rPr lang="en-US" sz="1800" b="0" strike="noStrike" spc="-1" dirty="0">
                <a:solidFill>
                  <a:srgbClr val="404040"/>
                </a:solidFill>
                <a:latin typeface="Trebuchet MS"/>
                <a:ea typeface="DejaVu Sans"/>
              </a:rPr>
              <a:t>： </a:t>
            </a:r>
            <a:r>
              <a:rPr lang="en-US" sz="1800" b="0" strike="noStrike" spc="-1" dirty="0" err="1">
                <a:solidFill>
                  <a:srgbClr val="404040"/>
                </a:solidFill>
                <a:latin typeface="Trebuchet MS"/>
                <a:ea typeface="DejaVu Sans"/>
              </a:rPr>
              <a:t>像素，RGB</a:t>
            </a:r>
            <a:r>
              <a:rPr lang="en-US" sz="1800" b="0" strike="noStrike" spc="-1" dirty="0">
                <a:solidFill>
                  <a:srgbClr val="404040"/>
                </a:solidFill>
                <a:latin typeface="Trebuchet MS"/>
                <a:ea typeface="DejaVu Sans"/>
              </a:rPr>
              <a:t>, YUV, HIS， </a:t>
            </a:r>
            <a:r>
              <a:rPr lang="en-US" sz="1800" b="0" strike="noStrike" spc="-1" dirty="0" err="1">
                <a:solidFill>
                  <a:srgbClr val="404040"/>
                </a:solidFill>
                <a:latin typeface="Trebuchet MS"/>
                <a:ea typeface="DejaVu Sans"/>
              </a:rPr>
              <a:t>YCbCr</a:t>
            </a:r>
            <a:r>
              <a:rPr lang="en-US" sz="1800" b="0" strike="noStrike" spc="-1" dirty="0">
                <a:solidFill>
                  <a:srgbClr val="404040"/>
                </a:solidFill>
                <a:latin typeface="Trebuchet MS"/>
                <a:ea typeface="DejaVu Sans"/>
              </a:rPr>
              <a:t>, </a:t>
            </a:r>
            <a:r>
              <a:rPr lang="en-US" sz="1800" b="0" strike="noStrike" spc="-1" dirty="0" err="1">
                <a:solidFill>
                  <a:srgbClr val="404040"/>
                </a:solidFill>
                <a:latin typeface="Trebuchet MS"/>
                <a:ea typeface="DejaVu Sans"/>
              </a:rPr>
              <a:t>位图图像，矢量图形</a:t>
            </a:r>
            <a:endParaRPr lang="en-US" sz="1800" b="0" strike="noStrike" spc="-1" dirty="0">
              <a:latin typeface="Arial"/>
            </a:endParaRPr>
          </a:p>
          <a:p>
            <a:pPr marL="343080" indent="-341280">
              <a:lnSpc>
                <a:spcPct val="100000"/>
              </a:lnSpc>
              <a:spcBef>
                <a:spcPts val="1001"/>
              </a:spcBef>
              <a:buClr>
                <a:srgbClr val="5FCBEF"/>
              </a:buClr>
              <a:buSzPct val="80000"/>
              <a:buFont typeface="Wingdings 3" charset="2"/>
              <a:buChar char=""/>
            </a:pPr>
            <a:r>
              <a:rPr lang="en-US" sz="1800" b="0" strike="noStrike" spc="-1" dirty="0" err="1">
                <a:solidFill>
                  <a:srgbClr val="404040"/>
                </a:solidFill>
                <a:latin typeface="Trebuchet MS"/>
                <a:ea typeface="DejaVu Sans"/>
              </a:rPr>
              <a:t>动画</a:t>
            </a:r>
            <a:r>
              <a:rPr lang="en-US" sz="1800" b="0" strike="noStrike" spc="-1" dirty="0">
                <a:solidFill>
                  <a:srgbClr val="404040"/>
                </a:solidFill>
                <a:latin typeface="Trebuchet MS"/>
                <a:ea typeface="DejaVu Sans"/>
              </a:rPr>
              <a:t>/</a:t>
            </a:r>
            <a:r>
              <a:rPr lang="en-US" sz="1800" b="0" strike="noStrike" spc="-1" dirty="0" err="1">
                <a:solidFill>
                  <a:srgbClr val="404040"/>
                </a:solidFill>
                <a:latin typeface="Trebuchet MS"/>
                <a:ea typeface="DejaVu Sans"/>
              </a:rPr>
              <a:t>视频</a:t>
            </a:r>
            <a:r>
              <a:rPr lang="en-US" sz="1800" b="0" strike="noStrike" spc="-1" dirty="0">
                <a:solidFill>
                  <a:srgbClr val="404040"/>
                </a:solidFill>
                <a:latin typeface="Trebuchet MS"/>
                <a:ea typeface="DejaVu Sans"/>
              </a:rPr>
              <a:t> </a:t>
            </a:r>
            <a:endParaRPr lang="en-US" sz="1800" b="0" strike="noStrike" spc="-1" dirty="0">
              <a:latin typeface="Arial"/>
            </a:endParaRPr>
          </a:p>
          <a:p>
            <a:pPr>
              <a:lnSpc>
                <a:spcPct val="100000"/>
              </a:lnSpc>
              <a:spcBef>
                <a:spcPts val="1001"/>
              </a:spcBef>
            </a:pPr>
            <a:endParaRPr lang="en-US" sz="1800" b="0" strike="noStrike" spc="-1" dirty="0">
              <a:latin typeface="Arial"/>
            </a:endParaRPr>
          </a:p>
        </p:txBody>
      </p:sp>
      <p:sp>
        <p:nvSpPr>
          <p:cNvPr id="168" name="CustomShape 3"/>
          <p:cNvSpPr/>
          <p:nvPr/>
        </p:nvSpPr>
        <p:spPr>
          <a:xfrm>
            <a:off x="3081240" y="6535080"/>
            <a:ext cx="475380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FF0000"/>
                </a:solidFill>
                <a:latin typeface="Trebuchet MS"/>
                <a:ea typeface="DejaVu Sans"/>
              </a:rPr>
              <a:t>计算机中，所有的信息都是用0和1来表示的</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569160" y="224640"/>
            <a:ext cx="8108280" cy="74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dirty="0" err="1">
                <a:solidFill>
                  <a:srgbClr val="5FCBEF"/>
                </a:solidFill>
                <a:latin typeface="Trebuchet MS"/>
                <a:ea typeface="DejaVu Sans"/>
              </a:rPr>
              <a:t>数据的表示</a:t>
            </a:r>
            <a:r>
              <a:rPr lang="en-US" sz="3600" b="0" strike="noStrike" spc="-1" dirty="0">
                <a:solidFill>
                  <a:srgbClr val="5FCBEF"/>
                </a:solidFill>
                <a:latin typeface="Trebuchet MS"/>
                <a:ea typeface="DejaVu Sans"/>
              </a:rPr>
              <a:t>– 1 – </a:t>
            </a:r>
            <a:r>
              <a:rPr lang="en-US" sz="3600" b="0" strike="noStrike" spc="-1" dirty="0" err="1">
                <a:solidFill>
                  <a:srgbClr val="5FCBEF"/>
                </a:solidFill>
                <a:latin typeface="Trebuchet MS"/>
                <a:ea typeface="DejaVu Sans"/>
              </a:rPr>
              <a:t>整数</a:t>
            </a:r>
            <a:r>
              <a:rPr lang="en-US" sz="3600" b="0" strike="noStrike" spc="-1" dirty="0">
                <a:solidFill>
                  <a:srgbClr val="5FCBEF"/>
                </a:solidFill>
                <a:latin typeface="Trebuchet MS"/>
                <a:ea typeface="DejaVu Sans"/>
              </a:rPr>
              <a:t> </a:t>
            </a:r>
            <a:endParaRPr lang="en-US" sz="3600" b="0" strike="noStrike" spc="-1" dirty="0">
              <a:latin typeface="Arial"/>
            </a:endParaRPr>
          </a:p>
        </p:txBody>
      </p:sp>
      <p:sp>
        <p:nvSpPr>
          <p:cNvPr id="170" name="CustomShape 2"/>
          <p:cNvSpPr/>
          <p:nvPr/>
        </p:nvSpPr>
        <p:spPr>
          <a:xfrm>
            <a:off x="1637231" y="2059822"/>
            <a:ext cx="7040209" cy="19095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001"/>
              </a:spcBef>
            </a:pPr>
            <a:r>
              <a:rPr lang="zh-CN" altLang="en-US" sz="2800" dirty="0"/>
              <a:t>计算机中的整数分为两类</a:t>
            </a:r>
            <a:endParaRPr lang="en-US" altLang="zh-CN" sz="2800" dirty="0"/>
          </a:p>
          <a:p>
            <a:pPr>
              <a:lnSpc>
                <a:spcPct val="100000"/>
              </a:lnSpc>
              <a:spcBef>
                <a:spcPts val="1001"/>
              </a:spcBef>
            </a:pPr>
            <a:r>
              <a:rPr lang="en-US" altLang="zh-CN" sz="2800" dirty="0"/>
              <a:t>    </a:t>
            </a:r>
            <a:r>
              <a:rPr lang="zh-CN" altLang="en-US" sz="2800" dirty="0"/>
              <a:t>无符号整数</a:t>
            </a:r>
            <a:r>
              <a:rPr lang="en-US" altLang="zh-CN" sz="2800" dirty="0"/>
              <a:t>- </a:t>
            </a:r>
            <a:r>
              <a:rPr lang="en-US" sz="2800" dirty="0"/>
              <a:t>unsigned integer</a:t>
            </a:r>
            <a:endParaRPr lang="en-US" altLang="zh-CN" sz="2800" dirty="0"/>
          </a:p>
          <a:p>
            <a:pPr>
              <a:lnSpc>
                <a:spcPct val="100000"/>
              </a:lnSpc>
              <a:spcBef>
                <a:spcPts val="1001"/>
              </a:spcBef>
            </a:pPr>
            <a:r>
              <a:rPr lang="en-US" altLang="zh-CN" sz="2800" dirty="0"/>
              <a:t>    </a:t>
            </a:r>
            <a:r>
              <a:rPr lang="zh-CN" altLang="en-US" sz="2800" dirty="0"/>
              <a:t>有符号整数</a:t>
            </a:r>
            <a:r>
              <a:rPr lang="en-US" altLang="zh-CN" sz="2800" dirty="0"/>
              <a:t>- </a:t>
            </a:r>
            <a:r>
              <a:rPr lang="en-US" sz="2800" dirty="0"/>
              <a:t>signed integer</a:t>
            </a:r>
            <a:endParaRPr lang="en-US" sz="2800" b="0" strike="noStrike" spc="-1"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569160" y="224640"/>
            <a:ext cx="8108280" cy="74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dirty="0" err="1">
                <a:solidFill>
                  <a:srgbClr val="5FCBEF"/>
                </a:solidFill>
                <a:latin typeface="Trebuchet MS"/>
                <a:ea typeface="DejaVu Sans"/>
              </a:rPr>
              <a:t>数据的表示</a:t>
            </a:r>
            <a:r>
              <a:rPr lang="en-US" sz="3600" b="0" strike="noStrike" spc="-1" dirty="0">
                <a:solidFill>
                  <a:srgbClr val="5FCBEF"/>
                </a:solidFill>
                <a:latin typeface="Trebuchet MS"/>
                <a:ea typeface="DejaVu Sans"/>
              </a:rPr>
              <a:t>– 1 – </a:t>
            </a:r>
            <a:r>
              <a:rPr lang="zh-CN" altLang="en-US" sz="3600" b="0" strike="noStrike" spc="-1" dirty="0">
                <a:solidFill>
                  <a:srgbClr val="5FCBEF"/>
                </a:solidFill>
                <a:latin typeface="Trebuchet MS"/>
                <a:ea typeface="DejaVu Sans"/>
              </a:rPr>
              <a:t>无符号</a:t>
            </a:r>
            <a:r>
              <a:rPr lang="en-US" sz="3600" b="0" strike="noStrike" spc="-1" dirty="0" err="1">
                <a:solidFill>
                  <a:srgbClr val="5FCBEF"/>
                </a:solidFill>
                <a:latin typeface="Trebuchet MS"/>
                <a:ea typeface="DejaVu Sans"/>
              </a:rPr>
              <a:t>整数</a:t>
            </a:r>
            <a:endParaRPr lang="en-US" sz="3600" b="0" strike="noStrike" spc="-1" dirty="0">
              <a:latin typeface="Arial"/>
            </a:endParaRPr>
          </a:p>
        </p:txBody>
      </p:sp>
      <p:sp>
        <p:nvSpPr>
          <p:cNvPr id="170" name="CustomShape 2"/>
          <p:cNvSpPr/>
          <p:nvPr/>
        </p:nvSpPr>
        <p:spPr>
          <a:xfrm>
            <a:off x="1085481" y="1076669"/>
            <a:ext cx="9597952" cy="555669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endParaRPr lang="en-US" altLang="zh-CN" sz="2000" strike="noStrike" spc="-1" dirty="0">
              <a:latin typeface="Trebuchet MS"/>
              <a:ea typeface="DejaVu Sans"/>
            </a:endParaRPr>
          </a:p>
          <a:p>
            <a:pPr>
              <a:lnSpc>
                <a:spcPct val="100000"/>
              </a:lnSpc>
              <a:spcBef>
                <a:spcPts val="1001"/>
              </a:spcBef>
            </a:pPr>
            <a:r>
              <a:rPr lang="zh-CN" altLang="en-US" sz="2000" strike="noStrike" spc="-1" dirty="0">
                <a:latin typeface="Trebuchet MS"/>
                <a:ea typeface="DejaVu Sans"/>
              </a:rPr>
              <a:t>无符号整数一般用</a:t>
            </a:r>
            <a:r>
              <a:rPr lang="en-US" altLang="zh-CN" sz="2000" dirty="0"/>
              <a:t>8</a:t>
            </a:r>
            <a:r>
              <a:rPr lang="zh-CN" altLang="en-US" sz="2000" dirty="0"/>
              <a:t>位、</a:t>
            </a:r>
            <a:r>
              <a:rPr lang="en-US" altLang="zh-CN" sz="2000" dirty="0"/>
              <a:t>16</a:t>
            </a:r>
            <a:r>
              <a:rPr lang="zh-CN" altLang="en-US" sz="2000" dirty="0"/>
              <a:t>位、</a:t>
            </a:r>
            <a:r>
              <a:rPr lang="en-US" altLang="zh-CN" sz="2000" dirty="0"/>
              <a:t>32</a:t>
            </a:r>
            <a:r>
              <a:rPr lang="zh-CN" altLang="en-US" sz="2000" dirty="0"/>
              <a:t>位、</a:t>
            </a:r>
            <a:r>
              <a:rPr lang="en-US" altLang="zh-CN" sz="2000" dirty="0"/>
              <a:t>64</a:t>
            </a:r>
            <a:r>
              <a:rPr lang="zh-CN" altLang="en-US" sz="2000" dirty="0"/>
              <a:t>位甚至更多位（</a:t>
            </a:r>
            <a:r>
              <a:rPr lang="en-US" altLang="zh-CN" sz="2000" dirty="0"/>
              <a:t>Bit</a:t>
            </a:r>
            <a:r>
              <a:rPr lang="zh-CN" altLang="en-US" sz="2000" dirty="0"/>
              <a:t>）来表示。如果用</a:t>
            </a:r>
            <a:r>
              <a:rPr lang="en-US" altLang="zh-CN" sz="2000" dirty="0"/>
              <a:t>n</a:t>
            </a:r>
            <a:r>
              <a:rPr lang="zh-CN" altLang="en-US" sz="2000" dirty="0"/>
              <a:t>位来表示，其范围是</a:t>
            </a:r>
            <a:r>
              <a:rPr lang="en-US" altLang="zh-CN" sz="2000" dirty="0"/>
              <a:t>0 ~ 2^n -1</a:t>
            </a:r>
            <a:r>
              <a:rPr lang="zh-CN" altLang="en-US" sz="2000" dirty="0"/>
              <a:t>：</a:t>
            </a:r>
            <a:endParaRPr lang="en-US" altLang="zh-CN" sz="2000" dirty="0"/>
          </a:p>
          <a:p>
            <a:pPr lvl="2">
              <a:spcBef>
                <a:spcPts val="1001"/>
              </a:spcBef>
            </a:pPr>
            <a:r>
              <a:rPr lang="en-US" altLang="zh-CN" sz="2000" dirty="0"/>
              <a:t> 8 </a:t>
            </a:r>
            <a:r>
              <a:rPr lang="zh-CN" altLang="en-US" sz="2000" dirty="0"/>
              <a:t>位： </a:t>
            </a:r>
            <a:r>
              <a:rPr lang="en-US" altLang="zh-CN" sz="2000" dirty="0"/>
              <a:t>0 ~ 255</a:t>
            </a:r>
          </a:p>
          <a:p>
            <a:pPr lvl="2">
              <a:spcBef>
                <a:spcPts val="1001"/>
              </a:spcBef>
            </a:pPr>
            <a:r>
              <a:rPr lang="en-US" altLang="zh-CN" sz="2000" dirty="0"/>
              <a:t>16</a:t>
            </a:r>
            <a:r>
              <a:rPr lang="zh-CN" altLang="en-US" sz="2000" dirty="0"/>
              <a:t>位： </a:t>
            </a:r>
            <a:r>
              <a:rPr lang="en-US" altLang="zh-CN" sz="2000" dirty="0"/>
              <a:t>0 ~ 65535</a:t>
            </a:r>
          </a:p>
          <a:p>
            <a:pPr lvl="2">
              <a:spcBef>
                <a:spcPts val="1001"/>
              </a:spcBef>
            </a:pPr>
            <a:r>
              <a:rPr lang="en-US" altLang="zh-CN" sz="2000" dirty="0"/>
              <a:t>32</a:t>
            </a:r>
            <a:r>
              <a:rPr lang="zh-CN" altLang="en-US" sz="2000" dirty="0"/>
              <a:t>位：  </a:t>
            </a:r>
            <a:r>
              <a:rPr lang="en-US" altLang="zh-CN" sz="2000" dirty="0"/>
              <a:t>0 ~ 2^32 -1</a:t>
            </a:r>
          </a:p>
          <a:p>
            <a:pPr lvl="2">
              <a:spcBef>
                <a:spcPts val="1001"/>
              </a:spcBef>
            </a:pPr>
            <a:r>
              <a:rPr lang="en-US" altLang="zh-CN" sz="2000" dirty="0"/>
              <a:t>64</a:t>
            </a:r>
            <a:r>
              <a:rPr lang="zh-CN" altLang="en-US" sz="2000" dirty="0"/>
              <a:t>位：   </a:t>
            </a:r>
            <a:r>
              <a:rPr lang="en-US" altLang="zh-CN" sz="2000" dirty="0"/>
              <a:t>0 ~ 2 ^64 -1</a:t>
            </a:r>
          </a:p>
          <a:p>
            <a:pPr>
              <a:lnSpc>
                <a:spcPct val="100000"/>
              </a:lnSpc>
              <a:spcBef>
                <a:spcPts val="1001"/>
              </a:spcBef>
            </a:pPr>
            <a:endParaRPr lang="en-US" sz="2000" strike="noStrike" spc="-1" dirty="0">
              <a:latin typeface="Arial"/>
            </a:endParaRPr>
          </a:p>
          <a:p>
            <a:pPr>
              <a:lnSpc>
                <a:spcPct val="100000"/>
              </a:lnSpc>
              <a:spcBef>
                <a:spcPts val="1001"/>
              </a:spcBef>
            </a:pPr>
            <a:r>
              <a:rPr lang="zh-CN" altLang="en-US" sz="2000" strike="noStrike" spc="-1" dirty="0">
                <a:latin typeface="Arial"/>
              </a:rPr>
              <a:t>溢出：进行算数运算时，计算的结果超出表示的范围，产生溢出。例如： </a:t>
            </a:r>
            <a:r>
              <a:rPr lang="en-US" altLang="zh-CN" sz="2000" strike="noStrike" spc="-1" dirty="0">
                <a:latin typeface="Arial"/>
              </a:rPr>
              <a:t>8</a:t>
            </a:r>
            <a:r>
              <a:rPr lang="zh-CN" altLang="en-US" sz="2000" strike="noStrike" spc="-1" dirty="0">
                <a:latin typeface="Arial"/>
              </a:rPr>
              <a:t>位无符号数，</a:t>
            </a:r>
            <a:r>
              <a:rPr lang="en-US" altLang="zh-CN" sz="2000" strike="noStrike" spc="-1" dirty="0">
                <a:latin typeface="Arial"/>
              </a:rPr>
              <a:t>250 + 100 = 350</a:t>
            </a:r>
            <a:r>
              <a:rPr lang="zh-CN" altLang="en-US" sz="2000" strike="noStrike" spc="-1" dirty="0">
                <a:latin typeface="Arial"/>
              </a:rPr>
              <a:t>， 溢出后的结果是</a:t>
            </a:r>
            <a:r>
              <a:rPr lang="en-US" altLang="zh-CN" sz="2000" strike="noStrike" spc="-1" dirty="0">
                <a:latin typeface="Arial"/>
              </a:rPr>
              <a:t>94  (250 + 100) mod 256 = 94 </a:t>
            </a:r>
          </a:p>
          <a:p>
            <a:pPr>
              <a:lnSpc>
                <a:spcPct val="100000"/>
              </a:lnSpc>
              <a:spcBef>
                <a:spcPts val="1001"/>
              </a:spcBef>
            </a:pPr>
            <a:r>
              <a:rPr lang="zh-CN" altLang="en-US" sz="2000" strike="noStrike" spc="-1" dirty="0">
                <a:latin typeface="Arial"/>
              </a:rPr>
              <a:t> </a:t>
            </a:r>
            <a:endParaRPr lang="en-US" altLang="zh-CN" sz="2000" strike="noStrike" spc="-1" dirty="0">
              <a:latin typeface="Arial"/>
            </a:endParaRPr>
          </a:p>
          <a:p>
            <a:pPr>
              <a:lnSpc>
                <a:spcPct val="100000"/>
              </a:lnSpc>
              <a:spcBef>
                <a:spcPts val="1001"/>
              </a:spcBef>
            </a:pPr>
            <a:r>
              <a:rPr lang="zh-CN" altLang="en-US" sz="2000" spc="-1" dirty="0"/>
              <a:t>溢出检测： </a:t>
            </a:r>
            <a:r>
              <a:rPr lang="zh-CN" altLang="en-US" sz="2000" strike="noStrike" spc="-1" dirty="0">
                <a:latin typeface="Arial"/>
              </a:rPr>
              <a:t>最高位有进位时，产生溢出</a:t>
            </a:r>
            <a:endParaRPr lang="en-US" sz="2000" strike="noStrike" spc="-1" dirty="0">
              <a:latin typeface="Arial"/>
            </a:endParaRPr>
          </a:p>
        </p:txBody>
      </p:sp>
    </p:spTree>
    <p:extLst>
      <p:ext uri="{BB962C8B-B14F-4D97-AF65-F5344CB8AC3E}">
        <p14:creationId xmlns:p14="http://schemas.microsoft.com/office/powerpoint/2010/main" val="271535818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569160" y="224640"/>
            <a:ext cx="8108280" cy="74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dirty="0" err="1">
                <a:solidFill>
                  <a:srgbClr val="5FCBEF"/>
                </a:solidFill>
                <a:latin typeface="Trebuchet MS"/>
                <a:ea typeface="DejaVu Sans"/>
              </a:rPr>
              <a:t>数据的表示</a:t>
            </a:r>
            <a:r>
              <a:rPr lang="en-US" sz="3600" b="0" strike="noStrike" spc="-1" dirty="0">
                <a:solidFill>
                  <a:srgbClr val="5FCBEF"/>
                </a:solidFill>
                <a:latin typeface="Trebuchet MS"/>
                <a:ea typeface="DejaVu Sans"/>
              </a:rPr>
              <a:t>– 1 – </a:t>
            </a:r>
            <a:r>
              <a:rPr lang="zh-CN" altLang="en-US" sz="3600" b="0" strike="noStrike" spc="-1" dirty="0">
                <a:solidFill>
                  <a:srgbClr val="5FCBEF"/>
                </a:solidFill>
                <a:latin typeface="Trebuchet MS"/>
                <a:ea typeface="DejaVu Sans"/>
              </a:rPr>
              <a:t>有符号</a:t>
            </a:r>
            <a:r>
              <a:rPr lang="en-US" sz="3600" b="0" strike="noStrike" spc="-1" dirty="0" err="1">
                <a:solidFill>
                  <a:srgbClr val="5FCBEF"/>
                </a:solidFill>
                <a:latin typeface="Trebuchet MS"/>
                <a:ea typeface="DejaVu Sans"/>
              </a:rPr>
              <a:t>整数</a:t>
            </a:r>
            <a:endParaRPr lang="en-US" sz="3600" b="0" strike="noStrike" spc="-1" dirty="0">
              <a:latin typeface="Arial"/>
            </a:endParaRPr>
          </a:p>
        </p:txBody>
      </p:sp>
      <p:sp>
        <p:nvSpPr>
          <p:cNvPr id="170" name="CustomShape 2"/>
          <p:cNvSpPr/>
          <p:nvPr/>
        </p:nvSpPr>
        <p:spPr>
          <a:xfrm>
            <a:off x="264600" y="1353240"/>
            <a:ext cx="10537920" cy="531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001"/>
              </a:spcBef>
            </a:pPr>
            <a:r>
              <a:rPr lang="en-US" sz="1800" b="1" strike="noStrike" spc="-1" dirty="0" err="1">
                <a:solidFill>
                  <a:srgbClr val="2E946B"/>
                </a:solidFill>
                <a:latin typeface="Trebuchet MS"/>
                <a:ea typeface="DejaVu Sans"/>
              </a:rPr>
              <a:t>真值</a:t>
            </a:r>
            <a:r>
              <a:rPr lang="en-US" sz="1800" b="0" strike="noStrike" spc="-1" dirty="0">
                <a:solidFill>
                  <a:srgbClr val="404040"/>
                </a:solidFill>
                <a:latin typeface="Trebuchet MS"/>
                <a:ea typeface="DejaVu Sans"/>
              </a:rPr>
              <a:t>： X = + 18    Y= - 29, 采用32比特来表示它们对应的机器码如下：</a:t>
            </a:r>
            <a:endParaRPr lang="en-US" sz="1800" b="0" strike="noStrike" spc="-1" dirty="0">
              <a:latin typeface="Arial"/>
            </a:endParaRPr>
          </a:p>
          <a:p>
            <a:pPr>
              <a:lnSpc>
                <a:spcPct val="100000"/>
              </a:lnSpc>
              <a:spcBef>
                <a:spcPts val="1001"/>
              </a:spcBef>
            </a:pPr>
            <a:endParaRPr lang="en-US" sz="1800" b="0" strike="noStrike" spc="-1" dirty="0">
              <a:latin typeface="Arial"/>
            </a:endParaRPr>
          </a:p>
          <a:p>
            <a:pPr marL="343080" indent="-341280">
              <a:lnSpc>
                <a:spcPct val="100000"/>
              </a:lnSpc>
              <a:spcBef>
                <a:spcPts val="1001"/>
              </a:spcBef>
              <a:buClr>
                <a:srgbClr val="5FCBEF"/>
              </a:buClr>
              <a:buSzPct val="80000"/>
              <a:buFont typeface="Wingdings 3" charset="2"/>
              <a:buChar char=""/>
            </a:pPr>
            <a:r>
              <a:rPr lang="en-US" sz="1800" b="1" strike="noStrike" spc="-1" dirty="0" err="1">
                <a:solidFill>
                  <a:srgbClr val="2E946B"/>
                </a:solidFill>
                <a:latin typeface="Trebuchet MS"/>
                <a:ea typeface="DejaVu Sans"/>
              </a:rPr>
              <a:t>源码</a:t>
            </a:r>
            <a:r>
              <a:rPr lang="en-US" sz="1800" b="0" strike="noStrike" spc="-1" dirty="0">
                <a:solidFill>
                  <a:srgbClr val="2E946B"/>
                </a:solidFill>
                <a:latin typeface="Trebuchet MS"/>
                <a:ea typeface="DejaVu Sans"/>
              </a:rPr>
              <a:t> </a:t>
            </a:r>
            <a:endParaRPr lang="en-US" sz="1800" b="0" strike="noStrike" spc="-1" dirty="0">
              <a:latin typeface="Arial"/>
            </a:endParaRPr>
          </a:p>
          <a:p>
            <a:pPr marL="743040" lvl="1" indent="-284040">
              <a:lnSpc>
                <a:spcPct val="100000"/>
              </a:lnSpc>
              <a:spcBef>
                <a:spcPts val="1001"/>
              </a:spcBef>
              <a:buClr>
                <a:srgbClr val="5FCBEF"/>
              </a:buClr>
              <a:buSzPct val="80000"/>
              <a:buFont typeface="Wingdings 3" charset="2"/>
              <a:buChar char=""/>
            </a:pPr>
            <a:r>
              <a:rPr lang="en-US" sz="1600" b="0" strike="noStrike" spc="-1" dirty="0">
                <a:solidFill>
                  <a:srgbClr val="404040"/>
                </a:solidFill>
                <a:latin typeface="Trebuchet MS"/>
                <a:ea typeface="DejaVu Sans"/>
              </a:rPr>
              <a:t>X=</a:t>
            </a:r>
            <a:r>
              <a:rPr lang="en-US" sz="1600" b="0" strike="noStrike" spc="-1" dirty="0">
                <a:solidFill>
                  <a:srgbClr val="FF0000"/>
                </a:solidFill>
                <a:latin typeface="Trebuchet MS"/>
                <a:ea typeface="DejaVu Sans"/>
              </a:rPr>
              <a:t>0</a:t>
            </a:r>
            <a:r>
              <a:rPr lang="en-US" sz="1600" b="0" strike="noStrike" spc="-1" dirty="0">
                <a:solidFill>
                  <a:srgbClr val="404040"/>
                </a:solidFill>
                <a:latin typeface="Trebuchet MS"/>
                <a:ea typeface="DejaVu Sans"/>
              </a:rPr>
              <a:t>000 0000 0001 1000       Y = </a:t>
            </a:r>
            <a:r>
              <a:rPr lang="en-US" sz="1600" b="0" strike="noStrike" spc="-1" dirty="0">
                <a:solidFill>
                  <a:srgbClr val="FF0000"/>
                </a:solidFill>
                <a:latin typeface="Trebuchet MS"/>
                <a:ea typeface="DejaVu Sans"/>
              </a:rPr>
              <a:t>1</a:t>
            </a:r>
            <a:r>
              <a:rPr lang="en-US" sz="1600" b="0" strike="noStrike" spc="-1" dirty="0">
                <a:solidFill>
                  <a:srgbClr val="404040"/>
                </a:solidFill>
                <a:latin typeface="Trebuchet MS"/>
                <a:ea typeface="DejaVu Sans"/>
              </a:rPr>
              <a:t>000 0000 0010 1001 </a:t>
            </a:r>
            <a:endParaRPr lang="en-US" sz="1600" b="0" strike="noStrike" spc="-1" dirty="0">
              <a:latin typeface="Arial"/>
            </a:endParaRPr>
          </a:p>
          <a:p>
            <a:pPr marL="457200">
              <a:lnSpc>
                <a:spcPct val="100000"/>
              </a:lnSpc>
              <a:spcBef>
                <a:spcPts val="1001"/>
              </a:spcBef>
            </a:pPr>
            <a:endParaRPr lang="en-US" sz="1600" b="0" strike="noStrike" spc="-1" dirty="0">
              <a:latin typeface="Arial"/>
            </a:endParaRPr>
          </a:p>
          <a:p>
            <a:pPr marL="343080" indent="-341280">
              <a:lnSpc>
                <a:spcPct val="100000"/>
              </a:lnSpc>
              <a:spcBef>
                <a:spcPts val="1001"/>
              </a:spcBef>
              <a:buClr>
                <a:srgbClr val="5FCBEF"/>
              </a:buClr>
              <a:buSzPct val="80000"/>
              <a:buFont typeface="Wingdings 3" charset="2"/>
              <a:buChar char=""/>
            </a:pPr>
            <a:r>
              <a:rPr lang="en-US" sz="1800" b="1" strike="noStrike" spc="-1" dirty="0" err="1">
                <a:solidFill>
                  <a:srgbClr val="2E946B"/>
                </a:solidFill>
                <a:latin typeface="Trebuchet MS"/>
                <a:ea typeface="DejaVu Sans"/>
              </a:rPr>
              <a:t>反码</a:t>
            </a:r>
            <a:r>
              <a:rPr lang="en-US" sz="1800" b="1" strike="noStrike" spc="-1" dirty="0">
                <a:solidFill>
                  <a:srgbClr val="404040"/>
                </a:solidFill>
                <a:latin typeface="Trebuchet MS"/>
                <a:ea typeface="DejaVu Sans"/>
              </a:rPr>
              <a:t>  </a:t>
            </a:r>
            <a:endParaRPr lang="en-US" sz="1800" b="0" strike="noStrike" spc="-1" dirty="0">
              <a:latin typeface="Arial"/>
            </a:endParaRPr>
          </a:p>
          <a:p>
            <a:pPr marL="743040" lvl="1" indent="-284040">
              <a:lnSpc>
                <a:spcPct val="100000"/>
              </a:lnSpc>
              <a:spcBef>
                <a:spcPts val="1001"/>
              </a:spcBef>
              <a:buClr>
                <a:srgbClr val="5FCBEF"/>
              </a:buClr>
              <a:buSzPct val="80000"/>
              <a:buFont typeface="Wingdings 3" charset="2"/>
              <a:buChar char=""/>
            </a:pPr>
            <a:r>
              <a:rPr lang="en-US" sz="1600" b="0" strike="noStrike" spc="-1" dirty="0" err="1">
                <a:solidFill>
                  <a:srgbClr val="404040"/>
                </a:solidFill>
                <a:latin typeface="Trebuchet MS"/>
                <a:ea typeface="DejaVu Sans"/>
              </a:rPr>
              <a:t>正数的反码跟原码相同；负数的反码就是原码符号位除外，其他位按位取反</a:t>
            </a:r>
            <a:endParaRPr lang="en-US" sz="1600" b="0" strike="noStrike" spc="-1" dirty="0">
              <a:latin typeface="Arial"/>
            </a:endParaRPr>
          </a:p>
          <a:p>
            <a:pPr marL="743040" lvl="1" indent="-284040">
              <a:lnSpc>
                <a:spcPct val="100000"/>
              </a:lnSpc>
              <a:spcBef>
                <a:spcPts val="1001"/>
              </a:spcBef>
              <a:buClr>
                <a:srgbClr val="5FCBEF"/>
              </a:buClr>
              <a:buSzPct val="80000"/>
              <a:buFont typeface="Wingdings 3" charset="2"/>
              <a:buChar char=""/>
            </a:pPr>
            <a:r>
              <a:rPr lang="en-US" sz="1600" b="0" strike="noStrike" spc="-1" dirty="0">
                <a:solidFill>
                  <a:srgbClr val="404040"/>
                </a:solidFill>
                <a:latin typeface="Trebuchet MS"/>
                <a:ea typeface="DejaVu Sans"/>
              </a:rPr>
              <a:t>X=0000 0000 0001 1000      Y = 1111 1111 1101 0110</a:t>
            </a:r>
            <a:endParaRPr lang="en-US" sz="1600" b="0" strike="noStrike" spc="-1" dirty="0">
              <a:latin typeface="Arial"/>
            </a:endParaRPr>
          </a:p>
          <a:p>
            <a:pPr marL="743040" lvl="1" indent="-284040">
              <a:lnSpc>
                <a:spcPct val="100000"/>
              </a:lnSpc>
              <a:spcBef>
                <a:spcPts val="1001"/>
              </a:spcBef>
              <a:buClr>
                <a:srgbClr val="5FCBEF"/>
              </a:buClr>
              <a:buSzPct val="80000"/>
              <a:buFont typeface="Wingdings 3" charset="2"/>
              <a:buChar char=""/>
            </a:pPr>
            <a:r>
              <a:rPr lang="en-US" sz="1600" b="0" strike="noStrike" spc="-1" dirty="0" err="1">
                <a:solidFill>
                  <a:srgbClr val="404040"/>
                </a:solidFill>
                <a:latin typeface="Trebuchet MS"/>
                <a:ea typeface="DejaVu Sans"/>
              </a:rPr>
              <a:t>通常是用来从原码求补码</a:t>
            </a:r>
            <a:r>
              <a:rPr lang="en-US" sz="1600" b="0" strike="noStrike" spc="-1" dirty="0">
                <a:solidFill>
                  <a:srgbClr val="404040"/>
                </a:solidFill>
                <a:latin typeface="Trebuchet MS"/>
                <a:ea typeface="DejaVu Sans"/>
              </a:rPr>
              <a:t>， </a:t>
            </a:r>
            <a:r>
              <a:rPr lang="en-US" sz="1600" b="0" strike="noStrike" spc="-1" dirty="0" err="1">
                <a:solidFill>
                  <a:srgbClr val="404040"/>
                </a:solidFill>
                <a:latin typeface="Trebuchet MS"/>
                <a:ea typeface="DejaVu Sans"/>
              </a:rPr>
              <a:t>或者补码求原码的过渡码</a:t>
            </a:r>
            <a:r>
              <a:rPr lang="en-US" sz="1600" b="0" strike="noStrike" spc="-1" dirty="0">
                <a:solidFill>
                  <a:srgbClr val="404040"/>
                </a:solidFill>
                <a:latin typeface="Trebuchet MS"/>
                <a:ea typeface="DejaVu Sans"/>
              </a:rPr>
              <a:t>）</a:t>
            </a:r>
            <a:endParaRPr lang="en-US" sz="1600" b="0" strike="noStrike" spc="-1" dirty="0">
              <a:latin typeface="Arial"/>
            </a:endParaRPr>
          </a:p>
          <a:p>
            <a:pPr>
              <a:lnSpc>
                <a:spcPct val="100000"/>
              </a:lnSpc>
              <a:spcBef>
                <a:spcPts val="1001"/>
              </a:spcBef>
            </a:pPr>
            <a:endParaRPr lang="en-US" sz="1600" b="0" strike="noStrike" spc="-1" dirty="0">
              <a:latin typeface="Arial"/>
            </a:endParaRPr>
          </a:p>
          <a:p>
            <a:pPr marL="343080" indent="-341280">
              <a:lnSpc>
                <a:spcPct val="100000"/>
              </a:lnSpc>
              <a:spcBef>
                <a:spcPts val="1001"/>
              </a:spcBef>
              <a:buClr>
                <a:srgbClr val="5FCBEF"/>
              </a:buClr>
              <a:buSzPct val="80000"/>
              <a:buFont typeface="Wingdings 3" charset="2"/>
              <a:buChar char=""/>
            </a:pPr>
            <a:r>
              <a:rPr lang="en-US" sz="1800" b="1" strike="noStrike" spc="-1" dirty="0" err="1">
                <a:solidFill>
                  <a:srgbClr val="2E946B"/>
                </a:solidFill>
                <a:latin typeface="Trebuchet MS"/>
                <a:ea typeface="DejaVu Sans"/>
              </a:rPr>
              <a:t>补码</a:t>
            </a:r>
            <a:endParaRPr lang="en-US" sz="1800" b="0" strike="noStrike" spc="-1" dirty="0">
              <a:latin typeface="Arial"/>
            </a:endParaRPr>
          </a:p>
          <a:p>
            <a:pPr marL="743040" lvl="1" indent="-284040">
              <a:lnSpc>
                <a:spcPct val="100000"/>
              </a:lnSpc>
              <a:spcBef>
                <a:spcPts val="1001"/>
              </a:spcBef>
              <a:buClr>
                <a:srgbClr val="5FCBEF"/>
              </a:buClr>
              <a:buSzPct val="80000"/>
              <a:buFont typeface="Wingdings 3" charset="2"/>
              <a:buChar char=""/>
            </a:pPr>
            <a:r>
              <a:rPr lang="en-US" sz="1600" b="0" strike="noStrike" spc="-1" dirty="0" err="1">
                <a:solidFill>
                  <a:srgbClr val="404040"/>
                </a:solidFill>
                <a:latin typeface="Trebuchet MS"/>
                <a:ea typeface="DejaVu Sans"/>
              </a:rPr>
              <a:t>正数的补码与原码相同</a:t>
            </a:r>
            <a:r>
              <a:rPr lang="en-US" sz="1600" b="0" strike="noStrike" spc="-1" dirty="0">
                <a:solidFill>
                  <a:srgbClr val="404040"/>
                </a:solidFill>
                <a:latin typeface="Trebuchet MS"/>
                <a:ea typeface="DejaVu Sans"/>
              </a:rPr>
              <a:t>； 负数的补码：原码除符号位外的所有位取反，之后再加1</a:t>
            </a:r>
            <a:endParaRPr lang="en-US" sz="1600" b="0" strike="noStrike" spc="-1" dirty="0">
              <a:latin typeface="Arial"/>
            </a:endParaRPr>
          </a:p>
          <a:p>
            <a:pPr marL="743040" lvl="1" indent="-284040">
              <a:lnSpc>
                <a:spcPct val="100000"/>
              </a:lnSpc>
              <a:spcBef>
                <a:spcPts val="1001"/>
              </a:spcBef>
              <a:buClr>
                <a:srgbClr val="5FCBEF"/>
              </a:buClr>
              <a:buSzPct val="80000"/>
              <a:buFont typeface="Wingdings 3" charset="2"/>
              <a:buChar char=""/>
            </a:pPr>
            <a:r>
              <a:rPr lang="en-US" sz="1600" b="0" strike="noStrike" spc="-1" dirty="0">
                <a:solidFill>
                  <a:srgbClr val="404040"/>
                </a:solidFill>
                <a:latin typeface="Trebuchet MS"/>
                <a:ea typeface="DejaVu Sans"/>
              </a:rPr>
              <a:t>X=0000 0000  0001 1000           Y= 1111 1111 1101 0111</a:t>
            </a:r>
            <a:endParaRPr lang="en-US" sz="1600" b="0" strike="noStrike" spc="-1" dirty="0">
              <a:latin typeface="Arial"/>
            </a:endParaRPr>
          </a:p>
          <a:p>
            <a:pPr marL="743040" lvl="1" indent="-284040">
              <a:lnSpc>
                <a:spcPct val="100000"/>
              </a:lnSpc>
              <a:spcBef>
                <a:spcPts val="1001"/>
              </a:spcBef>
              <a:buClr>
                <a:srgbClr val="5FCBEF"/>
              </a:buClr>
              <a:buSzPct val="80000"/>
              <a:buFont typeface="Wingdings 3" charset="2"/>
              <a:buChar char=""/>
            </a:pPr>
            <a:r>
              <a:rPr lang="en-US" sz="1600" b="0" strike="noStrike" spc="-1" dirty="0" err="1">
                <a:solidFill>
                  <a:srgbClr val="404040"/>
                </a:solidFill>
                <a:latin typeface="Trebuchet MS"/>
                <a:ea typeface="DejaVu Sans"/>
              </a:rPr>
              <a:t>将符号位和数值域统一处理，从而将加法和减法统一处理</a:t>
            </a:r>
            <a:r>
              <a:rPr lang="en-US" sz="1600" b="0" strike="noStrike" spc="-1" dirty="0">
                <a:solidFill>
                  <a:srgbClr val="404040"/>
                </a:solidFill>
                <a:latin typeface="Trebuchet MS"/>
                <a:ea typeface="DejaVu Sans"/>
              </a:rPr>
              <a:t> （</a:t>
            </a:r>
            <a:r>
              <a:rPr lang="en-US" sz="1600" b="0" strike="noStrike" spc="-1" dirty="0" err="1">
                <a:solidFill>
                  <a:srgbClr val="404040"/>
                </a:solidFill>
                <a:latin typeface="Trebuchet MS"/>
                <a:ea typeface="DejaVu Sans"/>
              </a:rPr>
              <a:t>原理是利用</a:t>
            </a:r>
            <a:r>
              <a:rPr lang="en-US" sz="1600" b="0" strike="noStrike" spc="-1" dirty="0">
                <a:solidFill>
                  <a:srgbClr val="404040"/>
                </a:solidFill>
                <a:latin typeface="Trebuchet MS"/>
                <a:ea typeface="DejaVu Sans"/>
              </a:rPr>
              <a:t>“”</a:t>
            </a:r>
            <a:r>
              <a:rPr lang="en-US" sz="1600" b="0" strike="noStrike" spc="-1" dirty="0" err="1">
                <a:solidFill>
                  <a:srgbClr val="404040"/>
                </a:solidFill>
                <a:latin typeface="Trebuchet MS"/>
                <a:ea typeface="DejaVu Sans"/>
              </a:rPr>
              <a:t>取模</a:t>
            </a:r>
            <a:r>
              <a:rPr lang="en-US" sz="1600" b="0" strike="noStrike" spc="-1" dirty="0">
                <a:solidFill>
                  <a:srgbClr val="404040"/>
                </a:solidFill>
                <a:latin typeface="Trebuchet MS"/>
                <a:ea typeface="DejaVu Sans"/>
              </a:rPr>
              <a:t>”，</a:t>
            </a:r>
            <a:r>
              <a:rPr lang="en-US" sz="1600" b="0" strike="noStrike" spc="-1" dirty="0" err="1">
                <a:solidFill>
                  <a:srgbClr val="404040"/>
                </a:solidFill>
                <a:latin typeface="Trebuchet MS"/>
                <a:ea typeface="DejaVu Sans"/>
              </a:rPr>
              <a:t>变减法为加法</a:t>
            </a:r>
            <a:r>
              <a:rPr lang="en-US" sz="1600" b="0" strike="noStrike" spc="-1" dirty="0">
                <a:solidFill>
                  <a:srgbClr val="404040"/>
                </a:solidFill>
                <a:latin typeface="Trebuchet MS"/>
                <a:ea typeface="DejaVu Sans"/>
              </a:rPr>
              <a:t>） </a:t>
            </a:r>
            <a:endParaRPr lang="en-US" sz="1600" b="0" strike="noStrike" spc="-1" dirty="0">
              <a:latin typeface="Arial"/>
            </a:endParaRPr>
          </a:p>
        </p:txBody>
      </p:sp>
      <p:sp>
        <p:nvSpPr>
          <p:cNvPr id="171" name="CustomShape 3"/>
          <p:cNvSpPr/>
          <p:nvPr/>
        </p:nvSpPr>
        <p:spPr>
          <a:xfrm>
            <a:off x="9930240" y="5188320"/>
            <a:ext cx="224820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dirty="0">
                <a:solidFill>
                  <a:srgbClr val="000000"/>
                </a:solidFill>
                <a:latin typeface="Trebuchet MS"/>
                <a:ea typeface="DejaVu Sans"/>
              </a:rPr>
              <a:t>100：  0110 0100   </a:t>
            </a:r>
            <a:endParaRPr lang="en-US" sz="1800" b="0" strike="noStrike" spc="-1" dirty="0">
              <a:latin typeface="Arial"/>
            </a:endParaRPr>
          </a:p>
          <a:p>
            <a:pPr>
              <a:lnSpc>
                <a:spcPct val="100000"/>
              </a:lnSpc>
            </a:pPr>
            <a:r>
              <a:rPr lang="en-US" sz="1800" b="0" strike="noStrike" spc="-1" dirty="0">
                <a:solidFill>
                  <a:srgbClr val="000000"/>
                </a:solidFill>
                <a:latin typeface="Trebuchet MS"/>
                <a:ea typeface="DejaVu Sans"/>
              </a:rPr>
              <a:t> -92： 1010 0100</a:t>
            </a:r>
            <a:endParaRPr lang="en-US" sz="1800" b="0" strike="noStrike" spc="-1" dirty="0">
              <a:latin typeface="Arial"/>
            </a:endParaRPr>
          </a:p>
          <a:p>
            <a:pPr>
              <a:lnSpc>
                <a:spcPct val="100000"/>
              </a:lnSpc>
            </a:pPr>
            <a:r>
              <a:rPr lang="en-US" sz="1800" b="0" strike="noStrike" spc="-1" dirty="0">
                <a:solidFill>
                  <a:srgbClr val="000000"/>
                </a:solidFill>
                <a:latin typeface="Trebuchet MS"/>
                <a:ea typeface="DejaVu Sans"/>
              </a:rPr>
              <a:t> -----------------------</a:t>
            </a:r>
            <a:endParaRPr lang="en-US" sz="1800" b="0" strike="noStrike" spc="-1" dirty="0">
              <a:latin typeface="Arial"/>
            </a:endParaRPr>
          </a:p>
          <a:p>
            <a:pPr>
              <a:lnSpc>
                <a:spcPct val="100000"/>
              </a:lnSpc>
            </a:pPr>
            <a:r>
              <a:rPr lang="en-US" sz="1800" b="0" strike="noStrike" spc="-1" dirty="0">
                <a:solidFill>
                  <a:srgbClr val="000000"/>
                </a:solidFill>
                <a:latin typeface="Trebuchet MS"/>
                <a:ea typeface="DejaVu Sans"/>
              </a:rPr>
              <a:t>          0000 1000</a:t>
            </a:r>
            <a:endParaRPr lang="en-US" sz="1800" b="0" strike="noStrike" spc="-1" dirty="0">
              <a:latin typeface="Arial"/>
            </a:endParaRPr>
          </a:p>
          <a:p>
            <a:pPr>
              <a:lnSpc>
                <a:spcPct val="100000"/>
              </a:lnSpc>
            </a:pPr>
            <a:endParaRPr lang="en-US" sz="1800" b="0" strike="noStrike" spc="-1" dirty="0">
              <a:latin typeface="Arial"/>
            </a:endParaRPr>
          </a:p>
        </p:txBody>
      </p:sp>
    </p:spTree>
    <p:extLst>
      <p:ext uri="{BB962C8B-B14F-4D97-AF65-F5344CB8AC3E}">
        <p14:creationId xmlns:p14="http://schemas.microsoft.com/office/powerpoint/2010/main" val="408546612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569160" y="224640"/>
            <a:ext cx="8108280" cy="74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dirty="0" err="1">
                <a:solidFill>
                  <a:srgbClr val="5FCBEF"/>
                </a:solidFill>
                <a:latin typeface="Trebuchet MS"/>
                <a:ea typeface="DejaVu Sans"/>
              </a:rPr>
              <a:t>数据的表示</a:t>
            </a:r>
            <a:r>
              <a:rPr lang="en-US" sz="3600" b="0" strike="noStrike" spc="-1" dirty="0">
                <a:solidFill>
                  <a:srgbClr val="5FCBEF"/>
                </a:solidFill>
                <a:latin typeface="Trebuchet MS"/>
                <a:ea typeface="DejaVu Sans"/>
              </a:rPr>
              <a:t>– 1 – </a:t>
            </a:r>
            <a:r>
              <a:rPr lang="zh-CN" altLang="en-US" sz="3600" b="0" strike="noStrike" spc="-1" dirty="0">
                <a:solidFill>
                  <a:srgbClr val="5FCBEF"/>
                </a:solidFill>
                <a:latin typeface="Trebuchet MS"/>
                <a:ea typeface="DejaVu Sans"/>
              </a:rPr>
              <a:t>有符号</a:t>
            </a:r>
            <a:r>
              <a:rPr lang="en-US" sz="3600" b="0" strike="noStrike" spc="-1" dirty="0" err="1">
                <a:solidFill>
                  <a:srgbClr val="5FCBEF"/>
                </a:solidFill>
                <a:latin typeface="Trebuchet MS"/>
                <a:ea typeface="DejaVu Sans"/>
              </a:rPr>
              <a:t>整数</a:t>
            </a:r>
            <a:r>
              <a:rPr lang="en-US" sz="3600" b="0" strike="noStrike" spc="-1" dirty="0">
                <a:solidFill>
                  <a:srgbClr val="5FCBEF"/>
                </a:solidFill>
                <a:latin typeface="Trebuchet MS"/>
                <a:ea typeface="DejaVu Sans"/>
              </a:rPr>
              <a:t> </a:t>
            </a:r>
            <a:r>
              <a:rPr lang="zh-CN" altLang="en-US" sz="3600" b="0" strike="noStrike" spc="-1" dirty="0">
                <a:solidFill>
                  <a:srgbClr val="5FCBEF"/>
                </a:solidFill>
                <a:latin typeface="Trebuchet MS"/>
                <a:ea typeface="DejaVu Sans"/>
              </a:rPr>
              <a:t>溢出检测</a:t>
            </a:r>
            <a:endParaRPr lang="en-US" sz="3600" b="0" strike="noStrike" spc="-1" dirty="0">
              <a:latin typeface="Arial"/>
            </a:endParaRPr>
          </a:p>
        </p:txBody>
      </p:sp>
      <p:grpSp>
        <p:nvGrpSpPr>
          <p:cNvPr id="6" name="Group 5">
            <a:extLst>
              <a:ext uri="{FF2B5EF4-FFF2-40B4-BE49-F238E27FC236}">
                <a16:creationId xmlns:a16="http://schemas.microsoft.com/office/drawing/2014/main" id="{C6B84143-E0B1-4E23-9369-14CA2EFD2E7E}"/>
              </a:ext>
            </a:extLst>
          </p:cNvPr>
          <p:cNvGrpSpPr/>
          <p:nvPr/>
        </p:nvGrpSpPr>
        <p:grpSpPr>
          <a:xfrm>
            <a:off x="1058579" y="2180797"/>
            <a:ext cx="3226744" cy="2832215"/>
            <a:chOff x="264601" y="2350479"/>
            <a:chExt cx="3226744" cy="2832215"/>
          </a:xfrm>
        </p:grpSpPr>
        <p:sp>
          <p:nvSpPr>
            <p:cNvPr id="170" name="CustomShape 2"/>
            <p:cNvSpPr/>
            <p:nvPr/>
          </p:nvSpPr>
          <p:spPr>
            <a:xfrm>
              <a:off x="264601" y="3000356"/>
              <a:ext cx="3226744" cy="218233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001"/>
                </a:spcBef>
              </a:pPr>
              <a:r>
                <a:rPr lang="en-US" sz="1600" spc="-1" dirty="0">
                  <a:latin typeface="Arial"/>
                </a:rPr>
                <a:t>     0  1  1  1      0  1  1  0 </a:t>
              </a:r>
            </a:p>
            <a:p>
              <a:pPr>
                <a:lnSpc>
                  <a:spcPct val="100000"/>
                </a:lnSpc>
                <a:spcBef>
                  <a:spcPts val="1001"/>
                </a:spcBef>
              </a:pPr>
              <a:r>
                <a:rPr lang="en-US" sz="1600" spc="-1" dirty="0">
                  <a:latin typeface="Arial"/>
                </a:rPr>
                <a:t>     0  1  0  1      1  1  0  0</a:t>
              </a:r>
            </a:p>
            <a:p>
              <a:pPr>
                <a:lnSpc>
                  <a:spcPct val="100000"/>
                </a:lnSpc>
                <a:spcBef>
                  <a:spcPts val="1001"/>
                </a:spcBef>
              </a:pPr>
              <a:endParaRPr lang="en-US" sz="1600" spc="-1" dirty="0">
                <a:latin typeface="Arial"/>
              </a:endParaRPr>
            </a:p>
            <a:p>
              <a:pPr>
                <a:lnSpc>
                  <a:spcPct val="100000"/>
                </a:lnSpc>
                <a:spcBef>
                  <a:spcPts val="1001"/>
                </a:spcBef>
              </a:pPr>
              <a:r>
                <a:rPr lang="en-US" sz="1600" spc="-1" dirty="0">
                  <a:latin typeface="Arial"/>
                </a:rPr>
                <a:t>     1  1  0  1      0  0  1  0        -46</a:t>
              </a:r>
            </a:p>
            <a:p>
              <a:pPr>
                <a:lnSpc>
                  <a:spcPct val="100000"/>
                </a:lnSpc>
                <a:spcBef>
                  <a:spcPts val="1001"/>
                </a:spcBef>
              </a:pPr>
              <a:endParaRPr lang="en-US" sz="1600" b="0" strike="noStrike" spc="-1" dirty="0">
                <a:latin typeface="Arial"/>
              </a:endParaRPr>
            </a:p>
          </p:txBody>
        </p:sp>
        <p:grpSp>
          <p:nvGrpSpPr>
            <p:cNvPr id="2" name="Group 1">
              <a:extLst>
                <a:ext uri="{FF2B5EF4-FFF2-40B4-BE49-F238E27FC236}">
                  <a16:creationId xmlns:a16="http://schemas.microsoft.com/office/drawing/2014/main" id="{F8A90FA8-8646-48B8-8106-81582281B0F7}"/>
                </a:ext>
              </a:extLst>
            </p:cNvPr>
            <p:cNvGrpSpPr/>
            <p:nvPr/>
          </p:nvGrpSpPr>
          <p:grpSpPr>
            <a:xfrm>
              <a:off x="277062" y="2350479"/>
              <a:ext cx="2618509" cy="2084509"/>
              <a:chOff x="277062" y="2350479"/>
              <a:chExt cx="2618509" cy="2084509"/>
            </a:xfrm>
          </p:grpSpPr>
          <p:sp>
            <p:nvSpPr>
              <p:cNvPr id="5" name="Rectangle 4">
                <a:extLst>
                  <a:ext uri="{FF2B5EF4-FFF2-40B4-BE49-F238E27FC236}">
                    <a16:creationId xmlns:a16="http://schemas.microsoft.com/office/drawing/2014/main" id="{9E867AAD-2E10-4F0B-95B6-F8AEA71FC82E}"/>
                  </a:ext>
                </a:extLst>
              </p:cNvPr>
              <p:cNvSpPr/>
              <p:nvPr/>
            </p:nvSpPr>
            <p:spPr>
              <a:xfrm>
                <a:off x="633844" y="3042365"/>
                <a:ext cx="126761" cy="13926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E51B8A7-C01E-4192-BD77-28BDD5BAB5BB}"/>
                  </a:ext>
                </a:extLst>
              </p:cNvPr>
              <p:cNvSpPr/>
              <p:nvPr/>
            </p:nvSpPr>
            <p:spPr>
              <a:xfrm>
                <a:off x="869372" y="3040828"/>
                <a:ext cx="126761" cy="13926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2259E953-1C4E-4FF5-89ED-35A6370B4287}"/>
                  </a:ext>
                </a:extLst>
              </p:cNvPr>
              <p:cNvCxnSpPr/>
              <p:nvPr/>
            </p:nvCxnSpPr>
            <p:spPr>
              <a:xfrm>
                <a:off x="277062" y="3927767"/>
                <a:ext cx="261850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096DE15B-90A5-4CFD-90E8-1D16E9542D29}"/>
                  </a:ext>
                </a:extLst>
              </p:cNvPr>
              <p:cNvSpPr/>
              <p:nvPr/>
            </p:nvSpPr>
            <p:spPr>
              <a:xfrm>
                <a:off x="569160" y="2350479"/>
                <a:ext cx="1845442" cy="369332"/>
              </a:xfrm>
              <a:prstGeom prst="rect">
                <a:avLst/>
              </a:prstGeom>
            </p:spPr>
            <p:txBody>
              <a:bodyPr wrap="none">
                <a:spAutoFit/>
              </a:bodyPr>
              <a:lstStyle/>
              <a:p>
                <a:r>
                  <a:rPr lang="en-US" spc="-1" dirty="0"/>
                  <a:t>118 +  92 =  210</a:t>
                </a:r>
                <a:endParaRPr lang="en-US" dirty="0"/>
              </a:p>
            </p:txBody>
          </p:sp>
        </p:grpSp>
      </p:grpSp>
      <p:sp>
        <p:nvSpPr>
          <p:cNvPr id="7" name="TextBox 6">
            <a:extLst>
              <a:ext uri="{FF2B5EF4-FFF2-40B4-BE49-F238E27FC236}">
                <a16:creationId xmlns:a16="http://schemas.microsoft.com/office/drawing/2014/main" id="{0C32AFF0-1147-434B-B9D3-A62C09B5D30D}"/>
              </a:ext>
            </a:extLst>
          </p:cNvPr>
          <p:cNvSpPr txBox="1"/>
          <p:nvPr/>
        </p:nvSpPr>
        <p:spPr>
          <a:xfrm>
            <a:off x="857839" y="4883085"/>
            <a:ext cx="9501503" cy="646331"/>
          </a:xfrm>
          <a:prstGeom prst="rect">
            <a:avLst/>
          </a:prstGeom>
          <a:noFill/>
        </p:spPr>
        <p:txBody>
          <a:bodyPr wrap="square" rtlCol="0">
            <a:spAutoFit/>
          </a:bodyPr>
          <a:lstStyle/>
          <a:p>
            <a:r>
              <a:rPr lang="zh-CN" altLang="en-US" dirty="0"/>
              <a:t>最高两位的进位如果相同（进位同时位</a:t>
            </a:r>
            <a:r>
              <a:rPr lang="en-US" altLang="zh-CN" dirty="0"/>
              <a:t>0</a:t>
            </a:r>
            <a:r>
              <a:rPr lang="zh-CN" altLang="en-US" dirty="0"/>
              <a:t>或</a:t>
            </a:r>
            <a:r>
              <a:rPr lang="en-US" altLang="zh-CN" dirty="0"/>
              <a:t>1</a:t>
            </a:r>
            <a:r>
              <a:rPr lang="zh-CN" altLang="en-US" dirty="0"/>
              <a:t>），则没有溢出； 如果相异，则发生溢出。通常，硬件会做溢出检测，并设置相应的标志位。 如：</a:t>
            </a:r>
            <a:r>
              <a:rPr lang="en-US" altLang="zh-CN" dirty="0"/>
              <a:t>x86 CPU </a:t>
            </a:r>
            <a:r>
              <a:rPr lang="zh-CN" altLang="en-US" dirty="0"/>
              <a:t>会在</a:t>
            </a:r>
            <a:r>
              <a:rPr lang="en-US" altLang="zh-CN" dirty="0" err="1"/>
              <a:t>eflags</a:t>
            </a:r>
            <a:r>
              <a:rPr lang="zh-CN" altLang="en-US" dirty="0"/>
              <a:t>寄存器中设置</a:t>
            </a:r>
            <a:r>
              <a:rPr lang="en-US" altLang="zh-CN" dirty="0"/>
              <a:t>OF</a:t>
            </a:r>
            <a:r>
              <a:rPr lang="zh-CN" altLang="en-US" dirty="0"/>
              <a:t>标志位。</a:t>
            </a:r>
            <a:endParaRPr lang="en-US" dirty="0"/>
          </a:p>
        </p:txBody>
      </p:sp>
    </p:spTree>
    <p:extLst>
      <p:ext uri="{BB962C8B-B14F-4D97-AF65-F5344CB8AC3E}">
        <p14:creationId xmlns:p14="http://schemas.microsoft.com/office/powerpoint/2010/main" val="381543304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677160" y="609480"/>
            <a:ext cx="8108280" cy="74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a:solidFill>
                  <a:srgbClr val="5FCBEF"/>
                </a:solidFill>
                <a:latin typeface="Trebuchet MS"/>
                <a:ea typeface="DejaVu Sans"/>
              </a:rPr>
              <a:t>数据的表示 – 2 – 浮点数 </a:t>
            </a:r>
            <a:endParaRPr lang="en-US" sz="3600" b="0" strike="noStrike" spc="-1">
              <a:latin typeface="Arial"/>
            </a:endParaRPr>
          </a:p>
        </p:txBody>
      </p:sp>
      <p:sp>
        <p:nvSpPr>
          <p:cNvPr id="173" name="CustomShape 2"/>
          <p:cNvSpPr/>
          <p:nvPr/>
        </p:nvSpPr>
        <p:spPr>
          <a:xfrm>
            <a:off x="794160" y="1353240"/>
            <a:ext cx="9575280" cy="171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a:lnSpc>
                <a:spcPct val="100000"/>
              </a:lnSpc>
              <a:spcBef>
                <a:spcPts val="1001"/>
              </a:spcBef>
            </a:pPr>
            <a:endParaRPr lang="en-US" sz="1800" b="0" strike="noStrike" spc="-1">
              <a:latin typeface="Arial"/>
            </a:endParaRPr>
          </a:p>
          <a:p>
            <a:pPr>
              <a:lnSpc>
                <a:spcPct val="100000"/>
              </a:lnSpc>
              <a:spcBef>
                <a:spcPts val="1001"/>
              </a:spcBef>
            </a:pPr>
            <a:endParaRPr lang="en-US" sz="1800" b="0" strike="noStrike" spc="-1">
              <a:latin typeface="Arial"/>
            </a:endParaRPr>
          </a:p>
          <a:p>
            <a:pPr>
              <a:lnSpc>
                <a:spcPct val="100000"/>
              </a:lnSpc>
              <a:spcBef>
                <a:spcPts val="1001"/>
              </a:spcBef>
            </a:pPr>
            <a:r>
              <a:rPr lang="en-US" sz="1800" b="0" strike="noStrike" spc="-1">
                <a:solidFill>
                  <a:srgbClr val="404040"/>
                </a:solidFill>
                <a:latin typeface="Trebuchet MS"/>
                <a:ea typeface="DejaVu Sans"/>
              </a:rPr>
              <a:t>IEEE – 754 国际标准规定了四种表示浮点数值的方式：单精确度（32位）、双精确度（64位）、延伸单精确度（43比特以上，很少使用）与延伸双精确度（79比特以上，通常以80位实现). 大部分CPU/计算机语言只实现了单精度（float）和双精度（double）</a:t>
            </a:r>
            <a:endParaRPr lang="en-US" sz="1800" b="0" strike="noStrike" spc="-1">
              <a:latin typeface="Arial"/>
            </a:endParaRPr>
          </a:p>
          <a:p>
            <a:pPr>
              <a:lnSpc>
                <a:spcPct val="100000"/>
              </a:lnSpc>
              <a:spcBef>
                <a:spcPts val="1001"/>
              </a:spcBef>
            </a:pPr>
            <a:endParaRPr lang="en-US" sz="1800" b="0" strike="noStrike" spc="-1">
              <a:latin typeface="Arial"/>
            </a:endParaRPr>
          </a:p>
          <a:p>
            <a:pPr>
              <a:lnSpc>
                <a:spcPct val="100000"/>
              </a:lnSpc>
              <a:spcBef>
                <a:spcPts val="1001"/>
              </a:spcBef>
            </a:pPr>
            <a:endParaRPr lang="en-US" sz="1800" b="0" strike="noStrike" spc="-1">
              <a:latin typeface="Arial"/>
            </a:endParaRPr>
          </a:p>
        </p:txBody>
      </p:sp>
      <p:sp>
        <p:nvSpPr>
          <p:cNvPr id="174" name="CustomShape 3"/>
          <p:cNvSpPr/>
          <p:nvPr/>
        </p:nvSpPr>
        <p:spPr>
          <a:xfrm>
            <a:off x="6664680" y="3659040"/>
            <a:ext cx="941040" cy="551520"/>
          </a:xfrm>
          <a:prstGeom prst="rect">
            <a:avLst/>
          </a:prstGeom>
          <a:solidFill>
            <a:srgbClr val="5FCBEF"/>
          </a:solidFill>
          <a:ln w="19080">
            <a:solidFill>
              <a:srgbClr val="4696B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Trebuchet MS"/>
                <a:ea typeface="DejaVu Sans"/>
              </a:rPr>
              <a:t>符号位 </a:t>
            </a:r>
            <a:endParaRPr lang="en-US" sz="1800" b="0" strike="noStrike" spc="-1">
              <a:latin typeface="Arial"/>
            </a:endParaRPr>
          </a:p>
        </p:txBody>
      </p:sp>
      <p:sp>
        <p:nvSpPr>
          <p:cNvPr id="175" name="CustomShape 4"/>
          <p:cNvSpPr/>
          <p:nvPr/>
        </p:nvSpPr>
        <p:spPr>
          <a:xfrm>
            <a:off x="7598520" y="3657960"/>
            <a:ext cx="1217160" cy="551520"/>
          </a:xfrm>
          <a:prstGeom prst="rect">
            <a:avLst/>
          </a:prstGeom>
          <a:solidFill>
            <a:srgbClr val="5FCBEF"/>
          </a:solidFill>
          <a:ln w="19080">
            <a:solidFill>
              <a:srgbClr val="4696B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Trebuchet MS"/>
                <a:ea typeface="DejaVu Sans"/>
              </a:rPr>
              <a:t>指数/阶码</a:t>
            </a:r>
            <a:endParaRPr lang="en-US" sz="1800" b="0" strike="noStrike" spc="-1">
              <a:latin typeface="Arial"/>
            </a:endParaRPr>
          </a:p>
        </p:txBody>
      </p:sp>
      <p:sp>
        <p:nvSpPr>
          <p:cNvPr id="176" name="CustomShape 5"/>
          <p:cNvSpPr/>
          <p:nvPr/>
        </p:nvSpPr>
        <p:spPr>
          <a:xfrm>
            <a:off x="8811720" y="3655440"/>
            <a:ext cx="2094840" cy="551520"/>
          </a:xfrm>
          <a:prstGeom prst="rect">
            <a:avLst/>
          </a:prstGeom>
          <a:solidFill>
            <a:srgbClr val="5FCBEF"/>
          </a:solidFill>
          <a:ln w="19080">
            <a:solidFill>
              <a:srgbClr val="4696B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Trebuchet MS"/>
                <a:ea typeface="DejaVu Sans"/>
              </a:rPr>
              <a:t>尾数</a:t>
            </a:r>
            <a:endParaRPr lang="en-US" sz="1800" b="0" strike="noStrike" spc="-1">
              <a:latin typeface="Arial"/>
            </a:endParaRPr>
          </a:p>
        </p:txBody>
      </p:sp>
      <p:sp>
        <p:nvSpPr>
          <p:cNvPr id="177" name="CustomShape 6"/>
          <p:cNvSpPr/>
          <p:nvPr/>
        </p:nvSpPr>
        <p:spPr>
          <a:xfrm>
            <a:off x="6892920" y="4185720"/>
            <a:ext cx="864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rebuchet MS"/>
                <a:ea typeface="DejaVu Sans"/>
              </a:rPr>
              <a:t>1位</a:t>
            </a:r>
            <a:endParaRPr lang="en-US" sz="1800" b="0" strike="noStrike" spc="-1">
              <a:latin typeface="Arial"/>
            </a:endParaRPr>
          </a:p>
        </p:txBody>
      </p:sp>
      <p:sp>
        <p:nvSpPr>
          <p:cNvPr id="178" name="CustomShape 7"/>
          <p:cNvSpPr/>
          <p:nvPr/>
        </p:nvSpPr>
        <p:spPr>
          <a:xfrm>
            <a:off x="9672480" y="4200480"/>
            <a:ext cx="864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rebuchet MS"/>
                <a:ea typeface="DejaVu Sans"/>
              </a:rPr>
              <a:t>23位</a:t>
            </a:r>
            <a:endParaRPr lang="en-US" sz="1800" b="0" strike="noStrike" spc="-1">
              <a:latin typeface="Arial"/>
            </a:endParaRPr>
          </a:p>
        </p:txBody>
      </p:sp>
      <p:sp>
        <p:nvSpPr>
          <p:cNvPr id="179" name="CustomShape 8"/>
          <p:cNvSpPr/>
          <p:nvPr/>
        </p:nvSpPr>
        <p:spPr>
          <a:xfrm>
            <a:off x="7927920" y="4231080"/>
            <a:ext cx="864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rebuchet MS"/>
                <a:ea typeface="DejaVu Sans"/>
              </a:rPr>
              <a:t>8位</a:t>
            </a:r>
            <a:endParaRPr lang="en-US" sz="1800" b="0" strike="noStrike" spc="-1">
              <a:latin typeface="Arial"/>
            </a:endParaRPr>
          </a:p>
        </p:txBody>
      </p:sp>
      <p:sp>
        <p:nvSpPr>
          <p:cNvPr id="180" name="CustomShape 9"/>
          <p:cNvSpPr/>
          <p:nvPr/>
        </p:nvSpPr>
        <p:spPr>
          <a:xfrm>
            <a:off x="10658160" y="3294000"/>
            <a:ext cx="3711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rebuchet MS"/>
                <a:ea typeface="DejaVu Sans"/>
              </a:rPr>
              <a:t>0</a:t>
            </a:r>
            <a:endParaRPr lang="en-US" sz="1800" b="0" strike="noStrike" spc="-1">
              <a:latin typeface="Arial"/>
            </a:endParaRPr>
          </a:p>
        </p:txBody>
      </p:sp>
      <p:sp>
        <p:nvSpPr>
          <p:cNvPr id="181" name="CustomShape 10"/>
          <p:cNvSpPr/>
          <p:nvPr/>
        </p:nvSpPr>
        <p:spPr>
          <a:xfrm>
            <a:off x="8490960" y="3317760"/>
            <a:ext cx="5086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rebuchet MS"/>
                <a:ea typeface="DejaVu Sans"/>
              </a:rPr>
              <a:t>23</a:t>
            </a:r>
            <a:endParaRPr lang="en-US" sz="1800" b="0" strike="noStrike" spc="-1">
              <a:latin typeface="Arial"/>
            </a:endParaRPr>
          </a:p>
        </p:txBody>
      </p:sp>
      <p:sp>
        <p:nvSpPr>
          <p:cNvPr id="182" name="CustomShape 11"/>
          <p:cNvSpPr/>
          <p:nvPr/>
        </p:nvSpPr>
        <p:spPr>
          <a:xfrm>
            <a:off x="7214040" y="3307680"/>
            <a:ext cx="5086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rebuchet MS"/>
                <a:ea typeface="DejaVu Sans"/>
              </a:rPr>
              <a:t>31</a:t>
            </a:r>
            <a:endParaRPr lang="en-US" sz="1800" b="0" strike="noStrike" spc="-1">
              <a:latin typeface="Arial"/>
            </a:endParaRPr>
          </a:p>
        </p:txBody>
      </p:sp>
      <p:sp>
        <p:nvSpPr>
          <p:cNvPr id="183" name="CustomShape 12"/>
          <p:cNvSpPr/>
          <p:nvPr/>
        </p:nvSpPr>
        <p:spPr>
          <a:xfrm>
            <a:off x="1552320" y="4926600"/>
            <a:ext cx="1008720" cy="551520"/>
          </a:xfrm>
          <a:prstGeom prst="rect">
            <a:avLst/>
          </a:prstGeom>
          <a:solidFill>
            <a:srgbClr val="5FCBEF"/>
          </a:solidFill>
          <a:ln w="19080">
            <a:solidFill>
              <a:srgbClr val="4696B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Trebuchet MS"/>
                <a:ea typeface="DejaVu Sans"/>
              </a:rPr>
              <a:t>符号位 </a:t>
            </a:r>
            <a:endParaRPr lang="en-US" sz="1800" b="0" strike="noStrike" spc="-1">
              <a:latin typeface="Arial"/>
            </a:endParaRPr>
          </a:p>
        </p:txBody>
      </p:sp>
      <p:sp>
        <p:nvSpPr>
          <p:cNvPr id="184" name="CustomShape 13"/>
          <p:cNvSpPr/>
          <p:nvPr/>
        </p:nvSpPr>
        <p:spPr>
          <a:xfrm>
            <a:off x="2563200" y="4926600"/>
            <a:ext cx="2235960" cy="551520"/>
          </a:xfrm>
          <a:prstGeom prst="rect">
            <a:avLst/>
          </a:prstGeom>
          <a:solidFill>
            <a:srgbClr val="5FCBEF"/>
          </a:solidFill>
          <a:ln w="19080">
            <a:solidFill>
              <a:srgbClr val="4696B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Trebuchet MS"/>
                <a:ea typeface="DejaVu Sans"/>
              </a:rPr>
              <a:t>指数/阶码</a:t>
            </a:r>
            <a:endParaRPr lang="en-US" sz="1800" b="0" strike="noStrike" spc="-1">
              <a:latin typeface="Arial"/>
            </a:endParaRPr>
          </a:p>
        </p:txBody>
      </p:sp>
      <p:sp>
        <p:nvSpPr>
          <p:cNvPr id="185" name="CustomShape 14"/>
          <p:cNvSpPr/>
          <p:nvPr/>
        </p:nvSpPr>
        <p:spPr>
          <a:xfrm>
            <a:off x="4800960" y="4926600"/>
            <a:ext cx="6170400" cy="551520"/>
          </a:xfrm>
          <a:prstGeom prst="rect">
            <a:avLst/>
          </a:prstGeom>
          <a:solidFill>
            <a:srgbClr val="5FCBEF"/>
          </a:solidFill>
          <a:ln w="19080">
            <a:solidFill>
              <a:srgbClr val="4696B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Trebuchet MS"/>
                <a:ea typeface="DejaVu Sans"/>
              </a:rPr>
              <a:t>尾数</a:t>
            </a:r>
            <a:endParaRPr lang="en-US" sz="1800" b="0" strike="noStrike" spc="-1">
              <a:latin typeface="Arial"/>
            </a:endParaRPr>
          </a:p>
        </p:txBody>
      </p:sp>
      <p:sp>
        <p:nvSpPr>
          <p:cNvPr id="186" name="CustomShape 15"/>
          <p:cNvSpPr/>
          <p:nvPr/>
        </p:nvSpPr>
        <p:spPr>
          <a:xfrm>
            <a:off x="1691280" y="5433120"/>
            <a:ext cx="864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rebuchet MS"/>
                <a:ea typeface="DejaVu Sans"/>
              </a:rPr>
              <a:t>1位</a:t>
            </a:r>
            <a:endParaRPr lang="en-US" sz="1800" b="0" strike="noStrike" spc="-1">
              <a:latin typeface="Arial"/>
            </a:endParaRPr>
          </a:p>
        </p:txBody>
      </p:sp>
      <p:sp>
        <p:nvSpPr>
          <p:cNvPr id="187" name="CustomShape 16"/>
          <p:cNvSpPr/>
          <p:nvPr/>
        </p:nvSpPr>
        <p:spPr>
          <a:xfrm>
            <a:off x="6347880" y="5471640"/>
            <a:ext cx="864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rebuchet MS"/>
                <a:ea typeface="DejaVu Sans"/>
              </a:rPr>
              <a:t>52位</a:t>
            </a:r>
            <a:endParaRPr lang="en-US" sz="1800" b="0" strike="noStrike" spc="-1">
              <a:latin typeface="Arial"/>
            </a:endParaRPr>
          </a:p>
        </p:txBody>
      </p:sp>
      <p:sp>
        <p:nvSpPr>
          <p:cNvPr id="188" name="CustomShape 17"/>
          <p:cNvSpPr/>
          <p:nvPr/>
        </p:nvSpPr>
        <p:spPr>
          <a:xfrm>
            <a:off x="3340080" y="5502600"/>
            <a:ext cx="864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rebuchet MS"/>
                <a:ea typeface="DejaVu Sans"/>
              </a:rPr>
              <a:t>11位</a:t>
            </a:r>
            <a:endParaRPr lang="en-US" sz="1800" b="0" strike="noStrike" spc="-1">
              <a:latin typeface="Arial"/>
            </a:endParaRPr>
          </a:p>
        </p:txBody>
      </p:sp>
      <p:sp>
        <p:nvSpPr>
          <p:cNvPr id="189" name="CustomShape 18"/>
          <p:cNvSpPr/>
          <p:nvPr/>
        </p:nvSpPr>
        <p:spPr>
          <a:xfrm>
            <a:off x="10744200" y="4530960"/>
            <a:ext cx="3711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rebuchet MS"/>
                <a:ea typeface="DejaVu Sans"/>
              </a:rPr>
              <a:t>0</a:t>
            </a:r>
            <a:endParaRPr lang="en-US" sz="1800" b="0" strike="noStrike" spc="-1">
              <a:latin typeface="Arial"/>
            </a:endParaRPr>
          </a:p>
        </p:txBody>
      </p:sp>
      <p:sp>
        <p:nvSpPr>
          <p:cNvPr id="190" name="CustomShape 19"/>
          <p:cNvSpPr/>
          <p:nvPr/>
        </p:nvSpPr>
        <p:spPr>
          <a:xfrm>
            <a:off x="4446720" y="4588560"/>
            <a:ext cx="5086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rebuchet MS"/>
                <a:ea typeface="DejaVu Sans"/>
              </a:rPr>
              <a:t>52</a:t>
            </a:r>
            <a:endParaRPr lang="en-US" sz="1800" b="0" strike="noStrike" spc="-1">
              <a:latin typeface="Arial"/>
            </a:endParaRPr>
          </a:p>
        </p:txBody>
      </p:sp>
      <p:sp>
        <p:nvSpPr>
          <p:cNvPr id="191" name="CustomShape 20"/>
          <p:cNvSpPr/>
          <p:nvPr/>
        </p:nvSpPr>
        <p:spPr>
          <a:xfrm>
            <a:off x="2242080" y="4588920"/>
            <a:ext cx="5086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rebuchet MS"/>
                <a:ea typeface="DejaVu Sans"/>
              </a:rPr>
              <a:t>63</a:t>
            </a:r>
            <a:endParaRPr lang="en-US" sz="1800" b="0" strike="noStrike" spc="-1">
              <a:latin typeface="Arial"/>
            </a:endParaRPr>
          </a:p>
        </p:txBody>
      </p:sp>
      <p:sp>
        <p:nvSpPr>
          <p:cNvPr id="192" name="CustomShape 21"/>
          <p:cNvSpPr/>
          <p:nvPr/>
        </p:nvSpPr>
        <p:spPr>
          <a:xfrm>
            <a:off x="5496480" y="3757320"/>
            <a:ext cx="9745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000000"/>
                </a:solidFill>
                <a:latin typeface="Trebuchet MS"/>
                <a:ea typeface="DejaVu Sans"/>
              </a:rPr>
              <a:t>单精度</a:t>
            </a:r>
            <a:endParaRPr lang="en-US" sz="2000" b="0" strike="noStrike" spc="-1">
              <a:latin typeface="Arial"/>
            </a:endParaRPr>
          </a:p>
        </p:txBody>
      </p:sp>
      <p:sp>
        <p:nvSpPr>
          <p:cNvPr id="193" name="CustomShape 22"/>
          <p:cNvSpPr/>
          <p:nvPr/>
        </p:nvSpPr>
        <p:spPr>
          <a:xfrm>
            <a:off x="618480" y="5003280"/>
            <a:ext cx="9745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000000"/>
                </a:solidFill>
                <a:latin typeface="Trebuchet MS"/>
                <a:ea typeface="DejaVu Sans"/>
              </a:rPr>
              <a:t>双精度</a:t>
            </a:r>
            <a:endParaRPr lang="en-US" sz="2000" b="0" strike="noStrike" spc="-1">
              <a:latin typeface="Arial"/>
            </a:endParaRPr>
          </a:p>
        </p:txBody>
      </p:sp>
      <p:sp>
        <p:nvSpPr>
          <p:cNvPr id="194" name="CustomShape 23"/>
          <p:cNvSpPr/>
          <p:nvPr/>
        </p:nvSpPr>
        <p:spPr>
          <a:xfrm>
            <a:off x="5289006" y="5884925"/>
            <a:ext cx="5455193" cy="119887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750" indent="-285750">
              <a:lnSpc>
                <a:spcPct val="100000"/>
              </a:lnSpc>
              <a:buFont typeface="Wingdings" panose="05000000000000000000" pitchFamily="2" charset="2"/>
              <a:buChar char="§"/>
            </a:pPr>
            <a:r>
              <a:rPr lang="en-US" sz="1800" b="0" strike="noStrike" spc="-1" dirty="0" err="1">
                <a:solidFill>
                  <a:srgbClr val="000000"/>
                </a:solidFill>
                <a:latin typeface="Trebuchet MS"/>
                <a:ea typeface="DejaVu Sans"/>
              </a:rPr>
              <a:t>尾数</a:t>
            </a:r>
            <a:r>
              <a:rPr lang="en-US" sz="1800" b="0" strike="noStrike" spc="-1" dirty="0">
                <a:solidFill>
                  <a:srgbClr val="000000"/>
                </a:solidFill>
                <a:latin typeface="Trebuchet MS"/>
                <a:ea typeface="DejaVu Sans"/>
              </a:rPr>
              <a:t> M： 默认省略小数点左边的1</a:t>
            </a:r>
          </a:p>
          <a:p>
            <a:pPr marL="285750" indent="-285750">
              <a:lnSpc>
                <a:spcPct val="100000"/>
              </a:lnSpc>
              <a:buFont typeface="Wingdings" panose="05000000000000000000" pitchFamily="2" charset="2"/>
              <a:buChar char="§"/>
            </a:pPr>
            <a:r>
              <a:rPr lang="zh-CN" altLang="en-US" sz="1800" b="0" strike="noStrike" spc="-1" dirty="0">
                <a:solidFill>
                  <a:srgbClr val="000000"/>
                </a:solidFill>
                <a:latin typeface="Trebuchet MS"/>
              </a:rPr>
              <a:t>指数 </a:t>
            </a:r>
            <a:r>
              <a:rPr lang="en-US" altLang="zh-CN" sz="1800" b="0" strike="noStrike" spc="-1" dirty="0">
                <a:solidFill>
                  <a:srgbClr val="000000"/>
                </a:solidFill>
                <a:latin typeface="Trebuchet MS"/>
              </a:rPr>
              <a:t>N</a:t>
            </a:r>
            <a:r>
              <a:rPr lang="zh-CN" altLang="en-US" sz="1800" b="0" strike="noStrike" spc="-1" dirty="0">
                <a:solidFill>
                  <a:srgbClr val="000000"/>
                </a:solidFill>
                <a:latin typeface="Trebuchet MS"/>
              </a:rPr>
              <a:t>： 单精度偏移</a:t>
            </a:r>
            <a:r>
              <a:rPr lang="en-US" altLang="zh-CN" spc="-1" dirty="0">
                <a:solidFill>
                  <a:srgbClr val="000000"/>
                </a:solidFill>
                <a:latin typeface="Trebuchet MS"/>
              </a:rPr>
              <a:t>127</a:t>
            </a:r>
            <a:r>
              <a:rPr lang="zh-CN" altLang="en-US" spc="-1" dirty="0">
                <a:solidFill>
                  <a:srgbClr val="000000"/>
                </a:solidFill>
                <a:latin typeface="Trebuchet MS"/>
              </a:rPr>
              <a:t>位；双精度偏移</a:t>
            </a:r>
            <a:r>
              <a:rPr lang="en-US" altLang="zh-CN" spc="-1" dirty="0">
                <a:solidFill>
                  <a:srgbClr val="000000"/>
                </a:solidFill>
                <a:latin typeface="Trebuchet MS"/>
              </a:rPr>
              <a:t>1023</a:t>
            </a:r>
            <a:r>
              <a:rPr lang="zh-CN" altLang="en-US" spc="-1" dirty="0">
                <a:solidFill>
                  <a:srgbClr val="000000"/>
                </a:solidFill>
                <a:latin typeface="Trebuchet MS"/>
              </a:rPr>
              <a:t>位；</a:t>
            </a:r>
            <a:endParaRPr lang="en-US" altLang="zh-CN" spc="-1" dirty="0">
              <a:solidFill>
                <a:srgbClr val="000000"/>
              </a:solidFill>
              <a:latin typeface="Trebuchet MS"/>
            </a:endParaRPr>
          </a:p>
          <a:p>
            <a:pPr marL="285750" indent="-285750">
              <a:lnSpc>
                <a:spcPct val="100000"/>
              </a:lnSpc>
              <a:buFont typeface="Wingdings" panose="05000000000000000000" pitchFamily="2" charset="2"/>
              <a:buChar char="§"/>
            </a:pPr>
            <a:r>
              <a:rPr lang="zh-CN" altLang="en-US" spc="-1" dirty="0">
                <a:solidFill>
                  <a:srgbClr val="000000"/>
                </a:solidFill>
                <a:latin typeface="Trebuchet MS"/>
              </a:rPr>
              <a:t>符号位</a:t>
            </a:r>
            <a:r>
              <a:rPr lang="en-US" altLang="zh-CN" spc="-1" dirty="0">
                <a:solidFill>
                  <a:srgbClr val="000000"/>
                </a:solidFill>
                <a:latin typeface="Trebuchet MS"/>
              </a:rPr>
              <a:t>S:  1</a:t>
            </a:r>
            <a:r>
              <a:rPr lang="zh-CN" altLang="en-US" spc="-1" dirty="0">
                <a:solidFill>
                  <a:srgbClr val="000000"/>
                </a:solidFill>
                <a:latin typeface="Trebuchet MS"/>
              </a:rPr>
              <a:t>为负；</a:t>
            </a:r>
            <a:r>
              <a:rPr lang="en-US" altLang="zh-CN" spc="-1" dirty="0">
                <a:solidFill>
                  <a:srgbClr val="000000"/>
                </a:solidFill>
                <a:latin typeface="Trebuchet MS"/>
              </a:rPr>
              <a:t>0</a:t>
            </a:r>
            <a:r>
              <a:rPr lang="zh-CN" altLang="en-US" spc="-1" dirty="0">
                <a:solidFill>
                  <a:srgbClr val="000000"/>
                </a:solidFill>
                <a:latin typeface="Trebuchet MS"/>
              </a:rPr>
              <a:t>为正</a:t>
            </a:r>
            <a:endParaRPr lang="en-US" altLang="zh-CN" spc="-1" dirty="0">
              <a:solidFill>
                <a:srgbClr val="000000"/>
              </a:solidFill>
              <a:latin typeface="Trebuchet MS"/>
            </a:endParaRPr>
          </a:p>
          <a:p>
            <a:pPr>
              <a:lnSpc>
                <a:spcPct val="100000"/>
              </a:lnSpc>
            </a:pPr>
            <a:endParaRPr lang="en-US" sz="1800" b="0" strike="noStrike" spc="-1" dirty="0">
              <a:latin typeface="Arial"/>
            </a:endParaRPr>
          </a:p>
        </p:txBody>
      </p:sp>
      <p:sp>
        <p:nvSpPr>
          <p:cNvPr id="2" name="TextBox 1">
            <a:extLst>
              <a:ext uri="{FF2B5EF4-FFF2-40B4-BE49-F238E27FC236}">
                <a16:creationId xmlns:a16="http://schemas.microsoft.com/office/drawing/2014/main" id="{2CBDF312-6A79-4E4A-8D22-7169F1BCAAAC}"/>
              </a:ext>
            </a:extLst>
          </p:cNvPr>
          <p:cNvSpPr txBox="1"/>
          <p:nvPr/>
        </p:nvSpPr>
        <p:spPr>
          <a:xfrm>
            <a:off x="1105740" y="6258286"/>
            <a:ext cx="4745621" cy="369332"/>
          </a:xfrm>
          <a:prstGeom prst="rect">
            <a:avLst/>
          </a:prstGeom>
          <a:noFill/>
        </p:spPr>
        <p:txBody>
          <a:bodyPr wrap="square" rtlCol="0">
            <a:spAutoFit/>
          </a:bodyPr>
          <a:lstStyle/>
          <a:p>
            <a:r>
              <a:rPr lang="en-US" dirty="0"/>
              <a:t>(-1) ^S  x  2 ^(</a:t>
            </a:r>
            <a:r>
              <a:rPr lang="en-US" altLang="zh-CN" dirty="0"/>
              <a:t>N</a:t>
            </a:r>
            <a:r>
              <a:rPr lang="en-US" dirty="0"/>
              <a:t> – 127) </a:t>
            </a:r>
            <a:r>
              <a:rPr lang="en-US" altLang="zh-CN" dirty="0"/>
              <a:t>x ( 1 + M)</a:t>
            </a:r>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677160" y="609480"/>
            <a:ext cx="8108280" cy="74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a:solidFill>
                  <a:srgbClr val="5FCBEF"/>
                </a:solidFill>
                <a:latin typeface="Trebuchet MS"/>
                <a:ea typeface="DejaVu Sans"/>
              </a:rPr>
              <a:t>数据的表示 – 2 – 浮点数 </a:t>
            </a:r>
            <a:endParaRPr lang="en-US" sz="3600" b="0" strike="noStrike" spc="-1">
              <a:latin typeface="Arial"/>
            </a:endParaRPr>
          </a:p>
        </p:txBody>
      </p:sp>
      <p:sp>
        <p:nvSpPr>
          <p:cNvPr id="173" name="CustomShape 2"/>
          <p:cNvSpPr/>
          <p:nvPr/>
        </p:nvSpPr>
        <p:spPr>
          <a:xfrm>
            <a:off x="794160" y="2430684"/>
            <a:ext cx="9575280" cy="34492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2900" indent="-342900">
              <a:lnSpc>
                <a:spcPct val="100000"/>
              </a:lnSpc>
              <a:spcBef>
                <a:spcPts val="1001"/>
              </a:spcBef>
              <a:buAutoNum type="arabicPeriod"/>
            </a:pPr>
            <a:r>
              <a:rPr lang="zh-CN" altLang="en-US" sz="2400" spc="-1" dirty="0">
                <a:latin typeface="Arial"/>
              </a:rPr>
              <a:t>用二进制表示</a:t>
            </a:r>
            <a:r>
              <a:rPr lang="en-US" altLang="zh-CN" sz="2400" spc="-1" dirty="0">
                <a:latin typeface="Arial"/>
              </a:rPr>
              <a:t>2.875</a:t>
            </a:r>
            <a:r>
              <a:rPr lang="zh-CN" altLang="en-US" sz="2400" spc="-1" dirty="0">
                <a:latin typeface="Arial"/>
              </a:rPr>
              <a:t>， 为 </a:t>
            </a:r>
            <a:r>
              <a:rPr lang="en-US" altLang="zh-CN" sz="2400" spc="-1" dirty="0">
                <a:latin typeface="Arial"/>
              </a:rPr>
              <a:t>0010.111;</a:t>
            </a:r>
          </a:p>
          <a:p>
            <a:pPr marL="342900" indent="-342900">
              <a:lnSpc>
                <a:spcPct val="100000"/>
              </a:lnSpc>
              <a:spcBef>
                <a:spcPts val="1001"/>
              </a:spcBef>
              <a:buAutoNum type="arabicPeriod"/>
            </a:pPr>
            <a:r>
              <a:rPr lang="zh-CN" altLang="en-US" sz="2400" spc="-1" dirty="0">
                <a:latin typeface="Arial"/>
              </a:rPr>
              <a:t>规范所得的二进制数（小数点左边保留一个</a:t>
            </a:r>
            <a:r>
              <a:rPr lang="en-US" altLang="zh-CN" sz="2400" spc="-1" dirty="0">
                <a:latin typeface="Arial"/>
              </a:rPr>
              <a:t>1</a:t>
            </a:r>
            <a:r>
              <a:rPr lang="zh-CN" altLang="en-US" sz="2400" spc="-1" dirty="0">
                <a:latin typeface="Arial"/>
              </a:rPr>
              <a:t>）， 为</a:t>
            </a:r>
            <a:r>
              <a:rPr lang="en-US" altLang="zh-CN" sz="2400" spc="-1" dirty="0">
                <a:latin typeface="Arial"/>
              </a:rPr>
              <a:t>1.0111 x 2 ^ 1;</a:t>
            </a:r>
          </a:p>
          <a:p>
            <a:pPr marL="342900" indent="-342900">
              <a:lnSpc>
                <a:spcPct val="100000"/>
              </a:lnSpc>
              <a:spcBef>
                <a:spcPts val="1001"/>
              </a:spcBef>
              <a:buAutoNum type="arabicPeriod"/>
            </a:pPr>
            <a:r>
              <a:rPr lang="zh-CN" altLang="en-US" sz="2400" spc="-1" dirty="0">
                <a:latin typeface="Arial"/>
              </a:rPr>
              <a:t>由</a:t>
            </a:r>
            <a:r>
              <a:rPr lang="en-US" altLang="zh-CN" sz="2400" spc="-1" dirty="0">
                <a:latin typeface="Arial"/>
              </a:rPr>
              <a:t>2</a:t>
            </a:r>
            <a:r>
              <a:rPr lang="zh-CN" altLang="en-US" sz="2400" spc="-1" dirty="0">
                <a:latin typeface="Arial"/>
              </a:rPr>
              <a:t>知指数为</a:t>
            </a:r>
            <a:r>
              <a:rPr lang="en-US" altLang="zh-CN" sz="2400" spc="-1" dirty="0">
                <a:latin typeface="Arial"/>
              </a:rPr>
              <a:t>1</a:t>
            </a:r>
            <a:r>
              <a:rPr lang="zh-CN" altLang="en-US" sz="2400" spc="-1" dirty="0">
                <a:latin typeface="Arial"/>
              </a:rPr>
              <a:t>， </a:t>
            </a:r>
            <a:r>
              <a:rPr lang="en-US" altLang="zh-CN" sz="2400" spc="-1" dirty="0">
                <a:latin typeface="Arial"/>
              </a:rPr>
              <a:t>1+127 = 128</a:t>
            </a:r>
            <a:r>
              <a:rPr lang="zh-CN" altLang="en-US" sz="2400" spc="-1" dirty="0">
                <a:latin typeface="Arial"/>
              </a:rPr>
              <a:t>， 即二进制的 </a:t>
            </a:r>
            <a:r>
              <a:rPr lang="en-US" altLang="zh-CN" sz="2400" spc="-1" dirty="0">
                <a:latin typeface="Arial"/>
              </a:rPr>
              <a:t>1000 0000</a:t>
            </a:r>
            <a:r>
              <a:rPr lang="zh-CN" altLang="en-US" sz="2400" spc="-1" dirty="0">
                <a:latin typeface="Arial"/>
              </a:rPr>
              <a:t>； 符号位</a:t>
            </a:r>
            <a:r>
              <a:rPr lang="en-US" altLang="zh-CN" sz="2400" spc="-1" dirty="0">
                <a:latin typeface="Arial"/>
              </a:rPr>
              <a:t>1</a:t>
            </a:r>
            <a:r>
              <a:rPr lang="zh-CN" altLang="en-US" sz="2400" spc="-1" dirty="0">
                <a:latin typeface="Arial"/>
              </a:rPr>
              <a:t>表示负数； 省略小数点左边的</a:t>
            </a:r>
            <a:r>
              <a:rPr lang="en-US" altLang="zh-CN" sz="2400" spc="-1" dirty="0">
                <a:latin typeface="Arial"/>
              </a:rPr>
              <a:t>1</a:t>
            </a:r>
            <a:r>
              <a:rPr lang="zh-CN" altLang="en-US" sz="2400" spc="-1" dirty="0">
                <a:latin typeface="Arial"/>
              </a:rPr>
              <a:t>， 右边补零，补足</a:t>
            </a:r>
            <a:r>
              <a:rPr lang="en-US" altLang="zh-CN" sz="2400" spc="-1" dirty="0">
                <a:latin typeface="Arial"/>
              </a:rPr>
              <a:t>23</a:t>
            </a:r>
            <a:r>
              <a:rPr lang="zh-CN" altLang="en-US" sz="2400" spc="-1" dirty="0">
                <a:latin typeface="Arial"/>
              </a:rPr>
              <a:t>位，则尾数部分为： </a:t>
            </a:r>
            <a:r>
              <a:rPr lang="en-US" altLang="zh-CN" sz="2400" spc="-1" dirty="0">
                <a:latin typeface="Arial"/>
              </a:rPr>
              <a:t> 011 1000 0000 0000 0000 0000</a:t>
            </a:r>
            <a:r>
              <a:rPr lang="zh-CN" altLang="en-US" sz="2400" spc="-1" dirty="0">
                <a:latin typeface="Arial"/>
              </a:rPr>
              <a:t> </a:t>
            </a:r>
            <a:endParaRPr lang="en-US" altLang="zh-CN" sz="2400" spc="-1" dirty="0">
              <a:latin typeface="Arial"/>
            </a:endParaRPr>
          </a:p>
          <a:p>
            <a:pPr marL="342900" indent="-342900">
              <a:lnSpc>
                <a:spcPct val="100000"/>
              </a:lnSpc>
              <a:spcBef>
                <a:spcPts val="1001"/>
              </a:spcBef>
              <a:buAutoNum type="arabicPeriod"/>
            </a:pPr>
            <a:r>
              <a:rPr lang="en-US" altLang="zh-CN" sz="2400" spc="-1" dirty="0">
                <a:latin typeface="Arial"/>
              </a:rPr>
              <a:t>1   1000 0000 011 1000 0000 0000 0000 0000 </a:t>
            </a:r>
            <a:r>
              <a:rPr lang="en-US" altLang="zh-CN" sz="2400" spc="-1" dirty="0">
                <a:latin typeface="Arial"/>
                <a:sym typeface="Wingdings" panose="05000000000000000000" pitchFamily="2" charset="2"/>
              </a:rPr>
              <a:t> </a:t>
            </a:r>
            <a:r>
              <a:rPr lang="en-US" sz="2400" dirty="0"/>
              <a:t>0xC038 0000 </a:t>
            </a:r>
            <a:endParaRPr lang="en-US" altLang="zh-CN" sz="2400" spc="-1" dirty="0">
              <a:latin typeface="Arial"/>
            </a:endParaRPr>
          </a:p>
          <a:p>
            <a:pPr marL="342900" indent="-342900">
              <a:lnSpc>
                <a:spcPct val="100000"/>
              </a:lnSpc>
              <a:spcBef>
                <a:spcPts val="1001"/>
              </a:spcBef>
              <a:buAutoNum type="arabicPeriod"/>
            </a:pPr>
            <a:endParaRPr lang="en-US" sz="2400" b="0" strike="noStrike" spc="-1" dirty="0">
              <a:latin typeface="Arial"/>
            </a:endParaRPr>
          </a:p>
          <a:p>
            <a:pPr>
              <a:lnSpc>
                <a:spcPct val="100000"/>
              </a:lnSpc>
              <a:spcBef>
                <a:spcPts val="1001"/>
              </a:spcBef>
            </a:pPr>
            <a:endParaRPr lang="en-US" sz="2400" b="0" strike="noStrike" spc="-1" dirty="0">
              <a:latin typeface="Arial"/>
            </a:endParaRPr>
          </a:p>
          <a:p>
            <a:pPr>
              <a:lnSpc>
                <a:spcPct val="100000"/>
              </a:lnSpc>
              <a:spcBef>
                <a:spcPts val="1001"/>
              </a:spcBef>
            </a:pPr>
            <a:endParaRPr lang="en-US" sz="2400" b="0" strike="noStrike" spc="-1" dirty="0">
              <a:latin typeface="Arial"/>
            </a:endParaRPr>
          </a:p>
        </p:txBody>
      </p:sp>
      <p:sp>
        <p:nvSpPr>
          <p:cNvPr id="2" name="TextBox 1">
            <a:extLst>
              <a:ext uri="{FF2B5EF4-FFF2-40B4-BE49-F238E27FC236}">
                <a16:creationId xmlns:a16="http://schemas.microsoft.com/office/drawing/2014/main" id="{315F69A8-F30C-49DC-A207-A94C14C75FD4}"/>
              </a:ext>
            </a:extLst>
          </p:cNvPr>
          <p:cNvSpPr txBox="1"/>
          <p:nvPr/>
        </p:nvSpPr>
        <p:spPr>
          <a:xfrm>
            <a:off x="677160" y="1713053"/>
            <a:ext cx="5769939" cy="369332"/>
          </a:xfrm>
          <a:prstGeom prst="rect">
            <a:avLst/>
          </a:prstGeom>
          <a:noFill/>
        </p:spPr>
        <p:txBody>
          <a:bodyPr wrap="square" rtlCol="0">
            <a:spAutoFit/>
          </a:bodyPr>
          <a:lstStyle/>
          <a:p>
            <a:r>
              <a:rPr lang="zh-CN" altLang="en-US" dirty="0"/>
              <a:t>下面用</a:t>
            </a:r>
            <a:r>
              <a:rPr lang="en-US" altLang="zh-CN" dirty="0"/>
              <a:t>IEEE-754</a:t>
            </a:r>
            <a:r>
              <a:rPr lang="zh-CN" altLang="en-US" dirty="0"/>
              <a:t>格式来表示</a:t>
            </a:r>
            <a:r>
              <a:rPr lang="en-US" altLang="zh-CN" dirty="0"/>
              <a:t>2.875</a:t>
            </a:r>
            <a:endParaRPr lang="en-US" dirty="0"/>
          </a:p>
        </p:txBody>
      </p:sp>
    </p:spTree>
    <p:extLst>
      <p:ext uri="{BB962C8B-B14F-4D97-AF65-F5344CB8AC3E}">
        <p14:creationId xmlns:p14="http://schemas.microsoft.com/office/powerpoint/2010/main" val="341029039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677160" y="609480"/>
            <a:ext cx="8108280" cy="74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a:solidFill>
                  <a:srgbClr val="5FCBEF"/>
                </a:solidFill>
                <a:latin typeface="Trebuchet MS"/>
                <a:ea typeface="DejaVu Sans"/>
              </a:rPr>
              <a:t>数据的表示 – 3 –字符编码ASCII</a:t>
            </a:r>
            <a:endParaRPr lang="en-US" sz="3600" b="0" strike="noStrike" spc="-1">
              <a:latin typeface="Arial"/>
            </a:endParaRPr>
          </a:p>
        </p:txBody>
      </p:sp>
      <p:sp>
        <p:nvSpPr>
          <p:cNvPr id="196" name="CustomShape 2"/>
          <p:cNvSpPr/>
          <p:nvPr/>
        </p:nvSpPr>
        <p:spPr>
          <a:xfrm>
            <a:off x="677159" y="3371670"/>
            <a:ext cx="10022760" cy="254786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50000"/>
              </a:lnSpc>
              <a:spcBef>
                <a:spcPts val="1001"/>
              </a:spcBef>
              <a:buClr>
                <a:srgbClr val="5FCBEF"/>
              </a:buClr>
              <a:buSzPct val="80000"/>
              <a:buFont typeface="Wingdings" charset="2"/>
              <a:buChar char=""/>
            </a:pPr>
            <a:r>
              <a:rPr lang="en-US" sz="2400" b="0" strike="noStrike" spc="-1" dirty="0">
                <a:solidFill>
                  <a:srgbClr val="404040"/>
                </a:solidFill>
                <a:latin typeface="Trebuchet MS"/>
                <a:ea typeface="DejaVu Sans"/>
              </a:rPr>
              <a:t>标准ASCII码使用7比特来表示； 最高1比特用来做奇偶校验；</a:t>
            </a:r>
            <a:endParaRPr lang="en-US" sz="2400" b="0" strike="noStrike" spc="-1" dirty="0">
              <a:latin typeface="Arial"/>
            </a:endParaRPr>
          </a:p>
          <a:p>
            <a:pPr marL="343080" indent="-341280">
              <a:lnSpc>
                <a:spcPct val="150000"/>
              </a:lnSpc>
              <a:spcBef>
                <a:spcPts val="1001"/>
              </a:spcBef>
              <a:buClr>
                <a:srgbClr val="5FCBEF"/>
              </a:buClr>
              <a:buSzPct val="80000"/>
              <a:buFont typeface="Wingdings" charset="2"/>
              <a:buChar char=""/>
            </a:pPr>
            <a:r>
              <a:rPr lang="en-US" sz="2400" b="0" strike="noStrike" spc="-1" dirty="0" err="1">
                <a:solidFill>
                  <a:srgbClr val="404040"/>
                </a:solidFill>
                <a:latin typeface="Trebuchet MS"/>
                <a:ea typeface="DejaVu Sans"/>
              </a:rPr>
              <a:t>编码</a:t>
            </a:r>
            <a:r>
              <a:rPr lang="en-US" sz="2400" b="0" strike="noStrike" spc="-1" dirty="0">
                <a:solidFill>
                  <a:srgbClr val="404040"/>
                </a:solidFill>
                <a:latin typeface="Trebuchet MS"/>
                <a:ea typeface="DejaVu Sans"/>
              </a:rPr>
              <a:t> 0 ~ 31 和127是控制字符</a:t>
            </a:r>
            <a:r>
              <a:rPr lang="zh-CN" altLang="en-US" sz="2400" b="0" strike="noStrike" spc="-1" dirty="0">
                <a:solidFill>
                  <a:srgbClr val="404040"/>
                </a:solidFill>
                <a:latin typeface="Trebuchet MS"/>
                <a:ea typeface="DejaVu Sans"/>
              </a:rPr>
              <a:t>（不可显示）</a:t>
            </a:r>
            <a:r>
              <a:rPr lang="en-US" sz="2400" b="0" strike="noStrike" spc="-1" dirty="0">
                <a:solidFill>
                  <a:srgbClr val="404040"/>
                </a:solidFill>
                <a:latin typeface="Trebuchet MS"/>
                <a:ea typeface="DejaVu Sans"/>
              </a:rPr>
              <a:t>； </a:t>
            </a:r>
          </a:p>
          <a:p>
            <a:pPr marL="343080" indent="-341280">
              <a:lnSpc>
                <a:spcPct val="150000"/>
              </a:lnSpc>
              <a:spcBef>
                <a:spcPts val="1001"/>
              </a:spcBef>
              <a:buClr>
                <a:srgbClr val="5FCBEF"/>
              </a:buClr>
              <a:buSzPct val="80000"/>
              <a:buFont typeface="Wingdings" charset="2"/>
              <a:buChar char=""/>
            </a:pPr>
            <a:r>
              <a:rPr lang="en-US" sz="2400" b="0" strike="noStrike" spc="-1" dirty="0">
                <a:solidFill>
                  <a:srgbClr val="404040"/>
                </a:solidFill>
                <a:latin typeface="Trebuchet MS"/>
                <a:ea typeface="DejaVu Sans"/>
              </a:rPr>
              <a:t>32 ~ 126 </a:t>
            </a:r>
            <a:r>
              <a:rPr lang="en-US" sz="2400" b="0" strike="noStrike" spc="-1" dirty="0" err="1">
                <a:solidFill>
                  <a:srgbClr val="404040"/>
                </a:solidFill>
                <a:latin typeface="Trebuchet MS"/>
                <a:ea typeface="DejaVu Sans"/>
              </a:rPr>
              <a:t>是可显示</a:t>
            </a:r>
            <a:r>
              <a:rPr lang="en-US" sz="2400" b="0" strike="noStrike" spc="-1" dirty="0">
                <a:solidFill>
                  <a:srgbClr val="404040"/>
                </a:solidFill>
                <a:latin typeface="Trebuchet MS"/>
                <a:ea typeface="DejaVu Sans"/>
              </a:rPr>
              <a:t>/</a:t>
            </a:r>
            <a:r>
              <a:rPr lang="en-US" sz="2400" b="0" strike="noStrike" spc="-1" dirty="0" err="1">
                <a:solidFill>
                  <a:srgbClr val="404040"/>
                </a:solidFill>
                <a:latin typeface="Trebuchet MS"/>
                <a:ea typeface="DejaVu Sans"/>
              </a:rPr>
              <a:t>打印字符</a:t>
            </a:r>
            <a:r>
              <a:rPr lang="en-US" sz="2400" b="0" strike="noStrike" spc="-1" dirty="0">
                <a:solidFill>
                  <a:srgbClr val="404040"/>
                </a:solidFill>
                <a:latin typeface="Trebuchet MS"/>
                <a:ea typeface="DejaVu Sans"/>
              </a:rPr>
              <a:t>；</a:t>
            </a:r>
            <a:endParaRPr lang="en-US" sz="2400" b="0" strike="noStrike" spc="-1" dirty="0">
              <a:latin typeface="Arial"/>
            </a:endParaRPr>
          </a:p>
          <a:p>
            <a:pPr>
              <a:lnSpc>
                <a:spcPct val="150000"/>
              </a:lnSpc>
              <a:spcBef>
                <a:spcPts val="1001"/>
              </a:spcBef>
            </a:pPr>
            <a:endParaRPr lang="en-US" sz="2400" b="0" strike="noStrike" spc="-1" dirty="0">
              <a:latin typeface="Arial"/>
            </a:endParaRPr>
          </a:p>
          <a:p>
            <a:pPr>
              <a:lnSpc>
                <a:spcPct val="150000"/>
              </a:lnSpc>
              <a:spcBef>
                <a:spcPts val="1001"/>
              </a:spcBef>
            </a:pPr>
            <a:endParaRPr lang="en-US" sz="2400" b="0" strike="noStrike" spc="-1" dirty="0">
              <a:latin typeface="Arial"/>
            </a:endParaRPr>
          </a:p>
          <a:p>
            <a:pPr>
              <a:lnSpc>
                <a:spcPct val="150000"/>
              </a:lnSpc>
              <a:spcBef>
                <a:spcPts val="1001"/>
              </a:spcBef>
            </a:pPr>
            <a:endParaRPr lang="en-US" sz="2400" b="0" strike="noStrike" spc="-1" dirty="0">
              <a:latin typeface="Arial"/>
            </a:endParaRPr>
          </a:p>
          <a:p>
            <a:pPr marL="343080" indent="-341280">
              <a:lnSpc>
                <a:spcPct val="150000"/>
              </a:lnSpc>
              <a:spcBef>
                <a:spcPts val="1001"/>
              </a:spcBef>
              <a:buClr>
                <a:srgbClr val="5FCBEF"/>
              </a:buClr>
              <a:buSzPct val="80000"/>
              <a:buFont typeface="Wingdings" charset="2"/>
              <a:buChar char=""/>
            </a:pPr>
            <a:r>
              <a:rPr lang="en-US" sz="2400" b="0" strike="noStrike" spc="-1" dirty="0">
                <a:solidFill>
                  <a:srgbClr val="404040"/>
                </a:solidFill>
                <a:latin typeface="Trebuchet MS"/>
                <a:ea typeface="DejaVu Sans"/>
              </a:rPr>
              <a:t>    </a:t>
            </a:r>
            <a:endParaRPr lang="en-US" sz="2400" b="0" strike="noStrike" spc="-1" dirty="0">
              <a:latin typeface="Arial"/>
            </a:endParaRPr>
          </a:p>
          <a:p>
            <a:pPr>
              <a:lnSpc>
                <a:spcPct val="150000"/>
              </a:lnSpc>
              <a:spcBef>
                <a:spcPts val="1001"/>
              </a:spcBef>
            </a:pPr>
            <a:endParaRPr lang="en-US" sz="2400" b="0" strike="noStrike" spc="-1" dirty="0">
              <a:latin typeface="Arial"/>
            </a:endParaRPr>
          </a:p>
        </p:txBody>
      </p:sp>
      <p:sp>
        <p:nvSpPr>
          <p:cNvPr id="2" name="Rectangle 1">
            <a:extLst>
              <a:ext uri="{FF2B5EF4-FFF2-40B4-BE49-F238E27FC236}">
                <a16:creationId xmlns:a16="http://schemas.microsoft.com/office/drawing/2014/main" id="{3BF93A01-F051-47A3-BBCD-2BA86C1199F4}"/>
              </a:ext>
            </a:extLst>
          </p:cNvPr>
          <p:cNvSpPr/>
          <p:nvPr/>
        </p:nvSpPr>
        <p:spPr>
          <a:xfrm>
            <a:off x="677159" y="1531447"/>
            <a:ext cx="9333115" cy="1200329"/>
          </a:xfrm>
          <a:prstGeom prst="rect">
            <a:avLst/>
          </a:prstGeom>
        </p:spPr>
        <p:txBody>
          <a:bodyPr wrap="square">
            <a:spAutoFit/>
          </a:bodyPr>
          <a:lstStyle/>
          <a:p>
            <a:r>
              <a:rPr lang="en-US" sz="2400" spc="-1" dirty="0">
                <a:solidFill>
                  <a:srgbClr val="FFC000"/>
                </a:solidFill>
                <a:latin typeface="Trebuchet MS"/>
              </a:rPr>
              <a:t>ASCII (American Standard Code for Information Interchange) </a:t>
            </a:r>
            <a:r>
              <a:rPr lang="en-US" sz="2400" spc="-1" dirty="0" err="1">
                <a:solidFill>
                  <a:srgbClr val="FFC000"/>
                </a:solidFill>
                <a:latin typeface="Trebuchet MS"/>
              </a:rPr>
              <a:t>美国信息交换标准编码是基于拉丁字母的一套计算机编码系统，主要用于表示英文</a:t>
            </a:r>
            <a:r>
              <a:rPr lang="zh-CN" altLang="en-US" sz="2400" spc="-1" dirty="0">
                <a:solidFill>
                  <a:srgbClr val="FFC000"/>
                </a:solidFill>
                <a:latin typeface="Trebuchet MS"/>
              </a:rPr>
              <a:t>和数字</a:t>
            </a:r>
            <a:endParaRPr lang="en-US" sz="2400" dirty="0">
              <a:solidFill>
                <a:srgbClr val="FFC000"/>
              </a:solidFil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677160" y="609480"/>
            <a:ext cx="8595000" cy="131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a:solidFill>
                  <a:srgbClr val="5FCBEF"/>
                </a:solidFill>
                <a:latin typeface="Trebuchet MS"/>
                <a:ea typeface="DejaVu Sans"/>
              </a:rPr>
              <a:t>课程目的</a:t>
            </a:r>
            <a:endParaRPr lang="en-US" sz="3600" b="0" strike="noStrike" spc="-1">
              <a:latin typeface="Arial"/>
            </a:endParaRPr>
          </a:p>
        </p:txBody>
      </p:sp>
      <p:sp>
        <p:nvSpPr>
          <p:cNvPr id="117" name="CustomShape 2"/>
          <p:cNvSpPr/>
          <p:nvPr/>
        </p:nvSpPr>
        <p:spPr>
          <a:xfrm>
            <a:off x="677160" y="1819800"/>
            <a:ext cx="7394400" cy="421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spcBef>
                <a:spcPts val="1001"/>
              </a:spcBef>
              <a:buClr>
                <a:srgbClr val="5FCBEF"/>
              </a:buClr>
              <a:buSzPct val="80000"/>
              <a:buFont typeface="Wingdings 3" charset="2"/>
              <a:buChar char=""/>
            </a:pPr>
            <a:r>
              <a:rPr lang="zh-CN" altLang="en-US" sz="1800" b="0" strike="noStrike" spc="-1" dirty="0">
                <a:solidFill>
                  <a:srgbClr val="404040"/>
                </a:solidFill>
                <a:latin typeface="Trebuchet MS"/>
                <a:ea typeface="DejaVu Sans"/>
              </a:rPr>
              <a:t>从上层应用程序的程序员的角度，</a:t>
            </a:r>
            <a:r>
              <a:rPr lang="en-US" sz="1800" b="0" strike="noStrike" spc="-1" dirty="0" err="1">
                <a:solidFill>
                  <a:srgbClr val="404040"/>
                </a:solidFill>
                <a:latin typeface="Trebuchet MS"/>
                <a:ea typeface="DejaVu Sans"/>
              </a:rPr>
              <a:t>了解计算机工作的基本原理</a:t>
            </a:r>
            <a:endParaRPr lang="en-US" sz="1800" b="0" strike="noStrike" spc="-1" dirty="0">
              <a:latin typeface="Arial"/>
            </a:endParaRPr>
          </a:p>
          <a:p>
            <a:pPr marL="743040" lvl="1" indent="-284040">
              <a:lnSpc>
                <a:spcPct val="100000"/>
              </a:lnSpc>
              <a:spcBef>
                <a:spcPts val="1001"/>
              </a:spcBef>
              <a:buClr>
                <a:srgbClr val="5FCBEF"/>
              </a:buClr>
              <a:buSzPct val="80000"/>
              <a:buFont typeface="Wingdings 3" charset="2"/>
              <a:buChar char=""/>
            </a:pPr>
            <a:r>
              <a:rPr lang="en-US" sz="1800" b="0" strike="noStrike" spc="-1" dirty="0" err="1">
                <a:solidFill>
                  <a:srgbClr val="404040"/>
                </a:solidFill>
                <a:latin typeface="Trebuchet MS"/>
                <a:ea typeface="DejaVu Sans"/>
              </a:rPr>
              <a:t>计算机的作用：计算和存储数据</a:t>
            </a:r>
            <a:endParaRPr lang="en-US" sz="1800" b="0" strike="noStrike" spc="-1" dirty="0">
              <a:latin typeface="Arial"/>
            </a:endParaRPr>
          </a:p>
          <a:p>
            <a:pPr marL="743040" lvl="1" indent="-284040">
              <a:lnSpc>
                <a:spcPct val="100000"/>
              </a:lnSpc>
              <a:spcBef>
                <a:spcPts val="1001"/>
              </a:spcBef>
              <a:buClr>
                <a:srgbClr val="5FCBEF"/>
              </a:buClr>
              <a:buSzPct val="80000"/>
              <a:buFont typeface="Wingdings 3" charset="2"/>
              <a:buChar char=""/>
            </a:pPr>
            <a:r>
              <a:rPr lang="en-US" sz="1800" b="0" strike="noStrike" spc="-1" dirty="0" err="1">
                <a:solidFill>
                  <a:srgbClr val="404040"/>
                </a:solidFill>
                <a:latin typeface="Trebuchet MS"/>
                <a:ea typeface="DejaVu Sans"/>
              </a:rPr>
              <a:t>计算机的CPU，内存，I</a:t>
            </a:r>
            <a:r>
              <a:rPr lang="en-US" sz="1800" b="0" strike="noStrike" spc="-1" dirty="0">
                <a:solidFill>
                  <a:srgbClr val="404040"/>
                </a:solidFill>
                <a:latin typeface="Trebuchet MS"/>
                <a:ea typeface="DejaVu Sans"/>
              </a:rPr>
              <a:t>/0设备是什么，冯诺依曼模型；</a:t>
            </a:r>
            <a:endParaRPr lang="en-US" sz="1800" b="0" strike="noStrike" spc="-1" dirty="0">
              <a:latin typeface="Arial"/>
            </a:endParaRPr>
          </a:p>
          <a:p>
            <a:pPr marL="743040" lvl="1" indent="-284040">
              <a:lnSpc>
                <a:spcPct val="100000"/>
              </a:lnSpc>
              <a:spcBef>
                <a:spcPts val="1001"/>
              </a:spcBef>
              <a:buClr>
                <a:srgbClr val="5FCBEF"/>
              </a:buClr>
              <a:buSzPct val="80000"/>
              <a:buFont typeface="Wingdings 3" charset="2"/>
              <a:buChar char=""/>
            </a:pPr>
            <a:r>
              <a:rPr lang="en-US" sz="1800" b="0" strike="noStrike" spc="-1" dirty="0" err="1">
                <a:solidFill>
                  <a:srgbClr val="404040"/>
                </a:solidFill>
                <a:latin typeface="Trebuchet MS"/>
                <a:ea typeface="DejaVu Sans"/>
              </a:rPr>
              <a:t>什么是CPU指令和数据</a:t>
            </a:r>
            <a:r>
              <a:rPr lang="en-US" sz="1800" b="0" strike="noStrike" spc="-1" dirty="0">
                <a:solidFill>
                  <a:srgbClr val="404040"/>
                </a:solidFill>
                <a:latin typeface="Trebuchet MS"/>
                <a:ea typeface="DejaVu Sans"/>
              </a:rPr>
              <a:t>；</a:t>
            </a:r>
            <a:endParaRPr lang="en-US" sz="1800" b="0" strike="noStrike" spc="-1" dirty="0">
              <a:latin typeface="Arial"/>
            </a:endParaRPr>
          </a:p>
          <a:p>
            <a:pPr marL="743040" lvl="1" indent="-284040">
              <a:lnSpc>
                <a:spcPct val="100000"/>
              </a:lnSpc>
              <a:spcBef>
                <a:spcPts val="1001"/>
              </a:spcBef>
              <a:buClr>
                <a:srgbClr val="5FCBEF"/>
              </a:buClr>
              <a:buSzPct val="80000"/>
              <a:buFont typeface="Wingdings 3" charset="2"/>
              <a:buChar char=""/>
            </a:pPr>
            <a:r>
              <a:rPr lang="en-US" sz="1800" b="0" strike="noStrike" spc="-1" dirty="0" err="1">
                <a:solidFill>
                  <a:srgbClr val="404040"/>
                </a:solidFill>
                <a:latin typeface="Trebuchet MS"/>
                <a:ea typeface="DejaVu Sans"/>
              </a:rPr>
              <a:t>计算机程序是什么</a:t>
            </a:r>
            <a:endParaRPr lang="en-US" sz="1800" b="0" strike="noStrike" spc="-1" dirty="0">
              <a:latin typeface="Arial"/>
            </a:endParaRPr>
          </a:p>
          <a:p>
            <a:pPr>
              <a:lnSpc>
                <a:spcPct val="100000"/>
              </a:lnSpc>
            </a:pPr>
            <a:endParaRPr lang="en-US" sz="1800" b="0" strike="noStrike" spc="-1" dirty="0">
              <a:latin typeface="Arial"/>
            </a:endParaRPr>
          </a:p>
          <a:p>
            <a:pPr marL="343080" indent="-341280">
              <a:lnSpc>
                <a:spcPct val="100000"/>
              </a:lnSpc>
              <a:spcBef>
                <a:spcPts val="1001"/>
              </a:spcBef>
              <a:buClr>
                <a:srgbClr val="5FCBEF"/>
              </a:buClr>
              <a:buSzPct val="80000"/>
              <a:buFont typeface="Wingdings 3" charset="2"/>
              <a:buChar char=""/>
            </a:pPr>
            <a:r>
              <a:rPr lang="en-US" sz="1800" b="0" strike="noStrike" spc="-1" dirty="0" err="1">
                <a:solidFill>
                  <a:srgbClr val="404040"/>
                </a:solidFill>
                <a:latin typeface="Trebuchet MS"/>
                <a:ea typeface="DejaVu Sans"/>
              </a:rPr>
              <a:t>教材</a:t>
            </a:r>
            <a:r>
              <a:rPr lang="en-US" sz="1800" b="0" strike="noStrike" spc="-1" dirty="0">
                <a:solidFill>
                  <a:srgbClr val="404040"/>
                </a:solidFill>
                <a:latin typeface="Trebuchet MS"/>
                <a:ea typeface="DejaVu Sans"/>
              </a:rPr>
              <a:t>： </a:t>
            </a:r>
            <a:r>
              <a:rPr lang="en-US" sz="1800" b="0" strike="noStrike" spc="-1" dirty="0" err="1">
                <a:solidFill>
                  <a:srgbClr val="404040"/>
                </a:solidFill>
                <a:latin typeface="Trebuchet MS"/>
                <a:ea typeface="DejaVu Sans"/>
              </a:rPr>
              <a:t>白中英</a:t>
            </a:r>
            <a:r>
              <a:rPr lang="en-US" sz="1800" b="0" strike="noStrike" spc="-1" dirty="0">
                <a:solidFill>
                  <a:srgbClr val="404040"/>
                </a:solidFill>
                <a:latin typeface="Trebuchet MS"/>
                <a:ea typeface="DejaVu Sans"/>
              </a:rPr>
              <a:t> ？   </a:t>
            </a:r>
            <a:r>
              <a:rPr lang="en-US" sz="1800" b="0" strike="noStrike" spc="-1" dirty="0" err="1">
                <a:solidFill>
                  <a:srgbClr val="404040"/>
                </a:solidFill>
                <a:latin typeface="Trebuchet MS"/>
                <a:ea typeface="DejaVu Sans"/>
              </a:rPr>
              <a:t>唐朔飞</a:t>
            </a:r>
            <a:r>
              <a:rPr lang="en-US" sz="1800" b="0" strike="noStrike" spc="-1" dirty="0">
                <a:solidFill>
                  <a:srgbClr val="404040"/>
                </a:solidFill>
                <a:latin typeface="Trebuchet MS"/>
                <a:ea typeface="DejaVu Sans"/>
              </a:rPr>
              <a:t>？？</a:t>
            </a:r>
            <a:endParaRPr lang="en-US" sz="1800" b="0" strike="noStrike" spc="-1" dirty="0">
              <a:latin typeface="Arial"/>
            </a:endParaRPr>
          </a:p>
          <a:p>
            <a:pPr>
              <a:lnSpc>
                <a:spcPct val="100000"/>
              </a:lnSpc>
              <a:spcBef>
                <a:spcPts val="1001"/>
              </a:spcBef>
            </a:pPr>
            <a:endParaRPr lang="en-US" sz="1800" b="0" strike="noStrike" spc="-1" dirty="0">
              <a:latin typeface="Arial"/>
            </a:endParaRPr>
          </a:p>
          <a:p>
            <a:pPr marL="343080" indent="-341280">
              <a:lnSpc>
                <a:spcPct val="100000"/>
              </a:lnSpc>
              <a:spcBef>
                <a:spcPts val="1001"/>
              </a:spcBef>
              <a:buClr>
                <a:srgbClr val="5FCBEF"/>
              </a:buClr>
              <a:buSzPct val="80000"/>
              <a:buFont typeface="Wingdings 3" charset="2"/>
              <a:buChar char=""/>
            </a:pPr>
            <a:r>
              <a:rPr lang="en-US" sz="1800" b="0" strike="noStrike" spc="-1" dirty="0" err="1">
                <a:solidFill>
                  <a:srgbClr val="404040"/>
                </a:solidFill>
                <a:latin typeface="Trebuchet MS"/>
                <a:ea typeface="DejaVu Sans"/>
              </a:rPr>
              <a:t>参考</a:t>
            </a:r>
            <a:r>
              <a:rPr lang="en-US" sz="1800" b="0" strike="noStrike" spc="-1" dirty="0">
                <a:solidFill>
                  <a:srgbClr val="404040"/>
                </a:solidFill>
                <a:latin typeface="Trebuchet MS"/>
                <a:ea typeface="DejaVu Sans"/>
              </a:rPr>
              <a:t>：   ？？？</a:t>
            </a:r>
            <a:endParaRPr lang="en-US" sz="1800" b="0" strike="noStrike" spc="-1" dirty="0">
              <a:latin typeface="Arial"/>
            </a:endParaRPr>
          </a:p>
        </p:txBody>
      </p:sp>
      <p:pic>
        <p:nvPicPr>
          <p:cNvPr id="118" name="Picture 4"/>
          <p:cNvPicPr/>
          <p:nvPr/>
        </p:nvPicPr>
        <p:blipFill>
          <a:blip r:embed="rId3"/>
          <a:stretch/>
        </p:blipFill>
        <p:spPr>
          <a:xfrm>
            <a:off x="8071560" y="3108960"/>
            <a:ext cx="2717640" cy="3449880"/>
          </a:xfrm>
          <a:prstGeom prst="rect">
            <a:avLst/>
          </a:prstGeom>
          <a:ln>
            <a:noFill/>
          </a:ln>
        </p:spPr>
      </p:pic>
      <p:pic>
        <p:nvPicPr>
          <p:cNvPr id="119" name="Picture 5"/>
          <p:cNvPicPr/>
          <p:nvPr/>
        </p:nvPicPr>
        <p:blipFill>
          <a:blip r:embed="rId4"/>
          <a:stretch/>
        </p:blipFill>
        <p:spPr>
          <a:xfrm>
            <a:off x="5029200" y="2979000"/>
            <a:ext cx="2913840" cy="3603960"/>
          </a:xfrm>
          <a:prstGeom prst="rect">
            <a:avLst/>
          </a:prstGeom>
          <a:ln>
            <a:noFill/>
          </a:ln>
        </p:spPr>
      </p:pic>
      <p:sp>
        <p:nvSpPr>
          <p:cNvPr id="120" name="CustomShape 3"/>
          <p:cNvSpPr/>
          <p:nvPr/>
        </p:nvSpPr>
        <p:spPr>
          <a:xfrm>
            <a:off x="1030680" y="6583680"/>
            <a:ext cx="8386920" cy="2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u="sng" strike="noStrike" spc="-1">
                <a:solidFill>
                  <a:srgbClr val="0000FF"/>
                </a:solidFill>
                <a:uFillTx/>
                <a:latin typeface="Arial"/>
                <a:ea typeface="DejaVu Sans"/>
                <a:hlinkClick r:id="rId5"/>
              </a:rPr>
              <a:t>https://www.khanacademy.org/computing/computer-science/how-computers-work2/v/khan-academy-and-codeorg-introducing-how-computers-work</a:t>
            </a:r>
            <a:endParaRPr lang="en-US" sz="1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677160" y="609480"/>
            <a:ext cx="9078480" cy="74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1000"/>
          </a:bodyPr>
          <a:lstStyle/>
          <a:p>
            <a:pPr>
              <a:lnSpc>
                <a:spcPct val="100000"/>
              </a:lnSpc>
            </a:pPr>
            <a:r>
              <a:rPr lang="en-US" sz="3600" b="0" strike="noStrike" spc="-1">
                <a:solidFill>
                  <a:srgbClr val="5FCBEF"/>
                </a:solidFill>
                <a:latin typeface="Trebuchet MS"/>
                <a:ea typeface="DejaVu Sans"/>
              </a:rPr>
              <a:t>数据的表示 – 3 –字符编码 ASCII 可打印字符编码</a:t>
            </a:r>
            <a:endParaRPr lang="en-US" sz="3600" b="0" strike="noStrike" spc="-1">
              <a:latin typeface="Arial"/>
            </a:endParaRPr>
          </a:p>
        </p:txBody>
      </p:sp>
      <p:pic>
        <p:nvPicPr>
          <p:cNvPr id="198" name="Picture 4"/>
          <p:cNvPicPr/>
          <p:nvPr/>
        </p:nvPicPr>
        <p:blipFill>
          <a:blip r:embed="rId2"/>
          <a:stretch/>
        </p:blipFill>
        <p:spPr>
          <a:xfrm>
            <a:off x="1334520" y="1424520"/>
            <a:ext cx="8072280" cy="52070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677160" y="609480"/>
            <a:ext cx="8108280" cy="74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a:solidFill>
                  <a:srgbClr val="5FCBEF"/>
                </a:solidFill>
                <a:latin typeface="Trebuchet MS"/>
                <a:ea typeface="DejaVu Sans"/>
              </a:rPr>
              <a:t>数据的表示 – 3 –字符编码 ASCII控制码</a:t>
            </a:r>
            <a:endParaRPr lang="en-US" sz="3600" b="0" strike="noStrike" spc="-1">
              <a:latin typeface="Arial"/>
            </a:endParaRPr>
          </a:p>
        </p:txBody>
      </p:sp>
      <p:pic>
        <p:nvPicPr>
          <p:cNvPr id="200" name="Picture 2"/>
          <p:cNvPicPr/>
          <p:nvPr/>
        </p:nvPicPr>
        <p:blipFill>
          <a:blip r:embed="rId2"/>
          <a:stretch/>
        </p:blipFill>
        <p:spPr>
          <a:xfrm>
            <a:off x="973800" y="1353240"/>
            <a:ext cx="9577440" cy="53514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383760" y="140400"/>
            <a:ext cx="9066600" cy="74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a:solidFill>
                  <a:srgbClr val="5FCBEF"/>
                </a:solidFill>
                <a:latin typeface="Trebuchet MS"/>
                <a:ea typeface="DejaVu Sans"/>
              </a:rPr>
              <a:t>数据的表示 – 3 –中文字符编码GB2312-80</a:t>
            </a:r>
            <a:endParaRPr lang="en-US" sz="3600" b="0" strike="noStrike" spc="-1">
              <a:latin typeface="Arial"/>
            </a:endParaRPr>
          </a:p>
        </p:txBody>
      </p:sp>
      <p:sp>
        <p:nvSpPr>
          <p:cNvPr id="202" name="CustomShape 2"/>
          <p:cNvSpPr/>
          <p:nvPr/>
        </p:nvSpPr>
        <p:spPr>
          <a:xfrm>
            <a:off x="383760" y="1383480"/>
            <a:ext cx="6629040" cy="518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marL="457200">
              <a:lnSpc>
                <a:spcPct val="100000"/>
              </a:lnSpc>
              <a:spcBef>
                <a:spcPts val="1001"/>
              </a:spcBef>
            </a:pPr>
            <a:endParaRPr lang="en-US" sz="1800" b="0" strike="noStrike" spc="-1" dirty="0">
              <a:latin typeface="Arial"/>
            </a:endParaRPr>
          </a:p>
          <a:p>
            <a:pPr marL="343080" indent="-341280">
              <a:lnSpc>
                <a:spcPct val="100000"/>
              </a:lnSpc>
              <a:spcBef>
                <a:spcPts val="1001"/>
              </a:spcBef>
              <a:buClr>
                <a:srgbClr val="5FCBEF"/>
              </a:buClr>
              <a:buSzPct val="80000"/>
              <a:buFont typeface="Wingdings 3" charset="2"/>
              <a:buChar char=""/>
            </a:pPr>
            <a:r>
              <a:rPr lang="en-US" sz="2000" b="0" strike="noStrike" spc="-1" dirty="0">
                <a:solidFill>
                  <a:srgbClr val="404040"/>
                </a:solidFill>
                <a:latin typeface="Trebuchet MS"/>
                <a:ea typeface="DejaVu Sans"/>
              </a:rPr>
              <a:t>GB2312-80“中国信息交换用汉字编码字符集”， 每个字</a:t>
            </a:r>
            <a:r>
              <a:rPr lang="en-US" sz="2000" b="0" strike="noStrike" spc="-1" dirty="0">
                <a:solidFill>
                  <a:srgbClr val="FF0000"/>
                </a:solidFill>
                <a:latin typeface="Trebuchet MS"/>
                <a:ea typeface="DejaVu Sans"/>
              </a:rPr>
              <a:t>2bytes</a:t>
            </a:r>
            <a:r>
              <a:rPr lang="en-US" sz="2000" b="0" strike="noStrike" spc="-1" dirty="0">
                <a:solidFill>
                  <a:srgbClr val="404040"/>
                </a:solidFill>
                <a:latin typeface="Trebuchet MS"/>
                <a:ea typeface="DejaVu Sans"/>
              </a:rPr>
              <a:t>，其基本集共收录 7445 </a:t>
            </a:r>
            <a:r>
              <a:rPr lang="en-US" sz="2000" b="0" strike="noStrike" spc="-1" dirty="0" err="1">
                <a:solidFill>
                  <a:srgbClr val="404040"/>
                </a:solidFill>
                <a:latin typeface="Trebuchet MS"/>
                <a:ea typeface="DejaVu Sans"/>
              </a:rPr>
              <a:t>个字符</a:t>
            </a:r>
            <a:r>
              <a:rPr lang="en-US" sz="2000" b="0" strike="noStrike" spc="-1" dirty="0">
                <a:solidFill>
                  <a:srgbClr val="404040"/>
                </a:solidFill>
                <a:latin typeface="Trebuchet MS"/>
                <a:ea typeface="DejaVu Sans"/>
              </a:rPr>
              <a:t> ，包括6763个汉字和682个非汉字图形字符。</a:t>
            </a:r>
            <a:endParaRPr lang="en-US" sz="2000" b="0" strike="noStrike" spc="-1" dirty="0">
              <a:latin typeface="Arial"/>
            </a:endParaRPr>
          </a:p>
          <a:p>
            <a:pPr>
              <a:lnSpc>
                <a:spcPct val="100000"/>
              </a:lnSpc>
              <a:spcBef>
                <a:spcPts val="1001"/>
              </a:spcBef>
            </a:pPr>
            <a:endParaRPr lang="en-US" sz="2000" b="0" strike="noStrike" spc="-1" dirty="0">
              <a:latin typeface="Arial"/>
            </a:endParaRPr>
          </a:p>
          <a:p>
            <a:pPr marL="343080" indent="-341280">
              <a:lnSpc>
                <a:spcPct val="100000"/>
              </a:lnSpc>
              <a:spcBef>
                <a:spcPts val="1001"/>
              </a:spcBef>
              <a:buClr>
                <a:srgbClr val="5FCBEF"/>
              </a:buClr>
              <a:buSzPct val="80000"/>
              <a:buFont typeface="Wingdings 3" charset="2"/>
              <a:buChar char=""/>
            </a:pPr>
            <a:r>
              <a:rPr lang="en-US" sz="2000" b="0" strike="noStrike" spc="-1" dirty="0">
                <a:solidFill>
                  <a:srgbClr val="404040"/>
                </a:solidFill>
                <a:latin typeface="Trebuchet MS"/>
                <a:ea typeface="DejaVu Sans"/>
              </a:rPr>
              <a:t>采用区位编码，每个汉字都有唯一确定的二进制对应。整个字符集分为94个区，每区94个位</a:t>
            </a:r>
            <a:r>
              <a:rPr lang="zh-CN" altLang="en-US" sz="2000" b="0" strike="noStrike" spc="-1" dirty="0">
                <a:solidFill>
                  <a:srgbClr val="FF0000"/>
                </a:solidFill>
                <a:latin typeface="Trebuchet MS"/>
                <a:ea typeface="DejaVu Sans"/>
              </a:rPr>
              <a:t>（</a:t>
            </a:r>
            <a:r>
              <a:rPr lang="en-US" altLang="zh-CN" sz="2000" b="0" strike="noStrike" spc="-1" dirty="0">
                <a:solidFill>
                  <a:srgbClr val="FF0000"/>
                </a:solidFill>
                <a:latin typeface="Trebuchet MS"/>
                <a:ea typeface="DejaVu Sans"/>
              </a:rPr>
              <a:t>94x94</a:t>
            </a:r>
            <a:r>
              <a:rPr lang="zh-CN" altLang="en-US" sz="2000" b="0" strike="noStrike" spc="-1" dirty="0">
                <a:solidFill>
                  <a:srgbClr val="404040"/>
                </a:solidFill>
                <a:latin typeface="Trebuchet MS"/>
                <a:ea typeface="DejaVu Sans"/>
              </a:rPr>
              <a:t>）</a:t>
            </a:r>
            <a:r>
              <a:rPr lang="zh-CN" altLang="en-US" sz="2000" spc="-1" dirty="0">
                <a:solidFill>
                  <a:srgbClr val="404040"/>
                </a:solidFill>
                <a:latin typeface="Trebuchet MS"/>
                <a:ea typeface="DejaVu Sans"/>
              </a:rPr>
              <a:t>。</a:t>
            </a:r>
            <a:r>
              <a:rPr lang="en-US" sz="2000" b="0" strike="noStrike" spc="-1" dirty="0" err="1">
                <a:solidFill>
                  <a:srgbClr val="404040"/>
                </a:solidFill>
                <a:latin typeface="Trebuchet MS"/>
                <a:ea typeface="DejaVu Sans"/>
              </a:rPr>
              <a:t>因此每个汉字可用所在的区和位来对汉字进行编码，称为区位码</a:t>
            </a:r>
            <a:endParaRPr lang="en-US" sz="2000" b="0" strike="noStrike" spc="-1" dirty="0">
              <a:latin typeface="Arial"/>
            </a:endParaRPr>
          </a:p>
          <a:p>
            <a:pPr>
              <a:lnSpc>
                <a:spcPct val="100000"/>
              </a:lnSpc>
              <a:spcBef>
                <a:spcPts val="1001"/>
              </a:spcBef>
            </a:pPr>
            <a:endParaRPr lang="en-US" sz="2000" b="0" strike="noStrike" spc="-1" dirty="0">
              <a:latin typeface="Arial"/>
            </a:endParaRPr>
          </a:p>
          <a:p>
            <a:pPr marL="343080" indent="-341280">
              <a:lnSpc>
                <a:spcPct val="100000"/>
              </a:lnSpc>
              <a:spcBef>
                <a:spcPts val="1001"/>
              </a:spcBef>
              <a:buClr>
                <a:srgbClr val="5FCBEF"/>
              </a:buClr>
              <a:buSzPct val="80000"/>
              <a:buFont typeface="Wingdings 3" charset="2"/>
              <a:buChar char=""/>
            </a:pPr>
            <a:r>
              <a:rPr lang="zh-CN" altLang="en-US" sz="2000" b="0" strike="noStrike" spc="-1" dirty="0">
                <a:solidFill>
                  <a:srgbClr val="404040"/>
                </a:solidFill>
                <a:latin typeface="Trebuchet MS"/>
                <a:ea typeface="DejaVu Sans"/>
              </a:rPr>
              <a:t>区码和位码各用</a:t>
            </a:r>
            <a:r>
              <a:rPr lang="en-US" altLang="zh-CN" sz="2000" b="0" strike="noStrike" spc="-1" dirty="0">
                <a:solidFill>
                  <a:srgbClr val="FF0000"/>
                </a:solidFill>
                <a:latin typeface="Trebuchet MS"/>
                <a:ea typeface="DejaVu Sans"/>
              </a:rPr>
              <a:t>7Bit</a:t>
            </a:r>
            <a:r>
              <a:rPr lang="zh-CN" altLang="en-US" sz="2000" b="0" strike="noStrike" spc="-1" dirty="0">
                <a:solidFill>
                  <a:srgbClr val="404040"/>
                </a:solidFill>
                <a:latin typeface="Trebuchet MS"/>
                <a:ea typeface="DejaVu Sans"/>
              </a:rPr>
              <a:t>来表示，最高一个</a:t>
            </a:r>
            <a:r>
              <a:rPr lang="en-US" altLang="zh-CN" sz="2000" b="0" strike="noStrike" spc="-1" dirty="0">
                <a:solidFill>
                  <a:srgbClr val="404040"/>
                </a:solidFill>
                <a:latin typeface="Trebuchet MS"/>
                <a:ea typeface="DejaVu Sans"/>
              </a:rPr>
              <a:t>BIT</a:t>
            </a:r>
            <a:r>
              <a:rPr lang="zh-CN" altLang="en-US" sz="2000" b="0" strike="noStrike" spc="-1" dirty="0">
                <a:solidFill>
                  <a:srgbClr val="404040"/>
                </a:solidFill>
                <a:latin typeface="Trebuchet MS"/>
                <a:ea typeface="DejaVu Sans"/>
              </a:rPr>
              <a:t>为</a:t>
            </a:r>
            <a:r>
              <a:rPr lang="en-US" altLang="zh-CN" sz="2000" b="0" strike="noStrike" spc="-1" dirty="0">
                <a:solidFill>
                  <a:srgbClr val="404040"/>
                </a:solidFill>
                <a:latin typeface="Trebuchet MS"/>
                <a:ea typeface="DejaVu Sans"/>
              </a:rPr>
              <a:t>0</a:t>
            </a:r>
            <a:r>
              <a:rPr lang="zh-CN" altLang="en-US" sz="2000" b="0" strike="noStrike" spc="-1" dirty="0">
                <a:solidFill>
                  <a:srgbClr val="404040"/>
                </a:solidFill>
                <a:latin typeface="Trebuchet MS"/>
                <a:ea typeface="DejaVu Sans"/>
              </a:rPr>
              <a:t>时，兼容</a:t>
            </a:r>
            <a:r>
              <a:rPr lang="en-US" altLang="zh-CN" sz="2000" b="0" strike="noStrike" spc="-1" dirty="0">
                <a:solidFill>
                  <a:srgbClr val="404040"/>
                </a:solidFill>
                <a:latin typeface="Trebuchet MS"/>
                <a:ea typeface="DejaVu Sans"/>
              </a:rPr>
              <a:t>ASCII</a:t>
            </a:r>
            <a:r>
              <a:rPr lang="zh-CN" altLang="en-US" sz="2000" b="0" strike="noStrike" spc="-1" dirty="0">
                <a:solidFill>
                  <a:srgbClr val="404040"/>
                </a:solidFill>
                <a:latin typeface="Trebuchet MS"/>
                <a:ea typeface="DejaVu Sans"/>
              </a:rPr>
              <a:t>码；</a:t>
            </a:r>
            <a:endParaRPr lang="en-US" altLang="zh-CN" sz="2000" b="0" strike="noStrike" spc="-1" dirty="0">
              <a:solidFill>
                <a:srgbClr val="404040"/>
              </a:solidFill>
              <a:latin typeface="Trebuchet MS"/>
              <a:ea typeface="DejaVu Sans"/>
            </a:endParaRPr>
          </a:p>
          <a:p>
            <a:pPr marL="343080" indent="-341280">
              <a:lnSpc>
                <a:spcPct val="100000"/>
              </a:lnSpc>
              <a:spcBef>
                <a:spcPts val="1001"/>
              </a:spcBef>
              <a:buClr>
                <a:srgbClr val="5FCBEF"/>
              </a:buClr>
              <a:buSzPct val="80000"/>
              <a:buFont typeface="Wingdings 3" charset="2"/>
              <a:buChar char=""/>
            </a:pPr>
            <a:endParaRPr lang="en-US" sz="2000" b="0" strike="noStrike" spc="-1" dirty="0">
              <a:solidFill>
                <a:srgbClr val="404040"/>
              </a:solidFill>
              <a:latin typeface="Trebuchet MS"/>
              <a:ea typeface="DejaVu Sans"/>
            </a:endParaRPr>
          </a:p>
          <a:p>
            <a:pPr marL="343080" indent="-341280">
              <a:lnSpc>
                <a:spcPct val="100000"/>
              </a:lnSpc>
              <a:spcBef>
                <a:spcPts val="1001"/>
              </a:spcBef>
              <a:buClr>
                <a:srgbClr val="5FCBEF"/>
              </a:buClr>
              <a:buSzPct val="80000"/>
              <a:buFont typeface="Wingdings 3" charset="2"/>
              <a:buChar char=""/>
            </a:pPr>
            <a:r>
              <a:rPr lang="en-US" sz="2000" b="0" strike="noStrike" spc="-1" dirty="0" err="1">
                <a:solidFill>
                  <a:srgbClr val="404040"/>
                </a:solidFill>
                <a:latin typeface="Trebuchet MS"/>
                <a:ea typeface="DejaVu Sans"/>
              </a:rPr>
              <a:t>区位码</a:t>
            </a:r>
            <a:r>
              <a:rPr lang="en-US" sz="2000" b="0" strike="noStrike" spc="-1" dirty="0">
                <a:solidFill>
                  <a:srgbClr val="404040"/>
                </a:solidFill>
                <a:latin typeface="Trebuchet MS"/>
                <a:ea typeface="DejaVu Sans"/>
              </a:rPr>
              <a:t> + 0x2020，就得到国标码 ； </a:t>
            </a:r>
            <a:endParaRPr lang="en-US" sz="2000" b="0" strike="noStrike" spc="-1" dirty="0">
              <a:latin typeface="Arial"/>
            </a:endParaRPr>
          </a:p>
          <a:p>
            <a:pPr>
              <a:lnSpc>
                <a:spcPct val="100000"/>
              </a:lnSpc>
              <a:spcBef>
                <a:spcPts val="1001"/>
              </a:spcBef>
            </a:pPr>
            <a:endParaRPr lang="en-US" sz="2000" b="0" strike="noStrike" spc="-1" dirty="0">
              <a:latin typeface="Arial"/>
            </a:endParaRPr>
          </a:p>
          <a:p>
            <a:pPr marL="343080" indent="-341280">
              <a:lnSpc>
                <a:spcPct val="100000"/>
              </a:lnSpc>
              <a:spcBef>
                <a:spcPts val="1001"/>
              </a:spcBef>
              <a:buClr>
                <a:srgbClr val="5FCBEF"/>
              </a:buClr>
              <a:buSzPct val="80000"/>
              <a:buFont typeface="Wingdings 3" charset="2"/>
              <a:buChar char=""/>
            </a:pPr>
            <a:r>
              <a:rPr lang="en-US" sz="2000" b="0" strike="noStrike" spc="-1" dirty="0">
                <a:solidFill>
                  <a:srgbClr val="404040"/>
                </a:solidFill>
                <a:latin typeface="Trebuchet MS"/>
                <a:ea typeface="DejaVu Sans"/>
              </a:rPr>
              <a:t> </a:t>
            </a:r>
            <a:r>
              <a:rPr lang="en-US" sz="2000" b="0" strike="noStrike" spc="-1" dirty="0" err="1">
                <a:solidFill>
                  <a:srgbClr val="404040"/>
                </a:solidFill>
                <a:latin typeface="Trebuchet MS"/>
                <a:ea typeface="DejaVu Sans"/>
              </a:rPr>
              <a:t>国标码</a:t>
            </a:r>
            <a:r>
              <a:rPr lang="en-US" sz="2000" b="0" strike="noStrike" spc="-1" dirty="0">
                <a:solidFill>
                  <a:srgbClr val="404040"/>
                </a:solidFill>
                <a:latin typeface="Trebuchet MS"/>
                <a:ea typeface="DejaVu Sans"/>
              </a:rPr>
              <a:t> + 0x8080， </a:t>
            </a:r>
            <a:r>
              <a:rPr lang="en-US" sz="2000" b="0" strike="noStrike" spc="-1" dirty="0" err="1">
                <a:solidFill>
                  <a:srgbClr val="404040"/>
                </a:solidFill>
                <a:latin typeface="Trebuchet MS"/>
                <a:ea typeface="DejaVu Sans"/>
              </a:rPr>
              <a:t>就得到机内码</a:t>
            </a:r>
            <a:endParaRPr lang="en-US" sz="2000" b="0" strike="noStrike" spc="-1" dirty="0">
              <a:latin typeface="Arial"/>
            </a:endParaRPr>
          </a:p>
          <a:p>
            <a:pPr>
              <a:lnSpc>
                <a:spcPct val="100000"/>
              </a:lnSpc>
              <a:spcBef>
                <a:spcPts val="1001"/>
              </a:spcBef>
            </a:pPr>
            <a:endParaRPr lang="en-US" sz="2000" b="0" strike="noStrike" spc="-1" dirty="0">
              <a:latin typeface="Arial"/>
            </a:endParaRPr>
          </a:p>
        </p:txBody>
      </p:sp>
      <p:sp>
        <p:nvSpPr>
          <p:cNvPr id="203" name="CustomShape 3"/>
          <p:cNvSpPr/>
          <p:nvPr/>
        </p:nvSpPr>
        <p:spPr>
          <a:xfrm>
            <a:off x="7511760" y="1660320"/>
            <a:ext cx="4421880" cy="396886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dirty="0">
                <a:solidFill>
                  <a:srgbClr val="000000"/>
                </a:solidFill>
                <a:latin typeface="Trebuchet MS"/>
                <a:ea typeface="DejaVu Sans"/>
              </a:rPr>
              <a:t> </a:t>
            </a:r>
            <a:r>
              <a:rPr lang="en-US" sz="1800" b="0" strike="noStrike" spc="-1" dirty="0" err="1">
                <a:solidFill>
                  <a:srgbClr val="000000"/>
                </a:solidFill>
                <a:latin typeface="Trebuchet MS"/>
                <a:ea typeface="DejaVu Sans"/>
              </a:rPr>
              <a:t>区号</a:t>
            </a:r>
            <a:r>
              <a:rPr lang="en-US" sz="1800" b="0" strike="noStrike" spc="-1" dirty="0">
                <a:solidFill>
                  <a:srgbClr val="000000"/>
                </a:solidFill>
                <a:latin typeface="Trebuchet MS"/>
                <a:ea typeface="DejaVu Sans"/>
              </a:rPr>
              <a:t>      </a:t>
            </a:r>
            <a:r>
              <a:rPr lang="en-US" sz="1800" b="0" strike="noStrike" spc="-1" dirty="0" err="1">
                <a:solidFill>
                  <a:srgbClr val="000000"/>
                </a:solidFill>
                <a:latin typeface="Trebuchet MS"/>
                <a:ea typeface="DejaVu Sans"/>
              </a:rPr>
              <a:t>字数</a:t>
            </a:r>
            <a:r>
              <a:rPr lang="en-US" sz="1800" b="0" strike="noStrike" spc="-1" dirty="0">
                <a:solidFill>
                  <a:srgbClr val="000000"/>
                </a:solidFill>
                <a:latin typeface="Trebuchet MS"/>
                <a:ea typeface="DejaVu Sans"/>
              </a:rPr>
              <a:t>      </a:t>
            </a:r>
            <a:r>
              <a:rPr lang="en-US" sz="1800" b="0" strike="noStrike" spc="-1" dirty="0" err="1">
                <a:solidFill>
                  <a:srgbClr val="000000"/>
                </a:solidFill>
                <a:latin typeface="Trebuchet MS"/>
                <a:ea typeface="DejaVu Sans"/>
              </a:rPr>
              <a:t>字符类别</a:t>
            </a:r>
            <a:r>
              <a:rPr lang="en-US" sz="1800" b="0" strike="noStrike" spc="-1" dirty="0">
                <a:solidFill>
                  <a:srgbClr val="000000"/>
                </a:solidFill>
                <a:latin typeface="Trebuchet MS"/>
                <a:ea typeface="DejaVu Sans"/>
              </a:rPr>
              <a:t>  </a:t>
            </a:r>
            <a:br>
              <a:rPr dirty="0"/>
            </a:br>
            <a:r>
              <a:rPr lang="en-US" sz="1800" b="0" strike="noStrike" spc="-1" dirty="0">
                <a:solidFill>
                  <a:srgbClr val="000000"/>
                </a:solidFill>
                <a:latin typeface="Trebuchet MS"/>
                <a:ea typeface="DejaVu Sans"/>
              </a:rPr>
              <a:t>    01        94        </a:t>
            </a:r>
            <a:r>
              <a:rPr lang="en-US" sz="1800" b="0" strike="noStrike" spc="-1" dirty="0" err="1">
                <a:solidFill>
                  <a:srgbClr val="000000"/>
                </a:solidFill>
                <a:latin typeface="Trebuchet MS"/>
                <a:ea typeface="DejaVu Sans"/>
              </a:rPr>
              <a:t>一般符号</a:t>
            </a:r>
            <a:r>
              <a:rPr lang="en-US" sz="1800" b="0" strike="noStrike" spc="-1" dirty="0">
                <a:solidFill>
                  <a:srgbClr val="000000"/>
                </a:solidFill>
                <a:latin typeface="Trebuchet MS"/>
                <a:ea typeface="DejaVu Sans"/>
              </a:rPr>
              <a:t>  </a:t>
            </a:r>
            <a:br>
              <a:rPr dirty="0"/>
            </a:br>
            <a:r>
              <a:rPr lang="en-US" sz="1800" b="0" strike="noStrike" spc="-1" dirty="0">
                <a:solidFill>
                  <a:srgbClr val="000000"/>
                </a:solidFill>
                <a:latin typeface="Trebuchet MS"/>
                <a:ea typeface="DejaVu Sans"/>
              </a:rPr>
              <a:t>    02        72        </a:t>
            </a:r>
            <a:r>
              <a:rPr lang="en-US" sz="1800" b="0" strike="noStrike" spc="-1" dirty="0" err="1">
                <a:solidFill>
                  <a:srgbClr val="000000"/>
                </a:solidFill>
                <a:latin typeface="Trebuchet MS"/>
                <a:ea typeface="DejaVu Sans"/>
              </a:rPr>
              <a:t>顺序号码</a:t>
            </a:r>
            <a:r>
              <a:rPr lang="en-US" sz="1800" b="0" strike="noStrike" spc="-1" dirty="0">
                <a:solidFill>
                  <a:srgbClr val="000000"/>
                </a:solidFill>
                <a:latin typeface="Trebuchet MS"/>
                <a:ea typeface="DejaVu Sans"/>
              </a:rPr>
              <a:t>  </a:t>
            </a:r>
            <a:br>
              <a:rPr dirty="0"/>
            </a:br>
            <a:r>
              <a:rPr lang="en-US" sz="1800" b="0" strike="noStrike" spc="-1" dirty="0">
                <a:solidFill>
                  <a:srgbClr val="000000"/>
                </a:solidFill>
                <a:latin typeface="Trebuchet MS"/>
                <a:ea typeface="DejaVu Sans"/>
              </a:rPr>
              <a:t>    03        94        </a:t>
            </a:r>
            <a:r>
              <a:rPr lang="en-US" sz="1800" b="0" strike="noStrike" spc="-1" dirty="0" err="1">
                <a:solidFill>
                  <a:srgbClr val="000000"/>
                </a:solidFill>
                <a:latin typeface="Trebuchet MS"/>
                <a:ea typeface="DejaVu Sans"/>
              </a:rPr>
              <a:t>拉丁字母</a:t>
            </a:r>
            <a:r>
              <a:rPr lang="en-US" sz="1800" b="0" strike="noStrike" spc="-1" dirty="0">
                <a:solidFill>
                  <a:srgbClr val="000000"/>
                </a:solidFill>
                <a:latin typeface="Trebuchet MS"/>
                <a:ea typeface="DejaVu Sans"/>
              </a:rPr>
              <a:t>  </a:t>
            </a:r>
            <a:br>
              <a:rPr dirty="0"/>
            </a:br>
            <a:r>
              <a:rPr lang="en-US" sz="1800" b="0" strike="noStrike" spc="-1" dirty="0">
                <a:solidFill>
                  <a:srgbClr val="000000"/>
                </a:solidFill>
                <a:latin typeface="Trebuchet MS"/>
                <a:ea typeface="DejaVu Sans"/>
              </a:rPr>
              <a:t>    04        83        </a:t>
            </a:r>
            <a:r>
              <a:rPr lang="en-US" sz="1800" b="0" strike="noStrike" spc="-1" dirty="0" err="1">
                <a:solidFill>
                  <a:srgbClr val="000000"/>
                </a:solidFill>
                <a:latin typeface="Trebuchet MS"/>
                <a:ea typeface="DejaVu Sans"/>
              </a:rPr>
              <a:t>日文假名</a:t>
            </a:r>
            <a:r>
              <a:rPr lang="en-US" sz="1800" b="0" strike="noStrike" spc="-1" dirty="0">
                <a:solidFill>
                  <a:srgbClr val="000000"/>
                </a:solidFill>
                <a:latin typeface="Trebuchet MS"/>
                <a:ea typeface="DejaVu Sans"/>
              </a:rPr>
              <a:t>  </a:t>
            </a:r>
            <a:br>
              <a:rPr dirty="0"/>
            </a:br>
            <a:r>
              <a:rPr lang="en-US" sz="1800" b="0" strike="noStrike" spc="-1" dirty="0">
                <a:solidFill>
                  <a:srgbClr val="000000"/>
                </a:solidFill>
                <a:latin typeface="Trebuchet MS"/>
                <a:ea typeface="DejaVu Sans"/>
              </a:rPr>
              <a:t>    05        86        </a:t>
            </a:r>
            <a:r>
              <a:rPr lang="zh-CN" altLang="en-US" spc="-1" dirty="0">
                <a:solidFill>
                  <a:srgbClr val="000000"/>
                </a:solidFill>
                <a:latin typeface="Trebuchet MS"/>
                <a:ea typeface="DejaVu Sans"/>
              </a:rPr>
              <a:t>日文片假名</a:t>
            </a:r>
            <a:r>
              <a:rPr lang="en-US" sz="1800" b="0" strike="noStrike" spc="-1" dirty="0">
                <a:solidFill>
                  <a:srgbClr val="000000"/>
                </a:solidFill>
                <a:latin typeface="Trebuchet MS"/>
                <a:ea typeface="DejaVu Sans"/>
              </a:rPr>
              <a:t>  </a:t>
            </a:r>
            <a:br>
              <a:rPr dirty="0"/>
            </a:br>
            <a:r>
              <a:rPr lang="en-US" sz="1800" b="0" strike="noStrike" spc="-1" dirty="0">
                <a:solidFill>
                  <a:srgbClr val="000000"/>
                </a:solidFill>
                <a:latin typeface="Trebuchet MS"/>
                <a:ea typeface="DejaVu Sans"/>
              </a:rPr>
              <a:t>    06        48        </a:t>
            </a:r>
            <a:r>
              <a:rPr lang="en-US" sz="1800" b="0" strike="noStrike" spc="-1" dirty="0" err="1">
                <a:solidFill>
                  <a:srgbClr val="000000"/>
                </a:solidFill>
                <a:latin typeface="Trebuchet MS"/>
                <a:ea typeface="DejaVu Sans"/>
              </a:rPr>
              <a:t>希腊字母</a:t>
            </a:r>
            <a:r>
              <a:rPr lang="en-US" sz="1800" b="0" strike="noStrike" spc="-1" dirty="0">
                <a:solidFill>
                  <a:srgbClr val="000000"/>
                </a:solidFill>
                <a:latin typeface="Trebuchet MS"/>
                <a:ea typeface="DejaVu Sans"/>
              </a:rPr>
              <a:t>  </a:t>
            </a:r>
            <a:br>
              <a:rPr dirty="0"/>
            </a:br>
            <a:r>
              <a:rPr lang="en-US" sz="1800" b="0" strike="noStrike" spc="-1" dirty="0">
                <a:solidFill>
                  <a:srgbClr val="000000"/>
                </a:solidFill>
                <a:latin typeface="Trebuchet MS"/>
                <a:ea typeface="DejaVu Sans"/>
              </a:rPr>
              <a:t>    07        66        </a:t>
            </a:r>
            <a:r>
              <a:rPr lang="en-US" sz="1800" b="0" strike="noStrike" spc="-1" dirty="0" err="1">
                <a:solidFill>
                  <a:srgbClr val="000000"/>
                </a:solidFill>
                <a:latin typeface="Trebuchet MS"/>
                <a:ea typeface="DejaVu Sans"/>
              </a:rPr>
              <a:t>俄文字母</a:t>
            </a:r>
            <a:r>
              <a:rPr lang="en-US" sz="1800" b="0" strike="noStrike" spc="-1" dirty="0">
                <a:solidFill>
                  <a:srgbClr val="000000"/>
                </a:solidFill>
                <a:latin typeface="Trebuchet MS"/>
                <a:ea typeface="DejaVu Sans"/>
              </a:rPr>
              <a:t>  </a:t>
            </a:r>
            <a:br>
              <a:rPr dirty="0"/>
            </a:br>
            <a:r>
              <a:rPr lang="en-US" sz="1800" b="0" strike="noStrike" spc="-1" dirty="0">
                <a:solidFill>
                  <a:srgbClr val="000000"/>
                </a:solidFill>
                <a:latin typeface="Trebuchet MS"/>
                <a:ea typeface="DejaVu Sans"/>
              </a:rPr>
              <a:t>    08        63        </a:t>
            </a:r>
            <a:r>
              <a:rPr lang="en-US" sz="1800" b="0" strike="noStrike" spc="-1" dirty="0" err="1">
                <a:solidFill>
                  <a:srgbClr val="000000"/>
                </a:solidFill>
                <a:latin typeface="Trebuchet MS"/>
                <a:ea typeface="DejaVu Sans"/>
              </a:rPr>
              <a:t>汉语拼音符号</a:t>
            </a:r>
            <a:r>
              <a:rPr lang="en-US" sz="1800" b="0" strike="noStrike" spc="-1" dirty="0">
                <a:solidFill>
                  <a:srgbClr val="000000"/>
                </a:solidFill>
                <a:latin typeface="Trebuchet MS"/>
                <a:ea typeface="DejaVu Sans"/>
              </a:rPr>
              <a:t>  </a:t>
            </a:r>
            <a:br>
              <a:rPr dirty="0"/>
            </a:br>
            <a:r>
              <a:rPr lang="en-US" sz="1800" b="0" strike="noStrike" spc="-1" dirty="0">
                <a:solidFill>
                  <a:srgbClr val="000000"/>
                </a:solidFill>
                <a:latin typeface="Trebuchet MS"/>
                <a:ea typeface="DejaVu Sans"/>
              </a:rPr>
              <a:t>    09        76        </a:t>
            </a:r>
            <a:r>
              <a:rPr lang="en-US" sz="1800" b="0" strike="noStrike" spc="-1" dirty="0" err="1">
                <a:solidFill>
                  <a:srgbClr val="000000"/>
                </a:solidFill>
                <a:latin typeface="Trebuchet MS"/>
                <a:ea typeface="DejaVu Sans"/>
              </a:rPr>
              <a:t>图形符号</a:t>
            </a:r>
            <a:r>
              <a:rPr lang="en-US" sz="1800" b="0" strike="noStrike" spc="-1" dirty="0">
                <a:solidFill>
                  <a:srgbClr val="000000"/>
                </a:solidFill>
                <a:latin typeface="Trebuchet MS"/>
                <a:ea typeface="DejaVu Sans"/>
              </a:rPr>
              <a:t>  </a:t>
            </a:r>
            <a:br>
              <a:rPr dirty="0"/>
            </a:br>
            <a:r>
              <a:rPr lang="en-US" sz="1800" b="0" strike="noStrike" spc="-1" dirty="0">
                <a:solidFill>
                  <a:srgbClr val="000000"/>
                </a:solidFill>
                <a:latin typeface="Trebuchet MS"/>
                <a:ea typeface="DejaVu Sans"/>
              </a:rPr>
              <a:t> 10-15                  </a:t>
            </a:r>
            <a:r>
              <a:rPr lang="en-US" sz="1800" b="0" strike="noStrike" spc="-1" dirty="0" err="1">
                <a:solidFill>
                  <a:srgbClr val="000000"/>
                </a:solidFill>
                <a:latin typeface="Trebuchet MS"/>
                <a:ea typeface="DejaVu Sans"/>
              </a:rPr>
              <a:t>备用区</a:t>
            </a:r>
            <a:r>
              <a:rPr lang="en-US" sz="1800" b="0" strike="noStrike" spc="-1" dirty="0">
                <a:solidFill>
                  <a:srgbClr val="000000"/>
                </a:solidFill>
                <a:latin typeface="Trebuchet MS"/>
                <a:ea typeface="DejaVu Sans"/>
              </a:rPr>
              <a:t>  </a:t>
            </a:r>
            <a:br>
              <a:rPr dirty="0"/>
            </a:br>
            <a:r>
              <a:rPr lang="en-US" sz="1800" b="0" strike="noStrike" spc="-1" dirty="0">
                <a:solidFill>
                  <a:srgbClr val="000000"/>
                </a:solidFill>
                <a:latin typeface="Trebuchet MS"/>
                <a:ea typeface="DejaVu Sans"/>
              </a:rPr>
              <a:t> </a:t>
            </a:r>
            <a:r>
              <a:rPr lang="en-US" sz="1800" b="0" strike="noStrike" spc="-1" dirty="0">
                <a:solidFill>
                  <a:srgbClr val="C00000"/>
                </a:solidFill>
                <a:latin typeface="Trebuchet MS"/>
                <a:ea typeface="DejaVu Sans"/>
              </a:rPr>
              <a:t>16-55    3755    </a:t>
            </a:r>
            <a:r>
              <a:rPr lang="en-US" sz="1800" b="0" strike="noStrike" spc="-1" dirty="0" err="1">
                <a:solidFill>
                  <a:srgbClr val="C00000"/>
                </a:solidFill>
                <a:latin typeface="Trebuchet MS"/>
                <a:ea typeface="DejaVu Sans"/>
              </a:rPr>
              <a:t>一级汉字，以拼音为序</a:t>
            </a:r>
            <a:r>
              <a:rPr lang="en-US" sz="1800" b="0" strike="noStrike" spc="-1" dirty="0">
                <a:solidFill>
                  <a:srgbClr val="C00000"/>
                </a:solidFill>
                <a:latin typeface="Trebuchet MS"/>
                <a:ea typeface="DejaVu Sans"/>
              </a:rPr>
              <a:t>  </a:t>
            </a:r>
            <a:br>
              <a:rPr dirty="0"/>
            </a:br>
            <a:r>
              <a:rPr lang="en-US" sz="1800" b="0" strike="noStrike" spc="-1" dirty="0">
                <a:solidFill>
                  <a:srgbClr val="C00000"/>
                </a:solidFill>
                <a:latin typeface="Trebuchet MS"/>
                <a:ea typeface="DejaVu Sans"/>
              </a:rPr>
              <a:t> 56-87    3008    </a:t>
            </a:r>
            <a:r>
              <a:rPr lang="en-US" sz="1800" b="0" strike="noStrike" spc="-1" dirty="0" err="1">
                <a:solidFill>
                  <a:srgbClr val="C00000"/>
                </a:solidFill>
                <a:latin typeface="Trebuchet MS"/>
                <a:ea typeface="DejaVu Sans"/>
              </a:rPr>
              <a:t>二级汉字，以笔划为序</a:t>
            </a:r>
            <a:r>
              <a:rPr lang="en-US" sz="1800" b="0" strike="noStrike" spc="-1" dirty="0">
                <a:solidFill>
                  <a:srgbClr val="C00000"/>
                </a:solidFill>
                <a:latin typeface="Trebuchet MS"/>
                <a:ea typeface="DejaVu Sans"/>
              </a:rPr>
              <a:t> </a:t>
            </a:r>
            <a:r>
              <a:rPr lang="en-US" sz="1800" b="0" strike="noStrike" spc="-1" dirty="0">
                <a:solidFill>
                  <a:srgbClr val="000000"/>
                </a:solidFill>
                <a:latin typeface="Trebuchet MS"/>
                <a:ea typeface="DejaVu Sans"/>
              </a:rPr>
              <a:t> </a:t>
            </a:r>
            <a:br>
              <a:rPr dirty="0"/>
            </a:br>
            <a:r>
              <a:rPr lang="en-US" sz="1800" b="0" strike="noStrike" spc="-1" dirty="0">
                <a:solidFill>
                  <a:srgbClr val="000000"/>
                </a:solidFill>
                <a:latin typeface="Trebuchet MS"/>
                <a:ea typeface="DejaVu Sans"/>
              </a:rPr>
              <a:t> 88-94            </a:t>
            </a:r>
            <a:r>
              <a:rPr lang="en-US" sz="1800" b="0" strike="noStrike" spc="-1" dirty="0" err="1">
                <a:solidFill>
                  <a:srgbClr val="000000"/>
                </a:solidFill>
                <a:latin typeface="Trebuchet MS"/>
                <a:ea typeface="DejaVu Sans"/>
              </a:rPr>
              <a:t>备用区</a:t>
            </a:r>
            <a:r>
              <a:rPr lang="en-US" sz="1800" b="0" strike="noStrike" spc="-1" dirty="0">
                <a:solidFill>
                  <a:srgbClr val="000000"/>
                </a:solidFill>
                <a:latin typeface="Trebuchet MS"/>
                <a:ea typeface="DejaVu Sans"/>
              </a:rPr>
              <a:t>   </a:t>
            </a:r>
            <a:endParaRPr lang="en-US"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stomShape 1"/>
          <p:cNvSpPr/>
          <p:nvPr/>
        </p:nvSpPr>
        <p:spPr>
          <a:xfrm>
            <a:off x="677160" y="609480"/>
            <a:ext cx="8108280" cy="74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1000"/>
          </a:bodyPr>
          <a:lstStyle/>
          <a:p>
            <a:pPr>
              <a:lnSpc>
                <a:spcPct val="100000"/>
              </a:lnSpc>
            </a:pPr>
            <a:r>
              <a:rPr lang="en-US" sz="3600" b="0" strike="noStrike" spc="-1">
                <a:solidFill>
                  <a:srgbClr val="5FCBEF"/>
                </a:solidFill>
                <a:latin typeface="Trebuchet MS"/>
                <a:ea typeface="DejaVu Sans"/>
              </a:rPr>
              <a:t>数据的表示 – 3 –中文字符编码GB2312-80</a:t>
            </a:r>
            <a:endParaRPr lang="en-US" sz="3600" b="0" strike="noStrike" spc="-1">
              <a:latin typeface="Arial"/>
            </a:endParaRPr>
          </a:p>
        </p:txBody>
      </p:sp>
      <p:sp>
        <p:nvSpPr>
          <p:cNvPr id="205" name="CustomShape 2"/>
          <p:cNvSpPr/>
          <p:nvPr/>
        </p:nvSpPr>
        <p:spPr>
          <a:xfrm>
            <a:off x="300960" y="1780560"/>
            <a:ext cx="7662240" cy="203545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57200">
              <a:lnSpc>
                <a:spcPct val="100000"/>
              </a:lnSpc>
              <a:spcBef>
                <a:spcPts val="1001"/>
              </a:spcBef>
            </a:pPr>
            <a:r>
              <a:rPr lang="en-US" sz="2000" b="0" strike="noStrike" spc="-1" dirty="0" err="1">
                <a:solidFill>
                  <a:srgbClr val="404040"/>
                </a:solidFill>
                <a:latin typeface="Trebuchet MS"/>
                <a:ea typeface="DejaVu Sans"/>
              </a:rPr>
              <a:t>例如</a:t>
            </a:r>
            <a:r>
              <a:rPr lang="en-US" sz="2000" b="0" strike="noStrike" spc="-1" dirty="0">
                <a:solidFill>
                  <a:srgbClr val="404040"/>
                </a:solidFill>
                <a:latin typeface="Trebuchet MS"/>
                <a:ea typeface="DejaVu Sans"/>
              </a:rPr>
              <a:t>， GB2312中第一个汉字“啊”， 位于16区，01位， </a:t>
            </a:r>
            <a:r>
              <a:rPr lang="zh-CN" altLang="en-US" sz="2000" b="0" strike="noStrike" spc="-1" dirty="0">
                <a:solidFill>
                  <a:srgbClr val="404040"/>
                </a:solidFill>
                <a:latin typeface="Trebuchet MS"/>
                <a:ea typeface="DejaVu Sans"/>
              </a:rPr>
              <a:t>其</a:t>
            </a:r>
            <a:endParaRPr lang="en-US" sz="2000" b="0" strike="noStrike" spc="-1" dirty="0">
              <a:latin typeface="Arial"/>
            </a:endParaRPr>
          </a:p>
          <a:p>
            <a:pPr marL="743040" lvl="1" indent="-284040">
              <a:lnSpc>
                <a:spcPct val="100000"/>
              </a:lnSpc>
              <a:spcBef>
                <a:spcPts val="1001"/>
              </a:spcBef>
              <a:buClr>
                <a:srgbClr val="5FCBEF"/>
              </a:buClr>
              <a:buSzPct val="80000"/>
              <a:buFont typeface="Wingdings" charset="2"/>
              <a:buChar char=""/>
            </a:pPr>
            <a:r>
              <a:rPr lang="en-US" sz="2000" b="0" strike="noStrike" spc="-1" dirty="0" err="1">
                <a:solidFill>
                  <a:srgbClr val="C00000"/>
                </a:solidFill>
                <a:latin typeface="Trebuchet MS"/>
                <a:ea typeface="DejaVu Sans"/>
              </a:rPr>
              <a:t>区位码</a:t>
            </a:r>
            <a:r>
              <a:rPr lang="en-US" sz="2000" b="0" strike="noStrike" spc="-1" dirty="0">
                <a:solidFill>
                  <a:srgbClr val="404040"/>
                </a:solidFill>
                <a:latin typeface="Trebuchet MS"/>
                <a:ea typeface="DejaVu Sans"/>
              </a:rPr>
              <a:t> 是 0x1001；</a:t>
            </a:r>
            <a:endParaRPr lang="en-US" sz="2000" b="0" strike="noStrike" spc="-1" dirty="0">
              <a:latin typeface="Arial"/>
            </a:endParaRPr>
          </a:p>
          <a:p>
            <a:pPr marL="743040" lvl="1" indent="-284040">
              <a:lnSpc>
                <a:spcPct val="100000"/>
              </a:lnSpc>
              <a:spcBef>
                <a:spcPts val="1001"/>
              </a:spcBef>
              <a:buClr>
                <a:srgbClr val="5FCBEF"/>
              </a:buClr>
              <a:buSzPct val="80000"/>
              <a:buFont typeface="Wingdings" charset="2"/>
              <a:buChar char=""/>
            </a:pPr>
            <a:r>
              <a:rPr lang="en-US" sz="2000" b="0" strike="noStrike" spc="-1" dirty="0" err="1">
                <a:solidFill>
                  <a:srgbClr val="C00000"/>
                </a:solidFill>
                <a:latin typeface="Trebuchet MS"/>
                <a:ea typeface="DejaVu Sans"/>
              </a:rPr>
              <a:t>国标码</a:t>
            </a:r>
            <a:r>
              <a:rPr lang="en-US" sz="2000" b="0" strike="noStrike" spc="-1" dirty="0">
                <a:solidFill>
                  <a:srgbClr val="404040"/>
                </a:solidFill>
                <a:latin typeface="Trebuchet MS"/>
                <a:ea typeface="DejaVu Sans"/>
              </a:rPr>
              <a:t> 是 0x1001 + 0x2020 = 0x3021</a:t>
            </a:r>
            <a:endParaRPr lang="en-US" sz="2000" b="0" strike="noStrike" spc="-1" dirty="0">
              <a:latin typeface="Arial"/>
            </a:endParaRPr>
          </a:p>
          <a:p>
            <a:pPr marL="743040" lvl="1" indent="-284040">
              <a:lnSpc>
                <a:spcPct val="100000"/>
              </a:lnSpc>
              <a:spcBef>
                <a:spcPts val="1001"/>
              </a:spcBef>
              <a:buClr>
                <a:srgbClr val="5FCBEF"/>
              </a:buClr>
              <a:buSzPct val="80000"/>
              <a:buFont typeface="Wingdings" charset="2"/>
              <a:buChar char=""/>
            </a:pPr>
            <a:r>
              <a:rPr lang="en-US" sz="2000" b="0" strike="noStrike" spc="-1" dirty="0" err="1">
                <a:solidFill>
                  <a:srgbClr val="C00000"/>
                </a:solidFill>
                <a:latin typeface="Trebuchet MS"/>
                <a:ea typeface="DejaVu Sans"/>
              </a:rPr>
              <a:t>机内码</a:t>
            </a:r>
            <a:r>
              <a:rPr lang="en-US" sz="2000" b="0" strike="noStrike" spc="-1" dirty="0">
                <a:solidFill>
                  <a:srgbClr val="404040"/>
                </a:solidFill>
                <a:latin typeface="Trebuchet MS"/>
                <a:ea typeface="DejaVu Sans"/>
              </a:rPr>
              <a:t> 是 0x3021 + 0x8080 = 0xB0A1</a:t>
            </a:r>
            <a:endParaRPr lang="en-US" sz="2000" b="0" strike="noStrike" spc="-1" dirty="0">
              <a:latin typeface="Arial"/>
            </a:endParaRPr>
          </a:p>
        </p:txBody>
      </p:sp>
      <p:pic>
        <p:nvPicPr>
          <p:cNvPr id="206" name="Picture 4"/>
          <p:cNvPicPr/>
          <p:nvPr/>
        </p:nvPicPr>
        <p:blipFill>
          <a:blip r:embed="rId3"/>
          <a:stretch/>
        </p:blipFill>
        <p:spPr>
          <a:xfrm>
            <a:off x="3089501" y="3816019"/>
            <a:ext cx="3893760" cy="29224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677160" y="609480"/>
            <a:ext cx="8108280" cy="74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a:solidFill>
                  <a:srgbClr val="5FCBEF"/>
                </a:solidFill>
                <a:latin typeface="Trebuchet MS"/>
                <a:ea typeface="DejaVu Sans"/>
              </a:rPr>
              <a:t>数据的表示 – 3 –字符编码Unicode</a:t>
            </a:r>
            <a:endParaRPr lang="en-US" sz="3600" b="0" strike="noStrike" spc="-1">
              <a:latin typeface="Arial"/>
            </a:endParaRPr>
          </a:p>
        </p:txBody>
      </p:sp>
      <p:sp>
        <p:nvSpPr>
          <p:cNvPr id="208" name="CustomShape 2"/>
          <p:cNvSpPr/>
          <p:nvPr/>
        </p:nvSpPr>
        <p:spPr>
          <a:xfrm>
            <a:off x="805320" y="1649160"/>
            <a:ext cx="9442440" cy="2698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spcBef>
                <a:spcPts val="1001"/>
              </a:spcBef>
              <a:buClr>
                <a:srgbClr val="5FCBEF"/>
              </a:buClr>
              <a:buSzPct val="80000"/>
              <a:buFont typeface="Wingdings 3" charset="2"/>
              <a:buChar char=""/>
            </a:pPr>
            <a:r>
              <a:rPr lang="en-US" sz="2400" b="0" strike="noStrike" spc="-1">
                <a:solidFill>
                  <a:srgbClr val="404040"/>
                </a:solidFill>
                <a:latin typeface="Trebuchet MS"/>
                <a:ea typeface="DejaVu Sans"/>
              </a:rPr>
              <a:t>Unicode是国际组织制定的，容纳世界上所有文字和符号的字符编码方案。目前的Unicode字符分为17组编排，0x0000 至 0x10FFFF，每组称为平面，而每平面拥有65536个码位，共1114112个</a:t>
            </a:r>
            <a:endParaRPr lang="en-US" sz="2400" b="0" strike="noStrike" spc="-1">
              <a:latin typeface="Arial"/>
            </a:endParaRPr>
          </a:p>
          <a:p>
            <a:pPr marL="343080" indent="-341280">
              <a:lnSpc>
                <a:spcPct val="100000"/>
              </a:lnSpc>
              <a:spcBef>
                <a:spcPts val="1001"/>
              </a:spcBef>
              <a:buClr>
                <a:srgbClr val="5FCBEF"/>
              </a:buClr>
              <a:buSzPct val="80000"/>
              <a:buFont typeface="Wingdings 3" charset="2"/>
              <a:buChar char=""/>
            </a:pPr>
            <a:r>
              <a:rPr lang="en-US" sz="2400" b="0" strike="noStrike" spc="-1">
                <a:solidFill>
                  <a:srgbClr val="404040"/>
                </a:solidFill>
                <a:latin typeface="Trebuchet MS"/>
                <a:ea typeface="DejaVu Sans"/>
              </a:rPr>
              <a:t>需要4字节才能表示所有字符； 2 ^ 16 = 65536 &lt; 1114112 &lt; 2 ^32;</a:t>
            </a:r>
            <a:endParaRPr lang="en-US" sz="2400" b="0" strike="noStrike" spc="-1">
              <a:latin typeface="Arial"/>
            </a:endParaRPr>
          </a:p>
          <a:p>
            <a:pPr marL="343080" indent="-341280">
              <a:lnSpc>
                <a:spcPct val="100000"/>
              </a:lnSpc>
              <a:spcBef>
                <a:spcPts val="1001"/>
              </a:spcBef>
              <a:buClr>
                <a:srgbClr val="5FCBEF"/>
              </a:buClr>
              <a:buSzPct val="80000"/>
              <a:buFont typeface="Wingdings 3" charset="2"/>
              <a:buChar char=""/>
            </a:pPr>
            <a:r>
              <a:rPr lang="en-US" sz="2400" b="0" strike="noStrike" spc="-1">
                <a:solidFill>
                  <a:srgbClr val="404040"/>
                </a:solidFill>
                <a:latin typeface="Trebuchet MS"/>
                <a:ea typeface="DejaVu Sans"/>
              </a:rPr>
              <a:t>为了节省存储空间， 采用UTF-8， UTF-16, UIF-32编码</a:t>
            </a:r>
            <a:endParaRPr lang="en-US" sz="2400" b="0" strike="noStrike" spc="-1">
              <a:latin typeface="Arial"/>
            </a:endParaRPr>
          </a:p>
        </p:txBody>
      </p:sp>
      <p:graphicFrame>
        <p:nvGraphicFramePr>
          <p:cNvPr id="209" name="Table 3"/>
          <p:cNvGraphicFramePr/>
          <p:nvPr>
            <p:extLst>
              <p:ext uri="{D42A27DB-BD31-4B8C-83A1-F6EECF244321}">
                <p14:modId xmlns:p14="http://schemas.microsoft.com/office/powerpoint/2010/main" val="544097706"/>
              </p:ext>
            </p:extLst>
          </p:nvPr>
        </p:nvGraphicFramePr>
        <p:xfrm>
          <a:off x="1540260" y="4129740"/>
          <a:ext cx="6934668" cy="2158200"/>
        </p:xfrm>
        <a:graphic>
          <a:graphicData uri="http://schemas.openxmlformats.org/drawingml/2006/table">
            <a:tbl>
              <a:tblPr/>
              <a:tblGrid>
                <a:gridCol w="2652599">
                  <a:extLst>
                    <a:ext uri="{9D8B030D-6E8A-4147-A177-3AD203B41FA5}">
                      <a16:colId xmlns:a16="http://schemas.microsoft.com/office/drawing/2014/main" val="20000"/>
                    </a:ext>
                  </a:extLst>
                </a:gridCol>
                <a:gridCol w="4282069">
                  <a:extLst>
                    <a:ext uri="{9D8B030D-6E8A-4147-A177-3AD203B41FA5}">
                      <a16:colId xmlns:a16="http://schemas.microsoft.com/office/drawing/2014/main" val="20001"/>
                    </a:ext>
                  </a:extLst>
                </a:gridCol>
              </a:tblGrid>
              <a:tr h="695160">
                <a:tc>
                  <a:txBody>
                    <a:bodyPr/>
                    <a:lstStyle/>
                    <a:p>
                      <a:pPr>
                        <a:lnSpc>
                          <a:spcPct val="100000"/>
                        </a:lnSpc>
                      </a:pPr>
                      <a:r>
                        <a:rPr lang="en-US" sz="1800" b="1" strike="noStrike" spc="-1">
                          <a:solidFill>
                            <a:srgbClr val="333333"/>
                          </a:solidFill>
                          <a:latin typeface="Trebuchet MS"/>
                        </a:rPr>
                        <a:t>Unicode编码(十六进制)　</a:t>
                      </a:r>
                      <a:endParaRPr lang="en-US" sz="1800" b="0" strike="noStrike" spc="-1">
                        <a:latin typeface="Arial"/>
                      </a:endParaRPr>
                    </a:p>
                  </a:txBody>
                  <a:tcPr marL="63360" marR="63360">
                    <a:lnL w="6480">
                      <a:solidFill>
                        <a:srgbClr val="E6E6E6"/>
                      </a:solidFill>
                    </a:lnL>
                    <a:lnR w="6480">
                      <a:solidFill>
                        <a:srgbClr val="E6E6E6"/>
                      </a:solidFill>
                    </a:lnR>
                    <a:lnT w="6480">
                      <a:solidFill>
                        <a:srgbClr val="E6E6E6"/>
                      </a:solidFill>
                    </a:lnT>
                    <a:lnB w="6480">
                      <a:solidFill>
                        <a:srgbClr val="E6E6E6"/>
                      </a:solidFill>
                    </a:lnB>
                    <a:solidFill>
                      <a:srgbClr val="FFFFFF"/>
                    </a:solidFill>
                  </a:tcPr>
                </a:tc>
                <a:tc>
                  <a:txBody>
                    <a:bodyPr/>
                    <a:lstStyle/>
                    <a:p>
                      <a:pPr>
                        <a:lnSpc>
                          <a:spcPct val="100000"/>
                        </a:lnSpc>
                      </a:pPr>
                      <a:r>
                        <a:rPr lang="en-US" sz="1800" b="1" strike="noStrike" spc="-1" dirty="0">
                          <a:solidFill>
                            <a:srgbClr val="333333"/>
                          </a:solidFill>
                          <a:latin typeface="Trebuchet MS"/>
                        </a:rPr>
                        <a:t>UTF-8 </a:t>
                      </a:r>
                      <a:r>
                        <a:rPr lang="en-US" sz="1800" b="1" strike="noStrike" spc="-1" dirty="0" err="1">
                          <a:solidFill>
                            <a:srgbClr val="333333"/>
                          </a:solidFill>
                          <a:latin typeface="Trebuchet MS"/>
                        </a:rPr>
                        <a:t>字节流</a:t>
                      </a:r>
                      <a:r>
                        <a:rPr lang="en-US" sz="1800" b="1" strike="noStrike" spc="-1" dirty="0">
                          <a:solidFill>
                            <a:srgbClr val="333333"/>
                          </a:solidFill>
                          <a:latin typeface="Trebuchet MS"/>
                        </a:rPr>
                        <a:t>(</a:t>
                      </a:r>
                      <a:r>
                        <a:rPr lang="en-US" sz="1800" b="1" strike="noStrike" spc="-1" dirty="0" err="1">
                          <a:solidFill>
                            <a:srgbClr val="333333"/>
                          </a:solidFill>
                          <a:latin typeface="Trebuchet MS"/>
                        </a:rPr>
                        <a:t>二进制</a:t>
                      </a:r>
                      <a:r>
                        <a:rPr lang="en-US" sz="1800" b="1" strike="noStrike" spc="-1" dirty="0">
                          <a:solidFill>
                            <a:srgbClr val="333333"/>
                          </a:solidFill>
                          <a:latin typeface="Trebuchet MS"/>
                        </a:rPr>
                        <a:t>)</a:t>
                      </a:r>
                      <a:endParaRPr lang="en-US" sz="1800" b="0" strike="noStrike" spc="-1" dirty="0">
                        <a:latin typeface="Arial"/>
                      </a:endParaRPr>
                    </a:p>
                  </a:txBody>
                  <a:tcPr marL="63360" marR="63360">
                    <a:lnL w="6480">
                      <a:solidFill>
                        <a:srgbClr val="E6E6E6"/>
                      </a:solidFill>
                    </a:lnL>
                    <a:lnR w="6480">
                      <a:solidFill>
                        <a:srgbClr val="E6E6E6"/>
                      </a:solidFill>
                    </a:lnR>
                    <a:lnT w="6480">
                      <a:solidFill>
                        <a:srgbClr val="E6E6E6"/>
                      </a:solidFill>
                    </a:lnT>
                    <a:lnB w="6480">
                      <a:solidFill>
                        <a:srgbClr val="E6E6E6"/>
                      </a:solidFill>
                    </a:lnB>
                    <a:solidFill>
                      <a:srgbClr val="FFFFFF"/>
                    </a:solidFill>
                  </a:tcPr>
                </a:tc>
                <a:extLst>
                  <a:ext uri="{0D108BD9-81ED-4DB2-BD59-A6C34878D82A}">
                    <a16:rowId xmlns:a16="http://schemas.microsoft.com/office/drawing/2014/main" val="10000"/>
                  </a:ext>
                </a:extLst>
              </a:tr>
              <a:tr h="357120">
                <a:tc>
                  <a:txBody>
                    <a:bodyPr/>
                    <a:lstStyle/>
                    <a:p>
                      <a:pPr>
                        <a:lnSpc>
                          <a:spcPct val="100000"/>
                        </a:lnSpc>
                      </a:pPr>
                      <a:r>
                        <a:rPr lang="en-US" sz="1800" b="0" strike="noStrike" spc="-1" dirty="0">
                          <a:solidFill>
                            <a:srgbClr val="333333"/>
                          </a:solidFill>
                          <a:latin typeface="Trebuchet MS"/>
                        </a:rPr>
                        <a:t>000000-00007F</a:t>
                      </a:r>
                      <a:endParaRPr lang="en-US" sz="1800" b="0" strike="noStrike" spc="-1" dirty="0">
                        <a:latin typeface="Arial"/>
                      </a:endParaRPr>
                    </a:p>
                  </a:txBody>
                  <a:tcPr marL="63360" marR="63360">
                    <a:lnL w="6480">
                      <a:solidFill>
                        <a:srgbClr val="E6E6E6"/>
                      </a:solidFill>
                    </a:lnL>
                    <a:lnR w="6480">
                      <a:solidFill>
                        <a:srgbClr val="E6E6E6"/>
                      </a:solidFill>
                    </a:lnR>
                    <a:lnT w="6480">
                      <a:solidFill>
                        <a:srgbClr val="E6E6E6"/>
                      </a:solidFill>
                    </a:lnT>
                    <a:lnB w="6480">
                      <a:solidFill>
                        <a:srgbClr val="E6E6E6"/>
                      </a:solidFill>
                    </a:lnB>
                    <a:solidFill>
                      <a:srgbClr val="FFFFFF"/>
                    </a:solidFill>
                  </a:tcPr>
                </a:tc>
                <a:tc>
                  <a:txBody>
                    <a:bodyPr/>
                    <a:lstStyle/>
                    <a:p>
                      <a:pPr>
                        <a:lnSpc>
                          <a:spcPct val="100000"/>
                        </a:lnSpc>
                      </a:pPr>
                      <a:r>
                        <a:rPr lang="en-US" sz="1800" b="0" strike="noStrike" spc="-1" dirty="0">
                          <a:solidFill>
                            <a:srgbClr val="333333"/>
                          </a:solidFill>
                          <a:latin typeface="Trebuchet MS"/>
                        </a:rPr>
                        <a:t>0xxxxxxx</a:t>
                      </a:r>
                      <a:endParaRPr lang="en-US" sz="1800" b="0" strike="noStrike" spc="-1" dirty="0">
                        <a:latin typeface="Arial"/>
                      </a:endParaRPr>
                    </a:p>
                  </a:txBody>
                  <a:tcPr marL="63360" marR="63360">
                    <a:lnL w="6480">
                      <a:solidFill>
                        <a:srgbClr val="E6E6E6"/>
                      </a:solidFill>
                    </a:lnL>
                    <a:lnR w="6480">
                      <a:solidFill>
                        <a:srgbClr val="E6E6E6"/>
                      </a:solidFill>
                    </a:lnR>
                    <a:lnT w="6480">
                      <a:solidFill>
                        <a:srgbClr val="E6E6E6"/>
                      </a:solidFill>
                    </a:lnT>
                    <a:lnB w="6480">
                      <a:solidFill>
                        <a:srgbClr val="E6E6E6"/>
                      </a:solidFill>
                    </a:lnB>
                    <a:solidFill>
                      <a:srgbClr val="FFFFFF"/>
                    </a:solidFill>
                  </a:tcPr>
                </a:tc>
                <a:extLst>
                  <a:ext uri="{0D108BD9-81ED-4DB2-BD59-A6C34878D82A}">
                    <a16:rowId xmlns:a16="http://schemas.microsoft.com/office/drawing/2014/main" val="10001"/>
                  </a:ext>
                </a:extLst>
              </a:tr>
              <a:tr h="357120">
                <a:tc>
                  <a:txBody>
                    <a:bodyPr/>
                    <a:lstStyle/>
                    <a:p>
                      <a:pPr>
                        <a:lnSpc>
                          <a:spcPct val="100000"/>
                        </a:lnSpc>
                      </a:pPr>
                      <a:r>
                        <a:rPr lang="en-US" sz="1800" b="0" strike="noStrike" spc="-1">
                          <a:solidFill>
                            <a:srgbClr val="333333"/>
                          </a:solidFill>
                          <a:latin typeface="Trebuchet MS"/>
                        </a:rPr>
                        <a:t>000080-0007FF</a:t>
                      </a:r>
                      <a:endParaRPr lang="en-US" sz="1800" b="0" strike="noStrike" spc="-1">
                        <a:latin typeface="Arial"/>
                      </a:endParaRPr>
                    </a:p>
                  </a:txBody>
                  <a:tcPr marL="63360" marR="63360">
                    <a:lnL w="6480">
                      <a:solidFill>
                        <a:srgbClr val="E6E6E6"/>
                      </a:solidFill>
                    </a:lnL>
                    <a:lnR w="6480">
                      <a:solidFill>
                        <a:srgbClr val="E6E6E6"/>
                      </a:solidFill>
                    </a:lnR>
                    <a:lnT w="6480">
                      <a:solidFill>
                        <a:srgbClr val="E6E6E6"/>
                      </a:solidFill>
                    </a:lnT>
                    <a:lnB w="6480">
                      <a:solidFill>
                        <a:srgbClr val="E6E6E6"/>
                      </a:solidFill>
                    </a:lnB>
                    <a:solidFill>
                      <a:srgbClr val="FFFFFF"/>
                    </a:solidFill>
                  </a:tcPr>
                </a:tc>
                <a:tc>
                  <a:txBody>
                    <a:bodyPr/>
                    <a:lstStyle/>
                    <a:p>
                      <a:pPr>
                        <a:lnSpc>
                          <a:spcPct val="100000"/>
                        </a:lnSpc>
                      </a:pPr>
                      <a:r>
                        <a:rPr lang="en-US" sz="1800" b="0" strike="noStrike" spc="-1">
                          <a:solidFill>
                            <a:srgbClr val="333333"/>
                          </a:solidFill>
                          <a:latin typeface="Trebuchet MS"/>
                        </a:rPr>
                        <a:t>110xxxxx 10xxxxxx</a:t>
                      </a:r>
                      <a:endParaRPr lang="en-US" sz="1800" b="0" strike="noStrike" spc="-1">
                        <a:latin typeface="Arial"/>
                      </a:endParaRPr>
                    </a:p>
                  </a:txBody>
                  <a:tcPr marL="63360" marR="63360">
                    <a:lnL w="6480">
                      <a:solidFill>
                        <a:srgbClr val="E6E6E6"/>
                      </a:solidFill>
                    </a:lnL>
                    <a:lnR w="6480">
                      <a:solidFill>
                        <a:srgbClr val="E6E6E6"/>
                      </a:solidFill>
                    </a:lnR>
                    <a:lnT w="6480">
                      <a:solidFill>
                        <a:srgbClr val="E6E6E6"/>
                      </a:solidFill>
                    </a:lnT>
                    <a:lnB w="6480">
                      <a:solidFill>
                        <a:srgbClr val="E6E6E6"/>
                      </a:solidFill>
                    </a:lnB>
                    <a:solidFill>
                      <a:srgbClr val="FFFFFF"/>
                    </a:solidFill>
                  </a:tcPr>
                </a:tc>
                <a:extLst>
                  <a:ext uri="{0D108BD9-81ED-4DB2-BD59-A6C34878D82A}">
                    <a16:rowId xmlns:a16="http://schemas.microsoft.com/office/drawing/2014/main" val="10002"/>
                  </a:ext>
                </a:extLst>
              </a:tr>
              <a:tr h="357120">
                <a:tc>
                  <a:txBody>
                    <a:bodyPr/>
                    <a:lstStyle/>
                    <a:p>
                      <a:pPr>
                        <a:lnSpc>
                          <a:spcPct val="100000"/>
                        </a:lnSpc>
                      </a:pPr>
                      <a:r>
                        <a:rPr lang="en-US" sz="1800" b="0" strike="noStrike" spc="-1">
                          <a:solidFill>
                            <a:srgbClr val="333333"/>
                          </a:solidFill>
                          <a:latin typeface="Trebuchet MS"/>
                        </a:rPr>
                        <a:t>000800-00FFFF</a:t>
                      </a:r>
                      <a:endParaRPr lang="en-US" sz="1800" b="0" strike="noStrike" spc="-1">
                        <a:latin typeface="Arial"/>
                      </a:endParaRPr>
                    </a:p>
                  </a:txBody>
                  <a:tcPr marL="63360" marR="63360">
                    <a:lnL w="6480">
                      <a:solidFill>
                        <a:srgbClr val="E6E6E6"/>
                      </a:solidFill>
                    </a:lnL>
                    <a:lnR w="6480">
                      <a:solidFill>
                        <a:srgbClr val="E6E6E6"/>
                      </a:solidFill>
                    </a:lnR>
                    <a:lnT w="6480">
                      <a:solidFill>
                        <a:srgbClr val="E6E6E6"/>
                      </a:solidFill>
                    </a:lnT>
                    <a:lnB w="6480">
                      <a:solidFill>
                        <a:srgbClr val="E6E6E6"/>
                      </a:solidFill>
                    </a:lnB>
                    <a:solidFill>
                      <a:srgbClr val="FFFFFF"/>
                    </a:solidFill>
                  </a:tcPr>
                </a:tc>
                <a:tc>
                  <a:txBody>
                    <a:bodyPr/>
                    <a:lstStyle/>
                    <a:p>
                      <a:pPr>
                        <a:lnSpc>
                          <a:spcPct val="100000"/>
                        </a:lnSpc>
                      </a:pPr>
                      <a:r>
                        <a:rPr lang="en-US" sz="1800" b="0" strike="noStrike" spc="-1">
                          <a:solidFill>
                            <a:srgbClr val="333333"/>
                          </a:solidFill>
                          <a:latin typeface="Trebuchet MS"/>
                        </a:rPr>
                        <a:t>1110xxxx 10xxxxxx 10xxxxxx</a:t>
                      </a:r>
                      <a:endParaRPr lang="en-US" sz="1800" b="0" strike="noStrike" spc="-1">
                        <a:latin typeface="Arial"/>
                      </a:endParaRPr>
                    </a:p>
                  </a:txBody>
                  <a:tcPr marL="63360" marR="63360">
                    <a:lnL w="6480">
                      <a:solidFill>
                        <a:srgbClr val="E6E6E6"/>
                      </a:solidFill>
                    </a:lnL>
                    <a:lnR w="6480">
                      <a:solidFill>
                        <a:srgbClr val="E6E6E6"/>
                      </a:solidFill>
                    </a:lnR>
                    <a:lnT w="6480">
                      <a:solidFill>
                        <a:srgbClr val="E6E6E6"/>
                      </a:solidFill>
                    </a:lnT>
                    <a:lnB w="6480">
                      <a:solidFill>
                        <a:srgbClr val="E6E6E6"/>
                      </a:solidFill>
                    </a:lnB>
                    <a:solidFill>
                      <a:srgbClr val="FFFFFF"/>
                    </a:solidFill>
                  </a:tcPr>
                </a:tc>
                <a:extLst>
                  <a:ext uri="{0D108BD9-81ED-4DB2-BD59-A6C34878D82A}">
                    <a16:rowId xmlns:a16="http://schemas.microsoft.com/office/drawing/2014/main" val="10003"/>
                  </a:ext>
                </a:extLst>
              </a:tr>
              <a:tr h="357120">
                <a:tc>
                  <a:txBody>
                    <a:bodyPr/>
                    <a:lstStyle/>
                    <a:p>
                      <a:pPr>
                        <a:lnSpc>
                          <a:spcPct val="100000"/>
                        </a:lnSpc>
                      </a:pPr>
                      <a:r>
                        <a:rPr lang="en-US" sz="1800" b="0" strike="noStrike" spc="-1">
                          <a:solidFill>
                            <a:srgbClr val="000000"/>
                          </a:solidFill>
                          <a:latin typeface="Trebuchet MS"/>
                        </a:rPr>
                        <a:t>010000-10FFFF</a:t>
                      </a:r>
                      <a:endParaRPr lang="en-US" sz="1800" b="0" strike="noStrike" spc="-1">
                        <a:latin typeface="Arial"/>
                      </a:endParaRPr>
                    </a:p>
                  </a:txBody>
                  <a:tcPr marL="63360" marR="63360">
                    <a:lnL w="6480">
                      <a:solidFill>
                        <a:srgbClr val="E6E6E6"/>
                      </a:solidFill>
                    </a:lnL>
                    <a:lnR w="6480">
                      <a:solidFill>
                        <a:srgbClr val="E6E6E6"/>
                      </a:solidFill>
                    </a:lnR>
                    <a:lnT w="6480">
                      <a:solidFill>
                        <a:srgbClr val="E6E6E6"/>
                      </a:solidFill>
                    </a:lnT>
                    <a:lnB w="6480">
                      <a:solidFill>
                        <a:srgbClr val="E6E6E6"/>
                      </a:solidFill>
                    </a:lnB>
                    <a:solidFill>
                      <a:srgbClr val="FFFFFF"/>
                    </a:solidFill>
                  </a:tcPr>
                </a:tc>
                <a:tc>
                  <a:txBody>
                    <a:bodyPr/>
                    <a:lstStyle/>
                    <a:p>
                      <a:pPr>
                        <a:lnSpc>
                          <a:spcPct val="100000"/>
                        </a:lnSpc>
                      </a:pPr>
                      <a:r>
                        <a:rPr lang="en-US" sz="1800" b="0" strike="noStrike" spc="-1" dirty="0">
                          <a:solidFill>
                            <a:srgbClr val="000000"/>
                          </a:solidFill>
                          <a:latin typeface="Trebuchet MS"/>
                        </a:rPr>
                        <a:t>11110xxx10xxxxxx10xxxxxx10xxxxxx</a:t>
                      </a:r>
                      <a:endParaRPr lang="en-US" sz="1800" b="0" strike="noStrike" spc="-1" dirty="0">
                        <a:latin typeface="Arial"/>
                      </a:endParaRPr>
                    </a:p>
                  </a:txBody>
                  <a:tcPr marL="63360" marR="63360">
                    <a:lnL w="6480">
                      <a:solidFill>
                        <a:srgbClr val="E6E6E6"/>
                      </a:solidFill>
                    </a:lnL>
                    <a:lnR w="6480">
                      <a:solidFill>
                        <a:srgbClr val="E6E6E6"/>
                      </a:solidFill>
                    </a:lnR>
                    <a:lnT w="6480">
                      <a:solidFill>
                        <a:srgbClr val="E6E6E6"/>
                      </a:solidFill>
                    </a:lnT>
                    <a:lnB w="6480">
                      <a:solidFill>
                        <a:srgbClr val="E6E6E6"/>
                      </a:solidFill>
                    </a:lnB>
                    <a:solidFill>
                      <a:srgbClr val="FFFFFF"/>
                    </a:solidFill>
                  </a:tcPr>
                </a:tc>
                <a:extLst>
                  <a:ext uri="{0D108BD9-81ED-4DB2-BD59-A6C34878D82A}">
                    <a16:rowId xmlns:a16="http://schemas.microsoft.com/office/drawing/2014/main" val="10004"/>
                  </a:ext>
                </a:extLst>
              </a:tr>
            </a:tbl>
          </a:graphicData>
        </a:graphic>
      </p:graphicFrame>
      <p:sp>
        <p:nvSpPr>
          <p:cNvPr id="210" name="CustomShape 4"/>
          <p:cNvSpPr/>
          <p:nvPr/>
        </p:nvSpPr>
        <p:spPr>
          <a:xfrm>
            <a:off x="2554920" y="6442560"/>
            <a:ext cx="428220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u="sng" strike="noStrike" spc="-1">
                <a:solidFill>
                  <a:srgbClr val="0000FF"/>
                </a:solidFill>
                <a:uFillTx/>
                <a:latin typeface="Trebuchet MS"/>
                <a:ea typeface="DejaVu Sans"/>
                <a:hlinkClick r:id="rId3"/>
              </a:rPr>
              <a:t>https://baike.baidu.com/item/Unicode</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677160" y="609480"/>
            <a:ext cx="8108280" cy="74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dirty="0" err="1">
                <a:solidFill>
                  <a:srgbClr val="5FCBEF"/>
                </a:solidFill>
                <a:latin typeface="Trebuchet MS"/>
                <a:ea typeface="DejaVu Sans"/>
              </a:rPr>
              <a:t>数据的表示和显示</a:t>
            </a:r>
            <a:r>
              <a:rPr lang="en-US" sz="3600" b="0" strike="noStrike" spc="-1" dirty="0">
                <a:solidFill>
                  <a:srgbClr val="5FCBEF"/>
                </a:solidFill>
                <a:latin typeface="Trebuchet MS"/>
                <a:ea typeface="DejaVu Sans"/>
              </a:rPr>
              <a:t> – 4 –</a:t>
            </a:r>
            <a:r>
              <a:rPr lang="en-US" sz="3600" b="0" strike="noStrike" spc="-1" dirty="0" err="1">
                <a:solidFill>
                  <a:srgbClr val="5FCBEF"/>
                </a:solidFill>
                <a:latin typeface="Trebuchet MS"/>
                <a:ea typeface="DejaVu Sans"/>
              </a:rPr>
              <a:t>图像</a:t>
            </a:r>
            <a:r>
              <a:rPr lang="en-US" sz="3600" b="0" strike="noStrike" spc="-1" dirty="0">
                <a:solidFill>
                  <a:srgbClr val="5FCBEF"/>
                </a:solidFill>
                <a:latin typeface="Trebuchet MS"/>
                <a:ea typeface="DejaVu Sans"/>
              </a:rPr>
              <a:t>/字符</a:t>
            </a:r>
            <a:r>
              <a:rPr lang="en-US" altLang="zh-CN" sz="3600" spc="-1" dirty="0">
                <a:solidFill>
                  <a:srgbClr val="5FCBEF"/>
                </a:solidFill>
                <a:latin typeface="Trebuchet MS"/>
                <a:ea typeface="DejaVu Sans"/>
              </a:rPr>
              <a:t>-1</a:t>
            </a:r>
            <a:endParaRPr lang="en-US" sz="3600" b="0" strike="noStrike" spc="-1" dirty="0">
              <a:latin typeface="Arial"/>
            </a:endParaRPr>
          </a:p>
        </p:txBody>
      </p:sp>
      <p:sp>
        <p:nvSpPr>
          <p:cNvPr id="222" name="CustomShape 2"/>
          <p:cNvSpPr/>
          <p:nvPr/>
        </p:nvSpPr>
        <p:spPr>
          <a:xfrm>
            <a:off x="3193368" y="1906857"/>
            <a:ext cx="5025080" cy="337882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57200">
              <a:lnSpc>
                <a:spcPct val="100000"/>
              </a:lnSpc>
              <a:spcBef>
                <a:spcPts val="1001"/>
              </a:spcBef>
            </a:pPr>
            <a:endParaRPr lang="en-US" sz="2800" b="0" strike="noStrike" spc="-1" dirty="0">
              <a:latin typeface="Arial"/>
            </a:endParaRPr>
          </a:p>
          <a:p>
            <a:pPr marL="343080" indent="-341280">
              <a:lnSpc>
                <a:spcPct val="100000"/>
              </a:lnSpc>
              <a:spcBef>
                <a:spcPts val="1001"/>
              </a:spcBef>
              <a:buClr>
                <a:srgbClr val="5FCBEF"/>
              </a:buClr>
              <a:buSzPct val="80000"/>
              <a:buFont typeface="Wingdings 3" charset="2"/>
              <a:buChar char=""/>
            </a:pPr>
            <a:r>
              <a:rPr lang="en-US" sz="2800" b="0" strike="noStrike" spc="-1" dirty="0" err="1">
                <a:solidFill>
                  <a:srgbClr val="404040"/>
                </a:solidFill>
                <a:latin typeface="Trebuchet MS"/>
                <a:ea typeface="DejaVu Sans"/>
              </a:rPr>
              <a:t>像素</a:t>
            </a:r>
            <a:r>
              <a:rPr lang="en-US" sz="2800" b="0" strike="noStrike" spc="-1" dirty="0">
                <a:solidFill>
                  <a:srgbClr val="404040"/>
                </a:solidFill>
                <a:latin typeface="Trebuchet MS"/>
                <a:ea typeface="DejaVu Sans"/>
              </a:rPr>
              <a:t>/</a:t>
            </a:r>
            <a:r>
              <a:rPr lang="zh-CN" altLang="en-US" sz="2800" b="0" strike="noStrike" spc="-1" dirty="0">
                <a:solidFill>
                  <a:srgbClr val="404040"/>
                </a:solidFill>
                <a:latin typeface="Trebuchet MS"/>
                <a:ea typeface="DejaVu Sans"/>
              </a:rPr>
              <a:t>子像素</a:t>
            </a:r>
            <a:endParaRPr lang="en-US" sz="2800" b="0" strike="noStrike" spc="-1" dirty="0">
              <a:latin typeface="Arial"/>
            </a:endParaRPr>
          </a:p>
          <a:p>
            <a:pPr marL="343080" indent="-341280">
              <a:lnSpc>
                <a:spcPct val="100000"/>
              </a:lnSpc>
              <a:spcBef>
                <a:spcPts val="1001"/>
              </a:spcBef>
              <a:buClr>
                <a:srgbClr val="5FCBEF"/>
              </a:buClr>
              <a:buSzPct val="80000"/>
              <a:buFont typeface="Wingdings 3" charset="2"/>
              <a:buChar char=""/>
            </a:pPr>
            <a:r>
              <a:rPr lang="en-US" sz="2800" b="0" strike="noStrike" spc="-1" dirty="0" err="1">
                <a:solidFill>
                  <a:srgbClr val="404040"/>
                </a:solidFill>
                <a:latin typeface="Trebuchet MS"/>
                <a:ea typeface="DejaVu Sans"/>
              </a:rPr>
              <a:t>分辨率</a:t>
            </a:r>
            <a:endParaRPr lang="en-US" sz="2800" b="0" strike="noStrike" spc="-1" dirty="0">
              <a:solidFill>
                <a:srgbClr val="404040"/>
              </a:solidFill>
              <a:latin typeface="Trebuchet MS"/>
              <a:ea typeface="DejaVu Sans"/>
            </a:endParaRPr>
          </a:p>
          <a:p>
            <a:pPr marL="343080" indent="-341280">
              <a:lnSpc>
                <a:spcPct val="100000"/>
              </a:lnSpc>
              <a:spcBef>
                <a:spcPts val="1001"/>
              </a:spcBef>
              <a:buClr>
                <a:srgbClr val="5FCBEF"/>
              </a:buClr>
              <a:buSzPct val="80000"/>
              <a:buFont typeface="Wingdings 3" charset="2"/>
              <a:buChar char=""/>
            </a:pPr>
            <a:r>
              <a:rPr lang="zh-CN" altLang="en-US" sz="2800" spc="-1" dirty="0">
                <a:solidFill>
                  <a:srgbClr val="404040"/>
                </a:solidFill>
                <a:latin typeface="Trebuchet MS"/>
              </a:rPr>
              <a:t>字体 </a:t>
            </a:r>
            <a:r>
              <a:rPr lang="en-US" altLang="zh-CN" sz="2800" spc="-1" dirty="0">
                <a:solidFill>
                  <a:srgbClr val="404040"/>
                </a:solidFill>
                <a:latin typeface="Trebuchet MS"/>
              </a:rPr>
              <a:t>/ </a:t>
            </a:r>
            <a:r>
              <a:rPr lang="zh-CN" altLang="en-US" sz="2800" spc="-1" dirty="0">
                <a:solidFill>
                  <a:srgbClr val="404040"/>
                </a:solidFill>
                <a:latin typeface="Trebuchet MS"/>
              </a:rPr>
              <a:t>字库</a:t>
            </a:r>
            <a:endParaRPr lang="en-US" altLang="zh-CN" sz="2800" spc="-1" dirty="0">
              <a:solidFill>
                <a:srgbClr val="404040"/>
              </a:solidFill>
              <a:latin typeface="Trebuchet MS"/>
            </a:endParaRPr>
          </a:p>
          <a:p>
            <a:pPr marL="800280" lvl="1" indent="-341280">
              <a:spcBef>
                <a:spcPts val="1001"/>
              </a:spcBef>
              <a:buClr>
                <a:srgbClr val="5FCBEF"/>
              </a:buClr>
              <a:buSzPct val="80000"/>
              <a:buFont typeface="Wingdings 3" charset="2"/>
              <a:buChar char=""/>
            </a:pPr>
            <a:r>
              <a:rPr lang="zh-CN" altLang="en-US" sz="2800" b="0" strike="noStrike" spc="-1" dirty="0">
                <a:latin typeface="Arial"/>
              </a:rPr>
              <a:t>点阵字体</a:t>
            </a:r>
            <a:endParaRPr lang="en-US" altLang="zh-CN" sz="2800" b="0" strike="noStrike" spc="-1" dirty="0">
              <a:latin typeface="Arial"/>
            </a:endParaRPr>
          </a:p>
          <a:p>
            <a:pPr marL="800280" lvl="1" indent="-341280">
              <a:spcBef>
                <a:spcPts val="1001"/>
              </a:spcBef>
              <a:buClr>
                <a:srgbClr val="5FCBEF"/>
              </a:buClr>
              <a:buSzPct val="80000"/>
              <a:buFont typeface="Wingdings 3" charset="2"/>
              <a:buChar char=""/>
            </a:pPr>
            <a:r>
              <a:rPr lang="zh-CN" altLang="en-US" sz="2800" spc="-1" dirty="0">
                <a:latin typeface="Arial"/>
              </a:rPr>
              <a:t>矢量字体</a:t>
            </a:r>
            <a:endParaRPr lang="en-US" sz="2800" b="0" strike="noStrike" spc="-1" dirty="0">
              <a:latin typeface="Arial"/>
            </a:endParaRPr>
          </a:p>
          <a:p>
            <a:pPr>
              <a:lnSpc>
                <a:spcPct val="100000"/>
              </a:lnSpc>
              <a:spcBef>
                <a:spcPts val="1001"/>
              </a:spcBef>
            </a:pP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677160" y="609480"/>
            <a:ext cx="8108280" cy="74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dirty="0" err="1">
                <a:solidFill>
                  <a:srgbClr val="5FCBEF"/>
                </a:solidFill>
                <a:latin typeface="Trebuchet MS"/>
                <a:ea typeface="DejaVu Sans"/>
              </a:rPr>
              <a:t>数据的表示和显示</a:t>
            </a:r>
            <a:r>
              <a:rPr lang="en-US" sz="3600" b="0" strike="noStrike" spc="-1" dirty="0">
                <a:solidFill>
                  <a:srgbClr val="5FCBEF"/>
                </a:solidFill>
                <a:latin typeface="Trebuchet MS"/>
                <a:ea typeface="DejaVu Sans"/>
              </a:rPr>
              <a:t> – 4 –</a:t>
            </a:r>
            <a:r>
              <a:rPr lang="en-US" sz="3600" b="0" strike="noStrike" spc="-1" dirty="0" err="1">
                <a:solidFill>
                  <a:srgbClr val="5FCBEF"/>
                </a:solidFill>
                <a:latin typeface="Trebuchet MS"/>
                <a:ea typeface="DejaVu Sans"/>
              </a:rPr>
              <a:t>图像</a:t>
            </a:r>
            <a:r>
              <a:rPr lang="en-US" sz="3600" b="0" strike="noStrike" spc="-1" dirty="0">
                <a:solidFill>
                  <a:srgbClr val="5FCBEF"/>
                </a:solidFill>
                <a:latin typeface="Trebuchet MS"/>
                <a:ea typeface="DejaVu Sans"/>
              </a:rPr>
              <a:t>/</a:t>
            </a:r>
            <a:r>
              <a:rPr lang="en-US" sz="3600" b="0" strike="noStrike" spc="-1" dirty="0" err="1">
                <a:solidFill>
                  <a:srgbClr val="5FCBEF"/>
                </a:solidFill>
                <a:latin typeface="Trebuchet MS"/>
                <a:ea typeface="DejaVu Sans"/>
              </a:rPr>
              <a:t>字符</a:t>
            </a:r>
            <a:r>
              <a:rPr lang="en-US" sz="3600" b="0" strike="noStrike" spc="-1" dirty="0">
                <a:solidFill>
                  <a:srgbClr val="5FCBEF"/>
                </a:solidFill>
                <a:latin typeface="Trebuchet MS"/>
                <a:ea typeface="DejaVu Sans"/>
              </a:rPr>
              <a:t> </a:t>
            </a:r>
            <a:r>
              <a:rPr lang="en-US" altLang="zh-CN" sz="3600" b="0" strike="noStrike" spc="-1" dirty="0">
                <a:solidFill>
                  <a:srgbClr val="5FCBEF"/>
                </a:solidFill>
                <a:latin typeface="Trebuchet MS"/>
                <a:ea typeface="DejaVu Sans"/>
              </a:rPr>
              <a:t>– 2</a:t>
            </a:r>
            <a:endParaRPr lang="en-US" sz="3600" b="0" strike="noStrike" spc="-1" dirty="0">
              <a:latin typeface="Arial"/>
            </a:endParaRPr>
          </a:p>
        </p:txBody>
      </p:sp>
      <p:sp>
        <p:nvSpPr>
          <p:cNvPr id="222" name="CustomShape 2"/>
          <p:cNvSpPr/>
          <p:nvPr/>
        </p:nvSpPr>
        <p:spPr>
          <a:xfrm>
            <a:off x="677160" y="1594624"/>
            <a:ext cx="8108280" cy="85619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57200">
              <a:lnSpc>
                <a:spcPct val="100000"/>
              </a:lnSpc>
              <a:spcBef>
                <a:spcPts val="1001"/>
              </a:spcBef>
            </a:pPr>
            <a:r>
              <a:rPr lang="zh-CN" altLang="en-US" dirty="0">
                <a:solidFill>
                  <a:srgbClr val="FFC000"/>
                </a:solidFill>
              </a:rPr>
              <a:t>点阵字体是把每个字符分成</a:t>
            </a:r>
            <a:r>
              <a:rPr lang="en-US" altLang="zh-CN" dirty="0">
                <a:solidFill>
                  <a:srgbClr val="FFC000"/>
                </a:solidFill>
              </a:rPr>
              <a:t>m x n</a:t>
            </a:r>
            <a:r>
              <a:rPr lang="zh-CN" altLang="en-US" dirty="0">
                <a:solidFill>
                  <a:srgbClr val="FFC000"/>
                </a:solidFill>
              </a:rPr>
              <a:t>个点，用每个点的虚实来表示字符的轮廓，也叫位图字体。</a:t>
            </a:r>
            <a:endParaRPr lang="en-US" sz="1800" b="0" strike="noStrike" spc="-1" dirty="0">
              <a:solidFill>
                <a:srgbClr val="FFC000"/>
              </a:solidFill>
              <a:latin typeface="Arial"/>
            </a:endParaRPr>
          </a:p>
        </p:txBody>
      </p:sp>
      <p:graphicFrame>
        <p:nvGraphicFramePr>
          <p:cNvPr id="2" name="Table 1">
            <a:extLst>
              <a:ext uri="{FF2B5EF4-FFF2-40B4-BE49-F238E27FC236}">
                <a16:creationId xmlns:a16="http://schemas.microsoft.com/office/drawing/2014/main" id="{0988B35C-A454-4067-B5C4-7C0ED21F9831}"/>
              </a:ext>
            </a:extLst>
          </p:cNvPr>
          <p:cNvGraphicFramePr>
            <a:graphicFrameLocks noGrp="1"/>
          </p:cNvGraphicFramePr>
          <p:nvPr>
            <p:extLst>
              <p:ext uri="{D42A27DB-BD31-4B8C-83A1-F6EECF244321}">
                <p14:modId xmlns:p14="http://schemas.microsoft.com/office/powerpoint/2010/main" val="586144801"/>
              </p:ext>
            </p:extLst>
          </p:nvPr>
        </p:nvGraphicFramePr>
        <p:xfrm>
          <a:off x="1412063" y="2808246"/>
          <a:ext cx="2871176" cy="3337560"/>
        </p:xfrm>
        <a:graphic>
          <a:graphicData uri="http://schemas.openxmlformats.org/drawingml/2006/table">
            <a:tbl>
              <a:tblPr firstRow="1" bandRow="1">
                <a:noFill/>
                <a:tableStyleId>{073A0DAA-6AF3-43AB-8588-CEC1D06C72B9}</a:tableStyleId>
              </a:tblPr>
              <a:tblGrid>
                <a:gridCol w="410168">
                  <a:extLst>
                    <a:ext uri="{9D8B030D-6E8A-4147-A177-3AD203B41FA5}">
                      <a16:colId xmlns:a16="http://schemas.microsoft.com/office/drawing/2014/main" val="2984256601"/>
                    </a:ext>
                  </a:extLst>
                </a:gridCol>
                <a:gridCol w="410168">
                  <a:extLst>
                    <a:ext uri="{9D8B030D-6E8A-4147-A177-3AD203B41FA5}">
                      <a16:colId xmlns:a16="http://schemas.microsoft.com/office/drawing/2014/main" val="1679592213"/>
                    </a:ext>
                  </a:extLst>
                </a:gridCol>
                <a:gridCol w="410168">
                  <a:extLst>
                    <a:ext uri="{9D8B030D-6E8A-4147-A177-3AD203B41FA5}">
                      <a16:colId xmlns:a16="http://schemas.microsoft.com/office/drawing/2014/main" val="1616114479"/>
                    </a:ext>
                  </a:extLst>
                </a:gridCol>
                <a:gridCol w="410168">
                  <a:extLst>
                    <a:ext uri="{9D8B030D-6E8A-4147-A177-3AD203B41FA5}">
                      <a16:colId xmlns:a16="http://schemas.microsoft.com/office/drawing/2014/main" val="1954392461"/>
                    </a:ext>
                  </a:extLst>
                </a:gridCol>
                <a:gridCol w="410168">
                  <a:extLst>
                    <a:ext uri="{9D8B030D-6E8A-4147-A177-3AD203B41FA5}">
                      <a16:colId xmlns:a16="http://schemas.microsoft.com/office/drawing/2014/main" val="1673402441"/>
                    </a:ext>
                  </a:extLst>
                </a:gridCol>
                <a:gridCol w="410168">
                  <a:extLst>
                    <a:ext uri="{9D8B030D-6E8A-4147-A177-3AD203B41FA5}">
                      <a16:colId xmlns:a16="http://schemas.microsoft.com/office/drawing/2014/main" val="1734867445"/>
                    </a:ext>
                  </a:extLst>
                </a:gridCol>
                <a:gridCol w="410168">
                  <a:extLst>
                    <a:ext uri="{9D8B030D-6E8A-4147-A177-3AD203B41FA5}">
                      <a16:colId xmlns:a16="http://schemas.microsoft.com/office/drawing/2014/main" val="3059092762"/>
                    </a:ext>
                  </a:extLst>
                </a:gridCol>
              </a:tblGrid>
              <a:tr h="370840">
                <a:tc>
                  <a:txBody>
                    <a:bodyPr/>
                    <a:lstStyle/>
                    <a:p>
                      <a:endParaRPr lang="en-US" dirty="0">
                        <a:solidFill>
                          <a:schemeClr val="bg1"/>
                        </a:solidFill>
                      </a:endParaRPr>
                    </a:p>
                  </a:txBody>
                  <a:tcPr>
                    <a:solidFill>
                      <a:schemeClr val="bg1">
                        <a:lumMod val="85000"/>
                      </a:schemeClr>
                    </a:solidFill>
                  </a:tcPr>
                </a:tc>
                <a:tc>
                  <a:txBody>
                    <a:bodyPr/>
                    <a:lstStyle/>
                    <a:p>
                      <a:endParaRPr lang="en-US" dirty="0">
                        <a:solidFill>
                          <a:schemeClr val="bg1"/>
                        </a:solidFill>
                      </a:endParaRPr>
                    </a:p>
                  </a:txBody>
                  <a:tcPr>
                    <a:solidFill>
                      <a:schemeClr val="bg1">
                        <a:lumMod val="85000"/>
                      </a:schemeClr>
                    </a:solidFill>
                  </a:tcPr>
                </a:tc>
                <a:tc>
                  <a:txBody>
                    <a:bodyPr/>
                    <a:lstStyle/>
                    <a:p>
                      <a:endParaRPr lang="en-US" dirty="0">
                        <a:solidFill>
                          <a:schemeClr val="bg1"/>
                        </a:solidFill>
                      </a:endParaRPr>
                    </a:p>
                  </a:txBody>
                  <a:tcPr>
                    <a:solidFill>
                      <a:schemeClr val="bg1">
                        <a:lumMod val="85000"/>
                      </a:schemeClr>
                    </a:solidFill>
                  </a:tcPr>
                </a:tc>
                <a:tc>
                  <a:txBody>
                    <a:bodyPr/>
                    <a:lstStyle/>
                    <a:p>
                      <a:endParaRPr lang="en-US" dirty="0">
                        <a:solidFill>
                          <a:schemeClr val="bg1"/>
                        </a:solidFill>
                      </a:endParaRPr>
                    </a:p>
                  </a:txBody>
                  <a:tcPr>
                    <a:solidFill>
                      <a:schemeClr val="bg1">
                        <a:lumMod val="85000"/>
                      </a:schemeClr>
                    </a:solidFill>
                  </a:tcPr>
                </a:tc>
                <a:tc>
                  <a:txBody>
                    <a:bodyPr/>
                    <a:lstStyle/>
                    <a:p>
                      <a:endParaRPr lang="en-US" dirty="0">
                        <a:solidFill>
                          <a:schemeClr val="bg1"/>
                        </a:solidFill>
                      </a:endParaRPr>
                    </a:p>
                  </a:txBody>
                  <a:tcPr>
                    <a:solidFill>
                      <a:schemeClr val="bg1">
                        <a:lumMod val="85000"/>
                      </a:schemeClr>
                    </a:solidFill>
                  </a:tcPr>
                </a:tc>
                <a:tc>
                  <a:txBody>
                    <a:bodyPr/>
                    <a:lstStyle/>
                    <a:p>
                      <a:endParaRPr lang="en-US" dirty="0">
                        <a:solidFill>
                          <a:schemeClr val="bg1"/>
                        </a:solidFill>
                      </a:endParaRPr>
                    </a:p>
                  </a:txBody>
                  <a:tcPr>
                    <a:solidFill>
                      <a:schemeClr val="bg1">
                        <a:lumMod val="85000"/>
                      </a:schemeClr>
                    </a:solidFill>
                  </a:tcPr>
                </a:tc>
                <a:tc>
                  <a:txBody>
                    <a:bodyPr/>
                    <a:lstStyle/>
                    <a:p>
                      <a:endParaRPr lang="en-US" dirty="0">
                        <a:solidFill>
                          <a:schemeClr val="bg1"/>
                        </a:solidFill>
                      </a:endParaRPr>
                    </a:p>
                  </a:txBody>
                  <a:tcPr>
                    <a:solidFill>
                      <a:schemeClr val="bg1">
                        <a:lumMod val="85000"/>
                      </a:schemeClr>
                    </a:solidFill>
                  </a:tcPr>
                </a:tc>
                <a:extLst>
                  <a:ext uri="{0D108BD9-81ED-4DB2-BD59-A6C34878D82A}">
                    <a16:rowId xmlns:a16="http://schemas.microsoft.com/office/drawing/2014/main" val="2843140140"/>
                  </a:ext>
                </a:extLst>
              </a:tr>
              <a:tr h="370840">
                <a:tc>
                  <a:txBody>
                    <a:bodyPr/>
                    <a:lstStyle/>
                    <a:p>
                      <a:endParaRPr lang="en-US">
                        <a:solidFill>
                          <a:schemeClr val="tx1"/>
                        </a:solidFill>
                      </a:endParaRPr>
                    </a:p>
                  </a:txBody>
                  <a:tcPr/>
                </a:tc>
                <a:tc>
                  <a:txBody>
                    <a:bodyPr/>
                    <a:lstStyle/>
                    <a:p>
                      <a:r>
                        <a:rPr lang="en-US" dirty="0">
                          <a:solidFill>
                            <a:schemeClr val="tx1"/>
                          </a:solidFill>
                        </a:rPr>
                        <a:t>1</a:t>
                      </a:r>
                    </a:p>
                  </a:txBody>
                  <a:tcPr/>
                </a:tc>
                <a:tc>
                  <a:txBody>
                    <a:bodyPr/>
                    <a:lstStyle/>
                    <a:p>
                      <a:r>
                        <a:rPr lang="en-US" dirty="0">
                          <a:solidFill>
                            <a:schemeClr val="tx1"/>
                          </a:solidFill>
                        </a:rPr>
                        <a:t>1</a:t>
                      </a:r>
                    </a:p>
                  </a:txBody>
                  <a:tcPr/>
                </a:tc>
                <a:tc>
                  <a:txBody>
                    <a:bodyPr/>
                    <a:lstStyle/>
                    <a:p>
                      <a:r>
                        <a:rPr lang="en-US" dirty="0">
                          <a:solidFill>
                            <a:schemeClr val="tx1"/>
                          </a:solidFill>
                        </a:rPr>
                        <a:t>1</a:t>
                      </a: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868592279"/>
                  </a:ext>
                </a:extLst>
              </a:tr>
              <a:tr h="370840">
                <a:tc>
                  <a:txBody>
                    <a:bodyPr/>
                    <a:lstStyle/>
                    <a:p>
                      <a:endParaRPr lang="en-US">
                        <a:solidFill>
                          <a:schemeClr val="tx1"/>
                        </a:solidFill>
                      </a:endParaRPr>
                    </a:p>
                  </a:txBody>
                  <a:tcPr/>
                </a:tc>
                <a:tc>
                  <a:txBody>
                    <a:bodyPr/>
                    <a:lstStyle/>
                    <a:p>
                      <a:r>
                        <a:rPr lang="en-US" dirty="0">
                          <a:solidFill>
                            <a:schemeClr val="tx1"/>
                          </a:solidFill>
                        </a:rPr>
                        <a:t>1</a:t>
                      </a:r>
                    </a:p>
                  </a:txBody>
                  <a:tcPr/>
                </a:tc>
                <a:tc>
                  <a:txBody>
                    <a:bodyPr/>
                    <a:lstStyle/>
                    <a:p>
                      <a:endParaRPr lang="en-US">
                        <a:solidFill>
                          <a:schemeClr val="tx1"/>
                        </a:solidFill>
                      </a:endParaRPr>
                    </a:p>
                  </a:txBody>
                  <a:tcPr/>
                </a:tc>
                <a:tc>
                  <a:txBody>
                    <a:bodyPr/>
                    <a:lstStyle/>
                    <a:p>
                      <a:endParaRPr lang="en-US" dirty="0">
                        <a:solidFill>
                          <a:schemeClr val="tx1"/>
                        </a:solidFill>
                      </a:endParaRPr>
                    </a:p>
                  </a:txBody>
                  <a:tcPr/>
                </a:tc>
                <a:tc>
                  <a:txBody>
                    <a:bodyPr/>
                    <a:lstStyle/>
                    <a:p>
                      <a:r>
                        <a:rPr lang="en-US" dirty="0">
                          <a:solidFill>
                            <a:schemeClr val="tx1"/>
                          </a:solidFill>
                        </a:rPr>
                        <a:t>1</a:t>
                      </a:r>
                    </a:p>
                  </a:txBody>
                  <a:tcPr/>
                </a:tc>
                <a:tc>
                  <a:txBody>
                    <a:bodyPr/>
                    <a:lstStyle/>
                    <a:p>
                      <a:endParaRPr lang="en-US">
                        <a:solidFill>
                          <a:schemeClr val="tx1"/>
                        </a:solidFill>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431457472"/>
                  </a:ext>
                </a:extLst>
              </a:tr>
              <a:tr h="370840">
                <a:tc>
                  <a:txBody>
                    <a:bodyPr/>
                    <a:lstStyle/>
                    <a:p>
                      <a:endParaRPr lang="en-US">
                        <a:solidFill>
                          <a:schemeClr val="tx1"/>
                        </a:solidFill>
                      </a:endParaRPr>
                    </a:p>
                  </a:txBody>
                  <a:tcPr/>
                </a:tc>
                <a:tc>
                  <a:txBody>
                    <a:bodyPr/>
                    <a:lstStyle/>
                    <a:p>
                      <a:r>
                        <a:rPr lang="en-US" dirty="0">
                          <a:solidFill>
                            <a:schemeClr val="tx1"/>
                          </a:solidFill>
                        </a:rPr>
                        <a:t>1</a:t>
                      </a:r>
                    </a:p>
                  </a:txBody>
                  <a:tcPr/>
                </a:tc>
                <a:tc>
                  <a:txBody>
                    <a:bodyPr/>
                    <a:lstStyle/>
                    <a:p>
                      <a:endParaRPr lang="en-US">
                        <a:solidFill>
                          <a:schemeClr val="tx1"/>
                        </a:solidFill>
                      </a:endParaRPr>
                    </a:p>
                  </a:txBody>
                  <a:tcPr/>
                </a:tc>
                <a:tc>
                  <a:txBody>
                    <a:bodyPr/>
                    <a:lstStyle/>
                    <a:p>
                      <a:endParaRPr lang="en-US" dirty="0">
                        <a:solidFill>
                          <a:schemeClr val="tx1"/>
                        </a:solidFill>
                      </a:endParaRPr>
                    </a:p>
                  </a:txBody>
                  <a:tcPr/>
                </a:tc>
                <a:tc>
                  <a:txBody>
                    <a:bodyPr/>
                    <a:lstStyle/>
                    <a:p>
                      <a:r>
                        <a:rPr lang="en-US" dirty="0">
                          <a:solidFill>
                            <a:schemeClr val="tx1"/>
                          </a:solidFill>
                        </a:rPr>
                        <a:t>1</a:t>
                      </a: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2530609355"/>
                  </a:ext>
                </a:extLst>
              </a:tr>
              <a:tr h="370840">
                <a:tc>
                  <a:txBody>
                    <a:bodyPr/>
                    <a:lstStyle/>
                    <a:p>
                      <a:endParaRPr lang="en-US">
                        <a:solidFill>
                          <a:schemeClr val="tx1"/>
                        </a:solidFill>
                      </a:endParaRPr>
                    </a:p>
                  </a:txBody>
                  <a:tcPr/>
                </a:tc>
                <a:tc>
                  <a:txBody>
                    <a:bodyPr/>
                    <a:lstStyle/>
                    <a:p>
                      <a:r>
                        <a:rPr lang="en-US" dirty="0">
                          <a:solidFill>
                            <a:schemeClr val="tx1"/>
                          </a:solidFill>
                        </a:rPr>
                        <a:t>1</a:t>
                      </a:r>
                    </a:p>
                  </a:txBody>
                  <a:tcPr/>
                </a:tc>
                <a:tc>
                  <a:txBody>
                    <a:bodyPr/>
                    <a:lstStyle/>
                    <a:p>
                      <a:r>
                        <a:rPr lang="en-US" dirty="0">
                          <a:solidFill>
                            <a:schemeClr val="tx1"/>
                          </a:solidFill>
                        </a:rPr>
                        <a:t>1</a:t>
                      </a:r>
                    </a:p>
                  </a:txBody>
                  <a:tcPr/>
                </a:tc>
                <a:tc>
                  <a:txBody>
                    <a:bodyPr/>
                    <a:lstStyle/>
                    <a:p>
                      <a:r>
                        <a:rPr lang="en-US" dirty="0">
                          <a:solidFill>
                            <a:schemeClr val="tx1"/>
                          </a:solidFill>
                        </a:rPr>
                        <a:t>1</a:t>
                      </a: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721502525"/>
                  </a:ext>
                </a:extLst>
              </a:tr>
              <a:tr h="370840">
                <a:tc>
                  <a:txBody>
                    <a:bodyPr/>
                    <a:lstStyle/>
                    <a:p>
                      <a:endParaRPr lang="en-US">
                        <a:solidFill>
                          <a:schemeClr val="tx1"/>
                        </a:solidFill>
                      </a:endParaRPr>
                    </a:p>
                  </a:txBody>
                  <a:tcPr/>
                </a:tc>
                <a:tc>
                  <a:txBody>
                    <a:bodyPr/>
                    <a:lstStyle/>
                    <a:p>
                      <a:r>
                        <a:rPr lang="en-US" dirty="0">
                          <a:solidFill>
                            <a:schemeClr val="tx1"/>
                          </a:solidFill>
                        </a:rPr>
                        <a:t>1</a:t>
                      </a:r>
                    </a:p>
                  </a:txBody>
                  <a:tcPr/>
                </a:tc>
                <a:tc>
                  <a:txBody>
                    <a:bodyPr/>
                    <a:lstStyle/>
                    <a:p>
                      <a:endParaRPr lang="en-US" dirty="0">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3124628076"/>
                  </a:ext>
                </a:extLst>
              </a:tr>
              <a:tr h="370840">
                <a:tc>
                  <a:txBody>
                    <a:bodyPr/>
                    <a:lstStyle/>
                    <a:p>
                      <a:endParaRPr lang="en-US">
                        <a:solidFill>
                          <a:schemeClr val="tx1"/>
                        </a:solidFill>
                      </a:endParaRPr>
                    </a:p>
                  </a:txBody>
                  <a:tcPr/>
                </a:tc>
                <a:tc>
                  <a:txBody>
                    <a:bodyPr/>
                    <a:lstStyle/>
                    <a:p>
                      <a:r>
                        <a:rPr lang="en-US" dirty="0">
                          <a:solidFill>
                            <a:schemeClr val="tx1"/>
                          </a:solidFill>
                        </a:rPr>
                        <a:t>1</a:t>
                      </a: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680333775"/>
                  </a:ext>
                </a:extLst>
              </a:tr>
              <a:tr h="370840">
                <a:tc>
                  <a:txBody>
                    <a:bodyPr/>
                    <a:lstStyle/>
                    <a:p>
                      <a:endParaRPr lang="en-US">
                        <a:solidFill>
                          <a:schemeClr val="tx1"/>
                        </a:solidFill>
                      </a:endParaRPr>
                    </a:p>
                  </a:txBody>
                  <a:tcPr/>
                </a:tc>
                <a:tc>
                  <a:txBody>
                    <a:bodyPr/>
                    <a:lstStyle/>
                    <a:p>
                      <a:r>
                        <a:rPr lang="en-US" dirty="0">
                          <a:solidFill>
                            <a:schemeClr val="tx1"/>
                          </a:solidFill>
                        </a:rPr>
                        <a:t>1</a:t>
                      </a: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1608404283"/>
                  </a:ext>
                </a:extLst>
              </a:tr>
              <a:tr h="370840">
                <a:tc>
                  <a:txBody>
                    <a:bodyPr/>
                    <a:lstStyle/>
                    <a:p>
                      <a:endParaRPr lang="en-US">
                        <a:solidFill>
                          <a:schemeClr val="bg1"/>
                        </a:solidFill>
                      </a:endParaRPr>
                    </a:p>
                  </a:txBody>
                  <a:tcPr/>
                </a:tc>
                <a:tc>
                  <a:txBody>
                    <a:bodyPr/>
                    <a:lstStyle/>
                    <a:p>
                      <a:r>
                        <a:rPr lang="en-US" dirty="0">
                          <a:solidFill>
                            <a:schemeClr val="tx1"/>
                          </a:solidFill>
                        </a:rPr>
                        <a:t>1</a:t>
                      </a:r>
                    </a:p>
                  </a:txBody>
                  <a:tcPr/>
                </a:tc>
                <a:tc>
                  <a:txBody>
                    <a:bodyPr/>
                    <a:lstStyle/>
                    <a:p>
                      <a:endParaRPr lang="en-US">
                        <a:solidFill>
                          <a:schemeClr val="bg1"/>
                        </a:solidFill>
                      </a:endParaRPr>
                    </a:p>
                  </a:txBody>
                  <a:tcPr/>
                </a:tc>
                <a:tc>
                  <a:txBody>
                    <a:bodyPr/>
                    <a:lstStyle/>
                    <a:p>
                      <a:endParaRPr lang="en-US">
                        <a:solidFill>
                          <a:schemeClr val="bg1"/>
                        </a:solidFill>
                      </a:endParaRPr>
                    </a:p>
                  </a:txBody>
                  <a:tcPr/>
                </a:tc>
                <a:tc>
                  <a:txBody>
                    <a:bodyPr/>
                    <a:lstStyle/>
                    <a:p>
                      <a:endParaRPr lang="en-US">
                        <a:solidFill>
                          <a:schemeClr val="bg1"/>
                        </a:solidFill>
                      </a:endParaRPr>
                    </a:p>
                  </a:txBody>
                  <a:tcPr/>
                </a:tc>
                <a:tc>
                  <a:txBody>
                    <a:bodyPr/>
                    <a:lstStyle/>
                    <a:p>
                      <a:endParaRPr lang="en-US">
                        <a:solidFill>
                          <a:schemeClr val="bg1"/>
                        </a:solidFill>
                      </a:endParaRPr>
                    </a:p>
                  </a:txBody>
                  <a:tcPr/>
                </a:tc>
                <a:tc>
                  <a:txBody>
                    <a:bodyPr/>
                    <a:lstStyle/>
                    <a:p>
                      <a:endParaRPr lang="en-US" dirty="0">
                        <a:solidFill>
                          <a:schemeClr val="bg1"/>
                        </a:solidFill>
                      </a:endParaRPr>
                    </a:p>
                  </a:txBody>
                  <a:tcPr/>
                </a:tc>
                <a:extLst>
                  <a:ext uri="{0D108BD9-81ED-4DB2-BD59-A6C34878D82A}">
                    <a16:rowId xmlns:a16="http://schemas.microsoft.com/office/drawing/2014/main" val="1826730706"/>
                  </a:ext>
                </a:extLst>
              </a:tr>
            </a:tbl>
          </a:graphicData>
        </a:graphic>
      </p:graphicFrame>
      <p:graphicFrame>
        <p:nvGraphicFramePr>
          <p:cNvPr id="5" name="Table 4">
            <a:extLst>
              <a:ext uri="{FF2B5EF4-FFF2-40B4-BE49-F238E27FC236}">
                <a16:creationId xmlns:a16="http://schemas.microsoft.com/office/drawing/2014/main" id="{02313E91-6F6D-451C-B51A-BAEC9E66C95D}"/>
              </a:ext>
            </a:extLst>
          </p:cNvPr>
          <p:cNvGraphicFramePr>
            <a:graphicFrameLocks noGrp="1"/>
          </p:cNvGraphicFramePr>
          <p:nvPr>
            <p:extLst>
              <p:ext uri="{D42A27DB-BD31-4B8C-83A1-F6EECF244321}">
                <p14:modId xmlns:p14="http://schemas.microsoft.com/office/powerpoint/2010/main" val="3045112073"/>
              </p:ext>
            </p:extLst>
          </p:nvPr>
        </p:nvGraphicFramePr>
        <p:xfrm>
          <a:off x="5037587" y="2808246"/>
          <a:ext cx="2871176" cy="3337560"/>
        </p:xfrm>
        <a:graphic>
          <a:graphicData uri="http://schemas.openxmlformats.org/drawingml/2006/table">
            <a:tbl>
              <a:tblPr firstRow="1" bandRow="1">
                <a:tableStyleId>{5C22544A-7EE6-4342-B048-85BDC9FD1C3A}</a:tableStyleId>
              </a:tblPr>
              <a:tblGrid>
                <a:gridCol w="410168">
                  <a:extLst>
                    <a:ext uri="{9D8B030D-6E8A-4147-A177-3AD203B41FA5}">
                      <a16:colId xmlns:a16="http://schemas.microsoft.com/office/drawing/2014/main" val="2984256601"/>
                    </a:ext>
                  </a:extLst>
                </a:gridCol>
                <a:gridCol w="410168">
                  <a:extLst>
                    <a:ext uri="{9D8B030D-6E8A-4147-A177-3AD203B41FA5}">
                      <a16:colId xmlns:a16="http://schemas.microsoft.com/office/drawing/2014/main" val="1679592213"/>
                    </a:ext>
                  </a:extLst>
                </a:gridCol>
                <a:gridCol w="410168">
                  <a:extLst>
                    <a:ext uri="{9D8B030D-6E8A-4147-A177-3AD203B41FA5}">
                      <a16:colId xmlns:a16="http://schemas.microsoft.com/office/drawing/2014/main" val="1616114479"/>
                    </a:ext>
                  </a:extLst>
                </a:gridCol>
                <a:gridCol w="410168">
                  <a:extLst>
                    <a:ext uri="{9D8B030D-6E8A-4147-A177-3AD203B41FA5}">
                      <a16:colId xmlns:a16="http://schemas.microsoft.com/office/drawing/2014/main" val="1954392461"/>
                    </a:ext>
                  </a:extLst>
                </a:gridCol>
                <a:gridCol w="410168">
                  <a:extLst>
                    <a:ext uri="{9D8B030D-6E8A-4147-A177-3AD203B41FA5}">
                      <a16:colId xmlns:a16="http://schemas.microsoft.com/office/drawing/2014/main" val="1673402441"/>
                    </a:ext>
                  </a:extLst>
                </a:gridCol>
                <a:gridCol w="410168">
                  <a:extLst>
                    <a:ext uri="{9D8B030D-6E8A-4147-A177-3AD203B41FA5}">
                      <a16:colId xmlns:a16="http://schemas.microsoft.com/office/drawing/2014/main" val="1734867445"/>
                    </a:ext>
                  </a:extLst>
                </a:gridCol>
                <a:gridCol w="410168">
                  <a:extLst>
                    <a:ext uri="{9D8B030D-6E8A-4147-A177-3AD203B41FA5}">
                      <a16:colId xmlns:a16="http://schemas.microsoft.com/office/drawing/2014/main" val="3059092762"/>
                    </a:ext>
                  </a:extLst>
                </a:gridCol>
              </a:tblGrid>
              <a:tr h="370840">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dirty="0"/>
                    </a:p>
                  </a:txBody>
                  <a:tcPr>
                    <a:solidFill>
                      <a:schemeClr val="bg1">
                        <a:lumMod val="85000"/>
                      </a:schemeClr>
                    </a:solidFill>
                  </a:tcPr>
                </a:tc>
                <a:extLst>
                  <a:ext uri="{0D108BD9-81ED-4DB2-BD59-A6C34878D82A}">
                    <a16:rowId xmlns:a16="http://schemas.microsoft.com/office/drawing/2014/main" val="2843140140"/>
                  </a:ext>
                </a:extLst>
              </a:tr>
              <a:tr h="370840">
                <a:tc>
                  <a:txBody>
                    <a:bodyPr/>
                    <a:lstStyle/>
                    <a:p>
                      <a:endParaRPr lang="en-US"/>
                    </a:p>
                  </a:txBody>
                  <a:tcPr/>
                </a:tc>
                <a:tc>
                  <a:txBody>
                    <a:bodyPr/>
                    <a:lstStyle/>
                    <a:p>
                      <a:endParaRPr lang="en-US" dirty="0"/>
                    </a:p>
                  </a:txBody>
                  <a:tcPr>
                    <a:solidFill>
                      <a:srgbClr val="FF0000"/>
                    </a:solidFill>
                  </a:tcPr>
                </a:tc>
                <a:tc>
                  <a:txBody>
                    <a:bodyPr/>
                    <a:lstStyle/>
                    <a:p>
                      <a:endParaRPr lang="en-US" dirty="0"/>
                    </a:p>
                  </a:txBody>
                  <a:tcPr>
                    <a:solidFill>
                      <a:srgbClr val="FF0000"/>
                    </a:solidFill>
                  </a:tcPr>
                </a:tc>
                <a:tc>
                  <a:txBody>
                    <a:bodyPr/>
                    <a:lstStyle/>
                    <a:p>
                      <a:endParaRPr lang="en-US" dirty="0"/>
                    </a:p>
                  </a:txBody>
                  <a:tcPr>
                    <a:solidFill>
                      <a:srgbClr val="FF0000"/>
                    </a:solidFill>
                  </a:tcPr>
                </a:tc>
                <a:tc>
                  <a:txBody>
                    <a:bodyPr/>
                    <a:lstStyle/>
                    <a:p>
                      <a:endParaRPr lang="en-US" dirty="0"/>
                    </a:p>
                  </a:txBody>
                  <a:tcPr>
                    <a:solidFill>
                      <a:schemeClr val="bg1"/>
                    </a:solidFill>
                  </a:tcPr>
                </a:tc>
                <a:tc>
                  <a:txBody>
                    <a:bodyPr/>
                    <a:lstStyle/>
                    <a:p>
                      <a:endParaRPr lang="en-US"/>
                    </a:p>
                  </a:txBody>
                  <a:tcPr/>
                </a:tc>
                <a:tc>
                  <a:txBody>
                    <a:bodyPr/>
                    <a:lstStyle/>
                    <a:p>
                      <a:endParaRPr lang="en-US"/>
                    </a:p>
                  </a:txBody>
                  <a:tcPr/>
                </a:tc>
                <a:extLst>
                  <a:ext uri="{0D108BD9-81ED-4DB2-BD59-A6C34878D82A}">
                    <a16:rowId xmlns:a16="http://schemas.microsoft.com/office/drawing/2014/main" val="868592279"/>
                  </a:ext>
                </a:extLst>
              </a:tr>
              <a:tr h="370840">
                <a:tc>
                  <a:txBody>
                    <a:bodyPr/>
                    <a:lstStyle/>
                    <a:p>
                      <a:endParaRPr lang="en-US"/>
                    </a:p>
                  </a:txBody>
                  <a:tcPr/>
                </a:tc>
                <a:tc>
                  <a:txBody>
                    <a:bodyPr/>
                    <a:lstStyle/>
                    <a:p>
                      <a:endParaRPr lang="en-US" dirty="0"/>
                    </a:p>
                  </a:txBody>
                  <a:tcPr>
                    <a:solidFill>
                      <a:srgbClr val="FF0000"/>
                    </a:solidFill>
                  </a:tcPr>
                </a:tc>
                <a:tc>
                  <a:txBody>
                    <a:bodyPr/>
                    <a:lstStyle/>
                    <a:p>
                      <a:endParaRPr lang="en-US"/>
                    </a:p>
                  </a:txBody>
                  <a:tcPr/>
                </a:tc>
                <a:tc>
                  <a:txBody>
                    <a:bodyPr/>
                    <a:lstStyle/>
                    <a:p>
                      <a:endParaRPr lang="en-US" dirty="0"/>
                    </a:p>
                  </a:txBody>
                  <a:tcPr/>
                </a:tc>
                <a:tc>
                  <a:txBody>
                    <a:bodyPr/>
                    <a:lstStyle/>
                    <a:p>
                      <a:endParaRPr lang="en-US" dirty="0"/>
                    </a:p>
                  </a:txBody>
                  <a:tcPr>
                    <a:solidFill>
                      <a:srgbClr val="FF0000"/>
                    </a:solidFill>
                  </a:tcPr>
                </a:tc>
                <a:tc>
                  <a:txBody>
                    <a:bodyPr/>
                    <a:lstStyle/>
                    <a:p>
                      <a:endParaRPr lang="en-US" dirty="0"/>
                    </a:p>
                  </a:txBody>
                  <a:tcPr>
                    <a:noFill/>
                  </a:tcPr>
                </a:tc>
                <a:tc>
                  <a:txBody>
                    <a:bodyPr/>
                    <a:lstStyle/>
                    <a:p>
                      <a:endParaRPr lang="en-US"/>
                    </a:p>
                  </a:txBody>
                  <a:tcPr/>
                </a:tc>
                <a:extLst>
                  <a:ext uri="{0D108BD9-81ED-4DB2-BD59-A6C34878D82A}">
                    <a16:rowId xmlns:a16="http://schemas.microsoft.com/office/drawing/2014/main" val="431457472"/>
                  </a:ext>
                </a:extLst>
              </a:tr>
              <a:tr h="370840">
                <a:tc>
                  <a:txBody>
                    <a:bodyPr/>
                    <a:lstStyle/>
                    <a:p>
                      <a:endParaRPr lang="en-US"/>
                    </a:p>
                  </a:txBody>
                  <a:tcPr/>
                </a:tc>
                <a:tc>
                  <a:txBody>
                    <a:bodyPr/>
                    <a:lstStyle/>
                    <a:p>
                      <a:endParaRPr lang="en-US" dirty="0"/>
                    </a:p>
                  </a:txBody>
                  <a:tcPr>
                    <a:solidFill>
                      <a:srgbClr val="FF0000"/>
                    </a:solidFill>
                  </a:tcPr>
                </a:tc>
                <a:tc>
                  <a:txBody>
                    <a:bodyPr/>
                    <a:lstStyle/>
                    <a:p>
                      <a:endParaRPr lang="en-US"/>
                    </a:p>
                  </a:txBody>
                  <a:tcPr/>
                </a:tc>
                <a:tc>
                  <a:txBody>
                    <a:bodyPr/>
                    <a:lstStyle/>
                    <a:p>
                      <a:endParaRPr lang="en-US" dirty="0"/>
                    </a:p>
                  </a:txBody>
                  <a:tcPr/>
                </a:tc>
                <a:tc>
                  <a:txBody>
                    <a:bodyPr/>
                    <a:lstStyle/>
                    <a:p>
                      <a:endParaRPr lang="en-US" dirty="0"/>
                    </a:p>
                  </a:txBody>
                  <a:tcPr>
                    <a:solidFill>
                      <a:srgbClr val="FF0000"/>
                    </a:solidFill>
                  </a:tcPr>
                </a:tc>
                <a:tc>
                  <a:txBody>
                    <a:bodyPr/>
                    <a:lstStyle/>
                    <a:p>
                      <a:endParaRPr lang="en-US"/>
                    </a:p>
                  </a:txBody>
                  <a:tcPr/>
                </a:tc>
                <a:tc>
                  <a:txBody>
                    <a:bodyPr/>
                    <a:lstStyle/>
                    <a:p>
                      <a:endParaRPr lang="en-US"/>
                    </a:p>
                  </a:txBody>
                  <a:tcPr/>
                </a:tc>
                <a:extLst>
                  <a:ext uri="{0D108BD9-81ED-4DB2-BD59-A6C34878D82A}">
                    <a16:rowId xmlns:a16="http://schemas.microsoft.com/office/drawing/2014/main" val="2530609355"/>
                  </a:ext>
                </a:extLst>
              </a:tr>
              <a:tr h="370840">
                <a:tc>
                  <a:txBody>
                    <a:bodyPr/>
                    <a:lstStyle/>
                    <a:p>
                      <a:endParaRPr lang="en-US"/>
                    </a:p>
                  </a:txBody>
                  <a:tcPr/>
                </a:tc>
                <a:tc>
                  <a:txBody>
                    <a:bodyPr/>
                    <a:lstStyle/>
                    <a:p>
                      <a:endParaRPr lang="en-US" dirty="0"/>
                    </a:p>
                  </a:txBody>
                  <a:tcPr>
                    <a:solidFill>
                      <a:srgbClr val="FF0000"/>
                    </a:solidFill>
                  </a:tcPr>
                </a:tc>
                <a:tc>
                  <a:txBody>
                    <a:bodyPr/>
                    <a:lstStyle/>
                    <a:p>
                      <a:endParaRPr lang="en-US" dirty="0"/>
                    </a:p>
                  </a:txBody>
                  <a:tcPr>
                    <a:solidFill>
                      <a:srgbClr val="FF0000"/>
                    </a:solidFill>
                  </a:tcPr>
                </a:tc>
                <a:tc>
                  <a:txBody>
                    <a:bodyPr/>
                    <a:lstStyle/>
                    <a:p>
                      <a:endParaRPr lang="en-US" dirty="0"/>
                    </a:p>
                  </a:txBody>
                  <a:tcPr>
                    <a:solidFill>
                      <a:srgbClr val="FF0000"/>
                    </a:solidFill>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721502525"/>
                  </a:ext>
                </a:extLst>
              </a:tr>
              <a:tr h="370840">
                <a:tc>
                  <a:txBody>
                    <a:bodyPr/>
                    <a:lstStyle/>
                    <a:p>
                      <a:endParaRPr lang="en-US"/>
                    </a:p>
                  </a:txBody>
                  <a:tcPr/>
                </a:tc>
                <a:tc>
                  <a:txBody>
                    <a:bodyPr/>
                    <a:lstStyle/>
                    <a:p>
                      <a:endParaRPr lang="en-US" dirty="0"/>
                    </a:p>
                  </a:txBody>
                  <a:tcPr>
                    <a:solidFill>
                      <a:srgbClr val="FF0000"/>
                    </a:solidFill>
                  </a:tcPr>
                </a:tc>
                <a:tc>
                  <a:txBody>
                    <a:bodyPr/>
                    <a:lstStyle/>
                    <a:p>
                      <a:endParaRPr lang="en-US"/>
                    </a:p>
                  </a:txBody>
                  <a:tcPr/>
                </a:tc>
                <a:tc>
                  <a:txBody>
                    <a:bodyPr/>
                    <a:lstStyle/>
                    <a:p>
                      <a:endParaRPr lang="en-US"/>
                    </a:p>
                  </a:txBody>
                  <a:tcPr/>
                </a:tc>
                <a:tc>
                  <a:txBody>
                    <a:bodyPr/>
                    <a:lstStyle/>
                    <a:p>
                      <a:endParaRPr lang="en-US" dirty="0"/>
                    </a:p>
                  </a:txBody>
                  <a:tcPr>
                    <a:noFill/>
                  </a:tcPr>
                </a:tc>
                <a:tc>
                  <a:txBody>
                    <a:bodyPr/>
                    <a:lstStyle/>
                    <a:p>
                      <a:endParaRPr lang="en-US"/>
                    </a:p>
                  </a:txBody>
                  <a:tcPr/>
                </a:tc>
                <a:tc>
                  <a:txBody>
                    <a:bodyPr/>
                    <a:lstStyle/>
                    <a:p>
                      <a:endParaRPr lang="en-US"/>
                    </a:p>
                  </a:txBody>
                  <a:tcPr/>
                </a:tc>
                <a:extLst>
                  <a:ext uri="{0D108BD9-81ED-4DB2-BD59-A6C34878D82A}">
                    <a16:rowId xmlns:a16="http://schemas.microsoft.com/office/drawing/2014/main" val="3124628076"/>
                  </a:ext>
                </a:extLst>
              </a:tr>
              <a:tr h="370840">
                <a:tc>
                  <a:txBody>
                    <a:bodyPr/>
                    <a:lstStyle/>
                    <a:p>
                      <a:endParaRPr lang="en-US"/>
                    </a:p>
                  </a:txBody>
                  <a:tcPr/>
                </a:tc>
                <a:tc>
                  <a:txBody>
                    <a:bodyPr/>
                    <a:lstStyle/>
                    <a:p>
                      <a:endParaRPr lang="en-US" dirty="0"/>
                    </a:p>
                  </a:txBody>
                  <a:tcPr>
                    <a:solidFill>
                      <a:srgbClr val="FF0000"/>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noFill/>
                  </a:tcPr>
                </a:tc>
                <a:tc>
                  <a:txBody>
                    <a:bodyPr/>
                    <a:lstStyle/>
                    <a:p>
                      <a:endParaRPr lang="en-US"/>
                    </a:p>
                  </a:txBody>
                  <a:tcPr/>
                </a:tc>
                <a:extLst>
                  <a:ext uri="{0D108BD9-81ED-4DB2-BD59-A6C34878D82A}">
                    <a16:rowId xmlns:a16="http://schemas.microsoft.com/office/drawing/2014/main" val="680333775"/>
                  </a:ext>
                </a:extLst>
              </a:tr>
              <a:tr h="370840">
                <a:tc>
                  <a:txBody>
                    <a:bodyPr/>
                    <a:lstStyle/>
                    <a:p>
                      <a:endParaRPr lang="en-US"/>
                    </a:p>
                  </a:txBody>
                  <a:tcPr/>
                </a:tc>
                <a:tc>
                  <a:txBody>
                    <a:bodyPr/>
                    <a:lstStyle/>
                    <a:p>
                      <a:endParaRPr lang="en-US" dirty="0"/>
                    </a:p>
                  </a:txBody>
                  <a:tcPr>
                    <a:solidFill>
                      <a:srgbClr val="FF0000"/>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608404283"/>
                  </a:ext>
                </a:extLst>
              </a:tr>
              <a:tr h="370840">
                <a:tc>
                  <a:txBody>
                    <a:bodyPr/>
                    <a:lstStyle/>
                    <a:p>
                      <a:endParaRPr lang="en-US"/>
                    </a:p>
                  </a:txBody>
                  <a:tcPr/>
                </a:tc>
                <a:tc>
                  <a:txBody>
                    <a:bodyPr/>
                    <a:lstStyle/>
                    <a:p>
                      <a:endParaRPr lang="en-US" dirty="0"/>
                    </a:p>
                  </a:txBody>
                  <a:tcPr>
                    <a:solidFill>
                      <a:srgbClr val="FF0000"/>
                    </a:solidFill>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826730706"/>
                  </a:ext>
                </a:extLst>
              </a:tr>
            </a:tbl>
          </a:graphicData>
        </a:graphic>
      </p:graphicFrame>
      <p:sp>
        <p:nvSpPr>
          <p:cNvPr id="7" name="Rectangle 6">
            <a:extLst>
              <a:ext uri="{FF2B5EF4-FFF2-40B4-BE49-F238E27FC236}">
                <a16:creationId xmlns:a16="http://schemas.microsoft.com/office/drawing/2014/main" id="{EE5569BA-2600-41E7-BC47-56B1A87C29D1}"/>
              </a:ext>
            </a:extLst>
          </p:cNvPr>
          <p:cNvSpPr/>
          <p:nvPr/>
        </p:nvSpPr>
        <p:spPr>
          <a:xfrm>
            <a:off x="1027131" y="6484490"/>
            <a:ext cx="9648795" cy="369332"/>
          </a:xfrm>
          <a:prstGeom prst="rect">
            <a:avLst/>
          </a:prstGeom>
        </p:spPr>
        <p:txBody>
          <a:bodyPr wrap="none">
            <a:spAutoFit/>
          </a:bodyPr>
          <a:lstStyle/>
          <a:p>
            <a:r>
              <a:rPr lang="zh-CN" altLang="en-US" dirty="0"/>
              <a:t>这里采用的是</a:t>
            </a:r>
            <a:r>
              <a:rPr lang="en-US" altLang="zh-CN" dirty="0"/>
              <a:t>7x9 </a:t>
            </a:r>
            <a:r>
              <a:rPr lang="zh-CN" altLang="en-US" dirty="0"/>
              <a:t>作示例，由于汉子字形比较复杂，一般采用</a:t>
            </a:r>
            <a:r>
              <a:rPr lang="en-US" altLang="zh-CN" dirty="0"/>
              <a:t>16x16, 24x24, 32x32</a:t>
            </a:r>
            <a:r>
              <a:rPr lang="zh-CN" altLang="en-US" dirty="0"/>
              <a:t>，</a:t>
            </a:r>
            <a:r>
              <a:rPr lang="en-US" altLang="zh-CN" dirty="0"/>
              <a:t>128x128</a:t>
            </a:r>
            <a:endParaRPr lang="en-US" dirty="0"/>
          </a:p>
        </p:txBody>
      </p:sp>
    </p:spTree>
    <p:extLst>
      <p:ext uri="{BB962C8B-B14F-4D97-AF65-F5344CB8AC3E}">
        <p14:creationId xmlns:p14="http://schemas.microsoft.com/office/powerpoint/2010/main" val="252478308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677160" y="609480"/>
            <a:ext cx="8108280" cy="74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dirty="0" err="1">
                <a:solidFill>
                  <a:srgbClr val="5FCBEF"/>
                </a:solidFill>
                <a:latin typeface="Trebuchet MS"/>
                <a:ea typeface="DejaVu Sans"/>
              </a:rPr>
              <a:t>数据的表示和显示</a:t>
            </a:r>
            <a:r>
              <a:rPr lang="en-US" sz="3600" b="0" strike="noStrike" spc="-1" dirty="0">
                <a:solidFill>
                  <a:srgbClr val="5FCBEF"/>
                </a:solidFill>
                <a:latin typeface="Trebuchet MS"/>
                <a:ea typeface="DejaVu Sans"/>
              </a:rPr>
              <a:t> – 4 –</a:t>
            </a:r>
            <a:r>
              <a:rPr lang="en-US" sz="3600" b="0" strike="noStrike" spc="-1" dirty="0" err="1">
                <a:solidFill>
                  <a:srgbClr val="5FCBEF"/>
                </a:solidFill>
                <a:latin typeface="Trebuchet MS"/>
                <a:ea typeface="DejaVu Sans"/>
              </a:rPr>
              <a:t>图像</a:t>
            </a:r>
            <a:r>
              <a:rPr lang="en-US" sz="3600" b="0" strike="noStrike" spc="-1" dirty="0">
                <a:solidFill>
                  <a:srgbClr val="5FCBEF"/>
                </a:solidFill>
                <a:latin typeface="Trebuchet MS"/>
                <a:ea typeface="DejaVu Sans"/>
              </a:rPr>
              <a:t>/</a:t>
            </a:r>
            <a:r>
              <a:rPr lang="en-US" sz="3600" b="0" strike="noStrike" spc="-1" dirty="0" err="1">
                <a:solidFill>
                  <a:srgbClr val="5FCBEF"/>
                </a:solidFill>
                <a:latin typeface="Trebuchet MS"/>
                <a:ea typeface="DejaVu Sans"/>
              </a:rPr>
              <a:t>字符</a:t>
            </a:r>
            <a:r>
              <a:rPr lang="en-US" sz="3600" b="0" strike="noStrike" spc="-1" dirty="0">
                <a:solidFill>
                  <a:srgbClr val="5FCBEF"/>
                </a:solidFill>
                <a:latin typeface="Trebuchet MS"/>
                <a:ea typeface="DejaVu Sans"/>
              </a:rPr>
              <a:t> </a:t>
            </a:r>
            <a:r>
              <a:rPr lang="en-US" altLang="zh-CN" sz="3600" b="0" strike="noStrike" spc="-1" dirty="0">
                <a:solidFill>
                  <a:srgbClr val="5FCBEF"/>
                </a:solidFill>
                <a:latin typeface="Trebuchet MS"/>
                <a:ea typeface="DejaVu Sans"/>
              </a:rPr>
              <a:t>– 3</a:t>
            </a:r>
            <a:endParaRPr lang="en-US" sz="3600" b="0" strike="noStrike" spc="-1" dirty="0">
              <a:latin typeface="Arial"/>
            </a:endParaRPr>
          </a:p>
        </p:txBody>
      </p:sp>
      <p:sp>
        <p:nvSpPr>
          <p:cNvPr id="222" name="CustomShape 2"/>
          <p:cNvSpPr/>
          <p:nvPr/>
        </p:nvSpPr>
        <p:spPr>
          <a:xfrm>
            <a:off x="677159" y="1594624"/>
            <a:ext cx="8399933" cy="311119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r>
              <a:rPr lang="zh-CN" altLang="en-US" dirty="0"/>
              <a:t>矢量字体：用多条曲线来表示字形的轮廓，保存每条曲线的关键点。显示时，取出这些关键点，采用平滑的曲线将这些关键点连接起来，最后填充闭合空间。</a:t>
            </a:r>
          </a:p>
          <a:p>
            <a:r>
              <a:rPr lang="zh-CN" altLang="en-US" dirty="0"/>
              <a:t>需要放大或缩小显示字符的时候，只需按比例缩放关键点的相对位置就可以了</a:t>
            </a:r>
          </a:p>
          <a:p>
            <a:pPr marL="457200">
              <a:spcBef>
                <a:spcPts val="1001"/>
              </a:spcBef>
            </a:pPr>
            <a:r>
              <a:rPr lang="zh-CN" altLang="en-US" dirty="0">
                <a:solidFill>
                  <a:srgbClr val="FFC000"/>
                </a:solidFill>
              </a:rPr>
              <a:t>简单的矢量字体：</a:t>
            </a:r>
            <a:endParaRPr lang="en-US" altLang="zh-CN" dirty="0">
              <a:solidFill>
                <a:srgbClr val="FFC000"/>
              </a:solidFill>
            </a:endParaRPr>
          </a:p>
          <a:p>
            <a:pPr marL="800100" indent="-342900">
              <a:spcBef>
                <a:spcPts val="1001"/>
              </a:spcBef>
              <a:buAutoNum type="arabicPeriod"/>
            </a:pPr>
            <a:r>
              <a:rPr lang="zh-CN" altLang="en-US" dirty="0">
                <a:solidFill>
                  <a:srgbClr val="FFC000"/>
                </a:solidFill>
              </a:rPr>
              <a:t>记录的是笔画信息</a:t>
            </a:r>
            <a:endParaRPr lang="en-US" altLang="zh-CN" dirty="0">
              <a:solidFill>
                <a:srgbClr val="FFC000"/>
              </a:solidFill>
            </a:endParaRPr>
          </a:p>
          <a:p>
            <a:pPr marL="800100" indent="-342900">
              <a:spcBef>
                <a:spcPts val="1001"/>
              </a:spcBef>
              <a:buAutoNum type="arabicPeriod"/>
            </a:pPr>
            <a:r>
              <a:rPr lang="zh-CN" altLang="en-US" sz="1800" b="0" strike="noStrike" spc="-1" dirty="0">
                <a:solidFill>
                  <a:srgbClr val="FFC000"/>
                </a:solidFill>
                <a:latin typeface="Arial"/>
              </a:rPr>
              <a:t>选择</a:t>
            </a:r>
            <a:r>
              <a:rPr lang="en-US" altLang="zh-CN" sz="1800" b="0" strike="noStrike" spc="-1" dirty="0">
                <a:solidFill>
                  <a:srgbClr val="FFC000"/>
                </a:solidFill>
                <a:latin typeface="Arial"/>
              </a:rPr>
              <a:t>16x16</a:t>
            </a:r>
            <a:r>
              <a:rPr lang="zh-CN" altLang="en-US" spc="-1" dirty="0">
                <a:solidFill>
                  <a:srgbClr val="FFC000"/>
                </a:solidFill>
                <a:latin typeface="Arial"/>
              </a:rPr>
              <a:t>，</a:t>
            </a:r>
            <a:r>
              <a:rPr lang="en-US" altLang="zh-CN" sz="1800" b="0" strike="noStrike" spc="-1" dirty="0">
                <a:solidFill>
                  <a:srgbClr val="FFC000"/>
                </a:solidFill>
                <a:latin typeface="Arial"/>
              </a:rPr>
              <a:t>24x24</a:t>
            </a:r>
            <a:r>
              <a:rPr lang="zh-CN" altLang="en-US" sz="1800" b="0" strike="noStrike" spc="-1" dirty="0">
                <a:solidFill>
                  <a:srgbClr val="FFC000"/>
                </a:solidFill>
                <a:latin typeface="Arial"/>
              </a:rPr>
              <a:t>，</a:t>
            </a:r>
            <a:r>
              <a:rPr lang="en-US" altLang="zh-CN" sz="1800" b="0" strike="noStrike" spc="-1" dirty="0">
                <a:solidFill>
                  <a:srgbClr val="FFC000"/>
                </a:solidFill>
                <a:latin typeface="Arial"/>
              </a:rPr>
              <a:t>128x128</a:t>
            </a:r>
            <a:r>
              <a:rPr lang="zh-CN" altLang="en-US" sz="1800" b="0" strike="noStrike" spc="-1" dirty="0">
                <a:solidFill>
                  <a:srgbClr val="FFC000"/>
                </a:solidFill>
                <a:latin typeface="Arial"/>
              </a:rPr>
              <a:t>的网格为局部坐标空间；</a:t>
            </a:r>
            <a:endParaRPr lang="en-US" altLang="zh-CN" sz="1800" b="0" strike="noStrike" spc="-1" dirty="0">
              <a:solidFill>
                <a:srgbClr val="FFC000"/>
              </a:solidFill>
              <a:latin typeface="Arial"/>
            </a:endParaRPr>
          </a:p>
          <a:p>
            <a:pPr marL="800100" indent="-342900">
              <a:lnSpc>
                <a:spcPct val="100000"/>
              </a:lnSpc>
              <a:spcBef>
                <a:spcPts val="1001"/>
              </a:spcBef>
              <a:buAutoNum type="arabicPeriod"/>
            </a:pPr>
            <a:r>
              <a:rPr lang="zh-CN" altLang="en-US" sz="1800" b="0" strike="noStrike" spc="-1" dirty="0">
                <a:solidFill>
                  <a:srgbClr val="FFC000"/>
                </a:solidFill>
                <a:latin typeface="Arial"/>
              </a:rPr>
              <a:t>每个字符是笔画构成； 每一个笔画有两个端点；</a:t>
            </a:r>
            <a:endParaRPr lang="en-US" altLang="zh-CN" sz="1800" b="0" strike="noStrike" spc="-1" dirty="0">
              <a:solidFill>
                <a:srgbClr val="FFC000"/>
              </a:solidFill>
              <a:latin typeface="Arial"/>
            </a:endParaRPr>
          </a:p>
          <a:p>
            <a:pPr marL="800100" indent="-342900">
              <a:lnSpc>
                <a:spcPct val="100000"/>
              </a:lnSpc>
              <a:spcBef>
                <a:spcPts val="1001"/>
              </a:spcBef>
              <a:buAutoNum type="arabicPeriod"/>
            </a:pPr>
            <a:r>
              <a:rPr lang="zh-CN" altLang="en-US" spc="-1" dirty="0">
                <a:solidFill>
                  <a:srgbClr val="FFC000"/>
                </a:solidFill>
                <a:latin typeface="Arial"/>
              </a:rPr>
              <a:t>记录笔画的端点的坐标，并记录是否与前一个坐标点相连；</a:t>
            </a:r>
            <a:endParaRPr lang="en-US" altLang="zh-CN" sz="1800" b="0" strike="noStrike" spc="-1" dirty="0">
              <a:solidFill>
                <a:srgbClr val="FFC000"/>
              </a:solidFill>
              <a:latin typeface="Arial"/>
            </a:endParaRPr>
          </a:p>
          <a:p>
            <a:pPr marL="800100" indent="-342900">
              <a:lnSpc>
                <a:spcPct val="100000"/>
              </a:lnSpc>
              <a:spcBef>
                <a:spcPts val="1001"/>
              </a:spcBef>
              <a:buAutoNum type="arabicPeriod"/>
            </a:pPr>
            <a:endParaRPr lang="en-US" sz="1800" b="0" strike="noStrike" spc="-1" dirty="0">
              <a:solidFill>
                <a:srgbClr val="FFC000"/>
              </a:solidFill>
              <a:latin typeface="Arial"/>
            </a:endParaRPr>
          </a:p>
        </p:txBody>
      </p:sp>
      <p:sp>
        <p:nvSpPr>
          <p:cNvPr id="2" name="TextBox 1">
            <a:extLst>
              <a:ext uri="{FF2B5EF4-FFF2-40B4-BE49-F238E27FC236}">
                <a16:creationId xmlns:a16="http://schemas.microsoft.com/office/drawing/2014/main" id="{BE1EF945-BBD6-41F4-9837-7752BD9DC586}"/>
              </a:ext>
            </a:extLst>
          </p:cNvPr>
          <p:cNvSpPr txBox="1"/>
          <p:nvPr/>
        </p:nvSpPr>
        <p:spPr>
          <a:xfrm>
            <a:off x="1169094" y="5327523"/>
            <a:ext cx="7124411" cy="369332"/>
          </a:xfrm>
          <a:prstGeom prst="rect">
            <a:avLst/>
          </a:prstGeom>
          <a:noFill/>
        </p:spPr>
        <p:txBody>
          <a:bodyPr wrap="square" rtlCol="0">
            <a:spAutoFit/>
          </a:bodyPr>
          <a:lstStyle/>
          <a:p>
            <a:r>
              <a:rPr lang="zh-CN" altLang="en-US" dirty="0"/>
              <a:t>常用矢量字体： </a:t>
            </a:r>
            <a:r>
              <a:rPr lang="en-US" altLang="zh-CN" dirty="0"/>
              <a:t>Type1, TrueType, OpenType, </a:t>
            </a:r>
            <a:r>
              <a:rPr lang="zh-CN" altLang="en-US" dirty="0"/>
              <a:t>方正</a:t>
            </a:r>
            <a:endParaRPr lang="en-US" dirty="0"/>
          </a:p>
        </p:txBody>
      </p:sp>
    </p:spTree>
    <p:extLst>
      <p:ext uri="{BB962C8B-B14F-4D97-AF65-F5344CB8AC3E}">
        <p14:creationId xmlns:p14="http://schemas.microsoft.com/office/powerpoint/2010/main" val="201738326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CustomShape 1"/>
          <p:cNvSpPr/>
          <p:nvPr/>
        </p:nvSpPr>
        <p:spPr>
          <a:xfrm>
            <a:off x="677160" y="609480"/>
            <a:ext cx="8108280" cy="74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dirty="0" err="1">
                <a:solidFill>
                  <a:srgbClr val="5FCBEF"/>
                </a:solidFill>
                <a:latin typeface="Trebuchet MS"/>
                <a:ea typeface="DejaVu Sans"/>
              </a:rPr>
              <a:t>数据的表示和显示</a:t>
            </a:r>
            <a:r>
              <a:rPr lang="en-US" sz="3600" b="0" strike="noStrike" spc="-1" dirty="0">
                <a:solidFill>
                  <a:srgbClr val="5FCBEF"/>
                </a:solidFill>
                <a:latin typeface="Trebuchet MS"/>
                <a:ea typeface="DejaVu Sans"/>
              </a:rPr>
              <a:t> – 5 –</a:t>
            </a:r>
            <a:r>
              <a:rPr lang="en-US" sz="3600" b="0" strike="noStrike" spc="-1" dirty="0" err="1">
                <a:solidFill>
                  <a:srgbClr val="5FCBEF"/>
                </a:solidFill>
                <a:latin typeface="Trebuchet MS"/>
                <a:ea typeface="DejaVu Sans"/>
              </a:rPr>
              <a:t>动画</a:t>
            </a:r>
            <a:r>
              <a:rPr lang="en-US" sz="3600" b="0" strike="noStrike" spc="-1" dirty="0">
                <a:solidFill>
                  <a:srgbClr val="5FCBEF"/>
                </a:solidFill>
                <a:latin typeface="Trebuchet MS"/>
                <a:ea typeface="DejaVu Sans"/>
              </a:rPr>
              <a:t>/</a:t>
            </a:r>
            <a:r>
              <a:rPr lang="en-US" sz="3600" b="0" strike="noStrike" spc="-1" dirty="0" err="1">
                <a:solidFill>
                  <a:srgbClr val="5FCBEF"/>
                </a:solidFill>
                <a:latin typeface="Trebuchet MS"/>
                <a:ea typeface="DejaVu Sans"/>
              </a:rPr>
              <a:t>视频</a:t>
            </a:r>
            <a:endParaRPr lang="en-US" sz="3600" b="0" strike="noStrike" spc="-1" dirty="0">
              <a:latin typeface="Arial"/>
            </a:endParaRPr>
          </a:p>
        </p:txBody>
      </p:sp>
      <p:sp>
        <p:nvSpPr>
          <p:cNvPr id="224" name="CustomShape 2"/>
          <p:cNvSpPr/>
          <p:nvPr/>
        </p:nvSpPr>
        <p:spPr>
          <a:xfrm>
            <a:off x="1200960" y="1353240"/>
            <a:ext cx="8747280" cy="42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57200">
              <a:lnSpc>
                <a:spcPct val="100000"/>
              </a:lnSpc>
              <a:spcBef>
                <a:spcPts val="1001"/>
              </a:spcBef>
            </a:pPr>
            <a:endParaRPr lang="en-US" sz="1800" b="0" strike="noStrike" spc="-1" dirty="0">
              <a:latin typeface="Arial"/>
            </a:endParaRPr>
          </a:p>
          <a:p>
            <a:pPr marL="343080" indent="-341280">
              <a:lnSpc>
                <a:spcPct val="100000"/>
              </a:lnSpc>
              <a:spcBef>
                <a:spcPts val="1001"/>
              </a:spcBef>
              <a:buClr>
                <a:srgbClr val="5FCBEF"/>
              </a:buClr>
              <a:buSzPct val="80000"/>
              <a:buFont typeface="Wingdings 3" charset="2"/>
              <a:buChar char=""/>
            </a:pPr>
            <a:r>
              <a:rPr lang="en-US" sz="1800" b="0" strike="noStrike" spc="-1" dirty="0" err="1">
                <a:solidFill>
                  <a:srgbClr val="404040"/>
                </a:solidFill>
                <a:latin typeface="Trebuchet MS"/>
                <a:ea typeface="DejaVu Sans"/>
              </a:rPr>
              <a:t>动画是通过一定速度播放的连续画面来显示运动和变化的过程</a:t>
            </a:r>
            <a:r>
              <a:rPr lang="en-US" sz="1800" b="0" strike="noStrike" spc="-1" dirty="0">
                <a:solidFill>
                  <a:srgbClr val="404040"/>
                </a:solidFill>
                <a:latin typeface="Trebuchet MS"/>
                <a:ea typeface="DejaVu Sans"/>
              </a:rPr>
              <a:t>；</a:t>
            </a:r>
            <a:endParaRPr lang="en-US" sz="1800" b="0" strike="noStrike" spc="-1" dirty="0">
              <a:latin typeface="Arial"/>
            </a:endParaRPr>
          </a:p>
          <a:p>
            <a:pPr marL="743040" lvl="1" indent="-284040">
              <a:lnSpc>
                <a:spcPct val="100000"/>
              </a:lnSpc>
              <a:spcBef>
                <a:spcPts val="1001"/>
              </a:spcBef>
              <a:buClr>
                <a:srgbClr val="5FCBEF"/>
              </a:buClr>
              <a:buSzPct val="80000"/>
              <a:buFont typeface="Wingdings 3" charset="2"/>
              <a:buChar char=""/>
            </a:pPr>
            <a:r>
              <a:rPr lang="en-US" sz="1600" b="0" strike="noStrike" spc="-1" dirty="0">
                <a:solidFill>
                  <a:srgbClr val="404040"/>
                </a:solidFill>
                <a:latin typeface="Trebuchet MS"/>
                <a:ea typeface="DejaVu Sans"/>
              </a:rPr>
              <a:t>帧</a:t>
            </a:r>
            <a:endParaRPr lang="en-US" sz="1600" b="0" strike="noStrike" spc="-1" dirty="0">
              <a:latin typeface="Arial"/>
            </a:endParaRPr>
          </a:p>
          <a:p>
            <a:pPr marL="743040" lvl="1" indent="-284040">
              <a:lnSpc>
                <a:spcPct val="100000"/>
              </a:lnSpc>
              <a:spcBef>
                <a:spcPts val="1001"/>
              </a:spcBef>
              <a:buClr>
                <a:srgbClr val="5FCBEF"/>
              </a:buClr>
              <a:buSzPct val="80000"/>
              <a:buFont typeface="Wingdings 3" charset="2"/>
              <a:buChar char=""/>
            </a:pPr>
            <a:r>
              <a:rPr lang="en-US" sz="1600" b="0" strike="noStrike" spc="-1" dirty="0" err="1">
                <a:solidFill>
                  <a:srgbClr val="404040"/>
                </a:solidFill>
                <a:latin typeface="Trebuchet MS"/>
                <a:ea typeface="DejaVu Sans"/>
              </a:rPr>
              <a:t>帧率</a:t>
            </a:r>
            <a:endParaRPr lang="en-US" sz="1600" b="0" strike="noStrike" spc="-1" dirty="0">
              <a:latin typeface="Arial"/>
            </a:endParaRPr>
          </a:p>
          <a:p>
            <a:pPr marL="743040" lvl="1" indent="-284040">
              <a:lnSpc>
                <a:spcPct val="100000"/>
              </a:lnSpc>
              <a:spcBef>
                <a:spcPts val="1001"/>
              </a:spcBef>
              <a:buClr>
                <a:srgbClr val="5FCBEF"/>
              </a:buClr>
              <a:buSzPct val="80000"/>
              <a:buFont typeface="Wingdings 3" charset="2"/>
              <a:buChar char=""/>
            </a:pPr>
            <a:r>
              <a:rPr lang="en-US" sz="1600" b="0" strike="noStrike" spc="-1" dirty="0" err="1">
                <a:solidFill>
                  <a:srgbClr val="404040"/>
                </a:solidFill>
                <a:latin typeface="Trebuchet MS"/>
                <a:ea typeface="DejaVu Sans"/>
              </a:rPr>
              <a:t>色彩</a:t>
            </a:r>
            <a:endParaRPr lang="en-US" sz="1600" b="0" strike="noStrike" spc="-1" dirty="0">
              <a:latin typeface="Arial"/>
            </a:endParaRPr>
          </a:p>
          <a:p>
            <a:pPr marL="743040" lvl="1" indent="-284040">
              <a:lnSpc>
                <a:spcPct val="100000"/>
              </a:lnSpc>
              <a:spcBef>
                <a:spcPts val="1001"/>
              </a:spcBef>
              <a:buClr>
                <a:srgbClr val="5FCBEF"/>
              </a:buClr>
              <a:buSzPct val="80000"/>
              <a:buFont typeface="Wingdings 3" charset="2"/>
              <a:buChar char=""/>
            </a:pPr>
            <a:r>
              <a:rPr lang="en-US" sz="1600" b="0" strike="noStrike" spc="-1" dirty="0" err="1">
                <a:solidFill>
                  <a:srgbClr val="404040"/>
                </a:solidFill>
                <a:latin typeface="Trebuchet MS"/>
                <a:ea typeface="DejaVu Sans"/>
              </a:rPr>
              <a:t>运动补偿</a:t>
            </a:r>
            <a:endParaRPr lang="en-US" sz="1600" b="0" strike="noStrike" spc="-1" dirty="0">
              <a:solidFill>
                <a:srgbClr val="404040"/>
              </a:solidFill>
              <a:latin typeface="Trebuchet MS"/>
              <a:ea typeface="DejaVu Sans"/>
            </a:endParaRPr>
          </a:p>
          <a:p>
            <a:pPr marL="459000" lvl="1">
              <a:lnSpc>
                <a:spcPct val="100000"/>
              </a:lnSpc>
              <a:spcBef>
                <a:spcPts val="1001"/>
              </a:spcBef>
              <a:buClr>
                <a:srgbClr val="5FCBEF"/>
              </a:buClr>
              <a:buSzPct val="80000"/>
            </a:pPr>
            <a:endParaRPr lang="en-US" sz="1600" b="0" strike="noStrike" spc="-1" dirty="0">
              <a:latin typeface="Arial"/>
            </a:endParaRPr>
          </a:p>
          <a:p>
            <a:pPr marL="343080" indent="-341280">
              <a:lnSpc>
                <a:spcPct val="100000"/>
              </a:lnSpc>
              <a:spcBef>
                <a:spcPts val="1001"/>
              </a:spcBef>
              <a:buClr>
                <a:srgbClr val="5FCBEF"/>
              </a:buClr>
              <a:buSzPct val="80000"/>
              <a:buFont typeface="Wingdings 3" charset="2"/>
              <a:buChar char=""/>
            </a:pPr>
            <a:r>
              <a:rPr lang="en-US" sz="1800" b="0" strike="noStrike" spc="-1" dirty="0" err="1">
                <a:solidFill>
                  <a:srgbClr val="404040"/>
                </a:solidFill>
                <a:latin typeface="Trebuchet MS"/>
                <a:ea typeface="DejaVu Sans"/>
              </a:rPr>
              <a:t>视频</a:t>
            </a:r>
            <a:endParaRPr lang="en-US" sz="1800" b="0" strike="noStrike" spc="-1" dirty="0">
              <a:latin typeface="Arial"/>
            </a:endParaRPr>
          </a:p>
          <a:p>
            <a:pPr>
              <a:lnSpc>
                <a:spcPct val="100000"/>
              </a:lnSpc>
              <a:spcBef>
                <a:spcPts val="1001"/>
              </a:spcBef>
            </a:pPr>
            <a:endParaRPr lang="en-US" sz="1800" b="0" strike="noStrike" spc="-1" dirty="0">
              <a:latin typeface="Arial"/>
            </a:endParaRPr>
          </a:p>
          <a:p>
            <a:pPr marL="343080" indent="-341280">
              <a:lnSpc>
                <a:spcPct val="100000"/>
              </a:lnSpc>
              <a:spcBef>
                <a:spcPts val="1001"/>
              </a:spcBef>
              <a:buClr>
                <a:srgbClr val="5FCBEF"/>
              </a:buClr>
              <a:buSzPct val="80000"/>
              <a:buFont typeface="Wingdings 3" charset="2"/>
              <a:buChar char=""/>
            </a:pPr>
            <a:r>
              <a:rPr lang="en-US" sz="1800" b="0" strike="noStrike" spc="-1" dirty="0" err="1">
                <a:solidFill>
                  <a:srgbClr val="404040"/>
                </a:solidFill>
                <a:latin typeface="Trebuchet MS"/>
                <a:ea typeface="DejaVu Sans"/>
              </a:rPr>
              <a:t>三维图形</a:t>
            </a:r>
            <a:r>
              <a:rPr lang="zh-CN" altLang="en-US" sz="1800" b="0" strike="noStrike" spc="-1" dirty="0">
                <a:solidFill>
                  <a:srgbClr val="404040"/>
                </a:solidFill>
                <a:latin typeface="Trebuchet MS"/>
                <a:ea typeface="DejaVu Sans"/>
              </a:rPr>
              <a:t>（三角形图元，纹理）</a:t>
            </a:r>
            <a:endParaRPr lang="en-US" sz="1800" b="0" strike="noStrike" spc="-1" dirty="0">
              <a:latin typeface="Arial"/>
            </a:endParaRPr>
          </a:p>
          <a:p>
            <a:pPr>
              <a:lnSpc>
                <a:spcPct val="100000"/>
              </a:lnSpc>
            </a:pPr>
            <a:endParaRPr lang="en-US"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677160" y="609480"/>
            <a:ext cx="8108280" cy="74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dirty="0" err="1">
                <a:solidFill>
                  <a:srgbClr val="5FCBEF"/>
                </a:solidFill>
                <a:latin typeface="Trebuchet MS"/>
                <a:ea typeface="DejaVu Sans"/>
              </a:rPr>
              <a:t>数据的表示和显示</a:t>
            </a:r>
            <a:r>
              <a:rPr lang="en-US" sz="3600" b="0" strike="noStrike" spc="-1" dirty="0">
                <a:solidFill>
                  <a:srgbClr val="5FCBEF"/>
                </a:solidFill>
                <a:latin typeface="Trebuchet MS"/>
                <a:ea typeface="DejaVu Sans"/>
              </a:rPr>
              <a:t> – </a:t>
            </a:r>
            <a:r>
              <a:rPr lang="en-US" sz="3600" spc="-1" dirty="0">
                <a:solidFill>
                  <a:srgbClr val="5FCBEF"/>
                </a:solidFill>
                <a:latin typeface="Trebuchet MS"/>
                <a:ea typeface="DejaVu Sans"/>
              </a:rPr>
              <a:t>6</a:t>
            </a:r>
            <a:r>
              <a:rPr lang="en-US" sz="3600" b="0" strike="noStrike" spc="-1" dirty="0">
                <a:solidFill>
                  <a:srgbClr val="5FCBEF"/>
                </a:solidFill>
                <a:latin typeface="Trebuchet MS"/>
                <a:ea typeface="DejaVu Sans"/>
              </a:rPr>
              <a:t> –声音1</a:t>
            </a:r>
            <a:endParaRPr lang="en-US" sz="3600" b="0" strike="noStrike" spc="-1" dirty="0">
              <a:latin typeface="Arial"/>
            </a:endParaRPr>
          </a:p>
        </p:txBody>
      </p:sp>
      <p:sp>
        <p:nvSpPr>
          <p:cNvPr id="212" name="CustomShape 2"/>
          <p:cNvSpPr/>
          <p:nvPr/>
        </p:nvSpPr>
        <p:spPr>
          <a:xfrm>
            <a:off x="677160" y="1353240"/>
            <a:ext cx="10334520" cy="482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001"/>
              </a:spcBef>
            </a:pPr>
            <a:endParaRPr lang="en-US" sz="1800" b="0" strike="noStrike" spc="-1" dirty="0">
              <a:latin typeface="Arial"/>
            </a:endParaRPr>
          </a:p>
          <a:p>
            <a:pPr marL="343080" indent="-341280">
              <a:lnSpc>
                <a:spcPct val="100000"/>
              </a:lnSpc>
              <a:spcBef>
                <a:spcPts val="1001"/>
              </a:spcBef>
              <a:buClr>
                <a:srgbClr val="5FCBEF"/>
              </a:buClr>
              <a:buSzPct val="80000"/>
              <a:buFont typeface="Wingdings 3" charset="2"/>
              <a:buChar char=""/>
            </a:pPr>
            <a:r>
              <a:rPr lang="en-US" sz="2400" b="0" strike="noStrike" spc="-1" dirty="0">
                <a:solidFill>
                  <a:srgbClr val="404040"/>
                </a:solidFill>
                <a:latin typeface="Trebuchet MS"/>
                <a:ea typeface="DejaVu Sans"/>
              </a:rPr>
              <a:t>声音转化为电信号：麦克风把声音的振动传到麦克风的振膜上，推动磁铁形成变化的电流，这样变化的电流送到后面的声音处理电路进行放大处理（感兴趣的可以去看各种传感器的原理）。</a:t>
            </a:r>
            <a:r>
              <a:rPr lang="en-US" sz="2400" b="0" strike="noStrike" spc="-1" dirty="0" err="1">
                <a:solidFill>
                  <a:srgbClr val="404040"/>
                </a:solidFill>
                <a:latin typeface="Trebuchet MS"/>
                <a:ea typeface="DejaVu Sans"/>
              </a:rPr>
              <a:t>这时产生的是连续的模拟量</a:t>
            </a:r>
            <a:r>
              <a:rPr lang="en-US" sz="2400" b="0" strike="noStrike" spc="-1" dirty="0">
                <a:solidFill>
                  <a:srgbClr val="404040"/>
                </a:solidFill>
                <a:latin typeface="Trebuchet MS"/>
                <a:ea typeface="DejaVu Sans"/>
              </a:rPr>
              <a:t>。</a:t>
            </a:r>
            <a:endParaRPr lang="en-US" sz="2400" b="0" strike="noStrike" spc="-1" dirty="0">
              <a:latin typeface="Arial"/>
            </a:endParaRPr>
          </a:p>
          <a:p>
            <a:pPr>
              <a:lnSpc>
                <a:spcPct val="100000"/>
              </a:lnSpc>
              <a:spcBef>
                <a:spcPts val="1001"/>
              </a:spcBef>
            </a:pPr>
            <a:endParaRPr lang="en-US" sz="2400" b="0" strike="noStrike" spc="-1" dirty="0">
              <a:latin typeface="Arial"/>
            </a:endParaRPr>
          </a:p>
          <a:p>
            <a:pPr marL="343080" indent="-341280">
              <a:lnSpc>
                <a:spcPct val="100000"/>
              </a:lnSpc>
              <a:spcBef>
                <a:spcPts val="1001"/>
              </a:spcBef>
              <a:buClr>
                <a:srgbClr val="5FCBEF"/>
              </a:buClr>
              <a:buSzPct val="80000"/>
              <a:buFont typeface="Wingdings 3" charset="2"/>
              <a:buChar char=""/>
            </a:pPr>
            <a:r>
              <a:rPr lang="en-US" sz="2400" b="0" strike="noStrike" spc="-1" dirty="0" err="1">
                <a:solidFill>
                  <a:srgbClr val="404040"/>
                </a:solidFill>
                <a:latin typeface="Trebuchet MS"/>
                <a:ea typeface="DejaVu Sans"/>
              </a:rPr>
              <a:t>音频数字化三个步骤</a:t>
            </a:r>
            <a:r>
              <a:rPr lang="en-US" sz="2400" b="0" strike="noStrike" spc="-1" dirty="0">
                <a:solidFill>
                  <a:srgbClr val="404040"/>
                </a:solidFill>
                <a:latin typeface="Trebuchet MS"/>
                <a:ea typeface="DejaVu Sans"/>
              </a:rPr>
              <a:t> （</a:t>
            </a:r>
            <a:r>
              <a:rPr lang="en-US" sz="2400" b="0" strike="noStrike" spc="-1" dirty="0" err="1">
                <a:solidFill>
                  <a:srgbClr val="404040"/>
                </a:solidFill>
                <a:latin typeface="Trebuchet MS"/>
                <a:ea typeface="DejaVu Sans"/>
              </a:rPr>
              <a:t>数模转换</a:t>
            </a:r>
            <a:r>
              <a:rPr lang="en-US" sz="2400" b="0" strike="noStrike" spc="-1" dirty="0">
                <a:solidFill>
                  <a:srgbClr val="404040"/>
                </a:solidFill>
                <a:latin typeface="Trebuchet MS"/>
                <a:ea typeface="DejaVu Sans"/>
              </a:rPr>
              <a:t>）</a:t>
            </a:r>
            <a:endParaRPr lang="en-US" sz="2400" b="0" strike="noStrike" spc="-1" dirty="0">
              <a:latin typeface="Arial"/>
            </a:endParaRPr>
          </a:p>
          <a:p>
            <a:pPr marL="743040" lvl="1" indent="-284040">
              <a:lnSpc>
                <a:spcPct val="100000"/>
              </a:lnSpc>
              <a:spcBef>
                <a:spcPts val="1001"/>
              </a:spcBef>
              <a:buClr>
                <a:srgbClr val="5FCBEF"/>
              </a:buClr>
              <a:buSzPct val="80000"/>
              <a:buFont typeface="Wingdings 3" charset="2"/>
              <a:buChar char=""/>
            </a:pPr>
            <a:r>
              <a:rPr lang="en-US" sz="2000" b="1" strike="noStrike" spc="-1" dirty="0" err="1">
                <a:solidFill>
                  <a:srgbClr val="404040"/>
                </a:solidFill>
                <a:latin typeface="Trebuchet MS"/>
                <a:ea typeface="DejaVu Sans"/>
              </a:rPr>
              <a:t>采样</a:t>
            </a:r>
            <a:r>
              <a:rPr lang="en-US" sz="2000" b="0" strike="noStrike" spc="-1" dirty="0">
                <a:solidFill>
                  <a:srgbClr val="404040"/>
                </a:solidFill>
                <a:latin typeface="Trebuchet MS"/>
                <a:ea typeface="DejaVu Sans"/>
              </a:rPr>
              <a:t> ：</a:t>
            </a:r>
            <a:r>
              <a:rPr lang="en-US" sz="2000" b="0" strike="noStrike" spc="-1" dirty="0" err="1">
                <a:solidFill>
                  <a:srgbClr val="404040"/>
                </a:solidFill>
                <a:latin typeface="Trebuchet MS"/>
                <a:ea typeface="DejaVu Sans"/>
              </a:rPr>
              <a:t>对连续信号按一定的时间间隔取样。奈奎斯特取样定理：采样频率</a:t>
            </a:r>
            <a:r>
              <a:rPr lang="en-US" sz="2000" b="0" strike="noStrike" spc="-1" dirty="0">
                <a:solidFill>
                  <a:srgbClr val="404040"/>
                </a:solidFill>
                <a:latin typeface="Trebuchet MS"/>
                <a:ea typeface="DejaVu Sans"/>
              </a:rPr>
              <a:t>&gt;=</a:t>
            </a:r>
            <a:r>
              <a:rPr lang="en-US" sz="2000" b="0" strike="noStrike" spc="-1" dirty="0" err="1">
                <a:solidFill>
                  <a:srgbClr val="404040"/>
                </a:solidFill>
                <a:latin typeface="Trebuchet MS"/>
                <a:ea typeface="DejaVu Sans"/>
              </a:rPr>
              <a:t>信号中所包含的最高频率的两倍</a:t>
            </a:r>
            <a:r>
              <a:rPr lang="en-US" sz="2000" b="0" strike="noStrike" spc="-1" dirty="0">
                <a:solidFill>
                  <a:srgbClr val="404040"/>
                </a:solidFill>
                <a:latin typeface="Trebuchet MS"/>
                <a:ea typeface="DejaVu Sans"/>
              </a:rPr>
              <a:t>，</a:t>
            </a:r>
            <a:endParaRPr lang="en-US" sz="2000" b="0" strike="noStrike" spc="-1" dirty="0">
              <a:latin typeface="Arial"/>
            </a:endParaRPr>
          </a:p>
          <a:p>
            <a:pPr marL="743040" lvl="1" indent="-284040">
              <a:lnSpc>
                <a:spcPct val="100000"/>
              </a:lnSpc>
              <a:spcBef>
                <a:spcPts val="1001"/>
              </a:spcBef>
              <a:buClr>
                <a:srgbClr val="5FCBEF"/>
              </a:buClr>
              <a:buSzPct val="80000"/>
              <a:buFont typeface="Wingdings 3" charset="2"/>
              <a:buChar char=""/>
            </a:pPr>
            <a:r>
              <a:rPr lang="en-US" sz="2000" b="1" strike="noStrike" spc="-1" dirty="0" err="1">
                <a:solidFill>
                  <a:srgbClr val="404040"/>
                </a:solidFill>
                <a:latin typeface="Trebuchet MS"/>
                <a:ea typeface="DejaVu Sans"/>
              </a:rPr>
              <a:t>量化</a:t>
            </a:r>
            <a:r>
              <a:rPr lang="en-US" sz="2000" b="0" strike="noStrike" spc="-1" dirty="0">
                <a:solidFill>
                  <a:srgbClr val="404040"/>
                </a:solidFill>
                <a:latin typeface="Trebuchet MS"/>
                <a:ea typeface="DejaVu Sans"/>
              </a:rPr>
              <a:t>： </a:t>
            </a:r>
            <a:r>
              <a:rPr lang="en-US" sz="2000" b="0" strike="noStrike" spc="-1" dirty="0" err="1">
                <a:solidFill>
                  <a:srgbClr val="404040"/>
                </a:solidFill>
                <a:latin typeface="Trebuchet MS"/>
                <a:ea typeface="DejaVu Sans"/>
              </a:rPr>
              <a:t>取样的离散音频要转化为计算机能够表示的数据范围，这个过程称为量化。量化的等级取决于量化精度</a:t>
            </a:r>
            <a:r>
              <a:rPr lang="en-US" sz="2000" b="0" strike="noStrike" spc="-1" dirty="0">
                <a:solidFill>
                  <a:srgbClr val="404040"/>
                </a:solidFill>
                <a:latin typeface="Trebuchet MS"/>
                <a:ea typeface="DejaVu Sans"/>
              </a:rPr>
              <a:t>(</a:t>
            </a:r>
            <a:r>
              <a:rPr lang="en-US" sz="2000" b="0" strike="noStrike" spc="-1" dirty="0" err="1">
                <a:solidFill>
                  <a:srgbClr val="404040"/>
                </a:solidFill>
                <a:latin typeface="Trebuchet MS"/>
                <a:ea typeface="DejaVu Sans"/>
              </a:rPr>
              <a:t>用多少位二进制数来表示一个音频数据</a:t>
            </a:r>
            <a:r>
              <a:rPr lang="en-US" sz="2000" b="0" strike="noStrike" spc="-1" dirty="0">
                <a:solidFill>
                  <a:srgbClr val="404040"/>
                </a:solidFill>
                <a:latin typeface="Trebuchet MS"/>
                <a:ea typeface="DejaVu Sans"/>
              </a:rPr>
              <a:t>)。一般有8位，12位或16位。量化精度越高，声音的保真度越高</a:t>
            </a:r>
            <a:endParaRPr lang="en-US" sz="2000" b="0" strike="noStrike" spc="-1" dirty="0">
              <a:latin typeface="Arial"/>
            </a:endParaRPr>
          </a:p>
          <a:p>
            <a:pPr marL="743040" lvl="1" indent="-284040">
              <a:lnSpc>
                <a:spcPct val="100000"/>
              </a:lnSpc>
              <a:spcBef>
                <a:spcPts val="1001"/>
              </a:spcBef>
              <a:buClr>
                <a:srgbClr val="5FCBEF"/>
              </a:buClr>
              <a:buSzPct val="80000"/>
              <a:buFont typeface="Wingdings 3" charset="2"/>
              <a:buChar char=""/>
            </a:pPr>
            <a:r>
              <a:rPr lang="en-US" sz="2000" b="1" strike="noStrike" spc="-1" dirty="0" err="1">
                <a:solidFill>
                  <a:srgbClr val="404040"/>
                </a:solidFill>
                <a:latin typeface="Trebuchet MS"/>
                <a:ea typeface="DejaVu Sans"/>
              </a:rPr>
              <a:t>编码</a:t>
            </a:r>
            <a:r>
              <a:rPr lang="en-US" sz="2000" b="0" strike="noStrike" spc="-1" dirty="0">
                <a:solidFill>
                  <a:srgbClr val="404040"/>
                </a:solidFill>
                <a:latin typeface="Trebuchet MS"/>
                <a:ea typeface="DejaVu Sans"/>
              </a:rPr>
              <a:t>： </a:t>
            </a:r>
            <a:r>
              <a:rPr lang="en-US" sz="2000" b="0" strike="noStrike" spc="-1" dirty="0" err="1">
                <a:solidFill>
                  <a:srgbClr val="404040"/>
                </a:solidFill>
                <a:latin typeface="Trebuchet MS"/>
                <a:ea typeface="DejaVu Sans"/>
              </a:rPr>
              <a:t>对音频信号取样并量化成二进制</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736920" y="609480"/>
            <a:ext cx="8595000" cy="860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a:solidFill>
                  <a:srgbClr val="5FCBEF"/>
                </a:solidFill>
                <a:latin typeface="Trebuchet MS"/>
                <a:ea typeface="DejaVu Sans"/>
              </a:rPr>
              <a:t>计算机系统</a:t>
            </a:r>
            <a:endParaRPr lang="en-US" sz="3600" b="0" strike="noStrike" spc="-1">
              <a:latin typeface="Arial"/>
            </a:endParaRPr>
          </a:p>
        </p:txBody>
      </p:sp>
      <p:sp>
        <p:nvSpPr>
          <p:cNvPr id="122" name="CustomShape 2"/>
          <p:cNvSpPr/>
          <p:nvPr/>
        </p:nvSpPr>
        <p:spPr>
          <a:xfrm>
            <a:off x="2790360" y="5710320"/>
            <a:ext cx="833400" cy="894240"/>
          </a:xfrm>
          <a:prstGeom prst="rect">
            <a:avLst/>
          </a:prstGeom>
          <a:solidFill>
            <a:srgbClr val="5FCBEF"/>
          </a:solidFill>
          <a:ln w="19080">
            <a:solidFill>
              <a:srgbClr val="4696B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Trebuchet MS"/>
                <a:ea typeface="DejaVu Sans"/>
              </a:rPr>
              <a:t>内存</a:t>
            </a:r>
            <a:endParaRPr lang="en-US" sz="1800" b="0" strike="noStrike" spc="-1">
              <a:latin typeface="Arial"/>
            </a:endParaRPr>
          </a:p>
        </p:txBody>
      </p:sp>
      <p:sp>
        <p:nvSpPr>
          <p:cNvPr id="123" name="CustomShape 3"/>
          <p:cNvSpPr/>
          <p:nvPr/>
        </p:nvSpPr>
        <p:spPr>
          <a:xfrm>
            <a:off x="3979080" y="5710320"/>
            <a:ext cx="1351440" cy="848520"/>
          </a:xfrm>
          <a:prstGeom prst="rect">
            <a:avLst/>
          </a:prstGeom>
          <a:solidFill>
            <a:srgbClr val="5FCBEF"/>
          </a:solidFill>
          <a:ln w="19080">
            <a:solidFill>
              <a:srgbClr val="4696B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Trebuchet MS"/>
                <a:ea typeface="DejaVu Sans"/>
              </a:rPr>
              <a:t>中央处理器</a:t>
            </a:r>
            <a:endParaRPr lang="en-US" sz="1800" b="0" strike="noStrike" spc="-1">
              <a:latin typeface="Arial"/>
            </a:endParaRPr>
          </a:p>
          <a:p>
            <a:pPr algn="ctr">
              <a:lnSpc>
                <a:spcPct val="100000"/>
              </a:lnSpc>
            </a:pPr>
            <a:r>
              <a:rPr lang="en-US" sz="1800" b="0" strike="noStrike" spc="-1">
                <a:solidFill>
                  <a:srgbClr val="FFFFFF"/>
                </a:solidFill>
                <a:latin typeface="Trebuchet MS"/>
                <a:ea typeface="DejaVu Sans"/>
              </a:rPr>
              <a:t>(CPU)</a:t>
            </a:r>
            <a:endParaRPr lang="en-US" sz="1800" b="0" strike="noStrike" spc="-1">
              <a:latin typeface="Arial"/>
            </a:endParaRPr>
          </a:p>
        </p:txBody>
      </p:sp>
      <p:sp>
        <p:nvSpPr>
          <p:cNvPr id="124" name="CustomShape 4"/>
          <p:cNvSpPr/>
          <p:nvPr/>
        </p:nvSpPr>
        <p:spPr>
          <a:xfrm>
            <a:off x="5594684" y="5710320"/>
            <a:ext cx="1445836" cy="894240"/>
          </a:xfrm>
          <a:prstGeom prst="rect">
            <a:avLst/>
          </a:prstGeom>
          <a:solidFill>
            <a:srgbClr val="5FCBEF"/>
          </a:solidFill>
          <a:ln w="19080">
            <a:solidFill>
              <a:srgbClr val="4696B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800" b="0" strike="noStrike" spc="-1" dirty="0" err="1">
                <a:solidFill>
                  <a:srgbClr val="FFFFFF"/>
                </a:solidFill>
                <a:latin typeface="Trebuchet MS"/>
                <a:ea typeface="DejaVu Sans"/>
              </a:rPr>
              <a:t>外围设备</a:t>
            </a:r>
            <a:endParaRPr lang="en-US" sz="1800" b="0" strike="noStrike" spc="-1" dirty="0">
              <a:latin typeface="Arial"/>
            </a:endParaRPr>
          </a:p>
          <a:p>
            <a:pPr algn="ctr">
              <a:lnSpc>
                <a:spcPct val="100000"/>
              </a:lnSpc>
            </a:pPr>
            <a:r>
              <a:rPr lang="en-US" sz="1800" b="0" strike="noStrike" spc="-1" dirty="0">
                <a:solidFill>
                  <a:srgbClr val="FFFFFF"/>
                </a:solidFill>
                <a:latin typeface="Trebuchet MS"/>
                <a:ea typeface="DejaVu Sans"/>
              </a:rPr>
              <a:t>（I/</a:t>
            </a:r>
            <a:r>
              <a:rPr lang="en-US" sz="1800" b="0" strike="noStrike" spc="-1" dirty="0" err="1">
                <a:solidFill>
                  <a:srgbClr val="FFFFFF"/>
                </a:solidFill>
                <a:latin typeface="Trebuchet MS"/>
                <a:ea typeface="DejaVu Sans"/>
              </a:rPr>
              <a:t>O设备</a:t>
            </a:r>
            <a:r>
              <a:rPr lang="en-US" sz="1800" b="0" strike="noStrike" spc="-1" dirty="0">
                <a:solidFill>
                  <a:srgbClr val="FFFFFF"/>
                </a:solidFill>
                <a:latin typeface="Trebuchet MS"/>
                <a:ea typeface="DejaVu Sans"/>
              </a:rPr>
              <a:t>）</a:t>
            </a:r>
            <a:endParaRPr lang="en-US" sz="1800" b="0" strike="noStrike" spc="-1" dirty="0">
              <a:latin typeface="Arial"/>
            </a:endParaRPr>
          </a:p>
        </p:txBody>
      </p:sp>
      <p:sp>
        <p:nvSpPr>
          <p:cNvPr id="125" name="Line 5"/>
          <p:cNvSpPr/>
          <p:nvPr/>
        </p:nvSpPr>
        <p:spPr>
          <a:xfrm>
            <a:off x="1958040" y="5499720"/>
            <a:ext cx="6090120" cy="360"/>
          </a:xfrm>
          <a:prstGeom prst="line">
            <a:avLst/>
          </a:prstGeom>
          <a:ln w="12600">
            <a:solidFill>
              <a:srgbClr val="5FCBEF"/>
            </a:solidFill>
            <a:round/>
          </a:ln>
        </p:spPr>
        <p:style>
          <a:lnRef idx="0">
            <a:scrgbClr r="0" g="0" b="0"/>
          </a:lnRef>
          <a:fillRef idx="0">
            <a:scrgbClr r="0" g="0" b="0"/>
          </a:fillRef>
          <a:effectRef idx="0">
            <a:scrgbClr r="0" g="0" b="0"/>
          </a:effectRef>
          <a:fontRef idx="minor"/>
        </p:style>
      </p:sp>
      <p:sp>
        <p:nvSpPr>
          <p:cNvPr id="126" name="CustomShape 6"/>
          <p:cNvSpPr/>
          <p:nvPr/>
        </p:nvSpPr>
        <p:spPr>
          <a:xfrm>
            <a:off x="7536240" y="6021000"/>
            <a:ext cx="7664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rebuchet MS"/>
                <a:ea typeface="DejaVu Sans"/>
              </a:rPr>
              <a:t>硬</a:t>
            </a:r>
            <a:endParaRPr lang="en-US" sz="1800" b="0" strike="noStrike" spc="-1">
              <a:latin typeface="Arial"/>
            </a:endParaRPr>
          </a:p>
          <a:p>
            <a:pPr>
              <a:lnSpc>
                <a:spcPct val="100000"/>
              </a:lnSpc>
            </a:pPr>
            <a:r>
              <a:rPr lang="en-US" sz="1800" b="0" strike="noStrike" spc="-1">
                <a:solidFill>
                  <a:srgbClr val="000000"/>
                </a:solidFill>
                <a:latin typeface="Trebuchet MS"/>
                <a:ea typeface="DejaVu Sans"/>
              </a:rPr>
              <a:t>件</a:t>
            </a:r>
            <a:endParaRPr lang="en-US" sz="1800" b="0" strike="noStrike" spc="-1">
              <a:latin typeface="Arial"/>
            </a:endParaRPr>
          </a:p>
        </p:txBody>
      </p:sp>
      <p:sp>
        <p:nvSpPr>
          <p:cNvPr id="127" name="CustomShape 7"/>
          <p:cNvSpPr/>
          <p:nvPr/>
        </p:nvSpPr>
        <p:spPr>
          <a:xfrm>
            <a:off x="2790360" y="4439160"/>
            <a:ext cx="4250160" cy="848520"/>
          </a:xfrm>
          <a:prstGeom prst="rect">
            <a:avLst/>
          </a:prstGeom>
          <a:solidFill>
            <a:srgbClr val="5FCBEF"/>
          </a:solidFill>
          <a:ln w="19080">
            <a:solidFill>
              <a:srgbClr val="4696B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Trebuchet MS"/>
                <a:ea typeface="DejaVu Sans"/>
              </a:rPr>
              <a:t>操作系统(OS)</a:t>
            </a:r>
            <a:endParaRPr lang="en-US" sz="1800" b="0" strike="noStrike" spc="-1">
              <a:latin typeface="Arial"/>
            </a:endParaRPr>
          </a:p>
        </p:txBody>
      </p:sp>
      <p:sp>
        <p:nvSpPr>
          <p:cNvPr id="128" name="Line 8"/>
          <p:cNvSpPr/>
          <p:nvPr/>
        </p:nvSpPr>
        <p:spPr>
          <a:xfrm flipV="1">
            <a:off x="2073960" y="4154040"/>
            <a:ext cx="5846040" cy="62640"/>
          </a:xfrm>
          <a:prstGeom prst="line">
            <a:avLst/>
          </a:prstGeom>
          <a:ln w="12600">
            <a:solidFill>
              <a:srgbClr val="5FCBEF"/>
            </a:solidFill>
            <a:round/>
          </a:ln>
        </p:spPr>
        <p:style>
          <a:lnRef idx="0">
            <a:scrgbClr r="0" g="0" b="0"/>
          </a:lnRef>
          <a:fillRef idx="0">
            <a:scrgbClr r="0" g="0" b="0"/>
          </a:fillRef>
          <a:effectRef idx="0">
            <a:scrgbClr r="0" g="0" b="0"/>
          </a:effectRef>
          <a:fontRef idx="minor"/>
        </p:style>
      </p:sp>
      <p:sp>
        <p:nvSpPr>
          <p:cNvPr id="129" name="CustomShape 9"/>
          <p:cNvSpPr/>
          <p:nvPr/>
        </p:nvSpPr>
        <p:spPr>
          <a:xfrm>
            <a:off x="2790360" y="3201840"/>
            <a:ext cx="4250160" cy="848520"/>
          </a:xfrm>
          <a:prstGeom prst="rect">
            <a:avLst/>
          </a:prstGeom>
          <a:solidFill>
            <a:srgbClr val="5FCBEF"/>
          </a:solidFill>
          <a:ln w="19080">
            <a:solidFill>
              <a:srgbClr val="4696B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Trebuchet MS"/>
                <a:ea typeface="DejaVu Sans"/>
              </a:rPr>
              <a:t>应用程序</a:t>
            </a:r>
            <a:endParaRPr lang="en-US" sz="1800" b="0" strike="noStrike" spc="-1">
              <a:latin typeface="Arial"/>
            </a:endParaRPr>
          </a:p>
        </p:txBody>
      </p:sp>
      <p:sp>
        <p:nvSpPr>
          <p:cNvPr id="130" name="CustomShape 10"/>
          <p:cNvSpPr/>
          <p:nvPr/>
        </p:nvSpPr>
        <p:spPr>
          <a:xfrm>
            <a:off x="8481240" y="3949920"/>
            <a:ext cx="459720" cy="97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strike="noStrike" spc="-1">
                <a:solidFill>
                  <a:srgbClr val="000000"/>
                </a:solidFill>
                <a:latin typeface="Trebuchet MS"/>
                <a:ea typeface="DejaVu Sans"/>
              </a:rPr>
              <a:t>软件</a:t>
            </a:r>
            <a:endParaRPr lang="en-US" sz="1800" b="0" strike="noStrike" spc="-1">
              <a:latin typeface="Arial"/>
            </a:endParaRPr>
          </a:p>
        </p:txBody>
      </p:sp>
      <p:sp>
        <p:nvSpPr>
          <p:cNvPr id="131" name="CustomShape 11"/>
          <p:cNvSpPr/>
          <p:nvPr/>
        </p:nvSpPr>
        <p:spPr>
          <a:xfrm>
            <a:off x="7456680" y="4439160"/>
            <a:ext cx="459720" cy="116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strike="noStrike" spc="-1">
                <a:solidFill>
                  <a:srgbClr val="000000"/>
                </a:solidFill>
                <a:latin typeface="Trebuchet MS"/>
                <a:ea typeface="DejaVu Sans"/>
              </a:rPr>
              <a:t>系统软件</a:t>
            </a:r>
            <a:endParaRPr lang="en-US" sz="1800" b="0" strike="noStrike" spc="-1">
              <a:latin typeface="Arial"/>
            </a:endParaRPr>
          </a:p>
        </p:txBody>
      </p:sp>
      <p:sp>
        <p:nvSpPr>
          <p:cNvPr id="132" name="CustomShape 12"/>
          <p:cNvSpPr/>
          <p:nvPr/>
        </p:nvSpPr>
        <p:spPr>
          <a:xfrm>
            <a:off x="7458480" y="3201840"/>
            <a:ext cx="459720" cy="1044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strike="noStrike" spc="-1">
                <a:solidFill>
                  <a:srgbClr val="000000"/>
                </a:solidFill>
                <a:latin typeface="Trebuchet MS"/>
                <a:ea typeface="DejaVu Sans"/>
              </a:rPr>
              <a:t>应用软件</a:t>
            </a:r>
            <a:endParaRPr lang="en-US" sz="1800" b="0" strike="noStrike" spc="-1">
              <a:latin typeface="Arial"/>
            </a:endParaRPr>
          </a:p>
        </p:txBody>
      </p:sp>
      <p:sp>
        <p:nvSpPr>
          <p:cNvPr id="133" name="CustomShape 13"/>
          <p:cNvSpPr/>
          <p:nvPr/>
        </p:nvSpPr>
        <p:spPr>
          <a:xfrm>
            <a:off x="7918560" y="3513240"/>
            <a:ext cx="384120" cy="1670760"/>
          </a:xfrm>
          <a:prstGeom prst="rightBrace">
            <a:avLst>
              <a:gd name="adj1" fmla="val 8333"/>
              <a:gd name="adj2" fmla="val 50000"/>
            </a:avLst>
          </a:prstGeom>
          <a:noFill/>
          <a:ln w="38160">
            <a:solidFill>
              <a:srgbClr val="5FCBEF"/>
            </a:solidFill>
            <a:round/>
          </a:ln>
        </p:spPr>
        <p:style>
          <a:lnRef idx="0">
            <a:scrgbClr r="0" g="0" b="0"/>
          </a:lnRef>
          <a:fillRef idx="0">
            <a:scrgbClr r="0" g="0" b="0"/>
          </a:fillRef>
          <a:effectRef idx="0">
            <a:scrgbClr r="0" g="0" b="0"/>
          </a:effectRef>
          <a:fontRef idx="minor"/>
        </p:style>
      </p:sp>
      <p:sp>
        <p:nvSpPr>
          <p:cNvPr id="134" name="CustomShape 14"/>
          <p:cNvSpPr/>
          <p:nvPr/>
        </p:nvSpPr>
        <p:spPr>
          <a:xfrm>
            <a:off x="703440" y="1629720"/>
            <a:ext cx="996336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333333"/>
                </a:solidFill>
                <a:latin typeface="arial"/>
                <a:ea typeface="DejaVu Sans"/>
              </a:rPr>
              <a:t>计算机硬件是指计算机系统中由电子，机械和光电元件等组成的各种</a:t>
            </a:r>
            <a:r>
              <a:rPr lang="en-US" sz="1800" b="0" strike="noStrike" spc="-1">
                <a:solidFill>
                  <a:srgbClr val="FF0000"/>
                </a:solidFill>
                <a:latin typeface="arial"/>
                <a:ea typeface="DejaVu Sans"/>
              </a:rPr>
              <a:t>物理</a:t>
            </a:r>
            <a:r>
              <a:rPr lang="en-US" sz="1800" b="0" strike="noStrike" spc="-1">
                <a:solidFill>
                  <a:srgbClr val="333333"/>
                </a:solidFill>
                <a:latin typeface="arial"/>
                <a:ea typeface="DejaVu Sans"/>
              </a:rPr>
              <a:t>装置的总称；</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333333"/>
                </a:solidFill>
                <a:latin typeface="arial"/>
                <a:ea typeface="DejaVu Sans"/>
              </a:rPr>
              <a:t>计算机软件</a:t>
            </a:r>
            <a:r>
              <a:rPr lang="en-US" sz="1800" b="0" strike="noStrike" spc="-1">
                <a:solidFill>
                  <a:srgbClr val="000000"/>
                </a:solidFill>
                <a:latin typeface="Trebuchet MS"/>
                <a:ea typeface="DejaVu Sans"/>
              </a:rPr>
              <a:t>是指计算机系统中的程序及其文档</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677160" y="609480"/>
            <a:ext cx="8108280" cy="74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dirty="0" err="1">
                <a:solidFill>
                  <a:srgbClr val="5FCBEF"/>
                </a:solidFill>
                <a:latin typeface="Trebuchet MS"/>
                <a:ea typeface="DejaVu Sans"/>
              </a:rPr>
              <a:t>数据的表示和显示</a:t>
            </a:r>
            <a:r>
              <a:rPr lang="en-US" sz="3600" b="0" strike="noStrike" spc="-1" dirty="0">
                <a:solidFill>
                  <a:srgbClr val="5FCBEF"/>
                </a:solidFill>
                <a:latin typeface="Trebuchet MS"/>
                <a:ea typeface="DejaVu Sans"/>
              </a:rPr>
              <a:t> – </a:t>
            </a:r>
            <a:r>
              <a:rPr lang="en-US" sz="3600" spc="-1" dirty="0">
                <a:solidFill>
                  <a:srgbClr val="5FCBEF"/>
                </a:solidFill>
                <a:latin typeface="Trebuchet MS"/>
                <a:ea typeface="DejaVu Sans"/>
              </a:rPr>
              <a:t>6</a:t>
            </a:r>
            <a:r>
              <a:rPr lang="en-US" sz="3600" b="0" strike="noStrike" spc="-1" dirty="0">
                <a:solidFill>
                  <a:srgbClr val="5FCBEF"/>
                </a:solidFill>
                <a:latin typeface="Trebuchet MS"/>
                <a:ea typeface="DejaVu Sans"/>
              </a:rPr>
              <a:t> –声音2</a:t>
            </a:r>
            <a:endParaRPr lang="en-US" sz="3600" b="0" strike="noStrike" spc="-1" dirty="0">
              <a:latin typeface="Arial"/>
            </a:endParaRPr>
          </a:p>
        </p:txBody>
      </p:sp>
      <p:sp>
        <p:nvSpPr>
          <p:cNvPr id="214" name="CustomShape 2"/>
          <p:cNvSpPr/>
          <p:nvPr/>
        </p:nvSpPr>
        <p:spPr>
          <a:xfrm>
            <a:off x="677160" y="1648440"/>
            <a:ext cx="9421200" cy="77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57200">
              <a:lnSpc>
                <a:spcPct val="100000"/>
              </a:lnSpc>
              <a:spcBef>
                <a:spcPts val="1001"/>
              </a:spcBef>
            </a:pPr>
            <a:r>
              <a:rPr lang="en-US" sz="2000" b="0" strike="noStrike" spc="-1" dirty="0" err="1">
                <a:solidFill>
                  <a:srgbClr val="404040"/>
                </a:solidFill>
                <a:latin typeface="Trebuchet MS"/>
                <a:ea typeface="DejaVu Sans"/>
              </a:rPr>
              <a:t>以相等的时间间隔（周期）采样</a:t>
            </a:r>
            <a:r>
              <a:rPr lang="en-US" sz="2000" b="0" strike="noStrike" spc="-1" dirty="0">
                <a:solidFill>
                  <a:srgbClr val="404040"/>
                </a:solidFill>
                <a:latin typeface="Trebuchet MS"/>
                <a:ea typeface="DejaVu Sans"/>
              </a:rPr>
              <a:t>， 如电话的采样频率是8000Hz，CD</a:t>
            </a:r>
            <a:r>
              <a:rPr lang="zh-CN" altLang="en-US" sz="2000" b="0" strike="noStrike" spc="-1" dirty="0">
                <a:solidFill>
                  <a:srgbClr val="404040"/>
                </a:solidFill>
                <a:latin typeface="Trebuchet MS"/>
                <a:ea typeface="DejaVu Sans"/>
              </a:rPr>
              <a:t>音频是</a:t>
            </a:r>
            <a:r>
              <a:rPr lang="en-US" altLang="zh-CN" sz="2000" b="0" strike="noStrike" spc="-1" dirty="0">
                <a:solidFill>
                  <a:srgbClr val="404040"/>
                </a:solidFill>
                <a:latin typeface="Trebuchet MS"/>
                <a:ea typeface="DejaVu Sans"/>
              </a:rPr>
              <a:t>44100 HZ, </a:t>
            </a:r>
            <a:r>
              <a:rPr lang="en-US" sz="2000" b="0" strike="noStrike" spc="-1" dirty="0">
                <a:solidFill>
                  <a:srgbClr val="404040"/>
                </a:solidFill>
                <a:latin typeface="Trebuchet MS"/>
                <a:ea typeface="DejaVu Sans"/>
              </a:rPr>
              <a:t> DVD 96000Hz 等。</a:t>
            </a:r>
            <a:endParaRPr lang="en-US" sz="2000" b="0" strike="noStrike" spc="-1" dirty="0">
              <a:latin typeface="Arial"/>
            </a:endParaRPr>
          </a:p>
        </p:txBody>
      </p:sp>
      <p:pic>
        <p:nvPicPr>
          <p:cNvPr id="215" name="Picture 3"/>
          <p:cNvPicPr/>
          <p:nvPr/>
        </p:nvPicPr>
        <p:blipFill>
          <a:blip r:embed="rId3"/>
          <a:stretch/>
        </p:blipFill>
        <p:spPr>
          <a:xfrm>
            <a:off x="1157760" y="2837880"/>
            <a:ext cx="8837280" cy="30366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677160" y="609480"/>
            <a:ext cx="8108280" cy="74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dirty="0" err="1">
                <a:solidFill>
                  <a:srgbClr val="5FCBEF"/>
                </a:solidFill>
                <a:latin typeface="Trebuchet MS"/>
                <a:ea typeface="DejaVu Sans"/>
              </a:rPr>
              <a:t>数据的表示和显示</a:t>
            </a:r>
            <a:r>
              <a:rPr lang="en-US" sz="3600" b="0" strike="noStrike" spc="-1" dirty="0">
                <a:solidFill>
                  <a:srgbClr val="5FCBEF"/>
                </a:solidFill>
                <a:latin typeface="Trebuchet MS"/>
                <a:ea typeface="DejaVu Sans"/>
              </a:rPr>
              <a:t> – 6 –声音3</a:t>
            </a:r>
            <a:endParaRPr lang="en-US" sz="3600" b="0" strike="noStrike" spc="-1" dirty="0">
              <a:latin typeface="Arial"/>
            </a:endParaRPr>
          </a:p>
        </p:txBody>
      </p:sp>
      <p:sp>
        <p:nvSpPr>
          <p:cNvPr id="217" name="CustomShape 2"/>
          <p:cNvSpPr/>
          <p:nvPr/>
        </p:nvSpPr>
        <p:spPr>
          <a:xfrm>
            <a:off x="677160" y="1648440"/>
            <a:ext cx="9421200" cy="77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57200">
              <a:lnSpc>
                <a:spcPct val="100000"/>
              </a:lnSpc>
              <a:spcBef>
                <a:spcPts val="1001"/>
              </a:spcBef>
            </a:pPr>
            <a:r>
              <a:rPr lang="en-US" sz="2000" b="0" strike="noStrike" spc="-1">
                <a:solidFill>
                  <a:srgbClr val="404040"/>
                </a:solidFill>
                <a:latin typeface="Trebuchet MS"/>
                <a:ea typeface="DejaVu Sans"/>
              </a:rPr>
              <a:t>量化幅度</a:t>
            </a:r>
            <a:endParaRPr lang="en-US" sz="2000" b="0" strike="noStrike" spc="-1">
              <a:latin typeface="Arial"/>
            </a:endParaRPr>
          </a:p>
        </p:txBody>
      </p:sp>
      <p:pic>
        <p:nvPicPr>
          <p:cNvPr id="218" name="Picture 4"/>
          <p:cNvPicPr/>
          <p:nvPr/>
        </p:nvPicPr>
        <p:blipFill>
          <a:blip r:embed="rId3"/>
          <a:stretch/>
        </p:blipFill>
        <p:spPr>
          <a:xfrm>
            <a:off x="1716383" y="2037960"/>
            <a:ext cx="8381977" cy="3916335"/>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677160" y="609480"/>
            <a:ext cx="8108280" cy="74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dirty="0" err="1">
                <a:solidFill>
                  <a:srgbClr val="5FCBEF"/>
                </a:solidFill>
                <a:latin typeface="Trebuchet MS"/>
                <a:ea typeface="DejaVu Sans"/>
              </a:rPr>
              <a:t>数据的表示和显示</a:t>
            </a:r>
            <a:r>
              <a:rPr lang="en-US" sz="3600" b="0" strike="noStrike" spc="-1" dirty="0">
                <a:solidFill>
                  <a:srgbClr val="5FCBEF"/>
                </a:solidFill>
                <a:latin typeface="Trebuchet MS"/>
                <a:ea typeface="DejaVu Sans"/>
              </a:rPr>
              <a:t> – 6 –声音4</a:t>
            </a:r>
            <a:endParaRPr lang="en-US" sz="3600" b="0" strike="noStrike" spc="-1" dirty="0">
              <a:latin typeface="Arial"/>
            </a:endParaRPr>
          </a:p>
        </p:txBody>
      </p:sp>
      <p:sp>
        <p:nvSpPr>
          <p:cNvPr id="220" name="CustomShape 2"/>
          <p:cNvSpPr/>
          <p:nvPr/>
        </p:nvSpPr>
        <p:spPr>
          <a:xfrm>
            <a:off x="677160" y="1648440"/>
            <a:ext cx="7347903" cy="77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57200">
              <a:lnSpc>
                <a:spcPct val="100000"/>
              </a:lnSpc>
              <a:spcBef>
                <a:spcPts val="1001"/>
              </a:spcBef>
            </a:pPr>
            <a:r>
              <a:rPr lang="en-US" sz="3200" b="0" strike="noStrike" spc="-1" dirty="0" err="1">
                <a:solidFill>
                  <a:srgbClr val="404040"/>
                </a:solidFill>
                <a:latin typeface="Trebuchet MS"/>
                <a:ea typeface="DejaVu Sans"/>
              </a:rPr>
              <a:t>编码：各种音频编码标准和算法</a:t>
            </a:r>
            <a:endParaRPr lang="en-US" sz="3200" b="0" strike="noStrike" spc="-1" dirty="0">
              <a:solidFill>
                <a:srgbClr val="404040"/>
              </a:solidFill>
              <a:latin typeface="Trebuchet MS"/>
              <a:ea typeface="DejaVu Sans"/>
            </a:endParaRPr>
          </a:p>
          <a:p>
            <a:pPr marL="457200">
              <a:lnSpc>
                <a:spcPct val="100000"/>
              </a:lnSpc>
              <a:spcBef>
                <a:spcPts val="1001"/>
              </a:spcBef>
            </a:pPr>
            <a:endParaRPr lang="en-US" sz="3200" spc="-1" dirty="0">
              <a:solidFill>
                <a:srgbClr val="404040"/>
              </a:solidFill>
              <a:latin typeface="Trebuchet MS"/>
            </a:endParaRPr>
          </a:p>
          <a:p>
            <a:pPr marL="457200">
              <a:lnSpc>
                <a:spcPct val="100000"/>
              </a:lnSpc>
              <a:spcBef>
                <a:spcPts val="1001"/>
              </a:spcBef>
            </a:pP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3078999" y="801047"/>
            <a:ext cx="5491628" cy="4952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571500" indent="-571500">
              <a:lnSpc>
                <a:spcPct val="150000"/>
              </a:lnSpc>
              <a:buFont typeface="Wingdings" panose="05000000000000000000" pitchFamily="2" charset="2"/>
              <a:buChar char="Ø"/>
            </a:pPr>
            <a:r>
              <a:rPr lang="en-US" sz="3600" b="1" strike="noStrike" spc="-1" dirty="0" err="1">
                <a:solidFill>
                  <a:srgbClr val="5FCBEF"/>
                </a:solidFill>
                <a:latin typeface="Trebuchet MS"/>
                <a:ea typeface="DejaVu Sans"/>
              </a:rPr>
              <a:t>二进制计数</a:t>
            </a:r>
            <a:endParaRPr lang="en-US" sz="3600" b="1" strike="noStrike" spc="-1" dirty="0">
              <a:latin typeface="Arial"/>
            </a:endParaRPr>
          </a:p>
          <a:p>
            <a:pPr marL="571500" indent="-571500">
              <a:lnSpc>
                <a:spcPct val="150000"/>
              </a:lnSpc>
              <a:buFont typeface="Wingdings" panose="05000000000000000000" pitchFamily="2" charset="2"/>
              <a:buChar char="Ø"/>
            </a:pPr>
            <a:r>
              <a:rPr lang="en-US" sz="3600" b="1" strike="noStrike" spc="-1" dirty="0" err="1">
                <a:solidFill>
                  <a:srgbClr val="5FCBEF"/>
                </a:solidFill>
                <a:latin typeface="Trebuchet MS"/>
                <a:ea typeface="DejaVu Sans"/>
              </a:rPr>
              <a:t>数据的表示</a:t>
            </a:r>
            <a:endParaRPr lang="en-US" sz="3600" b="1" strike="noStrike" spc="-1" dirty="0">
              <a:latin typeface="Arial"/>
            </a:endParaRPr>
          </a:p>
          <a:p>
            <a:pPr marL="571500" indent="-571500">
              <a:lnSpc>
                <a:spcPct val="150000"/>
              </a:lnSpc>
              <a:buFont typeface="Wingdings" panose="05000000000000000000" pitchFamily="2" charset="2"/>
              <a:buChar char="Ø"/>
            </a:pPr>
            <a:r>
              <a:rPr lang="en-US" sz="3600" b="1" strike="noStrike" spc="-1" dirty="0" err="1">
                <a:solidFill>
                  <a:srgbClr val="5FCBEF"/>
                </a:solidFill>
                <a:highlight>
                  <a:srgbClr val="FFFF00"/>
                </a:highlight>
                <a:latin typeface="Trebuchet MS"/>
                <a:ea typeface="DejaVu Sans"/>
              </a:rPr>
              <a:t>计算机指令</a:t>
            </a:r>
            <a:endParaRPr lang="en-US" sz="3600" b="1" strike="noStrike" spc="-1" dirty="0">
              <a:solidFill>
                <a:srgbClr val="5FCBEF"/>
              </a:solidFill>
              <a:highlight>
                <a:srgbClr val="FFFF00"/>
              </a:highlight>
              <a:latin typeface="Trebuchet MS"/>
              <a:ea typeface="DejaVu Sans"/>
            </a:endParaRPr>
          </a:p>
          <a:p>
            <a:pPr marL="571500" indent="-571500">
              <a:lnSpc>
                <a:spcPct val="150000"/>
              </a:lnSpc>
              <a:buFont typeface="Wingdings" panose="05000000000000000000" pitchFamily="2" charset="2"/>
              <a:buChar char="Ø"/>
            </a:pPr>
            <a:r>
              <a:rPr lang="en-US" sz="3600" b="1" spc="-1" dirty="0">
                <a:solidFill>
                  <a:srgbClr val="5FCBEF"/>
                </a:solidFill>
                <a:latin typeface="Trebuchet MS"/>
              </a:rPr>
              <a:t>CPU</a:t>
            </a:r>
            <a:r>
              <a:rPr lang="zh-CN" altLang="en-US" sz="3600" b="1" spc="-1" dirty="0">
                <a:solidFill>
                  <a:srgbClr val="5FCBEF"/>
                </a:solidFill>
                <a:latin typeface="Trebuchet MS"/>
              </a:rPr>
              <a:t>的物理实现</a:t>
            </a:r>
            <a:endParaRPr lang="en-US" sz="3600" b="1" spc="-1" dirty="0">
              <a:solidFill>
                <a:srgbClr val="5FCBEF"/>
              </a:solidFill>
              <a:latin typeface="Trebuchet MS"/>
            </a:endParaRPr>
          </a:p>
          <a:p>
            <a:pPr marL="571500" indent="-571500">
              <a:lnSpc>
                <a:spcPct val="150000"/>
              </a:lnSpc>
              <a:buFont typeface="Wingdings" panose="05000000000000000000" pitchFamily="2" charset="2"/>
              <a:buChar char="Ø"/>
            </a:pPr>
            <a:r>
              <a:rPr lang="zh-CN" altLang="en-US" sz="3600" b="1" spc="-1" dirty="0">
                <a:solidFill>
                  <a:srgbClr val="5FCBEF"/>
                </a:solidFill>
                <a:latin typeface="Trebuchet MS"/>
              </a:rPr>
              <a:t>内存和磁盘</a:t>
            </a:r>
            <a:endParaRPr lang="en-US" altLang="zh-CN" sz="3600" b="1" spc="-1" dirty="0">
              <a:solidFill>
                <a:srgbClr val="5FCBEF"/>
              </a:solidFill>
              <a:latin typeface="Trebuchet MS"/>
            </a:endParaRPr>
          </a:p>
          <a:p>
            <a:pPr marL="571500" indent="-571500">
              <a:lnSpc>
                <a:spcPct val="150000"/>
              </a:lnSpc>
              <a:buFont typeface="Wingdings" panose="05000000000000000000" pitchFamily="2" charset="2"/>
              <a:buChar char="Ø"/>
            </a:pPr>
            <a:r>
              <a:rPr lang="zh-CN" altLang="en-US" sz="3600" b="1" spc="-1" dirty="0">
                <a:solidFill>
                  <a:srgbClr val="5FCBEF"/>
                </a:solidFill>
                <a:latin typeface="Trebuchet MS"/>
              </a:rPr>
              <a:t>计算机语言</a:t>
            </a:r>
            <a:endParaRPr lang="en-US" sz="3600" b="1" spc="-1" dirty="0">
              <a:solidFill>
                <a:srgbClr val="5FCBEF"/>
              </a:solidFill>
              <a:latin typeface="Trebuchet MS"/>
            </a:endParaRPr>
          </a:p>
        </p:txBody>
      </p:sp>
    </p:spTree>
    <p:extLst>
      <p:ext uri="{BB962C8B-B14F-4D97-AF65-F5344CB8AC3E}">
        <p14:creationId xmlns:p14="http://schemas.microsoft.com/office/powerpoint/2010/main" val="168566274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6026040" y="3401640"/>
            <a:ext cx="2832840" cy="2988360"/>
          </a:xfrm>
          <a:prstGeom prst="rect">
            <a:avLst/>
          </a:prstGeom>
          <a:solidFill>
            <a:srgbClr val="5FCBEF"/>
          </a:solidFill>
          <a:ln w="19080">
            <a:solidFill>
              <a:srgbClr val="4696B0"/>
            </a:solidFill>
            <a:round/>
          </a:ln>
        </p:spPr>
        <p:style>
          <a:lnRef idx="0">
            <a:scrgbClr r="0" g="0" b="0"/>
          </a:lnRef>
          <a:fillRef idx="0">
            <a:scrgbClr r="0" g="0" b="0"/>
          </a:fillRef>
          <a:effectRef idx="0">
            <a:scrgbClr r="0" g="0" b="0"/>
          </a:effectRef>
          <a:fontRef idx="minor"/>
        </p:style>
      </p:sp>
      <p:sp>
        <p:nvSpPr>
          <p:cNvPr id="265" name="CustomShape 2"/>
          <p:cNvSpPr/>
          <p:nvPr/>
        </p:nvSpPr>
        <p:spPr>
          <a:xfrm>
            <a:off x="6109560" y="3582360"/>
            <a:ext cx="2212920" cy="1105560"/>
          </a:xfrm>
          <a:prstGeom prst="rect">
            <a:avLst/>
          </a:prstGeom>
          <a:solidFill>
            <a:srgbClr val="5FCBEF"/>
          </a:solidFill>
          <a:ln w="19080">
            <a:solidFill>
              <a:srgbClr val="4696B0"/>
            </a:solidFill>
            <a:round/>
          </a:ln>
        </p:spPr>
        <p:style>
          <a:lnRef idx="0">
            <a:scrgbClr r="0" g="0" b="0"/>
          </a:lnRef>
          <a:fillRef idx="0">
            <a:scrgbClr r="0" g="0" b="0"/>
          </a:fillRef>
          <a:effectRef idx="0">
            <a:scrgbClr r="0" g="0" b="0"/>
          </a:effectRef>
          <a:fontRef idx="minor"/>
        </p:style>
        <p:txBody>
          <a:bodyPr/>
          <a:lstStyle/>
          <a:p>
            <a:endParaRPr lang="en-US"/>
          </a:p>
        </p:txBody>
      </p:sp>
      <p:sp>
        <p:nvSpPr>
          <p:cNvPr id="266" name="CustomShape 3"/>
          <p:cNvSpPr/>
          <p:nvPr/>
        </p:nvSpPr>
        <p:spPr>
          <a:xfrm>
            <a:off x="1772280" y="3401640"/>
            <a:ext cx="1737360" cy="2988360"/>
          </a:xfrm>
          <a:prstGeom prst="rect">
            <a:avLst/>
          </a:prstGeom>
          <a:solidFill>
            <a:srgbClr val="5FCBEF"/>
          </a:solidFill>
          <a:ln w="19080">
            <a:solidFill>
              <a:srgbClr val="4696B0"/>
            </a:solidFill>
            <a:round/>
          </a:ln>
        </p:spPr>
        <p:style>
          <a:lnRef idx="0">
            <a:scrgbClr r="0" g="0" b="0"/>
          </a:lnRef>
          <a:fillRef idx="0">
            <a:scrgbClr r="0" g="0" b="0"/>
          </a:fillRef>
          <a:effectRef idx="0">
            <a:scrgbClr r="0" g="0" b="0"/>
          </a:effectRef>
          <a:fontRef idx="minor"/>
        </p:style>
      </p:sp>
      <p:sp>
        <p:nvSpPr>
          <p:cNvPr id="267" name="CustomShape 4"/>
          <p:cNvSpPr/>
          <p:nvPr/>
        </p:nvSpPr>
        <p:spPr>
          <a:xfrm>
            <a:off x="2453040" y="3648600"/>
            <a:ext cx="1054440" cy="2229480"/>
          </a:xfrm>
          <a:prstGeom prst="rect">
            <a:avLst/>
          </a:prstGeom>
          <a:solidFill>
            <a:srgbClr val="5FCBEF"/>
          </a:solidFill>
          <a:ln w="19080" cap="rnd">
            <a:solidFill>
              <a:srgbClr val="4696B0"/>
            </a:solidFill>
            <a:custDash>
              <a:ds d="100000" sp="100000"/>
            </a:custDash>
            <a:round/>
          </a:ln>
        </p:spPr>
        <p:style>
          <a:lnRef idx="0">
            <a:scrgbClr r="0" g="0" b="0"/>
          </a:lnRef>
          <a:fillRef idx="0">
            <a:scrgbClr r="0" g="0" b="0"/>
          </a:fillRef>
          <a:effectRef idx="0">
            <a:scrgbClr r="0" g="0" b="0"/>
          </a:effectRef>
          <a:fontRef idx="minor"/>
        </p:style>
      </p:sp>
      <p:sp>
        <p:nvSpPr>
          <p:cNvPr id="268" name="CustomShape 5"/>
          <p:cNvSpPr/>
          <p:nvPr/>
        </p:nvSpPr>
        <p:spPr>
          <a:xfrm>
            <a:off x="677160" y="277200"/>
            <a:ext cx="8595000" cy="131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a:solidFill>
                  <a:srgbClr val="5FCBEF"/>
                </a:solidFill>
                <a:latin typeface="Trebuchet MS"/>
                <a:ea typeface="DejaVu Sans"/>
              </a:rPr>
              <a:t>计算机的逻辑结构</a:t>
            </a:r>
            <a:endParaRPr lang="en-US" sz="3600" b="0" strike="noStrike" spc="-1">
              <a:latin typeface="Arial"/>
            </a:endParaRPr>
          </a:p>
        </p:txBody>
      </p:sp>
      <p:sp>
        <p:nvSpPr>
          <p:cNvPr id="269" name="CustomShape 6"/>
          <p:cNvSpPr/>
          <p:nvPr/>
        </p:nvSpPr>
        <p:spPr>
          <a:xfrm>
            <a:off x="6254640" y="3721680"/>
            <a:ext cx="1461240" cy="382320"/>
          </a:xfrm>
          <a:prstGeom prst="rect">
            <a:avLst/>
          </a:prstGeom>
          <a:solidFill>
            <a:srgbClr val="5FCBEF"/>
          </a:solidFill>
          <a:ln w="19080">
            <a:solidFill>
              <a:srgbClr val="4696B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0" strike="noStrike" spc="-1">
                <a:solidFill>
                  <a:srgbClr val="FFFFFF"/>
                </a:solidFill>
                <a:latin typeface="Trebuchet MS"/>
                <a:ea typeface="DejaVu Sans"/>
              </a:rPr>
              <a:t>指令计数器</a:t>
            </a:r>
            <a:endParaRPr lang="en-US" sz="1200" b="0" strike="noStrike" spc="-1">
              <a:latin typeface="Arial"/>
            </a:endParaRPr>
          </a:p>
        </p:txBody>
      </p:sp>
      <p:sp>
        <p:nvSpPr>
          <p:cNvPr id="270" name="CustomShape 7"/>
          <p:cNvSpPr/>
          <p:nvPr/>
        </p:nvSpPr>
        <p:spPr>
          <a:xfrm>
            <a:off x="6254640" y="4166640"/>
            <a:ext cx="1461240" cy="382320"/>
          </a:xfrm>
          <a:prstGeom prst="rect">
            <a:avLst/>
          </a:prstGeom>
          <a:solidFill>
            <a:srgbClr val="5FCBEF"/>
          </a:solidFill>
          <a:ln w="19080">
            <a:solidFill>
              <a:srgbClr val="4696B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0" strike="noStrike" spc="-1">
                <a:solidFill>
                  <a:srgbClr val="FFFFFF"/>
                </a:solidFill>
                <a:latin typeface="Trebuchet MS"/>
                <a:ea typeface="DejaVu Sans"/>
              </a:rPr>
              <a:t>指令寄存器</a:t>
            </a:r>
            <a:endParaRPr lang="en-US" sz="1200" b="0" strike="noStrike" spc="-1">
              <a:latin typeface="Arial"/>
            </a:endParaRPr>
          </a:p>
        </p:txBody>
      </p:sp>
      <p:sp>
        <p:nvSpPr>
          <p:cNvPr id="271" name="CustomShape 8"/>
          <p:cNvSpPr/>
          <p:nvPr/>
        </p:nvSpPr>
        <p:spPr>
          <a:xfrm>
            <a:off x="6254640" y="4995000"/>
            <a:ext cx="540720" cy="1001520"/>
          </a:xfrm>
          <a:prstGeom prst="rect">
            <a:avLst/>
          </a:prstGeom>
          <a:solidFill>
            <a:srgbClr val="5FCBEF"/>
          </a:solidFill>
          <a:ln w="19080">
            <a:solidFill>
              <a:srgbClr val="4696B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rebuchet MS"/>
                <a:ea typeface="DejaVu Sans"/>
              </a:rPr>
              <a:t>寄</a:t>
            </a:r>
            <a:endParaRPr lang="en-US" sz="1400" b="0" strike="noStrike" spc="-1">
              <a:latin typeface="Arial"/>
            </a:endParaRPr>
          </a:p>
          <a:p>
            <a:pPr algn="ctr">
              <a:lnSpc>
                <a:spcPct val="100000"/>
              </a:lnSpc>
            </a:pPr>
            <a:r>
              <a:rPr lang="en-US" sz="1400" b="0" strike="noStrike" spc="-1">
                <a:solidFill>
                  <a:srgbClr val="000000"/>
                </a:solidFill>
                <a:latin typeface="Trebuchet MS"/>
                <a:ea typeface="DejaVu Sans"/>
              </a:rPr>
              <a:t>存</a:t>
            </a:r>
            <a:endParaRPr lang="en-US" sz="1400" b="0" strike="noStrike" spc="-1">
              <a:latin typeface="Arial"/>
            </a:endParaRPr>
          </a:p>
          <a:p>
            <a:pPr algn="ctr">
              <a:lnSpc>
                <a:spcPct val="100000"/>
              </a:lnSpc>
            </a:pPr>
            <a:r>
              <a:rPr lang="en-US" sz="1400" b="0" strike="noStrike" spc="-1">
                <a:solidFill>
                  <a:srgbClr val="000000"/>
                </a:solidFill>
                <a:latin typeface="Trebuchet MS"/>
                <a:ea typeface="DejaVu Sans"/>
              </a:rPr>
              <a:t>器</a:t>
            </a:r>
            <a:endParaRPr lang="en-US" sz="1400" b="0" strike="noStrike" spc="-1">
              <a:latin typeface="Arial"/>
            </a:endParaRPr>
          </a:p>
          <a:p>
            <a:pPr algn="ctr">
              <a:lnSpc>
                <a:spcPct val="100000"/>
              </a:lnSpc>
            </a:pPr>
            <a:r>
              <a:rPr lang="en-US" sz="1400" b="0" strike="noStrike" spc="-1">
                <a:solidFill>
                  <a:srgbClr val="000000"/>
                </a:solidFill>
                <a:latin typeface="Trebuchet MS"/>
                <a:ea typeface="DejaVu Sans"/>
              </a:rPr>
              <a:t>组</a:t>
            </a:r>
            <a:endParaRPr lang="en-US" sz="1400" b="0" strike="noStrike" spc="-1">
              <a:latin typeface="Arial"/>
            </a:endParaRPr>
          </a:p>
        </p:txBody>
      </p:sp>
      <p:sp>
        <p:nvSpPr>
          <p:cNvPr id="272" name="CustomShape 9"/>
          <p:cNvSpPr/>
          <p:nvPr/>
        </p:nvSpPr>
        <p:spPr>
          <a:xfrm>
            <a:off x="7671960" y="4986000"/>
            <a:ext cx="540720" cy="1001520"/>
          </a:xfrm>
          <a:prstGeom prst="rect">
            <a:avLst/>
          </a:prstGeom>
          <a:solidFill>
            <a:srgbClr val="5FCBEF"/>
          </a:solidFill>
          <a:ln w="19080">
            <a:solidFill>
              <a:srgbClr val="4696B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400" b="0" strike="noStrike" spc="-1" dirty="0">
                <a:solidFill>
                  <a:srgbClr val="000000"/>
                </a:solidFill>
                <a:latin typeface="Trebuchet MS"/>
                <a:ea typeface="DejaVu Sans"/>
              </a:rPr>
              <a:t>运</a:t>
            </a:r>
            <a:endParaRPr lang="en-US" sz="1400" b="0" strike="noStrike" spc="-1" dirty="0">
              <a:latin typeface="Arial"/>
            </a:endParaRPr>
          </a:p>
          <a:p>
            <a:pPr algn="ctr">
              <a:lnSpc>
                <a:spcPct val="100000"/>
              </a:lnSpc>
            </a:pPr>
            <a:r>
              <a:rPr lang="en-US" sz="1400" b="0" strike="noStrike" spc="-1" dirty="0">
                <a:solidFill>
                  <a:srgbClr val="000000"/>
                </a:solidFill>
                <a:latin typeface="Trebuchet MS"/>
                <a:ea typeface="DejaVu Sans"/>
              </a:rPr>
              <a:t>算</a:t>
            </a:r>
            <a:endParaRPr lang="en-US" sz="1400" b="0" strike="noStrike" spc="-1" dirty="0">
              <a:latin typeface="Arial"/>
            </a:endParaRPr>
          </a:p>
          <a:p>
            <a:pPr algn="ctr">
              <a:lnSpc>
                <a:spcPct val="100000"/>
              </a:lnSpc>
            </a:pPr>
            <a:r>
              <a:rPr lang="en-US" sz="1400" b="0" strike="noStrike" spc="-1" dirty="0">
                <a:solidFill>
                  <a:srgbClr val="000000"/>
                </a:solidFill>
                <a:latin typeface="Trebuchet MS"/>
                <a:ea typeface="DejaVu Sans"/>
              </a:rPr>
              <a:t>单</a:t>
            </a:r>
            <a:endParaRPr lang="en-US" sz="1400" b="0" strike="noStrike" spc="-1" dirty="0">
              <a:latin typeface="Arial"/>
            </a:endParaRPr>
          </a:p>
          <a:p>
            <a:pPr algn="ctr">
              <a:lnSpc>
                <a:spcPct val="100000"/>
              </a:lnSpc>
            </a:pPr>
            <a:r>
              <a:rPr lang="en-US" sz="1400" b="0" strike="noStrike" spc="-1" dirty="0">
                <a:solidFill>
                  <a:srgbClr val="000000"/>
                </a:solidFill>
                <a:latin typeface="Trebuchet MS"/>
                <a:ea typeface="DejaVu Sans"/>
              </a:rPr>
              <a:t>元</a:t>
            </a:r>
            <a:endParaRPr lang="en-US" sz="1400" b="0" strike="noStrike" spc="-1" dirty="0">
              <a:latin typeface="Arial"/>
            </a:endParaRPr>
          </a:p>
        </p:txBody>
      </p:sp>
      <p:sp>
        <p:nvSpPr>
          <p:cNvPr id="273" name="CustomShape 10"/>
          <p:cNvSpPr/>
          <p:nvPr/>
        </p:nvSpPr>
        <p:spPr>
          <a:xfrm>
            <a:off x="1879200" y="3582360"/>
            <a:ext cx="7297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rebuchet MS"/>
                <a:ea typeface="DejaVu Sans"/>
              </a:rPr>
              <a:t>内存</a:t>
            </a:r>
            <a:endParaRPr lang="en-US" sz="1800" b="0" strike="noStrike" spc="-1">
              <a:latin typeface="Arial"/>
            </a:endParaRPr>
          </a:p>
        </p:txBody>
      </p:sp>
      <p:sp>
        <p:nvSpPr>
          <p:cNvPr id="274" name="CustomShape 11"/>
          <p:cNvSpPr/>
          <p:nvPr/>
        </p:nvSpPr>
        <p:spPr>
          <a:xfrm>
            <a:off x="2541960" y="3913560"/>
            <a:ext cx="958320" cy="209520"/>
          </a:xfrm>
          <a:prstGeom prst="rect">
            <a:avLst/>
          </a:prstGeom>
          <a:solidFill>
            <a:srgbClr val="5FCBEF"/>
          </a:solidFill>
          <a:ln w="19080" cap="rnd">
            <a:solidFill>
              <a:srgbClr val="4696B0"/>
            </a:solidFill>
            <a:custDash>
              <a:ds d="300000" sp="100000"/>
            </a:custDash>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100" b="0" strike="noStrike" spc="-1">
                <a:solidFill>
                  <a:srgbClr val="FFFFFF"/>
                </a:solidFill>
                <a:latin typeface="Trebuchet MS"/>
                <a:ea typeface="DejaVu Sans"/>
              </a:rPr>
              <a:t>指令1</a:t>
            </a:r>
            <a:endParaRPr lang="en-US" sz="1100" b="0" strike="noStrike" spc="-1">
              <a:latin typeface="Arial"/>
            </a:endParaRPr>
          </a:p>
        </p:txBody>
      </p:sp>
      <p:sp>
        <p:nvSpPr>
          <p:cNvPr id="275" name="CustomShape 12"/>
          <p:cNvSpPr/>
          <p:nvPr/>
        </p:nvSpPr>
        <p:spPr>
          <a:xfrm>
            <a:off x="2541960" y="4066200"/>
            <a:ext cx="958320" cy="209520"/>
          </a:xfrm>
          <a:prstGeom prst="rect">
            <a:avLst/>
          </a:prstGeom>
          <a:solidFill>
            <a:srgbClr val="5FCBEF"/>
          </a:solidFill>
          <a:ln w="19080" cap="rnd">
            <a:solidFill>
              <a:srgbClr val="4696B0"/>
            </a:solidFill>
            <a:custDash>
              <a:ds d="300000" sp="100000"/>
            </a:custDash>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100" b="0" strike="noStrike" spc="-1">
                <a:solidFill>
                  <a:srgbClr val="FFFFFF"/>
                </a:solidFill>
                <a:latin typeface="Trebuchet MS"/>
                <a:ea typeface="DejaVu Sans"/>
              </a:rPr>
              <a:t>指令2</a:t>
            </a:r>
            <a:endParaRPr lang="en-US" sz="1100" b="0" strike="noStrike" spc="-1">
              <a:latin typeface="Arial"/>
            </a:endParaRPr>
          </a:p>
        </p:txBody>
      </p:sp>
      <p:sp>
        <p:nvSpPr>
          <p:cNvPr id="276" name="CustomShape 13"/>
          <p:cNvSpPr/>
          <p:nvPr/>
        </p:nvSpPr>
        <p:spPr>
          <a:xfrm>
            <a:off x="2541960" y="4218480"/>
            <a:ext cx="958320" cy="209520"/>
          </a:xfrm>
          <a:prstGeom prst="rect">
            <a:avLst/>
          </a:prstGeom>
          <a:solidFill>
            <a:srgbClr val="5FCBEF"/>
          </a:solidFill>
          <a:ln w="19080" cap="rnd">
            <a:solidFill>
              <a:srgbClr val="4696B0"/>
            </a:solidFill>
            <a:custDash>
              <a:ds d="300000" sp="100000"/>
            </a:custDash>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100" b="0" strike="noStrike" spc="-1">
                <a:solidFill>
                  <a:srgbClr val="FFFFFF"/>
                </a:solidFill>
                <a:latin typeface="Trebuchet MS"/>
                <a:ea typeface="DejaVu Sans"/>
              </a:rPr>
              <a:t>指令3</a:t>
            </a:r>
            <a:endParaRPr lang="en-US" sz="1100" b="0" strike="noStrike" spc="-1">
              <a:latin typeface="Arial"/>
            </a:endParaRPr>
          </a:p>
        </p:txBody>
      </p:sp>
      <p:sp>
        <p:nvSpPr>
          <p:cNvPr id="277" name="CustomShape 14"/>
          <p:cNvSpPr/>
          <p:nvPr/>
        </p:nvSpPr>
        <p:spPr>
          <a:xfrm>
            <a:off x="2537640" y="4989960"/>
            <a:ext cx="958320" cy="209520"/>
          </a:xfrm>
          <a:prstGeom prst="rect">
            <a:avLst/>
          </a:prstGeom>
          <a:solidFill>
            <a:srgbClr val="5FCBEF"/>
          </a:solidFill>
          <a:ln w="19080" cap="rnd">
            <a:solidFill>
              <a:srgbClr val="4696B0"/>
            </a:solidFill>
            <a:custDash>
              <a:ds d="300000" sp="100000"/>
            </a:custDash>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100" b="0" strike="noStrike" spc="-1">
                <a:solidFill>
                  <a:srgbClr val="FFFFFF"/>
                </a:solidFill>
                <a:latin typeface="Trebuchet MS"/>
                <a:ea typeface="DejaVu Sans"/>
              </a:rPr>
              <a:t>数据1</a:t>
            </a:r>
            <a:endParaRPr lang="en-US" sz="1100" b="0" strike="noStrike" spc="-1">
              <a:latin typeface="Arial"/>
            </a:endParaRPr>
          </a:p>
        </p:txBody>
      </p:sp>
      <p:sp>
        <p:nvSpPr>
          <p:cNvPr id="278" name="CustomShape 15"/>
          <p:cNvSpPr/>
          <p:nvPr/>
        </p:nvSpPr>
        <p:spPr>
          <a:xfrm>
            <a:off x="2537640" y="5253840"/>
            <a:ext cx="958320" cy="209520"/>
          </a:xfrm>
          <a:prstGeom prst="rect">
            <a:avLst/>
          </a:prstGeom>
          <a:solidFill>
            <a:srgbClr val="5FCBEF"/>
          </a:solidFill>
          <a:ln w="19080" cap="rnd">
            <a:solidFill>
              <a:srgbClr val="4696B0"/>
            </a:solidFill>
            <a:custDash>
              <a:ds d="300000" sp="100000"/>
            </a:custDash>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100" b="0" strike="noStrike" spc="-1">
                <a:solidFill>
                  <a:srgbClr val="FFFFFF"/>
                </a:solidFill>
                <a:latin typeface="Trebuchet MS"/>
                <a:ea typeface="DejaVu Sans"/>
              </a:rPr>
              <a:t>数据2</a:t>
            </a:r>
            <a:endParaRPr lang="en-US" sz="1100" b="0" strike="noStrike" spc="-1">
              <a:latin typeface="Arial"/>
            </a:endParaRPr>
          </a:p>
        </p:txBody>
      </p:sp>
      <p:sp>
        <p:nvSpPr>
          <p:cNvPr id="279" name="CustomShape 16"/>
          <p:cNvSpPr/>
          <p:nvPr/>
        </p:nvSpPr>
        <p:spPr>
          <a:xfrm>
            <a:off x="2537640" y="5511960"/>
            <a:ext cx="958320" cy="209520"/>
          </a:xfrm>
          <a:prstGeom prst="rect">
            <a:avLst/>
          </a:prstGeom>
          <a:solidFill>
            <a:srgbClr val="5FCBEF"/>
          </a:solidFill>
          <a:ln w="19080" cap="rnd">
            <a:solidFill>
              <a:srgbClr val="4696B0"/>
            </a:solidFill>
            <a:custDash>
              <a:ds d="300000" sp="100000"/>
            </a:custDash>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100" b="0" strike="noStrike" spc="-1">
                <a:solidFill>
                  <a:srgbClr val="FFFFFF"/>
                </a:solidFill>
                <a:latin typeface="Trebuchet MS"/>
                <a:ea typeface="DejaVu Sans"/>
              </a:rPr>
              <a:t>数据3</a:t>
            </a:r>
            <a:endParaRPr lang="en-US" sz="1100" b="0" strike="noStrike" spc="-1">
              <a:latin typeface="Arial"/>
            </a:endParaRPr>
          </a:p>
        </p:txBody>
      </p:sp>
      <p:sp>
        <p:nvSpPr>
          <p:cNvPr id="280" name="CustomShape 17"/>
          <p:cNvSpPr/>
          <p:nvPr/>
        </p:nvSpPr>
        <p:spPr>
          <a:xfrm>
            <a:off x="2690640" y="3640680"/>
            <a:ext cx="492120" cy="25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100" b="0" strike="noStrike" spc="-1">
                <a:solidFill>
                  <a:srgbClr val="000000"/>
                </a:solidFill>
                <a:latin typeface="Trebuchet MS"/>
                <a:ea typeface="DejaVu Sans"/>
              </a:rPr>
              <a:t>程序</a:t>
            </a:r>
            <a:endParaRPr lang="en-US" sz="1100" b="0" strike="noStrike" spc="-1">
              <a:latin typeface="Arial"/>
            </a:endParaRPr>
          </a:p>
        </p:txBody>
      </p:sp>
      <p:sp>
        <p:nvSpPr>
          <p:cNvPr id="281" name="CustomShape 18"/>
          <p:cNvSpPr/>
          <p:nvPr/>
        </p:nvSpPr>
        <p:spPr>
          <a:xfrm>
            <a:off x="7923960" y="3730680"/>
            <a:ext cx="398160" cy="82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400" b="0" strike="noStrike" spc="-1">
                <a:solidFill>
                  <a:srgbClr val="000000"/>
                </a:solidFill>
                <a:latin typeface="Trebuchet MS"/>
                <a:ea typeface="DejaVu Sans"/>
              </a:rPr>
              <a:t>控制器</a:t>
            </a:r>
            <a:endParaRPr lang="en-US" sz="1400" b="0" strike="noStrike" spc="-1">
              <a:latin typeface="Arial"/>
            </a:endParaRPr>
          </a:p>
        </p:txBody>
      </p:sp>
      <p:sp>
        <p:nvSpPr>
          <p:cNvPr id="282" name="CustomShape 19"/>
          <p:cNvSpPr/>
          <p:nvPr/>
        </p:nvSpPr>
        <p:spPr>
          <a:xfrm>
            <a:off x="8353080" y="3767040"/>
            <a:ext cx="589320" cy="216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strike="noStrike" spc="-1" dirty="0" err="1">
                <a:solidFill>
                  <a:srgbClr val="000000"/>
                </a:solidFill>
                <a:latin typeface="Trebuchet MS"/>
                <a:ea typeface="DejaVu Sans"/>
              </a:rPr>
              <a:t>中央处理器</a:t>
            </a:r>
            <a:endParaRPr lang="en-US" sz="1800" b="0" strike="noStrike" spc="-1" dirty="0">
              <a:solidFill>
                <a:srgbClr val="000000"/>
              </a:solidFill>
              <a:latin typeface="Trebuchet MS"/>
              <a:ea typeface="DejaVu Sans"/>
            </a:endParaRPr>
          </a:p>
          <a:p>
            <a:pPr>
              <a:lnSpc>
                <a:spcPct val="100000"/>
              </a:lnSpc>
            </a:pPr>
            <a:r>
              <a:rPr lang="en-US" sz="1800" b="0" strike="noStrike" spc="-1" dirty="0">
                <a:solidFill>
                  <a:srgbClr val="000000"/>
                </a:solidFill>
                <a:latin typeface="Trebuchet MS"/>
                <a:ea typeface="DejaVu Sans"/>
              </a:rPr>
              <a:t>C</a:t>
            </a:r>
          </a:p>
          <a:p>
            <a:pPr>
              <a:lnSpc>
                <a:spcPct val="100000"/>
              </a:lnSpc>
            </a:pPr>
            <a:r>
              <a:rPr lang="en-US" sz="1800" b="0" strike="noStrike" spc="-1" dirty="0">
                <a:solidFill>
                  <a:srgbClr val="000000"/>
                </a:solidFill>
                <a:latin typeface="Trebuchet MS"/>
                <a:ea typeface="DejaVu Sans"/>
              </a:rPr>
              <a:t>P</a:t>
            </a:r>
          </a:p>
          <a:p>
            <a:pPr>
              <a:lnSpc>
                <a:spcPct val="100000"/>
              </a:lnSpc>
            </a:pPr>
            <a:r>
              <a:rPr lang="en-US" sz="1800" b="0" strike="noStrike" spc="-1" dirty="0">
                <a:solidFill>
                  <a:srgbClr val="000000"/>
                </a:solidFill>
                <a:latin typeface="Trebuchet MS"/>
                <a:ea typeface="DejaVu Sans"/>
              </a:rPr>
              <a:t>U</a:t>
            </a:r>
            <a:endParaRPr lang="en-US" sz="1800" b="0" strike="noStrike" spc="-1" dirty="0">
              <a:latin typeface="Arial"/>
            </a:endParaRPr>
          </a:p>
        </p:txBody>
      </p:sp>
      <p:sp>
        <p:nvSpPr>
          <p:cNvPr id="283" name="CustomShape 20"/>
          <p:cNvSpPr/>
          <p:nvPr/>
        </p:nvSpPr>
        <p:spPr>
          <a:xfrm>
            <a:off x="6797160" y="5253840"/>
            <a:ext cx="873000" cy="256320"/>
          </a:xfrm>
          <a:prstGeom prst="leftRightArrow">
            <a:avLst>
              <a:gd name="adj1" fmla="val 50000"/>
              <a:gd name="adj2" fmla="val 50000"/>
            </a:avLst>
          </a:prstGeom>
          <a:solidFill>
            <a:srgbClr val="5FCBEF"/>
          </a:solidFill>
          <a:ln w="19080">
            <a:solidFill>
              <a:srgbClr val="FFC000"/>
            </a:solidFill>
            <a:round/>
          </a:ln>
        </p:spPr>
        <p:style>
          <a:lnRef idx="0">
            <a:scrgbClr r="0" g="0" b="0"/>
          </a:lnRef>
          <a:fillRef idx="0">
            <a:scrgbClr r="0" g="0" b="0"/>
          </a:fillRef>
          <a:effectRef idx="0">
            <a:scrgbClr r="0" g="0" b="0"/>
          </a:effectRef>
          <a:fontRef idx="minor"/>
        </p:style>
      </p:sp>
      <p:sp>
        <p:nvSpPr>
          <p:cNvPr id="284" name="CustomShape 21"/>
          <p:cNvSpPr/>
          <p:nvPr/>
        </p:nvSpPr>
        <p:spPr>
          <a:xfrm>
            <a:off x="7836480" y="4689720"/>
            <a:ext cx="190080" cy="294480"/>
          </a:xfrm>
          <a:prstGeom prst="downArrow">
            <a:avLst>
              <a:gd name="adj1" fmla="val 50000"/>
              <a:gd name="adj2" fmla="val 50000"/>
            </a:avLst>
          </a:prstGeom>
          <a:solidFill>
            <a:srgbClr val="5FCBEF"/>
          </a:solidFill>
          <a:ln w="19080">
            <a:solidFill>
              <a:srgbClr val="00B050"/>
            </a:solidFill>
            <a:round/>
          </a:ln>
        </p:spPr>
        <p:style>
          <a:lnRef idx="0">
            <a:scrgbClr r="0" g="0" b="0"/>
          </a:lnRef>
          <a:fillRef idx="0">
            <a:scrgbClr r="0" g="0" b="0"/>
          </a:fillRef>
          <a:effectRef idx="0">
            <a:scrgbClr r="0" g="0" b="0"/>
          </a:effectRef>
          <a:fontRef idx="minor"/>
        </p:style>
      </p:sp>
      <p:sp>
        <p:nvSpPr>
          <p:cNvPr id="285" name="CustomShape 22"/>
          <p:cNvSpPr/>
          <p:nvPr/>
        </p:nvSpPr>
        <p:spPr>
          <a:xfrm>
            <a:off x="3497760" y="5402520"/>
            <a:ext cx="2741400" cy="213120"/>
          </a:xfrm>
          <a:prstGeom prst="leftRightArrow">
            <a:avLst>
              <a:gd name="adj1" fmla="val 50000"/>
              <a:gd name="adj2" fmla="val 50000"/>
            </a:avLst>
          </a:prstGeom>
          <a:noFill/>
          <a:ln w="19080">
            <a:solidFill>
              <a:srgbClr val="FFC000"/>
            </a:solidFill>
            <a:round/>
          </a:ln>
        </p:spPr>
        <p:style>
          <a:lnRef idx="0">
            <a:scrgbClr r="0" g="0" b="0"/>
          </a:lnRef>
          <a:fillRef idx="0">
            <a:scrgbClr r="0" g="0" b="0"/>
          </a:fillRef>
          <a:effectRef idx="0">
            <a:scrgbClr r="0" g="0" b="0"/>
          </a:effectRef>
          <a:fontRef idx="minor"/>
        </p:style>
      </p:sp>
      <p:sp>
        <p:nvSpPr>
          <p:cNvPr id="286" name="CustomShape 23"/>
          <p:cNvSpPr/>
          <p:nvPr/>
        </p:nvSpPr>
        <p:spPr>
          <a:xfrm>
            <a:off x="3526920" y="5065920"/>
            <a:ext cx="2465280" cy="178560"/>
          </a:xfrm>
          <a:prstGeom prst="leftArrow">
            <a:avLst>
              <a:gd name="adj1" fmla="val 50000"/>
              <a:gd name="adj2" fmla="val 50000"/>
            </a:avLst>
          </a:prstGeom>
          <a:noFill/>
          <a:ln w="19080">
            <a:solidFill>
              <a:srgbClr val="FF0000"/>
            </a:solidFill>
            <a:round/>
          </a:ln>
        </p:spPr>
        <p:style>
          <a:lnRef idx="0">
            <a:scrgbClr r="0" g="0" b="0"/>
          </a:lnRef>
          <a:fillRef idx="0">
            <a:scrgbClr r="0" g="0" b="0"/>
          </a:fillRef>
          <a:effectRef idx="0">
            <a:scrgbClr r="0" g="0" b="0"/>
          </a:effectRef>
          <a:fontRef idx="minor"/>
        </p:style>
      </p:sp>
      <p:sp>
        <p:nvSpPr>
          <p:cNvPr id="287" name="CustomShape 24"/>
          <p:cNvSpPr/>
          <p:nvPr/>
        </p:nvSpPr>
        <p:spPr>
          <a:xfrm>
            <a:off x="3508920" y="4218480"/>
            <a:ext cx="2598840" cy="209520"/>
          </a:xfrm>
          <a:prstGeom prst="rightArrow">
            <a:avLst>
              <a:gd name="adj1" fmla="val 50000"/>
              <a:gd name="adj2" fmla="val 50000"/>
            </a:avLst>
          </a:prstGeom>
          <a:noFill/>
          <a:ln w="19080">
            <a:solidFill>
              <a:srgbClr val="FFC000"/>
            </a:solidFill>
            <a:round/>
          </a:ln>
        </p:spPr>
        <p:style>
          <a:lnRef idx="0">
            <a:scrgbClr r="0" g="0" b="0"/>
          </a:lnRef>
          <a:fillRef idx="0">
            <a:scrgbClr r="0" g="0" b="0"/>
          </a:fillRef>
          <a:effectRef idx="0">
            <a:scrgbClr r="0" g="0" b="0"/>
          </a:effectRef>
          <a:fontRef idx="minor"/>
        </p:style>
      </p:sp>
      <p:sp>
        <p:nvSpPr>
          <p:cNvPr id="288" name="CustomShape 25"/>
          <p:cNvSpPr/>
          <p:nvPr/>
        </p:nvSpPr>
        <p:spPr>
          <a:xfrm>
            <a:off x="3473280" y="3909600"/>
            <a:ext cx="2541600" cy="160920"/>
          </a:xfrm>
          <a:prstGeom prst="leftArrow">
            <a:avLst>
              <a:gd name="adj1" fmla="val 50000"/>
              <a:gd name="adj2" fmla="val 50000"/>
            </a:avLst>
          </a:prstGeom>
          <a:noFill/>
          <a:ln w="19080">
            <a:solidFill>
              <a:srgbClr val="FF0000"/>
            </a:solidFill>
            <a:round/>
          </a:ln>
        </p:spPr>
        <p:style>
          <a:lnRef idx="0">
            <a:scrgbClr r="0" g="0" b="0"/>
          </a:lnRef>
          <a:fillRef idx="0">
            <a:scrgbClr r="0" g="0" b="0"/>
          </a:fillRef>
          <a:effectRef idx="0">
            <a:scrgbClr r="0" g="0" b="0"/>
          </a:effectRef>
          <a:fontRef idx="minor"/>
        </p:style>
      </p:sp>
      <p:sp>
        <p:nvSpPr>
          <p:cNvPr id="289" name="CustomShape 26"/>
          <p:cNvSpPr/>
          <p:nvPr/>
        </p:nvSpPr>
        <p:spPr>
          <a:xfrm>
            <a:off x="4255920" y="3692880"/>
            <a:ext cx="976680" cy="27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200" b="0" strike="noStrike" spc="-1" dirty="0" err="1">
                <a:solidFill>
                  <a:srgbClr val="000000"/>
                </a:solidFill>
                <a:latin typeface="Trebuchet MS"/>
                <a:ea typeface="DejaVu Sans"/>
              </a:rPr>
              <a:t>指令地址</a:t>
            </a:r>
            <a:endParaRPr lang="en-US" sz="1200" b="0" strike="noStrike" spc="-1" dirty="0">
              <a:latin typeface="Arial"/>
            </a:endParaRPr>
          </a:p>
        </p:txBody>
      </p:sp>
      <p:sp>
        <p:nvSpPr>
          <p:cNvPr id="290" name="CustomShape 27"/>
          <p:cNvSpPr/>
          <p:nvPr/>
        </p:nvSpPr>
        <p:spPr>
          <a:xfrm>
            <a:off x="4224600" y="4850280"/>
            <a:ext cx="976680" cy="27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200" b="0" strike="noStrike" spc="-1">
                <a:solidFill>
                  <a:srgbClr val="000000"/>
                </a:solidFill>
                <a:latin typeface="Trebuchet MS"/>
                <a:ea typeface="DejaVu Sans"/>
              </a:rPr>
              <a:t>数据地址</a:t>
            </a:r>
            <a:endParaRPr lang="en-US" sz="1200" b="0" strike="noStrike" spc="-1">
              <a:latin typeface="Arial"/>
            </a:endParaRPr>
          </a:p>
        </p:txBody>
      </p:sp>
      <p:sp>
        <p:nvSpPr>
          <p:cNvPr id="291" name="CustomShape 28"/>
          <p:cNvSpPr/>
          <p:nvPr/>
        </p:nvSpPr>
        <p:spPr>
          <a:xfrm>
            <a:off x="4230720" y="5587920"/>
            <a:ext cx="976680" cy="27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200" b="0" strike="noStrike" spc="-1">
                <a:solidFill>
                  <a:srgbClr val="000000"/>
                </a:solidFill>
                <a:latin typeface="Trebuchet MS"/>
                <a:ea typeface="DejaVu Sans"/>
              </a:rPr>
              <a:t>数据</a:t>
            </a:r>
            <a:endParaRPr lang="en-US" sz="1200" b="0" strike="noStrike" spc="-1">
              <a:latin typeface="Arial"/>
            </a:endParaRPr>
          </a:p>
        </p:txBody>
      </p:sp>
      <p:sp>
        <p:nvSpPr>
          <p:cNvPr id="292" name="CustomShape 29"/>
          <p:cNvSpPr/>
          <p:nvPr/>
        </p:nvSpPr>
        <p:spPr>
          <a:xfrm>
            <a:off x="4334400" y="4401360"/>
            <a:ext cx="976680" cy="27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200" b="0" strike="noStrike" spc="-1">
                <a:solidFill>
                  <a:srgbClr val="000000"/>
                </a:solidFill>
                <a:latin typeface="Trebuchet MS"/>
                <a:ea typeface="DejaVu Sans"/>
              </a:rPr>
              <a:t>指令</a:t>
            </a:r>
            <a:endParaRPr lang="en-US" sz="1200" b="0" strike="noStrike" spc="-1">
              <a:latin typeface="Arial"/>
            </a:endParaRPr>
          </a:p>
        </p:txBody>
      </p:sp>
      <p:sp>
        <p:nvSpPr>
          <p:cNvPr id="293" name="CustomShape 30"/>
          <p:cNvSpPr/>
          <p:nvPr/>
        </p:nvSpPr>
        <p:spPr>
          <a:xfrm>
            <a:off x="1207079" y="1234440"/>
            <a:ext cx="10035351" cy="193753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400" b="0" strike="noStrike" spc="-1" dirty="0">
                <a:solidFill>
                  <a:srgbClr val="000000"/>
                </a:solidFill>
                <a:latin typeface="Trebuchet MS"/>
                <a:ea typeface="DejaVu Sans"/>
              </a:rPr>
              <a:t>CPU主要包括运算器，控制器和寄存器组3个逻辑部分</a:t>
            </a:r>
            <a:endParaRPr lang="en-US" sz="2400" b="0" strike="noStrike" spc="-1" dirty="0">
              <a:latin typeface="Arial"/>
            </a:endParaRPr>
          </a:p>
          <a:p>
            <a:pPr marL="743040" lvl="1" indent="-284040">
              <a:lnSpc>
                <a:spcPct val="100000"/>
              </a:lnSpc>
              <a:buClr>
                <a:srgbClr val="000000"/>
              </a:buClr>
              <a:buFont typeface="Wingdings" charset="2"/>
              <a:buChar char=""/>
            </a:pPr>
            <a:r>
              <a:rPr lang="en-US" sz="2400" b="0" strike="noStrike" spc="-1" dirty="0" err="1">
                <a:solidFill>
                  <a:srgbClr val="FF0000"/>
                </a:solidFill>
                <a:latin typeface="Trebuchet MS"/>
                <a:ea typeface="DejaVu Sans"/>
              </a:rPr>
              <a:t>寄存器组</a:t>
            </a:r>
            <a:r>
              <a:rPr lang="en-US" sz="2400" b="0" strike="noStrike" spc="-1" dirty="0">
                <a:solidFill>
                  <a:srgbClr val="000000"/>
                </a:solidFill>
                <a:latin typeface="Trebuchet MS"/>
                <a:ea typeface="DejaVu Sans"/>
              </a:rPr>
              <a:t>： </a:t>
            </a:r>
            <a:r>
              <a:rPr lang="en-US" sz="2400" b="0" strike="noStrike" spc="-1" dirty="0" err="1">
                <a:solidFill>
                  <a:srgbClr val="000000"/>
                </a:solidFill>
                <a:latin typeface="Trebuchet MS"/>
                <a:ea typeface="DejaVu Sans"/>
              </a:rPr>
              <a:t>缓存从内存取来的，或者运算过程中产生的数据或地址</a:t>
            </a:r>
            <a:endParaRPr lang="en-US" sz="2400" b="0" strike="noStrike" spc="-1" dirty="0">
              <a:latin typeface="Arial"/>
            </a:endParaRPr>
          </a:p>
          <a:p>
            <a:pPr marL="743040" lvl="1" indent="-284040">
              <a:lnSpc>
                <a:spcPct val="100000"/>
              </a:lnSpc>
              <a:buClr>
                <a:srgbClr val="000000"/>
              </a:buClr>
              <a:buFont typeface="Wingdings" charset="2"/>
              <a:buChar char=""/>
            </a:pPr>
            <a:r>
              <a:rPr lang="en-US" sz="2400" b="0" strike="noStrike" spc="-1" dirty="0" err="1">
                <a:solidFill>
                  <a:srgbClr val="FF0000"/>
                </a:solidFill>
                <a:latin typeface="Trebuchet MS"/>
                <a:ea typeface="DejaVu Sans"/>
              </a:rPr>
              <a:t>运算</a:t>
            </a:r>
            <a:r>
              <a:rPr lang="zh-CN" altLang="en-US" sz="2400" b="0" strike="noStrike" spc="-1" dirty="0">
                <a:solidFill>
                  <a:srgbClr val="FF0000"/>
                </a:solidFill>
                <a:latin typeface="Trebuchet MS"/>
                <a:ea typeface="DejaVu Sans"/>
              </a:rPr>
              <a:t>器</a:t>
            </a:r>
            <a:r>
              <a:rPr lang="en-US" sz="2400" b="0" strike="noStrike" spc="-1" dirty="0">
                <a:solidFill>
                  <a:srgbClr val="000000"/>
                </a:solidFill>
                <a:latin typeface="Trebuchet MS"/>
                <a:ea typeface="DejaVu Sans"/>
              </a:rPr>
              <a:t>： </a:t>
            </a:r>
            <a:r>
              <a:rPr lang="en-US" sz="2400" b="0" strike="noStrike" spc="-1" dirty="0" err="1">
                <a:solidFill>
                  <a:srgbClr val="000000"/>
                </a:solidFill>
                <a:latin typeface="Trebuchet MS"/>
                <a:ea typeface="DejaVu Sans"/>
              </a:rPr>
              <a:t>执行算数和逻辑运算</a:t>
            </a:r>
            <a:endParaRPr lang="en-US" sz="2400" b="0" strike="noStrike" spc="-1" dirty="0">
              <a:latin typeface="Arial"/>
            </a:endParaRPr>
          </a:p>
          <a:p>
            <a:pPr marL="743040" lvl="1" indent="-284040">
              <a:lnSpc>
                <a:spcPct val="100000"/>
              </a:lnSpc>
              <a:buClr>
                <a:srgbClr val="000000"/>
              </a:buClr>
              <a:buFont typeface="Wingdings" charset="2"/>
              <a:buChar char=""/>
            </a:pPr>
            <a:r>
              <a:rPr lang="en-US" sz="2400" b="0" strike="noStrike" spc="-1" dirty="0" err="1">
                <a:solidFill>
                  <a:srgbClr val="FF0000"/>
                </a:solidFill>
                <a:latin typeface="Trebuchet MS"/>
                <a:ea typeface="DejaVu Sans"/>
              </a:rPr>
              <a:t>控制器</a:t>
            </a:r>
            <a:r>
              <a:rPr lang="en-US" sz="2400" b="0" strike="noStrike" spc="-1" dirty="0">
                <a:solidFill>
                  <a:srgbClr val="000000"/>
                </a:solidFill>
                <a:latin typeface="Trebuchet MS"/>
                <a:ea typeface="DejaVu Sans"/>
              </a:rPr>
              <a:t>： </a:t>
            </a:r>
            <a:r>
              <a:rPr lang="en-US" sz="2400" b="0" strike="noStrike" spc="-1" dirty="0" err="1">
                <a:solidFill>
                  <a:srgbClr val="000000"/>
                </a:solidFill>
                <a:latin typeface="Trebuchet MS"/>
                <a:ea typeface="DejaVu Sans"/>
              </a:rPr>
              <a:t>产生控制信号</a:t>
            </a:r>
            <a:endParaRPr lang="en-US" sz="2400" b="0" strike="noStrike" spc="-1" dirty="0">
              <a:latin typeface="Arial"/>
            </a:endParaRPr>
          </a:p>
          <a:p>
            <a:pPr>
              <a:lnSpc>
                <a:spcPct val="100000"/>
              </a:lnSpc>
            </a:pPr>
            <a:endParaRPr lang="en-US" sz="2400" b="0" strike="noStrike" spc="-1" dirty="0">
              <a:latin typeface="Arial"/>
            </a:endParaRPr>
          </a:p>
        </p:txBody>
      </p:sp>
    </p:spTree>
    <p:extLst>
      <p:ext uri="{BB962C8B-B14F-4D97-AF65-F5344CB8AC3E}">
        <p14:creationId xmlns:p14="http://schemas.microsoft.com/office/powerpoint/2010/main" val="339785928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617040" y="197766"/>
            <a:ext cx="8595000" cy="6831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dirty="0" err="1">
                <a:solidFill>
                  <a:srgbClr val="5FCBEF"/>
                </a:solidFill>
                <a:latin typeface="Trebuchet MS"/>
                <a:ea typeface="DejaVu Sans"/>
              </a:rPr>
              <a:t>运算器的功能</a:t>
            </a:r>
            <a:br>
              <a:rPr dirty="0"/>
            </a:br>
            <a:endParaRPr lang="en-US" sz="3600" b="0" strike="noStrike" spc="-1" dirty="0">
              <a:latin typeface="Arial"/>
            </a:endParaRPr>
          </a:p>
        </p:txBody>
      </p:sp>
      <p:sp>
        <p:nvSpPr>
          <p:cNvPr id="56" name="CustomShape 4">
            <a:extLst>
              <a:ext uri="{FF2B5EF4-FFF2-40B4-BE49-F238E27FC236}">
                <a16:creationId xmlns:a16="http://schemas.microsoft.com/office/drawing/2014/main" id="{ABA99A5D-AF27-4838-AD42-C8B549BBB4B0}"/>
              </a:ext>
            </a:extLst>
          </p:cNvPr>
          <p:cNvSpPr/>
          <p:nvPr/>
        </p:nvSpPr>
        <p:spPr>
          <a:xfrm>
            <a:off x="689599" y="1107806"/>
            <a:ext cx="8131016" cy="1014209"/>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err="1">
                <a:latin typeface="Trebuchet MS"/>
                <a:ea typeface="DejaVu Sans"/>
              </a:rPr>
              <a:t>通用CPU在硬件上实现</a:t>
            </a:r>
            <a:r>
              <a:rPr lang="en-US" sz="2000" b="0" strike="noStrike" spc="-1" dirty="0" err="1">
                <a:solidFill>
                  <a:srgbClr val="FF0000"/>
                </a:solidFill>
                <a:latin typeface="Trebuchet MS"/>
                <a:ea typeface="DejaVu Sans"/>
              </a:rPr>
              <a:t>算数运算</a:t>
            </a:r>
            <a:r>
              <a:rPr lang="zh-CN" altLang="en-US" sz="2000" spc="-1" dirty="0">
                <a:solidFill>
                  <a:srgbClr val="FF0000"/>
                </a:solidFill>
                <a:latin typeface="Trebuchet MS"/>
                <a:ea typeface="DejaVu Sans"/>
              </a:rPr>
              <a:t>，</a:t>
            </a:r>
            <a:r>
              <a:rPr lang="en-US" sz="2000" b="0" strike="noStrike" spc="-1" dirty="0" err="1">
                <a:solidFill>
                  <a:srgbClr val="FF0000"/>
                </a:solidFill>
                <a:latin typeface="Trebuchet MS"/>
                <a:ea typeface="DejaVu Sans"/>
              </a:rPr>
              <a:t>布尔逻辑运算</a:t>
            </a:r>
            <a:r>
              <a:rPr lang="zh-CN" altLang="en-US" sz="2000" b="0" strike="noStrike" spc="-1" dirty="0">
                <a:latin typeface="Trebuchet MS"/>
                <a:ea typeface="DejaVu Sans"/>
              </a:rPr>
              <a:t>和</a:t>
            </a:r>
            <a:r>
              <a:rPr lang="zh-CN" altLang="en-US" sz="2000" b="0" strike="noStrike" spc="-1" dirty="0">
                <a:solidFill>
                  <a:srgbClr val="FF0000"/>
                </a:solidFill>
                <a:latin typeface="Trebuchet MS"/>
                <a:ea typeface="DejaVu Sans"/>
              </a:rPr>
              <a:t>移位操作</a:t>
            </a:r>
            <a:endParaRPr lang="en-US" sz="2000" b="0" strike="noStrike" spc="-1" dirty="0">
              <a:solidFill>
                <a:srgbClr val="FF0000"/>
              </a:solidFill>
              <a:latin typeface="Arial"/>
            </a:endParaRPr>
          </a:p>
          <a:p>
            <a:pPr marL="342900" indent="-342900">
              <a:lnSpc>
                <a:spcPct val="100000"/>
              </a:lnSpc>
              <a:buFont typeface="Wingdings" panose="05000000000000000000" pitchFamily="2" charset="2"/>
              <a:buChar char="Ø"/>
            </a:pPr>
            <a:r>
              <a:rPr lang="en-US" sz="2000" b="0" strike="noStrike" spc="-1" dirty="0" err="1">
                <a:latin typeface="Trebuchet MS"/>
                <a:ea typeface="DejaVu Sans"/>
              </a:rPr>
              <a:t>算数运算：加，减，乘，除</a:t>
            </a:r>
            <a:r>
              <a:rPr lang="en-US" sz="2000" b="0" strike="noStrike" spc="-1" dirty="0">
                <a:latin typeface="Trebuchet MS"/>
                <a:ea typeface="DejaVu Sans"/>
              </a:rPr>
              <a:t>；</a:t>
            </a:r>
            <a:endParaRPr lang="en-US" sz="2000" b="0" strike="noStrike" spc="-1" dirty="0">
              <a:latin typeface="Arial"/>
            </a:endParaRPr>
          </a:p>
          <a:p>
            <a:pPr marL="342900" indent="-342900">
              <a:lnSpc>
                <a:spcPct val="100000"/>
              </a:lnSpc>
              <a:buFont typeface="Wingdings" panose="05000000000000000000" pitchFamily="2" charset="2"/>
              <a:buChar char="Ø"/>
            </a:pPr>
            <a:r>
              <a:rPr lang="en-US" sz="2000" b="0" strike="noStrike" spc="-1" dirty="0" err="1">
                <a:latin typeface="Trebuchet MS"/>
                <a:ea typeface="DejaVu Sans"/>
              </a:rPr>
              <a:t>布尔逻辑运算：与，或，非，异或</a:t>
            </a:r>
            <a:r>
              <a:rPr lang="en-US" sz="2000" b="0" strike="noStrike" spc="-1" dirty="0">
                <a:latin typeface="Trebuchet MS"/>
                <a:ea typeface="DejaVu Sans"/>
              </a:rPr>
              <a:t>.  </a:t>
            </a:r>
            <a:r>
              <a:rPr lang="zh-CN" altLang="en-US" sz="2000" b="0" strike="noStrike" spc="-1" dirty="0">
                <a:latin typeface="Trebuchet MS"/>
                <a:ea typeface="DejaVu Sans"/>
              </a:rPr>
              <a:t>运算的结果是“真” 或“假” </a:t>
            </a:r>
            <a:r>
              <a:rPr lang="en-US" altLang="zh-CN" sz="2000" b="0" strike="noStrike" spc="-1" dirty="0">
                <a:latin typeface="Trebuchet MS"/>
                <a:ea typeface="DejaVu Sans"/>
              </a:rPr>
              <a:t>( 1, 0)</a:t>
            </a:r>
            <a:endParaRPr lang="en-US" sz="2000" b="0" strike="noStrike" spc="-1" dirty="0">
              <a:latin typeface="Arial"/>
            </a:endParaRPr>
          </a:p>
        </p:txBody>
      </p:sp>
      <p:grpSp>
        <p:nvGrpSpPr>
          <p:cNvPr id="251" name="Group 250">
            <a:extLst>
              <a:ext uri="{FF2B5EF4-FFF2-40B4-BE49-F238E27FC236}">
                <a16:creationId xmlns:a16="http://schemas.microsoft.com/office/drawing/2014/main" id="{DEDD1BA6-64F0-4AE7-9493-43C48D56C099}"/>
              </a:ext>
            </a:extLst>
          </p:cNvPr>
          <p:cNvGrpSpPr/>
          <p:nvPr/>
        </p:nvGrpSpPr>
        <p:grpSpPr>
          <a:xfrm>
            <a:off x="982928" y="2566625"/>
            <a:ext cx="6798591" cy="4160306"/>
            <a:chOff x="371643" y="2519274"/>
            <a:chExt cx="6798591" cy="4160306"/>
          </a:xfrm>
        </p:grpSpPr>
        <p:sp>
          <p:nvSpPr>
            <p:cNvPr id="243" name="Rectangle 242">
              <a:extLst>
                <a:ext uri="{FF2B5EF4-FFF2-40B4-BE49-F238E27FC236}">
                  <a16:creationId xmlns:a16="http://schemas.microsoft.com/office/drawing/2014/main" id="{FE872EEC-F1D6-4607-88D5-043D25C10A74}"/>
                </a:ext>
              </a:extLst>
            </p:cNvPr>
            <p:cNvSpPr/>
            <p:nvPr/>
          </p:nvSpPr>
          <p:spPr>
            <a:xfrm>
              <a:off x="371643" y="2519274"/>
              <a:ext cx="6798591" cy="4160306"/>
            </a:xfrm>
            <a:prstGeom prst="rect">
              <a:avLst/>
            </a:prstGeom>
            <a:solidFill>
              <a:schemeClr val="bg1"/>
            </a:solid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101C05B-6E45-4122-B8D2-A57697896225}"/>
                </a:ext>
              </a:extLst>
            </p:cNvPr>
            <p:cNvSpPr/>
            <p:nvPr/>
          </p:nvSpPr>
          <p:spPr>
            <a:xfrm>
              <a:off x="1738380" y="4326670"/>
              <a:ext cx="2932770" cy="857310"/>
            </a:xfrm>
            <a:custGeom>
              <a:avLst/>
              <a:gdLst>
                <a:gd name="connsiteX0" fmla="*/ 0 w 2531327"/>
                <a:gd name="connsiteY0" fmla="*/ 0 h 1304693"/>
                <a:gd name="connsiteX1" fmla="*/ 847493 w 2531327"/>
                <a:gd name="connsiteY1" fmla="*/ 0 h 1304693"/>
                <a:gd name="connsiteX2" fmla="*/ 1204332 w 2531327"/>
                <a:gd name="connsiteY2" fmla="*/ 702527 h 1304693"/>
                <a:gd name="connsiteX3" fmla="*/ 1694986 w 2531327"/>
                <a:gd name="connsiteY3" fmla="*/ 11152 h 1304693"/>
                <a:gd name="connsiteX4" fmla="*/ 2531327 w 2531327"/>
                <a:gd name="connsiteY4" fmla="*/ 22303 h 1304693"/>
                <a:gd name="connsiteX5" fmla="*/ 1795347 w 2531327"/>
                <a:gd name="connsiteY5" fmla="*/ 1304693 h 1304693"/>
                <a:gd name="connsiteX6" fmla="*/ 591015 w 2531327"/>
                <a:gd name="connsiteY6" fmla="*/ 1293542 h 1304693"/>
                <a:gd name="connsiteX7" fmla="*/ 0 w 2531327"/>
                <a:gd name="connsiteY7" fmla="*/ 0 h 1304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31327" h="1304693">
                  <a:moveTo>
                    <a:pt x="0" y="0"/>
                  </a:moveTo>
                  <a:lnTo>
                    <a:pt x="847493" y="0"/>
                  </a:lnTo>
                  <a:lnTo>
                    <a:pt x="1204332" y="702527"/>
                  </a:lnTo>
                  <a:lnTo>
                    <a:pt x="1694986" y="11152"/>
                  </a:lnTo>
                  <a:lnTo>
                    <a:pt x="2531327" y="22303"/>
                  </a:lnTo>
                  <a:lnTo>
                    <a:pt x="1795347" y="1304693"/>
                  </a:lnTo>
                  <a:lnTo>
                    <a:pt x="591015" y="1293542"/>
                  </a:lnTo>
                  <a:lnTo>
                    <a:pt x="0" y="0"/>
                  </a:lnTo>
                  <a:close/>
                </a:path>
              </a:pathLst>
            </a:cu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135EADC-C6A5-4158-ACA9-79DACF2F6F60}"/>
                </a:ext>
              </a:extLst>
            </p:cNvPr>
            <p:cNvSpPr/>
            <p:nvPr/>
          </p:nvSpPr>
          <p:spPr>
            <a:xfrm>
              <a:off x="1638021" y="3389971"/>
              <a:ext cx="1271239"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0D26FBB-7D88-465B-A06C-E552F5766784}"/>
                </a:ext>
              </a:extLst>
            </p:cNvPr>
            <p:cNvSpPr/>
            <p:nvPr/>
          </p:nvSpPr>
          <p:spPr>
            <a:xfrm>
              <a:off x="3474255" y="3398453"/>
              <a:ext cx="1271239"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a:extLst>
                <a:ext uri="{FF2B5EF4-FFF2-40B4-BE49-F238E27FC236}">
                  <a16:creationId xmlns:a16="http://schemas.microsoft.com/office/drawing/2014/main" id="{34F29CB0-F896-476B-8560-F285537C0E02}"/>
                </a:ext>
              </a:extLst>
            </p:cNvPr>
            <p:cNvSpPr/>
            <p:nvPr/>
          </p:nvSpPr>
          <p:spPr>
            <a:xfrm>
              <a:off x="2195582" y="2955073"/>
              <a:ext cx="256479" cy="41259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Down 34">
              <a:extLst>
                <a:ext uri="{FF2B5EF4-FFF2-40B4-BE49-F238E27FC236}">
                  <a16:creationId xmlns:a16="http://schemas.microsoft.com/office/drawing/2014/main" id="{6B1D67A9-847F-477E-BCF5-B366C63CB7BA}"/>
                </a:ext>
              </a:extLst>
            </p:cNvPr>
            <p:cNvSpPr/>
            <p:nvPr/>
          </p:nvSpPr>
          <p:spPr>
            <a:xfrm>
              <a:off x="3976630" y="2955073"/>
              <a:ext cx="256479" cy="41259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1FEB931B-B705-4519-8C6E-CB3D387EA383}"/>
                </a:ext>
              </a:extLst>
            </p:cNvPr>
            <p:cNvSpPr/>
            <p:nvPr/>
          </p:nvSpPr>
          <p:spPr>
            <a:xfrm>
              <a:off x="3962332" y="3914074"/>
              <a:ext cx="256479" cy="41259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Down 36">
              <a:extLst>
                <a:ext uri="{FF2B5EF4-FFF2-40B4-BE49-F238E27FC236}">
                  <a16:creationId xmlns:a16="http://schemas.microsoft.com/office/drawing/2014/main" id="{4E368350-55D1-4BA1-A29D-0B3AEC5EDFF8}"/>
                </a:ext>
              </a:extLst>
            </p:cNvPr>
            <p:cNvSpPr/>
            <p:nvPr/>
          </p:nvSpPr>
          <p:spPr>
            <a:xfrm>
              <a:off x="2164555" y="3914073"/>
              <a:ext cx="256479" cy="41259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CE116F3-39F4-4561-8358-7AC2EA4B51AF}"/>
                </a:ext>
              </a:extLst>
            </p:cNvPr>
            <p:cNvSpPr/>
            <p:nvPr/>
          </p:nvSpPr>
          <p:spPr>
            <a:xfrm>
              <a:off x="689599" y="5592348"/>
              <a:ext cx="1271239"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Down 38">
              <a:extLst>
                <a:ext uri="{FF2B5EF4-FFF2-40B4-BE49-F238E27FC236}">
                  <a16:creationId xmlns:a16="http://schemas.microsoft.com/office/drawing/2014/main" id="{15A2D41E-C370-41A9-A3F8-D3AD6A51F08B}"/>
                </a:ext>
              </a:extLst>
            </p:cNvPr>
            <p:cNvSpPr/>
            <p:nvPr/>
          </p:nvSpPr>
          <p:spPr>
            <a:xfrm>
              <a:off x="2979737" y="5287022"/>
              <a:ext cx="240470" cy="610651"/>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C6DB000-6F2D-4292-9E5C-0839057C9F65}"/>
                </a:ext>
              </a:extLst>
            </p:cNvPr>
            <p:cNvSpPr/>
            <p:nvPr/>
          </p:nvSpPr>
          <p:spPr>
            <a:xfrm>
              <a:off x="2421034" y="5911228"/>
              <a:ext cx="1382749"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extBox 229">
              <a:extLst>
                <a:ext uri="{FF2B5EF4-FFF2-40B4-BE49-F238E27FC236}">
                  <a16:creationId xmlns:a16="http://schemas.microsoft.com/office/drawing/2014/main" id="{ABA2F88F-B833-40B6-A925-C2521FCCAB29}"/>
                </a:ext>
              </a:extLst>
            </p:cNvPr>
            <p:cNvSpPr txBox="1"/>
            <p:nvPr/>
          </p:nvSpPr>
          <p:spPr>
            <a:xfrm>
              <a:off x="5574545" y="4556166"/>
              <a:ext cx="1371600" cy="646331"/>
            </a:xfrm>
            <a:prstGeom prst="rect">
              <a:avLst/>
            </a:prstGeom>
            <a:noFill/>
          </p:spPr>
          <p:txBody>
            <a:bodyPr wrap="square" rtlCol="0">
              <a:spAutoFit/>
            </a:bodyPr>
            <a:lstStyle/>
            <a:p>
              <a:r>
                <a:rPr lang="zh-CN" altLang="en-US" dirty="0"/>
                <a:t>功能选择</a:t>
              </a:r>
              <a:endParaRPr lang="en-US" altLang="zh-CN" dirty="0"/>
            </a:p>
            <a:p>
              <a:r>
                <a:rPr lang="zh-CN" altLang="en-US" dirty="0"/>
                <a:t>控制信号</a:t>
              </a:r>
              <a:endParaRPr lang="en-US" dirty="0"/>
            </a:p>
          </p:txBody>
        </p:sp>
        <p:sp>
          <p:nvSpPr>
            <p:cNvPr id="231" name="TextBox 230">
              <a:extLst>
                <a:ext uri="{FF2B5EF4-FFF2-40B4-BE49-F238E27FC236}">
                  <a16:creationId xmlns:a16="http://schemas.microsoft.com/office/drawing/2014/main" id="{05BB134B-54CA-4146-A3C4-6C682EEE42AF}"/>
                </a:ext>
              </a:extLst>
            </p:cNvPr>
            <p:cNvSpPr txBox="1"/>
            <p:nvPr/>
          </p:nvSpPr>
          <p:spPr>
            <a:xfrm>
              <a:off x="823982" y="5592348"/>
              <a:ext cx="1001042" cy="369332"/>
            </a:xfrm>
            <a:prstGeom prst="rect">
              <a:avLst/>
            </a:prstGeom>
            <a:noFill/>
          </p:spPr>
          <p:txBody>
            <a:bodyPr wrap="square" rtlCol="0">
              <a:spAutoFit/>
            </a:bodyPr>
            <a:lstStyle/>
            <a:p>
              <a:r>
                <a:rPr lang="zh-CN" altLang="en-US" dirty="0"/>
                <a:t>标志位</a:t>
              </a:r>
              <a:endParaRPr lang="en-US" dirty="0"/>
            </a:p>
          </p:txBody>
        </p:sp>
        <p:sp>
          <p:nvSpPr>
            <p:cNvPr id="232" name="TextBox 231">
              <a:extLst>
                <a:ext uri="{FF2B5EF4-FFF2-40B4-BE49-F238E27FC236}">
                  <a16:creationId xmlns:a16="http://schemas.microsoft.com/office/drawing/2014/main" id="{B7BE16D2-BE28-49B6-B347-2263A5D396F0}"/>
                </a:ext>
              </a:extLst>
            </p:cNvPr>
            <p:cNvSpPr txBox="1"/>
            <p:nvPr/>
          </p:nvSpPr>
          <p:spPr>
            <a:xfrm>
              <a:off x="2363627" y="4780752"/>
              <a:ext cx="1382749" cy="369332"/>
            </a:xfrm>
            <a:prstGeom prst="rect">
              <a:avLst/>
            </a:prstGeom>
            <a:noFill/>
          </p:spPr>
          <p:txBody>
            <a:bodyPr wrap="square" rtlCol="0">
              <a:spAutoFit/>
            </a:bodyPr>
            <a:lstStyle/>
            <a:p>
              <a:r>
                <a:rPr lang="zh-CN" altLang="en-US" b="1" dirty="0"/>
                <a:t>运算器</a:t>
              </a:r>
              <a:r>
                <a:rPr lang="en-US" altLang="zh-CN" b="1" dirty="0"/>
                <a:t>ALU</a:t>
              </a:r>
              <a:endParaRPr lang="en-US" b="1" dirty="0"/>
            </a:p>
          </p:txBody>
        </p:sp>
        <p:sp>
          <p:nvSpPr>
            <p:cNvPr id="47" name="TextBox 46">
              <a:extLst>
                <a:ext uri="{FF2B5EF4-FFF2-40B4-BE49-F238E27FC236}">
                  <a16:creationId xmlns:a16="http://schemas.microsoft.com/office/drawing/2014/main" id="{700FA422-7E26-4F72-87F2-A9C5D33BBCE5}"/>
                </a:ext>
              </a:extLst>
            </p:cNvPr>
            <p:cNvSpPr txBox="1"/>
            <p:nvPr/>
          </p:nvSpPr>
          <p:spPr>
            <a:xfrm>
              <a:off x="2503411" y="5955162"/>
              <a:ext cx="1177709" cy="369332"/>
            </a:xfrm>
            <a:prstGeom prst="rect">
              <a:avLst/>
            </a:prstGeom>
            <a:noFill/>
          </p:spPr>
          <p:txBody>
            <a:bodyPr wrap="square" rtlCol="0">
              <a:spAutoFit/>
            </a:bodyPr>
            <a:lstStyle/>
            <a:p>
              <a:r>
                <a:rPr lang="zh-CN" altLang="en-US" dirty="0"/>
                <a:t>运算结果</a:t>
              </a:r>
              <a:endParaRPr lang="en-US" dirty="0"/>
            </a:p>
          </p:txBody>
        </p:sp>
        <p:sp>
          <p:nvSpPr>
            <p:cNvPr id="233" name="TextBox 232">
              <a:extLst>
                <a:ext uri="{FF2B5EF4-FFF2-40B4-BE49-F238E27FC236}">
                  <a16:creationId xmlns:a16="http://schemas.microsoft.com/office/drawing/2014/main" id="{EEC6B990-CD2B-4C35-A9A1-D68A2F109A0B}"/>
                </a:ext>
              </a:extLst>
            </p:cNvPr>
            <p:cNvSpPr txBox="1"/>
            <p:nvPr/>
          </p:nvSpPr>
          <p:spPr>
            <a:xfrm>
              <a:off x="1750676" y="3477840"/>
              <a:ext cx="1084236" cy="369332"/>
            </a:xfrm>
            <a:prstGeom prst="rect">
              <a:avLst/>
            </a:prstGeom>
            <a:noFill/>
          </p:spPr>
          <p:txBody>
            <a:bodyPr wrap="square" rtlCol="0">
              <a:spAutoFit/>
            </a:bodyPr>
            <a:lstStyle/>
            <a:p>
              <a:r>
                <a:rPr lang="zh-CN" altLang="en-US" dirty="0"/>
                <a:t>操作数</a:t>
              </a:r>
              <a:r>
                <a:rPr lang="en-US" altLang="zh-CN" dirty="0"/>
                <a:t>1</a:t>
              </a:r>
              <a:endParaRPr lang="en-US" dirty="0"/>
            </a:p>
          </p:txBody>
        </p:sp>
        <p:sp>
          <p:nvSpPr>
            <p:cNvPr id="49" name="TextBox 48">
              <a:extLst>
                <a:ext uri="{FF2B5EF4-FFF2-40B4-BE49-F238E27FC236}">
                  <a16:creationId xmlns:a16="http://schemas.microsoft.com/office/drawing/2014/main" id="{7C938981-B110-4E68-B253-043B6A4FB97B}"/>
                </a:ext>
              </a:extLst>
            </p:cNvPr>
            <p:cNvSpPr txBox="1"/>
            <p:nvPr/>
          </p:nvSpPr>
          <p:spPr>
            <a:xfrm>
              <a:off x="3562751" y="3455920"/>
              <a:ext cx="1084236" cy="369332"/>
            </a:xfrm>
            <a:prstGeom prst="rect">
              <a:avLst/>
            </a:prstGeom>
            <a:noFill/>
          </p:spPr>
          <p:txBody>
            <a:bodyPr wrap="square" rtlCol="0">
              <a:spAutoFit/>
            </a:bodyPr>
            <a:lstStyle/>
            <a:p>
              <a:r>
                <a:rPr lang="zh-CN" altLang="en-US" dirty="0"/>
                <a:t>操作数</a:t>
              </a:r>
              <a:r>
                <a:rPr lang="en-US" altLang="zh-CN" dirty="0"/>
                <a:t>2</a:t>
              </a:r>
              <a:endParaRPr lang="en-US" dirty="0"/>
            </a:p>
          </p:txBody>
        </p:sp>
        <p:cxnSp>
          <p:nvCxnSpPr>
            <p:cNvPr id="239" name="Connector: Elbow 238">
              <a:extLst>
                <a:ext uri="{FF2B5EF4-FFF2-40B4-BE49-F238E27FC236}">
                  <a16:creationId xmlns:a16="http://schemas.microsoft.com/office/drawing/2014/main" id="{D1DDABB3-7BE2-4B1C-9C86-58D9736C8451}"/>
                </a:ext>
              </a:extLst>
            </p:cNvPr>
            <p:cNvCxnSpPr>
              <a:endCxn id="38" idx="3"/>
            </p:cNvCxnSpPr>
            <p:nvPr/>
          </p:nvCxnSpPr>
          <p:spPr>
            <a:xfrm rot="10800000" flipV="1">
              <a:off x="1960839" y="5183980"/>
              <a:ext cx="647339" cy="63696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40" name="Rectangle 239">
              <a:extLst>
                <a:ext uri="{FF2B5EF4-FFF2-40B4-BE49-F238E27FC236}">
                  <a16:creationId xmlns:a16="http://schemas.microsoft.com/office/drawing/2014/main" id="{E115C20A-584E-4D46-A155-3F67B5CBD605}"/>
                </a:ext>
              </a:extLst>
            </p:cNvPr>
            <p:cNvSpPr/>
            <p:nvPr/>
          </p:nvSpPr>
          <p:spPr>
            <a:xfrm>
              <a:off x="5296826" y="2854712"/>
              <a:ext cx="1538868" cy="543741"/>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TextBox 240">
              <a:extLst>
                <a:ext uri="{FF2B5EF4-FFF2-40B4-BE49-F238E27FC236}">
                  <a16:creationId xmlns:a16="http://schemas.microsoft.com/office/drawing/2014/main" id="{9F453D09-6A00-40A6-AC69-BD4C5EC3A63F}"/>
                </a:ext>
              </a:extLst>
            </p:cNvPr>
            <p:cNvSpPr txBox="1"/>
            <p:nvPr/>
          </p:nvSpPr>
          <p:spPr>
            <a:xfrm>
              <a:off x="5679113" y="2998336"/>
              <a:ext cx="1156581" cy="369332"/>
            </a:xfrm>
            <a:prstGeom prst="rect">
              <a:avLst/>
            </a:prstGeom>
            <a:noFill/>
          </p:spPr>
          <p:txBody>
            <a:bodyPr wrap="square" rtlCol="0">
              <a:spAutoFit/>
            </a:bodyPr>
            <a:lstStyle/>
            <a:p>
              <a:r>
                <a:rPr lang="zh-CN" altLang="en-US" b="1" dirty="0"/>
                <a:t>控制器</a:t>
              </a:r>
              <a:endParaRPr lang="en-US" b="1" dirty="0"/>
            </a:p>
          </p:txBody>
        </p:sp>
        <p:sp>
          <p:nvSpPr>
            <p:cNvPr id="244" name="TextBox 243">
              <a:extLst>
                <a:ext uri="{FF2B5EF4-FFF2-40B4-BE49-F238E27FC236}">
                  <a16:creationId xmlns:a16="http://schemas.microsoft.com/office/drawing/2014/main" id="{B652D461-9EB5-49F0-8B66-2C6C1E95B793}"/>
                </a:ext>
              </a:extLst>
            </p:cNvPr>
            <p:cNvSpPr txBox="1"/>
            <p:nvPr/>
          </p:nvSpPr>
          <p:spPr>
            <a:xfrm>
              <a:off x="472719" y="2610601"/>
              <a:ext cx="1214274" cy="584775"/>
            </a:xfrm>
            <a:prstGeom prst="rect">
              <a:avLst/>
            </a:prstGeom>
            <a:noFill/>
          </p:spPr>
          <p:txBody>
            <a:bodyPr wrap="square" rtlCol="0">
              <a:spAutoFit/>
            </a:bodyPr>
            <a:lstStyle/>
            <a:p>
              <a:r>
                <a:rPr lang="en-US" altLang="zh-CN" sz="3200" dirty="0"/>
                <a:t>CPU</a:t>
              </a:r>
              <a:endParaRPr lang="en-US" sz="3200" dirty="0"/>
            </a:p>
          </p:txBody>
        </p:sp>
        <p:cxnSp>
          <p:nvCxnSpPr>
            <p:cNvPr id="248" name="Connector: Elbow 247">
              <a:extLst>
                <a:ext uri="{FF2B5EF4-FFF2-40B4-BE49-F238E27FC236}">
                  <a16:creationId xmlns:a16="http://schemas.microsoft.com/office/drawing/2014/main" id="{E4FAD428-1E6D-459D-A263-B9721ACFC80B}"/>
                </a:ext>
              </a:extLst>
            </p:cNvPr>
            <p:cNvCxnSpPr/>
            <p:nvPr/>
          </p:nvCxnSpPr>
          <p:spPr>
            <a:xfrm rot="10800000" flipV="1">
              <a:off x="4263980" y="3429000"/>
              <a:ext cx="1832021" cy="1432932"/>
            </a:xfrm>
            <a:prstGeom prst="bentConnector3">
              <a:avLst>
                <a:gd name="adj1" fmla="val -52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50" name="Table 249">
            <a:extLst>
              <a:ext uri="{FF2B5EF4-FFF2-40B4-BE49-F238E27FC236}">
                <a16:creationId xmlns:a16="http://schemas.microsoft.com/office/drawing/2014/main" id="{3795ABB4-7B02-485B-B776-0BFE4ADFD585}"/>
              </a:ext>
            </a:extLst>
          </p:cNvPr>
          <p:cNvGraphicFramePr>
            <a:graphicFrameLocks noGrp="1"/>
          </p:cNvGraphicFramePr>
          <p:nvPr>
            <p:extLst>
              <p:ext uri="{D42A27DB-BD31-4B8C-83A1-F6EECF244321}">
                <p14:modId xmlns:p14="http://schemas.microsoft.com/office/powerpoint/2010/main" val="781674778"/>
              </p:ext>
            </p:extLst>
          </p:nvPr>
        </p:nvGraphicFramePr>
        <p:xfrm>
          <a:off x="8024901" y="3208721"/>
          <a:ext cx="2753449" cy="2595880"/>
        </p:xfrm>
        <a:graphic>
          <a:graphicData uri="http://schemas.openxmlformats.org/drawingml/2006/table">
            <a:tbl>
              <a:tblPr firstRow="1" bandRow="1">
                <a:tableStyleId>{5C22544A-7EE6-4342-B048-85BDC9FD1C3A}</a:tableStyleId>
              </a:tblPr>
              <a:tblGrid>
                <a:gridCol w="957053">
                  <a:extLst>
                    <a:ext uri="{9D8B030D-6E8A-4147-A177-3AD203B41FA5}">
                      <a16:colId xmlns:a16="http://schemas.microsoft.com/office/drawing/2014/main" val="3063885871"/>
                    </a:ext>
                  </a:extLst>
                </a:gridCol>
                <a:gridCol w="1796396">
                  <a:extLst>
                    <a:ext uri="{9D8B030D-6E8A-4147-A177-3AD203B41FA5}">
                      <a16:colId xmlns:a16="http://schemas.microsoft.com/office/drawing/2014/main" val="2145820113"/>
                    </a:ext>
                  </a:extLst>
                </a:gridCol>
              </a:tblGrid>
              <a:tr h="370840">
                <a:tc>
                  <a:txBody>
                    <a:bodyPr/>
                    <a:lstStyle/>
                    <a:p>
                      <a:r>
                        <a:rPr lang="zh-CN" altLang="en-US" dirty="0"/>
                        <a:t>位操作</a:t>
                      </a:r>
                      <a:endParaRPr lang="en-US" dirty="0"/>
                    </a:p>
                  </a:txBody>
                  <a:tcPr/>
                </a:tc>
                <a:tc>
                  <a:txBody>
                    <a:bodyPr/>
                    <a:lstStyle/>
                    <a:p>
                      <a:r>
                        <a:rPr lang="en-US" dirty="0"/>
                        <a:t>C/Java/Python</a:t>
                      </a:r>
                    </a:p>
                  </a:txBody>
                  <a:tcPr/>
                </a:tc>
                <a:extLst>
                  <a:ext uri="{0D108BD9-81ED-4DB2-BD59-A6C34878D82A}">
                    <a16:rowId xmlns:a16="http://schemas.microsoft.com/office/drawing/2014/main" val="1561469163"/>
                  </a:ext>
                </a:extLst>
              </a:tr>
              <a:tr h="370840">
                <a:tc>
                  <a:txBody>
                    <a:bodyPr/>
                    <a:lstStyle/>
                    <a:p>
                      <a:r>
                        <a:rPr lang="zh-CN" altLang="en-US" dirty="0"/>
                        <a:t>与</a:t>
                      </a:r>
                      <a:endParaRPr lang="en-US" dirty="0"/>
                    </a:p>
                  </a:txBody>
                  <a:tcPr/>
                </a:tc>
                <a:tc>
                  <a:txBody>
                    <a:bodyPr/>
                    <a:lstStyle/>
                    <a:p>
                      <a:r>
                        <a:rPr lang="en-US" altLang="zh-CN" dirty="0"/>
                        <a:t>&amp;</a:t>
                      </a:r>
                      <a:endParaRPr lang="en-US" dirty="0"/>
                    </a:p>
                  </a:txBody>
                  <a:tcPr/>
                </a:tc>
                <a:extLst>
                  <a:ext uri="{0D108BD9-81ED-4DB2-BD59-A6C34878D82A}">
                    <a16:rowId xmlns:a16="http://schemas.microsoft.com/office/drawing/2014/main" val="3335535884"/>
                  </a:ext>
                </a:extLst>
              </a:tr>
              <a:tr h="370840">
                <a:tc>
                  <a:txBody>
                    <a:bodyPr/>
                    <a:lstStyle/>
                    <a:p>
                      <a:r>
                        <a:rPr lang="zh-CN" altLang="en-US" dirty="0"/>
                        <a:t>或</a:t>
                      </a:r>
                      <a:endParaRPr lang="en-US" dirty="0"/>
                    </a:p>
                  </a:txBody>
                  <a:tcPr/>
                </a:tc>
                <a:tc>
                  <a:txBody>
                    <a:bodyPr/>
                    <a:lstStyle/>
                    <a:p>
                      <a:r>
                        <a:rPr lang="en-US" altLang="zh-CN" dirty="0"/>
                        <a:t>|</a:t>
                      </a:r>
                      <a:endParaRPr lang="en-US" dirty="0"/>
                    </a:p>
                  </a:txBody>
                  <a:tcPr/>
                </a:tc>
                <a:extLst>
                  <a:ext uri="{0D108BD9-81ED-4DB2-BD59-A6C34878D82A}">
                    <a16:rowId xmlns:a16="http://schemas.microsoft.com/office/drawing/2014/main" val="1005801844"/>
                  </a:ext>
                </a:extLst>
              </a:tr>
              <a:tr h="370840">
                <a:tc>
                  <a:txBody>
                    <a:bodyPr/>
                    <a:lstStyle/>
                    <a:p>
                      <a:r>
                        <a:rPr lang="zh-CN" altLang="en-US" dirty="0"/>
                        <a:t>非</a:t>
                      </a:r>
                      <a:endParaRPr lang="en-US" dirty="0"/>
                    </a:p>
                  </a:txBody>
                  <a:tcPr/>
                </a:tc>
                <a:tc>
                  <a:txBody>
                    <a:bodyPr/>
                    <a:lstStyle/>
                    <a:p>
                      <a:r>
                        <a:rPr lang="en-US" altLang="zh-CN" dirty="0"/>
                        <a:t>~</a:t>
                      </a:r>
                      <a:endParaRPr lang="en-US" dirty="0"/>
                    </a:p>
                  </a:txBody>
                  <a:tcPr/>
                </a:tc>
                <a:extLst>
                  <a:ext uri="{0D108BD9-81ED-4DB2-BD59-A6C34878D82A}">
                    <a16:rowId xmlns:a16="http://schemas.microsoft.com/office/drawing/2014/main" val="321267251"/>
                  </a:ext>
                </a:extLst>
              </a:tr>
              <a:tr h="370840">
                <a:tc>
                  <a:txBody>
                    <a:bodyPr/>
                    <a:lstStyle/>
                    <a:p>
                      <a:r>
                        <a:rPr lang="zh-CN" altLang="en-US" dirty="0"/>
                        <a:t>异或</a:t>
                      </a:r>
                      <a:endParaRPr lang="en-US" dirty="0"/>
                    </a:p>
                  </a:txBody>
                  <a:tcPr/>
                </a:tc>
                <a:tc>
                  <a:txBody>
                    <a:bodyPr/>
                    <a:lstStyle/>
                    <a:p>
                      <a:r>
                        <a:rPr lang="en-US" dirty="0"/>
                        <a:t>^</a:t>
                      </a:r>
                    </a:p>
                  </a:txBody>
                  <a:tcPr/>
                </a:tc>
                <a:extLst>
                  <a:ext uri="{0D108BD9-81ED-4DB2-BD59-A6C34878D82A}">
                    <a16:rowId xmlns:a16="http://schemas.microsoft.com/office/drawing/2014/main" val="2892916961"/>
                  </a:ext>
                </a:extLst>
              </a:tr>
              <a:tr h="370840">
                <a:tc>
                  <a:txBody>
                    <a:bodyPr/>
                    <a:lstStyle/>
                    <a:p>
                      <a:r>
                        <a:rPr lang="zh-CN" altLang="en-US" dirty="0"/>
                        <a:t>左移</a:t>
                      </a:r>
                      <a:endParaRPr lang="en-US" dirty="0"/>
                    </a:p>
                  </a:txBody>
                  <a:tcPr/>
                </a:tc>
                <a:tc>
                  <a:txBody>
                    <a:bodyPr/>
                    <a:lstStyle/>
                    <a:p>
                      <a:r>
                        <a:rPr lang="en-US" dirty="0"/>
                        <a:t>&lt;&lt;</a:t>
                      </a:r>
                    </a:p>
                  </a:txBody>
                  <a:tcPr/>
                </a:tc>
                <a:extLst>
                  <a:ext uri="{0D108BD9-81ED-4DB2-BD59-A6C34878D82A}">
                    <a16:rowId xmlns:a16="http://schemas.microsoft.com/office/drawing/2014/main" val="1887745581"/>
                  </a:ext>
                </a:extLst>
              </a:tr>
              <a:tr h="370840">
                <a:tc>
                  <a:txBody>
                    <a:bodyPr/>
                    <a:lstStyle/>
                    <a:p>
                      <a:r>
                        <a:rPr lang="zh-CN" altLang="en-US" dirty="0"/>
                        <a:t>右移</a:t>
                      </a:r>
                      <a:endParaRPr lang="en-US" dirty="0"/>
                    </a:p>
                  </a:txBody>
                  <a:tcPr/>
                </a:tc>
                <a:tc>
                  <a:txBody>
                    <a:bodyPr/>
                    <a:lstStyle/>
                    <a:p>
                      <a:r>
                        <a:rPr lang="en-US" dirty="0"/>
                        <a:t>&gt;&gt;</a:t>
                      </a:r>
                    </a:p>
                  </a:txBody>
                  <a:tcPr/>
                </a:tc>
                <a:extLst>
                  <a:ext uri="{0D108BD9-81ED-4DB2-BD59-A6C34878D82A}">
                    <a16:rowId xmlns:a16="http://schemas.microsoft.com/office/drawing/2014/main" val="3162524498"/>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501314" y="174950"/>
            <a:ext cx="8595000" cy="54641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200" b="1" strike="noStrike" spc="-1" dirty="0" err="1">
                <a:solidFill>
                  <a:srgbClr val="5FCBEF"/>
                </a:solidFill>
                <a:latin typeface="Trebuchet MS"/>
                <a:ea typeface="DejaVu Sans"/>
              </a:rPr>
              <a:t>CPU指令</a:t>
            </a:r>
            <a:br>
              <a:rPr sz="3200" b="1" dirty="0"/>
            </a:br>
            <a:endParaRPr lang="en-US" sz="3200" b="1" strike="noStrike" spc="-1" dirty="0">
              <a:latin typeface="Arial"/>
            </a:endParaRPr>
          </a:p>
        </p:txBody>
      </p:sp>
      <p:sp>
        <p:nvSpPr>
          <p:cNvPr id="258" name="CustomShape 2"/>
          <p:cNvSpPr/>
          <p:nvPr/>
        </p:nvSpPr>
        <p:spPr>
          <a:xfrm>
            <a:off x="618099" y="836472"/>
            <a:ext cx="10003009" cy="110654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zh-CN" altLang="en-US" sz="1600" spc="-1" dirty="0">
                <a:latin typeface="Arial"/>
              </a:rPr>
              <a:t>假设我们的</a:t>
            </a:r>
            <a:r>
              <a:rPr lang="en-US" altLang="zh-CN" sz="1600" spc="-1" dirty="0">
                <a:latin typeface="Arial"/>
              </a:rPr>
              <a:t>16</a:t>
            </a:r>
            <a:r>
              <a:rPr lang="zh-CN" altLang="en-US" sz="1600" spc="-1" dirty="0">
                <a:latin typeface="Arial"/>
              </a:rPr>
              <a:t>位</a:t>
            </a:r>
            <a:r>
              <a:rPr lang="en-US" altLang="zh-CN" sz="1600" spc="-1" dirty="0">
                <a:latin typeface="Arial"/>
              </a:rPr>
              <a:t>CPU</a:t>
            </a:r>
            <a:r>
              <a:rPr lang="zh-CN" altLang="en-US" sz="1600" spc="-1" dirty="0">
                <a:latin typeface="Arial"/>
              </a:rPr>
              <a:t>完成基本的整数算数和逻辑运算，有</a:t>
            </a:r>
            <a:r>
              <a:rPr lang="en-US" altLang="zh-CN" sz="1600" spc="-1" dirty="0">
                <a:latin typeface="Arial"/>
              </a:rPr>
              <a:t>4</a:t>
            </a:r>
            <a:r>
              <a:rPr lang="zh-CN" altLang="en-US" sz="1600" spc="-1" dirty="0">
                <a:latin typeface="Arial"/>
              </a:rPr>
              <a:t>个通用寄存器</a:t>
            </a:r>
            <a:r>
              <a:rPr lang="en-US" altLang="zh-CN" sz="1600" spc="-1" dirty="0">
                <a:latin typeface="Arial"/>
              </a:rPr>
              <a:t>(RA, RB, RC, RD),  </a:t>
            </a:r>
            <a:r>
              <a:rPr lang="zh-CN" altLang="en-US" sz="1600" spc="-1" dirty="0">
                <a:latin typeface="Arial"/>
              </a:rPr>
              <a:t>一个程序状态寄存器（</a:t>
            </a:r>
            <a:r>
              <a:rPr lang="en-US" altLang="zh-CN" sz="1600" spc="-1" dirty="0">
                <a:latin typeface="Arial"/>
              </a:rPr>
              <a:t>W</a:t>
            </a:r>
            <a:r>
              <a:rPr lang="zh-CN" altLang="en-US" sz="1600" spc="-1" dirty="0">
                <a:latin typeface="Arial"/>
              </a:rPr>
              <a:t>）可以设计许下指令：</a:t>
            </a:r>
            <a:endParaRPr lang="en-US" altLang="zh-CN" sz="1600" spc="-1" dirty="0">
              <a:latin typeface="Arial"/>
            </a:endParaRPr>
          </a:p>
          <a:p>
            <a:pPr>
              <a:lnSpc>
                <a:spcPct val="100000"/>
              </a:lnSpc>
            </a:pPr>
            <a:endParaRPr lang="en-US" sz="1600" spc="-1" dirty="0">
              <a:latin typeface="Arial"/>
            </a:endParaRPr>
          </a:p>
          <a:p>
            <a:pPr>
              <a:lnSpc>
                <a:spcPct val="100000"/>
              </a:lnSpc>
            </a:pPr>
            <a:endParaRPr lang="en-US" dirty="0"/>
          </a:p>
        </p:txBody>
      </p:sp>
      <p:graphicFrame>
        <p:nvGraphicFramePr>
          <p:cNvPr id="2" name="Table 1">
            <a:extLst>
              <a:ext uri="{FF2B5EF4-FFF2-40B4-BE49-F238E27FC236}">
                <a16:creationId xmlns:a16="http://schemas.microsoft.com/office/drawing/2014/main" id="{544599ED-DD04-4DA3-9936-5F9113A62E94}"/>
              </a:ext>
            </a:extLst>
          </p:cNvPr>
          <p:cNvGraphicFramePr>
            <a:graphicFrameLocks noGrp="1"/>
          </p:cNvGraphicFramePr>
          <p:nvPr>
            <p:extLst>
              <p:ext uri="{D42A27DB-BD31-4B8C-83A1-F6EECF244321}">
                <p14:modId xmlns:p14="http://schemas.microsoft.com/office/powerpoint/2010/main" val="3849555143"/>
              </p:ext>
            </p:extLst>
          </p:nvPr>
        </p:nvGraphicFramePr>
        <p:xfrm>
          <a:off x="402659" y="1936415"/>
          <a:ext cx="9261232" cy="4906845"/>
        </p:xfrm>
        <a:graphic>
          <a:graphicData uri="http://schemas.openxmlformats.org/drawingml/2006/table">
            <a:tbl>
              <a:tblPr firstRow="1" bandRow="1">
                <a:tableStyleId>{5C22544A-7EE6-4342-B048-85BDC9FD1C3A}</a:tableStyleId>
              </a:tblPr>
              <a:tblGrid>
                <a:gridCol w="1641231">
                  <a:extLst>
                    <a:ext uri="{9D8B030D-6E8A-4147-A177-3AD203B41FA5}">
                      <a16:colId xmlns:a16="http://schemas.microsoft.com/office/drawing/2014/main" val="3929211774"/>
                    </a:ext>
                  </a:extLst>
                </a:gridCol>
                <a:gridCol w="2948663">
                  <a:extLst>
                    <a:ext uri="{9D8B030D-6E8A-4147-A177-3AD203B41FA5}">
                      <a16:colId xmlns:a16="http://schemas.microsoft.com/office/drawing/2014/main" val="2915811651"/>
                    </a:ext>
                  </a:extLst>
                </a:gridCol>
                <a:gridCol w="4671338">
                  <a:extLst>
                    <a:ext uri="{9D8B030D-6E8A-4147-A177-3AD203B41FA5}">
                      <a16:colId xmlns:a16="http://schemas.microsoft.com/office/drawing/2014/main" val="1021344785"/>
                    </a:ext>
                  </a:extLst>
                </a:gridCol>
              </a:tblGrid>
              <a:tr h="356643">
                <a:tc>
                  <a:txBody>
                    <a:bodyPr/>
                    <a:lstStyle/>
                    <a:p>
                      <a:r>
                        <a:rPr lang="zh-CN" altLang="en-US" dirty="0"/>
                        <a:t>指令</a:t>
                      </a:r>
                      <a:endParaRPr lang="en-US" dirty="0"/>
                    </a:p>
                  </a:txBody>
                  <a:tcPr/>
                </a:tc>
                <a:tc>
                  <a:txBody>
                    <a:bodyPr/>
                    <a:lstStyle/>
                    <a:p>
                      <a:r>
                        <a:rPr lang="zh-CN" altLang="en-US" dirty="0"/>
                        <a:t>编码</a:t>
                      </a:r>
                      <a:endParaRPr lang="en-US" dirty="0"/>
                    </a:p>
                  </a:txBody>
                  <a:tcPr/>
                </a:tc>
                <a:tc>
                  <a:txBody>
                    <a:bodyPr/>
                    <a:lstStyle/>
                    <a:p>
                      <a:r>
                        <a:rPr lang="zh-CN" altLang="en-US" dirty="0"/>
                        <a:t>功能</a:t>
                      </a:r>
                      <a:endParaRPr lang="en-US" dirty="0"/>
                    </a:p>
                  </a:txBody>
                  <a:tcPr/>
                </a:tc>
                <a:extLst>
                  <a:ext uri="{0D108BD9-81ED-4DB2-BD59-A6C34878D82A}">
                    <a16:rowId xmlns:a16="http://schemas.microsoft.com/office/drawing/2014/main" val="463991578"/>
                  </a:ext>
                </a:extLst>
              </a:tr>
              <a:tr h="326923">
                <a:tc>
                  <a:txBody>
                    <a:bodyPr/>
                    <a:lstStyle/>
                    <a:p>
                      <a:r>
                        <a:rPr lang="en-US" sz="1600" dirty="0"/>
                        <a:t>Add  R1, R2</a:t>
                      </a:r>
                    </a:p>
                  </a:txBody>
                  <a:tcPr/>
                </a:tc>
                <a:tc>
                  <a:txBody>
                    <a:bodyPr/>
                    <a:lstStyle/>
                    <a:p>
                      <a:r>
                        <a:rPr lang="en-US" sz="1600" dirty="0"/>
                        <a:t>0000 0001      0000  XY MN</a:t>
                      </a:r>
                    </a:p>
                  </a:txBody>
                  <a:tcPr/>
                </a:tc>
                <a:tc>
                  <a:txBody>
                    <a:bodyPr/>
                    <a:lstStyle/>
                    <a:p>
                      <a:r>
                        <a:rPr lang="en-US" sz="1600" dirty="0"/>
                        <a:t>R1</a:t>
                      </a:r>
                      <a:r>
                        <a:rPr lang="zh-CN" altLang="en-US" sz="1600" dirty="0"/>
                        <a:t>加</a:t>
                      </a:r>
                      <a:r>
                        <a:rPr lang="en-US" sz="1600" dirty="0"/>
                        <a:t>R2</a:t>
                      </a:r>
                      <a:r>
                        <a:rPr lang="zh-CN" altLang="en-US" sz="1600" dirty="0"/>
                        <a:t>的和存到</a:t>
                      </a:r>
                      <a:r>
                        <a:rPr lang="en-US" altLang="zh-CN" sz="1600" dirty="0"/>
                        <a:t>R1</a:t>
                      </a:r>
                      <a:r>
                        <a:rPr lang="zh-CN" altLang="en-US" sz="1600" dirty="0"/>
                        <a:t>，如果溢出，设置</a:t>
                      </a:r>
                      <a:r>
                        <a:rPr lang="en-US" altLang="zh-CN" sz="1600" dirty="0"/>
                        <a:t>OF</a:t>
                      </a:r>
                      <a:endParaRPr lang="en-US" sz="1600" dirty="0"/>
                    </a:p>
                  </a:txBody>
                  <a:tcPr/>
                </a:tc>
                <a:extLst>
                  <a:ext uri="{0D108BD9-81ED-4DB2-BD59-A6C34878D82A}">
                    <a16:rowId xmlns:a16="http://schemas.microsoft.com/office/drawing/2014/main" val="22149791"/>
                  </a:ext>
                </a:extLst>
              </a:tr>
              <a:tr h="326923">
                <a:tc>
                  <a:txBody>
                    <a:bodyPr/>
                    <a:lstStyle/>
                    <a:p>
                      <a:r>
                        <a:rPr lang="en-US" sz="1600" dirty="0"/>
                        <a:t>Sub   R1, R2</a:t>
                      </a:r>
                    </a:p>
                  </a:txBody>
                  <a:tcPr/>
                </a:tc>
                <a:tc>
                  <a:txBody>
                    <a:bodyPr/>
                    <a:lstStyle/>
                    <a:p>
                      <a:r>
                        <a:rPr lang="en-US" sz="1600" dirty="0"/>
                        <a:t>0000 0010      0000  XY MN</a:t>
                      </a:r>
                    </a:p>
                  </a:txBody>
                  <a:tcPr/>
                </a:tc>
                <a:tc>
                  <a:txBody>
                    <a:bodyPr/>
                    <a:lstStyle/>
                    <a:p>
                      <a:r>
                        <a:rPr lang="en-US" sz="1600" dirty="0"/>
                        <a:t>R1</a:t>
                      </a:r>
                      <a:r>
                        <a:rPr lang="zh-CN" altLang="en-US" sz="1600" dirty="0"/>
                        <a:t>减</a:t>
                      </a:r>
                      <a:r>
                        <a:rPr lang="en-US" sz="1600" dirty="0"/>
                        <a:t> R2</a:t>
                      </a:r>
                      <a:r>
                        <a:rPr lang="zh-CN" altLang="en-US" sz="1600" dirty="0"/>
                        <a:t>的差存到</a:t>
                      </a:r>
                      <a:r>
                        <a:rPr lang="en-US" altLang="zh-CN" sz="1600" dirty="0"/>
                        <a:t>R1,  </a:t>
                      </a:r>
                      <a:r>
                        <a:rPr lang="zh-CN" altLang="en-US" sz="1600" dirty="0"/>
                        <a:t>如果结果为</a:t>
                      </a:r>
                      <a:r>
                        <a:rPr lang="en-US" altLang="zh-CN" sz="1600" dirty="0"/>
                        <a:t>0</a:t>
                      </a:r>
                      <a:r>
                        <a:rPr lang="zh-CN" altLang="en-US" sz="1600" dirty="0"/>
                        <a:t>，设置</a:t>
                      </a:r>
                      <a:r>
                        <a:rPr lang="en-US" altLang="zh-CN" sz="1600" dirty="0"/>
                        <a:t>ZF</a:t>
                      </a:r>
                      <a:r>
                        <a:rPr lang="zh-CN" altLang="en-US" sz="1600" dirty="0"/>
                        <a:t> </a:t>
                      </a:r>
                      <a:endParaRPr lang="en-US" sz="1600" dirty="0"/>
                    </a:p>
                  </a:txBody>
                  <a:tcPr/>
                </a:tc>
                <a:extLst>
                  <a:ext uri="{0D108BD9-81ED-4DB2-BD59-A6C34878D82A}">
                    <a16:rowId xmlns:a16="http://schemas.microsoft.com/office/drawing/2014/main" val="3099758455"/>
                  </a:ext>
                </a:extLst>
              </a:tr>
              <a:tr h="326923">
                <a:tc>
                  <a:txBody>
                    <a:bodyPr/>
                    <a:lstStyle/>
                    <a:p>
                      <a:r>
                        <a:rPr lang="en-US" sz="1600" dirty="0" err="1"/>
                        <a:t>Mul</a:t>
                      </a:r>
                      <a:r>
                        <a:rPr lang="en-US" sz="1600" dirty="0"/>
                        <a:t>  R1, R2</a:t>
                      </a:r>
                    </a:p>
                  </a:txBody>
                  <a:tcPr/>
                </a:tc>
                <a:tc>
                  <a:txBody>
                    <a:bodyPr/>
                    <a:lstStyle/>
                    <a:p>
                      <a:r>
                        <a:rPr lang="en-US" sz="1600" dirty="0"/>
                        <a:t>0000 0011       0000  XY MN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R1</a:t>
                      </a:r>
                      <a:r>
                        <a:rPr lang="zh-CN" altLang="en-US" sz="1600" dirty="0"/>
                        <a:t>乘以</a:t>
                      </a:r>
                      <a:r>
                        <a:rPr lang="en-US" sz="1600" dirty="0"/>
                        <a:t> R2</a:t>
                      </a:r>
                      <a:r>
                        <a:rPr lang="zh-CN" altLang="en-US" sz="1600" dirty="0"/>
                        <a:t>的积存到</a:t>
                      </a:r>
                      <a:r>
                        <a:rPr lang="en-US" altLang="zh-CN" sz="1600" dirty="0"/>
                        <a:t>R1</a:t>
                      </a:r>
                      <a:r>
                        <a:rPr lang="zh-CN" altLang="en-US" sz="1600" dirty="0"/>
                        <a:t>， </a:t>
                      </a:r>
                      <a:endParaRPr lang="en-US" sz="1600" dirty="0"/>
                    </a:p>
                  </a:txBody>
                  <a:tcPr/>
                </a:tc>
                <a:extLst>
                  <a:ext uri="{0D108BD9-81ED-4DB2-BD59-A6C34878D82A}">
                    <a16:rowId xmlns:a16="http://schemas.microsoft.com/office/drawing/2014/main" val="2743798106"/>
                  </a:ext>
                </a:extLst>
              </a:tr>
              <a:tr h="326923">
                <a:tc>
                  <a:txBody>
                    <a:bodyPr/>
                    <a:lstStyle/>
                    <a:p>
                      <a:r>
                        <a:rPr lang="en-US" sz="1600" dirty="0" err="1"/>
                        <a:t>Div</a:t>
                      </a:r>
                      <a:r>
                        <a:rPr lang="en-US" sz="1600" dirty="0"/>
                        <a:t>   R1, R2</a:t>
                      </a:r>
                    </a:p>
                  </a:txBody>
                  <a:tcPr/>
                </a:tc>
                <a:tc>
                  <a:txBody>
                    <a:bodyPr/>
                    <a:lstStyle/>
                    <a:p>
                      <a:r>
                        <a:rPr lang="en-US" sz="1600" dirty="0"/>
                        <a:t>0000 0100       0000  XY MN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R1</a:t>
                      </a:r>
                      <a:r>
                        <a:rPr lang="zh-CN" altLang="en-US" sz="1600" dirty="0"/>
                        <a:t>除以</a:t>
                      </a:r>
                      <a:r>
                        <a:rPr lang="en-US" sz="1600" dirty="0"/>
                        <a:t> R2</a:t>
                      </a:r>
                      <a:r>
                        <a:rPr lang="zh-CN" altLang="en-US" sz="1600" dirty="0"/>
                        <a:t>的商存到</a:t>
                      </a:r>
                      <a:r>
                        <a:rPr lang="en-US" altLang="zh-CN" sz="1600" dirty="0"/>
                        <a:t>R1</a:t>
                      </a:r>
                      <a:endParaRPr lang="en-US" sz="1600" dirty="0"/>
                    </a:p>
                  </a:txBody>
                  <a:tcPr/>
                </a:tc>
                <a:extLst>
                  <a:ext uri="{0D108BD9-81ED-4DB2-BD59-A6C34878D82A}">
                    <a16:rowId xmlns:a16="http://schemas.microsoft.com/office/drawing/2014/main" val="2491760416"/>
                  </a:ext>
                </a:extLst>
              </a:tr>
              <a:tr h="326923">
                <a:tc>
                  <a:txBody>
                    <a:bodyPr/>
                    <a:lstStyle/>
                    <a:p>
                      <a:r>
                        <a:rPr lang="en-US" sz="1600" dirty="0"/>
                        <a:t>And  R1, R2</a:t>
                      </a:r>
                    </a:p>
                  </a:txBody>
                  <a:tcPr/>
                </a:tc>
                <a:tc>
                  <a:txBody>
                    <a:bodyPr/>
                    <a:lstStyle/>
                    <a:p>
                      <a:r>
                        <a:rPr lang="en-US" sz="1600" dirty="0"/>
                        <a:t>0000 0101       0000  XY MN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R1</a:t>
                      </a:r>
                      <a:r>
                        <a:rPr lang="zh-CN" altLang="en-US" sz="1600" dirty="0"/>
                        <a:t>按位与</a:t>
                      </a:r>
                      <a:r>
                        <a:rPr lang="en-US" sz="1600" dirty="0"/>
                        <a:t> R2</a:t>
                      </a:r>
                      <a:r>
                        <a:rPr lang="zh-CN" altLang="en-US" sz="1600" dirty="0"/>
                        <a:t>的结果存到</a:t>
                      </a:r>
                      <a:r>
                        <a:rPr lang="en-US" altLang="zh-CN" sz="1600" dirty="0"/>
                        <a:t>R1</a:t>
                      </a:r>
                      <a:r>
                        <a:rPr lang="zh-CN" altLang="en-US" sz="1600" dirty="0"/>
                        <a:t>，若</a:t>
                      </a:r>
                      <a:r>
                        <a:rPr lang="en-US" altLang="zh-CN" sz="1600" dirty="0"/>
                        <a:t>0</a:t>
                      </a:r>
                      <a:r>
                        <a:rPr lang="zh-CN" altLang="en-US" sz="1600" dirty="0"/>
                        <a:t>设置</a:t>
                      </a:r>
                      <a:r>
                        <a:rPr lang="en-US" altLang="zh-CN" sz="1600" dirty="0"/>
                        <a:t>ZF</a:t>
                      </a:r>
                      <a:endParaRPr lang="en-US" sz="1600" dirty="0"/>
                    </a:p>
                  </a:txBody>
                  <a:tcPr/>
                </a:tc>
                <a:extLst>
                  <a:ext uri="{0D108BD9-81ED-4DB2-BD59-A6C34878D82A}">
                    <a16:rowId xmlns:a16="http://schemas.microsoft.com/office/drawing/2014/main" val="2208012421"/>
                  </a:ext>
                </a:extLst>
              </a:tr>
              <a:tr h="326923">
                <a:tc>
                  <a:txBody>
                    <a:bodyPr/>
                    <a:lstStyle/>
                    <a:p>
                      <a:r>
                        <a:rPr lang="en-US" sz="1600" dirty="0"/>
                        <a:t>Or   R1, R2</a:t>
                      </a:r>
                    </a:p>
                  </a:txBody>
                  <a:tcPr/>
                </a:tc>
                <a:tc>
                  <a:txBody>
                    <a:bodyPr/>
                    <a:lstStyle/>
                    <a:p>
                      <a:r>
                        <a:rPr lang="en-US" sz="1600" dirty="0"/>
                        <a:t>0000 0110       0000  XY MN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R1</a:t>
                      </a:r>
                      <a:r>
                        <a:rPr lang="zh-CN" altLang="en-US" sz="1600" dirty="0"/>
                        <a:t>按位或</a:t>
                      </a:r>
                      <a:r>
                        <a:rPr lang="en-US" sz="1600" dirty="0"/>
                        <a:t> R2</a:t>
                      </a:r>
                      <a:r>
                        <a:rPr lang="zh-CN" altLang="en-US" sz="1600" dirty="0"/>
                        <a:t>的结果存到</a:t>
                      </a:r>
                      <a:r>
                        <a:rPr lang="en-US" altLang="zh-CN" sz="1600" dirty="0"/>
                        <a:t>R1</a:t>
                      </a:r>
                      <a:r>
                        <a:rPr lang="zh-CN" altLang="en-US" sz="1600" dirty="0"/>
                        <a:t>，若</a:t>
                      </a:r>
                      <a:r>
                        <a:rPr lang="en-US" altLang="zh-CN" sz="1600" dirty="0"/>
                        <a:t>0</a:t>
                      </a:r>
                      <a:r>
                        <a:rPr lang="zh-CN" altLang="en-US" sz="1600" dirty="0"/>
                        <a:t>设置</a:t>
                      </a:r>
                      <a:r>
                        <a:rPr lang="en-US" altLang="zh-CN" sz="1600" dirty="0"/>
                        <a:t>ZF</a:t>
                      </a:r>
                      <a:endParaRPr lang="en-US" sz="1600" dirty="0"/>
                    </a:p>
                  </a:txBody>
                  <a:tcPr/>
                </a:tc>
                <a:extLst>
                  <a:ext uri="{0D108BD9-81ED-4DB2-BD59-A6C34878D82A}">
                    <a16:rowId xmlns:a16="http://schemas.microsoft.com/office/drawing/2014/main" val="1278487739"/>
                  </a:ext>
                </a:extLst>
              </a:tr>
              <a:tr h="326923">
                <a:tc>
                  <a:txBody>
                    <a:bodyPr/>
                    <a:lstStyle/>
                    <a:p>
                      <a:r>
                        <a:rPr lang="en-US" sz="1600" dirty="0"/>
                        <a:t>Not   R1</a:t>
                      </a:r>
                    </a:p>
                  </a:txBody>
                  <a:tcPr/>
                </a:tc>
                <a:tc>
                  <a:txBody>
                    <a:bodyPr/>
                    <a:lstStyle/>
                    <a:p>
                      <a:r>
                        <a:rPr lang="en-US" sz="1600" dirty="0"/>
                        <a:t>0000 0111       0000  XY MN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R1</a:t>
                      </a:r>
                      <a:r>
                        <a:rPr lang="zh-CN" altLang="en-US" sz="1600" dirty="0"/>
                        <a:t>按位取反的结果存到</a:t>
                      </a:r>
                      <a:r>
                        <a:rPr lang="en-US" altLang="zh-CN" sz="1600" dirty="0"/>
                        <a:t>R1</a:t>
                      </a:r>
                      <a:endParaRPr lang="en-US" sz="1600" dirty="0"/>
                    </a:p>
                  </a:txBody>
                  <a:tcPr/>
                </a:tc>
                <a:extLst>
                  <a:ext uri="{0D108BD9-81ED-4DB2-BD59-A6C34878D82A}">
                    <a16:rowId xmlns:a16="http://schemas.microsoft.com/office/drawing/2014/main" val="193554429"/>
                  </a:ext>
                </a:extLst>
              </a:tr>
              <a:tr h="326923">
                <a:tc>
                  <a:txBody>
                    <a:bodyPr/>
                    <a:lstStyle/>
                    <a:p>
                      <a:r>
                        <a:rPr lang="en-US" altLang="zh-CN" sz="1600" dirty="0" err="1"/>
                        <a:t>Xor</a:t>
                      </a:r>
                      <a:r>
                        <a:rPr lang="en-US" altLang="zh-CN" sz="1600" dirty="0"/>
                        <a:t>  R1, R2</a:t>
                      </a:r>
                      <a:endParaRPr lang="en-US" sz="1600" dirty="0"/>
                    </a:p>
                  </a:txBody>
                  <a:tcPr/>
                </a:tc>
                <a:tc>
                  <a:txBody>
                    <a:bodyPr/>
                    <a:lstStyle/>
                    <a:p>
                      <a:r>
                        <a:rPr lang="en-US" sz="1600" dirty="0"/>
                        <a:t>0000 1000       0000  XY MN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R1</a:t>
                      </a:r>
                      <a:r>
                        <a:rPr lang="zh-CN" altLang="en-US" sz="1600" dirty="0"/>
                        <a:t>按位异或</a:t>
                      </a:r>
                      <a:r>
                        <a:rPr lang="en-US" sz="1600" dirty="0"/>
                        <a:t> R2</a:t>
                      </a:r>
                      <a:r>
                        <a:rPr lang="zh-CN" altLang="en-US" sz="1600" dirty="0"/>
                        <a:t>的结果存到</a:t>
                      </a:r>
                      <a:r>
                        <a:rPr lang="en-US" altLang="zh-CN" sz="1600" dirty="0"/>
                        <a:t>R1</a:t>
                      </a:r>
                      <a:r>
                        <a:rPr lang="zh-CN" altLang="en-US" sz="1600" dirty="0"/>
                        <a:t>，若</a:t>
                      </a:r>
                      <a:r>
                        <a:rPr lang="en-US" altLang="zh-CN" sz="1600" dirty="0"/>
                        <a:t>0</a:t>
                      </a:r>
                      <a:r>
                        <a:rPr lang="zh-CN" altLang="en-US" sz="1600" dirty="0"/>
                        <a:t>设置</a:t>
                      </a:r>
                      <a:r>
                        <a:rPr lang="en-US" altLang="zh-CN" sz="1600" dirty="0"/>
                        <a:t>ZF</a:t>
                      </a:r>
                      <a:r>
                        <a:rPr lang="zh-CN" altLang="en-US" sz="1600" dirty="0"/>
                        <a:t>  </a:t>
                      </a:r>
                      <a:endParaRPr lang="en-US" sz="1600" dirty="0"/>
                    </a:p>
                  </a:txBody>
                  <a:tcPr/>
                </a:tc>
                <a:extLst>
                  <a:ext uri="{0D108BD9-81ED-4DB2-BD59-A6C34878D82A}">
                    <a16:rowId xmlns:a16="http://schemas.microsoft.com/office/drawing/2014/main" val="1043847680"/>
                  </a:ext>
                </a:extLst>
              </a:tr>
              <a:tr h="407963">
                <a:tc>
                  <a:txBody>
                    <a:bodyPr/>
                    <a:lstStyle/>
                    <a:p>
                      <a:r>
                        <a:rPr lang="en-US" sz="1600" dirty="0"/>
                        <a:t>Load  R1, [R2]</a:t>
                      </a:r>
                    </a:p>
                  </a:txBody>
                  <a:tcPr/>
                </a:tc>
                <a:tc>
                  <a:txBody>
                    <a:bodyPr/>
                    <a:lstStyle/>
                    <a:p>
                      <a:r>
                        <a:rPr lang="en-US" sz="1600" dirty="0"/>
                        <a:t>0000 1001       0000  XY MN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把</a:t>
                      </a:r>
                      <a:r>
                        <a:rPr lang="en-US" altLang="zh-CN" sz="1600" dirty="0"/>
                        <a:t>R2</a:t>
                      </a:r>
                      <a:r>
                        <a:rPr lang="zh-CN" altLang="en-US" sz="1600" dirty="0"/>
                        <a:t>所指定的内存地址的内容存到</a:t>
                      </a:r>
                      <a:r>
                        <a:rPr lang="en-US" altLang="zh-CN" sz="1600" dirty="0"/>
                        <a:t>R1</a:t>
                      </a:r>
                      <a:endParaRPr lang="en-US" sz="1600" dirty="0"/>
                    </a:p>
                  </a:txBody>
                  <a:tcPr/>
                </a:tc>
                <a:extLst>
                  <a:ext uri="{0D108BD9-81ED-4DB2-BD59-A6C34878D82A}">
                    <a16:rowId xmlns:a16="http://schemas.microsoft.com/office/drawing/2014/main" val="1726793720"/>
                  </a:ext>
                </a:extLst>
              </a:tr>
              <a:tr h="422031">
                <a:tc>
                  <a:txBody>
                    <a:bodyPr/>
                    <a:lstStyle/>
                    <a:p>
                      <a:r>
                        <a:rPr lang="en-US" sz="1600" dirty="0"/>
                        <a:t>Store  [R1], R2</a:t>
                      </a:r>
                    </a:p>
                  </a:txBody>
                  <a:tcPr/>
                </a:tc>
                <a:tc>
                  <a:txBody>
                    <a:bodyPr/>
                    <a:lstStyle/>
                    <a:p>
                      <a:r>
                        <a:rPr lang="en-US" sz="1600" dirty="0"/>
                        <a:t>0000 1010       0000  XY MN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把</a:t>
                      </a:r>
                      <a:r>
                        <a:rPr lang="en-US" sz="1600" dirty="0"/>
                        <a:t>R2</a:t>
                      </a:r>
                      <a:r>
                        <a:rPr lang="zh-CN" altLang="en-US" sz="1600" dirty="0"/>
                        <a:t>的内容存到</a:t>
                      </a:r>
                      <a:r>
                        <a:rPr lang="en-US" altLang="zh-CN" sz="1600" dirty="0"/>
                        <a:t>R1</a:t>
                      </a:r>
                      <a:r>
                        <a:rPr lang="zh-CN" altLang="en-US" sz="1600" dirty="0"/>
                        <a:t>所指定的内存</a:t>
                      </a:r>
                      <a:endParaRPr lang="en-US" sz="1600" dirty="0"/>
                    </a:p>
                  </a:txBody>
                  <a:tcPr/>
                </a:tc>
                <a:extLst>
                  <a:ext uri="{0D108BD9-81ED-4DB2-BD59-A6C34878D82A}">
                    <a16:rowId xmlns:a16="http://schemas.microsoft.com/office/drawing/2014/main" val="172648439"/>
                  </a:ext>
                </a:extLst>
              </a:tr>
              <a:tr h="326923">
                <a:tc>
                  <a:txBody>
                    <a:bodyPr/>
                    <a:lstStyle/>
                    <a:p>
                      <a:r>
                        <a:rPr lang="en-US" sz="1600" dirty="0"/>
                        <a:t>Jump  R1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0000 1011       0000  XY MN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从</a:t>
                      </a:r>
                      <a:r>
                        <a:rPr lang="en-US" sz="1600" dirty="0"/>
                        <a:t>R1</a:t>
                      </a:r>
                      <a:r>
                        <a:rPr lang="zh-CN" altLang="en-US" sz="1600" dirty="0"/>
                        <a:t>指定的内存地址，取下一条指令，开始执行</a:t>
                      </a:r>
                      <a:endParaRPr lang="en-US" sz="1600" dirty="0"/>
                    </a:p>
                  </a:txBody>
                  <a:tcPr/>
                </a:tc>
                <a:extLst>
                  <a:ext uri="{0D108BD9-81ED-4DB2-BD59-A6C34878D82A}">
                    <a16:rowId xmlns:a16="http://schemas.microsoft.com/office/drawing/2014/main" val="3327486778"/>
                  </a:ext>
                </a:extLst>
              </a:tr>
              <a:tr h="326923">
                <a:tc>
                  <a:txBody>
                    <a:bodyPr/>
                    <a:lstStyle/>
                    <a:p>
                      <a:r>
                        <a:rPr lang="en-US" sz="1600" dirty="0" err="1"/>
                        <a:t>Jz</a:t>
                      </a:r>
                      <a:r>
                        <a:rPr lang="zh-CN" altLang="en-US" sz="1600" dirty="0"/>
                        <a:t>   </a:t>
                      </a:r>
                      <a:r>
                        <a:rPr lang="en-US" altLang="zh-CN" sz="1600" dirty="0"/>
                        <a:t>R1</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0000 1100       0000  XY MN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如果</a:t>
                      </a:r>
                      <a:r>
                        <a:rPr lang="en-US" altLang="zh-CN" sz="1600" dirty="0"/>
                        <a:t>ZF</a:t>
                      </a:r>
                      <a:r>
                        <a:rPr lang="zh-CN" altLang="en-US" sz="1600" dirty="0"/>
                        <a:t>为</a:t>
                      </a:r>
                      <a:r>
                        <a:rPr lang="en-US" altLang="zh-CN" sz="1600" dirty="0"/>
                        <a:t>0</a:t>
                      </a:r>
                      <a:r>
                        <a:rPr lang="zh-CN" altLang="en-US" sz="1600" dirty="0"/>
                        <a:t>， 则从</a:t>
                      </a:r>
                      <a:r>
                        <a:rPr lang="en-US" altLang="zh-CN" sz="1600" dirty="0"/>
                        <a:t>R1</a:t>
                      </a:r>
                      <a:r>
                        <a:rPr lang="zh-CN" altLang="en-US" sz="1600" dirty="0"/>
                        <a:t>取下一条指令开始执行；</a:t>
                      </a:r>
                      <a:endParaRPr lang="en-US" sz="1600" dirty="0"/>
                    </a:p>
                  </a:txBody>
                  <a:tcPr/>
                </a:tc>
                <a:extLst>
                  <a:ext uri="{0D108BD9-81ED-4DB2-BD59-A6C34878D82A}">
                    <a16:rowId xmlns:a16="http://schemas.microsoft.com/office/drawing/2014/main" val="11925309"/>
                  </a:ext>
                </a:extLst>
              </a:tr>
              <a:tr h="358291">
                <a:tc>
                  <a:txBody>
                    <a:bodyPr/>
                    <a:lstStyle/>
                    <a:p>
                      <a:r>
                        <a:rPr lang="en-US" altLang="zh-CN" sz="1600" dirty="0" err="1"/>
                        <a:t>Jnz</a:t>
                      </a:r>
                      <a:r>
                        <a:rPr lang="en-US" altLang="zh-CN" sz="1600" dirty="0"/>
                        <a:t>   R1</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0000 1100       0000  XY MN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如果</a:t>
                      </a:r>
                      <a:r>
                        <a:rPr lang="en-US" altLang="zh-CN" sz="1600" dirty="0"/>
                        <a:t>ZF</a:t>
                      </a:r>
                      <a:r>
                        <a:rPr lang="zh-CN" altLang="en-US" sz="1600" dirty="0"/>
                        <a:t>不为</a:t>
                      </a:r>
                      <a:r>
                        <a:rPr lang="en-US" altLang="zh-CN" sz="1600" dirty="0"/>
                        <a:t>0</a:t>
                      </a:r>
                      <a:r>
                        <a:rPr lang="zh-CN" altLang="en-US" sz="1600" dirty="0"/>
                        <a:t>， 则从</a:t>
                      </a:r>
                      <a:r>
                        <a:rPr lang="en-US" altLang="zh-CN" sz="1600" dirty="0"/>
                        <a:t>R1</a:t>
                      </a:r>
                      <a:r>
                        <a:rPr lang="zh-CN" altLang="en-US" sz="1600" dirty="0"/>
                        <a:t>取下一条指令开始执行；</a:t>
                      </a:r>
                      <a:endParaRPr lang="en-US" sz="1600" dirty="0"/>
                    </a:p>
                  </a:txBody>
                  <a:tcPr/>
                </a:tc>
                <a:extLst>
                  <a:ext uri="{0D108BD9-81ED-4DB2-BD59-A6C34878D82A}">
                    <a16:rowId xmlns:a16="http://schemas.microsoft.com/office/drawing/2014/main" val="296053947"/>
                  </a:ext>
                </a:extLst>
              </a:tr>
            </a:tbl>
          </a:graphicData>
        </a:graphic>
      </p:graphicFrame>
      <p:sp>
        <p:nvSpPr>
          <p:cNvPr id="3" name="Rectangle 2">
            <a:extLst>
              <a:ext uri="{FF2B5EF4-FFF2-40B4-BE49-F238E27FC236}">
                <a16:creationId xmlns:a16="http://schemas.microsoft.com/office/drawing/2014/main" id="{1DC9EA5C-203A-42C6-BBF4-527AE9D187F1}"/>
              </a:ext>
            </a:extLst>
          </p:cNvPr>
          <p:cNvSpPr/>
          <p:nvPr/>
        </p:nvSpPr>
        <p:spPr>
          <a:xfrm>
            <a:off x="726830" y="1381744"/>
            <a:ext cx="1688123" cy="4301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r>
              <a:rPr lang="zh-CN" altLang="en-US" dirty="0">
                <a:solidFill>
                  <a:schemeClr val="tx1"/>
                </a:solidFill>
              </a:rPr>
              <a:t>位操作码</a:t>
            </a:r>
            <a:endParaRPr lang="en-US" dirty="0">
              <a:solidFill>
                <a:schemeClr val="tx1"/>
              </a:solidFill>
            </a:endParaRPr>
          </a:p>
        </p:txBody>
      </p:sp>
      <p:sp>
        <p:nvSpPr>
          <p:cNvPr id="6" name="Rectangle 5">
            <a:extLst>
              <a:ext uri="{FF2B5EF4-FFF2-40B4-BE49-F238E27FC236}">
                <a16:creationId xmlns:a16="http://schemas.microsoft.com/office/drawing/2014/main" id="{CB713284-6002-4169-A419-DDF113867AB5}"/>
              </a:ext>
            </a:extLst>
          </p:cNvPr>
          <p:cNvSpPr/>
          <p:nvPr/>
        </p:nvSpPr>
        <p:spPr>
          <a:xfrm>
            <a:off x="2414953" y="1380318"/>
            <a:ext cx="1688123" cy="4301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8</a:t>
            </a:r>
            <a:r>
              <a:rPr lang="zh-CN" altLang="en-US" dirty="0">
                <a:solidFill>
                  <a:schemeClr val="tx1"/>
                </a:solidFill>
              </a:rPr>
              <a:t>位操作数</a:t>
            </a:r>
            <a:endParaRPr lang="en-US" dirty="0">
              <a:solidFill>
                <a:schemeClr val="tx1"/>
              </a:solidFill>
            </a:endParaRPr>
          </a:p>
        </p:txBody>
      </p:sp>
      <p:sp>
        <p:nvSpPr>
          <p:cNvPr id="4" name="TextBox 3">
            <a:extLst>
              <a:ext uri="{FF2B5EF4-FFF2-40B4-BE49-F238E27FC236}">
                <a16:creationId xmlns:a16="http://schemas.microsoft.com/office/drawing/2014/main" id="{F066F08C-5905-4D7D-B348-2A4701AEA067}"/>
              </a:ext>
            </a:extLst>
          </p:cNvPr>
          <p:cNvSpPr txBox="1"/>
          <p:nvPr/>
        </p:nvSpPr>
        <p:spPr>
          <a:xfrm>
            <a:off x="4337538" y="1379349"/>
            <a:ext cx="3212124" cy="369332"/>
          </a:xfrm>
          <a:prstGeom prst="rect">
            <a:avLst/>
          </a:prstGeom>
          <a:noFill/>
        </p:spPr>
        <p:txBody>
          <a:bodyPr wrap="square" rtlCol="0">
            <a:spAutoFit/>
          </a:bodyPr>
          <a:lstStyle/>
          <a:p>
            <a:r>
              <a:rPr lang="en-US" altLang="zh-CN" dirty="0"/>
              <a:t>(</a:t>
            </a:r>
            <a:r>
              <a:rPr lang="zh-CN" altLang="en-US" sz="1200" dirty="0"/>
              <a:t>只是用来解释什么是指令编码，本身有缺陷</a:t>
            </a:r>
            <a:r>
              <a:rPr lang="zh-CN" altLang="en-US" dirty="0"/>
              <a:t>）</a:t>
            </a:r>
            <a:endParaRPr lang="en-US" dirty="0"/>
          </a:p>
        </p:txBody>
      </p:sp>
      <p:graphicFrame>
        <p:nvGraphicFramePr>
          <p:cNvPr id="5" name="Table 4">
            <a:extLst>
              <a:ext uri="{FF2B5EF4-FFF2-40B4-BE49-F238E27FC236}">
                <a16:creationId xmlns:a16="http://schemas.microsoft.com/office/drawing/2014/main" id="{2C1C1B3B-81BE-4C41-BAB5-D58C3FCE9885}"/>
              </a:ext>
            </a:extLst>
          </p:cNvPr>
          <p:cNvGraphicFramePr>
            <a:graphicFrameLocks noGrp="1"/>
          </p:cNvGraphicFramePr>
          <p:nvPr>
            <p:extLst>
              <p:ext uri="{D42A27DB-BD31-4B8C-83A1-F6EECF244321}">
                <p14:modId xmlns:p14="http://schemas.microsoft.com/office/powerpoint/2010/main" val="3468856086"/>
              </p:ext>
            </p:extLst>
          </p:nvPr>
        </p:nvGraphicFramePr>
        <p:xfrm>
          <a:off x="9769231" y="2500080"/>
          <a:ext cx="2305538" cy="1854200"/>
        </p:xfrm>
        <a:graphic>
          <a:graphicData uri="http://schemas.openxmlformats.org/drawingml/2006/table">
            <a:tbl>
              <a:tblPr firstRow="1" bandRow="1">
                <a:tableStyleId>{5C22544A-7EE6-4342-B048-85BDC9FD1C3A}</a:tableStyleId>
              </a:tblPr>
              <a:tblGrid>
                <a:gridCol w="1203569">
                  <a:extLst>
                    <a:ext uri="{9D8B030D-6E8A-4147-A177-3AD203B41FA5}">
                      <a16:colId xmlns:a16="http://schemas.microsoft.com/office/drawing/2014/main" val="718158691"/>
                    </a:ext>
                  </a:extLst>
                </a:gridCol>
                <a:gridCol w="1101969">
                  <a:extLst>
                    <a:ext uri="{9D8B030D-6E8A-4147-A177-3AD203B41FA5}">
                      <a16:colId xmlns:a16="http://schemas.microsoft.com/office/drawing/2014/main" val="1146443976"/>
                    </a:ext>
                  </a:extLst>
                </a:gridCol>
              </a:tblGrid>
              <a:tr h="370840">
                <a:tc>
                  <a:txBody>
                    <a:bodyPr/>
                    <a:lstStyle/>
                    <a:p>
                      <a:r>
                        <a:rPr lang="en-US" dirty="0"/>
                        <a:t>X Y(MN)</a:t>
                      </a:r>
                    </a:p>
                  </a:txBody>
                  <a:tcPr/>
                </a:tc>
                <a:tc>
                  <a:txBody>
                    <a:bodyPr/>
                    <a:lstStyle/>
                    <a:p>
                      <a:r>
                        <a:rPr lang="zh-CN" altLang="en-US" dirty="0"/>
                        <a:t>寄存器</a:t>
                      </a:r>
                      <a:endParaRPr lang="en-US" dirty="0"/>
                    </a:p>
                  </a:txBody>
                  <a:tcPr/>
                </a:tc>
                <a:extLst>
                  <a:ext uri="{0D108BD9-81ED-4DB2-BD59-A6C34878D82A}">
                    <a16:rowId xmlns:a16="http://schemas.microsoft.com/office/drawing/2014/main" val="462461196"/>
                  </a:ext>
                </a:extLst>
              </a:tr>
              <a:tr h="370840">
                <a:tc>
                  <a:txBody>
                    <a:bodyPr/>
                    <a:lstStyle/>
                    <a:p>
                      <a:r>
                        <a:rPr lang="en-US" dirty="0"/>
                        <a:t>00</a:t>
                      </a:r>
                    </a:p>
                  </a:txBody>
                  <a:tcPr/>
                </a:tc>
                <a:tc>
                  <a:txBody>
                    <a:bodyPr/>
                    <a:lstStyle/>
                    <a:p>
                      <a:r>
                        <a:rPr lang="en-US" dirty="0"/>
                        <a:t>RA</a:t>
                      </a:r>
                    </a:p>
                  </a:txBody>
                  <a:tcPr/>
                </a:tc>
                <a:extLst>
                  <a:ext uri="{0D108BD9-81ED-4DB2-BD59-A6C34878D82A}">
                    <a16:rowId xmlns:a16="http://schemas.microsoft.com/office/drawing/2014/main" val="456970023"/>
                  </a:ext>
                </a:extLst>
              </a:tr>
              <a:tr h="370840">
                <a:tc>
                  <a:txBody>
                    <a:bodyPr/>
                    <a:lstStyle/>
                    <a:p>
                      <a:r>
                        <a:rPr lang="en-US" dirty="0"/>
                        <a:t>01</a:t>
                      </a:r>
                    </a:p>
                  </a:txBody>
                  <a:tcPr/>
                </a:tc>
                <a:tc>
                  <a:txBody>
                    <a:bodyPr/>
                    <a:lstStyle/>
                    <a:p>
                      <a:r>
                        <a:rPr lang="en-US" dirty="0"/>
                        <a:t>RB</a:t>
                      </a:r>
                    </a:p>
                  </a:txBody>
                  <a:tcPr/>
                </a:tc>
                <a:extLst>
                  <a:ext uri="{0D108BD9-81ED-4DB2-BD59-A6C34878D82A}">
                    <a16:rowId xmlns:a16="http://schemas.microsoft.com/office/drawing/2014/main" val="1416479055"/>
                  </a:ext>
                </a:extLst>
              </a:tr>
              <a:tr h="370840">
                <a:tc>
                  <a:txBody>
                    <a:bodyPr/>
                    <a:lstStyle/>
                    <a:p>
                      <a:r>
                        <a:rPr lang="en-US" dirty="0"/>
                        <a:t>10</a:t>
                      </a:r>
                    </a:p>
                  </a:txBody>
                  <a:tcPr/>
                </a:tc>
                <a:tc>
                  <a:txBody>
                    <a:bodyPr/>
                    <a:lstStyle/>
                    <a:p>
                      <a:r>
                        <a:rPr lang="en-US" dirty="0"/>
                        <a:t>RC</a:t>
                      </a:r>
                    </a:p>
                  </a:txBody>
                  <a:tcPr/>
                </a:tc>
                <a:extLst>
                  <a:ext uri="{0D108BD9-81ED-4DB2-BD59-A6C34878D82A}">
                    <a16:rowId xmlns:a16="http://schemas.microsoft.com/office/drawing/2014/main" val="417036194"/>
                  </a:ext>
                </a:extLst>
              </a:tr>
              <a:tr h="370840">
                <a:tc>
                  <a:txBody>
                    <a:bodyPr/>
                    <a:lstStyle/>
                    <a:p>
                      <a:r>
                        <a:rPr lang="en-US" dirty="0"/>
                        <a:t>11</a:t>
                      </a:r>
                    </a:p>
                  </a:txBody>
                  <a:tcPr/>
                </a:tc>
                <a:tc>
                  <a:txBody>
                    <a:bodyPr/>
                    <a:lstStyle/>
                    <a:p>
                      <a:r>
                        <a:rPr lang="en-US" dirty="0"/>
                        <a:t>RD</a:t>
                      </a:r>
                    </a:p>
                  </a:txBody>
                  <a:tcPr/>
                </a:tc>
                <a:extLst>
                  <a:ext uri="{0D108BD9-81ED-4DB2-BD59-A6C34878D82A}">
                    <a16:rowId xmlns:a16="http://schemas.microsoft.com/office/drawing/2014/main" val="953885139"/>
                  </a:ext>
                </a:extLst>
              </a:tr>
            </a:tbl>
          </a:graphicData>
        </a:graphic>
      </p:graphicFrame>
    </p:spTree>
    <p:extLst>
      <p:ext uri="{BB962C8B-B14F-4D97-AF65-F5344CB8AC3E}">
        <p14:creationId xmlns:p14="http://schemas.microsoft.com/office/powerpoint/2010/main" val="144715938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677160" y="546410"/>
            <a:ext cx="8595000" cy="54641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200" b="1" strike="noStrike" spc="-1" dirty="0">
                <a:solidFill>
                  <a:srgbClr val="5FCBEF"/>
                </a:solidFill>
                <a:latin typeface="Trebuchet MS"/>
                <a:ea typeface="DejaVu Sans"/>
              </a:rPr>
              <a:t>CPU</a:t>
            </a:r>
            <a:r>
              <a:rPr lang="zh-CN" altLang="en-US" sz="3200" b="1" spc="-1" dirty="0">
                <a:solidFill>
                  <a:srgbClr val="5FCBEF"/>
                </a:solidFill>
                <a:latin typeface="Trebuchet MS"/>
                <a:ea typeface="DejaVu Sans"/>
              </a:rPr>
              <a:t>时钟信号</a:t>
            </a:r>
            <a:br>
              <a:rPr sz="3200" b="1" dirty="0"/>
            </a:br>
            <a:endParaRPr lang="en-US" sz="3200" b="1" strike="noStrike" spc="-1" dirty="0">
              <a:latin typeface="Arial"/>
            </a:endParaRPr>
          </a:p>
        </p:txBody>
      </p:sp>
      <p:sp>
        <p:nvSpPr>
          <p:cNvPr id="4" name="Line 4">
            <a:extLst>
              <a:ext uri="{FF2B5EF4-FFF2-40B4-BE49-F238E27FC236}">
                <a16:creationId xmlns:a16="http://schemas.microsoft.com/office/drawing/2014/main" id="{A90C9ADD-C688-44CA-A582-B31E2E051DD8}"/>
              </a:ext>
            </a:extLst>
          </p:cNvPr>
          <p:cNvSpPr>
            <a:spLocks noChangeShapeType="1"/>
          </p:cNvSpPr>
          <p:nvPr/>
        </p:nvSpPr>
        <p:spPr bwMode="auto">
          <a:xfrm>
            <a:off x="2209799" y="2345034"/>
            <a:ext cx="457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Line 5">
            <a:extLst>
              <a:ext uri="{FF2B5EF4-FFF2-40B4-BE49-F238E27FC236}">
                <a16:creationId xmlns:a16="http://schemas.microsoft.com/office/drawing/2014/main" id="{DF49591D-691C-47EB-B514-9E1171CFA64C}"/>
              </a:ext>
            </a:extLst>
          </p:cNvPr>
          <p:cNvSpPr>
            <a:spLocks noChangeShapeType="1"/>
          </p:cNvSpPr>
          <p:nvPr/>
        </p:nvSpPr>
        <p:spPr bwMode="auto">
          <a:xfrm>
            <a:off x="3352799" y="2345034"/>
            <a:ext cx="685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Line 6">
            <a:extLst>
              <a:ext uri="{FF2B5EF4-FFF2-40B4-BE49-F238E27FC236}">
                <a16:creationId xmlns:a16="http://schemas.microsoft.com/office/drawing/2014/main" id="{C40C7F80-ADDD-4A7D-B33B-901B61DC27FA}"/>
              </a:ext>
            </a:extLst>
          </p:cNvPr>
          <p:cNvSpPr>
            <a:spLocks noChangeShapeType="1"/>
          </p:cNvSpPr>
          <p:nvPr/>
        </p:nvSpPr>
        <p:spPr bwMode="auto">
          <a:xfrm>
            <a:off x="4724399" y="2345034"/>
            <a:ext cx="685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7">
            <a:extLst>
              <a:ext uri="{FF2B5EF4-FFF2-40B4-BE49-F238E27FC236}">
                <a16:creationId xmlns:a16="http://schemas.microsoft.com/office/drawing/2014/main" id="{A71B4103-B731-4773-9977-C1081775B96E}"/>
              </a:ext>
            </a:extLst>
          </p:cNvPr>
          <p:cNvSpPr>
            <a:spLocks noChangeShapeType="1"/>
          </p:cNvSpPr>
          <p:nvPr/>
        </p:nvSpPr>
        <p:spPr bwMode="auto">
          <a:xfrm>
            <a:off x="6095999" y="2345034"/>
            <a:ext cx="685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8">
            <a:extLst>
              <a:ext uri="{FF2B5EF4-FFF2-40B4-BE49-F238E27FC236}">
                <a16:creationId xmlns:a16="http://schemas.microsoft.com/office/drawing/2014/main" id="{EAAB90D9-532A-4604-A232-AC30675D9974}"/>
              </a:ext>
            </a:extLst>
          </p:cNvPr>
          <p:cNvSpPr>
            <a:spLocks noChangeShapeType="1"/>
          </p:cNvSpPr>
          <p:nvPr/>
        </p:nvSpPr>
        <p:spPr bwMode="auto">
          <a:xfrm>
            <a:off x="7467599" y="2345034"/>
            <a:ext cx="685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9">
            <a:extLst>
              <a:ext uri="{FF2B5EF4-FFF2-40B4-BE49-F238E27FC236}">
                <a16:creationId xmlns:a16="http://schemas.microsoft.com/office/drawing/2014/main" id="{E33A4D81-F180-4152-9879-DDB277577B41}"/>
              </a:ext>
            </a:extLst>
          </p:cNvPr>
          <p:cNvSpPr>
            <a:spLocks noChangeShapeType="1"/>
          </p:cNvSpPr>
          <p:nvPr/>
        </p:nvSpPr>
        <p:spPr bwMode="auto">
          <a:xfrm>
            <a:off x="2666999" y="1887834"/>
            <a:ext cx="685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0">
            <a:extLst>
              <a:ext uri="{FF2B5EF4-FFF2-40B4-BE49-F238E27FC236}">
                <a16:creationId xmlns:a16="http://schemas.microsoft.com/office/drawing/2014/main" id="{F573BFE5-FF95-447D-8C6F-3346EEDF5252}"/>
              </a:ext>
            </a:extLst>
          </p:cNvPr>
          <p:cNvSpPr>
            <a:spLocks noChangeShapeType="1"/>
          </p:cNvSpPr>
          <p:nvPr/>
        </p:nvSpPr>
        <p:spPr bwMode="auto">
          <a:xfrm>
            <a:off x="4038599" y="1887834"/>
            <a:ext cx="685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1">
            <a:extLst>
              <a:ext uri="{FF2B5EF4-FFF2-40B4-BE49-F238E27FC236}">
                <a16:creationId xmlns:a16="http://schemas.microsoft.com/office/drawing/2014/main" id="{7E9695F9-E8A9-40A5-A3FA-BEFDF104BACF}"/>
              </a:ext>
            </a:extLst>
          </p:cNvPr>
          <p:cNvSpPr>
            <a:spLocks noChangeShapeType="1"/>
          </p:cNvSpPr>
          <p:nvPr/>
        </p:nvSpPr>
        <p:spPr bwMode="auto">
          <a:xfrm>
            <a:off x="5410199" y="1887834"/>
            <a:ext cx="685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2">
            <a:extLst>
              <a:ext uri="{FF2B5EF4-FFF2-40B4-BE49-F238E27FC236}">
                <a16:creationId xmlns:a16="http://schemas.microsoft.com/office/drawing/2014/main" id="{98F0FAAB-41B6-4E7B-A98A-04317BA9ABF0}"/>
              </a:ext>
            </a:extLst>
          </p:cNvPr>
          <p:cNvSpPr>
            <a:spLocks noChangeShapeType="1"/>
          </p:cNvSpPr>
          <p:nvPr/>
        </p:nvSpPr>
        <p:spPr bwMode="auto">
          <a:xfrm>
            <a:off x="6781799" y="1887834"/>
            <a:ext cx="685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3">
            <a:extLst>
              <a:ext uri="{FF2B5EF4-FFF2-40B4-BE49-F238E27FC236}">
                <a16:creationId xmlns:a16="http://schemas.microsoft.com/office/drawing/2014/main" id="{B50C8243-7D3E-43DF-9488-4FCC023A651F}"/>
              </a:ext>
            </a:extLst>
          </p:cNvPr>
          <p:cNvSpPr>
            <a:spLocks noChangeShapeType="1"/>
          </p:cNvSpPr>
          <p:nvPr/>
        </p:nvSpPr>
        <p:spPr bwMode="auto">
          <a:xfrm>
            <a:off x="8153399" y="1887834"/>
            <a:ext cx="381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4">
            <a:extLst>
              <a:ext uri="{FF2B5EF4-FFF2-40B4-BE49-F238E27FC236}">
                <a16:creationId xmlns:a16="http://schemas.microsoft.com/office/drawing/2014/main" id="{743B2973-B618-4E1E-B8ED-6FAE5ADC7E25}"/>
              </a:ext>
            </a:extLst>
          </p:cNvPr>
          <p:cNvSpPr>
            <a:spLocks noChangeShapeType="1"/>
          </p:cNvSpPr>
          <p:nvPr/>
        </p:nvSpPr>
        <p:spPr bwMode="auto">
          <a:xfrm>
            <a:off x="2666999" y="1887834"/>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5">
            <a:extLst>
              <a:ext uri="{FF2B5EF4-FFF2-40B4-BE49-F238E27FC236}">
                <a16:creationId xmlns:a16="http://schemas.microsoft.com/office/drawing/2014/main" id="{E201C56B-D4B8-4722-957C-965CCBECA12B}"/>
              </a:ext>
            </a:extLst>
          </p:cNvPr>
          <p:cNvSpPr>
            <a:spLocks noChangeShapeType="1"/>
          </p:cNvSpPr>
          <p:nvPr/>
        </p:nvSpPr>
        <p:spPr bwMode="auto">
          <a:xfrm>
            <a:off x="3352799" y="1887834"/>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16">
            <a:extLst>
              <a:ext uri="{FF2B5EF4-FFF2-40B4-BE49-F238E27FC236}">
                <a16:creationId xmlns:a16="http://schemas.microsoft.com/office/drawing/2014/main" id="{EC0307D0-835F-4608-A032-D125A93D015B}"/>
              </a:ext>
            </a:extLst>
          </p:cNvPr>
          <p:cNvSpPr>
            <a:spLocks noChangeShapeType="1"/>
          </p:cNvSpPr>
          <p:nvPr/>
        </p:nvSpPr>
        <p:spPr bwMode="auto">
          <a:xfrm>
            <a:off x="4038599" y="1887834"/>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17">
            <a:extLst>
              <a:ext uri="{FF2B5EF4-FFF2-40B4-BE49-F238E27FC236}">
                <a16:creationId xmlns:a16="http://schemas.microsoft.com/office/drawing/2014/main" id="{3E61420A-D8B9-4D41-B8F9-6385531D5859}"/>
              </a:ext>
            </a:extLst>
          </p:cNvPr>
          <p:cNvSpPr>
            <a:spLocks noChangeShapeType="1"/>
          </p:cNvSpPr>
          <p:nvPr/>
        </p:nvSpPr>
        <p:spPr bwMode="auto">
          <a:xfrm>
            <a:off x="4724399" y="1887834"/>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18">
            <a:extLst>
              <a:ext uri="{FF2B5EF4-FFF2-40B4-BE49-F238E27FC236}">
                <a16:creationId xmlns:a16="http://schemas.microsoft.com/office/drawing/2014/main" id="{5335ADD1-2F15-4EC7-B846-A9D76E534849}"/>
              </a:ext>
            </a:extLst>
          </p:cNvPr>
          <p:cNvSpPr>
            <a:spLocks noChangeShapeType="1"/>
          </p:cNvSpPr>
          <p:nvPr/>
        </p:nvSpPr>
        <p:spPr bwMode="auto">
          <a:xfrm>
            <a:off x="5410199" y="1887834"/>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19">
            <a:extLst>
              <a:ext uri="{FF2B5EF4-FFF2-40B4-BE49-F238E27FC236}">
                <a16:creationId xmlns:a16="http://schemas.microsoft.com/office/drawing/2014/main" id="{14558CAF-6680-425D-8EFE-8393CCEF4BFB}"/>
              </a:ext>
            </a:extLst>
          </p:cNvPr>
          <p:cNvSpPr>
            <a:spLocks noChangeShapeType="1"/>
          </p:cNvSpPr>
          <p:nvPr/>
        </p:nvSpPr>
        <p:spPr bwMode="auto">
          <a:xfrm>
            <a:off x="6095999" y="1887834"/>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20">
            <a:extLst>
              <a:ext uri="{FF2B5EF4-FFF2-40B4-BE49-F238E27FC236}">
                <a16:creationId xmlns:a16="http://schemas.microsoft.com/office/drawing/2014/main" id="{525570D2-7D77-47BB-B60A-008959AD2D00}"/>
              </a:ext>
            </a:extLst>
          </p:cNvPr>
          <p:cNvSpPr>
            <a:spLocks noChangeShapeType="1"/>
          </p:cNvSpPr>
          <p:nvPr/>
        </p:nvSpPr>
        <p:spPr bwMode="auto">
          <a:xfrm>
            <a:off x="6781799" y="1887834"/>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21">
            <a:extLst>
              <a:ext uri="{FF2B5EF4-FFF2-40B4-BE49-F238E27FC236}">
                <a16:creationId xmlns:a16="http://schemas.microsoft.com/office/drawing/2014/main" id="{5B72EBBE-4CB8-472E-ABDF-C05615E52DFA}"/>
              </a:ext>
            </a:extLst>
          </p:cNvPr>
          <p:cNvSpPr>
            <a:spLocks noChangeShapeType="1"/>
          </p:cNvSpPr>
          <p:nvPr/>
        </p:nvSpPr>
        <p:spPr bwMode="auto">
          <a:xfrm>
            <a:off x="7467599" y="1887834"/>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22">
            <a:extLst>
              <a:ext uri="{FF2B5EF4-FFF2-40B4-BE49-F238E27FC236}">
                <a16:creationId xmlns:a16="http://schemas.microsoft.com/office/drawing/2014/main" id="{6A92400E-594E-419C-93A8-420FB8AE43F8}"/>
              </a:ext>
            </a:extLst>
          </p:cNvPr>
          <p:cNvSpPr>
            <a:spLocks noChangeShapeType="1"/>
          </p:cNvSpPr>
          <p:nvPr/>
        </p:nvSpPr>
        <p:spPr bwMode="auto">
          <a:xfrm>
            <a:off x="8153399" y="1887834"/>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Text Box 23">
            <a:extLst>
              <a:ext uri="{FF2B5EF4-FFF2-40B4-BE49-F238E27FC236}">
                <a16:creationId xmlns:a16="http://schemas.microsoft.com/office/drawing/2014/main" id="{054A3E74-7F8E-43C0-9706-8A97DC0395CB}"/>
              </a:ext>
            </a:extLst>
          </p:cNvPr>
          <p:cNvSpPr txBox="1">
            <a:spLocks noChangeArrowheads="1"/>
          </p:cNvSpPr>
          <p:nvPr/>
        </p:nvSpPr>
        <p:spPr bwMode="auto">
          <a:xfrm>
            <a:off x="8607423" y="1685366"/>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dirty="0">
                <a:latin typeface="Franklin Gothic Book" panose="020B0503020102020204" pitchFamily="34" charset="0"/>
              </a:rPr>
              <a:t>“1”</a:t>
            </a:r>
          </a:p>
        </p:txBody>
      </p:sp>
      <p:sp>
        <p:nvSpPr>
          <p:cNvPr id="24" name="Text Box 24">
            <a:extLst>
              <a:ext uri="{FF2B5EF4-FFF2-40B4-BE49-F238E27FC236}">
                <a16:creationId xmlns:a16="http://schemas.microsoft.com/office/drawing/2014/main" id="{CEC1419C-CE13-4C99-B32A-8DB2349A01B1}"/>
              </a:ext>
            </a:extLst>
          </p:cNvPr>
          <p:cNvSpPr txBox="1">
            <a:spLocks noChangeArrowheads="1"/>
          </p:cNvSpPr>
          <p:nvPr/>
        </p:nvSpPr>
        <p:spPr bwMode="auto">
          <a:xfrm>
            <a:off x="8607423" y="2199777"/>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dirty="0">
                <a:latin typeface="Franklin Gothic Book" panose="020B0503020102020204" pitchFamily="34" charset="0"/>
              </a:rPr>
              <a:t>“0”</a:t>
            </a:r>
          </a:p>
        </p:txBody>
      </p:sp>
      <p:sp>
        <p:nvSpPr>
          <p:cNvPr id="26" name="Line 26">
            <a:extLst>
              <a:ext uri="{FF2B5EF4-FFF2-40B4-BE49-F238E27FC236}">
                <a16:creationId xmlns:a16="http://schemas.microsoft.com/office/drawing/2014/main" id="{C6C62497-AB88-44AF-A056-B55470D8EA53}"/>
              </a:ext>
            </a:extLst>
          </p:cNvPr>
          <p:cNvSpPr>
            <a:spLocks noChangeShapeType="1"/>
          </p:cNvSpPr>
          <p:nvPr/>
        </p:nvSpPr>
        <p:spPr bwMode="auto">
          <a:xfrm>
            <a:off x="5410199" y="2376784"/>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27">
            <a:extLst>
              <a:ext uri="{FF2B5EF4-FFF2-40B4-BE49-F238E27FC236}">
                <a16:creationId xmlns:a16="http://schemas.microsoft.com/office/drawing/2014/main" id="{C628140D-D016-45CF-9273-BAC48FA08AFA}"/>
              </a:ext>
            </a:extLst>
          </p:cNvPr>
          <p:cNvSpPr>
            <a:spLocks noChangeShapeType="1"/>
          </p:cNvSpPr>
          <p:nvPr/>
        </p:nvSpPr>
        <p:spPr bwMode="auto">
          <a:xfrm>
            <a:off x="4038599" y="2497434"/>
            <a:ext cx="1371600" cy="0"/>
          </a:xfrm>
          <a:prstGeom prst="line">
            <a:avLst/>
          </a:prstGeom>
          <a:noFill/>
          <a:ln w="381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Line 28">
            <a:extLst>
              <a:ext uri="{FF2B5EF4-FFF2-40B4-BE49-F238E27FC236}">
                <a16:creationId xmlns:a16="http://schemas.microsoft.com/office/drawing/2014/main" id="{F17A795D-3C22-4520-A463-27F52E838307}"/>
              </a:ext>
            </a:extLst>
          </p:cNvPr>
          <p:cNvSpPr>
            <a:spLocks noChangeShapeType="1"/>
          </p:cNvSpPr>
          <p:nvPr/>
        </p:nvSpPr>
        <p:spPr bwMode="auto">
          <a:xfrm>
            <a:off x="4038599" y="2383134"/>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Text Box 29">
            <a:extLst>
              <a:ext uri="{FF2B5EF4-FFF2-40B4-BE49-F238E27FC236}">
                <a16:creationId xmlns:a16="http://schemas.microsoft.com/office/drawing/2014/main" id="{D78EC1E5-9BCE-4E51-A8E9-578E010A88D7}"/>
              </a:ext>
            </a:extLst>
          </p:cNvPr>
          <p:cNvSpPr txBox="1">
            <a:spLocks noChangeArrowheads="1"/>
          </p:cNvSpPr>
          <p:nvPr/>
        </p:nvSpPr>
        <p:spPr bwMode="auto">
          <a:xfrm>
            <a:off x="4038598" y="2497434"/>
            <a:ext cx="17024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dirty="0">
                <a:solidFill>
                  <a:schemeClr val="accent2"/>
                </a:solidFill>
                <a:latin typeface="Franklin Gothic Book" panose="020B0503020102020204" pitchFamily="34" charset="0"/>
              </a:rPr>
              <a:t>1</a:t>
            </a:r>
            <a:r>
              <a:rPr lang="zh-CN" altLang="en-US" sz="2000" dirty="0">
                <a:solidFill>
                  <a:schemeClr val="accent2"/>
                </a:solidFill>
                <a:latin typeface="Franklin Gothic Book" panose="020B0503020102020204" pitchFamily="34" charset="0"/>
              </a:rPr>
              <a:t>个时钟周期</a:t>
            </a:r>
            <a:endParaRPr lang="en-US" altLang="en-US" sz="2000" dirty="0">
              <a:solidFill>
                <a:schemeClr val="accent2"/>
              </a:solidFill>
              <a:latin typeface="Franklin Gothic Book" panose="020B0503020102020204" pitchFamily="34" charset="0"/>
            </a:endParaRPr>
          </a:p>
        </p:txBody>
      </p:sp>
      <p:cxnSp>
        <p:nvCxnSpPr>
          <p:cNvPr id="3" name="Straight Arrow Connector 2">
            <a:extLst>
              <a:ext uri="{FF2B5EF4-FFF2-40B4-BE49-F238E27FC236}">
                <a16:creationId xmlns:a16="http://schemas.microsoft.com/office/drawing/2014/main" id="{F68F57C4-1EC3-44DF-B822-A2EECE1A2D7C}"/>
              </a:ext>
            </a:extLst>
          </p:cNvPr>
          <p:cNvCxnSpPr/>
          <p:nvPr/>
        </p:nvCxnSpPr>
        <p:spPr>
          <a:xfrm>
            <a:off x="2209799" y="2897544"/>
            <a:ext cx="722356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23755CB-7860-4F34-92D1-4A02017FE1CA}"/>
              </a:ext>
            </a:extLst>
          </p:cNvPr>
          <p:cNvSpPr txBox="1"/>
          <p:nvPr/>
        </p:nvSpPr>
        <p:spPr>
          <a:xfrm>
            <a:off x="1523194" y="2740012"/>
            <a:ext cx="742949" cy="369332"/>
          </a:xfrm>
          <a:prstGeom prst="rect">
            <a:avLst/>
          </a:prstGeom>
          <a:noFill/>
        </p:spPr>
        <p:txBody>
          <a:bodyPr wrap="square" rtlCol="0">
            <a:spAutoFit/>
          </a:bodyPr>
          <a:lstStyle/>
          <a:p>
            <a:r>
              <a:rPr lang="zh-CN" altLang="en-US" dirty="0"/>
              <a:t>时间</a:t>
            </a:r>
            <a:endParaRPr lang="en-US" dirty="0"/>
          </a:p>
        </p:txBody>
      </p:sp>
      <p:sp>
        <p:nvSpPr>
          <p:cNvPr id="31" name="TextBox 30">
            <a:extLst>
              <a:ext uri="{FF2B5EF4-FFF2-40B4-BE49-F238E27FC236}">
                <a16:creationId xmlns:a16="http://schemas.microsoft.com/office/drawing/2014/main" id="{69245DE8-464E-43E1-A817-0989A047D2D1}"/>
              </a:ext>
            </a:extLst>
          </p:cNvPr>
          <p:cNvSpPr txBox="1"/>
          <p:nvPr/>
        </p:nvSpPr>
        <p:spPr>
          <a:xfrm>
            <a:off x="1490738" y="1920159"/>
            <a:ext cx="776464" cy="646331"/>
          </a:xfrm>
          <a:prstGeom prst="rect">
            <a:avLst/>
          </a:prstGeom>
          <a:noFill/>
        </p:spPr>
        <p:txBody>
          <a:bodyPr wrap="square" rtlCol="0">
            <a:spAutoFit/>
          </a:bodyPr>
          <a:lstStyle/>
          <a:p>
            <a:r>
              <a:rPr lang="zh-CN" altLang="en-US" dirty="0"/>
              <a:t>时钟信号</a:t>
            </a:r>
            <a:endParaRPr lang="en-US" dirty="0"/>
          </a:p>
        </p:txBody>
      </p:sp>
      <p:sp>
        <p:nvSpPr>
          <p:cNvPr id="2" name="Rectangle 1">
            <a:extLst>
              <a:ext uri="{FF2B5EF4-FFF2-40B4-BE49-F238E27FC236}">
                <a16:creationId xmlns:a16="http://schemas.microsoft.com/office/drawing/2014/main" id="{B3A9F8AB-F656-43F9-9AB3-C70BCDD0A6B0}"/>
              </a:ext>
            </a:extLst>
          </p:cNvPr>
          <p:cNvSpPr/>
          <p:nvPr/>
        </p:nvSpPr>
        <p:spPr>
          <a:xfrm>
            <a:off x="1263767" y="3462223"/>
            <a:ext cx="8954523" cy="3139321"/>
          </a:xfrm>
          <a:prstGeom prst="rect">
            <a:avLst/>
          </a:prstGeom>
        </p:spPr>
        <p:txBody>
          <a:bodyPr wrap="square">
            <a:spAutoFit/>
          </a:bodyPr>
          <a:lstStyle/>
          <a:p>
            <a:r>
              <a:rPr lang="zh-CN" altLang="en-US" dirty="0">
                <a:solidFill>
                  <a:srgbClr val="333333"/>
                </a:solidFill>
                <a:latin typeface="PingFang SC"/>
              </a:rPr>
              <a:t>脉冲信号周期的时间单位：秒</a:t>
            </a:r>
            <a:r>
              <a:rPr lang="en-US" altLang="zh-CN" dirty="0">
                <a:solidFill>
                  <a:srgbClr val="333333"/>
                </a:solidFill>
                <a:latin typeface="PingFang SC"/>
              </a:rPr>
              <a:t>(S)</a:t>
            </a:r>
            <a:r>
              <a:rPr lang="zh-CN" altLang="en-US" dirty="0">
                <a:solidFill>
                  <a:srgbClr val="333333"/>
                </a:solidFill>
                <a:latin typeface="PingFang SC"/>
              </a:rPr>
              <a:t>，  毫秒</a:t>
            </a:r>
            <a:r>
              <a:rPr lang="en-US" altLang="zh-CN" dirty="0">
                <a:solidFill>
                  <a:srgbClr val="333333"/>
                </a:solidFill>
                <a:latin typeface="PingFang SC"/>
              </a:rPr>
              <a:t>(</a:t>
            </a:r>
            <a:r>
              <a:rPr lang="en-US" altLang="zh-CN" dirty="0" err="1">
                <a:solidFill>
                  <a:srgbClr val="333333"/>
                </a:solidFill>
                <a:latin typeface="PingFang SC"/>
              </a:rPr>
              <a:t>ms</a:t>
            </a:r>
            <a:r>
              <a:rPr lang="en-US" altLang="zh-CN" dirty="0">
                <a:solidFill>
                  <a:srgbClr val="333333"/>
                </a:solidFill>
                <a:latin typeface="PingFang SC"/>
              </a:rPr>
              <a:t>),  </a:t>
            </a:r>
            <a:r>
              <a:rPr lang="zh-CN" altLang="en-US" dirty="0">
                <a:solidFill>
                  <a:srgbClr val="333333"/>
                </a:solidFill>
                <a:latin typeface="PingFang SC"/>
              </a:rPr>
              <a:t>微秒（</a:t>
            </a:r>
            <a:r>
              <a:rPr lang="en-US" altLang="zh-CN" dirty="0">
                <a:solidFill>
                  <a:srgbClr val="333333"/>
                </a:solidFill>
                <a:latin typeface="PingFang SC"/>
              </a:rPr>
              <a:t>us),</a:t>
            </a:r>
            <a:r>
              <a:rPr lang="zh-CN" altLang="en-US" dirty="0">
                <a:solidFill>
                  <a:srgbClr val="333333"/>
                </a:solidFill>
                <a:latin typeface="PingFang SC"/>
              </a:rPr>
              <a:t>  纳秒</a:t>
            </a:r>
            <a:r>
              <a:rPr lang="en-US" altLang="zh-CN" dirty="0">
                <a:solidFill>
                  <a:srgbClr val="333333"/>
                </a:solidFill>
                <a:latin typeface="PingFang SC"/>
              </a:rPr>
              <a:t>(ns)</a:t>
            </a:r>
            <a:r>
              <a:rPr lang="zh-CN" altLang="en-US" dirty="0">
                <a:solidFill>
                  <a:srgbClr val="333333"/>
                </a:solidFill>
                <a:latin typeface="PingFang SC"/>
              </a:rPr>
              <a:t>）</a:t>
            </a:r>
            <a:endParaRPr lang="en-US" altLang="zh-CN" dirty="0">
              <a:solidFill>
                <a:srgbClr val="333333"/>
              </a:solidFill>
              <a:latin typeface="PingFang SC"/>
            </a:endParaRPr>
          </a:p>
          <a:p>
            <a:r>
              <a:rPr lang="en-US" dirty="0">
                <a:solidFill>
                  <a:srgbClr val="333333"/>
                </a:solidFill>
                <a:latin typeface="PingFang SC"/>
              </a:rPr>
              <a:t>                      1</a:t>
            </a:r>
            <a:r>
              <a:rPr lang="zh-CN" altLang="en-US" dirty="0">
                <a:solidFill>
                  <a:srgbClr val="333333"/>
                </a:solidFill>
                <a:latin typeface="PingFang SC"/>
              </a:rPr>
              <a:t>秒  </a:t>
            </a:r>
            <a:r>
              <a:rPr lang="en-US" altLang="zh-CN" dirty="0">
                <a:solidFill>
                  <a:srgbClr val="333333"/>
                </a:solidFill>
                <a:latin typeface="PingFang SC"/>
              </a:rPr>
              <a:t>= 1000 </a:t>
            </a:r>
            <a:r>
              <a:rPr lang="zh-CN" altLang="en-US" dirty="0">
                <a:solidFill>
                  <a:srgbClr val="333333"/>
                </a:solidFill>
                <a:latin typeface="PingFang SC"/>
              </a:rPr>
              <a:t>毫秒；</a:t>
            </a:r>
            <a:endParaRPr lang="en-US" altLang="zh-CN" dirty="0">
              <a:solidFill>
                <a:srgbClr val="333333"/>
              </a:solidFill>
              <a:latin typeface="PingFang SC"/>
            </a:endParaRPr>
          </a:p>
          <a:p>
            <a:r>
              <a:rPr lang="en-US" altLang="zh-CN" dirty="0">
                <a:solidFill>
                  <a:srgbClr val="333333"/>
                </a:solidFill>
                <a:latin typeface="PingFang SC"/>
              </a:rPr>
              <a:t>                       1</a:t>
            </a:r>
            <a:r>
              <a:rPr lang="zh-CN" altLang="en-US" dirty="0">
                <a:solidFill>
                  <a:srgbClr val="333333"/>
                </a:solidFill>
                <a:latin typeface="PingFang SC"/>
              </a:rPr>
              <a:t>毫秒 </a:t>
            </a:r>
            <a:r>
              <a:rPr lang="en-US" altLang="zh-CN" dirty="0">
                <a:solidFill>
                  <a:srgbClr val="333333"/>
                </a:solidFill>
                <a:latin typeface="PingFang SC"/>
              </a:rPr>
              <a:t>= 1000</a:t>
            </a:r>
            <a:r>
              <a:rPr lang="zh-CN" altLang="en-US" dirty="0">
                <a:solidFill>
                  <a:srgbClr val="333333"/>
                </a:solidFill>
                <a:latin typeface="PingFang SC"/>
              </a:rPr>
              <a:t>微秒</a:t>
            </a:r>
            <a:endParaRPr lang="en-US" altLang="zh-CN" dirty="0">
              <a:solidFill>
                <a:srgbClr val="333333"/>
              </a:solidFill>
              <a:latin typeface="PingFang SC"/>
            </a:endParaRPr>
          </a:p>
          <a:p>
            <a:r>
              <a:rPr lang="en-US" altLang="zh-CN" dirty="0">
                <a:solidFill>
                  <a:srgbClr val="333333"/>
                </a:solidFill>
                <a:latin typeface="PingFang SC"/>
              </a:rPr>
              <a:t>                       1</a:t>
            </a:r>
            <a:r>
              <a:rPr lang="zh-CN" altLang="en-US" dirty="0">
                <a:solidFill>
                  <a:srgbClr val="333333"/>
                </a:solidFill>
                <a:latin typeface="PingFang SC"/>
              </a:rPr>
              <a:t>微秒 </a:t>
            </a:r>
            <a:r>
              <a:rPr lang="en-US" altLang="zh-CN" dirty="0">
                <a:solidFill>
                  <a:srgbClr val="333333"/>
                </a:solidFill>
                <a:latin typeface="PingFang SC"/>
              </a:rPr>
              <a:t>= 1000 </a:t>
            </a:r>
            <a:r>
              <a:rPr lang="zh-CN" altLang="en-US" dirty="0">
                <a:solidFill>
                  <a:srgbClr val="333333"/>
                </a:solidFill>
                <a:latin typeface="PingFang SC"/>
              </a:rPr>
              <a:t>纳秒</a:t>
            </a:r>
            <a:endParaRPr lang="en-US" altLang="zh-CN" dirty="0">
              <a:solidFill>
                <a:srgbClr val="333333"/>
              </a:solidFill>
              <a:latin typeface="PingFang SC"/>
            </a:endParaRPr>
          </a:p>
          <a:p>
            <a:endParaRPr lang="en-US" altLang="zh-CN" dirty="0">
              <a:solidFill>
                <a:srgbClr val="333333"/>
              </a:solidFill>
              <a:latin typeface="PingFang SC"/>
            </a:endParaRPr>
          </a:p>
          <a:p>
            <a:r>
              <a:rPr lang="zh-CN" altLang="en-US" dirty="0">
                <a:solidFill>
                  <a:srgbClr val="333333"/>
                </a:solidFill>
                <a:latin typeface="PingFang SC"/>
              </a:rPr>
              <a:t>频率是</a:t>
            </a:r>
            <a:r>
              <a:rPr lang="zh-CN" altLang="en-US" dirty="0"/>
              <a:t>周期性循环信号是在单位时间</a:t>
            </a:r>
            <a:r>
              <a:rPr lang="en-US" altLang="zh-CN" dirty="0"/>
              <a:t>(1</a:t>
            </a:r>
            <a:r>
              <a:rPr lang="zh-CN" altLang="en-US" dirty="0"/>
              <a:t>秒）内所出现的脉冲数量多少， 用赫兹（</a:t>
            </a:r>
            <a:r>
              <a:rPr lang="en-US" altLang="zh-CN" dirty="0"/>
              <a:t>Hz</a:t>
            </a:r>
            <a:r>
              <a:rPr lang="zh-CN" altLang="en-US" dirty="0"/>
              <a:t>）作单位 </a:t>
            </a:r>
            <a:endParaRPr lang="en-US" altLang="zh-CN" dirty="0"/>
          </a:p>
          <a:p>
            <a:endParaRPr lang="en-US" altLang="zh-CN" dirty="0"/>
          </a:p>
          <a:p>
            <a:r>
              <a:rPr lang="zh-CN" altLang="en-US" dirty="0"/>
              <a:t>运算器没有保存数据的功能，</a:t>
            </a:r>
            <a:r>
              <a:rPr lang="en-US" altLang="zh-CN" dirty="0"/>
              <a:t>CPU</a:t>
            </a:r>
            <a:r>
              <a:rPr lang="zh-CN" altLang="en-US" dirty="0"/>
              <a:t>的时钟信号，主要是为了告诉各种寄存器，什么时候保存数据；</a:t>
            </a:r>
            <a:endParaRPr lang="en-US" altLang="zh-CN" dirty="0"/>
          </a:p>
          <a:p>
            <a:r>
              <a:rPr lang="en-US" altLang="zh-CN" dirty="0">
                <a:solidFill>
                  <a:srgbClr val="333333"/>
                </a:solidFill>
                <a:latin typeface="PingFang SC"/>
              </a:rPr>
              <a:t>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314660" y="185977"/>
            <a:ext cx="5781339" cy="54641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200" b="1" strike="noStrike" spc="-1" dirty="0">
                <a:solidFill>
                  <a:srgbClr val="5FCBEF"/>
                </a:solidFill>
                <a:latin typeface="Trebuchet MS"/>
                <a:ea typeface="DejaVu Sans"/>
              </a:rPr>
              <a:t>x86 IA32 CPU </a:t>
            </a:r>
            <a:r>
              <a:rPr lang="zh-CN" altLang="en-US" sz="3200" b="1" strike="noStrike" spc="-1" dirty="0">
                <a:solidFill>
                  <a:srgbClr val="5FCBEF"/>
                </a:solidFill>
                <a:latin typeface="Trebuchet MS"/>
                <a:ea typeface="DejaVu Sans"/>
              </a:rPr>
              <a:t>的基本寄存器</a:t>
            </a:r>
            <a:endParaRPr lang="en-US" sz="3200" b="1" strike="noStrike" spc="-1" dirty="0">
              <a:latin typeface="Arial"/>
            </a:endParaRPr>
          </a:p>
        </p:txBody>
      </p:sp>
      <p:graphicFrame>
        <p:nvGraphicFramePr>
          <p:cNvPr id="5" name="Table 4">
            <a:extLst>
              <a:ext uri="{FF2B5EF4-FFF2-40B4-BE49-F238E27FC236}">
                <a16:creationId xmlns:a16="http://schemas.microsoft.com/office/drawing/2014/main" id="{59A17082-D374-4BAD-93FF-E59C4C518383}"/>
              </a:ext>
            </a:extLst>
          </p:cNvPr>
          <p:cNvGraphicFramePr>
            <a:graphicFrameLocks noGrp="1"/>
          </p:cNvGraphicFramePr>
          <p:nvPr>
            <p:extLst>
              <p:ext uri="{D42A27DB-BD31-4B8C-83A1-F6EECF244321}">
                <p14:modId xmlns:p14="http://schemas.microsoft.com/office/powerpoint/2010/main" val="516370046"/>
              </p:ext>
            </p:extLst>
          </p:nvPr>
        </p:nvGraphicFramePr>
        <p:xfrm>
          <a:off x="551901" y="1358563"/>
          <a:ext cx="1671899" cy="2966720"/>
        </p:xfrm>
        <a:graphic>
          <a:graphicData uri="http://schemas.openxmlformats.org/drawingml/2006/table">
            <a:tbl>
              <a:tblPr firstRow="1" bandRow="1">
                <a:tableStyleId>{5C22544A-7EE6-4342-B048-85BDC9FD1C3A}</a:tableStyleId>
              </a:tblPr>
              <a:tblGrid>
                <a:gridCol w="1671899">
                  <a:extLst>
                    <a:ext uri="{9D8B030D-6E8A-4147-A177-3AD203B41FA5}">
                      <a16:colId xmlns:a16="http://schemas.microsoft.com/office/drawing/2014/main" val="3038786588"/>
                    </a:ext>
                  </a:extLst>
                </a:gridCol>
              </a:tblGrid>
              <a:tr h="370840">
                <a:tc>
                  <a:txBody>
                    <a:bodyPr/>
                    <a:lstStyle/>
                    <a:p>
                      <a:pPr algn="ctr"/>
                      <a:r>
                        <a:rPr lang="en-US" dirty="0">
                          <a:solidFill>
                            <a:schemeClr val="tx1"/>
                          </a:solidFill>
                        </a:rPr>
                        <a:t>EAX</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cell3D prstMaterial="dkEdge">
                      <a:bevel/>
                      <a:lightRig rig="flood" dir="t"/>
                    </a:cell3D>
                    <a:solidFill>
                      <a:schemeClr val="tx2">
                        <a:lumMod val="40000"/>
                        <a:lumOff val="60000"/>
                      </a:schemeClr>
                    </a:solidFill>
                  </a:tcPr>
                </a:tc>
                <a:extLst>
                  <a:ext uri="{0D108BD9-81ED-4DB2-BD59-A6C34878D82A}">
                    <a16:rowId xmlns:a16="http://schemas.microsoft.com/office/drawing/2014/main" val="4285976901"/>
                  </a:ext>
                </a:extLst>
              </a:tr>
              <a:tr h="370840">
                <a:tc>
                  <a:txBody>
                    <a:bodyPr/>
                    <a:lstStyle/>
                    <a:p>
                      <a:pPr algn="ctr"/>
                      <a:r>
                        <a:rPr lang="en-US" b="1" dirty="0"/>
                        <a:t>EBX</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cell3D prstMaterial="dkEdge">
                      <a:bevel/>
                      <a:lightRig rig="flood" dir="t"/>
                    </a:cell3D>
                    <a:solidFill>
                      <a:schemeClr val="tx2">
                        <a:lumMod val="40000"/>
                        <a:lumOff val="60000"/>
                      </a:schemeClr>
                    </a:solidFill>
                  </a:tcPr>
                </a:tc>
                <a:extLst>
                  <a:ext uri="{0D108BD9-81ED-4DB2-BD59-A6C34878D82A}">
                    <a16:rowId xmlns:a16="http://schemas.microsoft.com/office/drawing/2014/main" val="4250472192"/>
                  </a:ext>
                </a:extLst>
              </a:tr>
              <a:tr h="370840">
                <a:tc>
                  <a:txBody>
                    <a:bodyPr/>
                    <a:lstStyle/>
                    <a:p>
                      <a:pPr algn="ctr"/>
                      <a:r>
                        <a:rPr lang="en-US" b="1" dirty="0"/>
                        <a:t>ECX</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cell3D prstMaterial="dkEdge">
                      <a:bevel/>
                      <a:lightRig rig="flood" dir="t"/>
                    </a:cell3D>
                    <a:solidFill>
                      <a:schemeClr val="tx2">
                        <a:lumMod val="40000"/>
                        <a:lumOff val="60000"/>
                      </a:schemeClr>
                    </a:solidFill>
                  </a:tcPr>
                </a:tc>
                <a:extLst>
                  <a:ext uri="{0D108BD9-81ED-4DB2-BD59-A6C34878D82A}">
                    <a16:rowId xmlns:a16="http://schemas.microsoft.com/office/drawing/2014/main" val="1916987002"/>
                  </a:ext>
                </a:extLst>
              </a:tr>
              <a:tr h="370840">
                <a:tc>
                  <a:txBody>
                    <a:bodyPr/>
                    <a:lstStyle/>
                    <a:p>
                      <a:pPr algn="ctr"/>
                      <a:r>
                        <a:rPr lang="en-US" b="1" dirty="0"/>
                        <a:t>EDX</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cell3D prstMaterial="dkEdge">
                      <a:bevel/>
                      <a:lightRig rig="flood" dir="t"/>
                    </a:cell3D>
                    <a:solidFill>
                      <a:schemeClr val="tx2">
                        <a:lumMod val="40000"/>
                        <a:lumOff val="60000"/>
                      </a:schemeClr>
                    </a:solidFill>
                  </a:tcPr>
                </a:tc>
                <a:extLst>
                  <a:ext uri="{0D108BD9-81ED-4DB2-BD59-A6C34878D82A}">
                    <a16:rowId xmlns:a16="http://schemas.microsoft.com/office/drawing/2014/main" val="499737505"/>
                  </a:ext>
                </a:extLst>
              </a:tr>
              <a:tr h="370840">
                <a:tc>
                  <a:txBody>
                    <a:bodyPr/>
                    <a:lstStyle/>
                    <a:p>
                      <a:pPr algn="ctr"/>
                      <a:r>
                        <a:rPr lang="en-US" b="1" dirty="0"/>
                        <a:t>ESI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cell3D prstMaterial="dkEdge">
                      <a:bevel/>
                      <a:lightRig rig="flood" dir="t"/>
                    </a:cell3D>
                    <a:solidFill>
                      <a:schemeClr val="tx2">
                        <a:lumMod val="40000"/>
                        <a:lumOff val="60000"/>
                      </a:schemeClr>
                    </a:solidFill>
                  </a:tcPr>
                </a:tc>
                <a:extLst>
                  <a:ext uri="{0D108BD9-81ED-4DB2-BD59-A6C34878D82A}">
                    <a16:rowId xmlns:a16="http://schemas.microsoft.com/office/drawing/2014/main" val="4033215976"/>
                  </a:ext>
                </a:extLst>
              </a:tr>
              <a:tr h="370840">
                <a:tc>
                  <a:txBody>
                    <a:bodyPr/>
                    <a:lstStyle/>
                    <a:p>
                      <a:pPr algn="ctr"/>
                      <a:r>
                        <a:rPr lang="en-US" b="1" dirty="0"/>
                        <a:t>EDI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cell3D prstMaterial="dkEdge">
                      <a:bevel/>
                      <a:lightRig rig="flood" dir="t"/>
                    </a:cell3D>
                    <a:solidFill>
                      <a:schemeClr val="tx2">
                        <a:lumMod val="40000"/>
                        <a:lumOff val="60000"/>
                      </a:schemeClr>
                    </a:solidFill>
                  </a:tcPr>
                </a:tc>
                <a:extLst>
                  <a:ext uri="{0D108BD9-81ED-4DB2-BD59-A6C34878D82A}">
                    <a16:rowId xmlns:a16="http://schemas.microsoft.com/office/drawing/2014/main" val="2678432260"/>
                  </a:ext>
                </a:extLst>
              </a:tr>
              <a:tr h="370840">
                <a:tc>
                  <a:txBody>
                    <a:bodyPr/>
                    <a:lstStyle/>
                    <a:p>
                      <a:pPr algn="ctr"/>
                      <a:r>
                        <a:rPr lang="en-US" b="1" dirty="0"/>
                        <a:t>EBP</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cell3D prstMaterial="dkEdge">
                      <a:bevel/>
                      <a:lightRig rig="flood" dir="t"/>
                    </a:cell3D>
                    <a:solidFill>
                      <a:schemeClr val="tx2">
                        <a:lumMod val="40000"/>
                        <a:lumOff val="60000"/>
                      </a:schemeClr>
                    </a:solidFill>
                  </a:tcPr>
                </a:tc>
                <a:extLst>
                  <a:ext uri="{0D108BD9-81ED-4DB2-BD59-A6C34878D82A}">
                    <a16:rowId xmlns:a16="http://schemas.microsoft.com/office/drawing/2014/main" val="620215396"/>
                  </a:ext>
                </a:extLst>
              </a:tr>
              <a:tr h="370840">
                <a:tc>
                  <a:txBody>
                    <a:bodyPr/>
                    <a:lstStyle/>
                    <a:p>
                      <a:pPr algn="ctr"/>
                      <a:r>
                        <a:rPr lang="en-US" b="1" dirty="0"/>
                        <a:t>ESP</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cell3D prstMaterial="dkEdge">
                      <a:bevel/>
                      <a:lightRig rig="flood" dir="t"/>
                    </a:cell3D>
                    <a:solidFill>
                      <a:schemeClr val="tx2">
                        <a:lumMod val="40000"/>
                        <a:lumOff val="60000"/>
                      </a:schemeClr>
                    </a:solidFill>
                  </a:tcPr>
                </a:tc>
                <a:extLst>
                  <a:ext uri="{0D108BD9-81ED-4DB2-BD59-A6C34878D82A}">
                    <a16:rowId xmlns:a16="http://schemas.microsoft.com/office/drawing/2014/main" val="2639000607"/>
                  </a:ext>
                </a:extLst>
              </a:tr>
            </a:tbl>
          </a:graphicData>
        </a:graphic>
      </p:graphicFrame>
      <p:graphicFrame>
        <p:nvGraphicFramePr>
          <p:cNvPr id="9" name="Table 8">
            <a:extLst>
              <a:ext uri="{FF2B5EF4-FFF2-40B4-BE49-F238E27FC236}">
                <a16:creationId xmlns:a16="http://schemas.microsoft.com/office/drawing/2014/main" id="{4CFBBDF1-E007-44D5-9207-5B1C56BCB022}"/>
              </a:ext>
            </a:extLst>
          </p:cNvPr>
          <p:cNvGraphicFramePr>
            <a:graphicFrameLocks noGrp="1"/>
          </p:cNvGraphicFramePr>
          <p:nvPr>
            <p:extLst>
              <p:ext uri="{D42A27DB-BD31-4B8C-83A1-F6EECF244321}">
                <p14:modId xmlns:p14="http://schemas.microsoft.com/office/powerpoint/2010/main" val="975325412"/>
              </p:ext>
            </p:extLst>
          </p:nvPr>
        </p:nvGraphicFramePr>
        <p:xfrm>
          <a:off x="634849" y="4456365"/>
          <a:ext cx="821803" cy="2225040"/>
        </p:xfrm>
        <a:graphic>
          <a:graphicData uri="http://schemas.openxmlformats.org/drawingml/2006/table">
            <a:tbl>
              <a:tblPr firstRow="1" bandRow="1">
                <a:tableStyleId>{5C22544A-7EE6-4342-B048-85BDC9FD1C3A}</a:tableStyleId>
              </a:tblPr>
              <a:tblGrid>
                <a:gridCol w="821803">
                  <a:extLst>
                    <a:ext uri="{9D8B030D-6E8A-4147-A177-3AD203B41FA5}">
                      <a16:colId xmlns:a16="http://schemas.microsoft.com/office/drawing/2014/main" val="3038786588"/>
                    </a:ext>
                  </a:extLst>
                </a:gridCol>
              </a:tblGrid>
              <a:tr h="370840">
                <a:tc>
                  <a:txBody>
                    <a:bodyPr/>
                    <a:lstStyle/>
                    <a:p>
                      <a:pPr algn="ctr"/>
                      <a:r>
                        <a:rPr lang="en-US" dirty="0">
                          <a:solidFill>
                            <a:schemeClr val="tx1"/>
                          </a:solidFill>
                        </a:rPr>
                        <a:t>CS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cell3D prstMaterial="dkEdge">
                      <a:bevel/>
                      <a:lightRig rig="flood" dir="t"/>
                    </a:cell3D>
                    <a:solidFill>
                      <a:schemeClr val="tx2">
                        <a:lumMod val="40000"/>
                        <a:lumOff val="60000"/>
                      </a:schemeClr>
                    </a:solidFill>
                  </a:tcPr>
                </a:tc>
                <a:extLst>
                  <a:ext uri="{0D108BD9-81ED-4DB2-BD59-A6C34878D82A}">
                    <a16:rowId xmlns:a16="http://schemas.microsoft.com/office/drawing/2014/main" val="4285976901"/>
                  </a:ext>
                </a:extLst>
              </a:tr>
              <a:tr h="370840">
                <a:tc>
                  <a:txBody>
                    <a:bodyPr/>
                    <a:lstStyle/>
                    <a:p>
                      <a:pPr algn="ctr"/>
                      <a:r>
                        <a:rPr lang="en-US" b="1" dirty="0"/>
                        <a:t>DS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cell3D prstMaterial="dkEdge">
                      <a:bevel/>
                      <a:lightRig rig="flood" dir="t"/>
                    </a:cell3D>
                    <a:solidFill>
                      <a:schemeClr val="tx2">
                        <a:lumMod val="40000"/>
                        <a:lumOff val="60000"/>
                      </a:schemeClr>
                    </a:solidFill>
                  </a:tcPr>
                </a:tc>
                <a:extLst>
                  <a:ext uri="{0D108BD9-81ED-4DB2-BD59-A6C34878D82A}">
                    <a16:rowId xmlns:a16="http://schemas.microsoft.com/office/drawing/2014/main" val="4250472192"/>
                  </a:ext>
                </a:extLst>
              </a:tr>
              <a:tr h="370840">
                <a:tc>
                  <a:txBody>
                    <a:bodyPr/>
                    <a:lstStyle/>
                    <a:p>
                      <a:pPr algn="ctr"/>
                      <a:r>
                        <a:rPr lang="en-US" b="1" dirty="0"/>
                        <a:t>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cell3D prstMaterial="dkEdge">
                      <a:bevel/>
                      <a:lightRig rig="flood" dir="t"/>
                    </a:cell3D>
                    <a:solidFill>
                      <a:schemeClr val="tx2">
                        <a:lumMod val="40000"/>
                        <a:lumOff val="60000"/>
                      </a:schemeClr>
                    </a:solidFill>
                  </a:tcPr>
                </a:tc>
                <a:extLst>
                  <a:ext uri="{0D108BD9-81ED-4DB2-BD59-A6C34878D82A}">
                    <a16:rowId xmlns:a16="http://schemas.microsoft.com/office/drawing/2014/main" val="1916987002"/>
                  </a:ext>
                </a:extLst>
              </a:tr>
              <a:tr h="370840">
                <a:tc>
                  <a:txBody>
                    <a:bodyPr/>
                    <a:lstStyle/>
                    <a:p>
                      <a:pPr algn="ctr"/>
                      <a:r>
                        <a:rPr lang="en-US" b="1" dirty="0"/>
                        <a:t>SS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cell3D prstMaterial="dkEdge">
                      <a:bevel/>
                      <a:lightRig rig="flood" dir="t"/>
                    </a:cell3D>
                    <a:solidFill>
                      <a:schemeClr val="tx2">
                        <a:lumMod val="40000"/>
                        <a:lumOff val="60000"/>
                      </a:schemeClr>
                    </a:solidFill>
                  </a:tcPr>
                </a:tc>
                <a:extLst>
                  <a:ext uri="{0D108BD9-81ED-4DB2-BD59-A6C34878D82A}">
                    <a16:rowId xmlns:a16="http://schemas.microsoft.com/office/drawing/2014/main" val="499737505"/>
                  </a:ext>
                </a:extLst>
              </a:tr>
              <a:tr h="370840">
                <a:tc>
                  <a:txBody>
                    <a:bodyPr/>
                    <a:lstStyle/>
                    <a:p>
                      <a:pPr algn="ctr"/>
                      <a:r>
                        <a:rPr lang="en-US" b="1" dirty="0"/>
                        <a:t>FS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cell3D prstMaterial="dkEdge">
                      <a:bevel/>
                      <a:lightRig rig="flood" dir="t"/>
                    </a:cell3D>
                    <a:solidFill>
                      <a:schemeClr val="tx2">
                        <a:lumMod val="40000"/>
                        <a:lumOff val="60000"/>
                      </a:schemeClr>
                    </a:solidFill>
                  </a:tcPr>
                </a:tc>
                <a:extLst>
                  <a:ext uri="{0D108BD9-81ED-4DB2-BD59-A6C34878D82A}">
                    <a16:rowId xmlns:a16="http://schemas.microsoft.com/office/drawing/2014/main" val="4033215976"/>
                  </a:ext>
                </a:extLst>
              </a:tr>
              <a:tr h="370840">
                <a:tc>
                  <a:txBody>
                    <a:bodyPr/>
                    <a:lstStyle/>
                    <a:p>
                      <a:pPr algn="ctr"/>
                      <a:r>
                        <a:rPr lang="en-US" b="1" dirty="0"/>
                        <a:t>GS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cell3D prstMaterial="dkEdge">
                      <a:bevel/>
                      <a:lightRig rig="flood" dir="t"/>
                    </a:cell3D>
                    <a:solidFill>
                      <a:schemeClr val="tx2">
                        <a:lumMod val="40000"/>
                        <a:lumOff val="60000"/>
                      </a:schemeClr>
                    </a:solidFill>
                  </a:tcPr>
                </a:tc>
                <a:extLst>
                  <a:ext uri="{0D108BD9-81ED-4DB2-BD59-A6C34878D82A}">
                    <a16:rowId xmlns:a16="http://schemas.microsoft.com/office/drawing/2014/main" val="2678432260"/>
                  </a:ext>
                </a:extLst>
              </a:tr>
            </a:tbl>
          </a:graphicData>
        </a:graphic>
      </p:graphicFrame>
      <p:graphicFrame>
        <p:nvGraphicFramePr>
          <p:cNvPr id="8" name="Table 7">
            <a:extLst>
              <a:ext uri="{FF2B5EF4-FFF2-40B4-BE49-F238E27FC236}">
                <a16:creationId xmlns:a16="http://schemas.microsoft.com/office/drawing/2014/main" id="{2C8BBC26-650B-448C-98E1-21CACD62B6DF}"/>
              </a:ext>
            </a:extLst>
          </p:cNvPr>
          <p:cNvGraphicFramePr>
            <a:graphicFrameLocks noGrp="1"/>
          </p:cNvGraphicFramePr>
          <p:nvPr>
            <p:extLst>
              <p:ext uri="{D42A27DB-BD31-4B8C-83A1-F6EECF244321}">
                <p14:modId xmlns:p14="http://schemas.microsoft.com/office/powerpoint/2010/main" val="405719412"/>
              </p:ext>
            </p:extLst>
          </p:nvPr>
        </p:nvGraphicFramePr>
        <p:xfrm>
          <a:off x="2734199" y="3558080"/>
          <a:ext cx="1671899" cy="368881"/>
        </p:xfrm>
        <a:graphic>
          <a:graphicData uri="http://schemas.openxmlformats.org/drawingml/2006/table">
            <a:tbl>
              <a:tblPr firstRow="1" bandRow="1">
                <a:tableStyleId>{5C22544A-7EE6-4342-B048-85BDC9FD1C3A}</a:tableStyleId>
              </a:tblPr>
              <a:tblGrid>
                <a:gridCol w="1671899">
                  <a:extLst>
                    <a:ext uri="{9D8B030D-6E8A-4147-A177-3AD203B41FA5}">
                      <a16:colId xmlns:a16="http://schemas.microsoft.com/office/drawing/2014/main" val="4213117924"/>
                    </a:ext>
                  </a:extLst>
                </a:gridCol>
              </a:tblGrid>
              <a:tr h="368881">
                <a:tc>
                  <a:txBody>
                    <a:bodyPr/>
                    <a:lstStyle/>
                    <a:p>
                      <a:pPr algn="ctr"/>
                      <a:r>
                        <a:rPr lang="en-US" b="1" dirty="0">
                          <a:solidFill>
                            <a:schemeClr val="tx1"/>
                          </a:solidFill>
                        </a:rPr>
                        <a:t>EFLAGS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cell3D prstMaterial="dkEdge">
                      <a:bevel/>
                      <a:lightRig rig="flood" dir="t"/>
                    </a:cell3D>
                    <a:solidFill>
                      <a:schemeClr val="tx2">
                        <a:lumMod val="40000"/>
                        <a:lumOff val="60000"/>
                      </a:schemeClr>
                    </a:solidFill>
                  </a:tcPr>
                </a:tc>
                <a:extLst>
                  <a:ext uri="{0D108BD9-81ED-4DB2-BD59-A6C34878D82A}">
                    <a16:rowId xmlns:a16="http://schemas.microsoft.com/office/drawing/2014/main" val="689694463"/>
                  </a:ext>
                </a:extLst>
              </a:tr>
            </a:tbl>
          </a:graphicData>
        </a:graphic>
      </p:graphicFrame>
      <p:graphicFrame>
        <p:nvGraphicFramePr>
          <p:cNvPr id="11" name="Table 10">
            <a:extLst>
              <a:ext uri="{FF2B5EF4-FFF2-40B4-BE49-F238E27FC236}">
                <a16:creationId xmlns:a16="http://schemas.microsoft.com/office/drawing/2014/main" id="{97DFB39C-DA5A-41FB-A34C-793FBA116A56}"/>
              </a:ext>
            </a:extLst>
          </p:cNvPr>
          <p:cNvGraphicFramePr>
            <a:graphicFrameLocks noGrp="1"/>
          </p:cNvGraphicFramePr>
          <p:nvPr>
            <p:extLst>
              <p:ext uri="{D42A27DB-BD31-4B8C-83A1-F6EECF244321}">
                <p14:modId xmlns:p14="http://schemas.microsoft.com/office/powerpoint/2010/main" val="2090647938"/>
              </p:ext>
            </p:extLst>
          </p:nvPr>
        </p:nvGraphicFramePr>
        <p:xfrm>
          <a:off x="2747699" y="4266071"/>
          <a:ext cx="1671899" cy="368881"/>
        </p:xfrm>
        <a:graphic>
          <a:graphicData uri="http://schemas.openxmlformats.org/drawingml/2006/table">
            <a:tbl>
              <a:tblPr firstRow="1" bandRow="1">
                <a:tableStyleId>{5C22544A-7EE6-4342-B048-85BDC9FD1C3A}</a:tableStyleId>
              </a:tblPr>
              <a:tblGrid>
                <a:gridCol w="1671899">
                  <a:extLst>
                    <a:ext uri="{9D8B030D-6E8A-4147-A177-3AD203B41FA5}">
                      <a16:colId xmlns:a16="http://schemas.microsoft.com/office/drawing/2014/main" val="4213117924"/>
                    </a:ext>
                  </a:extLst>
                </a:gridCol>
              </a:tblGrid>
              <a:tr h="368881">
                <a:tc>
                  <a:txBody>
                    <a:bodyPr/>
                    <a:lstStyle/>
                    <a:p>
                      <a:pPr algn="ctr"/>
                      <a:r>
                        <a:rPr lang="en-US" b="1" dirty="0">
                          <a:solidFill>
                            <a:schemeClr val="tx1"/>
                          </a:solidFill>
                        </a:rPr>
                        <a:t>EIP</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cell3D prstMaterial="dkEdge">
                      <a:bevel/>
                      <a:lightRig rig="flood" dir="t"/>
                    </a:cell3D>
                    <a:solidFill>
                      <a:schemeClr val="tx2">
                        <a:lumMod val="40000"/>
                        <a:lumOff val="60000"/>
                      </a:schemeClr>
                    </a:solidFill>
                  </a:tcPr>
                </a:tc>
                <a:extLst>
                  <a:ext uri="{0D108BD9-81ED-4DB2-BD59-A6C34878D82A}">
                    <a16:rowId xmlns:a16="http://schemas.microsoft.com/office/drawing/2014/main" val="689694463"/>
                  </a:ext>
                </a:extLst>
              </a:tr>
            </a:tbl>
          </a:graphicData>
        </a:graphic>
      </p:graphicFrame>
      <p:graphicFrame>
        <p:nvGraphicFramePr>
          <p:cNvPr id="12" name="Table 11">
            <a:extLst>
              <a:ext uri="{FF2B5EF4-FFF2-40B4-BE49-F238E27FC236}">
                <a16:creationId xmlns:a16="http://schemas.microsoft.com/office/drawing/2014/main" id="{FA878673-EB97-471E-84CE-152FC69476E4}"/>
              </a:ext>
            </a:extLst>
          </p:cNvPr>
          <p:cNvGraphicFramePr>
            <a:graphicFrameLocks noGrp="1"/>
          </p:cNvGraphicFramePr>
          <p:nvPr>
            <p:extLst>
              <p:ext uri="{D42A27DB-BD31-4B8C-83A1-F6EECF244321}">
                <p14:modId xmlns:p14="http://schemas.microsoft.com/office/powerpoint/2010/main" val="318097621"/>
              </p:ext>
            </p:extLst>
          </p:nvPr>
        </p:nvGraphicFramePr>
        <p:xfrm>
          <a:off x="2034804" y="5140068"/>
          <a:ext cx="2561395" cy="1483360"/>
        </p:xfrm>
        <a:graphic>
          <a:graphicData uri="http://schemas.openxmlformats.org/drawingml/2006/table">
            <a:tbl>
              <a:tblPr firstRow="1" bandRow="1">
                <a:tableStyleId>{5C22544A-7EE6-4342-B048-85BDC9FD1C3A}</a:tableStyleId>
              </a:tblPr>
              <a:tblGrid>
                <a:gridCol w="2561395">
                  <a:extLst>
                    <a:ext uri="{9D8B030D-6E8A-4147-A177-3AD203B41FA5}">
                      <a16:colId xmlns:a16="http://schemas.microsoft.com/office/drawing/2014/main" val="3038786588"/>
                    </a:ext>
                  </a:extLst>
                </a:gridCol>
              </a:tblGrid>
              <a:tr h="370840">
                <a:tc>
                  <a:txBody>
                    <a:bodyPr/>
                    <a:lstStyle/>
                    <a:p>
                      <a:pPr algn="ctr"/>
                      <a:r>
                        <a:rPr lang="en-US" dirty="0">
                          <a:solidFill>
                            <a:schemeClr val="tx1"/>
                          </a:solidFill>
                        </a:rPr>
                        <a:t>GDTR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cell3D prstMaterial="dkEdge">
                      <a:bevel/>
                      <a:lightRig rig="flood" dir="t"/>
                    </a:cell3D>
                    <a:solidFill>
                      <a:schemeClr val="tx2">
                        <a:lumMod val="40000"/>
                        <a:lumOff val="60000"/>
                      </a:schemeClr>
                    </a:solidFill>
                  </a:tcPr>
                </a:tc>
                <a:extLst>
                  <a:ext uri="{0D108BD9-81ED-4DB2-BD59-A6C34878D82A}">
                    <a16:rowId xmlns:a16="http://schemas.microsoft.com/office/drawing/2014/main" val="4285976901"/>
                  </a:ext>
                </a:extLst>
              </a:tr>
              <a:tr h="370840">
                <a:tc>
                  <a:txBody>
                    <a:bodyPr/>
                    <a:lstStyle/>
                    <a:p>
                      <a:pPr algn="ctr"/>
                      <a:r>
                        <a:rPr lang="en-US" b="1" dirty="0"/>
                        <a:t>LDTR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cell3D prstMaterial="dkEdge">
                      <a:bevel/>
                      <a:lightRig rig="flood" dir="t"/>
                    </a:cell3D>
                    <a:solidFill>
                      <a:schemeClr val="tx2">
                        <a:lumMod val="40000"/>
                        <a:lumOff val="60000"/>
                      </a:schemeClr>
                    </a:solidFill>
                  </a:tcPr>
                </a:tc>
                <a:extLst>
                  <a:ext uri="{0D108BD9-81ED-4DB2-BD59-A6C34878D82A}">
                    <a16:rowId xmlns:a16="http://schemas.microsoft.com/office/drawing/2014/main" val="4250472192"/>
                  </a:ext>
                </a:extLst>
              </a:tr>
              <a:tr h="370840">
                <a:tc>
                  <a:txBody>
                    <a:bodyPr/>
                    <a:lstStyle/>
                    <a:p>
                      <a:pPr algn="ctr"/>
                      <a:r>
                        <a:rPr lang="en-US" b="1" dirty="0"/>
                        <a:t>IDTR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cell3D prstMaterial="dkEdge">
                      <a:bevel/>
                      <a:lightRig rig="flood" dir="t"/>
                    </a:cell3D>
                    <a:solidFill>
                      <a:schemeClr val="tx2">
                        <a:lumMod val="40000"/>
                        <a:lumOff val="60000"/>
                      </a:schemeClr>
                    </a:solidFill>
                  </a:tcPr>
                </a:tc>
                <a:extLst>
                  <a:ext uri="{0D108BD9-81ED-4DB2-BD59-A6C34878D82A}">
                    <a16:rowId xmlns:a16="http://schemas.microsoft.com/office/drawing/2014/main" val="1916987002"/>
                  </a:ext>
                </a:extLst>
              </a:tr>
              <a:tr h="370840">
                <a:tc>
                  <a:txBody>
                    <a:bodyPr/>
                    <a:lstStyle/>
                    <a:p>
                      <a:pPr algn="ctr"/>
                      <a:r>
                        <a:rPr lang="en-US" b="1" dirty="0"/>
                        <a:t>TR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cell3D prstMaterial="dkEdge">
                      <a:bevel/>
                      <a:lightRig rig="flood" dir="t"/>
                    </a:cell3D>
                    <a:solidFill>
                      <a:schemeClr val="tx2">
                        <a:lumMod val="40000"/>
                        <a:lumOff val="60000"/>
                      </a:schemeClr>
                    </a:solidFill>
                  </a:tcPr>
                </a:tc>
                <a:extLst>
                  <a:ext uri="{0D108BD9-81ED-4DB2-BD59-A6C34878D82A}">
                    <a16:rowId xmlns:a16="http://schemas.microsoft.com/office/drawing/2014/main" val="499737505"/>
                  </a:ext>
                </a:extLst>
              </a:tr>
            </a:tbl>
          </a:graphicData>
        </a:graphic>
      </p:graphicFrame>
      <p:graphicFrame>
        <p:nvGraphicFramePr>
          <p:cNvPr id="13" name="Table 12">
            <a:extLst>
              <a:ext uri="{FF2B5EF4-FFF2-40B4-BE49-F238E27FC236}">
                <a16:creationId xmlns:a16="http://schemas.microsoft.com/office/drawing/2014/main" id="{4F0290CB-F406-4399-99BB-2109D96CACA4}"/>
              </a:ext>
            </a:extLst>
          </p:cNvPr>
          <p:cNvGraphicFramePr>
            <a:graphicFrameLocks noGrp="1"/>
          </p:cNvGraphicFramePr>
          <p:nvPr>
            <p:extLst>
              <p:ext uri="{D42A27DB-BD31-4B8C-83A1-F6EECF244321}">
                <p14:modId xmlns:p14="http://schemas.microsoft.com/office/powerpoint/2010/main" val="3925473415"/>
              </p:ext>
            </p:extLst>
          </p:nvPr>
        </p:nvGraphicFramePr>
        <p:xfrm>
          <a:off x="2738485" y="1362472"/>
          <a:ext cx="1671899" cy="1854200"/>
        </p:xfrm>
        <a:graphic>
          <a:graphicData uri="http://schemas.openxmlformats.org/drawingml/2006/table">
            <a:tbl>
              <a:tblPr firstRow="1" bandRow="1">
                <a:tableStyleId>{5C22544A-7EE6-4342-B048-85BDC9FD1C3A}</a:tableStyleId>
              </a:tblPr>
              <a:tblGrid>
                <a:gridCol w="1671899">
                  <a:extLst>
                    <a:ext uri="{9D8B030D-6E8A-4147-A177-3AD203B41FA5}">
                      <a16:colId xmlns:a16="http://schemas.microsoft.com/office/drawing/2014/main" val="3038786588"/>
                    </a:ext>
                  </a:extLst>
                </a:gridCol>
              </a:tblGrid>
              <a:tr h="370840">
                <a:tc>
                  <a:txBody>
                    <a:bodyPr/>
                    <a:lstStyle/>
                    <a:p>
                      <a:pPr algn="ctr"/>
                      <a:r>
                        <a:rPr lang="en-US" dirty="0">
                          <a:solidFill>
                            <a:schemeClr val="tx1"/>
                          </a:solidFill>
                        </a:rPr>
                        <a:t>CR0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cell3D prstMaterial="dkEdge">
                      <a:bevel/>
                      <a:lightRig rig="flood" dir="t"/>
                    </a:cell3D>
                    <a:solidFill>
                      <a:schemeClr val="tx2">
                        <a:lumMod val="40000"/>
                        <a:lumOff val="60000"/>
                      </a:schemeClr>
                    </a:solidFill>
                  </a:tcPr>
                </a:tc>
                <a:extLst>
                  <a:ext uri="{0D108BD9-81ED-4DB2-BD59-A6C34878D82A}">
                    <a16:rowId xmlns:a16="http://schemas.microsoft.com/office/drawing/2014/main" val="4285976901"/>
                  </a:ext>
                </a:extLst>
              </a:tr>
              <a:tr h="370840">
                <a:tc>
                  <a:txBody>
                    <a:bodyPr/>
                    <a:lstStyle/>
                    <a:p>
                      <a:pPr algn="ctr"/>
                      <a:r>
                        <a:rPr lang="en-US" b="1" dirty="0"/>
                        <a:t>CR1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cell3D prstMaterial="dkEdge">
                      <a:bevel/>
                      <a:lightRig rig="flood" dir="t"/>
                    </a:cell3D>
                    <a:solidFill>
                      <a:schemeClr val="tx2">
                        <a:lumMod val="40000"/>
                        <a:lumOff val="60000"/>
                      </a:schemeClr>
                    </a:solidFill>
                  </a:tcPr>
                </a:tc>
                <a:extLst>
                  <a:ext uri="{0D108BD9-81ED-4DB2-BD59-A6C34878D82A}">
                    <a16:rowId xmlns:a16="http://schemas.microsoft.com/office/drawing/2014/main" val="4250472192"/>
                  </a:ext>
                </a:extLst>
              </a:tr>
              <a:tr h="370840">
                <a:tc>
                  <a:txBody>
                    <a:bodyPr/>
                    <a:lstStyle/>
                    <a:p>
                      <a:pPr algn="ctr"/>
                      <a:r>
                        <a:rPr lang="en-US" b="1" dirty="0"/>
                        <a:t>CR2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cell3D prstMaterial="dkEdge">
                      <a:bevel/>
                      <a:lightRig rig="flood" dir="t"/>
                    </a:cell3D>
                    <a:solidFill>
                      <a:schemeClr val="tx2">
                        <a:lumMod val="40000"/>
                        <a:lumOff val="60000"/>
                      </a:schemeClr>
                    </a:solidFill>
                  </a:tcPr>
                </a:tc>
                <a:extLst>
                  <a:ext uri="{0D108BD9-81ED-4DB2-BD59-A6C34878D82A}">
                    <a16:rowId xmlns:a16="http://schemas.microsoft.com/office/drawing/2014/main" val="1916987002"/>
                  </a:ext>
                </a:extLst>
              </a:tr>
              <a:tr h="370840">
                <a:tc>
                  <a:txBody>
                    <a:bodyPr/>
                    <a:lstStyle/>
                    <a:p>
                      <a:pPr algn="ctr"/>
                      <a:r>
                        <a:rPr lang="en-US" b="1" dirty="0"/>
                        <a:t>CR3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cell3D prstMaterial="dkEdge">
                      <a:bevel/>
                      <a:lightRig rig="flood" dir="t"/>
                    </a:cell3D>
                    <a:solidFill>
                      <a:schemeClr val="tx2">
                        <a:lumMod val="40000"/>
                        <a:lumOff val="60000"/>
                      </a:schemeClr>
                    </a:solidFill>
                  </a:tcPr>
                </a:tc>
                <a:extLst>
                  <a:ext uri="{0D108BD9-81ED-4DB2-BD59-A6C34878D82A}">
                    <a16:rowId xmlns:a16="http://schemas.microsoft.com/office/drawing/2014/main" val="499737505"/>
                  </a:ext>
                </a:extLst>
              </a:tr>
              <a:tr h="370840">
                <a:tc>
                  <a:txBody>
                    <a:bodyPr/>
                    <a:lstStyle/>
                    <a:p>
                      <a:pPr algn="ctr"/>
                      <a:r>
                        <a:rPr lang="en-US" b="1" dirty="0"/>
                        <a:t>CR4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cell3D prstMaterial="dkEdge">
                      <a:bevel/>
                      <a:lightRig rig="flood" dir="t"/>
                    </a:cell3D>
                    <a:solidFill>
                      <a:schemeClr val="tx2">
                        <a:lumMod val="40000"/>
                        <a:lumOff val="60000"/>
                      </a:schemeClr>
                    </a:solidFill>
                  </a:tcPr>
                </a:tc>
                <a:extLst>
                  <a:ext uri="{0D108BD9-81ED-4DB2-BD59-A6C34878D82A}">
                    <a16:rowId xmlns:a16="http://schemas.microsoft.com/office/drawing/2014/main" val="4033215976"/>
                  </a:ext>
                </a:extLst>
              </a:tr>
            </a:tbl>
          </a:graphicData>
        </a:graphic>
      </p:graphicFrame>
      <p:sp>
        <p:nvSpPr>
          <p:cNvPr id="10" name="TextBox 9">
            <a:extLst>
              <a:ext uri="{FF2B5EF4-FFF2-40B4-BE49-F238E27FC236}">
                <a16:creationId xmlns:a16="http://schemas.microsoft.com/office/drawing/2014/main" id="{DADCB165-AF31-4118-BA40-A6B57B444880}"/>
              </a:ext>
            </a:extLst>
          </p:cNvPr>
          <p:cNvSpPr txBox="1"/>
          <p:nvPr/>
        </p:nvSpPr>
        <p:spPr>
          <a:xfrm>
            <a:off x="229735" y="958415"/>
            <a:ext cx="2200948" cy="369332"/>
          </a:xfrm>
          <a:prstGeom prst="rect">
            <a:avLst/>
          </a:prstGeom>
          <a:noFill/>
        </p:spPr>
        <p:txBody>
          <a:bodyPr wrap="square" rtlCol="0">
            <a:spAutoFit/>
          </a:bodyPr>
          <a:lstStyle/>
          <a:p>
            <a:r>
              <a:rPr lang="en-US" dirty="0"/>
              <a:t>8</a:t>
            </a:r>
            <a:r>
              <a:rPr lang="zh-CN" altLang="en-US" dirty="0"/>
              <a:t>个</a:t>
            </a:r>
            <a:r>
              <a:rPr lang="en-US" altLang="zh-CN" dirty="0"/>
              <a:t>32</a:t>
            </a:r>
            <a:r>
              <a:rPr lang="zh-CN" altLang="en-US" dirty="0"/>
              <a:t>位通用寄存器</a:t>
            </a:r>
            <a:endParaRPr lang="en-US" dirty="0"/>
          </a:p>
        </p:txBody>
      </p:sp>
      <p:sp>
        <p:nvSpPr>
          <p:cNvPr id="14" name="TextBox 13">
            <a:extLst>
              <a:ext uri="{FF2B5EF4-FFF2-40B4-BE49-F238E27FC236}">
                <a16:creationId xmlns:a16="http://schemas.microsoft.com/office/drawing/2014/main" id="{A00806A3-2971-4DDC-A856-53696FE856AC}"/>
              </a:ext>
            </a:extLst>
          </p:cNvPr>
          <p:cNvSpPr txBox="1"/>
          <p:nvPr/>
        </p:nvSpPr>
        <p:spPr>
          <a:xfrm>
            <a:off x="2517976" y="954462"/>
            <a:ext cx="2200947" cy="369332"/>
          </a:xfrm>
          <a:prstGeom prst="rect">
            <a:avLst/>
          </a:prstGeom>
          <a:noFill/>
        </p:spPr>
        <p:txBody>
          <a:bodyPr wrap="square" rtlCol="0">
            <a:spAutoFit/>
          </a:bodyPr>
          <a:lstStyle/>
          <a:p>
            <a:r>
              <a:rPr lang="en-US" altLang="zh-CN" dirty="0"/>
              <a:t>5</a:t>
            </a:r>
            <a:r>
              <a:rPr lang="zh-CN" altLang="en-US" dirty="0"/>
              <a:t>个</a:t>
            </a:r>
            <a:r>
              <a:rPr lang="en-US" altLang="zh-CN" dirty="0"/>
              <a:t>32</a:t>
            </a:r>
            <a:r>
              <a:rPr lang="zh-CN" altLang="en-US" dirty="0"/>
              <a:t>位控制寄存器</a:t>
            </a:r>
            <a:endParaRPr lang="en-US" dirty="0"/>
          </a:p>
        </p:txBody>
      </p:sp>
      <p:sp>
        <p:nvSpPr>
          <p:cNvPr id="15" name="TextBox 14">
            <a:extLst>
              <a:ext uri="{FF2B5EF4-FFF2-40B4-BE49-F238E27FC236}">
                <a16:creationId xmlns:a16="http://schemas.microsoft.com/office/drawing/2014/main" id="{1F1201E9-E7D1-42BA-8BEB-4D684E3892F3}"/>
              </a:ext>
            </a:extLst>
          </p:cNvPr>
          <p:cNvSpPr txBox="1"/>
          <p:nvPr/>
        </p:nvSpPr>
        <p:spPr>
          <a:xfrm>
            <a:off x="2734199" y="3984626"/>
            <a:ext cx="2070819" cy="338554"/>
          </a:xfrm>
          <a:prstGeom prst="rect">
            <a:avLst/>
          </a:prstGeom>
          <a:noFill/>
        </p:spPr>
        <p:txBody>
          <a:bodyPr wrap="square" rtlCol="0">
            <a:spAutoFit/>
          </a:bodyPr>
          <a:lstStyle/>
          <a:p>
            <a:r>
              <a:rPr lang="en-US" altLang="zh-CN" sz="1600" dirty="0"/>
              <a:t>32</a:t>
            </a:r>
            <a:r>
              <a:rPr lang="zh-CN" altLang="en-US" sz="1600" dirty="0"/>
              <a:t>位指令指针寄存器</a:t>
            </a:r>
            <a:endParaRPr lang="en-US" sz="1600" dirty="0"/>
          </a:p>
        </p:txBody>
      </p:sp>
      <p:sp>
        <p:nvSpPr>
          <p:cNvPr id="17" name="TextBox 16">
            <a:extLst>
              <a:ext uri="{FF2B5EF4-FFF2-40B4-BE49-F238E27FC236}">
                <a16:creationId xmlns:a16="http://schemas.microsoft.com/office/drawing/2014/main" id="{A94B082D-6D70-4C13-92F4-7A789D27398E}"/>
              </a:ext>
            </a:extLst>
          </p:cNvPr>
          <p:cNvSpPr txBox="1"/>
          <p:nvPr/>
        </p:nvSpPr>
        <p:spPr>
          <a:xfrm>
            <a:off x="2747699" y="3255350"/>
            <a:ext cx="1658399" cy="338554"/>
          </a:xfrm>
          <a:prstGeom prst="rect">
            <a:avLst/>
          </a:prstGeom>
          <a:noFill/>
        </p:spPr>
        <p:txBody>
          <a:bodyPr wrap="square" rtlCol="0">
            <a:spAutoFit/>
          </a:bodyPr>
          <a:lstStyle/>
          <a:p>
            <a:r>
              <a:rPr lang="en-US" altLang="zh-CN" sz="1600" dirty="0"/>
              <a:t>32</a:t>
            </a:r>
            <a:r>
              <a:rPr lang="zh-CN" altLang="en-US" sz="1600" dirty="0"/>
              <a:t>位标志寄存器</a:t>
            </a:r>
            <a:endParaRPr lang="en-US" sz="1600" dirty="0"/>
          </a:p>
        </p:txBody>
      </p:sp>
      <p:sp>
        <p:nvSpPr>
          <p:cNvPr id="18" name="TextBox 17">
            <a:extLst>
              <a:ext uri="{FF2B5EF4-FFF2-40B4-BE49-F238E27FC236}">
                <a16:creationId xmlns:a16="http://schemas.microsoft.com/office/drawing/2014/main" id="{808ADC6A-6C81-4551-8C23-8A4EE9ED0B8E}"/>
              </a:ext>
            </a:extLst>
          </p:cNvPr>
          <p:cNvSpPr txBox="1"/>
          <p:nvPr/>
        </p:nvSpPr>
        <p:spPr>
          <a:xfrm>
            <a:off x="2091820" y="4770736"/>
            <a:ext cx="2561394" cy="646331"/>
          </a:xfrm>
          <a:prstGeom prst="rect">
            <a:avLst/>
          </a:prstGeom>
          <a:noFill/>
        </p:spPr>
        <p:txBody>
          <a:bodyPr wrap="square" rtlCol="0">
            <a:spAutoFit/>
          </a:bodyPr>
          <a:lstStyle/>
          <a:p>
            <a:r>
              <a:rPr lang="en-US" altLang="zh-CN" dirty="0"/>
              <a:t>4</a:t>
            </a:r>
            <a:r>
              <a:rPr lang="zh-CN" altLang="en-US" dirty="0"/>
              <a:t>个</a:t>
            </a:r>
            <a:r>
              <a:rPr lang="en-US" altLang="zh-CN" dirty="0"/>
              <a:t>48</a:t>
            </a:r>
            <a:r>
              <a:rPr lang="zh-CN" altLang="en-US" dirty="0"/>
              <a:t>位描述符指针寄存器</a:t>
            </a:r>
            <a:endParaRPr lang="en-US" dirty="0"/>
          </a:p>
        </p:txBody>
      </p:sp>
      <p:sp>
        <p:nvSpPr>
          <p:cNvPr id="16" name="TextBox 15">
            <a:extLst>
              <a:ext uri="{FF2B5EF4-FFF2-40B4-BE49-F238E27FC236}">
                <a16:creationId xmlns:a16="http://schemas.microsoft.com/office/drawing/2014/main" id="{B173F86D-9B6A-4A3F-AFAB-F2DC4484897B}"/>
              </a:ext>
            </a:extLst>
          </p:cNvPr>
          <p:cNvSpPr txBox="1"/>
          <p:nvPr/>
        </p:nvSpPr>
        <p:spPr>
          <a:xfrm>
            <a:off x="1136435" y="4537276"/>
            <a:ext cx="738664" cy="2086152"/>
          </a:xfrm>
          <a:prstGeom prst="rect">
            <a:avLst/>
          </a:prstGeom>
          <a:noFill/>
        </p:spPr>
        <p:txBody>
          <a:bodyPr vert="eaVert" wrap="square" rtlCol="0">
            <a:spAutoFit/>
          </a:bodyPr>
          <a:lstStyle/>
          <a:p>
            <a:r>
              <a:rPr lang="en-US" altLang="zh-CN" dirty="0"/>
              <a:t>6</a:t>
            </a:r>
            <a:r>
              <a:rPr lang="zh-CN" altLang="en-US" dirty="0"/>
              <a:t>个</a:t>
            </a:r>
            <a:r>
              <a:rPr lang="en-US" altLang="zh-CN" dirty="0"/>
              <a:t>16</a:t>
            </a:r>
            <a:r>
              <a:rPr lang="zh-CN" altLang="en-US" dirty="0"/>
              <a:t>位段址寄存器</a:t>
            </a:r>
            <a:endParaRPr lang="en-US" altLang="zh-CN" dirty="0"/>
          </a:p>
          <a:p>
            <a:endParaRPr lang="en-US" dirty="0"/>
          </a:p>
        </p:txBody>
      </p:sp>
      <p:sp>
        <p:nvSpPr>
          <p:cNvPr id="2" name="Rectangle 1">
            <a:extLst>
              <a:ext uri="{FF2B5EF4-FFF2-40B4-BE49-F238E27FC236}">
                <a16:creationId xmlns:a16="http://schemas.microsoft.com/office/drawing/2014/main" id="{781BFD1E-CC1D-4672-8525-5393C306336A}"/>
              </a:ext>
            </a:extLst>
          </p:cNvPr>
          <p:cNvSpPr/>
          <p:nvPr/>
        </p:nvSpPr>
        <p:spPr>
          <a:xfrm>
            <a:off x="5181600" y="1090246"/>
            <a:ext cx="3833446" cy="5533182"/>
          </a:xfrm>
          <a:prstGeom prst="rect">
            <a:avLst/>
          </a:prstGeom>
          <a:solidFill>
            <a:schemeClr val="bg1"/>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各种浮点数寄存器</a:t>
            </a:r>
            <a:endParaRPr lang="en-US" dirty="0">
              <a:solidFill>
                <a:schemeClr val="tx1"/>
              </a:solidFill>
            </a:endParaRPr>
          </a:p>
        </p:txBody>
      </p:sp>
      <p:sp>
        <p:nvSpPr>
          <p:cNvPr id="3" name="TextBox 2">
            <a:extLst>
              <a:ext uri="{FF2B5EF4-FFF2-40B4-BE49-F238E27FC236}">
                <a16:creationId xmlns:a16="http://schemas.microsoft.com/office/drawing/2014/main" id="{847A7628-85ED-4298-AB1C-63CC56240442}"/>
              </a:ext>
            </a:extLst>
          </p:cNvPr>
          <p:cNvSpPr txBox="1"/>
          <p:nvPr/>
        </p:nvSpPr>
        <p:spPr>
          <a:xfrm>
            <a:off x="9477724" y="1488831"/>
            <a:ext cx="2495122" cy="3046988"/>
          </a:xfrm>
          <a:prstGeom prst="rect">
            <a:avLst/>
          </a:prstGeom>
          <a:noFill/>
        </p:spPr>
        <p:txBody>
          <a:bodyPr wrap="square" rtlCol="0">
            <a:spAutoFit/>
          </a:bodyPr>
          <a:lstStyle/>
          <a:p>
            <a:r>
              <a:rPr lang="zh-CN" altLang="en-US" sz="3200" b="1" dirty="0">
                <a:solidFill>
                  <a:srgbClr val="FFC000"/>
                </a:solidFill>
              </a:rPr>
              <a:t>思考：</a:t>
            </a:r>
            <a:endParaRPr lang="en-US" altLang="zh-CN" sz="3200" b="1" dirty="0">
              <a:solidFill>
                <a:srgbClr val="FFC000"/>
              </a:solidFill>
            </a:endParaRPr>
          </a:p>
          <a:p>
            <a:r>
              <a:rPr lang="en-US" sz="3200" b="1" dirty="0">
                <a:solidFill>
                  <a:srgbClr val="FFC000"/>
                </a:solidFill>
              </a:rPr>
              <a:t>  </a:t>
            </a:r>
            <a:r>
              <a:rPr lang="zh-CN" altLang="en-US" sz="3200" b="1" dirty="0">
                <a:solidFill>
                  <a:srgbClr val="FFC000"/>
                </a:solidFill>
              </a:rPr>
              <a:t>如果硬件不提供浮点数计算的支持，我们怎么做浮点数运算？</a:t>
            </a:r>
            <a:endParaRPr lang="en-US" sz="3200" b="1" dirty="0">
              <a:solidFill>
                <a:srgbClr val="FFC000"/>
              </a:solidFill>
            </a:endParaRPr>
          </a:p>
        </p:txBody>
      </p:sp>
    </p:spTree>
    <p:extLst>
      <p:ext uri="{BB962C8B-B14F-4D97-AF65-F5344CB8AC3E}">
        <p14:creationId xmlns:p14="http://schemas.microsoft.com/office/powerpoint/2010/main" val="234590471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314660" y="185977"/>
            <a:ext cx="5781339" cy="54641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200" b="1" strike="noStrike" spc="-1" dirty="0">
                <a:solidFill>
                  <a:srgbClr val="5FCBEF"/>
                </a:solidFill>
                <a:latin typeface="Trebuchet MS"/>
                <a:ea typeface="DejaVu Sans"/>
              </a:rPr>
              <a:t>CPU</a:t>
            </a:r>
            <a:r>
              <a:rPr lang="zh-CN" altLang="en-US" sz="3200" b="1" strike="noStrike" spc="-1" dirty="0">
                <a:solidFill>
                  <a:srgbClr val="5FCBEF"/>
                </a:solidFill>
                <a:latin typeface="Trebuchet MS"/>
                <a:ea typeface="DejaVu Sans"/>
              </a:rPr>
              <a:t>指令并行</a:t>
            </a:r>
            <a:endParaRPr lang="en-US" sz="3200" b="1" strike="noStrike" spc="-1" dirty="0">
              <a:latin typeface="Arial"/>
            </a:endParaRPr>
          </a:p>
        </p:txBody>
      </p:sp>
      <p:sp>
        <p:nvSpPr>
          <p:cNvPr id="3" name="TextBox 2">
            <a:extLst>
              <a:ext uri="{FF2B5EF4-FFF2-40B4-BE49-F238E27FC236}">
                <a16:creationId xmlns:a16="http://schemas.microsoft.com/office/drawing/2014/main" id="{847A7628-85ED-4298-AB1C-63CC56240442}"/>
              </a:ext>
            </a:extLst>
          </p:cNvPr>
          <p:cNvSpPr txBox="1"/>
          <p:nvPr/>
        </p:nvSpPr>
        <p:spPr>
          <a:xfrm>
            <a:off x="2865909" y="2391508"/>
            <a:ext cx="7133876" cy="584775"/>
          </a:xfrm>
          <a:prstGeom prst="rect">
            <a:avLst/>
          </a:prstGeom>
          <a:noFill/>
        </p:spPr>
        <p:txBody>
          <a:bodyPr wrap="square" rtlCol="0">
            <a:spAutoFit/>
          </a:bodyPr>
          <a:lstStyle/>
          <a:p>
            <a:r>
              <a:rPr lang="zh-CN" altLang="en-US" sz="3200" b="1" dirty="0">
                <a:solidFill>
                  <a:srgbClr val="FFC000"/>
                </a:solidFill>
              </a:rPr>
              <a:t>流水线？？？</a:t>
            </a:r>
            <a:endParaRPr lang="en-US" altLang="zh-CN" sz="3200" b="1" dirty="0">
              <a:solidFill>
                <a:srgbClr val="FFC000"/>
              </a:solidFill>
            </a:endParaRPr>
          </a:p>
        </p:txBody>
      </p:sp>
    </p:spTree>
    <p:extLst>
      <p:ext uri="{BB962C8B-B14F-4D97-AF65-F5344CB8AC3E}">
        <p14:creationId xmlns:p14="http://schemas.microsoft.com/office/powerpoint/2010/main" val="7866179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677160" y="609480"/>
            <a:ext cx="8595000" cy="74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a:solidFill>
                  <a:srgbClr val="5FCBEF"/>
                </a:solidFill>
                <a:latin typeface="Trebuchet MS"/>
                <a:ea typeface="DejaVu Sans"/>
              </a:rPr>
              <a:t>蒸馒头</a:t>
            </a:r>
            <a:endParaRPr lang="en-US" sz="3600" b="0" strike="noStrike" spc="-1">
              <a:latin typeface="Arial"/>
            </a:endParaRPr>
          </a:p>
        </p:txBody>
      </p:sp>
      <p:sp>
        <p:nvSpPr>
          <p:cNvPr id="136" name="CustomShape 2"/>
          <p:cNvSpPr/>
          <p:nvPr/>
        </p:nvSpPr>
        <p:spPr>
          <a:xfrm>
            <a:off x="731520" y="1737360"/>
            <a:ext cx="9874080" cy="50153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50"/>
                </a:solidFill>
                <a:latin typeface="arial"/>
                <a:ea typeface="DejaVu Sans"/>
              </a:rPr>
              <a:t>１．   </a:t>
            </a:r>
            <a:r>
              <a:rPr lang="en-US" sz="2000" b="0" strike="noStrike" spc="-1" dirty="0" err="1">
                <a:solidFill>
                  <a:srgbClr val="00B050"/>
                </a:solidFill>
                <a:latin typeface="arial"/>
                <a:ea typeface="DejaVu Sans"/>
              </a:rPr>
              <a:t>舀三斤面粉到一大陶瓷面盆中</a:t>
            </a:r>
            <a:endParaRPr lang="en-US" sz="2000" b="0" strike="noStrike" spc="-1" dirty="0">
              <a:latin typeface="Arial"/>
            </a:endParaRPr>
          </a:p>
          <a:p>
            <a:pPr>
              <a:lnSpc>
                <a:spcPct val="100000"/>
              </a:lnSpc>
            </a:pPr>
            <a:r>
              <a:rPr lang="en-US" sz="2000" b="0" strike="noStrike" spc="-1" dirty="0">
                <a:solidFill>
                  <a:srgbClr val="00B050"/>
                </a:solidFill>
                <a:latin typeface="arial"/>
                <a:ea typeface="Microsoft YaHei"/>
              </a:rPr>
              <a:t>２．　倒一大汤碗</a:t>
            </a:r>
            <a:r>
              <a:rPr lang="en-US" sz="2000" b="0" strike="noStrike" spc="-1" dirty="0">
                <a:solidFill>
                  <a:srgbClr val="00B050"/>
                </a:solidFill>
                <a:latin typeface="arial"/>
                <a:ea typeface="DejaVu Sans"/>
              </a:rPr>
              <a:t>20摄氏度左右的纯净水，加入一小勺白糖</a:t>
            </a:r>
            <a:endParaRPr lang="en-US" sz="2000" b="0" strike="noStrike" spc="-1" dirty="0">
              <a:latin typeface="Arial"/>
            </a:endParaRPr>
          </a:p>
          <a:p>
            <a:pPr>
              <a:lnSpc>
                <a:spcPct val="100000"/>
              </a:lnSpc>
            </a:pPr>
            <a:r>
              <a:rPr lang="en-US" sz="2000" b="0" strike="noStrike" spc="-1" dirty="0">
                <a:solidFill>
                  <a:srgbClr val="00B050"/>
                </a:solidFill>
                <a:latin typeface="arial"/>
                <a:ea typeface="DejaVu Sans"/>
              </a:rPr>
              <a:t>３．　</a:t>
            </a:r>
            <a:r>
              <a:rPr lang="en-US" sz="2000" b="0" strike="noStrike" spc="-1" dirty="0" err="1">
                <a:solidFill>
                  <a:srgbClr val="00B050"/>
                </a:solidFill>
                <a:latin typeface="arial"/>
                <a:ea typeface="DejaVu Sans"/>
              </a:rPr>
              <a:t>加入酵母粉，然后用勺子把白糖、酵母粉活匀</a:t>
            </a:r>
            <a:endParaRPr lang="en-US" sz="2000" b="0" strike="noStrike" spc="-1" dirty="0">
              <a:latin typeface="Arial"/>
            </a:endParaRPr>
          </a:p>
          <a:p>
            <a:pPr>
              <a:lnSpc>
                <a:spcPct val="100000"/>
              </a:lnSpc>
            </a:pPr>
            <a:r>
              <a:rPr lang="en-US" sz="2000" b="0" strike="noStrike" spc="-1" dirty="0">
                <a:solidFill>
                  <a:srgbClr val="00B050"/>
                </a:solidFill>
                <a:latin typeface="arial"/>
                <a:ea typeface="DejaVu Sans"/>
              </a:rPr>
              <a:t>４．　</a:t>
            </a:r>
            <a:r>
              <a:rPr lang="en-US" sz="2000" b="0" strike="noStrike" spc="-1" dirty="0" err="1">
                <a:solidFill>
                  <a:srgbClr val="00B050"/>
                </a:solidFill>
                <a:latin typeface="arial"/>
                <a:ea typeface="DejaVu Sans"/>
              </a:rPr>
              <a:t>往面盆内倒入活匀的酵母汤液，边倒边用竹筷子搅拌面粉，使面粉成为絮状</a:t>
            </a:r>
            <a:endParaRPr lang="en-US" sz="2000" b="0" strike="noStrike" spc="-1" dirty="0">
              <a:latin typeface="Arial"/>
            </a:endParaRPr>
          </a:p>
          <a:p>
            <a:pPr>
              <a:lnSpc>
                <a:spcPct val="100000"/>
              </a:lnSpc>
            </a:pPr>
            <a:r>
              <a:rPr lang="en-US" sz="2000" b="0" strike="noStrike" spc="-1" dirty="0">
                <a:solidFill>
                  <a:srgbClr val="00B050"/>
                </a:solidFill>
                <a:latin typeface="arial"/>
                <a:ea typeface="DejaVu Sans"/>
              </a:rPr>
              <a:t>５．　</a:t>
            </a:r>
            <a:r>
              <a:rPr lang="en-US" sz="2000" b="0" strike="noStrike" spc="-1" dirty="0" err="1">
                <a:solidFill>
                  <a:srgbClr val="00B050"/>
                </a:solidFill>
                <a:latin typeface="arial"/>
                <a:ea typeface="DejaVu Sans"/>
              </a:rPr>
              <a:t>把面这时就要揉得恰到好处，既不干又不稀才行</a:t>
            </a:r>
            <a:endParaRPr lang="en-US" sz="2000" b="0" strike="noStrike" spc="-1" dirty="0">
              <a:latin typeface="Arial"/>
            </a:endParaRPr>
          </a:p>
          <a:p>
            <a:pPr>
              <a:lnSpc>
                <a:spcPct val="100000"/>
              </a:lnSpc>
            </a:pPr>
            <a:r>
              <a:rPr lang="en-US" sz="2000" b="0" strike="noStrike" spc="-1" dirty="0">
                <a:solidFill>
                  <a:srgbClr val="00B050"/>
                </a:solidFill>
                <a:latin typeface="arial"/>
                <a:ea typeface="DejaVu Sans"/>
              </a:rPr>
              <a:t>６．　</a:t>
            </a:r>
            <a:r>
              <a:rPr lang="en-US" sz="2000" b="0" strike="noStrike" spc="-1" dirty="0" err="1">
                <a:solidFill>
                  <a:srgbClr val="00B050"/>
                </a:solidFill>
                <a:latin typeface="arial"/>
                <a:ea typeface="DejaVu Sans"/>
              </a:rPr>
              <a:t>然后覆盖上一层保鲜膜，加盖盖严，放到窗台上，借助阳光加速面团发酵</a:t>
            </a:r>
            <a:r>
              <a:rPr lang="en-US" sz="2000" b="0" strike="noStrike" spc="-1" dirty="0">
                <a:solidFill>
                  <a:srgbClr val="00B050"/>
                </a:solidFill>
                <a:latin typeface="arial"/>
                <a:ea typeface="DejaVu Sans"/>
              </a:rPr>
              <a:t>。</a:t>
            </a:r>
            <a:endParaRPr lang="en-US" sz="2000" b="0" strike="noStrike" spc="-1" dirty="0">
              <a:latin typeface="Arial"/>
            </a:endParaRPr>
          </a:p>
          <a:p>
            <a:pPr>
              <a:lnSpc>
                <a:spcPct val="100000"/>
              </a:lnSpc>
            </a:pPr>
            <a:r>
              <a:rPr lang="en-US" sz="2000" b="0" strike="noStrike" spc="-1" dirty="0">
                <a:solidFill>
                  <a:srgbClr val="00B050"/>
                </a:solidFill>
                <a:latin typeface="arial"/>
                <a:ea typeface="DejaVu Sans"/>
              </a:rPr>
              <a:t>７．　</a:t>
            </a:r>
            <a:r>
              <a:rPr lang="en-US" sz="2000" b="0" strike="noStrike" spc="-1" dirty="0" err="1">
                <a:solidFill>
                  <a:srgbClr val="00B050"/>
                </a:solidFill>
                <a:latin typeface="arial"/>
                <a:ea typeface="DejaVu Sans"/>
              </a:rPr>
              <a:t>五个小时后，发酵好了。把这面盆端到面板上，去掉保鲜膜，把面倒面板</a:t>
            </a:r>
            <a:endParaRPr lang="en-US" sz="2000" b="0" strike="noStrike" spc="-1" dirty="0">
              <a:latin typeface="Arial"/>
            </a:endParaRPr>
          </a:p>
          <a:p>
            <a:pPr>
              <a:lnSpc>
                <a:spcPct val="100000"/>
              </a:lnSpc>
            </a:pPr>
            <a:r>
              <a:rPr lang="en-US" sz="2000" b="0" strike="noStrike" spc="-1" dirty="0">
                <a:solidFill>
                  <a:srgbClr val="00B050"/>
                </a:solidFill>
                <a:latin typeface="arial"/>
                <a:ea typeface="DejaVu Sans"/>
              </a:rPr>
              <a:t>８．　</a:t>
            </a:r>
            <a:r>
              <a:rPr lang="en-US" sz="2000" b="0" strike="noStrike" spc="-1" dirty="0" err="1">
                <a:solidFill>
                  <a:srgbClr val="00B050"/>
                </a:solidFill>
                <a:latin typeface="arial"/>
                <a:ea typeface="DejaVu Sans"/>
              </a:rPr>
              <a:t>把面团搓成较粗的长条，然后用手揪成小团，揉搓成成圆球形</a:t>
            </a:r>
            <a:endParaRPr lang="en-US" sz="2000" b="0" strike="noStrike" spc="-1" dirty="0">
              <a:latin typeface="Arial"/>
            </a:endParaRPr>
          </a:p>
          <a:p>
            <a:pPr>
              <a:lnSpc>
                <a:spcPct val="100000"/>
              </a:lnSpc>
            </a:pPr>
            <a:r>
              <a:rPr lang="en-US" sz="2000" b="0" strike="noStrike" spc="-1" dirty="0">
                <a:solidFill>
                  <a:srgbClr val="00B050"/>
                </a:solidFill>
                <a:latin typeface="arial"/>
                <a:ea typeface="DejaVu Sans"/>
              </a:rPr>
              <a:t>１０．把笼布子用纯净水打湿，然后使劲拧干，铺在笼屉上。</a:t>
            </a:r>
            <a:endParaRPr lang="en-US" sz="2000" b="0" strike="noStrike" spc="-1" dirty="0">
              <a:latin typeface="Arial"/>
            </a:endParaRPr>
          </a:p>
          <a:p>
            <a:pPr>
              <a:lnSpc>
                <a:spcPct val="100000"/>
              </a:lnSpc>
            </a:pPr>
            <a:r>
              <a:rPr lang="en-US" sz="2000" b="0" strike="noStrike" spc="-1" dirty="0">
                <a:solidFill>
                  <a:srgbClr val="00B050"/>
                </a:solidFill>
                <a:latin typeface="arial"/>
                <a:ea typeface="DejaVu Sans"/>
              </a:rPr>
              <a:t>１１．把制作好的馒头一个一个放到笼屉上</a:t>
            </a:r>
            <a:endParaRPr lang="en-US" sz="2000" b="0" strike="noStrike" spc="-1" dirty="0">
              <a:latin typeface="Arial"/>
            </a:endParaRPr>
          </a:p>
          <a:p>
            <a:pPr>
              <a:lnSpc>
                <a:spcPct val="100000"/>
              </a:lnSpc>
            </a:pPr>
            <a:r>
              <a:rPr lang="en-US" sz="2000" b="0" strike="noStrike" spc="-1" dirty="0">
                <a:solidFill>
                  <a:srgbClr val="00B050"/>
                </a:solidFill>
                <a:latin typeface="arial"/>
                <a:ea typeface="DejaVu Sans"/>
              </a:rPr>
              <a:t>１２．大约蒸30分钟左右，馒头便蒸熟了</a:t>
            </a: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679938" y="67952"/>
            <a:ext cx="5134708" cy="54641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zh-CN" altLang="en-US" sz="3200" b="1" spc="-1" dirty="0">
                <a:solidFill>
                  <a:srgbClr val="5FCBEF"/>
                </a:solidFill>
                <a:latin typeface="Trebuchet MS"/>
              </a:rPr>
              <a:t>英特尔</a:t>
            </a:r>
            <a:r>
              <a:rPr lang="en-US" altLang="zh-CN" sz="3200" b="1" spc="-1" dirty="0">
                <a:solidFill>
                  <a:srgbClr val="5FCBEF"/>
                </a:solidFill>
                <a:latin typeface="Trebuchet MS"/>
              </a:rPr>
              <a:t>Haswell CPU</a:t>
            </a:r>
            <a:br>
              <a:rPr sz="3200" b="1" dirty="0"/>
            </a:br>
            <a:endParaRPr lang="en-US" sz="3200" b="1" strike="noStrike" spc="-1" dirty="0">
              <a:latin typeface="Arial"/>
            </a:endParaRPr>
          </a:p>
        </p:txBody>
      </p:sp>
      <p:pic>
        <p:nvPicPr>
          <p:cNvPr id="3" name="Picture 2">
            <a:extLst>
              <a:ext uri="{FF2B5EF4-FFF2-40B4-BE49-F238E27FC236}">
                <a16:creationId xmlns:a16="http://schemas.microsoft.com/office/drawing/2014/main" id="{1D0A552A-1A51-4912-8899-A333DC32E4E5}"/>
              </a:ext>
            </a:extLst>
          </p:cNvPr>
          <p:cNvPicPr>
            <a:picLocks noChangeAspect="1"/>
          </p:cNvPicPr>
          <p:nvPr/>
        </p:nvPicPr>
        <p:blipFill>
          <a:blip r:embed="rId3"/>
          <a:stretch>
            <a:fillRect/>
          </a:stretch>
        </p:blipFill>
        <p:spPr>
          <a:xfrm>
            <a:off x="1230923" y="614363"/>
            <a:ext cx="10175631" cy="6232634"/>
          </a:xfrm>
          <a:prstGeom prst="rect">
            <a:avLst/>
          </a:prstGeom>
        </p:spPr>
      </p:pic>
    </p:spTree>
    <p:extLst>
      <p:ext uri="{BB962C8B-B14F-4D97-AF65-F5344CB8AC3E}">
        <p14:creationId xmlns:p14="http://schemas.microsoft.com/office/powerpoint/2010/main" val="346886174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677160" y="347118"/>
            <a:ext cx="8595000" cy="54641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1" strike="noStrike" spc="-1" dirty="0" err="1">
                <a:solidFill>
                  <a:srgbClr val="5FCBEF"/>
                </a:solidFill>
                <a:latin typeface="Trebuchet MS"/>
                <a:ea typeface="DejaVu Sans"/>
              </a:rPr>
              <a:t>CPU指令</a:t>
            </a:r>
            <a:br>
              <a:rPr sz="3600" b="1" dirty="0"/>
            </a:br>
            <a:endParaRPr lang="en-US" sz="3600" b="1" strike="noStrike" spc="-1" dirty="0">
              <a:latin typeface="Arial"/>
            </a:endParaRPr>
          </a:p>
        </p:txBody>
      </p:sp>
      <p:sp>
        <p:nvSpPr>
          <p:cNvPr id="258" name="CustomShape 2"/>
          <p:cNvSpPr/>
          <p:nvPr/>
        </p:nvSpPr>
        <p:spPr>
          <a:xfrm>
            <a:off x="677160" y="1307547"/>
            <a:ext cx="10847068" cy="569241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800" b="0" strike="noStrike" spc="-1" dirty="0" err="1">
                <a:solidFill>
                  <a:srgbClr val="00B050"/>
                </a:solidFill>
                <a:latin typeface="Trebuchet MS"/>
                <a:ea typeface="DejaVu Sans"/>
              </a:rPr>
              <a:t>CPU指令是CPU能够理解的命令，CPU按照程序给定的指令</a:t>
            </a:r>
            <a:r>
              <a:rPr lang="zh-CN" altLang="en-US" sz="2800" b="0" strike="noStrike" spc="-1" dirty="0">
                <a:solidFill>
                  <a:srgbClr val="00B050"/>
                </a:solidFill>
                <a:latin typeface="Trebuchet MS"/>
                <a:ea typeface="DejaVu Sans"/>
              </a:rPr>
              <a:t>序列</a:t>
            </a:r>
            <a:r>
              <a:rPr lang="en-US" sz="2800" b="0" strike="noStrike" spc="-1" dirty="0" err="1">
                <a:solidFill>
                  <a:srgbClr val="00B050"/>
                </a:solidFill>
                <a:latin typeface="Trebuchet MS"/>
                <a:ea typeface="DejaVu Sans"/>
              </a:rPr>
              <a:t>执行规定的操作，如执行算数运算，读写内存等。从功能上看，一般包括以下几类</a:t>
            </a:r>
            <a:endParaRPr lang="en-US" sz="2800" b="0" strike="noStrike" spc="-1" dirty="0">
              <a:latin typeface="Arial"/>
            </a:endParaRPr>
          </a:p>
          <a:p>
            <a:pPr>
              <a:lnSpc>
                <a:spcPct val="100000"/>
              </a:lnSpc>
            </a:pPr>
            <a:endParaRPr lang="en-US" sz="2000" b="0" strike="noStrike" spc="-1" dirty="0">
              <a:latin typeface="Arial"/>
            </a:endParaRPr>
          </a:p>
          <a:p>
            <a:pPr marL="285840" indent="-284040">
              <a:lnSpc>
                <a:spcPct val="100000"/>
              </a:lnSpc>
              <a:buClr>
                <a:srgbClr val="000000"/>
              </a:buClr>
              <a:buFont typeface="Wingdings" charset="2"/>
              <a:buChar char=""/>
            </a:pPr>
            <a:r>
              <a:rPr lang="en-US" sz="2800" b="1" strike="noStrike" spc="-1" dirty="0" err="1">
                <a:solidFill>
                  <a:srgbClr val="000000"/>
                </a:solidFill>
                <a:latin typeface="Trebuchet MS"/>
                <a:ea typeface="DejaVu Sans"/>
              </a:rPr>
              <a:t>数据处理指令</a:t>
            </a:r>
            <a:endParaRPr lang="en-US" sz="2800" b="0" strike="noStrike" spc="-1" dirty="0">
              <a:latin typeface="Arial"/>
            </a:endParaRPr>
          </a:p>
          <a:p>
            <a:pPr marL="743040" lvl="1" indent="-284040">
              <a:lnSpc>
                <a:spcPct val="100000"/>
              </a:lnSpc>
              <a:buClr>
                <a:srgbClr val="000000"/>
              </a:buClr>
              <a:buFont typeface="Wingdings" charset="2"/>
              <a:buChar char=""/>
            </a:pPr>
            <a:r>
              <a:rPr lang="en-US" sz="2000" b="0" strike="noStrike" spc="-1" dirty="0" err="1">
                <a:solidFill>
                  <a:srgbClr val="000000"/>
                </a:solidFill>
                <a:latin typeface="Trebuchet MS"/>
                <a:ea typeface="DejaVu Sans"/>
              </a:rPr>
              <a:t>包括算术运算，逻辑运算</a:t>
            </a:r>
            <a:r>
              <a:rPr lang="en-US" sz="2000" b="0" strike="noStrike" spc="-1" dirty="0">
                <a:solidFill>
                  <a:srgbClr val="000000"/>
                </a:solidFill>
                <a:latin typeface="Trebuchet MS"/>
                <a:ea typeface="DejaVu Sans"/>
              </a:rPr>
              <a:t>， </a:t>
            </a:r>
            <a:r>
              <a:rPr lang="en-US" sz="2000" b="0" strike="noStrike" spc="-1" dirty="0" err="1">
                <a:solidFill>
                  <a:srgbClr val="000000"/>
                </a:solidFill>
                <a:latin typeface="Trebuchet MS"/>
                <a:ea typeface="DejaVu Sans"/>
              </a:rPr>
              <a:t>移位</a:t>
            </a:r>
            <a:r>
              <a:rPr lang="en-US" sz="2000" b="0" strike="noStrike" spc="-1" dirty="0">
                <a:solidFill>
                  <a:srgbClr val="000000"/>
                </a:solidFill>
                <a:latin typeface="Trebuchet MS"/>
                <a:ea typeface="DejaVu Sans"/>
              </a:rPr>
              <a:t>；</a:t>
            </a:r>
            <a:endParaRPr lang="en-US" sz="2000" b="0" strike="noStrike" spc="-1" dirty="0">
              <a:latin typeface="Arial"/>
            </a:endParaRPr>
          </a:p>
          <a:p>
            <a:pPr marL="285840" indent="-284040">
              <a:lnSpc>
                <a:spcPct val="100000"/>
              </a:lnSpc>
              <a:buClr>
                <a:srgbClr val="000000"/>
              </a:buClr>
              <a:buFont typeface="Wingdings" charset="2"/>
              <a:buChar char=""/>
            </a:pPr>
            <a:r>
              <a:rPr lang="en-US" sz="2800" b="1" strike="noStrike" spc="-1" dirty="0" err="1">
                <a:solidFill>
                  <a:srgbClr val="000000"/>
                </a:solidFill>
                <a:latin typeface="Trebuchet MS"/>
                <a:ea typeface="DejaVu Sans"/>
              </a:rPr>
              <a:t>数据传送指令</a:t>
            </a:r>
            <a:endParaRPr lang="en-US" sz="2800" b="0" strike="noStrike" spc="-1" dirty="0">
              <a:latin typeface="Arial"/>
            </a:endParaRPr>
          </a:p>
          <a:p>
            <a:pPr marL="743040" lvl="1" indent="-284040">
              <a:lnSpc>
                <a:spcPct val="100000"/>
              </a:lnSpc>
              <a:buClr>
                <a:srgbClr val="000000"/>
              </a:buClr>
              <a:buFont typeface="Wingdings" charset="2"/>
              <a:buChar char=""/>
            </a:pPr>
            <a:r>
              <a:rPr lang="en-US" sz="2000" b="0" strike="noStrike" spc="-1" dirty="0" err="1">
                <a:solidFill>
                  <a:srgbClr val="000000"/>
                </a:solidFill>
                <a:latin typeface="Trebuchet MS"/>
                <a:ea typeface="DejaVu Sans"/>
              </a:rPr>
              <a:t>包括寄存器之间、寄存器与主存储器之间的传送指令</a:t>
            </a:r>
            <a:endParaRPr lang="en-US" sz="2000" b="0" strike="noStrike" spc="-1" dirty="0">
              <a:latin typeface="Arial"/>
            </a:endParaRPr>
          </a:p>
          <a:p>
            <a:pPr marL="285840" indent="-284040">
              <a:lnSpc>
                <a:spcPct val="100000"/>
              </a:lnSpc>
              <a:buClr>
                <a:srgbClr val="000000"/>
              </a:buClr>
              <a:buFont typeface="Wingdings" charset="2"/>
              <a:buChar char=""/>
            </a:pPr>
            <a:r>
              <a:rPr lang="en-US" sz="2800" b="1" strike="noStrike" spc="-1" dirty="0" err="1">
                <a:solidFill>
                  <a:srgbClr val="000000"/>
                </a:solidFill>
                <a:latin typeface="Trebuchet MS"/>
                <a:ea typeface="DejaVu Sans"/>
              </a:rPr>
              <a:t>程序控制指令</a:t>
            </a:r>
            <a:endParaRPr lang="en-US" sz="2800" b="0" strike="noStrike" spc="-1" dirty="0">
              <a:latin typeface="Arial"/>
            </a:endParaRPr>
          </a:p>
          <a:p>
            <a:pPr marL="743040" lvl="1" indent="-284040">
              <a:lnSpc>
                <a:spcPct val="100000"/>
              </a:lnSpc>
              <a:buClr>
                <a:srgbClr val="000000"/>
              </a:buClr>
              <a:buFont typeface="Wingdings" charset="2"/>
              <a:buChar char=""/>
            </a:pPr>
            <a:r>
              <a:rPr lang="en-US" sz="2000" b="0" strike="noStrike" spc="-1" dirty="0" err="1">
                <a:solidFill>
                  <a:srgbClr val="000000"/>
                </a:solidFill>
                <a:latin typeface="Trebuchet MS"/>
                <a:ea typeface="DejaVu Sans"/>
              </a:rPr>
              <a:t>包括（条件</a:t>
            </a:r>
            <a:r>
              <a:rPr lang="en-US" sz="2000" b="0" strike="noStrike" spc="-1" dirty="0">
                <a:solidFill>
                  <a:srgbClr val="000000"/>
                </a:solidFill>
                <a:latin typeface="Trebuchet MS"/>
                <a:ea typeface="DejaVu Sans"/>
              </a:rPr>
              <a:t>/</a:t>
            </a:r>
            <a:r>
              <a:rPr lang="en-US" sz="2000" b="0" strike="noStrike" spc="-1" dirty="0" err="1">
                <a:solidFill>
                  <a:srgbClr val="000000"/>
                </a:solidFill>
                <a:latin typeface="Trebuchet MS"/>
                <a:ea typeface="DejaVu Sans"/>
              </a:rPr>
              <a:t>无条件）转移指令，子程序调用</a:t>
            </a:r>
            <a:endParaRPr lang="en-US" sz="2000" b="0" strike="noStrike" spc="-1" dirty="0">
              <a:latin typeface="Arial"/>
            </a:endParaRPr>
          </a:p>
          <a:p>
            <a:pPr marL="285840" indent="-284040">
              <a:lnSpc>
                <a:spcPct val="100000"/>
              </a:lnSpc>
              <a:buClr>
                <a:srgbClr val="000000"/>
              </a:buClr>
              <a:buFont typeface="Wingdings" charset="2"/>
              <a:buChar char=""/>
            </a:pPr>
            <a:r>
              <a:rPr lang="en-US" sz="2800" b="1" strike="noStrike" spc="-1" dirty="0" err="1">
                <a:solidFill>
                  <a:srgbClr val="000000"/>
                </a:solidFill>
                <a:latin typeface="Trebuchet MS"/>
                <a:ea typeface="DejaVu Sans"/>
              </a:rPr>
              <a:t>状态管理指令</a:t>
            </a:r>
            <a:endParaRPr lang="en-US" sz="2800" b="0" strike="noStrike" spc="-1" dirty="0">
              <a:latin typeface="Arial"/>
            </a:endParaRPr>
          </a:p>
          <a:p>
            <a:pPr marL="743040" lvl="1" indent="-284040">
              <a:lnSpc>
                <a:spcPct val="100000"/>
              </a:lnSpc>
              <a:buClr>
                <a:srgbClr val="000000"/>
              </a:buClr>
              <a:buFont typeface="Wingdings" charset="2"/>
              <a:buChar char=""/>
            </a:pPr>
            <a:r>
              <a:rPr lang="en-US" sz="2000" b="0" strike="noStrike" spc="-1" dirty="0" err="1">
                <a:solidFill>
                  <a:srgbClr val="000000"/>
                </a:solidFill>
                <a:latin typeface="Trebuchet MS"/>
                <a:ea typeface="DejaVu Sans"/>
              </a:rPr>
              <a:t>包括诸如实现置存储保护、中断处理等功能的管理指令</a:t>
            </a:r>
            <a:endParaRPr lang="en-US" sz="2000" b="0" strike="noStrike" spc="-1" dirty="0">
              <a:latin typeface="Arial"/>
            </a:endParaRPr>
          </a:p>
          <a:p>
            <a:pPr marL="285840" indent="-284040">
              <a:lnSpc>
                <a:spcPct val="100000"/>
              </a:lnSpc>
              <a:buClr>
                <a:srgbClr val="000000"/>
              </a:buClr>
              <a:buFont typeface="Wingdings" charset="2"/>
              <a:buChar char=""/>
            </a:pPr>
            <a:r>
              <a:rPr lang="en-US" sz="2800" b="1" strike="noStrike" spc="-1" dirty="0" err="1">
                <a:solidFill>
                  <a:srgbClr val="000000"/>
                </a:solidFill>
                <a:latin typeface="Trebuchet MS"/>
                <a:ea typeface="DejaVu Sans"/>
              </a:rPr>
              <a:t>输入</a:t>
            </a:r>
            <a:r>
              <a:rPr lang="en-US" sz="2800" b="1" strike="noStrike" spc="-1" dirty="0">
                <a:solidFill>
                  <a:srgbClr val="000000"/>
                </a:solidFill>
                <a:latin typeface="Trebuchet MS"/>
                <a:ea typeface="DejaVu Sans"/>
              </a:rPr>
              <a:t>/输</a:t>
            </a:r>
            <a:r>
              <a:rPr lang="zh-CN" altLang="en-US" sz="2800" b="1" strike="noStrike" spc="-1" dirty="0">
                <a:solidFill>
                  <a:srgbClr val="000000"/>
                </a:solidFill>
                <a:latin typeface="Trebuchet MS"/>
                <a:ea typeface="DejaVu Sans"/>
              </a:rPr>
              <a:t>出</a:t>
            </a:r>
            <a:r>
              <a:rPr lang="en-US" sz="2800" b="1" strike="noStrike" spc="-1" dirty="0" err="1">
                <a:solidFill>
                  <a:srgbClr val="000000"/>
                </a:solidFill>
                <a:latin typeface="Trebuchet MS"/>
                <a:ea typeface="DejaVu Sans"/>
              </a:rPr>
              <a:t>指令</a:t>
            </a:r>
            <a:endParaRPr lang="en-US" sz="2800" b="0" strike="noStrike" spc="-1" dirty="0">
              <a:latin typeface="Arial"/>
            </a:endParaRPr>
          </a:p>
          <a:p>
            <a:pPr marL="743040" lvl="1" indent="-284040">
              <a:lnSpc>
                <a:spcPct val="100000"/>
              </a:lnSpc>
              <a:buClr>
                <a:srgbClr val="000000"/>
              </a:buClr>
              <a:buFont typeface="Wingdings" charset="2"/>
              <a:buChar char=""/>
            </a:pPr>
            <a:r>
              <a:rPr lang="en-US" sz="2000" b="0" strike="noStrike" spc="-1" dirty="0" err="1">
                <a:solidFill>
                  <a:srgbClr val="000000"/>
                </a:solidFill>
                <a:latin typeface="Trebuchet MS"/>
                <a:ea typeface="DejaVu Sans"/>
              </a:rPr>
              <a:t>包括各种外围设备的读、写指令</a:t>
            </a:r>
            <a:endParaRPr lang="en-US" sz="2000" b="0" strike="noStrike" spc="-1" dirty="0">
              <a:latin typeface="Arial"/>
            </a:endParaRPr>
          </a:p>
          <a:p>
            <a:pPr>
              <a:lnSpc>
                <a:spcPct val="100000"/>
              </a:lnSpc>
            </a:pPr>
            <a:endParaRPr lang="en-US" sz="2000" b="0" strike="noStrike" spc="-1" dirty="0">
              <a:latin typeface="Arial"/>
            </a:endParaRPr>
          </a:p>
        </p:txBody>
      </p:sp>
    </p:spTree>
    <p:extLst>
      <p:ext uri="{BB962C8B-B14F-4D97-AF65-F5344CB8AC3E}">
        <p14:creationId xmlns:p14="http://schemas.microsoft.com/office/powerpoint/2010/main" val="254803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677160" y="546410"/>
            <a:ext cx="8595000" cy="54641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200" b="1" strike="noStrike" spc="-1" dirty="0" err="1">
                <a:solidFill>
                  <a:srgbClr val="5FCBEF"/>
                </a:solidFill>
                <a:latin typeface="Trebuchet MS"/>
                <a:ea typeface="DejaVu Sans"/>
              </a:rPr>
              <a:t>CPU指令</a:t>
            </a:r>
            <a:br>
              <a:rPr sz="3200" b="1" dirty="0"/>
            </a:br>
            <a:endParaRPr lang="en-US" sz="3200" b="1" strike="noStrike" spc="-1" dirty="0">
              <a:latin typeface="Arial"/>
            </a:endParaRPr>
          </a:p>
        </p:txBody>
      </p:sp>
      <p:sp>
        <p:nvSpPr>
          <p:cNvPr id="258" name="CustomShape 2"/>
          <p:cNvSpPr/>
          <p:nvPr/>
        </p:nvSpPr>
        <p:spPr>
          <a:xfrm>
            <a:off x="1461591" y="2963933"/>
            <a:ext cx="848700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lvl="0">
              <a:defRPr/>
            </a:pPr>
            <a:r>
              <a:rPr lang="en-US" sz="4000" spc="-1" dirty="0" err="1"/>
              <a:t>观看视频</a:t>
            </a:r>
            <a:r>
              <a:rPr lang="en-US" sz="4000" spc="-1" dirty="0"/>
              <a:t>： How A CPU works</a:t>
            </a:r>
          </a:p>
          <a:p>
            <a:pPr>
              <a:lnSpc>
                <a:spcPct val="100000"/>
              </a:lnSpc>
            </a:pPr>
            <a:endParaRPr lang="en-US" sz="4000" b="0" strike="noStrike" spc="-1" dirty="0">
              <a:latin typeface="Arial"/>
            </a:endParaRPr>
          </a:p>
        </p:txBody>
      </p:sp>
    </p:spTree>
    <p:extLst>
      <p:ext uri="{BB962C8B-B14F-4D97-AF65-F5344CB8AC3E}">
        <p14:creationId xmlns:p14="http://schemas.microsoft.com/office/powerpoint/2010/main" val="32414695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677160" y="609480"/>
            <a:ext cx="8595000" cy="77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3500" lnSpcReduction="20000"/>
          </a:bodyPr>
          <a:lstStyle/>
          <a:p>
            <a:pPr>
              <a:lnSpc>
                <a:spcPct val="100000"/>
              </a:lnSpc>
            </a:pPr>
            <a:r>
              <a:rPr lang="en-US" sz="3600" b="0" strike="noStrike" spc="-1">
                <a:solidFill>
                  <a:srgbClr val="5FCBEF"/>
                </a:solidFill>
                <a:latin typeface="Trebuchet MS"/>
                <a:ea typeface="DejaVu Sans"/>
              </a:rPr>
              <a:t>CPU的主要参数</a:t>
            </a:r>
            <a:br/>
            <a:endParaRPr lang="en-US" sz="3600" b="0" strike="noStrike" spc="-1">
              <a:latin typeface="Arial"/>
            </a:endParaRPr>
          </a:p>
        </p:txBody>
      </p:sp>
      <p:sp>
        <p:nvSpPr>
          <p:cNvPr id="260" name="CustomShape 2"/>
          <p:cNvSpPr/>
          <p:nvPr/>
        </p:nvSpPr>
        <p:spPr>
          <a:xfrm>
            <a:off x="993240" y="1659240"/>
            <a:ext cx="9376200" cy="267620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4040">
              <a:buClr>
                <a:srgbClr val="000000"/>
              </a:buClr>
              <a:buFont typeface="Wingdings" charset="2"/>
              <a:buChar char=""/>
            </a:pPr>
            <a:r>
              <a:rPr lang="en-US" sz="2400" spc="-1" dirty="0" err="1">
                <a:solidFill>
                  <a:srgbClr val="000000"/>
                </a:solidFill>
                <a:latin typeface="Trebuchet MS"/>
              </a:rPr>
              <a:t>主频</a:t>
            </a:r>
            <a:r>
              <a:rPr lang="en-US" sz="2400" spc="-1" dirty="0">
                <a:solidFill>
                  <a:srgbClr val="000000"/>
                </a:solidFill>
                <a:latin typeface="Trebuchet MS"/>
              </a:rPr>
              <a:t>： 3GHZ；</a:t>
            </a:r>
            <a:endParaRPr lang="en-US" sz="2400" spc="-1" dirty="0"/>
          </a:p>
          <a:p>
            <a:pPr marL="285840" indent="-284040">
              <a:lnSpc>
                <a:spcPct val="100000"/>
              </a:lnSpc>
              <a:buClr>
                <a:srgbClr val="000000"/>
              </a:buClr>
              <a:buFont typeface="Wingdings" charset="2"/>
              <a:buChar char=""/>
            </a:pPr>
            <a:r>
              <a:rPr lang="en-US" sz="2400" b="0" strike="noStrike" spc="-1" dirty="0" err="1">
                <a:solidFill>
                  <a:srgbClr val="000000"/>
                </a:solidFill>
                <a:latin typeface="Trebuchet MS"/>
                <a:ea typeface="DejaVu Sans"/>
              </a:rPr>
              <a:t>地址宽度</a:t>
            </a:r>
            <a:r>
              <a:rPr lang="en-US" sz="2400" b="0" strike="noStrike" spc="-1" dirty="0">
                <a:solidFill>
                  <a:srgbClr val="000000"/>
                </a:solidFill>
                <a:latin typeface="Trebuchet MS"/>
                <a:ea typeface="DejaVu Sans"/>
              </a:rPr>
              <a:t>： 8， 16， 32， 64 位</a:t>
            </a:r>
            <a:endParaRPr lang="en-US" sz="2400" b="0" strike="noStrike" spc="-1" dirty="0">
              <a:latin typeface="Arial"/>
            </a:endParaRPr>
          </a:p>
          <a:p>
            <a:pPr marL="285840" indent="-284040">
              <a:lnSpc>
                <a:spcPct val="100000"/>
              </a:lnSpc>
              <a:buClr>
                <a:srgbClr val="000000"/>
              </a:buClr>
              <a:buFont typeface="Wingdings" charset="2"/>
              <a:buChar char=""/>
            </a:pPr>
            <a:r>
              <a:rPr lang="en-US" sz="2400" b="0" strike="noStrike" spc="-1" dirty="0" err="1">
                <a:solidFill>
                  <a:srgbClr val="000000"/>
                </a:solidFill>
                <a:latin typeface="Trebuchet MS"/>
                <a:ea typeface="DejaVu Sans"/>
              </a:rPr>
              <a:t>机器字长</a:t>
            </a:r>
            <a:r>
              <a:rPr lang="en-US" sz="2400" b="0" strike="noStrike" spc="-1" dirty="0">
                <a:solidFill>
                  <a:srgbClr val="000000"/>
                </a:solidFill>
                <a:latin typeface="Trebuchet MS"/>
                <a:ea typeface="DejaVu Sans"/>
              </a:rPr>
              <a:t>： </a:t>
            </a:r>
            <a:r>
              <a:rPr lang="en-US" sz="2400" b="0" strike="noStrike" spc="-1" dirty="0" err="1">
                <a:solidFill>
                  <a:srgbClr val="000000"/>
                </a:solidFill>
                <a:latin typeface="Trebuchet MS"/>
                <a:ea typeface="DejaVu Sans"/>
              </a:rPr>
              <a:t>寄存器的位数</a:t>
            </a:r>
            <a:r>
              <a:rPr lang="en-US" sz="2400" b="0" strike="noStrike" spc="-1" dirty="0">
                <a:solidFill>
                  <a:srgbClr val="000000"/>
                </a:solidFill>
                <a:latin typeface="Trebuchet MS"/>
                <a:ea typeface="DejaVu Sans"/>
              </a:rPr>
              <a:t>， 一般为8， 16， 32， 64； </a:t>
            </a:r>
          </a:p>
          <a:p>
            <a:pPr marL="285840" indent="-284040">
              <a:lnSpc>
                <a:spcPct val="100000"/>
              </a:lnSpc>
              <a:buClr>
                <a:srgbClr val="000000"/>
              </a:buClr>
              <a:buFont typeface="Wingdings" charset="2"/>
              <a:buChar char=""/>
            </a:pPr>
            <a:endParaRPr lang="en-US" sz="2400" spc="-1" dirty="0">
              <a:solidFill>
                <a:srgbClr val="000000"/>
              </a:solidFill>
              <a:latin typeface="Trebuchet MS"/>
              <a:ea typeface="DejaVu Sans"/>
            </a:endParaRPr>
          </a:p>
          <a:p>
            <a:pPr marL="1800">
              <a:lnSpc>
                <a:spcPct val="100000"/>
              </a:lnSpc>
              <a:buClr>
                <a:srgbClr val="000000"/>
              </a:buClr>
            </a:pPr>
            <a:r>
              <a:rPr lang="en-US" b="0" strike="noStrike" spc="-1" dirty="0" err="1">
                <a:solidFill>
                  <a:srgbClr val="000000"/>
                </a:solidFill>
                <a:latin typeface="Trebuchet MS"/>
                <a:ea typeface="DejaVu Sans"/>
              </a:rPr>
              <a:t>思考：为什么要以寄存器的位数为标准作为机器的字长</a:t>
            </a:r>
            <a:r>
              <a:rPr lang="en-US" b="0" strike="noStrike" spc="-1" dirty="0">
                <a:solidFill>
                  <a:srgbClr val="000000"/>
                </a:solidFill>
                <a:latin typeface="Trebuchet MS"/>
                <a:ea typeface="DejaVu Sans"/>
              </a:rPr>
              <a:t>？</a:t>
            </a:r>
            <a:endParaRPr lang="en-US"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p:txBody>
      </p:sp>
    </p:spTree>
    <p:extLst>
      <p:ext uri="{BB962C8B-B14F-4D97-AF65-F5344CB8AC3E}">
        <p14:creationId xmlns:p14="http://schemas.microsoft.com/office/powerpoint/2010/main" val="30764554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896440" y="199622"/>
            <a:ext cx="8595000" cy="6831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zh-CN" altLang="en-US" sz="3600" b="0" strike="noStrike" spc="-1" dirty="0">
                <a:solidFill>
                  <a:srgbClr val="5FCBEF"/>
                </a:solidFill>
                <a:latin typeface="Trebuchet MS"/>
                <a:ea typeface="DejaVu Sans"/>
              </a:rPr>
              <a:t>总线</a:t>
            </a:r>
            <a:br>
              <a:rPr dirty="0"/>
            </a:br>
            <a:endParaRPr lang="en-US" sz="3600" b="0" strike="noStrike" spc="-1" dirty="0">
              <a:latin typeface="Arial"/>
            </a:endParaRPr>
          </a:p>
        </p:txBody>
      </p:sp>
      <p:sp>
        <p:nvSpPr>
          <p:cNvPr id="56" name="CustomShape 4">
            <a:extLst>
              <a:ext uri="{FF2B5EF4-FFF2-40B4-BE49-F238E27FC236}">
                <a16:creationId xmlns:a16="http://schemas.microsoft.com/office/drawing/2014/main" id="{ABA99A5D-AF27-4838-AD42-C8B549BBB4B0}"/>
              </a:ext>
            </a:extLst>
          </p:cNvPr>
          <p:cNvSpPr/>
          <p:nvPr/>
        </p:nvSpPr>
        <p:spPr>
          <a:xfrm>
            <a:off x="4251990" y="5644169"/>
            <a:ext cx="1325100" cy="1014209"/>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zh-CN" altLang="en-US" sz="2000" b="0" strike="noStrike" spc="-1" dirty="0">
                <a:latin typeface="Arial"/>
              </a:rPr>
              <a:t>地址总线</a:t>
            </a:r>
            <a:endParaRPr lang="en-US" altLang="zh-CN" sz="2000" b="0" strike="noStrike" spc="-1" dirty="0">
              <a:latin typeface="Arial"/>
            </a:endParaRPr>
          </a:p>
          <a:p>
            <a:pPr>
              <a:lnSpc>
                <a:spcPct val="100000"/>
              </a:lnSpc>
            </a:pPr>
            <a:r>
              <a:rPr lang="zh-CN" altLang="en-US" sz="2000" spc="-1" dirty="0">
                <a:latin typeface="Arial"/>
              </a:rPr>
              <a:t>数据总线</a:t>
            </a:r>
            <a:endParaRPr lang="en-US" altLang="zh-CN" sz="2000" spc="-1" dirty="0">
              <a:latin typeface="Arial"/>
            </a:endParaRPr>
          </a:p>
          <a:p>
            <a:pPr>
              <a:lnSpc>
                <a:spcPct val="100000"/>
              </a:lnSpc>
            </a:pPr>
            <a:r>
              <a:rPr lang="zh-CN" altLang="en-US" sz="2000" b="0" strike="noStrike" spc="-1" dirty="0">
                <a:latin typeface="Arial"/>
              </a:rPr>
              <a:t>控制总线</a:t>
            </a:r>
            <a:endParaRPr lang="en-US" sz="2000" b="0" strike="noStrike" spc="-1" dirty="0">
              <a:latin typeface="Arial"/>
            </a:endParaRPr>
          </a:p>
        </p:txBody>
      </p:sp>
      <p:graphicFrame>
        <p:nvGraphicFramePr>
          <p:cNvPr id="5" name="Object 7">
            <a:extLst>
              <a:ext uri="{FF2B5EF4-FFF2-40B4-BE49-F238E27FC236}">
                <a16:creationId xmlns:a16="http://schemas.microsoft.com/office/drawing/2014/main" id="{7E49FFFD-DBEF-4081-B7E7-E86858CFD65B}"/>
              </a:ext>
            </a:extLst>
          </p:cNvPr>
          <p:cNvGraphicFramePr>
            <a:graphicFrameLocks noChangeAspect="1"/>
          </p:cNvGraphicFramePr>
          <p:nvPr>
            <p:extLst>
              <p:ext uri="{D42A27DB-BD31-4B8C-83A1-F6EECF244321}">
                <p14:modId xmlns:p14="http://schemas.microsoft.com/office/powerpoint/2010/main" val="2281738318"/>
              </p:ext>
            </p:extLst>
          </p:nvPr>
        </p:nvGraphicFramePr>
        <p:xfrm>
          <a:off x="1354238" y="1099343"/>
          <a:ext cx="8280380" cy="4326420"/>
        </p:xfrm>
        <a:graphic>
          <a:graphicData uri="http://schemas.openxmlformats.org/presentationml/2006/ole">
            <mc:AlternateContent xmlns:mc="http://schemas.openxmlformats.org/markup-compatibility/2006">
              <mc:Choice xmlns:v="urn:schemas-microsoft-com:vml" Requires="v">
                <p:oleObj spid="_x0000_s2322" name="Photo Editor Photo" r:id="rId4" imgW="7163800" imgH="3742857" progId="MSPhotoEd.3">
                  <p:embed/>
                </p:oleObj>
              </mc:Choice>
              <mc:Fallback>
                <p:oleObj name="Photo Editor Photo" r:id="rId4" imgW="7163800" imgH="3742857" progId="MSPhotoEd.3">
                  <p:embed/>
                  <p:pic>
                    <p:nvPicPr>
                      <p:cNvPr id="5" name="Object 7">
                        <a:extLst>
                          <a:ext uri="{FF2B5EF4-FFF2-40B4-BE49-F238E27FC236}">
                            <a16:creationId xmlns:a16="http://schemas.microsoft.com/office/drawing/2014/main" id="{7E49FFFD-DBEF-4081-B7E7-E86858CFD6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4238" y="1099343"/>
                        <a:ext cx="8280380" cy="432642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47353185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617040" y="197766"/>
            <a:ext cx="8595000" cy="6831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spc="-1" dirty="0">
                <a:solidFill>
                  <a:srgbClr val="5FCBEF"/>
                </a:solidFill>
                <a:latin typeface="Trebuchet MS"/>
              </a:rPr>
              <a:t>I/O</a:t>
            </a:r>
            <a:r>
              <a:rPr lang="zh-CN" altLang="en-US" sz="3600" spc="-1" dirty="0">
                <a:solidFill>
                  <a:srgbClr val="5FCBEF"/>
                </a:solidFill>
                <a:latin typeface="Trebuchet MS"/>
              </a:rPr>
              <a:t> 设备</a:t>
            </a:r>
            <a:br>
              <a:rPr dirty="0"/>
            </a:br>
            <a:endParaRPr lang="en-US" sz="3600" b="0" strike="noStrike" spc="-1" dirty="0">
              <a:latin typeface="Arial"/>
            </a:endParaRPr>
          </a:p>
        </p:txBody>
      </p:sp>
      <p:sp>
        <p:nvSpPr>
          <p:cNvPr id="56" name="CustomShape 4">
            <a:extLst>
              <a:ext uri="{FF2B5EF4-FFF2-40B4-BE49-F238E27FC236}">
                <a16:creationId xmlns:a16="http://schemas.microsoft.com/office/drawing/2014/main" id="{ABA99A5D-AF27-4838-AD42-C8B549BBB4B0}"/>
              </a:ext>
            </a:extLst>
          </p:cNvPr>
          <p:cNvSpPr/>
          <p:nvPr/>
        </p:nvSpPr>
        <p:spPr>
          <a:xfrm>
            <a:off x="1110205" y="1552815"/>
            <a:ext cx="9006810" cy="347642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zh-CN" altLang="en-US" sz="2000" spc="-1" dirty="0">
                <a:latin typeface="Arial"/>
              </a:rPr>
              <a:t>通常，一个</a:t>
            </a:r>
            <a:r>
              <a:rPr lang="en-US" altLang="zh-CN" sz="2000" spc="-1" dirty="0">
                <a:latin typeface="Arial"/>
              </a:rPr>
              <a:t>I/O</a:t>
            </a:r>
            <a:r>
              <a:rPr lang="zh-CN" altLang="en-US" sz="2000" spc="-1" dirty="0">
                <a:latin typeface="Arial"/>
              </a:rPr>
              <a:t>设备有状态寄存器，控制寄存器， 和地址寄存器</a:t>
            </a:r>
            <a:r>
              <a:rPr lang="en-US" altLang="zh-CN" sz="2000" spc="-1" dirty="0">
                <a:latin typeface="Arial"/>
              </a:rPr>
              <a:t>,</a:t>
            </a:r>
            <a:r>
              <a:rPr lang="zh-CN" altLang="en-US" sz="2000" spc="-1" dirty="0">
                <a:latin typeface="Arial"/>
              </a:rPr>
              <a:t> 这些寄存器占用一定的地址空间，通过内存访问指令来访问（某些架构如</a:t>
            </a:r>
            <a:r>
              <a:rPr lang="en-US" altLang="zh-CN" sz="2000" spc="-1" dirty="0">
                <a:latin typeface="Arial"/>
              </a:rPr>
              <a:t>x86</a:t>
            </a:r>
            <a:r>
              <a:rPr lang="zh-CN" altLang="en-US" sz="2000" spc="-1" dirty="0">
                <a:latin typeface="Arial"/>
              </a:rPr>
              <a:t>，有专门的</a:t>
            </a:r>
            <a:r>
              <a:rPr lang="en-US" altLang="zh-CN" sz="2000" spc="-1" dirty="0">
                <a:latin typeface="Arial"/>
              </a:rPr>
              <a:t>I/O</a:t>
            </a:r>
            <a:r>
              <a:rPr lang="zh-CN" altLang="en-US" sz="2000" spc="-1" dirty="0">
                <a:latin typeface="Arial"/>
              </a:rPr>
              <a:t>指令， </a:t>
            </a:r>
            <a:r>
              <a:rPr lang="en-US" altLang="zh-CN" sz="2000" spc="-1" dirty="0">
                <a:latin typeface="Arial"/>
              </a:rPr>
              <a:t>IN/OUT</a:t>
            </a:r>
            <a:r>
              <a:rPr lang="zh-CN" altLang="en-US" sz="2000" spc="-1" dirty="0">
                <a:latin typeface="Arial"/>
              </a:rPr>
              <a:t>， 来访问） 以网卡为例</a:t>
            </a:r>
            <a:r>
              <a:rPr lang="en-US" altLang="zh-CN" sz="2000" spc="-1" dirty="0">
                <a:latin typeface="Arial"/>
              </a:rPr>
              <a:t>, </a:t>
            </a:r>
            <a:r>
              <a:rPr lang="zh-CN" altLang="en-US" sz="2000" spc="-1" dirty="0">
                <a:latin typeface="Arial"/>
              </a:rPr>
              <a:t>通过操作这些寄存器，完成</a:t>
            </a:r>
            <a:r>
              <a:rPr lang="en-US" altLang="zh-CN" sz="2000" spc="-1" dirty="0">
                <a:latin typeface="Arial"/>
              </a:rPr>
              <a:t>CPU</a:t>
            </a:r>
            <a:r>
              <a:rPr lang="zh-CN" altLang="en-US" sz="2000" spc="-1" dirty="0">
                <a:latin typeface="Arial"/>
              </a:rPr>
              <a:t>和网卡之间的数据传输。 </a:t>
            </a:r>
            <a:r>
              <a:rPr lang="en-US" altLang="zh-CN" sz="2000" spc="-1" dirty="0">
                <a:latin typeface="Arial"/>
              </a:rPr>
              <a:t> </a:t>
            </a:r>
            <a:r>
              <a:rPr lang="zh-CN" altLang="en-US" sz="2000" spc="-1" dirty="0">
                <a:latin typeface="Arial"/>
              </a:rPr>
              <a:t>假设：</a:t>
            </a:r>
            <a:endParaRPr lang="en-US" altLang="zh-CN" sz="2000" spc="-1" dirty="0">
              <a:latin typeface="Arial"/>
            </a:endParaRPr>
          </a:p>
          <a:p>
            <a:pPr>
              <a:lnSpc>
                <a:spcPct val="100000"/>
              </a:lnSpc>
            </a:pPr>
            <a:endParaRPr lang="en-US" altLang="zh-CN" sz="2000" spc="-1" dirty="0">
              <a:latin typeface="Arial"/>
            </a:endParaRPr>
          </a:p>
          <a:p>
            <a:pPr>
              <a:lnSpc>
                <a:spcPct val="100000"/>
              </a:lnSpc>
            </a:pPr>
            <a:r>
              <a:rPr lang="en-US" altLang="zh-CN" sz="2000" spc="-1" dirty="0">
                <a:latin typeface="Arial"/>
              </a:rPr>
              <a:t>    1. </a:t>
            </a:r>
            <a:r>
              <a:rPr lang="zh-CN" altLang="en-US" sz="2000" spc="-1" dirty="0">
                <a:latin typeface="Arial"/>
              </a:rPr>
              <a:t>状态寄存器： 发送出错，发送完成，</a:t>
            </a:r>
            <a:endParaRPr lang="en-US" altLang="zh-CN" sz="2000" spc="-1" dirty="0">
              <a:latin typeface="Arial"/>
            </a:endParaRPr>
          </a:p>
          <a:p>
            <a:pPr>
              <a:lnSpc>
                <a:spcPct val="100000"/>
              </a:lnSpc>
            </a:pPr>
            <a:r>
              <a:rPr lang="en-US" altLang="zh-CN" sz="2000" spc="-1" dirty="0">
                <a:latin typeface="Arial"/>
              </a:rPr>
              <a:t>    2. </a:t>
            </a:r>
            <a:r>
              <a:rPr lang="zh-CN" altLang="en-US" sz="2000" spc="-1" dirty="0"/>
              <a:t>控制寄存器</a:t>
            </a:r>
            <a:r>
              <a:rPr lang="en-US" altLang="zh-CN" sz="2000" spc="-1" dirty="0"/>
              <a:t>:    </a:t>
            </a:r>
            <a:r>
              <a:rPr lang="zh-CN" altLang="en-US" sz="2000" spc="-1" dirty="0"/>
              <a:t>速率，开始和结束发送</a:t>
            </a:r>
            <a:r>
              <a:rPr lang="en-US" altLang="zh-CN" sz="2000" spc="-1" dirty="0"/>
              <a:t>/</a:t>
            </a:r>
            <a:r>
              <a:rPr lang="zh-CN" altLang="en-US" sz="2000" spc="-1" dirty="0"/>
              <a:t>接受， 中断</a:t>
            </a:r>
            <a:r>
              <a:rPr lang="en-US" altLang="zh-CN" sz="2000" spc="-1" dirty="0"/>
              <a:t>/</a:t>
            </a:r>
            <a:r>
              <a:rPr lang="zh-CN" altLang="en-US" sz="2000" spc="-1" dirty="0"/>
              <a:t>轮询；</a:t>
            </a:r>
            <a:endParaRPr lang="en-US" altLang="zh-CN" sz="2000" spc="-1" dirty="0"/>
          </a:p>
          <a:p>
            <a:pPr>
              <a:lnSpc>
                <a:spcPct val="100000"/>
              </a:lnSpc>
            </a:pPr>
            <a:r>
              <a:rPr lang="en-US" altLang="zh-CN" sz="2000" spc="-1" dirty="0">
                <a:latin typeface="Arial"/>
              </a:rPr>
              <a:t>    3. </a:t>
            </a:r>
            <a:r>
              <a:rPr lang="zh-CN" altLang="en-US" sz="2000" spc="-1" dirty="0">
                <a:latin typeface="Arial"/>
              </a:rPr>
              <a:t>地址寄存器： 每个寄存器要占用一定的地址空间；</a:t>
            </a:r>
            <a:endParaRPr lang="en-US" altLang="zh-CN" sz="2000" spc="-1" dirty="0">
              <a:latin typeface="Arial"/>
            </a:endParaRPr>
          </a:p>
          <a:p>
            <a:pPr>
              <a:lnSpc>
                <a:spcPct val="100000"/>
              </a:lnSpc>
            </a:pPr>
            <a:r>
              <a:rPr lang="en-US" altLang="zh-CN" sz="2000" spc="-1" dirty="0">
                <a:latin typeface="Arial"/>
              </a:rPr>
              <a:t>   </a:t>
            </a: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p:txBody>
      </p:sp>
    </p:spTree>
    <p:extLst>
      <p:ext uri="{BB962C8B-B14F-4D97-AF65-F5344CB8AC3E}">
        <p14:creationId xmlns:p14="http://schemas.microsoft.com/office/powerpoint/2010/main" val="36117344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2885998" y="932413"/>
            <a:ext cx="5491628" cy="49931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571500" indent="-571500">
              <a:lnSpc>
                <a:spcPct val="150000"/>
              </a:lnSpc>
              <a:buFont typeface="Wingdings" panose="05000000000000000000" pitchFamily="2" charset="2"/>
              <a:buChar char="Ø"/>
            </a:pPr>
            <a:r>
              <a:rPr lang="en-US" sz="3600" b="1" strike="noStrike" spc="-1" dirty="0" err="1">
                <a:solidFill>
                  <a:srgbClr val="5FCBEF"/>
                </a:solidFill>
                <a:latin typeface="Trebuchet MS"/>
                <a:ea typeface="DejaVu Sans"/>
              </a:rPr>
              <a:t>二进制计数</a:t>
            </a:r>
            <a:endParaRPr lang="en-US" sz="3600" b="1" strike="noStrike" spc="-1" dirty="0">
              <a:latin typeface="Arial"/>
            </a:endParaRPr>
          </a:p>
          <a:p>
            <a:pPr marL="571500" indent="-571500">
              <a:lnSpc>
                <a:spcPct val="150000"/>
              </a:lnSpc>
              <a:buFont typeface="Wingdings" panose="05000000000000000000" pitchFamily="2" charset="2"/>
              <a:buChar char="Ø"/>
            </a:pPr>
            <a:r>
              <a:rPr lang="en-US" sz="3600" b="1" strike="noStrike" spc="-1" dirty="0" err="1">
                <a:solidFill>
                  <a:srgbClr val="5FCBEF"/>
                </a:solidFill>
                <a:latin typeface="Trebuchet MS"/>
                <a:ea typeface="DejaVu Sans"/>
              </a:rPr>
              <a:t>数据的表示</a:t>
            </a:r>
            <a:endParaRPr lang="en-US" sz="3600" b="1" strike="noStrike" spc="-1" dirty="0">
              <a:latin typeface="Arial"/>
            </a:endParaRPr>
          </a:p>
          <a:p>
            <a:pPr marL="571500" indent="-571500">
              <a:lnSpc>
                <a:spcPct val="150000"/>
              </a:lnSpc>
              <a:buFont typeface="Wingdings" panose="05000000000000000000" pitchFamily="2" charset="2"/>
              <a:buChar char="Ø"/>
            </a:pPr>
            <a:r>
              <a:rPr lang="en-US" sz="3600" b="1" strike="noStrike" spc="-1" dirty="0" err="1">
                <a:solidFill>
                  <a:srgbClr val="5FCBEF"/>
                </a:solidFill>
                <a:latin typeface="Trebuchet MS"/>
                <a:ea typeface="DejaVu Sans"/>
              </a:rPr>
              <a:t>计算机指令</a:t>
            </a:r>
            <a:endParaRPr lang="en-US" sz="3600" b="1" strike="noStrike" spc="-1" dirty="0">
              <a:solidFill>
                <a:srgbClr val="5FCBEF"/>
              </a:solidFill>
              <a:latin typeface="Trebuchet MS"/>
              <a:ea typeface="DejaVu Sans"/>
            </a:endParaRPr>
          </a:p>
          <a:p>
            <a:pPr marL="571500" indent="-571500">
              <a:lnSpc>
                <a:spcPct val="150000"/>
              </a:lnSpc>
              <a:buFont typeface="Wingdings" panose="05000000000000000000" pitchFamily="2" charset="2"/>
              <a:buChar char="Ø"/>
            </a:pPr>
            <a:r>
              <a:rPr lang="en-US" sz="3600" b="1" spc="-1" dirty="0">
                <a:solidFill>
                  <a:srgbClr val="5FCBEF"/>
                </a:solidFill>
                <a:highlight>
                  <a:srgbClr val="FFFF00"/>
                </a:highlight>
                <a:latin typeface="Trebuchet MS"/>
              </a:rPr>
              <a:t>CPU</a:t>
            </a:r>
            <a:r>
              <a:rPr lang="zh-CN" altLang="en-US" sz="3600" b="1" spc="-1" dirty="0">
                <a:solidFill>
                  <a:srgbClr val="5FCBEF"/>
                </a:solidFill>
                <a:highlight>
                  <a:srgbClr val="FFFF00"/>
                </a:highlight>
                <a:latin typeface="Trebuchet MS"/>
              </a:rPr>
              <a:t>的物理实现</a:t>
            </a:r>
            <a:endParaRPr lang="en-US" sz="3600" b="1" spc="-1" dirty="0">
              <a:solidFill>
                <a:srgbClr val="5FCBEF"/>
              </a:solidFill>
              <a:highlight>
                <a:srgbClr val="FFFF00"/>
              </a:highlight>
              <a:latin typeface="Trebuchet MS"/>
            </a:endParaRPr>
          </a:p>
          <a:p>
            <a:pPr marL="571500" indent="-571500">
              <a:lnSpc>
                <a:spcPct val="150000"/>
              </a:lnSpc>
              <a:buFont typeface="Wingdings" panose="05000000000000000000" pitchFamily="2" charset="2"/>
              <a:buChar char="Ø"/>
            </a:pPr>
            <a:r>
              <a:rPr lang="zh-CN" altLang="en-US" sz="3600" b="1" spc="-1" dirty="0">
                <a:solidFill>
                  <a:srgbClr val="5FCBEF"/>
                </a:solidFill>
                <a:latin typeface="Trebuchet MS"/>
                <a:ea typeface="DejaVu Sans"/>
              </a:rPr>
              <a:t>内存和磁盘</a:t>
            </a:r>
            <a:endParaRPr lang="en-US" altLang="zh-CN" sz="3600" b="1" spc="-1" dirty="0">
              <a:solidFill>
                <a:srgbClr val="5FCBEF"/>
              </a:solidFill>
              <a:latin typeface="Trebuchet MS"/>
              <a:ea typeface="DejaVu Sans"/>
            </a:endParaRPr>
          </a:p>
          <a:p>
            <a:pPr marL="571500" indent="-571500">
              <a:lnSpc>
                <a:spcPct val="150000"/>
              </a:lnSpc>
              <a:buFont typeface="Wingdings" panose="05000000000000000000" pitchFamily="2" charset="2"/>
              <a:buChar char="Ø"/>
            </a:pPr>
            <a:r>
              <a:rPr lang="zh-CN" altLang="en-US" sz="3600" b="1" spc="-1" dirty="0">
                <a:solidFill>
                  <a:srgbClr val="5FCBEF"/>
                </a:solidFill>
                <a:latin typeface="Trebuchet MS"/>
              </a:rPr>
              <a:t>计算机语言</a:t>
            </a:r>
            <a:endParaRPr lang="en-US" sz="3600" b="1" spc="-1" dirty="0">
              <a:solidFill>
                <a:srgbClr val="5FCBEF"/>
              </a:solidFill>
              <a:latin typeface="Trebuchet MS"/>
            </a:endParaRPr>
          </a:p>
        </p:txBody>
      </p:sp>
    </p:spTree>
    <p:extLst>
      <p:ext uri="{BB962C8B-B14F-4D97-AF65-F5344CB8AC3E}">
        <p14:creationId xmlns:p14="http://schemas.microsoft.com/office/powerpoint/2010/main" val="401196452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CF9AF26-FC7C-4728-9026-8B752EF0E960}"/>
              </a:ext>
            </a:extLst>
          </p:cNvPr>
          <p:cNvSpPr>
            <a:spLocks noGrp="1"/>
          </p:cNvSpPr>
          <p:nvPr>
            <p:ph type="subTitle"/>
          </p:nvPr>
        </p:nvSpPr>
        <p:spPr>
          <a:xfrm>
            <a:off x="890834" y="964440"/>
            <a:ext cx="9929566" cy="4431983"/>
          </a:xfrm>
        </p:spPr>
        <p:txBody>
          <a:bodyPr/>
          <a:lstStyle/>
          <a:p>
            <a:pPr marL="0" indent="0">
              <a:buNone/>
            </a:pPr>
            <a:r>
              <a:rPr lang="zh-CN" altLang="en-US" sz="3200" dirty="0"/>
              <a:t>这一章的内容不作要求，只作了解：晶体管，逻辑门是计算机硬件的基础。</a:t>
            </a:r>
            <a:endParaRPr lang="en-US" altLang="zh-CN" sz="3200" dirty="0"/>
          </a:p>
          <a:p>
            <a:pPr marL="0" indent="0">
              <a:buNone/>
            </a:pPr>
            <a:endParaRPr lang="en-US" altLang="zh-CN" sz="3200" dirty="0"/>
          </a:p>
          <a:p>
            <a:pPr marL="0" indent="0">
              <a:buNone/>
            </a:pPr>
            <a:r>
              <a:rPr lang="zh-CN" altLang="en-US" sz="3200" dirty="0"/>
              <a:t>如果对这方面感兴趣，可以自学或联系老师。</a:t>
            </a:r>
            <a:endParaRPr lang="en-US" altLang="zh-CN" sz="3200" dirty="0"/>
          </a:p>
          <a:p>
            <a:pPr marL="0" indent="0">
              <a:buNone/>
            </a:pPr>
            <a:endParaRPr lang="en-US" sz="3200" dirty="0"/>
          </a:p>
          <a:p>
            <a:pPr marL="0" indent="0">
              <a:buNone/>
            </a:pPr>
            <a:r>
              <a:rPr lang="en-US" altLang="zh-CN" sz="3200" dirty="0"/>
              <a:t>1. </a:t>
            </a:r>
            <a:r>
              <a:rPr lang="zh-CN" altLang="en-US" sz="3200" dirty="0"/>
              <a:t>关于电子，电子核， 正负电是物理课；</a:t>
            </a:r>
            <a:endParaRPr lang="en-US" altLang="zh-CN" sz="3200" dirty="0"/>
          </a:p>
          <a:p>
            <a:pPr marL="0" indent="0">
              <a:buNone/>
            </a:pPr>
            <a:r>
              <a:rPr lang="en-US" sz="3200" dirty="0"/>
              <a:t>2. </a:t>
            </a:r>
            <a:r>
              <a:rPr lang="zh-CN" altLang="en-US" sz="3200" dirty="0"/>
              <a:t>关于元素硅，锗，硼，磷是化学课；</a:t>
            </a:r>
            <a:endParaRPr lang="en-US" altLang="zh-CN" sz="3200" dirty="0"/>
          </a:p>
          <a:p>
            <a:pPr marL="0" indent="0">
              <a:buNone/>
            </a:pPr>
            <a:r>
              <a:rPr lang="en-US" altLang="zh-CN" sz="3200" dirty="0"/>
              <a:t>3. </a:t>
            </a:r>
            <a:r>
              <a:rPr lang="zh-CN" altLang="en-US" sz="3200" dirty="0"/>
              <a:t>关于二极管，三极管是电路课和模拟电路课；</a:t>
            </a:r>
            <a:endParaRPr lang="en-US" altLang="zh-CN" sz="3200" dirty="0"/>
          </a:p>
          <a:p>
            <a:pPr marL="0" indent="0">
              <a:buNone/>
            </a:pPr>
            <a:r>
              <a:rPr lang="en-US" altLang="zh-CN" sz="3200" dirty="0"/>
              <a:t>4. </a:t>
            </a:r>
            <a:r>
              <a:rPr lang="zh-CN" altLang="en-US" sz="3200" dirty="0"/>
              <a:t>关于逻辑门设计，是数字电路课</a:t>
            </a:r>
            <a:endParaRPr lang="en-US" altLang="zh-CN" sz="3200" dirty="0"/>
          </a:p>
          <a:p>
            <a:pPr marL="0" indent="0">
              <a:buNone/>
            </a:pPr>
            <a:endParaRPr lang="en-US" sz="3200" dirty="0"/>
          </a:p>
        </p:txBody>
      </p:sp>
    </p:spTree>
    <p:extLst>
      <p:ext uri="{BB962C8B-B14F-4D97-AF65-F5344CB8AC3E}">
        <p14:creationId xmlns:p14="http://schemas.microsoft.com/office/powerpoint/2010/main" val="26566584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677160" y="609480"/>
            <a:ext cx="8595000" cy="77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spc="-1" dirty="0">
                <a:solidFill>
                  <a:srgbClr val="5FCBEF"/>
                </a:solidFill>
                <a:latin typeface="Trebuchet MS"/>
                <a:ea typeface="DejaVu Sans"/>
              </a:rPr>
              <a:t>CPU</a:t>
            </a:r>
            <a:r>
              <a:rPr lang="en-US" sz="3600" b="0" strike="noStrike" spc="-1" dirty="0">
                <a:solidFill>
                  <a:srgbClr val="5FCBEF"/>
                </a:solidFill>
                <a:latin typeface="Trebuchet MS"/>
                <a:ea typeface="DejaVu Sans"/>
              </a:rPr>
              <a:t>的实现－</a:t>
            </a:r>
            <a:r>
              <a:rPr lang="en-US" altLang="zh-CN" sz="3600" b="0" strike="noStrike" spc="-1" dirty="0">
                <a:solidFill>
                  <a:srgbClr val="5FCBEF"/>
                </a:solidFill>
                <a:latin typeface="Trebuchet MS"/>
                <a:ea typeface="DejaVu Sans"/>
              </a:rPr>
              <a:t>1 </a:t>
            </a:r>
            <a:r>
              <a:rPr lang="zh-CN" altLang="en-US" sz="3600" spc="-1" dirty="0">
                <a:solidFill>
                  <a:srgbClr val="5FCBEF"/>
                </a:solidFill>
                <a:latin typeface="Trebuchet MS"/>
              </a:rPr>
              <a:t>物理背景知识</a:t>
            </a:r>
            <a:endParaRPr lang="en-US" sz="3600" b="0" strike="noStrike" spc="-1" dirty="0">
              <a:latin typeface="Arial"/>
            </a:endParaRPr>
          </a:p>
        </p:txBody>
      </p:sp>
      <p:sp>
        <p:nvSpPr>
          <p:cNvPr id="232" name="CustomShape 3"/>
          <p:cNvSpPr/>
          <p:nvPr/>
        </p:nvSpPr>
        <p:spPr>
          <a:xfrm>
            <a:off x="844428" y="1900037"/>
            <a:ext cx="10216800" cy="147587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zh-CN" altLang="en-US" sz="1800" b="1" strike="noStrike" spc="-1" dirty="0">
                <a:solidFill>
                  <a:srgbClr val="FF0000"/>
                </a:solidFill>
                <a:latin typeface="Microsoft YaHei"/>
                <a:ea typeface="Microsoft YaHei"/>
              </a:rPr>
              <a:t>常温</a:t>
            </a:r>
            <a:r>
              <a:rPr lang="zh-CN" altLang="en-US" sz="1800" b="1" strike="noStrike" spc="-1" dirty="0">
                <a:solidFill>
                  <a:srgbClr val="333333"/>
                </a:solidFill>
                <a:latin typeface="Microsoft YaHei"/>
                <a:ea typeface="Microsoft YaHei"/>
              </a:rPr>
              <a:t>下，导电性好的材料叫作</a:t>
            </a:r>
            <a:r>
              <a:rPr lang="zh-CN" altLang="en-US" sz="1800" b="1" strike="noStrike" spc="-1" dirty="0">
                <a:solidFill>
                  <a:srgbClr val="FF0000"/>
                </a:solidFill>
                <a:latin typeface="Microsoft YaHei"/>
                <a:ea typeface="Microsoft YaHei"/>
              </a:rPr>
              <a:t>导体</a:t>
            </a:r>
            <a:r>
              <a:rPr lang="zh-CN" altLang="en-US" sz="1800" b="1" strike="noStrike" spc="-1" dirty="0">
                <a:solidFill>
                  <a:srgbClr val="333333"/>
                </a:solidFill>
                <a:latin typeface="Microsoft YaHei"/>
                <a:ea typeface="Microsoft YaHei"/>
              </a:rPr>
              <a:t>；导电性</a:t>
            </a:r>
            <a:r>
              <a:rPr lang="zh-CN" altLang="en-US" sz="1800" b="1" strike="noStrike" spc="-1" dirty="0">
                <a:solidFill>
                  <a:srgbClr val="FF0000"/>
                </a:solidFill>
                <a:latin typeface="Microsoft YaHei"/>
                <a:ea typeface="Microsoft YaHei"/>
              </a:rPr>
              <a:t>差</a:t>
            </a:r>
            <a:r>
              <a:rPr lang="zh-CN" altLang="en-US" sz="1800" b="1" strike="noStrike" spc="-1" dirty="0">
                <a:solidFill>
                  <a:srgbClr val="333333"/>
                </a:solidFill>
                <a:latin typeface="Microsoft YaHei"/>
                <a:ea typeface="Microsoft YaHei"/>
              </a:rPr>
              <a:t>的叫作</a:t>
            </a:r>
            <a:r>
              <a:rPr lang="zh-CN" altLang="en-US" sz="1800" b="1" strike="noStrike" spc="-1" dirty="0">
                <a:solidFill>
                  <a:srgbClr val="FF0000"/>
                </a:solidFill>
                <a:latin typeface="Microsoft YaHei"/>
                <a:ea typeface="Microsoft YaHei"/>
              </a:rPr>
              <a:t>绝缘体</a:t>
            </a:r>
            <a:r>
              <a:rPr lang="zh-CN" altLang="en-US" sz="1800" b="1" strike="noStrike" spc="-1" dirty="0">
                <a:solidFill>
                  <a:srgbClr val="333333"/>
                </a:solidFill>
                <a:latin typeface="Microsoft YaHei"/>
                <a:ea typeface="Microsoft YaHei"/>
              </a:rPr>
              <a:t>；介于二者之间的叫作</a:t>
            </a:r>
            <a:r>
              <a:rPr lang="zh-CN" altLang="en-US" sz="1800" b="1" strike="noStrike" spc="-1" dirty="0">
                <a:solidFill>
                  <a:srgbClr val="FF0000"/>
                </a:solidFill>
                <a:latin typeface="Microsoft YaHei"/>
                <a:ea typeface="Microsoft YaHei"/>
              </a:rPr>
              <a:t>半导体</a:t>
            </a:r>
            <a:r>
              <a:rPr lang="zh-CN" altLang="en-US" sz="1800" b="1" strike="noStrike" spc="-1" dirty="0">
                <a:latin typeface="Microsoft YaHei"/>
                <a:ea typeface="Microsoft YaHei"/>
              </a:rPr>
              <a:t>。 常见的半导体材料有硅，锗等。</a:t>
            </a:r>
            <a:endParaRPr lang="en-US" altLang="zh-CN" sz="1800" b="1" strike="noStrike" spc="-1" dirty="0">
              <a:latin typeface="Microsoft YaHei"/>
              <a:ea typeface="Microsoft YaHei"/>
            </a:endParaRPr>
          </a:p>
          <a:p>
            <a:pPr>
              <a:lnSpc>
                <a:spcPct val="100000"/>
              </a:lnSpc>
            </a:pPr>
            <a:endParaRPr lang="en-US" altLang="zh-CN" b="1" spc="-1" dirty="0">
              <a:solidFill>
                <a:srgbClr val="FF0000"/>
              </a:solidFill>
              <a:latin typeface="Microsoft YaHei"/>
              <a:ea typeface="Microsoft YaHei"/>
            </a:endParaRPr>
          </a:p>
          <a:p>
            <a:pPr>
              <a:lnSpc>
                <a:spcPct val="100000"/>
              </a:lnSpc>
            </a:pPr>
            <a:endParaRPr lang="en-US" altLang="zh-CN" sz="1800" b="1" strike="noStrike" spc="-1" dirty="0">
              <a:solidFill>
                <a:srgbClr val="FF0000"/>
              </a:solidFill>
              <a:latin typeface="Microsoft YaHei"/>
              <a:ea typeface="Microsoft YaHei"/>
            </a:endParaRPr>
          </a:p>
          <a:p>
            <a:pPr>
              <a:lnSpc>
                <a:spcPct val="100000"/>
              </a:lnSpc>
            </a:pPr>
            <a:r>
              <a:rPr lang="zh-CN" altLang="en-US" b="1" spc="-1" dirty="0">
                <a:latin typeface="Microsoft YaHei"/>
                <a:ea typeface="Microsoft YaHei"/>
              </a:rPr>
              <a:t>看学生情况，说说交流电直流电，原子电子电子核，正负电</a:t>
            </a:r>
            <a:endParaRPr lang="en-US" altLang="zh-CN" sz="1800" b="1" strike="noStrike" spc="-1" dirty="0">
              <a:latin typeface="Microsoft YaHei"/>
              <a:ea typeface="Microsoft YaHe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677160" y="609480"/>
            <a:ext cx="8595000" cy="77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dirty="0">
                <a:solidFill>
                  <a:srgbClr val="5FCBEF"/>
                </a:solidFill>
                <a:latin typeface="Trebuchet MS"/>
                <a:ea typeface="DejaVu Sans"/>
              </a:rPr>
              <a:t>CPU的实现－2 </a:t>
            </a:r>
            <a:r>
              <a:rPr lang="en-US" sz="3600" b="0" strike="noStrike" spc="-1" dirty="0" err="1">
                <a:solidFill>
                  <a:srgbClr val="5FCBEF"/>
                </a:solidFill>
                <a:latin typeface="Trebuchet MS"/>
                <a:ea typeface="DejaVu Sans"/>
              </a:rPr>
              <a:t>门电路</a:t>
            </a:r>
            <a:endParaRPr lang="en-US" sz="3600" b="0" strike="noStrike" spc="-1" dirty="0">
              <a:latin typeface="Arial"/>
            </a:endParaRPr>
          </a:p>
        </p:txBody>
      </p:sp>
      <p:sp>
        <p:nvSpPr>
          <p:cNvPr id="231" name="CustomShape 2"/>
          <p:cNvSpPr/>
          <p:nvPr/>
        </p:nvSpPr>
        <p:spPr>
          <a:xfrm>
            <a:off x="431886" y="6551677"/>
            <a:ext cx="10911304" cy="30632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1400" b="0" strike="noStrike" spc="-1" dirty="0" err="1">
                <a:solidFill>
                  <a:srgbClr val="000000"/>
                </a:solidFill>
                <a:latin typeface="Trebuchet MS"/>
                <a:ea typeface="DejaVu Sans"/>
              </a:rPr>
              <a:t>如果对门电路感兴趣，可以去了解一下“数字电路</a:t>
            </a:r>
            <a:r>
              <a:rPr lang="en-US" sz="1400" b="0" strike="noStrike" spc="-1" dirty="0">
                <a:solidFill>
                  <a:srgbClr val="000000"/>
                </a:solidFill>
                <a:latin typeface="Trebuchet MS"/>
                <a:ea typeface="DejaVu Sans"/>
              </a:rPr>
              <a:t>” </a:t>
            </a:r>
            <a:r>
              <a:rPr lang="en-US" sz="1400" b="0" strike="noStrike" spc="-1" dirty="0" err="1">
                <a:solidFill>
                  <a:srgbClr val="000000"/>
                </a:solidFill>
                <a:latin typeface="Trebuchet MS"/>
                <a:ea typeface="DejaVu Sans"/>
              </a:rPr>
              <a:t>这门课程．这里只简单介绍</a:t>
            </a:r>
            <a:r>
              <a:rPr lang="en-US" sz="1400" b="0" strike="noStrike" spc="-1" dirty="0">
                <a:solidFill>
                  <a:srgbClr val="000000"/>
                </a:solidFill>
                <a:latin typeface="Trebuchet MS"/>
                <a:ea typeface="DejaVu Sans"/>
              </a:rPr>
              <a:t>，</a:t>
            </a:r>
            <a:r>
              <a:rPr lang="zh-CN" altLang="en-US" sz="1400" spc="-1" dirty="0">
                <a:solidFill>
                  <a:srgbClr val="000000"/>
                </a:solidFill>
                <a:latin typeface="Trebuchet MS"/>
                <a:ea typeface="DejaVu Sans"/>
              </a:rPr>
              <a:t>目的是为了解释</a:t>
            </a:r>
            <a:r>
              <a:rPr lang="en-US" sz="1400" b="0" strike="noStrike" spc="-1" dirty="0" err="1">
                <a:solidFill>
                  <a:srgbClr val="000000"/>
                </a:solidFill>
                <a:latin typeface="Trebuchet MS"/>
                <a:ea typeface="DejaVu Sans"/>
              </a:rPr>
              <a:t>cpu</a:t>
            </a:r>
            <a:r>
              <a:rPr lang="zh-CN" altLang="en-US" sz="1400" spc="-1" dirty="0">
                <a:solidFill>
                  <a:srgbClr val="000000"/>
                </a:solidFill>
                <a:latin typeface="Trebuchet MS"/>
                <a:ea typeface="DejaVu Sans"/>
              </a:rPr>
              <a:t>中</a:t>
            </a:r>
            <a:r>
              <a:rPr lang="en-US" sz="1400" b="0" strike="noStrike" spc="-1" dirty="0" err="1">
                <a:solidFill>
                  <a:srgbClr val="000000"/>
                </a:solidFill>
                <a:latin typeface="Trebuchet MS"/>
                <a:ea typeface="DejaVu Sans"/>
              </a:rPr>
              <a:t>运算器的基本操作和寄存器是什么</a:t>
            </a:r>
            <a:endParaRPr lang="en-US" sz="1400" b="0" strike="noStrike" spc="-1" dirty="0">
              <a:latin typeface="Arial"/>
            </a:endParaRPr>
          </a:p>
        </p:txBody>
      </p:sp>
      <p:sp>
        <p:nvSpPr>
          <p:cNvPr id="232" name="CustomShape 3"/>
          <p:cNvSpPr/>
          <p:nvPr/>
        </p:nvSpPr>
        <p:spPr>
          <a:xfrm>
            <a:off x="677160" y="1387080"/>
            <a:ext cx="10216800" cy="64487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1800" b="1" strike="noStrike" spc="-1" dirty="0">
                <a:solidFill>
                  <a:srgbClr val="333333"/>
                </a:solidFill>
                <a:latin typeface="Microsoft YaHei"/>
                <a:ea typeface="Microsoft YaHei"/>
              </a:rPr>
              <a:t>实现基本逻辑运算和复合逻辑运算的单元电路称为门电路。</a:t>
            </a:r>
            <a:r>
              <a:rPr lang="en-US" sz="1800" b="1" strike="noStrike" spc="-1" dirty="0">
                <a:solidFill>
                  <a:srgbClr val="000000"/>
                </a:solidFill>
                <a:latin typeface="Microsoft YaHei"/>
                <a:ea typeface="Microsoft YaHei"/>
              </a:rPr>
              <a:t>门电路的输入端</a:t>
            </a:r>
            <a:r>
              <a:rPr lang="en-US" sz="1800" b="1" strike="noStrike" spc="-1" dirty="0">
                <a:solidFill>
                  <a:srgbClr val="333333"/>
                </a:solidFill>
                <a:latin typeface="Microsoft YaHei"/>
                <a:ea typeface="Microsoft YaHei"/>
              </a:rPr>
              <a:t>和</a:t>
            </a:r>
            <a:r>
              <a:rPr lang="en-US" sz="1800" b="1" strike="noStrike" spc="-1" dirty="0">
                <a:solidFill>
                  <a:srgbClr val="000000"/>
                </a:solidFill>
                <a:latin typeface="Microsoft YaHei"/>
                <a:ea typeface="Microsoft YaHei"/>
              </a:rPr>
              <a:t>输出端只有两种状态，无信号表示“0” ，</a:t>
            </a:r>
            <a:r>
              <a:rPr lang="en-US" sz="1800" b="1" strike="noStrike" spc="-1" dirty="0" err="1">
                <a:solidFill>
                  <a:srgbClr val="000000"/>
                </a:solidFill>
                <a:latin typeface="Microsoft YaHei"/>
                <a:ea typeface="Microsoft YaHei"/>
              </a:rPr>
              <a:t>有信号表示</a:t>
            </a:r>
            <a:r>
              <a:rPr lang="en-US" sz="1800" b="1" strike="noStrike" spc="-1" dirty="0">
                <a:solidFill>
                  <a:srgbClr val="000000"/>
                </a:solidFill>
                <a:latin typeface="Microsoft YaHei"/>
                <a:ea typeface="Microsoft YaHei"/>
              </a:rPr>
              <a:t> “1”</a:t>
            </a:r>
            <a:endParaRPr lang="en-US" sz="1800" b="0" strike="noStrike" spc="-1" dirty="0">
              <a:latin typeface="Arial"/>
            </a:endParaRPr>
          </a:p>
        </p:txBody>
      </p:sp>
      <p:pic>
        <p:nvPicPr>
          <p:cNvPr id="2" name="Picture 1">
            <a:extLst>
              <a:ext uri="{FF2B5EF4-FFF2-40B4-BE49-F238E27FC236}">
                <a16:creationId xmlns:a16="http://schemas.microsoft.com/office/drawing/2014/main" id="{3DC3012D-5DD7-4C37-B186-DC5D55CD7C0B}"/>
              </a:ext>
            </a:extLst>
          </p:cNvPr>
          <p:cNvPicPr>
            <a:picLocks noChangeAspect="1"/>
          </p:cNvPicPr>
          <p:nvPr/>
        </p:nvPicPr>
        <p:blipFill>
          <a:blip r:embed="rId3"/>
          <a:stretch>
            <a:fillRect/>
          </a:stretch>
        </p:blipFill>
        <p:spPr>
          <a:xfrm>
            <a:off x="5380347" y="2405091"/>
            <a:ext cx="2524125" cy="3533775"/>
          </a:xfrm>
          <a:prstGeom prst="rect">
            <a:avLst/>
          </a:prstGeom>
        </p:spPr>
      </p:pic>
      <p:sp>
        <p:nvSpPr>
          <p:cNvPr id="3" name="Rectangle 2">
            <a:extLst>
              <a:ext uri="{FF2B5EF4-FFF2-40B4-BE49-F238E27FC236}">
                <a16:creationId xmlns:a16="http://schemas.microsoft.com/office/drawing/2014/main" id="{1AC8D4D8-848E-41C9-A0DB-26CB8AB68092}"/>
              </a:ext>
            </a:extLst>
          </p:cNvPr>
          <p:cNvSpPr/>
          <p:nvPr/>
        </p:nvSpPr>
        <p:spPr>
          <a:xfrm>
            <a:off x="1561771" y="2233715"/>
            <a:ext cx="2442117" cy="3782446"/>
          </a:xfrm>
          <a:prstGeom prst="rect">
            <a:avLst/>
          </a:prstGeom>
        </p:spPr>
        <p:txBody>
          <a:bodyPr wrap="square">
            <a:spAutoFit/>
          </a:bodyPr>
          <a:lstStyle/>
          <a:p>
            <a:pPr>
              <a:lnSpc>
                <a:spcPct val="150000"/>
              </a:lnSpc>
            </a:pPr>
            <a:r>
              <a:rPr lang="en-US" b="1" spc="-1" dirty="0" err="1">
                <a:solidFill>
                  <a:srgbClr val="333333"/>
                </a:solidFill>
                <a:latin typeface="Microsoft YaHei"/>
                <a:ea typeface="Microsoft YaHei"/>
              </a:rPr>
              <a:t>基本的门电路</a:t>
            </a:r>
            <a:endParaRPr lang="en-US" spc="-1" dirty="0"/>
          </a:p>
          <a:p>
            <a:pPr marL="285750" indent="-285750">
              <a:lnSpc>
                <a:spcPct val="150000"/>
              </a:lnSpc>
              <a:buFont typeface="Wingdings" panose="05000000000000000000" pitchFamily="2" charset="2"/>
              <a:buChar char="Ø"/>
            </a:pPr>
            <a:r>
              <a:rPr lang="en-US" b="1" spc="-1" dirty="0" err="1">
                <a:solidFill>
                  <a:srgbClr val="333333"/>
                </a:solidFill>
                <a:latin typeface="Microsoft YaHei"/>
                <a:ea typeface="Microsoft YaHei"/>
              </a:rPr>
              <a:t>与门</a:t>
            </a:r>
            <a:endParaRPr lang="en-US" spc="-1" dirty="0"/>
          </a:p>
          <a:p>
            <a:pPr marL="285750" indent="-285750">
              <a:lnSpc>
                <a:spcPct val="150000"/>
              </a:lnSpc>
              <a:buFont typeface="Wingdings" panose="05000000000000000000" pitchFamily="2" charset="2"/>
              <a:buChar char="Ø"/>
            </a:pPr>
            <a:r>
              <a:rPr lang="en-US" b="1" spc="-1" dirty="0" err="1">
                <a:solidFill>
                  <a:srgbClr val="333333"/>
                </a:solidFill>
                <a:latin typeface="Microsoft YaHei"/>
                <a:ea typeface="Microsoft YaHei"/>
              </a:rPr>
              <a:t>或门</a:t>
            </a:r>
            <a:endParaRPr lang="en-US" spc="-1" dirty="0"/>
          </a:p>
          <a:p>
            <a:pPr marL="285750" indent="-285750">
              <a:lnSpc>
                <a:spcPct val="150000"/>
              </a:lnSpc>
              <a:buFont typeface="Wingdings" panose="05000000000000000000" pitchFamily="2" charset="2"/>
              <a:buChar char="Ø"/>
            </a:pPr>
            <a:r>
              <a:rPr lang="en-US" b="1" spc="-1" dirty="0" err="1">
                <a:solidFill>
                  <a:srgbClr val="333333"/>
                </a:solidFill>
                <a:latin typeface="Microsoft YaHei"/>
                <a:ea typeface="Microsoft YaHei"/>
              </a:rPr>
              <a:t>非门</a:t>
            </a:r>
            <a:endParaRPr lang="en-US" spc="-1" dirty="0"/>
          </a:p>
          <a:p>
            <a:pPr marL="285750" indent="-285750">
              <a:lnSpc>
                <a:spcPct val="150000"/>
              </a:lnSpc>
              <a:buFont typeface="Wingdings" panose="05000000000000000000" pitchFamily="2" charset="2"/>
              <a:buChar char="Ø"/>
            </a:pPr>
            <a:r>
              <a:rPr lang="en-US" b="1" spc="-1" dirty="0" err="1">
                <a:solidFill>
                  <a:srgbClr val="333333"/>
                </a:solidFill>
                <a:latin typeface="Microsoft YaHei"/>
                <a:ea typeface="Microsoft YaHei"/>
              </a:rPr>
              <a:t>与非门</a:t>
            </a:r>
            <a:endParaRPr lang="en-US" spc="-1" dirty="0"/>
          </a:p>
          <a:p>
            <a:pPr marL="285750" indent="-285750">
              <a:lnSpc>
                <a:spcPct val="150000"/>
              </a:lnSpc>
              <a:buFont typeface="Wingdings" panose="05000000000000000000" pitchFamily="2" charset="2"/>
              <a:buChar char="Ø"/>
            </a:pPr>
            <a:r>
              <a:rPr lang="en-US" b="1" spc="-1" dirty="0" err="1">
                <a:solidFill>
                  <a:srgbClr val="333333"/>
                </a:solidFill>
                <a:latin typeface="Microsoft YaHei"/>
                <a:ea typeface="Microsoft YaHei"/>
              </a:rPr>
              <a:t>或非门</a:t>
            </a:r>
            <a:endParaRPr lang="en-US" spc="-1" dirty="0"/>
          </a:p>
          <a:p>
            <a:pPr marL="285750" indent="-285750">
              <a:lnSpc>
                <a:spcPct val="150000"/>
              </a:lnSpc>
              <a:buFont typeface="Wingdings" panose="05000000000000000000" pitchFamily="2" charset="2"/>
              <a:buChar char="Ø"/>
            </a:pPr>
            <a:r>
              <a:rPr lang="en-US" b="1" spc="-1" dirty="0" err="1">
                <a:solidFill>
                  <a:srgbClr val="333333"/>
                </a:solidFill>
                <a:latin typeface="Microsoft YaHei"/>
                <a:ea typeface="Microsoft YaHei"/>
              </a:rPr>
              <a:t>异或门</a:t>
            </a:r>
            <a:endParaRPr lang="en-US" spc="-1" dirty="0"/>
          </a:p>
          <a:p>
            <a:pPr marL="285750" indent="-285750">
              <a:lnSpc>
                <a:spcPct val="150000"/>
              </a:lnSpc>
              <a:buFont typeface="Wingdings" panose="05000000000000000000" pitchFamily="2" charset="2"/>
              <a:buChar char="Ø"/>
            </a:pPr>
            <a:r>
              <a:rPr lang="en-US" b="1" spc="-1" dirty="0" err="1">
                <a:solidFill>
                  <a:srgbClr val="333333"/>
                </a:solidFill>
                <a:latin typeface="Microsoft YaHei"/>
                <a:ea typeface="Microsoft YaHei"/>
              </a:rPr>
              <a:t>与或非门</a:t>
            </a:r>
            <a:endParaRPr lang="en-US" spc="-1" dirty="0"/>
          </a:p>
          <a:p>
            <a:pPr marL="285750" indent="-285750">
              <a:lnSpc>
                <a:spcPct val="150000"/>
              </a:lnSpc>
              <a:buFont typeface="Wingdings" panose="05000000000000000000" pitchFamily="2" charset="2"/>
              <a:buChar char="Ø"/>
            </a:pPr>
            <a:r>
              <a:rPr lang="en-US" b="1" spc="-1" dirty="0" err="1">
                <a:solidFill>
                  <a:srgbClr val="333333"/>
                </a:solidFill>
                <a:latin typeface="Microsoft YaHei"/>
                <a:ea typeface="Microsoft YaHei"/>
              </a:rPr>
              <a:t>三态与非门</a:t>
            </a:r>
            <a:endParaRPr lang="en-US" spc="-1" dirty="0"/>
          </a:p>
        </p:txBody>
      </p:sp>
    </p:spTree>
    <p:extLst>
      <p:ext uri="{BB962C8B-B14F-4D97-AF65-F5344CB8AC3E}">
        <p14:creationId xmlns:p14="http://schemas.microsoft.com/office/powerpoint/2010/main" val="343643824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677160" y="609480"/>
            <a:ext cx="8595000" cy="74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dirty="0" err="1">
                <a:solidFill>
                  <a:srgbClr val="5FCBEF"/>
                </a:solidFill>
                <a:latin typeface="Trebuchet MS"/>
                <a:ea typeface="DejaVu Sans"/>
              </a:rPr>
              <a:t>计算机</a:t>
            </a:r>
            <a:endParaRPr lang="en-US" sz="3600" b="0" strike="noStrike" spc="-1" dirty="0">
              <a:latin typeface="Arial"/>
            </a:endParaRPr>
          </a:p>
        </p:txBody>
      </p:sp>
      <p:sp>
        <p:nvSpPr>
          <p:cNvPr id="138" name="CustomShape 2"/>
          <p:cNvSpPr/>
          <p:nvPr/>
        </p:nvSpPr>
        <p:spPr>
          <a:xfrm>
            <a:off x="1616926" y="1737360"/>
            <a:ext cx="8769019" cy="378419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42900" indent="-342900">
              <a:lnSpc>
                <a:spcPct val="100000"/>
              </a:lnSpc>
              <a:buFont typeface="Wingdings" panose="05000000000000000000" pitchFamily="2" charset="2"/>
              <a:buChar char="Ø"/>
            </a:pPr>
            <a:r>
              <a:rPr lang="en-US" sz="2400" b="0" strike="noStrike" spc="-1" dirty="0" err="1">
                <a:solidFill>
                  <a:srgbClr val="00B050"/>
                </a:solidFill>
                <a:latin typeface="Abadi" panose="020B0604020202020204" pitchFamily="34" charset="0"/>
                <a:ea typeface="DejaVu Sans"/>
              </a:rPr>
              <a:t>计算机能做什么</a:t>
            </a:r>
            <a:r>
              <a:rPr lang="en-US" sz="2400" b="0" strike="noStrike" spc="-1" dirty="0">
                <a:solidFill>
                  <a:srgbClr val="00B050"/>
                </a:solidFill>
                <a:latin typeface="Abadi" panose="020B0604020202020204" pitchFamily="34" charset="0"/>
                <a:ea typeface="DejaVu Sans"/>
              </a:rPr>
              <a:t>　？　</a:t>
            </a:r>
            <a:r>
              <a:rPr lang="en-US" sz="2400" b="0" strike="noStrike" spc="-1" dirty="0" err="1">
                <a:solidFill>
                  <a:srgbClr val="00B050"/>
                </a:solidFill>
                <a:latin typeface="Abadi" panose="020B0604020202020204" pitchFamily="34" charset="0"/>
                <a:ea typeface="DejaVu Sans"/>
              </a:rPr>
              <a:t>计算（算数和逻辑运算）和存储</a:t>
            </a:r>
            <a:endParaRPr lang="en-US" sz="2400" b="0" strike="noStrike" spc="-1" dirty="0">
              <a:latin typeface="Abadi" panose="020B0604020202020204" pitchFamily="34" charset="0"/>
            </a:endParaRPr>
          </a:p>
          <a:p>
            <a:pPr marL="342900" indent="-342900">
              <a:lnSpc>
                <a:spcPct val="100000"/>
              </a:lnSpc>
              <a:buFont typeface="Wingdings" panose="05000000000000000000" pitchFamily="2" charset="2"/>
              <a:buChar char="Ø"/>
            </a:pPr>
            <a:endParaRPr lang="en-US" sz="2400" b="0" strike="noStrike" spc="-1" dirty="0">
              <a:solidFill>
                <a:srgbClr val="00B050"/>
              </a:solidFill>
              <a:latin typeface="Abadi" panose="020B0604020202020204" pitchFamily="34" charset="0"/>
              <a:ea typeface="DejaVu Sans"/>
            </a:endParaRPr>
          </a:p>
          <a:p>
            <a:pPr marL="342900" indent="-342900">
              <a:lnSpc>
                <a:spcPct val="100000"/>
              </a:lnSpc>
              <a:buFont typeface="Wingdings" panose="05000000000000000000" pitchFamily="2" charset="2"/>
              <a:buChar char="Ø"/>
            </a:pPr>
            <a:r>
              <a:rPr lang="en-US" sz="2400" b="0" strike="noStrike" spc="-1" dirty="0" err="1">
                <a:solidFill>
                  <a:srgbClr val="00B050"/>
                </a:solidFill>
                <a:latin typeface="Abadi" panose="020B0604020202020204" pitchFamily="34" charset="0"/>
                <a:ea typeface="DejaVu Sans"/>
              </a:rPr>
              <a:t>计算机认识什么</a:t>
            </a:r>
            <a:r>
              <a:rPr lang="en-US" sz="2400" b="0" strike="noStrike" spc="-1" dirty="0">
                <a:solidFill>
                  <a:srgbClr val="00B050"/>
                </a:solidFill>
                <a:latin typeface="Abadi" panose="020B0604020202020204" pitchFamily="34" charset="0"/>
                <a:ea typeface="DejaVu Sans"/>
              </a:rPr>
              <a:t>？　</a:t>
            </a:r>
            <a:r>
              <a:rPr lang="en-US" sz="2400" spc="-1" dirty="0">
                <a:solidFill>
                  <a:srgbClr val="00B050"/>
                </a:solidFill>
                <a:latin typeface="Abadi" panose="020B0604020202020204" pitchFamily="34" charset="0"/>
                <a:ea typeface="DejaVu Sans"/>
              </a:rPr>
              <a:t>0 </a:t>
            </a:r>
            <a:r>
              <a:rPr lang="zh-CN" altLang="en-US" sz="2400" spc="-1" dirty="0">
                <a:solidFill>
                  <a:srgbClr val="00B050"/>
                </a:solidFill>
                <a:latin typeface="Abadi" panose="020B0604020202020204" pitchFamily="34" charset="0"/>
                <a:ea typeface="DejaVu Sans"/>
              </a:rPr>
              <a:t>和 </a:t>
            </a:r>
            <a:r>
              <a:rPr lang="en-US" altLang="zh-CN" sz="2400" spc="-1" dirty="0">
                <a:solidFill>
                  <a:srgbClr val="00B050"/>
                </a:solidFill>
                <a:latin typeface="Abadi" panose="020B0604020202020204" pitchFamily="34" charset="0"/>
                <a:ea typeface="DejaVu Sans"/>
              </a:rPr>
              <a:t>1 </a:t>
            </a:r>
            <a:r>
              <a:rPr lang="zh-CN" altLang="en-US" sz="2400" spc="-1" dirty="0">
                <a:solidFill>
                  <a:srgbClr val="00B050"/>
                </a:solidFill>
                <a:latin typeface="Abadi" panose="020B0604020202020204" pitchFamily="34" charset="0"/>
                <a:ea typeface="DejaVu Sans"/>
              </a:rPr>
              <a:t>（电平： 高位</a:t>
            </a:r>
            <a:r>
              <a:rPr lang="en-US" altLang="zh-CN" sz="2400" spc="-1" dirty="0">
                <a:solidFill>
                  <a:srgbClr val="00B050"/>
                </a:solidFill>
                <a:latin typeface="Abadi" panose="020B0604020202020204" pitchFamily="34" charset="0"/>
                <a:ea typeface="DejaVu Sans"/>
              </a:rPr>
              <a:t>1</a:t>
            </a:r>
            <a:r>
              <a:rPr lang="zh-CN" altLang="en-US" sz="2400" spc="-1" dirty="0">
                <a:solidFill>
                  <a:srgbClr val="00B050"/>
                </a:solidFill>
                <a:latin typeface="Abadi" panose="020B0604020202020204" pitchFamily="34" charset="0"/>
                <a:ea typeface="DejaVu Sans"/>
              </a:rPr>
              <a:t>， 低位</a:t>
            </a:r>
            <a:r>
              <a:rPr lang="en-US" altLang="zh-CN" sz="2400" spc="-1" dirty="0">
                <a:solidFill>
                  <a:srgbClr val="00B050"/>
                </a:solidFill>
                <a:latin typeface="Abadi" panose="020B0604020202020204" pitchFamily="34" charset="0"/>
                <a:ea typeface="DejaVu Sans"/>
              </a:rPr>
              <a:t>0</a:t>
            </a:r>
            <a:r>
              <a:rPr lang="zh-CN" altLang="en-US" sz="2400" spc="-1" dirty="0">
                <a:solidFill>
                  <a:srgbClr val="00B050"/>
                </a:solidFill>
                <a:latin typeface="Abadi" panose="020B0604020202020204" pitchFamily="34" charset="0"/>
                <a:ea typeface="DejaVu Sans"/>
              </a:rPr>
              <a:t>）</a:t>
            </a:r>
            <a:endParaRPr lang="en-US" sz="2400" b="0" strike="noStrike" spc="-1" dirty="0">
              <a:latin typeface="Abadi" panose="020B0604020202020204" pitchFamily="34" charset="0"/>
            </a:endParaRPr>
          </a:p>
          <a:p>
            <a:pPr marL="342900" indent="-342900">
              <a:lnSpc>
                <a:spcPct val="100000"/>
              </a:lnSpc>
              <a:buFont typeface="Wingdings" panose="05000000000000000000" pitchFamily="2" charset="2"/>
              <a:buChar char="Ø"/>
            </a:pPr>
            <a:endParaRPr lang="en-US" sz="2400" b="0" strike="noStrike" spc="-1" dirty="0">
              <a:solidFill>
                <a:srgbClr val="00B050"/>
              </a:solidFill>
              <a:latin typeface="Abadi" panose="020B0604020202020204" pitchFamily="34" charset="0"/>
              <a:ea typeface="DejaVu Sans"/>
            </a:endParaRPr>
          </a:p>
          <a:p>
            <a:pPr marL="342900" indent="-342900">
              <a:lnSpc>
                <a:spcPct val="100000"/>
              </a:lnSpc>
              <a:buFont typeface="Wingdings" panose="05000000000000000000" pitchFamily="2" charset="2"/>
              <a:buChar char="Ø"/>
            </a:pPr>
            <a:r>
              <a:rPr lang="en-US" sz="2400" b="0" strike="noStrike" spc="-1" dirty="0" err="1">
                <a:solidFill>
                  <a:srgbClr val="00B050"/>
                </a:solidFill>
                <a:latin typeface="Abadi" panose="020B0604020202020204" pitchFamily="34" charset="0"/>
                <a:ea typeface="DejaVu Sans"/>
              </a:rPr>
              <a:t>计算机的货架</a:t>
            </a:r>
            <a:r>
              <a:rPr lang="en-US" sz="2400" b="0" strike="noStrike" spc="-1" dirty="0">
                <a:solidFill>
                  <a:srgbClr val="00B050"/>
                </a:solidFill>
                <a:latin typeface="Abadi" panose="020B0604020202020204" pitchFamily="34" charset="0"/>
                <a:ea typeface="DejaVu Sans"/>
              </a:rPr>
              <a:t>　　　</a:t>
            </a:r>
            <a:r>
              <a:rPr lang="en-US" sz="2400" b="0" strike="noStrike" spc="-1" dirty="0" err="1">
                <a:solidFill>
                  <a:srgbClr val="00B050"/>
                </a:solidFill>
                <a:latin typeface="Abadi" panose="020B0604020202020204" pitchFamily="34" charset="0"/>
                <a:ea typeface="DejaVu Sans"/>
              </a:rPr>
              <a:t>内存</a:t>
            </a:r>
            <a:endParaRPr lang="en-US" sz="2400" b="0" strike="noStrike" spc="-1" dirty="0">
              <a:latin typeface="Abadi" panose="020B0604020202020204" pitchFamily="34" charset="0"/>
            </a:endParaRPr>
          </a:p>
          <a:p>
            <a:pPr marL="342900" indent="-342900">
              <a:lnSpc>
                <a:spcPct val="100000"/>
              </a:lnSpc>
              <a:buFont typeface="Wingdings" panose="05000000000000000000" pitchFamily="2" charset="2"/>
              <a:buChar char="Ø"/>
            </a:pPr>
            <a:endParaRPr lang="en-US" sz="2400" b="0" strike="noStrike" spc="-1" dirty="0">
              <a:solidFill>
                <a:srgbClr val="00B050"/>
              </a:solidFill>
              <a:latin typeface="Abadi" panose="020B0604020202020204" pitchFamily="34" charset="0"/>
              <a:ea typeface="DejaVu Sans"/>
            </a:endParaRPr>
          </a:p>
          <a:p>
            <a:pPr marL="342900" indent="-342900">
              <a:lnSpc>
                <a:spcPct val="100000"/>
              </a:lnSpc>
              <a:buFont typeface="Wingdings" panose="05000000000000000000" pitchFamily="2" charset="2"/>
              <a:buChar char="Ø"/>
            </a:pPr>
            <a:r>
              <a:rPr lang="en-US" sz="2400" b="0" strike="noStrike" spc="-1" dirty="0" err="1">
                <a:solidFill>
                  <a:srgbClr val="00B050"/>
                </a:solidFill>
                <a:latin typeface="Abadi" panose="020B0604020202020204" pitchFamily="34" charset="0"/>
                <a:ea typeface="DejaVu Sans"/>
              </a:rPr>
              <a:t>ＣＰＵ（人</a:t>
            </a:r>
            <a:r>
              <a:rPr lang="en-US" sz="2400" b="0" strike="noStrike" spc="-1" dirty="0">
                <a:solidFill>
                  <a:srgbClr val="00B050"/>
                </a:solidFill>
                <a:latin typeface="Abadi" panose="020B0604020202020204" pitchFamily="34" charset="0"/>
                <a:ea typeface="DejaVu Sans"/>
              </a:rPr>
              <a:t>）　　　</a:t>
            </a:r>
            <a:r>
              <a:rPr lang="en-US" sz="2400" b="0" strike="noStrike" spc="-1" dirty="0" err="1">
                <a:solidFill>
                  <a:srgbClr val="00B050"/>
                </a:solidFill>
                <a:latin typeface="Abadi" panose="020B0604020202020204" pitchFamily="34" charset="0"/>
                <a:ea typeface="DejaVu Sans"/>
              </a:rPr>
              <a:t>计算</a:t>
            </a:r>
            <a:endParaRPr lang="en-US" sz="2400" b="0" strike="noStrike" spc="-1" dirty="0">
              <a:latin typeface="Abadi" panose="020B0604020202020204" pitchFamily="34" charset="0"/>
            </a:endParaRPr>
          </a:p>
          <a:p>
            <a:pPr>
              <a:lnSpc>
                <a:spcPct val="100000"/>
              </a:lnSpc>
            </a:pPr>
            <a:endParaRPr lang="en-US" sz="2400" b="0" strike="noStrike" spc="-1" dirty="0">
              <a:latin typeface="Abadi" panose="020B0604020202020204" pitchFamily="34" charset="0"/>
            </a:endParaRPr>
          </a:p>
          <a:p>
            <a:pPr>
              <a:lnSpc>
                <a:spcPct val="100000"/>
              </a:lnSpc>
            </a:pPr>
            <a:endParaRPr lang="en-US" sz="2400" b="0" strike="noStrike" spc="-1" dirty="0">
              <a:latin typeface="Abadi" panose="020B0604020202020204" pitchFamily="34" charset="0"/>
            </a:endParaRPr>
          </a:p>
          <a:p>
            <a:pPr>
              <a:lnSpc>
                <a:spcPct val="100000"/>
              </a:lnSpc>
            </a:pPr>
            <a:endParaRPr lang="en-US" sz="2400" b="0" strike="noStrike" spc="-1" dirty="0">
              <a:latin typeface="Abadi" panose="020B0604020202020204" pitchFamily="34"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2"/>
          <p:cNvSpPr/>
          <p:nvPr/>
        </p:nvSpPr>
        <p:spPr>
          <a:xfrm>
            <a:off x="914400" y="999093"/>
            <a:ext cx="827892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4040">
              <a:lnSpc>
                <a:spcPct val="100000"/>
              </a:lnSpc>
              <a:buClr>
                <a:srgbClr val="000000"/>
              </a:buClr>
              <a:buFont typeface="Wingdings" charset="2"/>
              <a:buChar char=""/>
            </a:pPr>
            <a:r>
              <a:rPr lang="en-US" b="0" strike="noStrike" spc="-1" dirty="0">
                <a:solidFill>
                  <a:srgbClr val="000000"/>
                </a:solidFill>
                <a:latin typeface="Trebuchet MS"/>
                <a:ea typeface="DejaVu Sans"/>
              </a:rPr>
              <a:t>1947年12月，美国</a:t>
            </a:r>
            <a:r>
              <a:rPr lang="zh-CN" altLang="en-US" b="0" strike="noStrike" spc="-1" dirty="0">
                <a:solidFill>
                  <a:srgbClr val="000000"/>
                </a:solidFill>
                <a:latin typeface="Trebuchet MS"/>
                <a:ea typeface="DejaVu Sans"/>
              </a:rPr>
              <a:t>贝尔实验室</a:t>
            </a:r>
            <a:r>
              <a:rPr lang="en-US" b="0" strike="noStrike" spc="-1" dirty="0" err="1">
                <a:solidFill>
                  <a:srgbClr val="000000"/>
                </a:solidFill>
                <a:latin typeface="Trebuchet MS"/>
                <a:ea typeface="DejaVu Sans"/>
              </a:rPr>
              <a:t>的肖克利，巴丁，布拉顿组成的研究小组研制出锗晶体管</a:t>
            </a:r>
            <a:r>
              <a:rPr lang="en-US" b="0" strike="noStrike" spc="-1" dirty="0">
                <a:solidFill>
                  <a:srgbClr val="000000"/>
                </a:solidFill>
                <a:latin typeface="Trebuchet MS"/>
                <a:ea typeface="DejaVu Sans"/>
              </a:rPr>
              <a:t>. 1956年因发明晶体管同时荣获洛贝尔物理学奖．</a:t>
            </a:r>
            <a:endParaRPr lang="en-US" b="0" strike="noStrike" spc="-1" dirty="0">
              <a:latin typeface="Arial"/>
            </a:endParaRPr>
          </a:p>
        </p:txBody>
      </p:sp>
      <p:pic>
        <p:nvPicPr>
          <p:cNvPr id="254" name="Picture 2"/>
          <p:cNvPicPr/>
          <p:nvPr/>
        </p:nvPicPr>
        <p:blipFill>
          <a:blip r:embed="rId3"/>
          <a:stretch/>
        </p:blipFill>
        <p:spPr>
          <a:xfrm>
            <a:off x="9050214" y="1641366"/>
            <a:ext cx="2637693" cy="2192080"/>
          </a:xfrm>
          <a:prstGeom prst="rect">
            <a:avLst/>
          </a:prstGeom>
          <a:ln>
            <a:noFill/>
          </a:ln>
        </p:spPr>
      </p:pic>
      <p:sp>
        <p:nvSpPr>
          <p:cNvPr id="5" name="CustomShape 1">
            <a:extLst>
              <a:ext uri="{FF2B5EF4-FFF2-40B4-BE49-F238E27FC236}">
                <a16:creationId xmlns:a16="http://schemas.microsoft.com/office/drawing/2014/main" id="{785783DC-BC70-4051-B083-54274BA110CF}"/>
              </a:ext>
            </a:extLst>
          </p:cNvPr>
          <p:cNvSpPr/>
          <p:nvPr/>
        </p:nvSpPr>
        <p:spPr>
          <a:xfrm>
            <a:off x="598320" y="201780"/>
            <a:ext cx="8595000" cy="77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spc="-1" dirty="0">
                <a:solidFill>
                  <a:srgbClr val="5FCBEF"/>
                </a:solidFill>
                <a:latin typeface="Trebuchet MS"/>
                <a:ea typeface="DejaVu Sans"/>
              </a:rPr>
              <a:t>CPU</a:t>
            </a:r>
            <a:r>
              <a:rPr lang="en-US" sz="3600" b="0" strike="noStrike" spc="-1" dirty="0">
                <a:solidFill>
                  <a:srgbClr val="5FCBEF"/>
                </a:solidFill>
                <a:latin typeface="Trebuchet MS"/>
                <a:ea typeface="DejaVu Sans"/>
              </a:rPr>
              <a:t>的实现－3</a:t>
            </a:r>
            <a:r>
              <a:rPr lang="en-US" sz="3600" spc="-1" dirty="0">
                <a:solidFill>
                  <a:srgbClr val="5FCBEF"/>
                </a:solidFill>
                <a:latin typeface="Trebuchet MS"/>
                <a:ea typeface="DejaVu Sans"/>
              </a:rPr>
              <a:t> </a:t>
            </a:r>
            <a:r>
              <a:rPr lang="en-US" altLang="zh-CN" sz="3600" spc="-1" dirty="0">
                <a:solidFill>
                  <a:srgbClr val="5FCBEF"/>
                </a:solidFill>
                <a:latin typeface="Trebuchet MS"/>
                <a:ea typeface="DejaVu Sans"/>
              </a:rPr>
              <a:t>PN</a:t>
            </a:r>
            <a:r>
              <a:rPr lang="zh-CN" altLang="en-US" sz="3600" spc="-1" dirty="0">
                <a:solidFill>
                  <a:srgbClr val="5FCBEF"/>
                </a:solidFill>
                <a:latin typeface="Trebuchet MS"/>
                <a:ea typeface="DejaVu Sans"/>
              </a:rPr>
              <a:t>结</a:t>
            </a:r>
            <a:endParaRPr lang="en-US" sz="3600" b="0" strike="noStrike" spc="-1" dirty="0">
              <a:latin typeface="Arial"/>
            </a:endParaRPr>
          </a:p>
        </p:txBody>
      </p:sp>
      <p:pic>
        <p:nvPicPr>
          <p:cNvPr id="3" name="Picture 2">
            <a:extLst>
              <a:ext uri="{FF2B5EF4-FFF2-40B4-BE49-F238E27FC236}">
                <a16:creationId xmlns:a16="http://schemas.microsoft.com/office/drawing/2014/main" id="{4B860A17-CA68-4745-A28A-714BB24A1599}"/>
              </a:ext>
            </a:extLst>
          </p:cNvPr>
          <p:cNvPicPr>
            <a:picLocks noChangeAspect="1"/>
          </p:cNvPicPr>
          <p:nvPr/>
        </p:nvPicPr>
        <p:blipFill>
          <a:blip r:embed="rId4"/>
          <a:stretch>
            <a:fillRect/>
          </a:stretch>
        </p:blipFill>
        <p:spPr>
          <a:xfrm>
            <a:off x="835770" y="1897472"/>
            <a:ext cx="7256586" cy="3358478"/>
          </a:xfrm>
          <a:prstGeom prst="rect">
            <a:avLst/>
          </a:prstGeom>
        </p:spPr>
      </p:pic>
      <p:sp>
        <p:nvSpPr>
          <p:cNvPr id="4" name="TextBox 3">
            <a:extLst>
              <a:ext uri="{FF2B5EF4-FFF2-40B4-BE49-F238E27FC236}">
                <a16:creationId xmlns:a16="http://schemas.microsoft.com/office/drawing/2014/main" id="{16A1798A-FE33-4530-9A0B-0D1AD9C2DC12}"/>
              </a:ext>
            </a:extLst>
          </p:cNvPr>
          <p:cNvSpPr txBox="1"/>
          <p:nvPr/>
        </p:nvSpPr>
        <p:spPr>
          <a:xfrm>
            <a:off x="1505843" y="5251803"/>
            <a:ext cx="1641696" cy="369332"/>
          </a:xfrm>
          <a:prstGeom prst="rect">
            <a:avLst/>
          </a:prstGeom>
          <a:noFill/>
        </p:spPr>
        <p:txBody>
          <a:bodyPr wrap="square" rtlCol="0">
            <a:spAutoFit/>
          </a:bodyPr>
          <a:lstStyle/>
          <a:p>
            <a:r>
              <a:rPr lang="en-US" dirty="0"/>
              <a:t>N</a:t>
            </a:r>
            <a:r>
              <a:rPr lang="zh-CN" altLang="en-US" dirty="0"/>
              <a:t>区 （硅加磷）</a:t>
            </a:r>
            <a:endParaRPr lang="en-US" dirty="0"/>
          </a:p>
        </p:txBody>
      </p:sp>
      <p:sp>
        <p:nvSpPr>
          <p:cNvPr id="13" name="TextBox 12">
            <a:extLst>
              <a:ext uri="{FF2B5EF4-FFF2-40B4-BE49-F238E27FC236}">
                <a16:creationId xmlns:a16="http://schemas.microsoft.com/office/drawing/2014/main" id="{6A3C023C-DFC9-409D-89AB-176692F721E2}"/>
              </a:ext>
            </a:extLst>
          </p:cNvPr>
          <p:cNvSpPr txBox="1"/>
          <p:nvPr/>
        </p:nvSpPr>
        <p:spPr>
          <a:xfrm>
            <a:off x="5906356" y="5287137"/>
            <a:ext cx="1665145" cy="369332"/>
          </a:xfrm>
          <a:prstGeom prst="rect">
            <a:avLst/>
          </a:prstGeom>
          <a:noFill/>
        </p:spPr>
        <p:txBody>
          <a:bodyPr wrap="square" rtlCol="0">
            <a:spAutoFit/>
          </a:bodyPr>
          <a:lstStyle/>
          <a:p>
            <a:r>
              <a:rPr lang="en-US" altLang="zh-CN" dirty="0"/>
              <a:t>P</a:t>
            </a:r>
            <a:r>
              <a:rPr lang="zh-CN" altLang="en-US" dirty="0"/>
              <a:t>区  （硅加硼）</a:t>
            </a:r>
            <a:endParaRPr lang="en-US" dirty="0"/>
          </a:p>
        </p:txBody>
      </p:sp>
      <p:sp>
        <p:nvSpPr>
          <p:cNvPr id="14" name="TextBox 13">
            <a:extLst>
              <a:ext uri="{FF2B5EF4-FFF2-40B4-BE49-F238E27FC236}">
                <a16:creationId xmlns:a16="http://schemas.microsoft.com/office/drawing/2014/main" id="{0FBEADD9-B66F-48E9-BCF3-CBA59BE0530E}"/>
              </a:ext>
            </a:extLst>
          </p:cNvPr>
          <p:cNvSpPr txBox="1"/>
          <p:nvPr/>
        </p:nvSpPr>
        <p:spPr>
          <a:xfrm>
            <a:off x="3717823" y="5287137"/>
            <a:ext cx="902677" cy="369332"/>
          </a:xfrm>
          <a:prstGeom prst="rect">
            <a:avLst/>
          </a:prstGeom>
          <a:noFill/>
        </p:spPr>
        <p:txBody>
          <a:bodyPr wrap="square" rtlCol="0">
            <a:spAutoFit/>
          </a:bodyPr>
          <a:lstStyle/>
          <a:p>
            <a:r>
              <a:rPr lang="zh-CN" altLang="en-US" dirty="0"/>
              <a:t>耗尽层</a:t>
            </a:r>
            <a:endParaRPr lang="en-US" dirty="0"/>
          </a:p>
        </p:txBody>
      </p:sp>
      <p:sp>
        <p:nvSpPr>
          <p:cNvPr id="6" name="TextBox 5">
            <a:extLst>
              <a:ext uri="{FF2B5EF4-FFF2-40B4-BE49-F238E27FC236}">
                <a16:creationId xmlns:a16="http://schemas.microsoft.com/office/drawing/2014/main" id="{6652540D-E5F2-45C3-8097-DCC94700CDC4}"/>
              </a:ext>
            </a:extLst>
          </p:cNvPr>
          <p:cNvSpPr txBox="1"/>
          <p:nvPr/>
        </p:nvSpPr>
        <p:spPr>
          <a:xfrm>
            <a:off x="914399" y="5970689"/>
            <a:ext cx="6951499" cy="369332"/>
          </a:xfrm>
          <a:prstGeom prst="rect">
            <a:avLst/>
          </a:prstGeom>
          <a:noFill/>
        </p:spPr>
        <p:txBody>
          <a:bodyPr wrap="square" rtlCol="0">
            <a:spAutoFit/>
          </a:bodyPr>
          <a:lstStyle/>
          <a:p>
            <a:r>
              <a:rPr lang="zh-CN" altLang="en-US" b="1" dirty="0"/>
              <a:t>耗尽层，</a:t>
            </a:r>
            <a:r>
              <a:rPr lang="zh-CN" altLang="en-US" dirty="0"/>
              <a:t>又叫</a:t>
            </a:r>
            <a:r>
              <a:rPr lang="zh-CN" altLang="en-US" b="1" dirty="0"/>
              <a:t>耗尽区</a:t>
            </a:r>
            <a:r>
              <a:rPr lang="zh-CN" altLang="en-US" dirty="0"/>
              <a:t>、</a:t>
            </a:r>
            <a:r>
              <a:rPr lang="zh-CN" altLang="en-US" b="1" dirty="0"/>
              <a:t>阻挡层</a:t>
            </a:r>
            <a:r>
              <a:rPr lang="zh-CN" altLang="en-US" dirty="0"/>
              <a:t>、</a:t>
            </a:r>
            <a:r>
              <a:rPr lang="zh-CN" altLang="en-US" b="1" dirty="0"/>
              <a:t>势垒区， </a:t>
            </a:r>
            <a:r>
              <a:rPr lang="zh-CN" altLang="en-US" dirty="0"/>
              <a:t>是一个反向高电阻区域</a:t>
            </a:r>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677160" y="609480"/>
            <a:ext cx="8595000" cy="77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dirty="0">
                <a:solidFill>
                  <a:srgbClr val="5FCBEF"/>
                </a:solidFill>
                <a:latin typeface="Trebuchet MS"/>
                <a:ea typeface="DejaVu Sans"/>
              </a:rPr>
              <a:t>CPU的实现－3 </a:t>
            </a:r>
            <a:r>
              <a:rPr lang="zh-CN" altLang="en-US" sz="3600" b="0" strike="noStrike" spc="-1" dirty="0">
                <a:solidFill>
                  <a:srgbClr val="5FCBEF"/>
                </a:solidFill>
                <a:latin typeface="Trebuchet MS"/>
                <a:ea typeface="DejaVu Sans"/>
              </a:rPr>
              <a:t>双极性晶体管</a:t>
            </a:r>
            <a:r>
              <a:rPr lang="en-US" altLang="zh-CN" sz="3600" b="0" strike="noStrike" spc="-1" dirty="0">
                <a:solidFill>
                  <a:srgbClr val="5FCBEF"/>
                </a:solidFill>
                <a:latin typeface="Trebuchet MS"/>
                <a:ea typeface="DejaVu Sans"/>
              </a:rPr>
              <a:t>(BJT</a:t>
            </a:r>
            <a:r>
              <a:rPr lang="en-US" altLang="zh-CN" sz="3600" spc="-1" dirty="0">
                <a:solidFill>
                  <a:srgbClr val="5FCBEF"/>
                </a:solidFill>
                <a:latin typeface="Trebuchet MS"/>
                <a:ea typeface="DejaVu Sans"/>
              </a:rPr>
              <a:t>)</a:t>
            </a:r>
            <a:r>
              <a:rPr lang="zh-CN" altLang="en-US" sz="3600" spc="-1" dirty="0">
                <a:solidFill>
                  <a:srgbClr val="5FCBEF"/>
                </a:solidFill>
                <a:latin typeface="Trebuchet MS"/>
                <a:ea typeface="DejaVu Sans"/>
              </a:rPr>
              <a:t>和</a:t>
            </a:r>
            <a:r>
              <a:rPr lang="en-US" altLang="zh-CN" sz="3600" spc="-1" dirty="0">
                <a:solidFill>
                  <a:srgbClr val="5FCBEF"/>
                </a:solidFill>
                <a:latin typeface="Trebuchet MS"/>
                <a:ea typeface="DejaVu Sans"/>
              </a:rPr>
              <a:t>TTL</a:t>
            </a:r>
            <a:endParaRPr lang="en-US" sz="3600" b="0" strike="noStrike" spc="-1" dirty="0">
              <a:latin typeface="Arial"/>
            </a:endParaRPr>
          </a:p>
        </p:txBody>
      </p:sp>
      <p:pic>
        <p:nvPicPr>
          <p:cNvPr id="4" name="Picture 3">
            <a:extLst>
              <a:ext uri="{FF2B5EF4-FFF2-40B4-BE49-F238E27FC236}">
                <a16:creationId xmlns:a16="http://schemas.microsoft.com/office/drawing/2014/main" id="{27B2C312-3345-4A52-B857-EAE5A67569FB}"/>
              </a:ext>
            </a:extLst>
          </p:cNvPr>
          <p:cNvPicPr>
            <a:picLocks noChangeAspect="1"/>
          </p:cNvPicPr>
          <p:nvPr/>
        </p:nvPicPr>
        <p:blipFill>
          <a:blip r:embed="rId3"/>
          <a:stretch>
            <a:fillRect/>
          </a:stretch>
        </p:blipFill>
        <p:spPr>
          <a:xfrm>
            <a:off x="657166" y="4289766"/>
            <a:ext cx="4449417" cy="2193096"/>
          </a:xfrm>
          <a:prstGeom prst="rect">
            <a:avLst/>
          </a:prstGeom>
        </p:spPr>
      </p:pic>
      <p:pic>
        <p:nvPicPr>
          <p:cNvPr id="3074" name="Picture 2" descr="https://www.heketai.com/uploadfile/2018/1213/20181213030532388.png">
            <a:extLst>
              <a:ext uri="{FF2B5EF4-FFF2-40B4-BE49-F238E27FC236}">
                <a16:creationId xmlns:a16="http://schemas.microsoft.com/office/drawing/2014/main" id="{021278C3-6555-441A-9222-DDEEA29216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104" y="1456199"/>
            <a:ext cx="5196388" cy="285955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DF8522F-EA99-4B9A-9387-2604DB700CF5}"/>
              </a:ext>
            </a:extLst>
          </p:cNvPr>
          <p:cNvSpPr txBox="1"/>
          <p:nvPr/>
        </p:nvSpPr>
        <p:spPr>
          <a:xfrm>
            <a:off x="6749427" y="2051538"/>
            <a:ext cx="5196388" cy="923330"/>
          </a:xfrm>
          <a:prstGeom prst="rect">
            <a:avLst/>
          </a:prstGeom>
          <a:noFill/>
        </p:spPr>
        <p:txBody>
          <a:bodyPr wrap="square" rtlCol="0">
            <a:spAutoFit/>
          </a:bodyPr>
          <a:lstStyle/>
          <a:p>
            <a:r>
              <a:rPr lang="zh-CN" altLang="en-US" dirty="0"/>
              <a:t>双极性晶体管是电流控制设备，可以用作：</a:t>
            </a:r>
            <a:endParaRPr lang="en-US" altLang="zh-CN" dirty="0"/>
          </a:p>
          <a:p>
            <a:r>
              <a:rPr lang="zh-CN" altLang="en-US" dirty="0"/>
              <a:t>       电子开关</a:t>
            </a:r>
            <a:endParaRPr lang="en-US" altLang="zh-CN" dirty="0"/>
          </a:p>
          <a:p>
            <a:r>
              <a:rPr lang="zh-CN" altLang="en-US" dirty="0"/>
              <a:t>       电流放大器（可以连接电容来放大电压））</a:t>
            </a:r>
            <a:endParaRPr lang="en-US" dirty="0"/>
          </a:p>
        </p:txBody>
      </p:sp>
      <p:sp>
        <p:nvSpPr>
          <p:cNvPr id="3" name="TextBox 2">
            <a:extLst>
              <a:ext uri="{FF2B5EF4-FFF2-40B4-BE49-F238E27FC236}">
                <a16:creationId xmlns:a16="http://schemas.microsoft.com/office/drawing/2014/main" id="{B9377DEB-2AF1-420D-91C6-FB492D973126}"/>
              </a:ext>
            </a:extLst>
          </p:cNvPr>
          <p:cNvSpPr txBox="1"/>
          <p:nvPr/>
        </p:nvSpPr>
        <p:spPr>
          <a:xfrm>
            <a:off x="7162800" y="3997569"/>
            <a:ext cx="3962400" cy="369332"/>
          </a:xfrm>
          <a:prstGeom prst="rect">
            <a:avLst/>
          </a:prstGeom>
          <a:noFill/>
        </p:spPr>
        <p:txBody>
          <a:bodyPr wrap="square" rtlCol="0">
            <a:spAutoFit/>
          </a:bodyPr>
          <a:lstStyle/>
          <a:p>
            <a:r>
              <a:rPr lang="en-US" dirty="0"/>
              <a:t>TTL</a:t>
            </a:r>
            <a:r>
              <a:rPr lang="zh-CN" altLang="en-US" dirty="0"/>
              <a:t>目前用在工控或外设接口 </a:t>
            </a:r>
            <a:endParaRPr lang="en-US" dirty="0"/>
          </a:p>
        </p:txBody>
      </p:sp>
    </p:spTree>
    <p:extLst>
      <p:ext uri="{BB962C8B-B14F-4D97-AF65-F5344CB8AC3E}">
        <p14:creationId xmlns:p14="http://schemas.microsoft.com/office/powerpoint/2010/main" val="163185963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677160" y="609480"/>
            <a:ext cx="8595000" cy="77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dirty="0">
                <a:solidFill>
                  <a:srgbClr val="5FCBEF"/>
                </a:solidFill>
                <a:latin typeface="Trebuchet MS"/>
                <a:ea typeface="DejaVu Sans"/>
              </a:rPr>
              <a:t>CPU的实现－4 </a:t>
            </a:r>
            <a:r>
              <a:rPr lang="zh-CN" altLang="en-US" sz="3600" b="0" strike="noStrike" spc="-1" dirty="0">
                <a:solidFill>
                  <a:srgbClr val="5FCBEF"/>
                </a:solidFill>
                <a:latin typeface="Trebuchet MS"/>
                <a:ea typeface="DejaVu Sans"/>
              </a:rPr>
              <a:t>场效应晶体管</a:t>
            </a:r>
            <a:r>
              <a:rPr lang="zh-CN" altLang="en-US" sz="3600" spc="-1" dirty="0">
                <a:solidFill>
                  <a:srgbClr val="5FCBEF"/>
                </a:solidFill>
                <a:latin typeface="Trebuchet MS"/>
                <a:ea typeface="DejaVu Sans"/>
              </a:rPr>
              <a:t>和</a:t>
            </a:r>
            <a:r>
              <a:rPr lang="en-US" altLang="zh-CN" sz="3600" spc="-1" dirty="0">
                <a:solidFill>
                  <a:srgbClr val="5FCBEF"/>
                </a:solidFill>
                <a:latin typeface="Trebuchet MS"/>
                <a:ea typeface="DejaVu Sans"/>
              </a:rPr>
              <a:t>CMOS</a:t>
            </a:r>
            <a:endParaRPr lang="en-US" sz="3600" b="0" strike="noStrike" spc="-1" dirty="0">
              <a:latin typeface="Arial"/>
            </a:endParaRPr>
          </a:p>
        </p:txBody>
      </p:sp>
      <p:sp>
        <p:nvSpPr>
          <p:cNvPr id="2" name="TextBox 1">
            <a:extLst>
              <a:ext uri="{FF2B5EF4-FFF2-40B4-BE49-F238E27FC236}">
                <a16:creationId xmlns:a16="http://schemas.microsoft.com/office/drawing/2014/main" id="{6A995451-D992-499C-9BA4-9FF2EF58C9AA}"/>
              </a:ext>
            </a:extLst>
          </p:cNvPr>
          <p:cNvSpPr txBox="1"/>
          <p:nvPr/>
        </p:nvSpPr>
        <p:spPr>
          <a:xfrm>
            <a:off x="903470" y="1535603"/>
            <a:ext cx="8897021" cy="646331"/>
          </a:xfrm>
          <a:prstGeom prst="rect">
            <a:avLst/>
          </a:prstGeom>
          <a:noFill/>
        </p:spPr>
        <p:txBody>
          <a:bodyPr wrap="square" rtlCol="0">
            <a:spAutoFit/>
          </a:bodyPr>
          <a:lstStyle/>
          <a:p>
            <a:r>
              <a:rPr lang="en-US" altLang="zh-CN" dirty="0"/>
              <a:t>CMOS(</a:t>
            </a:r>
            <a:r>
              <a:rPr lang="en-US" dirty="0"/>
              <a:t>Complementary metal–oxide–semiconductor )</a:t>
            </a:r>
            <a:r>
              <a:rPr lang="zh-CN" altLang="en-US" dirty="0"/>
              <a:t>具有功耗低</a:t>
            </a:r>
            <a:r>
              <a:rPr lang="en-US" altLang="zh-CN" dirty="0"/>
              <a:t>(</a:t>
            </a:r>
            <a:r>
              <a:rPr lang="zh-CN" altLang="en-US" dirty="0"/>
              <a:t>省电，从而发热少</a:t>
            </a:r>
            <a:r>
              <a:rPr lang="en-US" altLang="zh-CN" dirty="0"/>
              <a:t>)</a:t>
            </a:r>
            <a:r>
              <a:rPr lang="zh-CN" altLang="en-US" dirty="0"/>
              <a:t>和抗干扰能力强的特点，并且生产工艺简单成熟，是目前生产</a:t>
            </a:r>
            <a:r>
              <a:rPr lang="en-US" altLang="zh-CN" dirty="0"/>
              <a:t>CPU</a:t>
            </a:r>
            <a:r>
              <a:rPr lang="zh-CN" altLang="en-US" dirty="0"/>
              <a:t>的主要技术</a:t>
            </a:r>
            <a:endParaRPr lang="en-US" dirty="0"/>
          </a:p>
        </p:txBody>
      </p:sp>
      <p:pic>
        <p:nvPicPr>
          <p:cNvPr id="6" name="Picture 5">
            <a:extLst>
              <a:ext uri="{FF2B5EF4-FFF2-40B4-BE49-F238E27FC236}">
                <a16:creationId xmlns:a16="http://schemas.microsoft.com/office/drawing/2014/main" id="{DE40F4DE-DCFF-4196-B306-F42224D0342D}"/>
              </a:ext>
            </a:extLst>
          </p:cNvPr>
          <p:cNvPicPr>
            <a:picLocks noChangeAspect="1"/>
          </p:cNvPicPr>
          <p:nvPr/>
        </p:nvPicPr>
        <p:blipFill>
          <a:blip r:embed="rId3"/>
          <a:stretch>
            <a:fillRect/>
          </a:stretch>
        </p:blipFill>
        <p:spPr>
          <a:xfrm>
            <a:off x="1090291" y="3364468"/>
            <a:ext cx="3884369" cy="3086001"/>
          </a:xfrm>
          <a:prstGeom prst="rect">
            <a:avLst/>
          </a:prstGeom>
        </p:spPr>
      </p:pic>
      <p:pic>
        <p:nvPicPr>
          <p:cNvPr id="7" name="Picture 6">
            <a:extLst>
              <a:ext uri="{FF2B5EF4-FFF2-40B4-BE49-F238E27FC236}">
                <a16:creationId xmlns:a16="http://schemas.microsoft.com/office/drawing/2014/main" id="{BC8254DD-0045-44CA-8642-B4EF4D32DEA8}"/>
              </a:ext>
            </a:extLst>
          </p:cNvPr>
          <p:cNvPicPr>
            <a:picLocks noChangeAspect="1"/>
          </p:cNvPicPr>
          <p:nvPr/>
        </p:nvPicPr>
        <p:blipFill>
          <a:blip r:embed="rId4"/>
          <a:stretch>
            <a:fillRect/>
          </a:stretch>
        </p:blipFill>
        <p:spPr>
          <a:xfrm>
            <a:off x="6859098" y="4525108"/>
            <a:ext cx="2074953" cy="1641206"/>
          </a:xfrm>
          <a:prstGeom prst="rect">
            <a:avLst/>
          </a:prstGeom>
        </p:spPr>
      </p:pic>
      <p:cxnSp>
        <p:nvCxnSpPr>
          <p:cNvPr id="4" name="Straight Arrow Connector 3">
            <a:extLst>
              <a:ext uri="{FF2B5EF4-FFF2-40B4-BE49-F238E27FC236}">
                <a16:creationId xmlns:a16="http://schemas.microsoft.com/office/drawing/2014/main" id="{B8D3A185-C9E4-455D-AA6B-7C93F557BAA0}"/>
              </a:ext>
            </a:extLst>
          </p:cNvPr>
          <p:cNvCxnSpPr/>
          <p:nvPr/>
        </p:nvCxnSpPr>
        <p:spPr>
          <a:xfrm flipV="1">
            <a:off x="4829908" y="3880338"/>
            <a:ext cx="1266092" cy="644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5566CEA-23B5-46AF-91A9-1E3E537807C1}"/>
              </a:ext>
            </a:extLst>
          </p:cNvPr>
          <p:cNvSpPr txBox="1"/>
          <p:nvPr/>
        </p:nvSpPr>
        <p:spPr>
          <a:xfrm>
            <a:off x="6202605" y="3716215"/>
            <a:ext cx="2181559" cy="369332"/>
          </a:xfrm>
          <a:prstGeom prst="rect">
            <a:avLst/>
          </a:prstGeom>
          <a:noFill/>
        </p:spPr>
        <p:txBody>
          <a:bodyPr wrap="square" rtlCol="0">
            <a:spAutoFit/>
          </a:bodyPr>
          <a:lstStyle/>
          <a:p>
            <a:r>
              <a:rPr lang="zh-CN" altLang="en-US" dirty="0"/>
              <a:t>绝缘层，二氧化硅</a:t>
            </a:r>
            <a:endParaRPr lang="en-US" dirty="0"/>
          </a:p>
        </p:txBody>
      </p:sp>
      <p:cxnSp>
        <p:nvCxnSpPr>
          <p:cNvPr id="9" name="Straight Arrow Connector 8">
            <a:extLst>
              <a:ext uri="{FF2B5EF4-FFF2-40B4-BE49-F238E27FC236}">
                <a16:creationId xmlns:a16="http://schemas.microsoft.com/office/drawing/2014/main" id="{215315DE-21FE-46BA-9139-B236C2420275}"/>
              </a:ext>
            </a:extLst>
          </p:cNvPr>
          <p:cNvCxnSpPr/>
          <p:nvPr/>
        </p:nvCxnSpPr>
        <p:spPr>
          <a:xfrm flipH="1" flipV="1">
            <a:off x="677160" y="3716215"/>
            <a:ext cx="1362655" cy="486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C238E37-6002-4704-8B59-19918FC701B4}"/>
              </a:ext>
            </a:extLst>
          </p:cNvPr>
          <p:cNvSpPr txBox="1"/>
          <p:nvPr/>
        </p:nvSpPr>
        <p:spPr>
          <a:xfrm>
            <a:off x="202514" y="3364468"/>
            <a:ext cx="762000" cy="369332"/>
          </a:xfrm>
          <a:prstGeom prst="rect">
            <a:avLst/>
          </a:prstGeom>
          <a:noFill/>
        </p:spPr>
        <p:txBody>
          <a:bodyPr wrap="square" rtlCol="0">
            <a:spAutoFit/>
          </a:bodyPr>
          <a:lstStyle/>
          <a:p>
            <a:r>
              <a:rPr lang="zh-CN" altLang="en-US" dirty="0"/>
              <a:t>金属</a:t>
            </a:r>
            <a:endParaRPr lang="en-US" dirty="0"/>
          </a:p>
        </p:txBody>
      </p:sp>
      <p:sp>
        <p:nvSpPr>
          <p:cNvPr id="11" name="TextBox 10">
            <a:extLst>
              <a:ext uri="{FF2B5EF4-FFF2-40B4-BE49-F238E27FC236}">
                <a16:creationId xmlns:a16="http://schemas.microsoft.com/office/drawing/2014/main" id="{A38A12C6-6C56-48D3-954C-1C7BCFF006D1}"/>
              </a:ext>
            </a:extLst>
          </p:cNvPr>
          <p:cNvSpPr txBox="1"/>
          <p:nvPr/>
        </p:nvSpPr>
        <p:spPr>
          <a:xfrm>
            <a:off x="1817077" y="6432884"/>
            <a:ext cx="1981200" cy="369332"/>
          </a:xfrm>
          <a:prstGeom prst="rect">
            <a:avLst/>
          </a:prstGeom>
          <a:noFill/>
        </p:spPr>
        <p:txBody>
          <a:bodyPr wrap="square" rtlCol="0">
            <a:spAutoFit/>
          </a:bodyPr>
          <a:lstStyle/>
          <a:p>
            <a:r>
              <a:rPr lang="en-US" dirty="0"/>
              <a:t>N</a:t>
            </a:r>
            <a:r>
              <a:rPr lang="zh-CN" altLang="en-US" dirty="0"/>
              <a:t>沟道</a:t>
            </a:r>
            <a:r>
              <a:rPr lang="en-US" altLang="zh-CN" dirty="0"/>
              <a:t>MOS</a:t>
            </a:r>
            <a:r>
              <a:rPr lang="zh-CN" altLang="en-US" dirty="0"/>
              <a:t>管</a:t>
            </a:r>
            <a:endParaRPr lang="en-US" dirty="0"/>
          </a:p>
        </p:txBody>
      </p:sp>
    </p:spTree>
    <p:extLst>
      <p:ext uri="{BB962C8B-B14F-4D97-AF65-F5344CB8AC3E}">
        <p14:creationId xmlns:p14="http://schemas.microsoft.com/office/powerpoint/2010/main" val="387477527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595299" y="105444"/>
            <a:ext cx="8595000" cy="77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dirty="0">
                <a:solidFill>
                  <a:srgbClr val="5FCBEF"/>
                </a:solidFill>
                <a:latin typeface="Trebuchet MS"/>
                <a:ea typeface="DejaVu Sans"/>
              </a:rPr>
              <a:t>CPU的实现－5 </a:t>
            </a:r>
            <a:r>
              <a:rPr lang="zh-CN" altLang="en-US" sz="3600" b="0" strike="noStrike" spc="-1" dirty="0">
                <a:solidFill>
                  <a:srgbClr val="5FCBEF"/>
                </a:solidFill>
                <a:latin typeface="Trebuchet MS"/>
                <a:ea typeface="DejaVu Sans"/>
              </a:rPr>
              <a:t>基本</a:t>
            </a:r>
            <a:r>
              <a:rPr lang="en-US" sz="3600" b="0" strike="noStrike" spc="-1" dirty="0" err="1">
                <a:solidFill>
                  <a:srgbClr val="5FCBEF"/>
                </a:solidFill>
                <a:latin typeface="Trebuchet MS"/>
                <a:ea typeface="DejaVu Sans"/>
              </a:rPr>
              <a:t>门电路</a:t>
            </a:r>
            <a:endParaRPr lang="en-US" sz="3600" b="0" strike="noStrike" spc="-1" dirty="0">
              <a:latin typeface="Arial"/>
            </a:endParaRPr>
          </a:p>
        </p:txBody>
      </p:sp>
      <p:sp>
        <p:nvSpPr>
          <p:cNvPr id="232" name="CustomShape 3"/>
          <p:cNvSpPr/>
          <p:nvPr/>
        </p:nvSpPr>
        <p:spPr>
          <a:xfrm>
            <a:off x="286575" y="745877"/>
            <a:ext cx="11413056" cy="64487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1800" b="1" strike="noStrike" spc="-1" dirty="0">
                <a:solidFill>
                  <a:srgbClr val="333333"/>
                </a:solidFill>
                <a:latin typeface="Microsoft YaHei"/>
                <a:ea typeface="Microsoft YaHei"/>
              </a:rPr>
              <a:t>实现基本逻辑运算和复合逻辑运算的单元电路称为门电路。</a:t>
            </a:r>
            <a:r>
              <a:rPr lang="en-US" sz="1800" b="1" strike="noStrike" spc="-1" dirty="0">
                <a:solidFill>
                  <a:srgbClr val="000000"/>
                </a:solidFill>
                <a:latin typeface="Microsoft YaHei"/>
                <a:ea typeface="Microsoft YaHei"/>
              </a:rPr>
              <a:t>门电路的输入端</a:t>
            </a:r>
            <a:r>
              <a:rPr lang="en-US" sz="1800" b="1" strike="noStrike" spc="-1" dirty="0">
                <a:solidFill>
                  <a:srgbClr val="333333"/>
                </a:solidFill>
                <a:latin typeface="Microsoft YaHei"/>
                <a:ea typeface="Microsoft YaHei"/>
              </a:rPr>
              <a:t>和</a:t>
            </a:r>
            <a:r>
              <a:rPr lang="en-US" sz="1800" b="1" strike="noStrike" spc="-1" dirty="0">
                <a:solidFill>
                  <a:srgbClr val="000000"/>
                </a:solidFill>
                <a:latin typeface="Microsoft YaHei"/>
                <a:ea typeface="Microsoft YaHei"/>
              </a:rPr>
              <a:t>输出端只有两种状态，无信号表示“0” ，</a:t>
            </a:r>
            <a:r>
              <a:rPr lang="en-US" sz="1800" b="1" strike="noStrike" spc="-1" dirty="0" err="1">
                <a:solidFill>
                  <a:srgbClr val="000000"/>
                </a:solidFill>
                <a:latin typeface="Microsoft YaHei"/>
                <a:ea typeface="Microsoft YaHei"/>
              </a:rPr>
              <a:t>有信号表示</a:t>
            </a:r>
            <a:r>
              <a:rPr lang="en-US" sz="1800" b="1" strike="noStrike" spc="-1" dirty="0">
                <a:solidFill>
                  <a:srgbClr val="000000"/>
                </a:solidFill>
                <a:latin typeface="Microsoft YaHei"/>
                <a:ea typeface="Microsoft YaHei"/>
              </a:rPr>
              <a:t> “1”</a:t>
            </a:r>
            <a:endParaRPr lang="en-US" sz="1800" b="0" strike="noStrike" spc="-1" dirty="0">
              <a:latin typeface="Arial"/>
            </a:endParaRPr>
          </a:p>
        </p:txBody>
      </p:sp>
      <p:pic>
        <p:nvPicPr>
          <p:cNvPr id="5" name="Picture 70" descr="C:\Documents and Settings\Greg Byrd\My Documents\ece206\mh-slides\ch03\ch03-not.jpg">
            <a:extLst>
              <a:ext uri="{FF2B5EF4-FFF2-40B4-BE49-F238E27FC236}">
                <a16:creationId xmlns:a16="http://schemas.microsoft.com/office/drawing/2014/main" id="{AE57F06C-16C3-4E60-A131-B66784182F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5440" y="4269585"/>
            <a:ext cx="1734507" cy="17551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7" descr="C:\Documents and Settings\Greg Byrd\My Documents\ece206\mh-slides\ch03\ch03-and.jpg">
            <a:extLst>
              <a:ext uri="{FF2B5EF4-FFF2-40B4-BE49-F238E27FC236}">
                <a16:creationId xmlns:a16="http://schemas.microsoft.com/office/drawing/2014/main" id="{209205F3-8B55-4EB6-830B-4A7790883C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013" y="4182818"/>
            <a:ext cx="2614514" cy="213287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C:\Documents and Settings\Greg Byrd\My Documents\ece206\mh-slides\ch03\ch03-or.jpg">
            <a:extLst>
              <a:ext uri="{FF2B5EF4-FFF2-40B4-BE49-F238E27FC236}">
                <a16:creationId xmlns:a16="http://schemas.microsoft.com/office/drawing/2014/main" id="{3DBE97C2-20FB-4DDA-8A7D-993C03747F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6117" y="4131258"/>
            <a:ext cx="2683405" cy="218443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A14F87-6897-4D50-8526-7B09F6CCC0A7}"/>
              </a:ext>
            </a:extLst>
          </p:cNvPr>
          <p:cNvSpPr txBox="1"/>
          <p:nvPr/>
        </p:nvSpPr>
        <p:spPr>
          <a:xfrm>
            <a:off x="1089356" y="6383224"/>
            <a:ext cx="428322" cy="369332"/>
          </a:xfrm>
          <a:prstGeom prst="rect">
            <a:avLst/>
          </a:prstGeom>
          <a:noFill/>
        </p:spPr>
        <p:txBody>
          <a:bodyPr wrap="none" rtlCol="0">
            <a:spAutoFit/>
          </a:bodyPr>
          <a:lstStyle/>
          <a:p>
            <a:r>
              <a:rPr lang="zh-CN" altLang="en-US" dirty="0"/>
              <a:t>与</a:t>
            </a:r>
            <a:endParaRPr lang="en-US" dirty="0"/>
          </a:p>
        </p:txBody>
      </p:sp>
      <p:sp>
        <p:nvSpPr>
          <p:cNvPr id="3" name="TextBox 2">
            <a:extLst>
              <a:ext uri="{FF2B5EF4-FFF2-40B4-BE49-F238E27FC236}">
                <a16:creationId xmlns:a16="http://schemas.microsoft.com/office/drawing/2014/main" id="{34498AE7-8763-4650-AEAC-129D657A5485}"/>
              </a:ext>
            </a:extLst>
          </p:cNvPr>
          <p:cNvSpPr txBox="1"/>
          <p:nvPr/>
        </p:nvSpPr>
        <p:spPr>
          <a:xfrm>
            <a:off x="3700437" y="6315689"/>
            <a:ext cx="415498" cy="369332"/>
          </a:xfrm>
          <a:prstGeom prst="rect">
            <a:avLst/>
          </a:prstGeom>
          <a:noFill/>
        </p:spPr>
        <p:txBody>
          <a:bodyPr wrap="none" rtlCol="0">
            <a:spAutoFit/>
          </a:bodyPr>
          <a:lstStyle/>
          <a:p>
            <a:r>
              <a:rPr lang="zh-CN" altLang="en-US" dirty="0"/>
              <a:t>或</a:t>
            </a:r>
            <a:endParaRPr lang="en-US" dirty="0"/>
          </a:p>
        </p:txBody>
      </p:sp>
      <p:sp>
        <p:nvSpPr>
          <p:cNvPr id="8" name="TextBox 7">
            <a:extLst>
              <a:ext uri="{FF2B5EF4-FFF2-40B4-BE49-F238E27FC236}">
                <a16:creationId xmlns:a16="http://schemas.microsoft.com/office/drawing/2014/main" id="{C01DD083-64F4-41D3-B78D-C5476CB0CA88}"/>
              </a:ext>
            </a:extLst>
          </p:cNvPr>
          <p:cNvSpPr txBox="1"/>
          <p:nvPr/>
        </p:nvSpPr>
        <p:spPr>
          <a:xfrm>
            <a:off x="7384945" y="6297700"/>
            <a:ext cx="415498" cy="369332"/>
          </a:xfrm>
          <a:prstGeom prst="rect">
            <a:avLst/>
          </a:prstGeom>
          <a:noFill/>
        </p:spPr>
        <p:txBody>
          <a:bodyPr wrap="none" rtlCol="0">
            <a:spAutoFit/>
          </a:bodyPr>
          <a:lstStyle/>
          <a:p>
            <a:r>
              <a:rPr lang="zh-CN" altLang="en-US" dirty="0"/>
              <a:t>非</a:t>
            </a:r>
            <a:endParaRPr lang="en-US" altLang="zh-CN" dirty="0"/>
          </a:p>
        </p:txBody>
      </p:sp>
      <p:pic>
        <p:nvPicPr>
          <p:cNvPr id="10" name="Picture 9">
            <a:extLst>
              <a:ext uri="{FF2B5EF4-FFF2-40B4-BE49-F238E27FC236}">
                <a16:creationId xmlns:a16="http://schemas.microsoft.com/office/drawing/2014/main" id="{15CCDABF-0686-44FA-9A7A-89EB5FF52CC1}"/>
              </a:ext>
            </a:extLst>
          </p:cNvPr>
          <p:cNvPicPr>
            <a:picLocks noChangeAspect="1"/>
          </p:cNvPicPr>
          <p:nvPr/>
        </p:nvPicPr>
        <p:blipFill>
          <a:blip r:embed="rId6"/>
          <a:stretch>
            <a:fillRect/>
          </a:stretch>
        </p:blipFill>
        <p:spPr>
          <a:xfrm>
            <a:off x="727013" y="1525408"/>
            <a:ext cx="11125018" cy="2471196"/>
          </a:xfrm>
          <a:prstGeom prst="rect">
            <a:avLst/>
          </a:prstGeom>
        </p:spPr>
      </p:pic>
    </p:spTree>
    <p:extLst>
      <p:ext uri="{BB962C8B-B14F-4D97-AF65-F5344CB8AC3E}">
        <p14:creationId xmlns:p14="http://schemas.microsoft.com/office/powerpoint/2010/main" val="243297239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677160" y="609480"/>
            <a:ext cx="8595000" cy="77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dirty="0">
                <a:solidFill>
                  <a:srgbClr val="5FCBEF"/>
                </a:solidFill>
                <a:latin typeface="Trebuchet MS"/>
                <a:ea typeface="DejaVu Sans"/>
              </a:rPr>
              <a:t>CPU的实现－6 </a:t>
            </a:r>
            <a:r>
              <a:rPr lang="zh-CN" altLang="en-US" sz="3600" b="0" strike="noStrike" spc="-1" dirty="0">
                <a:solidFill>
                  <a:srgbClr val="5FCBEF"/>
                </a:solidFill>
                <a:latin typeface="Trebuchet MS"/>
                <a:ea typeface="DejaVu Sans"/>
              </a:rPr>
              <a:t>一位半加器</a:t>
            </a:r>
            <a:endParaRPr lang="en-US" sz="3600" b="0" strike="noStrike" spc="-1" dirty="0">
              <a:latin typeface="Arial"/>
            </a:endParaRPr>
          </a:p>
        </p:txBody>
      </p:sp>
      <p:pic>
        <p:nvPicPr>
          <p:cNvPr id="7" name="Picture 6" descr="C:\idraw20\24.TIF">
            <a:extLst>
              <a:ext uri="{FF2B5EF4-FFF2-40B4-BE49-F238E27FC236}">
                <a16:creationId xmlns:a16="http://schemas.microsoft.com/office/drawing/2014/main" id="{BA92F709-FA67-48FE-90D4-20D7039D1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160" y="2446457"/>
            <a:ext cx="3698070" cy="2369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760211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677160" y="609480"/>
            <a:ext cx="8595000" cy="77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dirty="0">
                <a:solidFill>
                  <a:srgbClr val="5FCBEF"/>
                </a:solidFill>
                <a:latin typeface="Trebuchet MS"/>
                <a:ea typeface="DejaVu Sans"/>
              </a:rPr>
              <a:t>CPU的实现－7 </a:t>
            </a:r>
            <a:r>
              <a:rPr lang="zh-CN" altLang="en-US" sz="3600" b="0" strike="noStrike" spc="-1" dirty="0">
                <a:solidFill>
                  <a:srgbClr val="5FCBEF"/>
                </a:solidFill>
                <a:latin typeface="Trebuchet MS"/>
                <a:ea typeface="DejaVu Sans"/>
              </a:rPr>
              <a:t>一位全加器</a:t>
            </a:r>
            <a:endParaRPr lang="en-US" sz="3600" b="0" strike="noStrike" spc="-1" dirty="0">
              <a:latin typeface="Arial"/>
            </a:endParaRPr>
          </a:p>
        </p:txBody>
      </p:sp>
      <p:pic>
        <p:nvPicPr>
          <p:cNvPr id="8" name="Picture 7" descr="C:\idraw20\26.TIF">
            <a:extLst>
              <a:ext uri="{FF2B5EF4-FFF2-40B4-BE49-F238E27FC236}">
                <a16:creationId xmlns:a16="http://schemas.microsoft.com/office/drawing/2014/main" id="{03A24D07-6B30-44DC-988D-B35372037A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160" y="1650115"/>
            <a:ext cx="4845050" cy="382470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idraw20\25.TIF">
            <a:extLst>
              <a:ext uri="{FF2B5EF4-FFF2-40B4-BE49-F238E27FC236}">
                <a16:creationId xmlns:a16="http://schemas.microsoft.com/office/drawing/2014/main" id="{CF58E872-43F6-4196-898E-5356D3E83C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2456" y="1650115"/>
            <a:ext cx="4155310" cy="3830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76739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677160" y="609480"/>
            <a:ext cx="8595000" cy="77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dirty="0" err="1">
                <a:solidFill>
                  <a:srgbClr val="5FCBEF"/>
                </a:solidFill>
                <a:latin typeface="Trebuchet MS"/>
                <a:ea typeface="DejaVu Sans"/>
              </a:rPr>
              <a:t>门电路例子</a:t>
            </a:r>
            <a:r>
              <a:rPr lang="en-US" sz="3600" b="0" strike="noStrike" spc="-1" dirty="0">
                <a:solidFill>
                  <a:srgbClr val="5FCBEF"/>
                </a:solidFill>
                <a:latin typeface="Trebuchet MS"/>
                <a:ea typeface="DejaVu Sans"/>
              </a:rPr>
              <a:t>　8  </a:t>
            </a:r>
            <a:r>
              <a:rPr lang="en-US" altLang="zh-CN" sz="3600" b="0" strike="noStrike" spc="-1" dirty="0">
                <a:solidFill>
                  <a:srgbClr val="5FCBEF"/>
                </a:solidFill>
                <a:latin typeface="Trebuchet MS"/>
                <a:ea typeface="DejaVu Sans"/>
              </a:rPr>
              <a:t>4Bit</a:t>
            </a:r>
            <a:r>
              <a:rPr lang="en-US" sz="3600" b="0" strike="noStrike" spc="-1" dirty="0">
                <a:solidFill>
                  <a:srgbClr val="5FCBEF"/>
                </a:solidFill>
                <a:latin typeface="Trebuchet MS"/>
                <a:ea typeface="DejaVu Sans"/>
              </a:rPr>
              <a:t>加法器</a:t>
            </a:r>
            <a:endParaRPr lang="en-US" sz="3600" b="0" strike="noStrike" spc="-1" dirty="0">
              <a:latin typeface="Arial"/>
            </a:endParaRPr>
          </a:p>
        </p:txBody>
      </p:sp>
      <p:graphicFrame>
        <p:nvGraphicFramePr>
          <p:cNvPr id="236" name="Table 3"/>
          <p:cNvGraphicFramePr/>
          <p:nvPr>
            <p:extLst>
              <p:ext uri="{D42A27DB-BD31-4B8C-83A1-F6EECF244321}">
                <p14:modId xmlns:p14="http://schemas.microsoft.com/office/powerpoint/2010/main" val="2564056068"/>
              </p:ext>
            </p:extLst>
          </p:nvPr>
        </p:nvGraphicFramePr>
        <p:xfrm>
          <a:off x="1260676" y="4592064"/>
          <a:ext cx="4040529" cy="1978200"/>
        </p:xfrm>
        <a:graphic>
          <a:graphicData uri="http://schemas.openxmlformats.org/drawingml/2006/table">
            <a:tbl>
              <a:tblPr/>
              <a:tblGrid>
                <a:gridCol w="1201809">
                  <a:extLst>
                    <a:ext uri="{9D8B030D-6E8A-4147-A177-3AD203B41FA5}">
                      <a16:colId xmlns:a16="http://schemas.microsoft.com/office/drawing/2014/main" val="20000"/>
                    </a:ext>
                  </a:extLst>
                </a:gridCol>
                <a:gridCol w="1201809">
                  <a:extLst>
                    <a:ext uri="{9D8B030D-6E8A-4147-A177-3AD203B41FA5}">
                      <a16:colId xmlns:a16="http://schemas.microsoft.com/office/drawing/2014/main" val="20001"/>
                    </a:ext>
                  </a:extLst>
                </a:gridCol>
                <a:gridCol w="740209">
                  <a:extLst>
                    <a:ext uri="{9D8B030D-6E8A-4147-A177-3AD203B41FA5}">
                      <a16:colId xmlns:a16="http://schemas.microsoft.com/office/drawing/2014/main" val="20002"/>
                    </a:ext>
                  </a:extLst>
                </a:gridCol>
                <a:gridCol w="896702">
                  <a:extLst>
                    <a:ext uri="{9D8B030D-6E8A-4147-A177-3AD203B41FA5}">
                      <a16:colId xmlns:a16="http://schemas.microsoft.com/office/drawing/2014/main" val="20003"/>
                    </a:ext>
                  </a:extLst>
                </a:gridCol>
              </a:tblGrid>
              <a:tr h="395640">
                <a:tc>
                  <a:txBody>
                    <a:bodyPr/>
                    <a:lstStyle/>
                    <a:p>
                      <a:pPr>
                        <a:lnSpc>
                          <a:spcPct val="100000"/>
                        </a:lnSpc>
                      </a:pPr>
                      <a:r>
                        <a:rPr lang="en-US" sz="1800" b="0" strike="noStrike" spc="-1">
                          <a:latin typeface="Arial"/>
                        </a:rPr>
                        <a:t>操作数Ａ</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1800" b="0" strike="noStrike" spc="-1">
                          <a:latin typeface="Arial"/>
                        </a:rPr>
                        <a:t>操作数Ｂ</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1800" b="0" strike="noStrike" spc="-1">
                          <a:latin typeface="Arial"/>
                        </a:rPr>
                        <a:t>和Ｓ</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1800" b="0" strike="noStrike" spc="-1">
                          <a:latin typeface="Arial"/>
                        </a:rPr>
                        <a:t>进位Ｃ</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395640">
                <a:tc>
                  <a:txBody>
                    <a:bodyPr/>
                    <a:lstStyle/>
                    <a:p>
                      <a:pPr>
                        <a:lnSpc>
                          <a:spcPct val="100000"/>
                        </a:lnSpc>
                      </a:pPr>
                      <a:r>
                        <a:rPr lang="en-US" sz="1800" b="0" strike="noStrike" spc="-1">
                          <a:latin typeface="Arial"/>
                        </a:rPr>
                        <a:t>０</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dirty="0">
                          <a:latin typeface="Arial"/>
                        </a:rPr>
                        <a:t>０</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latin typeface="Arial"/>
                        </a:rPr>
                        <a:t>０</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latin typeface="Arial"/>
                        </a:rPr>
                        <a:t>０</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395640">
                <a:tc>
                  <a:txBody>
                    <a:bodyPr/>
                    <a:lstStyle/>
                    <a:p>
                      <a:pPr>
                        <a:lnSpc>
                          <a:spcPct val="100000"/>
                        </a:lnSpc>
                      </a:pPr>
                      <a:r>
                        <a:rPr lang="en-US" sz="1800" b="0" strike="noStrike" spc="-1">
                          <a:latin typeface="Arial"/>
                        </a:rPr>
                        <a:t>０</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latin typeface="Arial"/>
                        </a:rPr>
                        <a:t>１</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latin typeface="Arial"/>
                        </a:rPr>
                        <a:t>１</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dirty="0">
                          <a:latin typeface="Arial"/>
                        </a:rPr>
                        <a:t>０</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395640">
                <a:tc>
                  <a:txBody>
                    <a:bodyPr/>
                    <a:lstStyle/>
                    <a:p>
                      <a:pPr>
                        <a:lnSpc>
                          <a:spcPct val="100000"/>
                        </a:lnSpc>
                      </a:pPr>
                      <a:r>
                        <a:rPr lang="en-US" sz="1800" b="0" strike="noStrike" spc="-1">
                          <a:latin typeface="Arial"/>
                        </a:rPr>
                        <a:t>１</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latin typeface="Arial"/>
                        </a:rPr>
                        <a:t>０</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dirty="0">
                          <a:latin typeface="Arial"/>
                        </a:rPr>
                        <a:t>１</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dirty="0">
                          <a:latin typeface="Arial"/>
                        </a:rPr>
                        <a:t>０</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395640">
                <a:tc>
                  <a:txBody>
                    <a:bodyPr/>
                    <a:lstStyle/>
                    <a:p>
                      <a:pPr>
                        <a:lnSpc>
                          <a:spcPct val="100000"/>
                        </a:lnSpc>
                      </a:pPr>
                      <a:r>
                        <a:rPr lang="en-US" sz="1800" b="0" strike="noStrike" spc="-1">
                          <a:latin typeface="Arial"/>
                        </a:rPr>
                        <a:t>１</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latin typeface="Arial"/>
                        </a:rPr>
                        <a:t>１</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latin typeface="Arial"/>
                        </a:rPr>
                        <a:t>１</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dirty="0">
                          <a:latin typeface="Arial"/>
                        </a:rPr>
                        <a:t>１</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bl>
          </a:graphicData>
        </a:graphic>
      </p:graphicFrame>
      <p:pic>
        <p:nvPicPr>
          <p:cNvPr id="8" name="Picture 1030" descr="C:\Documents and Settings\Greg Byrd\My Documents\ece206\mh-slides\ch03\ch03-4bitadder.jpg">
            <a:extLst>
              <a:ext uri="{FF2B5EF4-FFF2-40B4-BE49-F238E27FC236}">
                <a16:creationId xmlns:a16="http://schemas.microsoft.com/office/drawing/2014/main" id="{AC44DED7-5FF4-45E8-90A9-26EFDB047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963" y="1372220"/>
            <a:ext cx="8450484" cy="29457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677160" y="609480"/>
            <a:ext cx="8595000" cy="77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dirty="0" err="1">
                <a:solidFill>
                  <a:srgbClr val="5FCBEF"/>
                </a:solidFill>
                <a:latin typeface="Trebuchet MS"/>
                <a:ea typeface="DejaVu Sans"/>
              </a:rPr>
              <a:t>门电路例子</a:t>
            </a:r>
            <a:r>
              <a:rPr lang="en-US" sz="3600" b="0" strike="noStrike" spc="-1" dirty="0">
                <a:solidFill>
                  <a:srgbClr val="5FCBEF"/>
                </a:solidFill>
                <a:latin typeface="Trebuchet MS"/>
                <a:ea typeface="DejaVu Sans"/>
              </a:rPr>
              <a:t>　9 </a:t>
            </a:r>
            <a:r>
              <a:rPr lang="en-US" sz="3600" b="0" strike="noStrike" spc="-1" dirty="0" err="1">
                <a:solidFill>
                  <a:srgbClr val="5FCBEF"/>
                </a:solidFill>
                <a:latin typeface="Trebuchet MS"/>
                <a:ea typeface="DejaVu Sans"/>
              </a:rPr>
              <a:t>减法器</a:t>
            </a:r>
            <a:endParaRPr lang="en-US" sz="3600" b="0" strike="noStrike" spc="-1" dirty="0">
              <a:latin typeface="Arial"/>
            </a:endParaRPr>
          </a:p>
        </p:txBody>
      </p:sp>
      <p:graphicFrame>
        <p:nvGraphicFramePr>
          <p:cNvPr id="241" name="Table 2"/>
          <p:cNvGraphicFramePr/>
          <p:nvPr>
            <p:extLst>
              <p:ext uri="{D42A27DB-BD31-4B8C-83A1-F6EECF244321}">
                <p14:modId xmlns:p14="http://schemas.microsoft.com/office/powerpoint/2010/main" val="3772746013"/>
              </p:ext>
            </p:extLst>
          </p:nvPr>
        </p:nvGraphicFramePr>
        <p:xfrm>
          <a:off x="7889402" y="2010099"/>
          <a:ext cx="4061880" cy="1978200"/>
        </p:xfrm>
        <a:graphic>
          <a:graphicData uri="http://schemas.openxmlformats.org/drawingml/2006/table">
            <a:tbl>
              <a:tblPr/>
              <a:tblGrid>
                <a:gridCol w="1208160">
                  <a:extLst>
                    <a:ext uri="{9D8B030D-6E8A-4147-A177-3AD203B41FA5}">
                      <a16:colId xmlns:a16="http://schemas.microsoft.com/office/drawing/2014/main" val="20000"/>
                    </a:ext>
                  </a:extLst>
                </a:gridCol>
                <a:gridCol w="1208160">
                  <a:extLst>
                    <a:ext uri="{9D8B030D-6E8A-4147-A177-3AD203B41FA5}">
                      <a16:colId xmlns:a16="http://schemas.microsoft.com/office/drawing/2014/main" val="20001"/>
                    </a:ext>
                  </a:extLst>
                </a:gridCol>
                <a:gridCol w="744120">
                  <a:extLst>
                    <a:ext uri="{9D8B030D-6E8A-4147-A177-3AD203B41FA5}">
                      <a16:colId xmlns:a16="http://schemas.microsoft.com/office/drawing/2014/main" val="20002"/>
                    </a:ext>
                  </a:extLst>
                </a:gridCol>
                <a:gridCol w="901440">
                  <a:extLst>
                    <a:ext uri="{9D8B030D-6E8A-4147-A177-3AD203B41FA5}">
                      <a16:colId xmlns:a16="http://schemas.microsoft.com/office/drawing/2014/main" val="20003"/>
                    </a:ext>
                  </a:extLst>
                </a:gridCol>
              </a:tblGrid>
              <a:tr h="395640">
                <a:tc>
                  <a:txBody>
                    <a:bodyPr/>
                    <a:lstStyle/>
                    <a:p>
                      <a:pPr>
                        <a:lnSpc>
                          <a:spcPct val="100000"/>
                        </a:lnSpc>
                      </a:pPr>
                      <a:r>
                        <a:rPr lang="en-US" sz="1800" b="0" strike="noStrike" spc="-1">
                          <a:latin typeface="Arial"/>
                        </a:rPr>
                        <a:t>操作数Ａ</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1800" b="0" strike="noStrike" spc="-1" dirty="0" err="1">
                          <a:latin typeface="Arial"/>
                        </a:rPr>
                        <a:t>操作数Ｂ</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1800" b="0" strike="noStrike" spc="-1">
                          <a:latin typeface="Arial"/>
                        </a:rPr>
                        <a:t>和Ｓ</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1800" b="0" strike="noStrike" spc="-1">
                          <a:latin typeface="Arial"/>
                        </a:rPr>
                        <a:t>进位Ｃ</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395640">
                <a:tc>
                  <a:txBody>
                    <a:bodyPr/>
                    <a:lstStyle/>
                    <a:p>
                      <a:pPr>
                        <a:lnSpc>
                          <a:spcPct val="100000"/>
                        </a:lnSpc>
                      </a:pPr>
                      <a:r>
                        <a:rPr lang="en-US" sz="1800" b="0" strike="noStrike" spc="-1">
                          <a:latin typeface="Arial"/>
                        </a:rPr>
                        <a:t>０</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latin typeface="Arial"/>
                        </a:rPr>
                        <a:t>０</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latin typeface="Arial"/>
                        </a:rPr>
                        <a:t>０</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latin typeface="Arial"/>
                        </a:rPr>
                        <a:t>０</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395640">
                <a:tc>
                  <a:txBody>
                    <a:bodyPr/>
                    <a:lstStyle/>
                    <a:p>
                      <a:pPr>
                        <a:lnSpc>
                          <a:spcPct val="100000"/>
                        </a:lnSpc>
                      </a:pPr>
                      <a:r>
                        <a:rPr lang="en-US" sz="1800" b="0" strike="noStrike" spc="-1">
                          <a:latin typeface="Arial"/>
                        </a:rPr>
                        <a:t>０</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dirty="0">
                          <a:latin typeface="Arial"/>
                        </a:rPr>
                        <a:t>１</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dirty="0">
                          <a:latin typeface="Arial"/>
                        </a:rPr>
                        <a:t>１</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395640">
                <a:tc>
                  <a:txBody>
                    <a:bodyPr/>
                    <a:lstStyle/>
                    <a:p>
                      <a:pPr>
                        <a:lnSpc>
                          <a:spcPct val="100000"/>
                        </a:lnSpc>
                      </a:pPr>
                      <a:r>
                        <a:rPr lang="en-US" sz="1800" b="0" strike="noStrike" spc="-1">
                          <a:latin typeface="Arial"/>
                        </a:rPr>
                        <a:t>１</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latin typeface="Arial"/>
                        </a:rPr>
                        <a:t>０</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latin typeface="Arial"/>
                        </a:rPr>
                        <a:t>０</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395640">
                <a:tc>
                  <a:txBody>
                    <a:bodyPr/>
                    <a:lstStyle/>
                    <a:p>
                      <a:pPr>
                        <a:lnSpc>
                          <a:spcPct val="100000"/>
                        </a:lnSpc>
                      </a:pPr>
                      <a:r>
                        <a:rPr lang="en-US" sz="1800" b="0" strike="noStrike" spc="-1">
                          <a:latin typeface="Arial"/>
                        </a:rPr>
                        <a:t>１</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latin typeface="Arial"/>
                        </a:rPr>
                        <a:t>１</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latin typeface="Arial"/>
                        </a:rPr>
                        <a:t>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dirty="0">
                          <a:latin typeface="Arial"/>
                        </a:rPr>
                        <a:t>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bl>
          </a:graphicData>
        </a:graphic>
      </p:graphicFrame>
      <p:pic>
        <p:nvPicPr>
          <p:cNvPr id="242" name="Picture 241"/>
          <p:cNvPicPr/>
          <p:nvPr/>
        </p:nvPicPr>
        <p:blipFill>
          <a:blip r:embed="rId3"/>
          <a:stretch/>
        </p:blipFill>
        <p:spPr>
          <a:xfrm>
            <a:off x="7043580" y="4800632"/>
            <a:ext cx="4457160" cy="1461240"/>
          </a:xfrm>
          <a:prstGeom prst="rect">
            <a:avLst/>
          </a:prstGeom>
          <a:ln>
            <a:noFill/>
          </a:ln>
        </p:spPr>
      </p:pic>
      <p:pic>
        <p:nvPicPr>
          <p:cNvPr id="243" name="Picture 242"/>
          <p:cNvPicPr/>
          <p:nvPr/>
        </p:nvPicPr>
        <p:blipFill>
          <a:blip r:embed="rId4"/>
          <a:stretch/>
        </p:blipFill>
        <p:spPr>
          <a:xfrm>
            <a:off x="539709" y="1977931"/>
            <a:ext cx="7349693" cy="4488162"/>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677160" y="609480"/>
            <a:ext cx="8595000" cy="77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dirty="0" err="1">
                <a:solidFill>
                  <a:srgbClr val="5FCBEF"/>
                </a:solidFill>
                <a:latin typeface="Trebuchet MS"/>
                <a:ea typeface="DejaVu Sans"/>
              </a:rPr>
              <a:t>门电路例子</a:t>
            </a:r>
            <a:r>
              <a:rPr lang="en-US" sz="3600" b="0" strike="noStrike" spc="-1" dirty="0">
                <a:solidFill>
                  <a:srgbClr val="5FCBEF"/>
                </a:solidFill>
                <a:latin typeface="Trebuchet MS"/>
                <a:ea typeface="DejaVu Sans"/>
              </a:rPr>
              <a:t>　10 </a:t>
            </a:r>
            <a:r>
              <a:rPr lang="zh-CN" altLang="en-US" sz="3600" b="0" strike="noStrike" spc="-1" dirty="0">
                <a:solidFill>
                  <a:srgbClr val="5FCBEF"/>
                </a:solidFill>
                <a:latin typeface="Trebuchet MS"/>
                <a:ea typeface="DejaVu Sans"/>
              </a:rPr>
              <a:t>解码器</a:t>
            </a:r>
            <a:endParaRPr lang="en-US" sz="3600" b="0" strike="noStrike" spc="-1" dirty="0">
              <a:latin typeface="Arial"/>
            </a:endParaRPr>
          </a:p>
        </p:txBody>
      </p:sp>
      <p:pic>
        <p:nvPicPr>
          <p:cNvPr id="4" name="Picture 6" descr="C:\Documents and Settings\Greg Byrd\My Documents\ece206\mh-slides\ch03\ch03-decoder.jpg">
            <a:extLst>
              <a:ext uri="{FF2B5EF4-FFF2-40B4-BE49-F238E27FC236}">
                <a16:creationId xmlns:a16="http://schemas.microsoft.com/office/drawing/2014/main" id="{A63E2EED-ECD5-4BB5-9FE3-80110D9CCE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9259" y="2410453"/>
            <a:ext cx="4384850" cy="371641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0C8F76C-E5F0-4E6E-83CF-3CBA0E74AD4E}"/>
              </a:ext>
            </a:extLst>
          </p:cNvPr>
          <p:cNvSpPr txBox="1"/>
          <p:nvPr/>
        </p:nvSpPr>
        <p:spPr>
          <a:xfrm>
            <a:off x="677160" y="1487123"/>
            <a:ext cx="9022894" cy="646331"/>
          </a:xfrm>
          <a:prstGeom prst="rect">
            <a:avLst/>
          </a:prstGeom>
          <a:noFill/>
        </p:spPr>
        <p:txBody>
          <a:bodyPr wrap="square" rtlCol="0">
            <a:spAutoFit/>
          </a:bodyPr>
          <a:lstStyle/>
          <a:p>
            <a:r>
              <a:rPr lang="zh-CN" altLang="en-US" dirty="0"/>
              <a:t>当</a:t>
            </a:r>
            <a:r>
              <a:rPr lang="en-US" altLang="zh-CN" dirty="0"/>
              <a:t>CPU</a:t>
            </a:r>
            <a:r>
              <a:rPr lang="zh-CN" altLang="en-US" dirty="0"/>
              <a:t>把指令从内存读取到指令寄存器中后，需要解码，根据指令指定的操作，来产生控制信号。</a:t>
            </a:r>
            <a:endParaRPr lang="en-US" dirty="0"/>
          </a:p>
        </p:txBody>
      </p:sp>
    </p:spTree>
    <p:extLst>
      <p:ext uri="{BB962C8B-B14F-4D97-AF65-F5344CB8AC3E}">
        <p14:creationId xmlns:p14="http://schemas.microsoft.com/office/powerpoint/2010/main" val="58663795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677160" y="609480"/>
            <a:ext cx="8595000" cy="77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dirty="0" err="1">
                <a:solidFill>
                  <a:srgbClr val="5FCBEF"/>
                </a:solidFill>
                <a:latin typeface="Trebuchet MS"/>
                <a:ea typeface="DejaVu Sans"/>
              </a:rPr>
              <a:t>门电路例子</a:t>
            </a:r>
            <a:r>
              <a:rPr lang="en-US" sz="3600" b="0" strike="noStrike" spc="-1" dirty="0">
                <a:solidFill>
                  <a:srgbClr val="5FCBEF"/>
                </a:solidFill>
                <a:latin typeface="Trebuchet MS"/>
                <a:ea typeface="DejaVu Sans"/>
              </a:rPr>
              <a:t>　11 </a:t>
            </a:r>
            <a:r>
              <a:rPr lang="zh-CN" altLang="en-US" sz="3600" spc="-1" dirty="0">
                <a:solidFill>
                  <a:srgbClr val="5FCBEF"/>
                </a:solidFill>
                <a:latin typeface="Trebuchet MS"/>
                <a:ea typeface="DejaVu Sans"/>
              </a:rPr>
              <a:t>选择器</a:t>
            </a:r>
            <a:endParaRPr lang="en-US" sz="3600" b="0" strike="noStrike" spc="-1" dirty="0">
              <a:latin typeface="Arial"/>
            </a:endParaRPr>
          </a:p>
        </p:txBody>
      </p:sp>
      <p:pic>
        <p:nvPicPr>
          <p:cNvPr id="4" name="Picture 1031" descr="C:\Documents and Settings\Greg Byrd\My Documents\ece206\mh-slides\ch03\ch03-mux.jpg">
            <a:extLst>
              <a:ext uri="{FF2B5EF4-FFF2-40B4-BE49-F238E27FC236}">
                <a16:creationId xmlns:a16="http://schemas.microsoft.com/office/drawing/2014/main" id="{A24D7EC6-7464-4979-A248-291B6526AF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8322" y="2623610"/>
            <a:ext cx="7190198" cy="341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46084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677160" y="609480"/>
            <a:ext cx="8595000" cy="74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a:solidFill>
                  <a:srgbClr val="5FCBEF"/>
                </a:solidFill>
                <a:latin typeface="Trebuchet MS"/>
                <a:ea typeface="DejaVu Sans"/>
              </a:rPr>
              <a:t>冯诺依曼计算机体系结构</a:t>
            </a:r>
            <a:endParaRPr lang="en-US" sz="3600" b="0" strike="noStrike" spc="-1">
              <a:latin typeface="Arial"/>
            </a:endParaRPr>
          </a:p>
        </p:txBody>
      </p:sp>
      <p:pic>
        <p:nvPicPr>
          <p:cNvPr id="148" name="Picture 4"/>
          <p:cNvPicPr/>
          <p:nvPr/>
        </p:nvPicPr>
        <p:blipFill>
          <a:blip r:embed="rId3"/>
          <a:stretch/>
        </p:blipFill>
        <p:spPr>
          <a:xfrm>
            <a:off x="743040" y="2855880"/>
            <a:ext cx="1678320" cy="2265840"/>
          </a:xfrm>
          <a:prstGeom prst="rect">
            <a:avLst/>
          </a:prstGeom>
          <a:ln>
            <a:noFill/>
          </a:ln>
        </p:spPr>
      </p:pic>
      <p:sp>
        <p:nvSpPr>
          <p:cNvPr id="149" name="CustomShape 2"/>
          <p:cNvSpPr/>
          <p:nvPr/>
        </p:nvSpPr>
        <p:spPr>
          <a:xfrm>
            <a:off x="743040" y="1575360"/>
            <a:ext cx="83484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rebuchet MS"/>
                <a:ea typeface="DejaVu Sans"/>
              </a:rPr>
              <a:t>计算机制造的三个基本原则， 即采用</a:t>
            </a:r>
            <a:r>
              <a:rPr lang="en-US" sz="1800" b="0" strike="noStrike" spc="-1">
                <a:solidFill>
                  <a:srgbClr val="FF0000"/>
                </a:solidFill>
                <a:latin typeface="Trebuchet MS"/>
                <a:ea typeface="DejaVu Sans"/>
              </a:rPr>
              <a:t>二进制逻辑</a:t>
            </a:r>
            <a:r>
              <a:rPr lang="en-US" sz="1800" b="0" strike="noStrike" spc="-1">
                <a:solidFill>
                  <a:srgbClr val="000000"/>
                </a:solidFill>
                <a:latin typeface="Trebuchet MS"/>
                <a:ea typeface="DejaVu Sans"/>
              </a:rPr>
              <a:t>、程序</a:t>
            </a:r>
            <a:r>
              <a:rPr lang="en-US" sz="1800" b="0" strike="noStrike" spc="-1">
                <a:solidFill>
                  <a:srgbClr val="FF0000"/>
                </a:solidFill>
                <a:latin typeface="Trebuchet MS"/>
                <a:ea typeface="DejaVu Sans"/>
              </a:rPr>
              <a:t>存储执行</a:t>
            </a:r>
            <a:r>
              <a:rPr lang="en-US" sz="1800" b="0" strike="noStrike" spc="-1">
                <a:solidFill>
                  <a:srgbClr val="000000"/>
                </a:solidFill>
                <a:latin typeface="Trebuchet MS"/>
                <a:ea typeface="DejaVu Sans"/>
              </a:rPr>
              <a:t>， 以及计算机由</a:t>
            </a:r>
            <a:r>
              <a:rPr lang="en-US" sz="1800" b="0" strike="noStrike" spc="-1">
                <a:solidFill>
                  <a:srgbClr val="FF0000"/>
                </a:solidFill>
                <a:latin typeface="Trebuchet MS"/>
                <a:ea typeface="DejaVu Sans"/>
              </a:rPr>
              <a:t>五个部分</a:t>
            </a:r>
            <a:r>
              <a:rPr lang="en-US" sz="1800" b="0" strike="noStrike" spc="-1">
                <a:solidFill>
                  <a:srgbClr val="000000"/>
                </a:solidFill>
                <a:latin typeface="Trebuchet MS"/>
                <a:ea typeface="DejaVu Sans"/>
              </a:rPr>
              <a:t>组成（运算器、控制器、存储器、输入设备、输出设备）</a:t>
            </a:r>
            <a:endParaRPr lang="en-US" sz="1800" b="0" strike="noStrike" spc="-1">
              <a:latin typeface="Arial"/>
            </a:endParaRPr>
          </a:p>
        </p:txBody>
      </p:sp>
      <p:sp>
        <p:nvSpPr>
          <p:cNvPr id="150" name="CustomShape 3"/>
          <p:cNvSpPr/>
          <p:nvPr/>
        </p:nvSpPr>
        <p:spPr>
          <a:xfrm>
            <a:off x="4855320" y="3108960"/>
            <a:ext cx="1333080" cy="555840"/>
          </a:xfrm>
          <a:prstGeom prst="rect">
            <a:avLst/>
          </a:prstGeom>
          <a:solidFill>
            <a:srgbClr val="5FCBEF"/>
          </a:solidFill>
          <a:ln w="19080">
            <a:solidFill>
              <a:srgbClr val="4696B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Trebuchet MS"/>
                <a:ea typeface="DejaVu Sans"/>
              </a:rPr>
              <a:t>控制器</a:t>
            </a:r>
            <a:endParaRPr lang="en-US" sz="1800" b="0" strike="noStrike" spc="-1">
              <a:latin typeface="Arial"/>
            </a:endParaRPr>
          </a:p>
        </p:txBody>
      </p:sp>
      <p:sp>
        <p:nvSpPr>
          <p:cNvPr id="151" name="CustomShape 4"/>
          <p:cNvSpPr/>
          <p:nvPr/>
        </p:nvSpPr>
        <p:spPr>
          <a:xfrm>
            <a:off x="4855320" y="3996360"/>
            <a:ext cx="1333080" cy="555840"/>
          </a:xfrm>
          <a:prstGeom prst="rect">
            <a:avLst/>
          </a:prstGeom>
          <a:solidFill>
            <a:srgbClr val="5FCBEF"/>
          </a:solidFill>
          <a:ln w="19080">
            <a:solidFill>
              <a:srgbClr val="4696B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Trebuchet MS"/>
                <a:ea typeface="DejaVu Sans"/>
              </a:rPr>
              <a:t>运算器</a:t>
            </a:r>
            <a:endParaRPr lang="en-US" sz="1800" b="0" strike="noStrike" spc="-1">
              <a:latin typeface="Arial"/>
            </a:endParaRPr>
          </a:p>
        </p:txBody>
      </p:sp>
      <p:sp>
        <p:nvSpPr>
          <p:cNvPr id="152" name="CustomShape 5"/>
          <p:cNvSpPr/>
          <p:nvPr/>
        </p:nvSpPr>
        <p:spPr>
          <a:xfrm>
            <a:off x="4883040" y="5340600"/>
            <a:ext cx="1333080" cy="555840"/>
          </a:xfrm>
          <a:prstGeom prst="rect">
            <a:avLst/>
          </a:prstGeom>
          <a:solidFill>
            <a:srgbClr val="5FCBEF"/>
          </a:solidFill>
          <a:ln w="19080">
            <a:solidFill>
              <a:srgbClr val="4696B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800" b="0" strike="noStrike" spc="-1" dirty="0" err="1">
                <a:solidFill>
                  <a:srgbClr val="FFFFFF"/>
                </a:solidFill>
                <a:latin typeface="Trebuchet MS"/>
                <a:ea typeface="DejaVu Sans"/>
              </a:rPr>
              <a:t>存储器</a:t>
            </a:r>
            <a:endParaRPr lang="en-US" sz="1800" b="0" strike="noStrike" spc="-1" dirty="0">
              <a:latin typeface="Arial"/>
            </a:endParaRPr>
          </a:p>
        </p:txBody>
      </p:sp>
      <p:sp>
        <p:nvSpPr>
          <p:cNvPr id="153" name="CustomShape 6"/>
          <p:cNvSpPr/>
          <p:nvPr/>
        </p:nvSpPr>
        <p:spPr>
          <a:xfrm>
            <a:off x="4626720" y="2764440"/>
            <a:ext cx="1818000" cy="1897200"/>
          </a:xfrm>
          <a:prstGeom prst="rect">
            <a:avLst/>
          </a:prstGeom>
          <a:noFill/>
          <a:ln w="19080" cap="rnd">
            <a:solidFill>
              <a:srgbClr val="4696B0"/>
            </a:solidFill>
            <a:custDash>
              <a:ds d="100000" sp="100000"/>
            </a:custDash>
            <a:round/>
          </a:ln>
        </p:spPr>
        <p:style>
          <a:lnRef idx="0">
            <a:scrgbClr r="0" g="0" b="0"/>
          </a:lnRef>
          <a:fillRef idx="0">
            <a:scrgbClr r="0" g="0" b="0"/>
          </a:fillRef>
          <a:effectRef idx="0">
            <a:scrgbClr r="0" g="0" b="0"/>
          </a:effectRef>
          <a:fontRef idx="minor"/>
        </p:style>
      </p:sp>
      <p:sp>
        <p:nvSpPr>
          <p:cNvPr id="154" name="CustomShape 7"/>
          <p:cNvSpPr/>
          <p:nvPr/>
        </p:nvSpPr>
        <p:spPr>
          <a:xfrm>
            <a:off x="5155920" y="2779560"/>
            <a:ext cx="11610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rebuchet MS"/>
                <a:ea typeface="DejaVu Sans"/>
              </a:rPr>
              <a:t>CPU</a:t>
            </a:r>
            <a:endParaRPr lang="en-US" sz="1800" b="0" strike="noStrike" spc="-1">
              <a:latin typeface="Arial"/>
            </a:endParaRPr>
          </a:p>
        </p:txBody>
      </p:sp>
      <p:sp>
        <p:nvSpPr>
          <p:cNvPr id="155" name="CustomShape 8"/>
          <p:cNvSpPr/>
          <p:nvPr/>
        </p:nvSpPr>
        <p:spPr>
          <a:xfrm>
            <a:off x="2907720" y="3237120"/>
            <a:ext cx="784440" cy="1233000"/>
          </a:xfrm>
          <a:prstGeom prst="rect">
            <a:avLst/>
          </a:prstGeom>
          <a:solidFill>
            <a:srgbClr val="5FCBEF"/>
          </a:solidFill>
          <a:ln w="19080">
            <a:solidFill>
              <a:srgbClr val="4696B0"/>
            </a:solidFill>
            <a:round/>
          </a:ln>
        </p:spPr>
        <p:style>
          <a:lnRef idx="0">
            <a:scrgbClr r="0" g="0" b="0"/>
          </a:lnRef>
          <a:fillRef idx="0">
            <a:scrgbClr r="0" g="0" b="0"/>
          </a:fillRef>
          <a:effectRef idx="0">
            <a:scrgbClr r="0" g="0" b="0"/>
          </a:effectRef>
          <a:fontRef idx="minor"/>
        </p:style>
      </p:sp>
      <p:sp>
        <p:nvSpPr>
          <p:cNvPr id="156" name="CustomShape 9"/>
          <p:cNvSpPr/>
          <p:nvPr/>
        </p:nvSpPr>
        <p:spPr>
          <a:xfrm>
            <a:off x="3076920" y="3319200"/>
            <a:ext cx="459720" cy="116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strike="noStrike" spc="-1">
                <a:solidFill>
                  <a:srgbClr val="FFFFFF"/>
                </a:solidFill>
                <a:latin typeface="Trebuchet MS"/>
                <a:ea typeface="DejaVu Sans"/>
              </a:rPr>
              <a:t>输入设备</a:t>
            </a:r>
            <a:endParaRPr lang="en-US" sz="1800" b="0" strike="noStrike" spc="-1">
              <a:latin typeface="Arial"/>
            </a:endParaRPr>
          </a:p>
        </p:txBody>
      </p:sp>
      <p:sp>
        <p:nvSpPr>
          <p:cNvPr id="157" name="CustomShape 10"/>
          <p:cNvSpPr/>
          <p:nvPr/>
        </p:nvSpPr>
        <p:spPr>
          <a:xfrm>
            <a:off x="7493400" y="3237120"/>
            <a:ext cx="784440" cy="1233000"/>
          </a:xfrm>
          <a:prstGeom prst="rect">
            <a:avLst/>
          </a:prstGeom>
          <a:solidFill>
            <a:srgbClr val="5FCBEF"/>
          </a:solidFill>
          <a:ln w="19080">
            <a:solidFill>
              <a:srgbClr val="4696B0"/>
            </a:solidFill>
            <a:round/>
          </a:ln>
        </p:spPr>
        <p:style>
          <a:lnRef idx="0">
            <a:scrgbClr r="0" g="0" b="0"/>
          </a:lnRef>
          <a:fillRef idx="0">
            <a:scrgbClr r="0" g="0" b="0"/>
          </a:fillRef>
          <a:effectRef idx="0">
            <a:scrgbClr r="0" g="0" b="0"/>
          </a:effectRef>
          <a:fontRef idx="minor"/>
        </p:style>
      </p:sp>
      <p:sp>
        <p:nvSpPr>
          <p:cNvPr id="158" name="CustomShape 11"/>
          <p:cNvSpPr/>
          <p:nvPr/>
        </p:nvSpPr>
        <p:spPr>
          <a:xfrm>
            <a:off x="7662600" y="3319200"/>
            <a:ext cx="459720" cy="116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strike="noStrike" spc="-1">
                <a:solidFill>
                  <a:srgbClr val="FFFFFF"/>
                </a:solidFill>
                <a:latin typeface="Trebuchet MS"/>
                <a:ea typeface="DejaVu Sans"/>
              </a:rPr>
              <a:t>输出设备</a:t>
            </a:r>
            <a:endParaRPr lang="en-US" sz="1800" b="0" strike="noStrike" spc="-1">
              <a:latin typeface="Arial"/>
            </a:endParaRPr>
          </a:p>
        </p:txBody>
      </p:sp>
      <p:sp>
        <p:nvSpPr>
          <p:cNvPr id="159" name="CustomShape 12"/>
          <p:cNvSpPr/>
          <p:nvPr/>
        </p:nvSpPr>
        <p:spPr>
          <a:xfrm>
            <a:off x="3694320" y="3666600"/>
            <a:ext cx="793800" cy="327600"/>
          </a:xfrm>
          <a:prstGeom prst="rightArrow">
            <a:avLst>
              <a:gd name="adj1" fmla="val 50000"/>
              <a:gd name="adj2" fmla="val 50000"/>
            </a:avLst>
          </a:prstGeom>
          <a:noFill/>
          <a:ln w="19080">
            <a:solidFill>
              <a:srgbClr val="4696B0"/>
            </a:solidFill>
            <a:round/>
          </a:ln>
        </p:spPr>
        <p:style>
          <a:lnRef idx="0">
            <a:scrgbClr r="0" g="0" b="0"/>
          </a:lnRef>
          <a:fillRef idx="0">
            <a:scrgbClr r="0" g="0" b="0"/>
          </a:fillRef>
          <a:effectRef idx="0">
            <a:scrgbClr r="0" g="0" b="0"/>
          </a:effectRef>
          <a:fontRef idx="minor"/>
        </p:style>
      </p:sp>
      <p:sp>
        <p:nvSpPr>
          <p:cNvPr id="160" name="CustomShape 13"/>
          <p:cNvSpPr/>
          <p:nvPr/>
        </p:nvSpPr>
        <p:spPr>
          <a:xfrm>
            <a:off x="4468320" y="2587680"/>
            <a:ext cx="2177640" cy="3774600"/>
          </a:xfrm>
          <a:prstGeom prst="rect">
            <a:avLst/>
          </a:prstGeom>
          <a:noFill/>
          <a:ln w="19080" cap="rnd">
            <a:solidFill>
              <a:srgbClr val="4696B0"/>
            </a:solidFill>
            <a:custDash>
              <a:ds d="100000" sp="100000"/>
            </a:custDash>
            <a:round/>
          </a:ln>
        </p:spPr>
        <p:style>
          <a:lnRef idx="0">
            <a:scrgbClr r="0" g="0" b="0"/>
          </a:lnRef>
          <a:fillRef idx="0">
            <a:scrgbClr r="0" g="0" b="0"/>
          </a:fillRef>
          <a:effectRef idx="0">
            <a:scrgbClr r="0" g="0" b="0"/>
          </a:effectRef>
          <a:fontRef idx="minor"/>
        </p:style>
      </p:sp>
      <p:sp>
        <p:nvSpPr>
          <p:cNvPr id="161" name="CustomShape 14"/>
          <p:cNvSpPr/>
          <p:nvPr/>
        </p:nvSpPr>
        <p:spPr>
          <a:xfrm>
            <a:off x="6672960" y="3624120"/>
            <a:ext cx="793800" cy="327600"/>
          </a:xfrm>
          <a:prstGeom prst="rightArrow">
            <a:avLst>
              <a:gd name="adj1" fmla="val 50000"/>
              <a:gd name="adj2" fmla="val 50000"/>
            </a:avLst>
          </a:prstGeom>
          <a:noFill/>
          <a:ln w="19080">
            <a:solidFill>
              <a:srgbClr val="4696B0"/>
            </a:solidFill>
            <a:round/>
          </a:ln>
        </p:spPr>
        <p:style>
          <a:lnRef idx="0">
            <a:scrgbClr r="0" g="0" b="0"/>
          </a:lnRef>
          <a:fillRef idx="0">
            <a:scrgbClr r="0" g="0" b="0"/>
          </a:fillRef>
          <a:effectRef idx="0">
            <a:scrgbClr r="0" g="0" b="0"/>
          </a:effectRef>
          <a:fontRef idx="minor"/>
        </p:style>
      </p:sp>
      <p:sp>
        <p:nvSpPr>
          <p:cNvPr id="162" name="CustomShape 15"/>
          <p:cNvSpPr/>
          <p:nvPr/>
        </p:nvSpPr>
        <p:spPr>
          <a:xfrm>
            <a:off x="5397480" y="4703400"/>
            <a:ext cx="276480" cy="577440"/>
          </a:xfrm>
          <a:prstGeom prst="upDownArrow">
            <a:avLst>
              <a:gd name="adj1" fmla="val 50000"/>
              <a:gd name="adj2" fmla="val 50000"/>
            </a:avLst>
          </a:prstGeom>
          <a:noFill/>
          <a:ln w="19080">
            <a:solidFill>
              <a:srgbClr val="4696B0"/>
            </a:solidFill>
            <a:round/>
          </a:ln>
        </p:spPr>
        <p:style>
          <a:lnRef idx="0">
            <a:scrgbClr r="0" g="0" b="0"/>
          </a:lnRef>
          <a:fillRef idx="0">
            <a:scrgbClr r="0" g="0" b="0"/>
          </a:fillRef>
          <a:effectRef idx="0">
            <a:scrgbClr r="0" g="0" b="0"/>
          </a:effectRef>
          <a:fontRef idx="minor"/>
        </p:style>
      </p:sp>
      <p:sp>
        <p:nvSpPr>
          <p:cNvPr id="163" name="CustomShape 16"/>
          <p:cNvSpPr/>
          <p:nvPr/>
        </p:nvSpPr>
        <p:spPr>
          <a:xfrm>
            <a:off x="3763800" y="3470040"/>
            <a:ext cx="59976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Trebuchet MS"/>
                <a:ea typeface="DejaVu Sans"/>
              </a:rPr>
              <a:t>数据</a:t>
            </a:r>
            <a:endParaRPr lang="en-US" sz="1400" b="0" strike="noStrike" spc="-1">
              <a:latin typeface="Arial"/>
            </a:endParaRPr>
          </a:p>
        </p:txBody>
      </p:sp>
      <p:sp>
        <p:nvSpPr>
          <p:cNvPr id="164" name="CustomShape 17"/>
          <p:cNvSpPr/>
          <p:nvPr/>
        </p:nvSpPr>
        <p:spPr>
          <a:xfrm>
            <a:off x="6751800" y="3412440"/>
            <a:ext cx="59976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Trebuchet MS"/>
                <a:ea typeface="DejaVu Sans"/>
              </a:rPr>
              <a:t>数据</a:t>
            </a: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677160" y="609480"/>
            <a:ext cx="8595000" cy="131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zh-CN" altLang="en-US" sz="3600" b="0" strike="noStrike" spc="-1" dirty="0">
                <a:solidFill>
                  <a:srgbClr val="5FCBEF"/>
                </a:solidFill>
                <a:latin typeface="Trebuchet MS"/>
                <a:ea typeface="DejaVu Sans"/>
              </a:rPr>
              <a:t>锁存器</a:t>
            </a:r>
            <a:r>
              <a:rPr lang="en-US" sz="3600" b="0" strike="noStrike" spc="-1" dirty="0">
                <a:solidFill>
                  <a:srgbClr val="5FCBEF"/>
                </a:solidFill>
                <a:latin typeface="Trebuchet MS"/>
                <a:ea typeface="DejaVu Sans"/>
              </a:rPr>
              <a:t>   12</a:t>
            </a:r>
            <a:endParaRPr lang="en-US" sz="3600" b="0" strike="noStrike" spc="-1" dirty="0">
              <a:latin typeface="Arial"/>
            </a:endParaRPr>
          </a:p>
        </p:txBody>
      </p:sp>
      <p:sp>
        <p:nvSpPr>
          <p:cNvPr id="247" name="CustomShape 2"/>
          <p:cNvSpPr/>
          <p:nvPr/>
        </p:nvSpPr>
        <p:spPr>
          <a:xfrm>
            <a:off x="1074959" y="1589830"/>
            <a:ext cx="116244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dirty="0" err="1">
                <a:solidFill>
                  <a:srgbClr val="000000"/>
                </a:solidFill>
                <a:latin typeface="Trebuchet MS"/>
                <a:ea typeface="DejaVu Sans"/>
              </a:rPr>
              <a:t>SR锁存器</a:t>
            </a:r>
            <a:endParaRPr lang="en-US" sz="1800" b="0" strike="noStrike" spc="-1" dirty="0">
              <a:latin typeface="Arial"/>
            </a:endParaRPr>
          </a:p>
        </p:txBody>
      </p:sp>
      <p:sp>
        <p:nvSpPr>
          <p:cNvPr id="250" name="CustomShape 3"/>
          <p:cNvSpPr/>
          <p:nvPr/>
        </p:nvSpPr>
        <p:spPr>
          <a:xfrm>
            <a:off x="7397093" y="1617680"/>
            <a:ext cx="109404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dirty="0" err="1">
                <a:solidFill>
                  <a:srgbClr val="000000"/>
                </a:solidFill>
                <a:latin typeface="Trebuchet MS"/>
                <a:ea typeface="DejaVu Sans"/>
              </a:rPr>
              <a:t>Ｄ锁存器</a:t>
            </a:r>
            <a:endParaRPr lang="en-US" sz="1800" b="0" strike="noStrike" spc="-1" dirty="0">
              <a:latin typeface="Arial"/>
            </a:endParaRPr>
          </a:p>
        </p:txBody>
      </p:sp>
      <p:graphicFrame>
        <p:nvGraphicFramePr>
          <p:cNvPr id="251" name="Table 4"/>
          <p:cNvGraphicFramePr/>
          <p:nvPr/>
        </p:nvGraphicFramePr>
        <p:xfrm>
          <a:off x="874440" y="4421520"/>
          <a:ext cx="2725920" cy="2194560"/>
        </p:xfrm>
        <a:graphic>
          <a:graphicData uri="http://schemas.openxmlformats.org/drawingml/2006/table">
            <a:tbl>
              <a:tblPr/>
              <a:tblGrid>
                <a:gridCol w="908640">
                  <a:extLst>
                    <a:ext uri="{9D8B030D-6E8A-4147-A177-3AD203B41FA5}">
                      <a16:colId xmlns:a16="http://schemas.microsoft.com/office/drawing/2014/main" val="20000"/>
                    </a:ext>
                  </a:extLst>
                </a:gridCol>
                <a:gridCol w="908640">
                  <a:extLst>
                    <a:ext uri="{9D8B030D-6E8A-4147-A177-3AD203B41FA5}">
                      <a16:colId xmlns:a16="http://schemas.microsoft.com/office/drawing/2014/main" val="20001"/>
                    </a:ext>
                  </a:extLst>
                </a:gridCol>
                <a:gridCol w="908640">
                  <a:extLst>
                    <a:ext uri="{9D8B030D-6E8A-4147-A177-3AD203B41FA5}">
                      <a16:colId xmlns:a16="http://schemas.microsoft.com/office/drawing/2014/main" val="20002"/>
                    </a:ext>
                  </a:extLst>
                </a:gridCol>
              </a:tblGrid>
              <a:tr h="439200">
                <a:tc>
                  <a:txBody>
                    <a:bodyPr/>
                    <a:lstStyle/>
                    <a:p>
                      <a:pPr>
                        <a:lnSpc>
                          <a:spcPct val="100000"/>
                        </a:lnSpc>
                      </a:pPr>
                      <a:r>
                        <a:rPr lang="en-US" sz="1800" b="0" strike="noStrike" spc="-1">
                          <a:latin typeface="Arial"/>
                        </a:rPr>
                        <a:t>Reset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1800" b="0" strike="noStrike" spc="-1">
                          <a:latin typeface="Arial"/>
                        </a:rPr>
                        <a:t>Set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1800" b="0" strike="noStrike" spc="-1">
                          <a:latin typeface="Arial"/>
                        </a:rPr>
                        <a:t>Q</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439200">
                <a:tc>
                  <a:txBody>
                    <a:bodyPr/>
                    <a:lstStyle/>
                    <a:p>
                      <a:pPr>
                        <a:lnSpc>
                          <a:spcPct val="100000"/>
                        </a:lnSpc>
                      </a:pPr>
                      <a:r>
                        <a:rPr lang="en-US" sz="1800" b="0" strike="noStrike" spc="-1">
                          <a:latin typeface="Arial"/>
                        </a:rPr>
                        <a:t>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latin typeface="Arial"/>
                        </a:rPr>
                        <a:t>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latin typeface="Arial"/>
                        </a:rPr>
                        <a:t>保持</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439200">
                <a:tc>
                  <a:txBody>
                    <a:bodyPr/>
                    <a:lstStyle/>
                    <a:p>
                      <a:pPr>
                        <a:lnSpc>
                          <a:spcPct val="100000"/>
                        </a:lnSpc>
                      </a:pPr>
                      <a:r>
                        <a:rPr lang="en-US" sz="1800" b="0" strike="noStrike" spc="-1">
                          <a:latin typeface="Arial"/>
                        </a:rPr>
                        <a:t>１</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latin typeface="Arial"/>
                        </a:rPr>
                        <a:t>０</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latin typeface="Arial"/>
                        </a:rPr>
                        <a:t>０</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438840">
                <a:tc>
                  <a:txBody>
                    <a:bodyPr/>
                    <a:lstStyle/>
                    <a:p>
                      <a:pPr>
                        <a:lnSpc>
                          <a:spcPct val="100000"/>
                        </a:lnSpc>
                      </a:pPr>
                      <a:r>
                        <a:rPr lang="en-US" sz="1800" b="0" strike="noStrike" spc="-1">
                          <a:latin typeface="Arial"/>
                        </a:rPr>
                        <a:t>０</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latin typeface="Arial"/>
                        </a:rPr>
                        <a:t>１</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latin typeface="Arial"/>
                        </a:rPr>
                        <a:t>１</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438120">
                <a:tc>
                  <a:txBody>
                    <a:bodyPr/>
                    <a:lstStyle/>
                    <a:p>
                      <a:pPr>
                        <a:lnSpc>
                          <a:spcPct val="100000"/>
                        </a:lnSpc>
                      </a:pPr>
                      <a:r>
                        <a:rPr lang="en-US" sz="1800" b="0" strike="noStrike" spc="-1">
                          <a:latin typeface="Arial"/>
                        </a:rPr>
                        <a:t>１</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latin typeface="Arial"/>
                        </a:rPr>
                        <a:t>１</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latin typeface="Arial"/>
                        </a:rPr>
                        <a:t>无效</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bl>
          </a:graphicData>
        </a:graphic>
      </p:graphicFrame>
      <p:pic>
        <p:nvPicPr>
          <p:cNvPr id="9" name="Picture 5" descr="C:\Documents and Settings\Greg Byrd\My Documents\ece206\mh-slides\ch03\ch03-dlatch.jpg">
            <a:extLst>
              <a:ext uri="{FF2B5EF4-FFF2-40B4-BE49-F238E27FC236}">
                <a16:creationId xmlns:a16="http://schemas.microsoft.com/office/drawing/2014/main" id="{F2159670-2E2B-48C1-8228-D66C8BDC05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7271" y="2096576"/>
            <a:ext cx="5323915" cy="195456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F238D31-8A66-40FA-BDE6-9FC362162511}"/>
              </a:ext>
            </a:extLst>
          </p:cNvPr>
          <p:cNvSpPr/>
          <p:nvPr/>
        </p:nvSpPr>
        <p:spPr>
          <a:xfrm>
            <a:off x="3493460" y="783925"/>
            <a:ext cx="3903633" cy="369332"/>
          </a:xfrm>
          <a:prstGeom prst="rect">
            <a:avLst/>
          </a:prstGeom>
        </p:spPr>
        <p:txBody>
          <a:bodyPr wrap="none">
            <a:spAutoFit/>
          </a:bodyPr>
          <a:lstStyle/>
          <a:p>
            <a:r>
              <a:rPr lang="zh-CN" altLang="en-US" dirty="0"/>
              <a:t>锁存器是构成</a:t>
            </a:r>
            <a:r>
              <a:rPr lang="en-US" altLang="zh-CN" dirty="0"/>
              <a:t>CPU</a:t>
            </a:r>
            <a:r>
              <a:rPr lang="zh-CN" altLang="en-US" dirty="0"/>
              <a:t>寄存器的基本单元</a:t>
            </a:r>
            <a:endParaRPr lang="en-US" dirty="0"/>
          </a:p>
        </p:txBody>
      </p:sp>
      <p:pic>
        <p:nvPicPr>
          <p:cNvPr id="11" name="Picture 1043" descr="C:\Documents and Settings\Greg Byrd\My Documents\ece206\mh-slides\ch03\ch03-srlatch.jpg">
            <a:extLst>
              <a:ext uri="{FF2B5EF4-FFF2-40B4-BE49-F238E27FC236}">
                <a16:creationId xmlns:a16="http://schemas.microsoft.com/office/drawing/2014/main" id="{ACABD4B2-94E8-4DDD-B4FE-5D9FCD9C5F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435" y="2084528"/>
            <a:ext cx="3372952" cy="18021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677160" y="609480"/>
            <a:ext cx="8595000" cy="131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dirty="0" err="1">
                <a:solidFill>
                  <a:srgbClr val="5FCBEF"/>
                </a:solidFill>
                <a:latin typeface="Trebuchet MS"/>
                <a:ea typeface="DejaVu Sans"/>
              </a:rPr>
              <a:t>寄存器</a:t>
            </a:r>
            <a:r>
              <a:rPr lang="en-US" sz="3600" b="0" strike="noStrike" spc="-1" dirty="0">
                <a:solidFill>
                  <a:srgbClr val="5FCBEF"/>
                </a:solidFill>
                <a:latin typeface="Trebuchet MS"/>
                <a:ea typeface="DejaVu Sans"/>
              </a:rPr>
              <a:t>   13</a:t>
            </a:r>
            <a:endParaRPr lang="en-US" sz="3600" b="0" strike="noStrike" spc="-1" dirty="0">
              <a:latin typeface="Arial"/>
            </a:endParaRPr>
          </a:p>
        </p:txBody>
      </p:sp>
      <p:pic>
        <p:nvPicPr>
          <p:cNvPr id="8" name="Picture 5" descr="C:\Documents and Settings\Greg Byrd\My Documents\ece206\mh-slides\ch03\ch03-register.jpg">
            <a:extLst>
              <a:ext uri="{FF2B5EF4-FFF2-40B4-BE49-F238E27FC236}">
                <a16:creationId xmlns:a16="http://schemas.microsoft.com/office/drawing/2014/main" id="{449643E8-CD6F-4E2E-B521-422418F31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160" y="1608967"/>
            <a:ext cx="8891688" cy="403484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56CA3FF-E441-428D-930D-5B9CD0A90200}"/>
              </a:ext>
            </a:extLst>
          </p:cNvPr>
          <p:cNvSpPr txBox="1"/>
          <p:nvPr/>
        </p:nvSpPr>
        <p:spPr>
          <a:xfrm>
            <a:off x="3599727" y="6296628"/>
            <a:ext cx="2951544" cy="370390"/>
          </a:xfrm>
          <a:prstGeom prst="rect">
            <a:avLst/>
          </a:prstGeom>
          <a:noFill/>
        </p:spPr>
        <p:txBody>
          <a:bodyPr wrap="square" rtlCol="0">
            <a:spAutoFit/>
          </a:bodyPr>
          <a:lstStyle/>
          <a:p>
            <a:r>
              <a:rPr lang="en-US" altLang="zh-CN" dirty="0"/>
              <a:t>4 Bit </a:t>
            </a:r>
            <a:r>
              <a:rPr lang="zh-CN" altLang="en-US" dirty="0"/>
              <a:t>寄存器</a:t>
            </a:r>
            <a:endParaRPr lang="en-US" dirty="0"/>
          </a:p>
        </p:txBody>
      </p:sp>
    </p:spTree>
    <p:extLst>
      <p:ext uri="{BB962C8B-B14F-4D97-AF65-F5344CB8AC3E}">
        <p14:creationId xmlns:p14="http://schemas.microsoft.com/office/powerpoint/2010/main" val="138251665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294100" y="190982"/>
            <a:ext cx="2173132" cy="131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zh-CN" altLang="en-US" sz="3600" b="0" strike="noStrike" spc="-1" dirty="0">
                <a:solidFill>
                  <a:srgbClr val="5FCBEF"/>
                </a:solidFill>
                <a:latin typeface="Trebuchet MS"/>
                <a:ea typeface="DejaVu Sans"/>
              </a:rPr>
              <a:t>摩尔法则</a:t>
            </a:r>
            <a:endParaRPr lang="en-US" sz="3600" b="0" strike="noStrike" spc="-1" dirty="0">
              <a:latin typeface="Arial"/>
            </a:endParaRPr>
          </a:p>
        </p:txBody>
      </p:sp>
      <p:sp>
        <p:nvSpPr>
          <p:cNvPr id="2" name="TextBox 1">
            <a:extLst>
              <a:ext uri="{FF2B5EF4-FFF2-40B4-BE49-F238E27FC236}">
                <a16:creationId xmlns:a16="http://schemas.microsoft.com/office/drawing/2014/main" id="{C56CA3FF-E441-428D-930D-5B9CD0A90200}"/>
              </a:ext>
            </a:extLst>
          </p:cNvPr>
          <p:cNvSpPr txBox="1"/>
          <p:nvPr/>
        </p:nvSpPr>
        <p:spPr>
          <a:xfrm>
            <a:off x="3599727" y="6296628"/>
            <a:ext cx="2951544" cy="370390"/>
          </a:xfrm>
          <a:prstGeom prst="rect">
            <a:avLst/>
          </a:prstGeom>
          <a:noFill/>
        </p:spPr>
        <p:txBody>
          <a:bodyPr wrap="square" rtlCol="0">
            <a:spAutoFit/>
          </a:bodyPr>
          <a:lstStyle/>
          <a:p>
            <a:r>
              <a:rPr lang="en-US" altLang="zh-CN" dirty="0"/>
              <a:t>4 Bit </a:t>
            </a:r>
            <a:r>
              <a:rPr lang="zh-CN" altLang="en-US" dirty="0"/>
              <a:t>寄存器</a:t>
            </a:r>
            <a:endParaRPr lang="en-US" dirty="0"/>
          </a:p>
        </p:txBody>
      </p:sp>
      <p:pic>
        <p:nvPicPr>
          <p:cNvPr id="3074" name="Picture 2" descr="https://upload.wikimedia.org/wikipedia/commons/thumb/0/00/Transistor_Count_and_Moore%27s_Law_-_2011.svg/1024px-Transistor_Count_and_Moore%27s_Law_-_2011.svg.png">
            <a:extLst>
              <a:ext uri="{FF2B5EF4-FFF2-40B4-BE49-F238E27FC236}">
                <a16:creationId xmlns:a16="http://schemas.microsoft.com/office/drawing/2014/main" id="{139BC2FC-82C2-4722-8B70-1BA5E3948E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9013" y="135235"/>
            <a:ext cx="9558122" cy="6722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68590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3056697" y="936702"/>
            <a:ext cx="5491628" cy="545294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571500" indent="-571500">
              <a:lnSpc>
                <a:spcPct val="150000"/>
              </a:lnSpc>
              <a:buFont typeface="Wingdings" panose="05000000000000000000" pitchFamily="2" charset="2"/>
              <a:buChar char="Ø"/>
            </a:pPr>
            <a:r>
              <a:rPr lang="en-US" sz="3600" b="1" strike="noStrike" spc="-1" dirty="0" err="1">
                <a:solidFill>
                  <a:srgbClr val="5FCBEF"/>
                </a:solidFill>
                <a:latin typeface="Trebuchet MS"/>
                <a:ea typeface="DejaVu Sans"/>
              </a:rPr>
              <a:t>二进制计数</a:t>
            </a:r>
            <a:endParaRPr lang="en-US" sz="3600" b="1" strike="noStrike" spc="-1" dirty="0">
              <a:latin typeface="Arial"/>
            </a:endParaRPr>
          </a:p>
          <a:p>
            <a:pPr marL="571500" indent="-571500">
              <a:lnSpc>
                <a:spcPct val="150000"/>
              </a:lnSpc>
              <a:buFont typeface="Wingdings" panose="05000000000000000000" pitchFamily="2" charset="2"/>
              <a:buChar char="Ø"/>
            </a:pPr>
            <a:r>
              <a:rPr lang="en-US" sz="3600" b="1" strike="noStrike" spc="-1" dirty="0" err="1">
                <a:solidFill>
                  <a:srgbClr val="5FCBEF"/>
                </a:solidFill>
                <a:latin typeface="Trebuchet MS"/>
                <a:ea typeface="DejaVu Sans"/>
              </a:rPr>
              <a:t>数据的表示</a:t>
            </a:r>
            <a:endParaRPr lang="en-US" sz="3600" b="1" strike="noStrike" spc="-1" dirty="0">
              <a:latin typeface="Arial"/>
            </a:endParaRPr>
          </a:p>
          <a:p>
            <a:pPr marL="571500" indent="-571500">
              <a:lnSpc>
                <a:spcPct val="150000"/>
              </a:lnSpc>
              <a:buFont typeface="Wingdings" panose="05000000000000000000" pitchFamily="2" charset="2"/>
              <a:buChar char="Ø"/>
            </a:pPr>
            <a:r>
              <a:rPr lang="en-US" sz="3600" b="1" strike="noStrike" spc="-1" dirty="0" err="1">
                <a:solidFill>
                  <a:srgbClr val="5FCBEF"/>
                </a:solidFill>
                <a:latin typeface="Trebuchet MS"/>
                <a:ea typeface="DejaVu Sans"/>
              </a:rPr>
              <a:t>计算机指令</a:t>
            </a:r>
            <a:endParaRPr lang="en-US" sz="3600" b="1" strike="noStrike" spc="-1" dirty="0">
              <a:solidFill>
                <a:srgbClr val="5FCBEF"/>
              </a:solidFill>
              <a:latin typeface="Trebuchet MS"/>
              <a:ea typeface="DejaVu Sans"/>
            </a:endParaRPr>
          </a:p>
          <a:p>
            <a:pPr marL="571500" indent="-571500">
              <a:lnSpc>
                <a:spcPct val="150000"/>
              </a:lnSpc>
              <a:buFont typeface="Wingdings" panose="05000000000000000000" pitchFamily="2" charset="2"/>
              <a:buChar char="Ø"/>
            </a:pPr>
            <a:r>
              <a:rPr lang="en-US" sz="3600" b="1" spc="-1" dirty="0">
                <a:solidFill>
                  <a:srgbClr val="5FCBEF"/>
                </a:solidFill>
                <a:latin typeface="Trebuchet MS"/>
              </a:rPr>
              <a:t>CPU</a:t>
            </a:r>
            <a:r>
              <a:rPr lang="zh-CN" altLang="en-US" sz="3600" b="1" spc="-1" dirty="0">
                <a:solidFill>
                  <a:srgbClr val="5FCBEF"/>
                </a:solidFill>
                <a:latin typeface="Trebuchet MS"/>
              </a:rPr>
              <a:t>的物理实现</a:t>
            </a:r>
            <a:endParaRPr lang="en-US" sz="3600" b="1" spc="-1" dirty="0">
              <a:solidFill>
                <a:srgbClr val="5FCBEF"/>
              </a:solidFill>
              <a:latin typeface="Trebuchet MS"/>
            </a:endParaRPr>
          </a:p>
          <a:p>
            <a:pPr marL="571500" indent="-571500">
              <a:lnSpc>
                <a:spcPct val="150000"/>
              </a:lnSpc>
              <a:buFont typeface="Wingdings" panose="05000000000000000000" pitchFamily="2" charset="2"/>
              <a:buChar char="Ø"/>
            </a:pPr>
            <a:r>
              <a:rPr lang="zh-CN" altLang="en-US" sz="3600" b="1" spc="-1" dirty="0">
                <a:solidFill>
                  <a:srgbClr val="5FCBEF"/>
                </a:solidFill>
                <a:highlight>
                  <a:srgbClr val="FFFF00"/>
                </a:highlight>
                <a:latin typeface="Trebuchet MS"/>
                <a:ea typeface="DejaVu Sans"/>
              </a:rPr>
              <a:t>内存和磁盘</a:t>
            </a:r>
            <a:endParaRPr lang="en-US" altLang="zh-CN" sz="3600" b="1" spc="-1" dirty="0">
              <a:solidFill>
                <a:srgbClr val="5FCBEF"/>
              </a:solidFill>
              <a:highlight>
                <a:srgbClr val="FFFF00"/>
              </a:highlight>
              <a:latin typeface="Trebuchet MS"/>
              <a:ea typeface="DejaVu Sans"/>
            </a:endParaRPr>
          </a:p>
          <a:p>
            <a:pPr marL="571500" indent="-571500">
              <a:lnSpc>
                <a:spcPct val="150000"/>
              </a:lnSpc>
              <a:buFont typeface="Wingdings" panose="05000000000000000000" pitchFamily="2" charset="2"/>
              <a:buChar char="Ø"/>
            </a:pPr>
            <a:r>
              <a:rPr lang="zh-CN" altLang="en-US" sz="3600" b="1" spc="-1" dirty="0">
                <a:solidFill>
                  <a:srgbClr val="5FCBEF"/>
                </a:solidFill>
                <a:latin typeface="Trebuchet MS"/>
              </a:rPr>
              <a:t>计算机语言</a:t>
            </a:r>
            <a:endParaRPr lang="en-US" sz="3600" b="1" spc="-1" dirty="0">
              <a:solidFill>
                <a:srgbClr val="5FCBEF"/>
              </a:solidFill>
              <a:latin typeface="Trebuchet MS"/>
            </a:endParaRPr>
          </a:p>
        </p:txBody>
      </p:sp>
    </p:spTree>
    <p:extLst>
      <p:ext uri="{BB962C8B-B14F-4D97-AF65-F5344CB8AC3E}">
        <p14:creationId xmlns:p14="http://schemas.microsoft.com/office/powerpoint/2010/main" val="26813917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664803" y="473556"/>
            <a:ext cx="8595000" cy="77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3600" b="0" strike="noStrike" spc="-1" dirty="0" err="1">
                <a:solidFill>
                  <a:srgbClr val="5FCBEF"/>
                </a:solidFill>
                <a:latin typeface="Trebuchet MS"/>
                <a:ea typeface="DejaVu Sans"/>
              </a:rPr>
              <a:t>内存的类型</a:t>
            </a:r>
            <a:endParaRPr lang="en-US" sz="3600" b="0" strike="noStrike" spc="-1" dirty="0">
              <a:latin typeface="Arial"/>
            </a:endParaRPr>
          </a:p>
        </p:txBody>
      </p:sp>
      <p:sp>
        <p:nvSpPr>
          <p:cNvPr id="295" name="CustomShape 2"/>
          <p:cNvSpPr/>
          <p:nvPr/>
        </p:nvSpPr>
        <p:spPr>
          <a:xfrm>
            <a:off x="993240" y="1659240"/>
            <a:ext cx="7273430" cy="267620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84040">
              <a:lnSpc>
                <a:spcPct val="100000"/>
              </a:lnSpc>
              <a:buClr>
                <a:srgbClr val="000000"/>
              </a:buClr>
              <a:buFont typeface="Wingdings" charset="2"/>
              <a:buChar char=""/>
            </a:pPr>
            <a:r>
              <a:rPr lang="en-US" sz="2800" b="0" strike="noStrike" spc="-1" dirty="0" err="1">
                <a:solidFill>
                  <a:srgbClr val="000000"/>
                </a:solidFill>
                <a:latin typeface="Trebuchet MS"/>
                <a:ea typeface="DejaVu Sans"/>
              </a:rPr>
              <a:t>静态</a:t>
            </a:r>
            <a:r>
              <a:rPr lang="en-US" sz="2800" b="0" strike="noStrike" spc="-1" dirty="0">
                <a:solidFill>
                  <a:srgbClr val="000000"/>
                </a:solidFill>
                <a:latin typeface="Trebuchet MS"/>
                <a:ea typeface="DejaVu Sans"/>
              </a:rPr>
              <a:t>(Static) RAM   </a:t>
            </a:r>
            <a:endParaRPr lang="en-US" sz="2800" b="0" strike="noStrike" spc="-1" dirty="0">
              <a:latin typeface="Arial"/>
            </a:endParaRPr>
          </a:p>
          <a:p>
            <a:pPr marL="285840" indent="-284040">
              <a:lnSpc>
                <a:spcPct val="100000"/>
              </a:lnSpc>
              <a:buClr>
                <a:srgbClr val="000000"/>
              </a:buClr>
              <a:buFont typeface="Wingdings" charset="2"/>
              <a:buChar char=""/>
            </a:pPr>
            <a:r>
              <a:rPr lang="en-US" sz="2800" b="0" strike="noStrike" spc="-1" dirty="0" err="1">
                <a:solidFill>
                  <a:srgbClr val="000000"/>
                </a:solidFill>
                <a:latin typeface="Trebuchet MS"/>
                <a:ea typeface="DejaVu Sans"/>
              </a:rPr>
              <a:t>动态（Dynamic</a:t>
            </a:r>
            <a:r>
              <a:rPr lang="en-US" sz="2800" b="0" strike="noStrike" spc="-1" dirty="0">
                <a:solidFill>
                  <a:srgbClr val="000000"/>
                </a:solidFill>
                <a:latin typeface="Trebuchet MS"/>
                <a:ea typeface="DejaVu Sans"/>
              </a:rPr>
              <a:t>) RAM  DRAM</a:t>
            </a:r>
            <a:endParaRPr lang="en-US" sz="2800" b="0" strike="noStrike" spc="-1" dirty="0">
              <a:latin typeface="Arial"/>
            </a:endParaRPr>
          </a:p>
          <a:p>
            <a:pPr marL="285840" indent="-284040">
              <a:lnSpc>
                <a:spcPct val="100000"/>
              </a:lnSpc>
              <a:buClr>
                <a:srgbClr val="000000"/>
              </a:buClr>
              <a:buFont typeface="Wingdings" charset="2"/>
              <a:buChar char=""/>
            </a:pPr>
            <a:r>
              <a:rPr lang="en-US" sz="2800" b="0" strike="noStrike" spc="-1" dirty="0">
                <a:solidFill>
                  <a:srgbClr val="000000"/>
                </a:solidFill>
                <a:latin typeface="Trebuchet MS"/>
                <a:ea typeface="DejaVu Sans"/>
              </a:rPr>
              <a:t>ROM (Read-Only-Memory)</a:t>
            </a:r>
            <a:endParaRPr lang="en-US" sz="2800" b="0" strike="noStrike" spc="-1" dirty="0">
              <a:latin typeface="Arial"/>
            </a:endParaRPr>
          </a:p>
          <a:p>
            <a:pPr marL="285840" indent="-284040">
              <a:lnSpc>
                <a:spcPct val="100000"/>
              </a:lnSpc>
              <a:buClr>
                <a:srgbClr val="000000"/>
              </a:buClr>
              <a:buFont typeface="Wingdings" charset="2"/>
              <a:buChar char=""/>
            </a:pPr>
            <a:r>
              <a:rPr lang="en-US" sz="2800" b="0" strike="noStrike" spc="-1" dirty="0">
                <a:solidFill>
                  <a:srgbClr val="000000"/>
                </a:solidFill>
                <a:latin typeface="Trebuchet MS"/>
                <a:ea typeface="DejaVu Sans"/>
              </a:rPr>
              <a:t>PROM(Programable ROM)</a:t>
            </a:r>
            <a:endParaRPr lang="en-US" sz="2800" b="0" strike="noStrike" spc="-1" dirty="0">
              <a:latin typeface="Arial"/>
            </a:endParaRPr>
          </a:p>
          <a:p>
            <a:pPr marL="285840" indent="-284040">
              <a:lnSpc>
                <a:spcPct val="100000"/>
              </a:lnSpc>
              <a:buClr>
                <a:srgbClr val="000000"/>
              </a:buClr>
              <a:buFont typeface="Wingdings" charset="2"/>
              <a:buChar char=""/>
            </a:pPr>
            <a:r>
              <a:rPr lang="en-US" sz="2800" b="0" strike="noStrike" spc="-1" dirty="0">
                <a:solidFill>
                  <a:srgbClr val="000000"/>
                </a:solidFill>
                <a:latin typeface="Trebuchet MS"/>
                <a:ea typeface="DejaVu Sans"/>
              </a:rPr>
              <a:t>EPROM</a:t>
            </a:r>
            <a:endParaRPr lang="en-US" sz="2800" b="0" strike="noStrike" spc="-1" dirty="0">
              <a:latin typeface="Arial"/>
            </a:endParaRPr>
          </a:p>
          <a:p>
            <a:pPr marL="285840" indent="-284040">
              <a:lnSpc>
                <a:spcPct val="100000"/>
              </a:lnSpc>
              <a:buClr>
                <a:srgbClr val="000000"/>
              </a:buClr>
              <a:buFont typeface="Wingdings" charset="2"/>
              <a:buChar char=""/>
            </a:pPr>
            <a:r>
              <a:rPr lang="en-US" sz="2800" b="0" strike="noStrike" spc="-1" dirty="0">
                <a:solidFill>
                  <a:srgbClr val="000000"/>
                </a:solidFill>
                <a:latin typeface="Trebuchet MS"/>
                <a:ea typeface="DejaVu Sans"/>
              </a:rPr>
              <a:t>EEPROM</a:t>
            </a:r>
            <a:endParaRPr lang="en-US" sz="2800" b="0" strike="noStrike" spc="-1" dirty="0">
              <a:latin typeface="Arial"/>
            </a:endParaRPr>
          </a:p>
        </p:txBody>
      </p:sp>
    </p:spTree>
    <p:extLst>
      <p:ext uri="{BB962C8B-B14F-4D97-AF65-F5344CB8AC3E}">
        <p14:creationId xmlns:p14="http://schemas.microsoft.com/office/powerpoint/2010/main" val="422589021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677160" y="609480"/>
            <a:ext cx="8595000" cy="77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3600" spc="-1" dirty="0">
                <a:solidFill>
                  <a:srgbClr val="5FCBEF"/>
                </a:solidFill>
                <a:latin typeface="Trebuchet MS"/>
                <a:ea typeface="DejaVu Sans"/>
              </a:rPr>
              <a:t>Static </a:t>
            </a:r>
            <a:r>
              <a:rPr lang="en-US" sz="3600" b="0" strike="noStrike" spc="-1" dirty="0">
                <a:solidFill>
                  <a:srgbClr val="5FCBEF"/>
                </a:solidFill>
                <a:latin typeface="Trebuchet MS"/>
                <a:ea typeface="DejaVu Sans"/>
              </a:rPr>
              <a:t>RAM </a:t>
            </a:r>
            <a:r>
              <a:rPr lang="en-US" altLang="zh-CN" sz="3600" b="0" strike="noStrike" spc="-1" dirty="0">
                <a:solidFill>
                  <a:srgbClr val="5FCBEF"/>
                </a:solidFill>
                <a:latin typeface="Trebuchet MS"/>
                <a:ea typeface="DejaVu Sans"/>
              </a:rPr>
              <a:t>– CPU </a:t>
            </a:r>
            <a:r>
              <a:rPr lang="zh-CN" altLang="en-US" sz="3600" b="0" strike="noStrike" spc="-1" dirty="0">
                <a:solidFill>
                  <a:srgbClr val="5FCBEF"/>
                </a:solidFill>
                <a:latin typeface="Trebuchet MS"/>
                <a:ea typeface="DejaVu Sans"/>
              </a:rPr>
              <a:t>高速缓存（</a:t>
            </a:r>
            <a:r>
              <a:rPr lang="en-US" altLang="zh-CN" sz="3600" b="0" strike="noStrike" spc="-1" dirty="0">
                <a:solidFill>
                  <a:srgbClr val="5FCBEF"/>
                </a:solidFill>
                <a:latin typeface="Trebuchet MS"/>
                <a:ea typeface="DejaVu Sans"/>
              </a:rPr>
              <a:t>Cache</a:t>
            </a:r>
            <a:r>
              <a:rPr lang="zh-CN" altLang="en-US" sz="3600" b="0" strike="noStrike" spc="-1" dirty="0">
                <a:solidFill>
                  <a:srgbClr val="5FCBEF"/>
                </a:solidFill>
                <a:latin typeface="Trebuchet MS"/>
                <a:ea typeface="DejaVu Sans"/>
              </a:rPr>
              <a:t>）</a:t>
            </a:r>
            <a:endParaRPr lang="en-US" sz="3600" b="0" strike="noStrike" spc="-1" dirty="0">
              <a:latin typeface="Arial"/>
            </a:endParaRPr>
          </a:p>
        </p:txBody>
      </p:sp>
      <p:sp>
        <p:nvSpPr>
          <p:cNvPr id="4" name="TextBox 3">
            <a:extLst>
              <a:ext uri="{FF2B5EF4-FFF2-40B4-BE49-F238E27FC236}">
                <a16:creationId xmlns:a16="http://schemas.microsoft.com/office/drawing/2014/main" id="{212E22B7-F4DA-4376-AF15-F79A60073DF8}"/>
              </a:ext>
            </a:extLst>
          </p:cNvPr>
          <p:cNvSpPr txBox="1"/>
          <p:nvPr/>
        </p:nvSpPr>
        <p:spPr>
          <a:xfrm>
            <a:off x="1195753" y="1388880"/>
            <a:ext cx="9085385" cy="646331"/>
          </a:xfrm>
          <a:prstGeom prst="rect">
            <a:avLst/>
          </a:prstGeom>
          <a:noFill/>
        </p:spPr>
        <p:txBody>
          <a:bodyPr wrap="square" rtlCol="0">
            <a:spAutoFit/>
          </a:bodyPr>
          <a:lstStyle/>
          <a:p>
            <a:r>
              <a:rPr lang="zh-CN" altLang="en-US" dirty="0"/>
              <a:t>下图是存储一个比特的基本单元。高为“</a:t>
            </a:r>
            <a:r>
              <a:rPr lang="en-US" altLang="zh-CN" dirty="0"/>
              <a:t>1</a:t>
            </a:r>
            <a:r>
              <a:rPr lang="zh-CN" altLang="en-US" dirty="0"/>
              <a:t>”， 低为‘</a:t>
            </a:r>
            <a:r>
              <a:rPr lang="en-US" altLang="zh-CN" dirty="0"/>
              <a:t>0</a:t>
            </a:r>
            <a:r>
              <a:rPr lang="zh-CN" altLang="en-US" dirty="0"/>
              <a:t>’。 不需要刷新电路，数据不会丢失</a:t>
            </a:r>
            <a:r>
              <a:rPr lang="en-US" altLang="zh-CN" dirty="0"/>
              <a:t>, </a:t>
            </a:r>
            <a:r>
              <a:rPr lang="zh-CN" altLang="en-US" dirty="0"/>
              <a:t>一般用作</a:t>
            </a:r>
            <a:r>
              <a:rPr lang="en-US" altLang="zh-CN" dirty="0"/>
              <a:t>CPU</a:t>
            </a:r>
            <a:r>
              <a:rPr lang="zh-CN" altLang="en-US" dirty="0"/>
              <a:t>的高速缓存</a:t>
            </a:r>
            <a:r>
              <a:rPr lang="en-US" altLang="zh-CN" dirty="0"/>
              <a:t>(Cache)</a:t>
            </a:r>
            <a:r>
              <a:rPr lang="zh-CN" altLang="en-US" dirty="0"/>
              <a:t>，与</a:t>
            </a:r>
            <a:r>
              <a:rPr lang="en-US" altLang="zh-CN" dirty="0"/>
              <a:t>CPU</a:t>
            </a:r>
            <a:r>
              <a:rPr lang="zh-CN" altLang="en-US" dirty="0"/>
              <a:t>集成在一起。</a:t>
            </a:r>
            <a:r>
              <a:rPr lang="en-US" altLang="zh-CN" dirty="0"/>
              <a:t> </a:t>
            </a:r>
            <a:r>
              <a:rPr lang="zh-CN" altLang="en-US" dirty="0"/>
              <a:t>现代的</a:t>
            </a:r>
            <a:r>
              <a:rPr lang="en-US" altLang="zh-CN" dirty="0"/>
              <a:t>CPU</a:t>
            </a:r>
            <a:r>
              <a:rPr lang="zh-CN" altLang="en-US" dirty="0"/>
              <a:t>一般有</a:t>
            </a:r>
            <a:r>
              <a:rPr lang="en-US" altLang="zh-CN" dirty="0"/>
              <a:t>2</a:t>
            </a:r>
            <a:r>
              <a:rPr lang="zh-CN" altLang="en-US" dirty="0"/>
              <a:t>或</a:t>
            </a:r>
            <a:r>
              <a:rPr lang="en-US" altLang="zh-CN" dirty="0"/>
              <a:t>3</a:t>
            </a:r>
            <a:r>
              <a:rPr lang="zh-CN" altLang="en-US" dirty="0"/>
              <a:t>级缓存。 </a:t>
            </a:r>
            <a:endParaRPr lang="en-US" dirty="0"/>
          </a:p>
        </p:txBody>
      </p:sp>
      <p:pic>
        <p:nvPicPr>
          <p:cNvPr id="3074" name="Picture 2" descr="å¨è¿éæå¥å¾çæè¿°">
            <a:extLst>
              <a:ext uri="{FF2B5EF4-FFF2-40B4-BE49-F238E27FC236}">
                <a16:creationId xmlns:a16="http://schemas.microsoft.com/office/drawing/2014/main" id="{64D6E00F-4AAC-42F7-AB76-411D687CA4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3862" y="2272734"/>
            <a:ext cx="6410325"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55973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677160" y="609480"/>
            <a:ext cx="8595000" cy="77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3600" b="0" strike="noStrike" spc="-1" dirty="0">
                <a:solidFill>
                  <a:srgbClr val="5FCBEF"/>
                </a:solidFill>
                <a:latin typeface="Trebuchet MS"/>
                <a:ea typeface="DejaVu Sans"/>
              </a:rPr>
              <a:t>DRAM </a:t>
            </a:r>
            <a:r>
              <a:rPr lang="en-US" altLang="zh-CN" sz="3600" b="0" strike="noStrike" spc="-1" dirty="0">
                <a:solidFill>
                  <a:srgbClr val="5FCBEF"/>
                </a:solidFill>
                <a:latin typeface="Trebuchet MS"/>
                <a:ea typeface="DejaVu Sans"/>
              </a:rPr>
              <a:t>– </a:t>
            </a:r>
            <a:r>
              <a:rPr lang="zh-CN" altLang="en-US" sz="3600" b="0" strike="noStrike" spc="-1" dirty="0">
                <a:solidFill>
                  <a:srgbClr val="5FCBEF"/>
                </a:solidFill>
                <a:latin typeface="Trebuchet MS"/>
                <a:ea typeface="DejaVu Sans"/>
              </a:rPr>
              <a:t>计算机的内存</a:t>
            </a:r>
            <a:endParaRPr lang="en-US" sz="3600" b="0" strike="noStrike" spc="-1" dirty="0">
              <a:latin typeface="Arial"/>
            </a:endParaRPr>
          </a:p>
        </p:txBody>
      </p:sp>
      <p:sp>
        <p:nvSpPr>
          <p:cNvPr id="3" name="TextBox 2">
            <a:extLst>
              <a:ext uri="{FF2B5EF4-FFF2-40B4-BE49-F238E27FC236}">
                <a16:creationId xmlns:a16="http://schemas.microsoft.com/office/drawing/2014/main" id="{7D985FD7-4174-4457-A310-CC8A40C937A1}"/>
              </a:ext>
            </a:extLst>
          </p:cNvPr>
          <p:cNvSpPr txBox="1"/>
          <p:nvPr/>
        </p:nvSpPr>
        <p:spPr>
          <a:xfrm>
            <a:off x="3358526" y="5435454"/>
            <a:ext cx="4033838" cy="369332"/>
          </a:xfrm>
          <a:prstGeom prst="rect">
            <a:avLst/>
          </a:prstGeom>
          <a:noFill/>
        </p:spPr>
        <p:txBody>
          <a:bodyPr wrap="square" rtlCol="0">
            <a:spAutoFit/>
          </a:bodyPr>
          <a:lstStyle/>
          <a:p>
            <a:r>
              <a:rPr lang="en-US" dirty="0"/>
              <a:t>DRAM</a:t>
            </a:r>
            <a:r>
              <a:rPr lang="zh-CN" altLang="en-US" dirty="0"/>
              <a:t>的基本存储单元 （一个比特）</a:t>
            </a:r>
            <a:endParaRPr lang="en-US" dirty="0"/>
          </a:p>
        </p:txBody>
      </p:sp>
      <p:sp>
        <p:nvSpPr>
          <p:cNvPr id="4" name="TextBox 3">
            <a:extLst>
              <a:ext uri="{FF2B5EF4-FFF2-40B4-BE49-F238E27FC236}">
                <a16:creationId xmlns:a16="http://schemas.microsoft.com/office/drawing/2014/main" id="{212E22B7-F4DA-4376-AF15-F79A60073DF8}"/>
              </a:ext>
            </a:extLst>
          </p:cNvPr>
          <p:cNvSpPr txBox="1"/>
          <p:nvPr/>
        </p:nvSpPr>
        <p:spPr>
          <a:xfrm>
            <a:off x="1688123" y="1388880"/>
            <a:ext cx="8686800" cy="923330"/>
          </a:xfrm>
          <a:prstGeom prst="rect">
            <a:avLst/>
          </a:prstGeom>
          <a:noFill/>
        </p:spPr>
        <p:txBody>
          <a:bodyPr wrap="square" rtlCol="0">
            <a:spAutoFit/>
          </a:bodyPr>
          <a:lstStyle/>
          <a:p>
            <a:r>
              <a:rPr lang="zh-CN" altLang="en-US" dirty="0"/>
              <a:t>下图是存储一个比特的基本单元。电容两端的电压来表示存储的</a:t>
            </a:r>
            <a:r>
              <a:rPr lang="en-US" altLang="zh-CN" dirty="0"/>
              <a:t>bit, </a:t>
            </a:r>
            <a:r>
              <a:rPr lang="zh-CN" altLang="en-US" dirty="0"/>
              <a:t>高为“</a:t>
            </a:r>
            <a:r>
              <a:rPr lang="en-US" altLang="zh-CN" dirty="0"/>
              <a:t>1</a:t>
            </a:r>
            <a:r>
              <a:rPr lang="zh-CN" altLang="en-US" dirty="0"/>
              <a:t>”， 低位‘</a:t>
            </a:r>
            <a:r>
              <a:rPr lang="en-US" altLang="zh-CN" dirty="0"/>
              <a:t>0</a:t>
            </a:r>
            <a:r>
              <a:rPr lang="zh-CN" altLang="en-US" dirty="0"/>
              <a:t>’。 当字线选通时，从比特线读取或写入数据。由于是电容存储电荷，有漏电，为防止内容丢失，需要定时刷新</a:t>
            </a:r>
            <a:endParaRPr lang="en-US" dirty="0"/>
          </a:p>
        </p:txBody>
      </p:sp>
      <p:pic>
        <p:nvPicPr>
          <p:cNvPr id="5" name="Picture 4">
            <a:extLst>
              <a:ext uri="{FF2B5EF4-FFF2-40B4-BE49-F238E27FC236}">
                <a16:creationId xmlns:a16="http://schemas.microsoft.com/office/drawing/2014/main" id="{16703295-F317-4895-9048-343CAF075AA8}"/>
              </a:ext>
            </a:extLst>
          </p:cNvPr>
          <p:cNvPicPr>
            <a:picLocks noChangeAspect="1"/>
          </p:cNvPicPr>
          <p:nvPr/>
        </p:nvPicPr>
        <p:blipFill>
          <a:blip r:embed="rId3"/>
          <a:stretch>
            <a:fillRect/>
          </a:stretch>
        </p:blipFill>
        <p:spPr>
          <a:xfrm>
            <a:off x="2295526" y="2555631"/>
            <a:ext cx="3003306" cy="2507105"/>
          </a:xfrm>
          <a:prstGeom prst="rect">
            <a:avLst/>
          </a:prstGeom>
        </p:spPr>
      </p:pic>
    </p:spTree>
    <p:extLst>
      <p:ext uri="{BB962C8B-B14F-4D97-AF65-F5344CB8AC3E}">
        <p14:creationId xmlns:p14="http://schemas.microsoft.com/office/powerpoint/2010/main" val="75491635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677160" y="609480"/>
            <a:ext cx="8595000" cy="77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3600" b="0" strike="noStrike" spc="-1" dirty="0">
                <a:latin typeface="Arial"/>
              </a:rPr>
              <a:t>DRAM</a:t>
            </a:r>
          </a:p>
        </p:txBody>
      </p:sp>
      <p:pic>
        <p:nvPicPr>
          <p:cNvPr id="5" name="Picture 19" descr="C:\Documents and Settings\Greg Byrd\My Documents\ece206\mh-slides\ch03\ch03-memory.jpg">
            <a:extLst>
              <a:ext uri="{FF2B5EF4-FFF2-40B4-BE49-F238E27FC236}">
                <a16:creationId xmlns:a16="http://schemas.microsoft.com/office/drawing/2014/main" id="{CE8C1A95-AF4C-443D-B22F-6450BA3220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3557" y="1574278"/>
            <a:ext cx="5463956" cy="505927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4">
            <a:extLst>
              <a:ext uri="{FF2B5EF4-FFF2-40B4-BE49-F238E27FC236}">
                <a16:creationId xmlns:a16="http://schemas.microsoft.com/office/drawing/2014/main" id="{1561D466-AFAB-428F-BC84-7FAF610F29B8}"/>
              </a:ext>
            </a:extLst>
          </p:cNvPr>
          <p:cNvSpPr>
            <a:spLocks noChangeArrowheads="1"/>
          </p:cNvSpPr>
          <p:nvPr/>
        </p:nvSpPr>
        <p:spPr bwMode="auto">
          <a:xfrm>
            <a:off x="5668901" y="1758341"/>
            <a:ext cx="476250" cy="3886200"/>
          </a:xfrm>
          <a:prstGeom prst="rect">
            <a:avLst/>
          </a:prstGeom>
          <a:noFill/>
          <a:ln w="9525">
            <a:solidFill>
              <a:srgbClr val="CE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Text Box 5">
            <a:extLst>
              <a:ext uri="{FF2B5EF4-FFF2-40B4-BE49-F238E27FC236}">
                <a16:creationId xmlns:a16="http://schemas.microsoft.com/office/drawing/2014/main" id="{2758160E-982A-4E82-8967-CDBBAC777228}"/>
              </a:ext>
            </a:extLst>
          </p:cNvPr>
          <p:cNvSpPr txBox="1">
            <a:spLocks noChangeArrowheads="1"/>
          </p:cNvSpPr>
          <p:nvPr/>
        </p:nvSpPr>
        <p:spPr bwMode="auto">
          <a:xfrm>
            <a:off x="4927538" y="5873141"/>
            <a:ext cx="1146468" cy="369332"/>
          </a:xfrm>
          <a:prstGeom prst="rect">
            <a:avLst/>
          </a:prstGeom>
          <a:noFill/>
          <a:ln w="9525">
            <a:solidFill>
              <a:srgbClr val="CE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CE0000"/>
                </a:solidFill>
                <a:latin typeface="Franklin Gothic Book" panose="020B0503020102020204" pitchFamily="34" charset="0"/>
              </a:rPr>
              <a:t>地址译码</a:t>
            </a:r>
            <a:endParaRPr lang="en-US" altLang="en-US" sz="1800" b="1" dirty="0">
              <a:solidFill>
                <a:srgbClr val="CE0000"/>
              </a:solidFill>
              <a:latin typeface="Franklin Gothic Book" panose="020B0503020102020204" pitchFamily="34" charset="0"/>
            </a:endParaRPr>
          </a:p>
        </p:txBody>
      </p:sp>
      <p:sp>
        <p:nvSpPr>
          <p:cNvPr id="9" name="Line 6">
            <a:extLst>
              <a:ext uri="{FF2B5EF4-FFF2-40B4-BE49-F238E27FC236}">
                <a16:creationId xmlns:a16="http://schemas.microsoft.com/office/drawing/2014/main" id="{7F6086FD-8BD4-4E5C-9C34-FD6542532BA4}"/>
              </a:ext>
            </a:extLst>
          </p:cNvPr>
          <p:cNvSpPr>
            <a:spLocks noChangeShapeType="1"/>
          </p:cNvSpPr>
          <p:nvPr/>
        </p:nvSpPr>
        <p:spPr bwMode="auto">
          <a:xfrm flipV="1">
            <a:off x="5516501" y="5644541"/>
            <a:ext cx="152400" cy="304800"/>
          </a:xfrm>
          <a:prstGeom prst="line">
            <a:avLst/>
          </a:prstGeom>
          <a:noFill/>
          <a:ln w="9525">
            <a:solidFill>
              <a:srgbClr val="CE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Text Box 7">
            <a:extLst>
              <a:ext uri="{FF2B5EF4-FFF2-40B4-BE49-F238E27FC236}">
                <a16:creationId xmlns:a16="http://schemas.microsoft.com/office/drawing/2014/main" id="{8F40FD97-583A-4D62-A7C9-190FB6CA672E}"/>
              </a:ext>
            </a:extLst>
          </p:cNvPr>
          <p:cNvSpPr txBox="1">
            <a:spLocks noChangeArrowheads="1"/>
          </p:cNvSpPr>
          <p:nvPr/>
        </p:nvSpPr>
        <p:spPr bwMode="auto">
          <a:xfrm>
            <a:off x="6500751" y="1224941"/>
            <a:ext cx="877163" cy="369332"/>
          </a:xfrm>
          <a:prstGeom prst="rect">
            <a:avLst/>
          </a:prstGeom>
          <a:noFill/>
          <a:ln w="9525">
            <a:solidFill>
              <a:srgbClr val="CE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dirty="0">
                <a:solidFill>
                  <a:srgbClr val="CE0000"/>
                </a:solidFill>
                <a:latin typeface="Franklin Gothic Book" panose="020B0503020102020204" pitchFamily="34" charset="0"/>
              </a:rPr>
              <a:t>字选择</a:t>
            </a:r>
            <a:endParaRPr lang="en-US" altLang="en-US" sz="1800" b="1" dirty="0">
              <a:solidFill>
                <a:srgbClr val="CE0000"/>
              </a:solidFill>
              <a:latin typeface="Franklin Gothic Book" panose="020B0503020102020204" pitchFamily="34" charset="0"/>
            </a:endParaRPr>
          </a:p>
        </p:txBody>
      </p:sp>
      <p:sp>
        <p:nvSpPr>
          <p:cNvPr id="11" name="Line 8">
            <a:extLst>
              <a:ext uri="{FF2B5EF4-FFF2-40B4-BE49-F238E27FC236}">
                <a16:creationId xmlns:a16="http://schemas.microsoft.com/office/drawing/2014/main" id="{7946653A-6180-49A1-85D1-DD9F9172F2B6}"/>
              </a:ext>
            </a:extLst>
          </p:cNvPr>
          <p:cNvSpPr>
            <a:spLocks noChangeShapeType="1"/>
          </p:cNvSpPr>
          <p:nvPr/>
        </p:nvSpPr>
        <p:spPr bwMode="auto">
          <a:xfrm flipH="1">
            <a:off x="8405751" y="1529741"/>
            <a:ext cx="252412" cy="557213"/>
          </a:xfrm>
          <a:prstGeom prst="line">
            <a:avLst/>
          </a:prstGeom>
          <a:noFill/>
          <a:ln w="9525">
            <a:solidFill>
              <a:srgbClr val="CE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 Box 9">
            <a:extLst>
              <a:ext uri="{FF2B5EF4-FFF2-40B4-BE49-F238E27FC236}">
                <a16:creationId xmlns:a16="http://schemas.microsoft.com/office/drawing/2014/main" id="{9C5E0F65-3F80-4F6D-8F32-E25187D9DA33}"/>
              </a:ext>
            </a:extLst>
          </p:cNvPr>
          <p:cNvSpPr txBox="1">
            <a:spLocks noChangeArrowheads="1"/>
          </p:cNvSpPr>
          <p:nvPr/>
        </p:nvSpPr>
        <p:spPr bwMode="auto">
          <a:xfrm>
            <a:off x="8166038" y="1148741"/>
            <a:ext cx="877163" cy="369332"/>
          </a:xfrm>
          <a:prstGeom prst="rect">
            <a:avLst/>
          </a:prstGeom>
          <a:noFill/>
          <a:ln w="9525">
            <a:solidFill>
              <a:srgbClr val="CE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dirty="0">
                <a:solidFill>
                  <a:srgbClr val="CE0000"/>
                </a:solidFill>
                <a:latin typeface="Franklin Gothic Book" panose="020B0503020102020204" pitchFamily="34" charset="0"/>
              </a:rPr>
              <a:t>字使能</a:t>
            </a:r>
            <a:endParaRPr lang="en-US" altLang="en-US" sz="1800" b="1" dirty="0">
              <a:solidFill>
                <a:srgbClr val="CE0000"/>
              </a:solidFill>
              <a:latin typeface="Franklin Gothic Book" panose="020B0503020102020204" pitchFamily="34" charset="0"/>
            </a:endParaRPr>
          </a:p>
        </p:txBody>
      </p:sp>
      <p:sp>
        <p:nvSpPr>
          <p:cNvPr id="13" name="Line 10">
            <a:extLst>
              <a:ext uri="{FF2B5EF4-FFF2-40B4-BE49-F238E27FC236}">
                <a16:creationId xmlns:a16="http://schemas.microsoft.com/office/drawing/2014/main" id="{73FF4578-9E5A-494B-81BD-3C51CB74D119}"/>
              </a:ext>
            </a:extLst>
          </p:cNvPr>
          <p:cNvSpPr>
            <a:spLocks noChangeShapeType="1"/>
          </p:cNvSpPr>
          <p:nvPr/>
        </p:nvSpPr>
        <p:spPr bwMode="auto">
          <a:xfrm flipH="1">
            <a:off x="6842063" y="1529741"/>
            <a:ext cx="198438" cy="407988"/>
          </a:xfrm>
          <a:prstGeom prst="line">
            <a:avLst/>
          </a:prstGeom>
          <a:noFill/>
          <a:ln w="9525">
            <a:solidFill>
              <a:srgbClr val="CE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Text Box 11">
            <a:extLst>
              <a:ext uri="{FF2B5EF4-FFF2-40B4-BE49-F238E27FC236}">
                <a16:creationId xmlns:a16="http://schemas.microsoft.com/office/drawing/2014/main" id="{07CB0371-E77D-425D-B7AA-1222C6BF9A38}"/>
              </a:ext>
            </a:extLst>
          </p:cNvPr>
          <p:cNvSpPr txBox="1">
            <a:spLocks noChangeArrowheads="1"/>
          </p:cNvSpPr>
          <p:nvPr/>
        </p:nvSpPr>
        <p:spPr bwMode="auto">
          <a:xfrm>
            <a:off x="4167126" y="1377341"/>
            <a:ext cx="646331" cy="369332"/>
          </a:xfrm>
          <a:prstGeom prst="rect">
            <a:avLst/>
          </a:prstGeom>
          <a:noFill/>
          <a:ln w="9525">
            <a:solidFill>
              <a:srgbClr val="CE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dirty="0">
                <a:solidFill>
                  <a:srgbClr val="CE0000"/>
                </a:solidFill>
                <a:latin typeface="Franklin Gothic Book" panose="020B0503020102020204" pitchFamily="34" charset="0"/>
              </a:rPr>
              <a:t>地址</a:t>
            </a:r>
            <a:endParaRPr lang="en-US" altLang="en-US" sz="1800" b="1" dirty="0">
              <a:solidFill>
                <a:srgbClr val="CE0000"/>
              </a:solidFill>
              <a:latin typeface="Franklin Gothic Book" panose="020B0503020102020204" pitchFamily="34" charset="0"/>
            </a:endParaRPr>
          </a:p>
        </p:txBody>
      </p:sp>
      <p:sp>
        <p:nvSpPr>
          <p:cNvPr id="15" name="Text Box 12">
            <a:extLst>
              <a:ext uri="{FF2B5EF4-FFF2-40B4-BE49-F238E27FC236}">
                <a16:creationId xmlns:a16="http://schemas.microsoft.com/office/drawing/2014/main" id="{DAC8D939-1E16-41A7-93E5-5C25C749A5E1}"/>
              </a:ext>
            </a:extLst>
          </p:cNvPr>
          <p:cNvSpPr txBox="1">
            <a:spLocks noChangeArrowheads="1"/>
          </p:cNvSpPr>
          <p:nvPr/>
        </p:nvSpPr>
        <p:spPr bwMode="auto">
          <a:xfrm>
            <a:off x="4106801" y="1986941"/>
            <a:ext cx="877163" cy="369332"/>
          </a:xfrm>
          <a:prstGeom prst="rect">
            <a:avLst/>
          </a:prstGeom>
          <a:noFill/>
          <a:ln w="9525">
            <a:solidFill>
              <a:srgbClr val="CE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CE0000"/>
                </a:solidFill>
                <a:latin typeface="Franklin Gothic Book" panose="020B0503020102020204" pitchFamily="34" charset="0"/>
              </a:rPr>
              <a:t>写使能</a:t>
            </a:r>
            <a:endParaRPr lang="en-US" altLang="en-US" sz="1800" b="1" dirty="0">
              <a:solidFill>
                <a:srgbClr val="CE0000"/>
              </a:solidFill>
              <a:latin typeface="Franklin Gothic Book" panose="020B0503020102020204" pitchFamily="34" charset="0"/>
            </a:endParaRPr>
          </a:p>
        </p:txBody>
      </p:sp>
      <p:sp>
        <p:nvSpPr>
          <p:cNvPr id="16" name="Text Box 13">
            <a:extLst>
              <a:ext uri="{FF2B5EF4-FFF2-40B4-BE49-F238E27FC236}">
                <a16:creationId xmlns:a16="http://schemas.microsoft.com/office/drawing/2014/main" id="{5D497970-60BC-4AA9-B188-5CA0146B270D}"/>
              </a:ext>
            </a:extLst>
          </p:cNvPr>
          <p:cNvSpPr txBox="1">
            <a:spLocks noChangeArrowheads="1"/>
          </p:cNvSpPr>
          <p:nvPr/>
        </p:nvSpPr>
        <p:spPr bwMode="auto">
          <a:xfrm>
            <a:off x="10317101" y="1263041"/>
            <a:ext cx="1158656" cy="369332"/>
          </a:xfrm>
          <a:prstGeom prst="rect">
            <a:avLst/>
          </a:prstGeom>
          <a:noFill/>
          <a:ln w="9525">
            <a:solidFill>
              <a:srgbClr val="CE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800" b="1" dirty="0">
                <a:solidFill>
                  <a:srgbClr val="CE0000"/>
                </a:solidFill>
                <a:latin typeface="Franklin Gothic Book" panose="020B0503020102020204" pitchFamily="34" charset="0"/>
              </a:rPr>
              <a:t>输入数据</a:t>
            </a:r>
            <a:endParaRPr lang="en-US" altLang="en-US" sz="1800" b="1" dirty="0">
              <a:solidFill>
                <a:srgbClr val="CE0000"/>
              </a:solidFill>
              <a:latin typeface="Franklin Gothic Book" panose="020B0503020102020204" pitchFamily="34" charset="0"/>
            </a:endParaRPr>
          </a:p>
        </p:txBody>
      </p:sp>
      <p:sp>
        <p:nvSpPr>
          <p:cNvPr id="17" name="Text Box 14">
            <a:extLst>
              <a:ext uri="{FF2B5EF4-FFF2-40B4-BE49-F238E27FC236}">
                <a16:creationId xmlns:a16="http://schemas.microsoft.com/office/drawing/2014/main" id="{4BF862EF-A9E3-4AE6-9A2A-A0FF5D79D5FE}"/>
              </a:ext>
            </a:extLst>
          </p:cNvPr>
          <p:cNvSpPr txBox="1">
            <a:spLocks noChangeArrowheads="1"/>
          </p:cNvSpPr>
          <p:nvPr/>
        </p:nvSpPr>
        <p:spPr bwMode="auto">
          <a:xfrm>
            <a:off x="6049901" y="6406541"/>
            <a:ext cx="1107996" cy="369332"/>
          </a:xfrm>
          <a:prstGeom prst="rect">
            <a:avLst/>
          </a:prstGeom>
          <a:noFill/>
          <a:ln w="9525">
            <a:solidFill>
              <a:srgbClr val="CE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dirty="0">
                <a:solidFill>
                  <a:srgbClr val="CE0000"/>
                </a:solidFill>
                <a:latin typeface="Franklin Gothic Book" panose="020B0503020102020204" pitchFamily="34" charset="0"/>
              </a:rPr>
              <a:t>输出数据</a:t>
            </a:r>
            <a:endParaRPr lang="en-US" altLang="en-US" sz="1800" b="1" dirty="0">
              <a:solidFill>
                <a:srgbClr val="CE0000"/>
              </a:solidFill>
              <a:latin typeface="Franklin Gothic Book" panose="020B0503020102020204" pitchFamily="34" charset="0"/>
            </a:endParaRPr>
          </a:p>
        </p:txBody>
      </p:sp>
      <p:sp>
        <p:nvSpPr>
          <p:cNvPr id="18" name="Line 15">
            <a:extLst>
              <a:ext uri="{FF2B5EF4-FFF2-40B4-BE49-F238E27FC236}">
                <a16:creationId xmlns:a16="http://schemas.microsoft.com/office/drawing/2014/main" id="{3EB76EAF-830B-48AD-99E3-A97A0BC260CF}"/>
              </a:ext>
            </a:extLst>
          </p:cNvPr>
          <p:cNvSpPr>
            <a:spLocks noChangeShapeType="1"/>
          </p:cNvSpPr>
          <p:nvPr/>
        </p:nvSpPr>
        <p:spPr bwMode="auto">
          <a:xfrm>
            <a:off x="5211701" y="1529741"/>
            <a:ext cx="381000" cy="0"/>
          </a:xfrm>
          <a:prstGeom prst="line">
            <a:avLst/>
          </a:prstGeom>
          <a:noFill/>
          <a:ln w="9525">
            <a:solidFill>
              <a:srgbClr val="CE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16">
            <a:extLst>
              <a:ext uri="{FF2B5EF4-FFF2-40B4-BE49-F238E27FC236}">
                <a16:creationId xmlns:a16="http://schemas.microsoft.com/office/drawing/2014/main" id="{76BE3D5B-19F2-4835-BD76-B5D19FF040C5}"/>
              </a:ext>
            </a:extLst>
          </p:cNvPr>
          <p:cNvSpPr>
            <a:spLocks noChangeShapeType="1"/>
          </p:cNvSpPr>
          <p:nvPr/>
        </p:nvSpPr>
        <p:spPr bwMode="auto">
          <a:xfrm flipV="1">
            <a:off x="4906901" y="1885341"/>
            <a:ext cx="584200" cy="406400"/>
          </a:xfrm>
          <a:prstGeom prst="line">
            <a:avLst/>
          </a:prstGeom>
          <a:noFill/>
          <a:ln w="9525">
            <a:solidFill>
              <a:srgbClr val="CE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17">
            <a:extLst>
              <a:ext uri="{FF2B5EF4-FFF2-40B4-BE49-F238E27FC236}">
                <a16:creationId xmlns:a16="http://schemas.microsoft.com/office/drawing/2014/main" id="{174631DD-FC0C-47F3-87C6-0170C924B603}"/>
              </a:ext>
            </a:extLst>
          </p:cNvPr>
          <p:cNvSpPr>
            <a:spLocks noChangeShapeType="1"/>
          </p:cNvSpPr>
          <p:nvPr/>
        </p:nvSpPr>
        <p:spPr bwMode="auto">
          <a:xfrm flipH="1">
            <a:off x="9783701" y="1529741"/>
            <a:ext cx="533400" cy="0"/>
          </a:xfrm>
          <a:prstGeom prst="line">
            <a:avLst/>
          </a:prstGeom>
          <a:noFill/>
          <a:ln w="9525">
            <a:solidFill>
              <a:srgbClr val="CE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18">
            <a:extLst>
              <a:ext uri="{FF2B5EF4-FFF2-40B4-BE49-F238E27FC236}">
                <a16:creationId xmlns:a16="http://schemas.microsoft.com/office/drawing/2014/main" id="{E8C55FC0-C7D3-4E4F-8420-18A46FE09F44}"/>
              </a:ext>
            </a:extLst>
          </p:cNvPr>
          <p:cNvSpPr>
            <a:spLocks noChangeShapeType="1"/>
          </p:cNvSpPr>
          <p:nvPr/>
        </p:nvSpPr>
        <p:spPr bwMode="auto">
          <a:xfrm flipV="1">
            <a:off x="7345301" y="6558941"/>
            <a:ext cx="457200" cy="0"/>
          </a:xfrm>
          <a:prstGeom prst="line">
            <a:avLst/>
          </a:prstGeom>
          <a:noFill/>
          <a:ln w="9525">
            <a:solidFill>
              <a:srgbClr val="CE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TextBox 1">
            <a:extLst>
              <a:ext uri="{FF2B5EF4-FFF2-40B4-BE49-F238E27FC236}">
                <a16:creationId xmlns:a16="http://schemas.microsoft.com/office/drawing/2014/main" id="{0076C806-C793-4563-BBF2-4B89B6EDD7CA}"/>
              </a:ext>
            </a:extLst>
          </p:cNvPr>
          <p:cNvSpPr txBox="1"/>
          <p:nvPr/>
        </p:nvSpPr>
        <p:spPr>
          <a:xfrm>
            <a:off x="994155" y="2010635"/>
            <a:ext cx="2960463" cy="1200329"/>
          </a:xfrm>
          <a:prstGeom prst="rect">
            <a:avLst/>
          </a:prstGeom>
          <a:noFill/>
        </p:spPr>
        <p:txBody>
          <a:bodyPr wrap="square" rtlCol="0">
            <a:spAutoFit/>
          </a:bodyPr>
          <a:lstStyle/>
          <a:p>
            <a:r>
              <a:rPr lang="en-US" altLang="zh-CN" dirty="0"/>
              <a:t>CPU</a:t>
            </a:r>
            <a:r>
              <a:rPr lang="zh-CN" altLang="en-US" dirty="0"/>
              <a:t>或主桥上集成有内存控制器，负责把系统外部总线上的地址翻译成各种访问内存需要的信号</a:t>
            </a:r>
            <a:endParaRPr lang="en-US" dirty="0"/>
          </a:p>
        </p:txBody>
      </p:sp>
    </p:spTree>
    <p:extLst>
      <p:ext uri="{BB962C8B-B14F-4D97-AF65-F5344CB8AC3E}">
        <p14:creationId xmlns:p14="http://schemas.microsoft.com/office/powerpoint/2010/main" val="24707810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370703" y="609479"/>
            <a:ext cx="8901457" cy="18865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zh-CN" altLang="en-US" sz="3600" spc="-1" dirty="0">
                <a:solidFill>
                  <a:srgbClr val="5FCBEF"/>
                </a:solidFill>
                <a:latin typeface="Trebuchet MS"/>
              </a:rPr>
              <a:t>  磁盘</a:t>
            </a:r>
            <a:endParaRPr lang="en-US" altLang="zh-CN" sz="3600" spc="-1" dirty="0">
              <a:solidFill>
                <a:srgbClr val="5FCBEF"/>
              </a:solidFill>
              <a:latin typeface="Trebuchet MS"/>
            </a:endParaRPr>
          </a:p>
          <a:p>
            <a:pPr>
              <a:lnSpc>
                <a:spcPct val="100000"/>
              </a:lnSpc>
            </a:pPr>
            <a:r>
              <a:rPr lang="zh-CN" altLang="en-US" sz="3600" spc="-1" dirty="0">
                <a:solidFill>
                  <a:srgbClr val="5FCBEF"/>
                </a:solidFill>
                <a:latin typeface="Trebuchet MS"/>
              </a:rPr>
              <a:t>（</a:t>
            </a:r>
            <a:r>
              <a:rPr lang="en-US" altLang="zh-CN" sz="3600" spc="-1" dirty="0">
                <a:solidFill>
                  <a:srgbClr val="5FCBEF"/>
                </a:solidFill>
                <a:latin typeface="Trebuchet MS"/>
              </a:rPr>
              <a:t>HDD</a:t>
            </a:r>
            <a:r>
              <a:rPr lang="zh-CN" altLang="en-US" sz="3600" spc="-1" dirty="0">
                <a:solidFill>
                  <a:srgbClr val="5FCBEF"/>
                </a:solidFill>
                <a:latin typeface="Trebuchet MS"/>
              </a:rPr>
              <a:t>）</a:t>
            </a:r>
            <a:endParaRPr lang="en-US" sz="3600" b="0" strike="noStrike" spc="-1" dirty="0">
              <a:latin typeface="Arial"/>
            </a:endParaRPr>
          </a:p>
        </p:txBody>
      </p:sp>
      <p:sp>
        <p:nvSpPr>
          <p:cNvPr id="295" name="CustomShape 2"/>
          <p:cNvSpPr/>
          <p:nvPr/>
        </p:nvSpPr>
        <p:spPr>
          <a:xfrm>
            <a:off x="994517" y="6248520"/>
            <a:ext cx="8462994" cy="39865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1800">
              <a:lnSpc>
                <a:spcPct val="100000"/>
              </a:lnSpc>
              <a:buClr>
                <a:srgbClr val="000000"/>
              </a:buClr>
            </a:pPr>
            <a:r>
              <a:rPr lang="zh-CN" altLang="en-US" sz="2000" spc="-1" dirty="0">
                <a:solidFill>
                  <a:srgbClr val="000000"/>
                </a:solidFill>
                <a:latin typeface="Trebuchet MS"/>
              </a:rPr>
              <a:t>视频 </a:t>
            </a:r>
            <a:r>
              <a:rPr lang="en-US" sz="2000" spc="-1" dirty="0">
                <a:solidFill>
                  <a:srgbClr val="000000"/>
                </a:solidFill>
                <a:latin typeface="Trebuchet MS"/>
              </a:rPr>
              <a:t>How do hard drives work - </a:t>
            </a:r>
            <a:r>
              <a:rPr lang="en-US" sz="2000" spc="-1" dirty="0" err="1">
                <a:solidFill>
                  <a:srgbClr val="000000"/>
                </a:solidFill>
                <a:latin typeface="Trebuchet MS"/>
              </a:rPr>
              <a:t>Kanawat</a:t>
            </a:r>
            <a:r>
              <a:rPr lang="en-US" sz="2000" spc="-1" dirty="0">
                <a:solidFill>
                  <a:srgbClr val="000000"/>
                </a:solidFill>
                <a:latin typeface="Trebuchet MS"/>
              </a:rPr>
              <a:t> Senanan-wteUW2sL7bc</a:t>
            </a:r>
            <a:endParaRPr lang="en-US" sz="2000" b="0" strike="noStrike" spc="-1" dirty="0">
              <a:latin typeface="Arial"/>
            </a:endParaRPr>
          </a:p>
        </p:txBody>
      </p:sp>
      <p:pic>
        <p:nvPicPr>
          <p:cNvPr id="2" name="Picture 1">
            <a:extLst>
              <a:ext uri="{FF2B5EF4-FFF2-40B4-BE49-F238E27FC236}">
                <a16:creationId xmlns:a16="http://schemas.microsoft.com/office/drawing/2014/main" id="{5F31D418-6D80-44B5-8105-C4052925401B}"/>
              </a:ext>
            </a:extLst>
          </p:cNvPr>
          <p:cNvPicPr>
            <a:picLocks noChangeAspect="1"/>
          </p:cNvPicPr>
          <p:nvPr/>
        </p:nvPicPr>
        <p:blipFill>
          <a:blip r:embed="rId3"/>
          <a:stretch>
            <a:fillRect/>
          </a:stretch>
        </p:blipFill>
        <p:spPr>
          <a:xfrm>
            <a:off x="2496065" y="574296"/>
            <a:ext cx="7838775" cy="5734122"/>
          </a:xfrm>
          <a:prstGeom prst="rect">
            <a:avLst/>
          </a:prstGeom>
        </p:spPr>
      </p:pic>
    </p:spTree>
    <p:extLst>
      <p:ext uri="{BB962C8B-B14F-4D97-AF65-F5344CB8AC3E}">
        <p14:creationId xmlns:p14="http://schemas.microsoft.com/office/powerpoint/2010/main" val="339000493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677160" y="609480"/>
            <a:ext cx="8595000" cy="77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zh-CN" altLang="en-US" sz="3600" spc="-1" dirty="0">
                <a:solidFill>
                  <a:srgbClr val="5FCBEF"/>
                </a:solidFill>
                <a:latin typeface="Trebuchet MS"/>
              </a:rPr>
              <a:t>固态硬盘（</a:t>
            </a:r>
            <a:r>
              <a:rPr lang="en-US" altLang="zh-CN" sz="3600" spc="-1" dirty="0">
                <a:solidFill>
                  <a:srgbClr val="5FCBEF"/>
                </a:solidFill>
                <a:latin typeface="Trebuchet MS"/>
              </a:rPr>
              <a:t>SSD</a:t>
            </a:r>
            <a:r>
              <a:rPr lang="zh-CN" altLang="en-US" sz="3600" spc="-1" dirty="0">
                <a:solidFill>
                  <a:srgbClr val="5FCBEF"/>
                </a:solidFill>
                <a:latin typeface="Trebuchet MS"/>
              </a:rPr>
              <a:t>）</a:t>
            </a:r>
            <a:endParaRPr lang="en-US" sz="3600" b="0" strike="noStrike" spc="-1" dirty="0">
              <a:latin typeface="Arial"/>
            </a:endParaRPr>
          </a:p>
        </p:txBody>
      </p:sp>
      <p:pic>
        <p:nvPicPr>
          <p:cNvPr id="4" name="Picture 3">
            <a:extLst>
              <a:ext uri="{FF2B5EF4-FFF2-40B4-BE49-F238E27FC236}">
                <a16:creationId xmlns:a16="http://schemas.microsoft.com/office/drawing/2014/main" id="{798246A1-907E-4E1D-B668-70B18CFBDB41}"/>
              </a:ext>
            </a:extLst>
          </p:cNvPr>
          <p:cNvPicPr>
            <a:picLocks noChangeAspect="1"/>
          </p:cNvPicPr>
          <p:nvPr/>
        </p:nvPicPr>
        <p:blipFill>
          <a:blip r:embed="rId3"/>
          <a:stretch>
            <a:fillRect/>
          </a:stretch>
        </p:blipFill>
        <p:spPr>
          <a:xfrm>
            <a:off x="111211" y="1992182"/>
            <a:ext cx="5457825" cy="4757351"/>
          </a:xfrm>
          <a:prstGeom prst="rect">
            <a:avLst/>
          </a:prstGeom>
        </p:spPr>
      </p:pic>
      <p:pic>
        <p:nvPicPr>
          <p:cNvPr id="5" name="Picture 4">
            <a:extLst>
              <a:ext uri="{FF2B5EF4-FFF2-40B4-BE49-F238E27FC236}">
                <a16:creationId xmlns:a16="http://schemas.microsoft.com/office/drawing/2014/main" id="{6D00EDEF-9495-4EDE-A8C8-722A0DF9134E}"/>
              </a:ext>
            </a:extLst>
          </p:cNvPr>
          <p:cNvPicPr>
            <a:picLocks noChangeAspect="1"/>
          </p:cNvPicPr>
          <p:nvPr/>
        </p:nvPicPr>
        <p:blipFill>
          <a:blip r:embed="rId4"/>
          <a:stretch>
            <a:fillRect/>
          </a:stretch>
        </p:blipFill>
        <p:spPr>
          <a:xfrm>
            <a:off x="5569036" y="0"/>
            <a:ext cx="6622964" cy="6858000"/>
          </a:xfrm>
          <a:prstGeom prst="rect">
            <a:avLst/>
          </a:prstGeom>
        </p:spPr>
      </p:pic>
    </p:spTree>
    <p:extLst>
      <p:ext uri="{BB962C8B-B14F-4D97-AF65-F5344CB8AC3E}">
        <p14:creationId xmlns:p14="http://schemas.microsoft.com/office/powerpoint/2010/main" val="217686195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2041936" y="892098"/>
            <a:ext cx="5491628" cy="542663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571500" indent="-571500">
              <a:lnSpc>
                <a:spcPct val="150000"/>
              </a:lnSpc>
              <a:buFont typeface="Wingdings" panose="05000000000000000000" pitchFamily="2" charset="2"/>
              <a:buChar char="Ø"/>
            </a:pPr>
            <a:r>
              <a:rPr lang="en-US" sz="3600" b="1" strike="noStrike" spc="-1" dirty="0" err="1">
                <a:solidFill>
                  <a:srgbClr val="5FCBEF"/>
                </a:solidFill>
                <a:highlight>
                  <a:srgbClr val="FFFF00"/>
                </a:highlight>
                <a:latin typeface="Trebuchet MS"/>
                <a:ea typeface="DejaVu Sans"/>
              </a:rPr>
              <a:t>二进制计数</a:t>
            </a:r>
            <a:endParaRPr lang="en-US" sz="3600" b="1" strike="noStrike" spc="-1" dirty="0">
              <a:highlight>
                <a:srgbClr val="FFFF00"/>
              </a:highlight>
              <a:latin typeface="Arial"/>
            </a:endParaRPr>
          </a:p>
          <a:p>
            <a:pPr marL="571500" indent="-571500">
              <a:lnSpc>
                <a:spcPct val="150000"/>
              </a:lnSpc>
              <a:buFont typeface="Wingdings" panose="05000000000000000000" pitchFamily="2" charset="2"/>
              <a:buChar char="Ø"/>
            </a:pPr>
            <a:r>
              <a:rPr lang="en-US" sz="3600" b="1" strike="noStrike" spc="-1" dirty="0" err="1">
                <a:solidFill>
                  <a:srgbClr val="5FCBEF"/>
                </a:solidFill>
                <a:latin typeface="Trebuchet MS"/>
                <a:ea typeface="DejaVu Sans"/>
              </a:rPr>
              <a:t>数据的表示</a:t>
            </a:r>
            <a:endParaRPr lang="en-US" sz="3600" b="1" strike="noStrike" spc="-1" dirty="0">
              <a:latin typeface="Arial"/>
            </a:endParaRPr>
          </a:p>
          <a:p>
            <a:pPr marL="571500" indent="-571500">
              <a:lnSpc>
                <a:spcPct val="150000"/>
              </a:lnSpc>
              <a:buFont typeface="Wingdings" panose="05000000000000000000" pitchFamily="2" charset="2"/>
              <a:buChar char="Ø"/>
            </a:pPr>
            <a:r>
              <a:rPr lang="en-US" sz="3600" b="1" strike="noStrike" spc="-1" dirty="0" err="1">
                <a:solidFill>
                  <a:srgbClr val="5FCBEF"/>
                </a:solidFill>
                <a:latin typeface="Trebuchet MS"/>
                <a:ea typeface="DejaVu Sans"/>
              </a:rPr>
              <a:t>计算机指令</a:t>
            </a:r>
            <a:endParaRPr lang="en-US" sz="3600" b="1" strike="noStrike" spc="-1" dirty="0">
              <a:solidFill>
                <a:srgbClr val="5FCBEF"/>
              </a:solidFill>
              <a:latin typeface="Trebuchet MS"/>
              <a:ea typeface="DejaVu Sans"/>
            </a:endParaRPr>
          </a:p>
          <a:p>
            <a:pPr marL="571500" indent="-571500">
              <a:lnSpc>
                <a:spcPct val="150000"/>
              </a:lnSpc>
              <a:buFont typeface="Wingdings" panose="05000000000000000000" pitchFamily="2" charset="2"/>
              <a:buChar char="Ø"/>
            </a:pPr>
            <a:r>
              <a:rPr lang="en-US" sz="3600" b="1" spc="-1" dirty="0">
                <a:solidFill>
                  <a:srgbClr val="5FCBEF"/>
                </a:solidFill>
                <a:latin typeface="Trebuchet MS"/>
              </a:rPr>
              <a:t>CPU</a:t>
            </a:r>
            <a:r>
              <a:rPr lang="zh-CN" altLang="en-US" sz="3600" b="1" spc="-1" dirty="0">
                <a:solidFill>
                  <a:srgbClr val="5FCBEF"/>
                </a:solidFill>
                <a:latin typeface="Trebuchet MS"/>
              </a:rPr>
              <a:t>的物理实现</a:t>
            </a:r>
            <a:endParaRPr lang="en-US" sz="3600" b="1" strike="noStrike" spc="-1" dirty="0">
              <a:solidFill>
                <a:srgbClr val="5FCBEF"/>
              </a:solidFill>
              <a:latin typeface="Trebuchet MS"/>
              <a:ea typeface="DejaVu Sans"/>
            </a:endParaRPr>
          </a:p>
          <a:p>
            <a:pPr marL="571500" indent="-571500">
              <a:lnSpc>
                <a:spcPct val="150000"/>
              </a:lnSpc>
              <a:buFont typeface="Wingdings" panose="05000000000000000000" pitchFamily="2" charset="2"/>
              <a:buChar char="Ø"/>
            </a:pPr>
            <a:r>
              <a:rPr lang="zh-CN" altLang="en-US" sz="3600" b="1" spc="-1" dirty="0">
                <a:solidFill>
                  <a:srgbClr val="5FCBEF"/>
                </a:solidFill>
                <a:latin typeface="Trebuchet MS"/>
              </a:rPr>
              <a:t>内存和磁盘</a:t>
            </a:r>
            <a:endParaRPr lang="en-US" altLang="zh-CN" sz="3600" b="1" spc="-1" dirty="0">
              <a:solidFill>
                <a:srgbClr val="5FCBEF"/>
              </a:solidFill>
              <a:latin typeface="Trebuchet MS"/>
            </a:endParaRPr>
          </a:p>
          <a:p>
            <a:pPr marL="571500" indent="-571500">
              <a:lnSpc>
                <a:spcPct val="150000"/>
              </a:lnSpc>
              <a:buFont typeface="Wingdings" panose="05000000000000000000" pitchFamily="2" charset="2"/>
              <a:buChar char="Ø"/>
            </a:pPr>
            <a:r>
              <a:rPr lang="zh-CN" altLang="en-US" sz="3600" b="1" spc="-1" dirty="0">
                <a:solidFill>
                  <a:srgbClr val="5FCBEF"/>
                </a:solidFill>
                <a:latin typeface="Trebuchet MS"/>
              </a:rPr>
              <a:t>计算机语言</a:t>
            </a:r>
            <a:endParaRPr lang="en-US" sz="3600" b="1" spc="-1" dirty="0">
              <a:solidFill>
                <a:srgbClr val="5FCBEF"/>
              </a:solidFill>
              <a:latin typeface="Trebuchet MS"/>
            </a:endParaRPr>
          </a:p>
          <a:p>
            <a:pPr>
              <a:lnSpc>
                <a:spcPct val="150000"/>
              </a:lnSpc>
            </a:pPr>
            <a:endParaRPr lang="en-US" sz="3600" b="1"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3647712" y="847492"/>
            <a:ext cx="5491628" cy="54722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571500" indent="-571500">
              <a:lnSpc>
                <a:spcPct val="150000"/>
              </a:lnSpc>
              <a:buFont typeface="Wingdings" panose="05000000000000000000" pitchFamily="2" charset="2"/>
              <a:buChar char="Ø"/>
            </a:pPr>
            <a:r>
              <a:rPr lang="en-US" sz="3600" b="1" strike="noStrike" spc="-1" dirty="0" err="1">
                <a:solidFill>
                  <a:srgbClr val="5FCBEF"/>
                </a:solidFill>
                <a:latin typeface="Trebuchet MS"/>
                <a:ea typeface="DejaVu Sans"/>
              </a:rPr>
              <a:t>二进制计数</a:t>
            </a:r>
            <a:endParaRPr lang="en-US" sz="3600" b="1" strike="noStrike" spc="-1" dirty="0">
              <a:latin typeface="Arial"/>
            </a:endParaRPr>
          </a:p>
          <a:p>
            <a:pPr marL="571500" indent="-571500">
              <a:lnSpc>
                <a:spcPct val="150000"/>
              </a:lnSpc>
              <a:buFont typeface="Wingdings" panose="05000000000000000000" pitchFamily="2" charset="2"/>
              <a:buChar char="Ø"/>
            </a:pPr>
            <a:r>
              <a:rPr lang="en-US" sz="3600" b="1" strike="noStrike" spc="-1" dirty="0" err="1">
                <a:solidFill>
                  <a:srgbClr val="5FCBEF"/>
                </a:solidFill>
                <a:latin typeface="Trebuchet MS"/>
                <a:ea typeface="DejaVu Sans"/>
              </a:rPr>
              <a:t>数据的表示</a:t>
            </a:r>
            <a:endParaRPr lang="en-US" sz="3600" b="1" strike="noStrike" spc="-1" dirty="0">
              <a:latin typeface="Arial"/>
            </a:endParaRPr>
          </a:p>
          <a:p>
            <a:pPr marL="571500" indent="-571500">
              <a:lnSpc>
                <a:spcPct val="150000"/>
              </a:lnSpc>
              <a:buFont typeface="Wingdings" panose="05000000000000000000" pitchFamily="2" charset="2"/>
              <a:buChar char="Ø"/>
            </a:pPr>
            <a:r>
              <a:rPr lang="en-US" sz="3600" b="1" strike="noStrike" spc="-1" dirty="0" err="1">
                <a:solidFill>
                  <a:srgbClr val="5FCBEF"/>
                </a:solidFill>
                <a:latin typeface="Trebuchet MS"/>
                <a:ea typeface="DejaVu Sans"/>
              </a:rPr>
              <a:t>计算机指令</a:t>
            </a:r>
            <a:endParaRPr lang="en-US" sz="3600" b="1" strike="noStrike" spc="-1" dirty="0">
              <a:solidFill>
                <a:srgbClr val="5FCBEF"/>
              </a:solidFill>
              <a:latin typeface="Trebuchet MS"/>
              <a:ea typeface="DejaVu Sans"/>
            </a:endParaRPr>
          </a:p>
          <a:p>
            <a:pPr marL="571500" indent="-571500">
              <a:lnSpc>
                <a:spcPct val="150000"/>
              </a:lnSpc>
              <a:buFont typeface="Wingdings" panose="05000000000000000000" pitchFamily="2" charset="2"/>
              <a:buChar char="Ø"/>
            </a:pPr>
            <a:r>
              <a:rPr lang="en-US" sz="3600" b="1" spc="-1" dirty="0">
                <a:solidFill>
                  <a:srgbClr val="5FCBEF"/>
                </a:solidFill>
                <a:latin typeface="Trebuchet MS"/>
              </a:rPr>
              <a:t>CPU</a:t>
            </a:r>
            <a:r>
              <a:rPr lang="zh-CN" altLang="en-US" sz="3600" b="1" spc="-1" dirty="0">
                <a:solidFill>
                  <a:srgbClr val="5FCBEF"/>
                </a:solidFill>
                <a:latin typeface="Trebuchet MS"/>
              </a:rPr>
              <a:t>的物理实现</a:t>
            </a:r>
            <a:endParaRPr lang="en-US" sz="3600" b="1" spc="-1" dirty="0">
              <a:solidFill>
                <a:srgbClr val="5FCBEF"/>
              </a:solidFill>
              <a:latin typeface="Trebuchet MS"/>
            </a:endParaRPr>
          </a:p>
          <a:p>
            <a:pPr marL="571500" indent="-571500">
              <a:lnSpc>
                <a:spcPct val="150000"/>
              </a:lnSpc>
              <a:buFont typeface="Wingdings" panose="05000000000000000000" pitchFamily="2" charset="2"/>
              <a:buChar char="Ø"/>
            </a:pPr>
            <a:r>
              <a:rPr lang="zh-CN" altLang="en-US" sz="3600" b="1" spc="-1" dirty="0">
                <a:solidFill>
                  <a:srgbClr val="5FCBEF"/>
                </a:solidFill>
                <a:latin typeface="Trebuchet MS"/>
                <a:ea typeface="DejaVu Sans"/>
              </a:rPr>
              <a:t>内存和磁盘</a:t>
            </a:r>
            <a:endParaRPr lang="en-US" altLang="zh-CN" sz="3600" b="1" spc="-1" dirty="0">
              <a:solidFill>
                <a:srgbClr val="5FCBEF"/>
              </a:solidFill>
              <a:latin typeface="Trebuchet MS"/>
              <a:ea typeface="DejaVu Sans"/>
            </a:endParaRPr>
          </a:p>
          <a:p>
            <a:pPr marL="571500" indent="-571500">
              <a:lnSpc>
                <a:spcPct val="150000"/>
              </a:lnSpc>
              <a:buFont typeface="Wingdings" panose="05000000000000000000" pitchFamily="2" charset="2"/>
              <a:buChar char="Ø"/>
            </a:pPr>
            <a:r>
              <a:rPr lang="zh-CN" altLang="en-US" sz="3600" b="1" spc="-1" dirty="0">
                <a:solidFill>
                  <a:srgbClr val="5FCBEF"/>
                </a:solidFill>
                <a:highlight>
                  <a:srgbClr val="FFFF00"/>
                </a:highlight>
                <a:latin typeface="Trebuchet MS"/>
              </a:rPr>
              <a:t>计算机语言</a:t>
            </a:r>
            <a:endParaRPr lang="en-US" sz="3600" b="1" spc="-1" dirty="0">
              <a:solidFill>
                <a:srgbClr val="5FCBEF"/>
              </a:solidFill>
              <a:highlight>
                <a:srgbClr val="FFFF00"/>
              </a:highlight>
              <a:latin typeface="Trebuchet MS"/>
            </a:endParaRPr>
          </a:p>
        </p:txBody>
      </p:sp>
    </p:spTree>
    <p:extLst>
      <p:ext uri="{BB962C8B-B14F-4D97-AF65-F5344CB8AC3E}">
        <p14:creationId xmlns:p14="http://schemas.microsoft.com/office/powerpoint/2010/main" val="88028802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677160" y="609480"/>
            <a:ext cx="8595000" cy="77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3600" b="0" strike="noStrike" spc="-1">
                <a:solidFill>
                  <a:srgbClr val="5FCBEF"/>
                </a:solidFill>
                <a:latin typeface="Trebuchet MS"/>
                <a:ea typeface="DejaVu Sans"/>
              </a:rPr>
              <a:t>计算机语言</a:t>
            </a:r>
            <a:endParaRPr lang="en-US" sz="3600" b="0" strike="noStrike" spc="-1">
              <a:latin typeface="Arial"/>
            </a:endParaRPr>
          </a:p>
        </p:txBody>
      </p:sp>
      <p:sp>
        <p:nvSpPr>
          <p:cNvPr id="262" name="CustomShape 2"/>
          <p:cNvSpPr/>
          <p:nvPr/>
        </p:nvSpPr>
        <p:spPr>
          <a:xfrm>
            <a:off x="1681274" y="1411809"/>
            <a:ext cx="6901920" cy="1475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4040">
              <a:lnSpc>
                <a:spcPct val="100000"/>
              </a:lnSpc>
              <a:buClr>
                <a:srgbClr val="000000"/>
              </a:buClr>
              <a:buFont typeface="Wingdings" charset="2"/>
              <a:buChar char=""/>
            </a:pPr>
            <a:r>
              <a:rPr lang="en-US" sz="1800" b="0" strike="noStrike" spc="-1" dirty="0" err="1">
                <a:solidFill>
                  <a:srgbClr val="000000"/>
                </a:solidFill>
                <a:latin typeface="Trebuchet MS"/>
                <a:ea typeface="DejaVu Sans"/>
              </a:rPr>
              <a:t>机器语言</a:t>
            </a:r>
            <a:r>
              <a:rPr lang="en-US" sz="1800" b="0" strike="noStrike" spc="-1" dirty="0">
                <a:solidFill>
                  <a:srgbClr val="000000"/>
                </a:solidFill>
                <a:latin typeface="Trebuchet MS"/>
                <a:ea typeface="DejaVu Sans"/>
              </a:rPr>
              <a:t> </a:t>
            </a:r>
            <a:r>
              <a:rPr lang="zh-CN" altLang="en-US" sz="1800" b="0" strike="noStrike" spc="-1" dirty="0">
                <a:solidFill>
                  <a:srgbClr val="000000"/>
                </a:solidFill>
                <a:latin typeface="Trebuchet MS"/>
                <a:ea typeface="DejaVu Sans"/>
              </a:rPr>
              <a:t>（全部是</a:t>
            </a:r>
            <a:r>
              <a:rPr lang="en-US" altLang="zh-CN" sz="1800" b="0" strike="noStrike" spc="-1" dirty="0">
                <a:solidFill>
                  <a:srgbClr val="000000"/>
                </a:solidFill>
                <a:latin typeface="Trebuchet MS"/>
                <a:ea typeface="DejaVu Sans"/>
              </a:rPr>
              <a:t>0</a:t>
            </a:r>
            <a:r>
              <a:rPr lang="zh-CN" altLang="en-US" sz="1800" b="0" strike="noStrike" spc="-1" dirty="0">
                <a:solidFill>
                  <a:srgbClr val="000000"/>
                </a:solidFill>
                <a:latin typeface="Trebuchet MS"/>
                <a:ea typeface="DejaVu Sans"/>
              </a:rPr>
              <a:t>和</a:t>
            </a:r>
            <a:r>
              <a:rPr lang="en-US" altLang="zh-CN" sz="1800" b="0" strike="noStrike" spc="-1" dirty="0">
                <a:solidFill>
                  <a:srgbClr val="000000"/>
                </a:solidFill>
                <a:latin typeface="Trebuchet MS"/>
                <a:ea typeface="DejaVu Sans"/>
              </a:rPr>
              <a:t>1</a:t>
            </a:r>
            <a:r>
              <a:rPr lang="zh-CN" altLang="en-US" sz="1800" b="0" strike="noStrike" spc="-1" dirty="0">
                <a:solidFill>
                  <a:srgbClr val="000000"/>
                </a:solidFill>
                <a:latin typeface="Trebuchet MS"/>
                <a:ea typeface="DejaVu Sans"/>
              </a:rPr>
              <a:t>）</a:t>
            </a:r>
            <a:endParaRPr lang="en-US" sz="1800" b="0" strike="noStrike" spc="-1" dirty="0">
              <a:latin typeface="Arial"/>
            </a:endParaRPr>
          </a:p>
          <a:p>
            <a:pPr marL="285840" indent="-284040">
              <a:lnSpc>
                <a:spcPct val="100000"/>
              </a:lnSpc>
              <a:buClr>
                <a:srgbClr val="000000"/>
              </a:buClr>
              <a:buFont typeface="Wingdings" charset="2"/>
              <a:buChar char=""/>
            </a:pPr>
            <a:r>
              <a:rPr lang="en-US" sz="1800" b="0" strike="noStrike" spc="-1" dirty="0" err="1">
                <a:solidFill>
                  <a:srgbClr val="000000"/>
                </a:solidFill>
                <a:latin typeface="Trebuchet MS"/>
                <a:ea typeface="DejaVu Sans"/>
              </a:rPr>
              <a:t>汇编语言</a:t>
            </a:r>
            <a:r>
              <a:rPr lang="en-US" sz="1800" b="0" strike="noStrike" spc="-1" dirty="0">
                <a:solidFill>
                  <a:srgbClr val="000000"/>
                </a:solidFill>
                <a:latin typeface="Trebuchet MS"/>
                <a:ea typeface="DejaVu Sans"/>
              </a:rPr>
              <a:t>   </a:t>
            </a:r>
            <a:r>
              <a:rPr lang="zh-CN" altLang="en-US" sz="1800" b="0" strike="noStrike" spc="-1" dirty="0">
                <a:solidFill>
                  <a:srgbClr val="000000"/>
                </a:solidFill>
                <a:latin typeface="Trebuchet MS"/>
                <a:ea typeface="DejaVu Sans"/>
              </a:rPr>
              <a:t>（</a:t>
            </a:r>
            <a:r>
              <a:rPr lang="en-US" altLang="zh-CN" sz="1800" b="0" strike="noStrike" spc="-1" dirty="0">
                <a:solidFill>
                  <a:srgbClr val="000000"/>
                </a:solidFill>
                <a:latin typeface="Trebuchet MS"/>
                <a:ea typeface="DejaVu Sans"/>
              </a:rPr>
              <a:t>MOV, JMP, ADD</a:t>
            </a:r>
            <a:r>
              <a:rPr lang="zh-CN" altLang="en-US" sz="1800" b="0" strike="noStrike" spc="-1" dirty="0">
                <a:solidFill>
                  <a:srgbClr val="000000"/>
                </a:solidFill>
                <a:latin typeface="Trebuchet MS"/>
                <a:ea typeface="DejaVu Sans"/>
              </a:rPr>
              <a:t>）</a:t>
            </a:r>
            <a:endParaRPr lang="en-US" sz="1800" b="0" strike="noStrike" spc="-1" dirty="0">
              <a:latin typeface="Arial"/>
            </a:endParaRPr>
          </a:p>
          <a:p>
            <a:pPr marL="285840" indent="-284040">
              <a:lnSpc>
                <a:spcPct val="100000"/>
              </a:lnSpc>
              <a:buClr>
                <a:srgbClr val="000000"/>
              </a:buClr>
              <a:buFont typeface="Wingdings" charset="2"/>
              <a:buChar char=""/>
            </a:pPr>
            <a:r>
              <a:rPr lang="en-US" sz="1800" b="0" strike="noStrike" spc="-1" dirty="0" err="1">
                <a:solidFill>
                  <a:srgbClr val="000000"/>
                </a:solidFill>
                <a:latin typeface="Trebuchet MS"/>
                <a:ea typeface="DejaVu Sans"/>
              </a:rPr>
              <a:t>高级语言</a:t>
            </a:r>
            <a:r>
              <a:rPr lang="en-US" sz="1800" b="0" strike="noStrike" spc="-1" dirty="0">
                <a:solidFill>
                  <a:srgbClr val="000000"/>
                </a:solidFill>
                <a:latin typeface="Trebuchet MS"/>
                <a:ea typeface="DejaVu Sans"/>
              </a:rPr>
              <a:t>    </a:t>
            </a:r>
            <a:r>
              <a:rPr lang="zh-CN" altLang="en-US" sz="1800" b="0" strike="noStrike" spc="-1" dirty="0">
                <a:solidFill>
                  <a:srgbClr val="000000"/>
                </a:solidFill>
                <a:latin typeface="Trebuchet MS"/>
                <a:ea typeface="DejaVu Sans"/>
              </a:rPr>
              <a:t>（</a:t>
            </a:r>
            <a:r>
              <a:rPr lang="en-US" altLang="zh-CN" sz="1800" b="0" strike="noStrike" spc="-1" dirty="0">
                <a:solidFill>
                  <a:srgbClr val="000000"/>
                </a:solidFill>
                <a:latin typeface="Trebuchet MS"/>
                <a:ea typeface="DejaVu Sans"/>
              </a:rPr>
              <a:t>C/C++</a:t>
            </a:r>
            <a:r>
              <a:rPr lang="zh-CN" altLang="en-US" sz="1800" b="0" strike="noStrike" spc="-1" dirty="0">
                <a:solidFill>
                  <a:srgbClr val="000000"/>
                </a:solidFill>
                <a:latin typeface="Trebuchet MS"/>
                <a:ea typeface="DejaVu Sans"/>
              </a:rPr>
              <a:t>语言，</a:t>
            </a:r>
            <a:r>
              <a:rPr lang="en-US" altLang="zh-CN" sz="1800" b="0" strike="noStrike" spc="-1" dirty="0">
                <a:solidFill>
                  <a:srgbClr val="000000"/>
                </a:solidFill>
                <a:latin typeface="Trebuchet MS"/>
                <a:ea typeface="DejaVu Sans"/>
              </a:rPr>
              <a:t>JAVA, Python </a:t>
            </a:r>
            <a:r>
              <a:rPr lang="zh-CN" altLang="en-US" sz="1800" b="0" strike="noStrike" spc="-1" dirty="0">
                <a:solidFill>
                  <a:srgbClr val="000000"/>
                </a:solidFill>
                <a:latin typeface="Trebuchet MS"/>
                <a:ea typeface="DejaVu Sans"/>
              </a:rPr>
              <a:t>等）</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0" strike="noStrike" spc="-1" dirty="0" err="1">
                <a:solidFill>
                  <a:srgbClr val="000000"/>
                </a:solidFill>
                <a:latin typeface="Trebuchet MS"/>
                <a:ea typeface="DejaVu Sans"/>
              </a:rPr>
              <a:t>编译</a:t>
            </a:r>
            <a:r>
              <a:rPr lang="en-US" sz="1800" b="0" strike="noStrike" spc="-1" dirty="0">
                <a:solidFill>
                  <a:srgbClr val="000000"/>
                </a:solidFill>
                <a:latin typeface="Trebuchet MS"/>
                <a:ea typeface="DejaVu Sans"/>
              </a:rPr>
              <a:t>，</a:t>
            </a:r>
            <a:r>
              <a:rPr lang="zh-CN" altLang="en-US" sz="1800" b="0" strike="noStrike" spc="-1" dirty="0">
                <a:solidFill>
                  <a:srgbClr val="000000"/>
                </a:solidFill>
                <a:latin typeface="Trebuchet MS"/>
                <a:ea typeface="DejaVu Sans"/>
              </a:rPr>
              <a:t>链接，</a:t>
            </a:r>
            <a:endParaRPr lang="en-US" sz="1800" b="0" strike="noStrike" spc="-1" dirty="0">
              <a:latin typeface="Arial"/>
            </a:endParaRPr>
          </a:p>
        </p:txBody>
      </p:sp>
      <p:sp>
        <p:nvSpPr>
          <p:cNvPr id="263" name="CustomShape 3"/>
          <p:cNvSpPr/>
          <p:nvPr/>
        </p:nvSpPr>
        <p:spPr>
          <a:xfrm>
            <a:off x="1179000" y="3903784"/>
            <a:ext cx="4281480" cy="1676936"/>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2" name="Rectangle 1">
            <a:extLst>
              <a:ext uri="{FF2B5EF4-FFF2-40B4-BE49-F238E27FC236}">
                <a16:creationId xmlns:a16="http://schemas.microsoft.com/office/drawing/2014/main" id="{16ED38C8-D7B1-486D-A573-25001514AAE6}"/>
              </a:ext>
            </a:extLst>
          </p:cNvPr>
          <p:cNvSpPr/>
          <p:nvPr/>
        </p:nvSpPr>
        <p:spPr>
          <a:xfrm>
            <a:off x="879230" y="3903784"/>
            <a:ext cx="2497015" cy="2862322"/>
          </a:xfrm>
          <a:prstGeom prst="rect">
            <a:avLst/>
          </a:prstGeom>
        </p:spPr>
        <p:txBody>
          <a:bodyPr wrap="square">
            <a:spAutoFit/>
          </a:bodyPr>
          <a:lstStyle/>
          <a:p>
            <a:r>
              <a:rPr lang="en-US" dirty="0"/>
              <a:t>int main(void)</a:t>
            </a:r>
          </a:p>
          <a:p>
            <a:r>
              <a:rPr lang="en-US" dirty="0"/>
              <a:t>{</a:t>
            </a:r>
          </a:p>
          <a:p>
            <a:r>
              <a:rPr lang="en-US" dirty="0"/>
              <a:t>        int a, b, c;</a:t>
            </a:r>
          </a:p>
          <a:p>
            <a:r>
              <a:rPr lang="en-US" dirty="0"/>
              <a:t>        </a:t>
            </a:r>
          </a:p>
          <a:p>
            <a:r>
              <a:rPr lang="en-US" dirty="0"/>
              <a:t>        a = 1;</a:t>
            </a:r>
          </a:p>
          <a:p>
            <a:r>
              <a:rPr lang="en-US" dirty="0"/>
              <a:t>        b =2;</a:t>
            </a:r>
          </a:p>
          <a:p>
            <a:r>
              <a:rPr lang="en-US" dirty="0"/>
              <a:t>        c = a+ b;</a:t>
            </a:r>
          </a:p>
          <a:p>
            <a:endParaRPr lang="en-US" dirty="0"/>
          </a:p>
          <a:p>
            <a:r>
              <a:rPr lang="en-US" dirty="0"/>
              <a:t>        return 0;</a:t>
            </a:r>
          </a:p>
          <a:p>
            <a:r>
              <a:rPr lang="en-US" dirty="0"/>
              <a:t>}</a:t>
            </a:r>
          </a:p>
        </p:txBody>
      </p:sp>
      <p:sp>
        <p:nvSpPr>
          <p:cNvPr id="4" name="Rectangle 3">
            <a:extLst>
              <a:ext uri="{FF2B5EF4-FFF2-40B4-BE49-F238E27FC236}">
                <a16:creationId xmlns:a16="http://schemas.microsoft.com/office/drawing/2014/main" id="{A5D3403B-B8EF-41B1-9AEA-0CD8FAE2E4F7}"/>
              </a:ext>
            </a:extLst>
          </p:cNvPr>
          <p:cNvSpPr/>
          <p:nvPr/>
        </p:nvSpPr>
        <p:spPr>
          <a:xfrm>
            <a:off x="4248785" y="2887682"/>
            <a:ext cx="6901920" cy="3970318"/>
          </a:xfrm>
          <a:prstGeom prst="rect">
            <a:avLst/>
          </a:prstGeom>
        </p:spPr>
        <p:txBody>
          <a:bodyPr wrap="square">
            <a:spAutoFit/>
          </a:bodyPr>
          <a:lstStyle/>
          <a:p>
            <a:r>
              <a:rPr lang="en-US" dirty="0"/>
              <a:t>00001125 &lt;main&gt;:</a:t>
            </a:r>
          </a:p>
          <a:p>
            <a:r>
              <a:rPr lang="en-US" dirty="0"/>
              <a:t>    1125:	55                   	             push   %</a:t>
            </a:r>
            <a:r>
              <a:rPr lang="en-US" dirty="0" err="1"/>
              <a:t>rbp</a:t>
            </a:r>
            <a:endParaRPr lang="en-US" dirty="0"/>
          </a:p>
          <a:p>
            <a:r>
              <a:rPr lang="en-US" dirty="0"/>
              <a:t>    1126:	89 e5                	             mov    %</a:t>
            </a:r>
            <a:r>
              <a:rPr lang="en-US" dirty="0" err="1"/>
              <a:t>esp</a:t>
            </a:r>
            <a:r>
              <a:rPr lang="en-US" dirty="0"/>
              <a:t>,%</a:t>
            </a:r>
            <a:r>
              <a:rPr lang="en-US" dirty="0" err="1"/>
              <a:t>ebp</a:t>
            </a:r>
            <a:endParaRPr lang="en-US" dirty="0"/>
          </a:p>
          <a:p>
            <a:r>
              <a:rPr lang="en-US" dirty="0"/>
              <a:t>    1128:	67 c7 45 f4 01 00 00         </a:t>
            </a:r>
            <a:r>
              <a:rPr lang="en-US" dirty="0" err="1"/>
              <a:t>movl</a:t>
            </a:r>
            <a:r>
              <a:rPr lang="en-US" dirty="0"/>
              <a:t>   $0x1,-0xc(%</a:t>
            </a:r>
            <a:r>
              <a:rPr lang="en-US" dirty="0" err="1"/>
              <a:t>ebp</a:t>
            </a:r>
            <a:r>
              <a:rPr lang="en-US" dirty="0"/>
              <a:t>)</a:t>
            </a:r>
          </a:p>
          <a:p>
            <a:r>
              <a:rPr lang="en-US" dirty="0"/>
              <a:t>    112f:	00 </a:t>
            </a:r>
          </a:p>
          <a:p>
            <a:r>
              <a:rPr lang="en-US" dirty="0"/>
              <a:t>    1130:	67 c7 45 f8 02 00 00         </a:t>
            </a:r>
            <a:r>
              <a:rPr lang="en-US" dirty="0" err="1"/>
              <a:t>movl</a:t>
            </a:r>
            <a:r>
              <a:rPr lang="en-US" dirty="0"/>
              <a:t>   $0x2,-0x8(%</a:t>
            </a:r>
            <a:r>
              <a:rPr lang="en-US" dirty="0" err="1"/>
              <a:t>ebp</a:t>
            </a:r>
            <a:r>
              <a:rPr lang="en-US" dirty="0"/>
              <a:t>)</a:t>
            </a:r>
          </a:p>
          <a:p>
            <a:r>
              <a:rPr lang="en-US" dirty="0"/>
              <a:t>    1137:	00 </a:t>
            </a:r>
          </a:p>
          <a:p>
            <a:r>
              <a:rPr lang="en-US" dirty="0"/>
              <a:t>    1138:	67 8b 55 f4                        mov    -0xc(%</a:t>
            </a:r>
            <a:r>
              <a:rPr lang="en-US" dirty="0" err="1"/>
              <a:t>ebp</a:t>
            </a:r>
            <a:r>
              <a:rPr lang="en-US" dirty="0"/>
              <a:t>),%</a:t>
            </a:r>
            <a:r>
              <a:rPr lang="en-US" dirty="0" err="1"/>
              <a:t>edx</a:t>
            </a:r>
            <a:endParaRPr lang="en-US" dirty="0"/>
          </a:p>
          <a:p>
            <a:r>
              <a:rPr lang="en-US" dirty="0"/>
              <a:t>    113c:	67 8b 45 f8                        mov    -0x8(%</a:t>
            </a:r>
            <a:r>
              <a:rPr lang="en-US" dirty="0" err="1"/>
              <a:t>ebp</a:t>
            </a:r>
            <a:r>
              <a:rPr lang="en-US" dirty="0"/>
              <a:t>),%</a:t>
            </a:r>
            <a:r>
              <a:rPr lang="en-US" dirty="0" err="1"/>
              <a:t>eax</a:t>
            </a:r>
            <a:endParaRPr lang="en-US" dirty="0"/>
          </a:p>
          <a:p>
            <a:r>
              <a:rPr lang="en-US" dirty="0"/>
              <a:t>    1140:	01 d0                	             add    %</a:t>
            </a:r>
            <a:r>
              <a:rPr lang="en-US" dirty="0" err="1"/>
              <a:t>edx</a:t>
            </a:r>
            <a:r>
              <a:rPr lang="en-US" dirty="0"/>
              <a:t>,%</a:t>
            </a:r>
            <a:r>
              <a:rPr lang="en-US" dirty="0" err="1"/>
              <a:t>eax</a:t>
            </a:r>
            <a:endParaRPr lang="en-US" dirty="0"/>
          </a:p>
          <a:p>
            <a:r>
              <a:rPr lang="en-US" dirty="0"/>
              <a:t>    1142:	67 89 45 fc          	             mov    %eax,-0x4(%</a:t>
            </a:r>
            <a:r>
              <a:rPr lang="en-US" dirty="0" err="1"/>
              <a:t>ebp</a:t>
            </a:r>
            <a:r>
              <a:rPr lang="en-US" dirty="0"/>
              <a:t>)</a:t>
            </a:r>
          </a:p>
          <a:p>
            <a:r>
              <a:rPr lang="en-US" dirty="0"/>
              <a:t>    1146:	b8 00 00 00 00                  mov    $0x0,%eax</a:t>
            </a:r>
          </a:p>
          <a:p>
            <a:r>
              <a:rPr lang="en-US" dirty="0"/>
              <a:t>    114b:	5d                   	             pop    %</a:t>
            </a:r>
            <a:r>
              <a:rPr lang="en-US" dirty="0" err="1"/>
              <a:t>rbp</a:t>
            </a:r>
            <a:endParaRPr lang="en-US" dirty="0"/>
          </a:p>
          <a:p>
            <a:r>
              <a:rPr lang="en-US" dirty="0"/>
              <a:t>    114c:	c3                   	             </a:t>
            </a:r>
            <a:r>
              <a:rPr lang="en-US" dirty="0" err="1"/>
              <a:t>retq</a:t>
            </a:r>
            <a:r>
              <a:rPr lang="en-US" dirty="0"/>
              <a:t>   </a:t>
            </a:r>
          </a:p>
        </p:txBody>
      </p:sp>
    </p:spTree>
    <p:extLst>
      <p:ext uri="{BB962C8B-B14F-4D97-AF65-F5344CB8AC3E}">
        <p14:creationId xmlns:p14="http://schemas.microsoft.com/office/powerpoint/2010/main" val="48053012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677160" y="370703"/>
            <a:ext cx="8595000" cy="10181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4800" b="1" strike="noStrike" spc="-1" dirty="0" err="1">
                <a:solidFill>
                  <a:srgbClr val="5FCBEF"/>
                </a:solidFill>
                <a:latin typeface="Trebuchet MS"/>
                <a:ea typeface="DejaVu Sans"/>
              </a:rPr>
              <a:t>操作系统</a:t>
            </a:r>
            <a:r>
              <a:rPr lang="zh-CN" altLang="en-US" sz="4800" b="1" strike="noStrike" spc="-1" dirty="0">
                <a:solidFill>
                  <a:srgbClr val="5FCBEF"/>
                </a:solidFill>
                <a:latin typeface="Trebuchet MS"/>
                <a:ea typeface="DejaVu Sans"/>
              </a:rPr>
              <a:t>基础</a:t>
            </a:r>
            <a:endParaRPr lang="en-US" sz="4800" b="1" strike="noStrike" spc="-1" dirty="0">
              <a:latin typeface="Arial"/>
            </a:endParaRPr>
          </a:p>
        </p:txBody>
      </p:sp>
      <p:sp>
        <p:nvSpPr>
          <p:cNvPr id="297" name="CustomShape 2"/>
          <p:cNvSpPr/>
          <p:nvPr/>
        </p:nvSpPr>
        <p:spPr>
          <a:xfrm>
            <a:off x="1316153" y="2194607"/>
            <a:ext cx="8595000" cy="3107089"/>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zh-CN" altLang="en-US" sz="2800" spc="-1" dirty="0">
                <a:solidFill>
                  <a:srgbClr val="000000"/>
                </a:solidFill>
                <a:latin typeface="Trebuchet MS"/>
              </a:rPr>
              <a:t>后面以</a:t>
            </a:r>
            <a:r>
              <a:rPr lang="en-US" altLang="zh-CN" sz="2800" spc="-1" dirty="0">
                <a:solidFill>
                  <a:srgbClr val="000000"/>
                </a:solidFill>
                <a:latin typeface="Trebuchet MS"/>
              </a:rPr>
              <a:t>LINUX</a:t>
            </a:r>
            <a:r>
              <a:rPr lang="zh-CN" altLang="en-US" sz="2800" spc="-1" dirty="0">
                <a:solidFill>
                  <a:srgbClr val="000000"/>
                </a:solidFill>
                <a:latin typeface="Trebuchet MS"/>
              </a:rPr>
              <a:t>基本操作为基础，理解操作系统的基本原理和功能</a:t>
            </a:r>
            <a:r>
              <a:rPr lang="en-US" altLang="zh-CN" sz="2800" spc="-1" dirty="0">
                <a:solidFill>
                  <a:srgbClr val="000000"/>
                </a:solidFill>
                <a:latin typeface="Trebuchet MS"/>
              </a:rPr>
              <a:t>, </a:t>
            </a:r>
            <a:r>
              <a:rPr lang="zh-CN" altLang="en-US" sz="2800" spc="-1" dirty="0">
                <a:solidFill>
                  <a:srgbClr val="000000"/>
                </a:solidFill>
                <a:latin typeface="Trebuchet MS"/>
              </a:rPr>
              <a:t>不涉及汇编语言和底层硬件知识。</a:t>
            </a:r>
            <a:endParaRPr lang="en-US" altLang="zh-CN" sz="2800" spc="-1" dirty="0">
              <a:solidFill>
                <a:srgbClr val="000000"/>
              </a:solidFill>
              <a:latin typeface="Trebuchet MS"/>
            </a:endParaRPr>
          </a:p>
          <a:p>
            <a:pPr>
              <a:lnSpc>
                <a:spcPct val="100000"/>
              </a:lnSpc>
            </a:pPr>
            <a:endParaRPr lang="en-US" sz="2800" b="0" strike="noStrike" spc="-1" dirty="0">
              <a:solidFill>
                <a:srgbClr val="000000"/>
              </a:solidFill>
              <a:latin typeface="Trebuchet MS"/>
            </a:endParaRPr>
          </a:p>
          <a:p>
            <a:pPr>
              <a:lnSpc>
                <a:spcPct val="100000"/>
              </a:lnSpc>
            </a:pPr>
            <a:endParaRPr lang="en-US" sz="2800" spc="-1" dirty="0">
              <a:solidFill>
                <a:srgbClr val="000000"/>
              </a:solidFill>
              <a:latin typeface="Trebuchet MS"/>
            </a:endParaRPr>
          </a:p>
          <a:p>
            <a:pPr>
              <a:lnSpc>
                <a:spcPct val="100000"/>
              </a:lnSpc>
            </a:pPr>
            <a:endParaRPr lang="en-US" sz="2800" b="0" strike="noStrike" spc="-1" dirty="0">
              <a:solidFill>
                <a:srgbClr val="000000"/>
              </a:solidFill>
              <a:latin typeface="Trebuchet MS"/>
            </a:endParaRPr>
          </a:p>
          <a:p>
            <a:pPr>
              <a:lnSpc>
                <a:spcPct val="100000"/>
              </a:lnSpc>
            </a:pPr>
            <a:r>
              <a:rPr lang="zh-CN" altLang="en-US" sz="2800" spc="-1" dirty="0">
                <a:solidFill>
                  <a:srgbClr val="000000"/>
                </a:solidFill>
                <a:latin typeface="Trebuchet MS"/>
              </a:rPr>
              <a:t>如果有兴趣，希望真正理解操作系统具体实现细节的同学，可以和老师联系。</a:t>
            </a: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677160" y="609480"/>
            <a:ext cx="8595000" cy="77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3600" b="0" strike="noStrike" spc="-1">
                <a:solidFill>
                  <a:srgbClr val="5FCBEF"/>
                </a:solidFill>
                <a:latin typeface="Trebuchet MS"/>
                <a:ea typeface="DejaVu Sans"/>
              </a:rPr>
              <a:t>操作系统</a:t>
            </a:r>
            <a:endParaRPr lang="en-US" sz="3600" b="0" strike="noStrike" spc="-1">
              <a:latin typeface="Arial"/>
            </a:endParaRPr>
          </a:p>
        </p:txBody>
      </p:sp>
      <p:sp>
        <p:nvSpPr>
          <p:cNvPr id="297" name="CustomShape 2"/>
          <p:cNvSpPr/>
          <p:nvPr/>
        </p:nvSpPr>
        <p:spPr>
          <a:xfrm>
            <a:off x="797169" y="1659240"/>
            <a:ext cx="10363200" cy="347642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err="1">
                <a:solidFill>
                  <a:srgbClr val="000000"/>
                </a:solidFill>
                <a:latin typeface="Trebuchet MS"/>
                <a:ea typeface="DejaVu Sans"/>
              </a:rPr>
              <a:t>计算机操作系统是</a:t>
            </a:r>
            <a:r>
              <a:rPr lang="en-US" sz="2000" b="0" strike="noStrike" spc="-1" dirty="0" err="1">
                <a:solidFill>
                  <a:srgbClr val="FFC000"/>
                </a:solidFill>
                <a:latin typeface="Trebuchet MS"/>
                <a:ea typeface="DejaVu Sans"/>
              </a:rPr>
              <a:t>管理计算机硬件和软件资源</a:t>
            </a:r>
            <a:r>
              <a:rPr lang="en-US" sz="2000" b="0" strike="noStrike" spc="-1" dirty="0" err="1">
                <a:solidFill>
                  <a:srgbClr val="000000"/>
                </a:solidFill>
                <a:latin typeface="Trebuchet MS"/>
                <a:ea typeface="DejaVu Sans"/>
              </a:rPr>
              <a:t>的</a:t>
            </a:r>
            <a:r>
              <a:rPr lang="en-US" sz="2000" b="0" strike="noStrike" spc="-1" dirty="0" err="1">
                <a:solidFill>
                  <a:srgbClr val="FFC000"/>
                </a:solidFill>
                <a:latin typeface="Trebuchet MS"/>
                <a:ea typeface="DejaVu Sans"/>
              </a:rPr>
              <a:t>系统软件</a:t>
            </a:r>
            <a:r>
              <a:rPr lang="en-US" sz="2000" b="0" strike="noStrike" spc="-1" dirty="0" err="1">
                <a:solidFill>
                  <a:srgbClr val="000000"/>
                </a:solidFill>
                <a:latin typeface="Trebuchet MS"/>
                <a:ea typeface="DejaVu Sans"/>
              </a:rPr>
              <a:t>，为计算机程序</a:t>
            </a:r>
            <a:r>
              <a:rPr lang="en-US" sz="2000" b="0" strike="noStrike" spc="-1" dirty="0" err="1">
                <a:solidFill>
                  <a:srgbClr val="FFC000"/>
                </a:solidFill>
                <a:latin typeface="Trebuchet MS"/>
                <a:ea typeface="DejaVu Sans"/>
              </a:rPr>
              <a:t>提供服务</a:t>
            </a:r>
            <a:endParaRPr lang="en-US" sz="2000" b="0" strike="noStrike" spc="-1" dirty="0">
              <a:solidFill>
                <a:srgbClr val="FFC000"/>
              </a:solidFill>
              <a:latin typeface="Trebuchet MS"/>
              <a:ea typeface="DejaVu Sans"/>
            </a:endParaRPr>
          </a:p>
          <a:p>
            <a:pPr>
              <a:lnSpc>
                <a:spcPct val="100000"/>
              </a:lnSpc>
            </a:pPr>
            <a:endParaRPr lang="en-US" sz="2000" spc="-1" dirty="0">
              <a:solidFill>
                <a:srgbClr val="FFC000"/>
              </a:solidFill>
              <a:latin typeface="Trebuchet MS"/>
            </a:endParaRPr>
          </a:p>
          <a:p>
            <a:pPr>
              <a:lnSpc>
                <a:spcPct val="100000"/>
              </a:lnSpc>
            </a:pPr>
            <a:endParaRPr lang="en-US" sz="2000" b="0" strike="noStrike" spc="-1" dirty="0">
              <a:solidFill>
                <a:srgbClr val="FFC000"/>
              </a:solidFill>
              <a:latin typeface="Trebuchet MS"/>
            </a:endParaRPr>
          </a:p>
          <a:p>
            <a:r>
              <a:rPr lang="zh-CN" altLang="en-US" sz="2000" spc="-1" dirty="0">
                <a:latin typeface="Trebuchet MS"/>
              </a:rPr>
              <a:t>当我们打开计算机电源时，</a:t>
            </a:r>
            <a:r>
              <a:rPr lang="en-US" altLang="zh-CN" sz="2000" spc="-1" dirty="0">
                <a:latin typeface="Trebuchet MS"/>
              </a:rPr>
              <a:t>CPU</a:t>
            </a:r>
            <a:r>
              <a:rPr lang="zh-CN" altLang="en-US" sz="2000" spc="-1" dirty="0">
                <a:latin typeface="Trebuchet MS"/>
              </a:rPr>
              <a:t>讲从一个固定的内存地址取第一条指令开始执行，除非遇到控制跳转指令（如前面提到的</a:t>
            </a:r>
            <a:r>
              <a:rPr lang="en-US" altLang="zh-CN" sz="2000" spc="-1" dirty="0">
                <a:latin typeface="Trebuchet MS"/>
              </a:rPr>
              <a:t>Jump, JZ</a:t>
            </a:r>
            <a:r>
              <a:rPr lang="zh-CN" altLang="en-US" sz="2000" spc="-1" dirty="0">
                <a:latin typeface="Trebuchet MS"/>
              </a:rPr>
              <a:t>， </a:t>
            </a:r>
            <a:r>
              <a:rPr lang="en-US" altLang="zh-CN" sz="2000" spc="-1" dirty="0">
                <a:latin typeface="Trebuchet MS"/>
              </a:rPr>
              <a:t>JNZ</a:t>
            </a:r>
            <a:r>
              <a:rPr lang="zh-CN" altLang="en-US" sz="2000" spc="-1" dirty="0">
                <a:latin typeface="Trebuchet MS"/>
              </a:rPr>
              <a:t>），否则，在第一条指令执行后，</a:t>
            </a:r>
            <a:r>
              <a:rPr lang="en-US" altLang="zh-CN" sz="2000" spc="-1" dirty="0">
                <a:latin typeface="Trebuchet MS"/>
              </a:rPr>
              <a:t>CPU</a:t>
            </a:r>
            <a:r>
              <a:rPr lang="zh-CN" altLang="en-US" sz="2000" spc="-1" dirty="0">
                <a:latin typeface="Trebuchet MS"/>
              </a:rPr>
              <a:t>会顺序取下一条指令执行。 比如： </a:t>
            </a:r>
            <a:r>
              <a:rPr lang="en-US" altLang="zh-CN" sz="2000" spc="-1" dirty="0">
                <a:latin typeface="Trebuchet MS"/>
              </a:rPr>
              <a:t>X86 CPU</a:t>
            </a:r>
            <a:r>
              <a:rPr lang="zh-CN" altLang="en-US" sz="2000" spc="-1" dirty="0">
                <a:latin typeface="Trebuchet MS"/>
              </a:rPr>
              <a:t>从</a:t>
            </a:r>
            <a:r>
              <a:rPr lang="en-US" altLang="zh-CN" sz="2000" spc="-1" dirty="0">
                <a:latin typeface="Trebuchet MS"/>
              </a:rPr>
              <a:t>0xffff</a:t>
            </a:r>
            <a:r>
              <a:rPr lang="zh-CN" altLang="en-US" sz="2000" spc="-1" dirty="0">
                <a:latin typeface="Trebuchet MS"/>
              </a:rPr>
              <a:t> </a:t>
            </a:r>
            <a:r>
              <a:rPr lang="en-US" altLang="zh-CN" sz="2000" spc="-1" dirty="0">
                <a:latin typeface="Trebuchet MS"/>
              </a:rPr>
              <a:t>fff0 </a:t>
            </a:r>
            <a:r>
              <a:rPr lang="zh-CN" altLang="en-US" sz="2000" spc="-1" dirty="0">
                <a:latin typeface="Trebuchet MS"/>
              </a:rPr>
              <a:t>开始；</a:t>
            </a:r>
            <a:endParaRPr lang="en-US" sz="2000" spc="-1" dirty="0">
              <a:latin typeface="Trebuchet MS"/>
            </a:endParaRPr>
          </a:p>
          <a:p>
            <a:pPr>
              <a:lnSpc>
                <a:spcPct val="100000"/>
              </a:lnSpc>
            </a:pPr>
            <a:endParaRPr lang="en-US" sz="2000" b="0" strike="noStrike" spc="-1" dirty="0">
              <a:solidFill>
                <a:srgbClr val="FFC000"/>
              </a:solidFill>
              <a:latin typeface="Trebuchet MS"/>
            </a:endParaRPr>
          </a:p>
          <a:p>
            <a:pPr>
              <a:lnSpc>
                <a:spcPct val="100000"/>
              </a:lnSpc>
            </a:pPr>
            <a:endParaRPr lang="en-US" sz="2000" b="0" strike="noStrike" spc="-1" dirty="0">
              <a:solidFill>
                <a:srgbClr val="FFC000"/>
              </a:solidFill>
              <a:latin typeface="Trebuchet MS"/>
            </a:endParaRPr>
          </a:p>
          <a:p>
            <a:pPr>
              <a:lnSpc>
                <a:spcPct val="100000"/>
              </a:lnSpc>
            </a:pPr>
            <a:r>
              <a:rPr lang="zh-CN" altLang="en-US" sz="2000" b="0" strike="noStrike" spc="-1" dirty="0">
                <a:highlight>
                  <a:srgbClr val="FFFF00"/>
                </a:highlight>
                <a:latin typeface="Arial"/>
              </a:rPr>
              <a:t>思考： 如果没有操作系统，我们的程序直接运行在裸机上，我们的程序需要完成哪些工作</a:t>
            </a:r>
            <a:endParaRPr lang="en-US" sz="2000" b="0" strike="noStrike" spc="-1" dirty="0">
              <a:highlight>
                <a:srgbClr val="FFFF00"/>
              </a:highlight>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p:txBody>
      </p:sp>
    </p:spTree>
    <p:extLst>
      <p:ext uri="{BB962C8B-B14F-4D97-AF65-F5344CB8AC3E}">
        <p14:creationId xmlns:p14="http://schemas.microsoft.com/office/powerpoint/2010/main" val="24905831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630861" y="435941"/>
            <a:ext cx="8595000" cy="77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3600" b="0" strike="noStrike" spc="-1" dirty="0" err="1">
                <a:solidFill>
                  <a:srgbClr val="5FCBEF"/>
                </a:solidFill>
                <a:latin typeface="Trebuchet MS"/>
                <a:ea typeface="DejaVu Sans"/>
              </a:rPr>
              <a:t>操作系统</a:t>
            </a:r>
            <a:r>
              <a:rPr lang="zh-CN" altLang="en-US" sz="3600" b="0" strike="noStrike" spc="-1" dirty="0">
                <a:solidFill>
                  <a:srgbClr val="5FCBEF"/>
                </a:solidFill>
                <a:latin typeface="Trebuchet MS"/>
                <a:ea typeface="DejaVu Sans"/>
              </a:rPr>
              <a:t>（</a:t>
            </a:r>
            <a:r>
              <a:rPr lang="en-US" altLang="zh-CN" sz="3600" b="0" strike="noStrike" spc="-1" dirty="0">
                <a:solidFill>
                  <a:srgbClr val="5FCBEF"/>
                </a:solidFill>
                <a:latin typeface="Trebuchet MS"/>
                <a:ea typeface="DejaVu Sans"/>
              </a:rPr>
              <a:t>OS</a:t>
            </a:r>
            <a:r>
              <a:rPr lang="zh-CN" altLang="en-US" sz="3600" b="0" strike="noStrike" spc="-1" dirty="0">
                <a:solidFill>
                  <a:srgbClr val="5FCBEF"/>
                </a:solidFill>
                <a:latin typeface="Trebuchet MS"/>
                <a:ea typeface="DejaVu Sans"/>
              </a:rPr>
              <a:t>）</a:t>
            </a:r>
            <a:endParaRPr lang="en-US" sz="3600" b="0" strike="noStrike" spc="-1" dirty="0">
              <a:latin typeface="Arial"/>
            </a:endParaRPr>
          </a:p>
        </p:txBody>
      </p:sp>
      <p:pic>
        <p:nvPicPr>
          <p:cNvPr id="4" name="Picture 4" descr="eniac4">
            <a:extLst>
              <a:ext uri="{FF2B5EF4-FFF2-40B4-BE49-F238E27FC236}">
                <a16:creationId xmlns:a16="http://schemas.microsoft.com/office/drawing/2014/main" id="{2136CE9E-8685-48C3-B2C6-70A7363821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412875" y="1215341"/>
            <a:ext cx="9421029" cy="5243331"/>
          </a:xfrm>
          <a:prstGeom prst="rect">
            <a:avLst/>
          </a:prstGeom>
          <a:noFill/>
        </p:spPr>
      </p:pic>
    </p:spTree>
    <p:extLst>
      <p:ext uri="{BB962C8B-B14F-4D97-AF65-F5344CB8AC3E}">
        <p14:creationId xmlns:p14="http://schemas.microsoft.com/office/powerpoint/2010/main" val="334157039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677160" y="609480"/>
            <a:ext cx="8595000" cy="77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3600" b="0" strike="noStrike" spc="-1" dirty="0" err="1">
                <a:solidFill>
                  <a:srgbClr val="5FCBEF"/>
                </a:solidFill>
                <a:latin typeface="Trebuchet MS"/>
                <a:ea typeface="DejaVu Sans"/>
              </a:rPr>
              <a:t>操作系统</a:t>
            </a:r>
            <a:r>
              <a:rPr lang="zh-CN" altLang="en-US" sz="3600" b="0" strike="noStrike" spc="-1" dirty="0">
                <a:solidFill>
                  <a:srgbClr val="5FCBEF"/>
                </a:solidFill>
                <a:latin typeface="Trebuchet MS"/>
                <a:ea typeface="DejaVu Sans"/>
              </a:rPr>
              <a:t>的功能</a:t>
            </a:r>
            <a:endParaRPr lang="en-US" sz="3600" b="0" strike="noStrike" spc="-1" dirty="0">
              <a:latin typeface="Arial"/>
            </a:endParaRPr>
          </a:p>
        </p:txBody>
      </p:sp>
      <p:sp>
        <p:nvSpPr>
          <p:cNvPr id="297" name="CustomShape 2"/>
          <p:cNvSpPr/>
          <p:nvPr/>
        </p:nvSpPr>
        <p:spPr>
          <a:xfrm>
            <a:off x="787664" y="1806597"/>
            <a:ext cx="10616672" cy="453536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457200" indent="-457200">
              <a:lnSpc>
                <a:spcPct val="150000"/>
              </a:lnSpc>
              <a:buFont typeface="Wingdings" panose="05000000000000000000" pitchFamily="2" charset="2"/>
              <a:buChar char="Ø"/>
            </a:pPr>
            <a:r>
              <a:rPr lang="zh-CN" altLang="en-US" sz="2800" spc="-1" dirty="0">
                <a:solidFill>
                  <a:srgbClr val="FF0000"/>
                </a:solidFill>
                <a:latin typeface="Arial"/>
              </a:rPr>
              <a:t>处理器</a:t>
            </a:r>
            <a:r>
              <a:rPr lang="zh-CN" altLang="en-US" sz="2800" b="0" strike="noStrike" spc="-1" dirty="0">
                <a:solidFill>
                  <a:srgbClr val="FF0000"/>
                </a:solidFill>
                <a:latin typeface="Arial"/>
              </a:rPr>
              <a:t>管理</a:t>
            </a:r>
            <a:r>
              <a:rPr lang="zh-CN" altLang="en-US" sz="2800" b="0" strike="noStrike" spc="-1" dirty="0">
                <a:latin typeface="Arial"/>
              </a:rPr>
              <a:t>：</a:t>
            </a:r>
            <a:r>
              <a:rPr lang="zh-CN" altLang="en-US" sz="2800" spc="-1" dirty="0"/>
              <a:t>合理分配</a:t>
            </a:r>
            <a:r>
              <a:rPr lang="en-US" altLang="zh-CN" sz="2800" spc="-1" dirty="0"/>
              <a:t>CPU</a:t>
            </a:r>
            <a:r>
              <a:rPr lang="zh-CN" altLang="en-US" sz="2800" spc="-1" dirty="0"/>
              <a:t>的时间，保证多个作业顺利完成；</a:t>
            </a:r>
            <a:endParaRPr lang="en-US" altLang="zh-CN" sz="2800" spc="-1" dirty="0"/>
          </a:p>
          <a:p>
            <a:pPr marL="457200" indent="-457200">
              <a:lnSpc>
                <a:spcPct val="150000"/>
              </a:lnSpc>
              <a:buFont typeface="Wingdings" panose="05000000000000000000" pitchFamily="2" charset="2"/>
              <a:buChar char="Ø"/>
            </a:pPr>
            <a:r>
              <a:rPr lang="zh-CN" altLang="en-US" sz="2800" b="0" strike="noStrike" spc="-1" dirty="0">
                <a:solidFill>
                  <a:srgbClr val="FF0000"/>
                </a:solidFill>
                <a:latin typeface="Arial"/>
              </a:rPr>
              <a:t>内存管理</a:t>
            </a:r>
            <a:r>
              <a:rPr lang="zh-CN" altLang="en-US" sz="2800" b="0" strike="noStrike" spc="-1" dirty="0">
                <a:latin typeface="Arial"/>
              </a:rPr>
              <a:t>：为程序和数据分配内存；</a:t>
            </a:r>
            <a:endParaRPr lang="en-US" altLang="zh-CN" sz="2800" b="0" strike="noStrike" spc="-1" dirty="0">
              <a:latin typeface="Arial"/>
            </a:endParaRPr>
          </a:p>
          <a:p>
            <a:pPr marL="457200" indent="-457200">
              <a:lnSpc>
                <a:spcPct val="150000"/>
              </a:lnSpc>
              <a:buFont typeface="Wingdings" panose="05000000000000000000" pitchFamily="2" charset="2"/>
              <a:buChar char="Ø"/>
            </a:pPr>
            <a:r>
              <a:rPr lang="zh-CN" altLang="en-US" sz="2800" spc="-1" dirty="0">
                <a:solidFill>
                  <a:srgbClr val="FF0000"/>
                </a:solidFill>
                <a:latin typeface="Arial"/>
              </a:rPr>
              <a:t>设备管理</a:t>
            </a:r>
            <a:r>
              <a:rPr lang="zh-CN" altLang="en-US" sz="2800" spc="-1" dirty="0">
                <a:latin typeface="Arial"/>
              </a:rPr>
              <a:t>：管理各种</a:t>
            </a:r>
            <a:r>
              <a:rPr lang="en-US" altLang="zh-CN" sz="2800" spc="-1" dirty="0">
                <a:latin typeface="Arial"/>
              </a:rPr>
              <a:t>I/0</a:t>
            </a:r>
            <a:r>
              <a:rPr lang="zh-CN" altLang="en-US" sz="2800" spc="-1" dirty="0">
                <a:latin typeface="Arial"/>
              </a:rPr>
              <a:t>设备，处理设备间和</a:t>
            </a:r>
            <a:r>
              <a:rPr lang="en-US" altLang="zh-CN" sz="2800" spc="-1" dirty="0">
                <a:latin typeface="Arial"/>
              </a:rPr>
              <a:t>CPU</a:t>
            </a:r>
            <a:r>
              <a:rPr lang="zh-CN" altLang="en-US" sz="2800" spc="-1" dirty="0">
                <a:latin typeface="Arial"/>
              </a:rPr>
              <a:t>与设备间的数据传递；</a:t>
            </a:r>
            <a:endParaRPr lang="en-US" altLang="zh-CN" sz="2800" spc="-1" dirty="0">
              <a:latin typeface="Arial"/>
            </a:endParaRPr>
          </a:p>
          <a:p>
            <a:pPr marL="457200" indent="-457200">
              <a:lnSpc>
                <a:spcPct val="150000"/>
              </a:lnSpc>
              <a:buFont typeface="Wingdings" panose="05000000000000000000" pitchFamily="2" charset="2"/>
              <a:buChar char="Ø"/>
            </a:pPr>
            <a:r>
              <a:rPr lang="zh-CN" altLang="en-US" sz="2800" b="0" strike="noStrike" spc="-1" dirty="0">
                <a:solidFill>
                  <a:srgbClr val="FF0000"/>
                </a:solidFill>
                <a:latin typeface="Arial"/>
              </a:rPr>
              <a:t>作业管理</a:t>
            </a:r>
            <a:r>
              <a:rPr lang="zh-CN" altLang="en-US" sz="2800" b="0" strike="noStrike" spc="-1" dirty="0">
                <a:latin typeface="Arial"/>
              </a:rPr>
              <a:t>：提供控制命令和接口，控制程序的执行；</a:t>
            </a:r>
            <a:endParaRPr lang="en-US" altLang="zh-CN" sz="2800" b="0" strike="noStrike" spc="-1" dirty="0">
              <a:latin typeface="Arial"/>
            </a:endParaRPr>
          </a:p>
          <a:p>
            <a:pPr marL="457200" indent="-457200">
              <a:lnSpc>
                <a:spcPct val="150000"/>
              </a:lnSpc>
              <a:buFont typeface="Wingdings" panose="05000000000000000000" pitchFamily="2" charset="2"/>
              <a:buChar char="Ø"/>
            </a:pPr>
            <a:r>
              <a:rPr lang="zh-CN" altLang="en-US" sz="2800" spc="-1" dirty="0">
                <a:solidFill>
                  <a:srgbClr val="FF0000"/>
                </a:solidFill>
                <a:latin typeface="Arial"/>
              </a:rPr>
              <a:t>文件管理</a:t>
            </a:r>
            <a:r>
              <a:rPr lang="zh-CN" altLang="en-US" sz="2800" spc="-1" dirty="0">
                <a:latin typeface="Arial"/>
              </a:rPr>
              <a:t>：管理存储在外部设备（如磁盘，</a:t>
            </a:r>
            <a:r>
              <a:rPr lang="en-US" altLang="zh-CN" sz="2800" spc="-1" dirty="0">
                <a:latin typeface="Arial"/>
              </a:rPr>
              <a:t>U</a:t>
            </a:r>
            <a:r>
              <a:rPr lang="zh-CN" altLang="en-US" sz="2800" spc="-1" dirty="0">
                <a:latin typeface="Arial"/>
              </a:rPr>
              <a:t>盘）的程序和数据</a:t>
            </a:r>
            <a:endParaRPr lang="en-US" altLang="zh-CN" sz="2800" b="0" strike="noStrike" spc="-1" dirty="0">
              <a:latin typeface="Arial"/>
            </a:endParaRPr>
          </a:p>
          <a:p>
            <a:pPr marL="457200" indent="-457200">
              <a:lnSpc>
                <a:spcPct val="150000"/>
              </a:lnSpc>
              <a:buFont typeface="Wingdings" panose="05000000000000000000" pitchFamily="2" charset="2"/>
              <a:buChar char="Ø"/>
            </a:pPr>
            <a:endParaRPr lang="en-US" sz="2800" b="0" strike="noStrike" spc="-1" dirty="0">
              <a:latin typeface="Arial"/>
            </a:endParaRPr>
          </a:p>
        </p:txBody>
      </p:sp>
    </p:spTree>
    <p:extLst>
      <p:ext uri="{BB962C8B-B14F-4D97-AF65-F5344CB8AC3E}">
        <p14:creationId xmlns:p14="http://schemas.microsoft.com/office/powerpoint/2010/main" val="384506707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251686" y="65130"/>
            <a:ext cx="8595000" cy="77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3600" b="0" strike="noStrike" spc="-1" dirty="0">
                <a:solidFill>
                  <a:srgbClr val="5FCBEF"/>
                </a:solidFill>
                <a:latin typeface="Trebuchet MS"/>
                <a:ea typeface="DejaVu Sans"/>
              </a:rPr>
              <a:t>Linux </a:t>
            </a:r>
            <a:r>
              <a:rPr lang="zh-CN" altLang="en-US" sz="3600" b="0" strike="noStrike" spc="-1" dirty="0">
                <a:solidFill>
                  <a:srgbClr val="5FCBEF"/>
                </a:solidFill>
                <a:latin typeface="Trebuchet MS"/>
                <a:ea typeface="DejaVu Sans"/>
              </a:rPr>
              <a:t>操作系统</a:t>
            </a:r>
            <a:endParaRPr lang="en-US" sz="3600" b="0" strike="noStrike" spc="-1" dirty="0">
              <a:latin typeface="Arial"/>
            </a:endParaRPr>
          </a:p>
        </p:txBody>
      </p:sp>
      <p:sp>
        <p:nvSpPr>
          <p:cNvPr id="12" name="TextBox 11">
            <a:extLst>
              <a:ext uri="{FF2B5EF4-FFF2-40B4-BE49-F238E27FC236}">
                <a16:creationId xmlns:a16="http://schemas.microsoft.com/office/drawing/2014/main" id="{9D14F269-6111-45F6-904A-3F217720EB72}"/>
              </a:ext>
            </a:extLst>
          </p:cNvPr>
          <p:cNvSpPr txBox="1"/>
          <p:nvPr/>
        </p:nvSpPr>
        <p:spPr>
          <a:xfrm>
            <a:off x="9551560" y="3770561"/>
            <a:ext cx="1421240" cy="523220"/>
          </a:xfrm>
          <a:prstGeom prst="rect">
            <a:avLst/>
          </a:prstGeom>
          <a:noFill/>
        </p:spPr>
        <p:txBody>
          <a:bodyPr wrap="square" rtlCol="0">
            <a:spAutoFit/>
          </a:bodyPr>
          <a:lstStyle/>
          <a:p>
            <a:r>
              <a:rPr lang="zh-CN" altLang="en-US" sz="2800" b="1" dirty="0"/>
              <a:t>内核态</a:t>
            </a:r>
            <a:endParaRPr lang="en-US" sz="2800" b="1" dirty="0"/>
          </a:p>
        </p:txBody>
      </p:sp>
      <p:sp>
        <p:nvSpPr>
          <p:cNvPr id="16" name="TextBox 15">
            <a:extLst>
              <a:ext uri="{FF2B5EF4-FFF2-40B4-BE49-F238E27FC236}">
                <a16:creationId xmlns:a16="http://schemas.microsoft.com/office/drawing/2014/main" id="{2A13C1D4-22C3-4687-B1BF-5D8270917311}"/>
              </a:ext>
            </a:extLst>
          </p:cNvPr>
          <p:cNvSpPr txBox="1"/>
          <p:nvPr/>
        </p:nvSpPr>
        <p:spPr>
          <a:xfrm>
            <a:off x="9550400" y="2226728"/>
            <a:ext cx="1727200" cy="523220"/>
          </a:xfrm>
          <a:prstGeom prst="rect">
            <a:avLst/>
          </a:prstGeom>
          <a:noFill/>
        </p:spPr>
        <p:txBody>
          <a:bodyPr wrap="square" rtlCol="0">
            <a:spAutoFit/>
          </a:bodyPr>
          <a:lstStyle/>
          <a:p>
            <a:r>
              <a:rPr lang="zh-CN" altLang="en-US" sz="2800" b="1" dirty="0"/>
              <a:t>用户态</a:t>
            </a:r>
            <a:endParaRPr lang="en-US" altLang="zh-CN" sz="2800" b="1" dirty="0"/>
          </a:p>
        </p:txBody>
      </p:sp>
      <p:grpSp>
        <p:nvGrpSpPr>
          <p:cNvPr id="3" name="Group 2">
            <a:extLst>
              <a:ext uri="{FF2B5EF4-FFF2-40B4-BE49-F238E27FC236}">
                <a16:creationId xmlns:a16="http://schemas.microsoft.com/office/drawing/2014/main" id="{B6070FFC-89B6-4D47-AF84-89A89DD1FD0D}"/>
              </a:ext>
            </a:extLst>
          </p:cNvPr>
          <p:cNvGrpSpPr/>
          <p:nvPr/>
        </p:nvGrpSpPr>
        <p:grpSpPr>
          <a:xfrm>
            <a:off x="1441653" y="844530"/>
            <a:ext cx="8924668" cy="3744097"/>
            <a:chOff x="1257300" y="1302827"/>
            <a:chExt cx="9296400" cy="3740497"/>
          </a:xfrm>
        </p:grpSpPr>
        <p:sp>
          <p:nvSpPr>
            <p:cNvPr id="2" name="Rectangle 1">
              <a:extLst>
                <a:ext uri="{FF2B5EF4-FFF2-40B4-BE49-F238E27FC236}">
                  <a16:creationId xmlns:a16="http://schemas.microsoft.com/office/drawing/2014/main" id="{A185F762-EDA4-4AF2-B0DE-28CE6C2BC750}"/>
                </a:ext>
              </a:extLst>
            </p:cNvPr>
            <p:cNvSpPr/>
            <p:nvPr/>
          </p:nvSpPr>
          <p:spPr>
            <a:xfrm>
              <a:off x="6464300" y="4430723"/>
              <a:ext cx="1168400"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文件系统</a:t>
              </a:r>
              <a:endParaRPr lang="en-US" dirty="0"/>
            </a:p>
          </p:txBody>
        </p:sp>
        <p:sp>
          <p:nvSpPr>
            <p:cNvPr id="6" name="Rectangle 5">
              <a:extLst>
                <a:ext uri="{FF2B5EF4-FFF2-40B4-BE49-F238E27FC236}">
                  <a16:creationId xmlns:a16="http://schemas.microsoft.com/office/drawing/2014/main" id="{ED6D646B-C508-46C9-AFE8-885ABE54CBBB}"/>
                </a:ext>
              </a:extLst>
            </p:cNvPr>
            <p:cNvSpPr/>
            <p:nvPr/>
          </p:nvSpPr>
          <p:spPr>
            <a:xfrm>
              <a:off x="3517900" y="4462353"/>
              <a:ext cx="1168400"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内存管理</a:t>
              </a:r>
              <a:endParaRPr lang="en-US" dirty="0"/>
            </a:p>
          </p:txBody>
        </p:sp>
        <p:sp>
          <p:nvSpPr>
            <p:cNvPr id="7" name="Rectangle 6">
              <a:extLst>
                <a:ext uri="{FF2B5EF4-FFF2-40B4-BE49-F238E27FC236}">
                  <a16:creationId xmlns:a16="http://schemas.microsoft.com/office/drawing/2014/main" id="{D5D747CB-536A-4614-9522-D62378AA075F}"/>
                </a:ext>
              </a:extLst>
            </p:cNvPr>
            <p:cNvSpPr/>
            <p:nvPr/>
          </p:nvSpPr>
          <p:spPr>
            <a:xfrm>
              <a:off x="4787900" y="4443183"/>
              <a:ext cx="1574800"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设备管理和</a:t>
              </a:r>
              <a:endParaRPr lang="en-US" altLang="zh-CN" dirty="0"/>
            </a:p>
            <a:p>
              <a:pPr algn="ctr"/>
              <a:r>
                <a:rPr lang="zh-CN" altLang="en-US" dirty="0"/>
                <a:t>驱动程序</a:t>
              </a:r>
              <a:endParaRPr lang="en-US" dirty="0"/>
            </a:p>
          </p:txBody>
        </p:sp>
        <p:cxnSp>
          <p:nvCxnSpPr>
            <p:cNvPr id="5" name="Straight Connector 4">
              <a:extLst>
                <a:ext uri="{FF2B5EF4-FFF2-40B4-BE49-F238E27FC236}">
                  <a16:creationId xmlns:a16="http://schemas.microsoft.com/office/drawing/2014/main" id="{6E7DF363-D335-4977-B708-126F7FB3A2F3}"/>
                </a:ext>
              </a:extLst>
            </p:cNvPr>
            <p:cNvCxnSpPr>
              <a:cxnSpLocks/>
            </p:cNvCxnSpPr>
            <p:nvPr/>
          </p:nvCxnSpPr>
          <p:spPr>
            <a:xfrm>
              <a:off x="1257300" y="3465760"/>
              <a:ext cx="9296400" cy="0"/>
            </a:xfrm>
            <a:prstGeom prst="line">
              <a:avLst/>
            </a:prstGeom>
            <a:ln w="38100">
              <a:prstDash val="dashDot"/>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C59D892-4650-49CE-A4FC-92BC20494E8E}"/>
                </a:ext>
              </a:extLst>
            </p:cNvPr>
            <p:cNvSpPr/>
            <p:nvPr/>
          </p:nvSpPr>
          <p:spPr>
            <a:xfrm>
              <a:off x="3543300" y="1302828"/>
              <a:ext cx="1447800" cy="762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Shell</a:t>
              </a:r>
              <a:endParaRPr lang="en-US" dirty="0"/>
            </a:p>
          </p:txBody>
        </p:sp>
        <p:sp>
          <p:nvSpPr>
            <p:cNvPr id="11" name="Rectangle 10">
              <a:extLst>
                <a:ext uri="{FF2B5EF4-FFF2-40B4-BE49-F238E27FC236}">
                  <a16:creationId xmlns:a16="http://schemas.microsoft.com/office/drawing/2014/main" id="{BD5BBA97-C030-49C0-9A15-19FF3C66231D}"/>
                </a:ext>
              </a:extLst>
            </p:cNvPr>
            <p:cNvSpPr/>
            <p:nvPr/>
          </p:nvSpPr>
          <p:spPr>
            <a:xfrm>
              <a:off x="7748160" y="4408318"/>
              <a:ext cx="1168400"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网络通信</a:t>
              </a:r>
              <a:endParaRPr lang="en-US" dirty="0"/>
            </a:p>
          </p:txBody>
        </p:sp>
        <p:sp>
          <p:nvSpPr>
            <p:cNvPr id="9" name="Arrow: Up-Down 8">
              <a:extLst>
                <a:ext uri="{FF2B5EF4-FFF2-40B4-BE49-F238E27FC236}">
                  <a16:creationId xmlns:a16="http://schemas.microsoft.com/office/drawing/2014/main" id="{FF4A4B34-B592-4D78-A0D9-19A8DFF66EAE}"/>
                </a:ext>
              </a:extLst>
            </p:cNvPr>
            <p:cNvSpPr/>
            <p:nvPr/>
          </p:nvSpPr>
          <p:spPr>
            <a:xfrm>
              <a:off x="4483100" y="2538899"/>
              <a:ext cx="1168400" cy="1853723"/>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03EC3E97-5388-402A-B9E2-B9A5D5BF5B00}"/>
                </a:ext>
              </a:extLst>
            </p:cNvPr>
            <p:cNvSpPr txBox="1"/>
            <p:nvPr/>
          </p:nvSpPr>
          <p:spPr>
            <a:xfrm rot="5400000">
              <a:off x="4209534" y="3570506"/>
              <a:ext cx="1727200" cy="400110"/>
            </a:xfrm>
            <a:prstGeom prst="rect">
              <a:avLst/>
            </a:prstGeom>
            <a:noFill/>
          </p:spPr>
          <p:txBody>
            <a:bodyPr wrap="square" rtlCol="0">
              <a:spAutoFit/>
            </a:bodyPr>
            <a:lstStyle/>
            <a:p>
              <a:r>
                <a:rPr lang="zh-CN" altLang="en-US" sz="2000" b="1" dirty="0"/>
                <a:t>系统调用</a:t>
              </a:r>
              <a:endParaRPr lang="en-US" sz="2000" b="1" dirty="0"/>
            </a:p>
          </p:txBody>
        </p:sp>
        <p:sp>
          <p:nvSpPr>
            <p:cNvPr id="14" name="Rectangle 13">
              <a:extLst>
                <a:ext uri="{FF2B5EF4-FFF2-40B4-BE49-F238E27FC236}">
                  <a16:creationId xmlns:a16="http://schemas.microsoft.com/office/drawing/2014/main" id="{C615C32C-B36E-4C88-8895-449C61869946}"/>
                </a:ext>
              </a:extLst>
            </p:cNvPr>
            <p:cNvSpPr/>
            <p:nvPr/>
          </p:nvSpPr>
          <p:spPr>
            <a:xfrm>
              <a:off x="1868770" y="4471824"/>
              <a:ext cx="1574800"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CPU</a:t>
              </a:r>
              <a:r>
                <a:rPr lang="zh-CN" altLang="en-US" dirty="0"/>
                <a:t>和进程</a:t>
              </a:r>
              <a:r>
                <a:rPr lang="en-US" altLang="zh-CN" dirty="0"/>
                <a:t>/</a:t>
              </a:r>
              <a:r>
                <a:rPr lang="zh-CN" altLang="en-US" dirty="0"/>
                <a:t>线程管理</a:t>
              </a:r>
              <a:endParaRPr lang="en-US" dirty="0"/>
            </a:p>
          </p:txBody>
        </p:sp>
        <p:sp>
          <p:nvSpPr>
            <p:cNvPr id="18" name="Rectangle 17">
              <a:extLst>
                <a:ext uri="{FF2B5EF4-FFF2-40B4-BE49-F238E27FC236}">
                  <a16:creationId xmlns:a16="http://schemas.microsoft.com/office/drawing/2014/main" id="{7741C008-A977-4424-988B-74C4D671F509}"/>
                </a:ext>
              </a:extLst>
            </p:cNvPr>
            <p:cNvSpPr/>
            <p:nvPr/>
          </p:nvSpPr>
          <p:spPr>
            <a:xfrm>
              <a:off x="1701800" y="1302827"/>
              <a:ext cx="1727200" cy="794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Init / </a:t>
              </a:r>
              <a:r>
                <a:rPr lang="en-US" altLang="zh-CN" dirty="0" err="1"/>
                <a:t>Systemd</a:t>
              </a:r>
              <a:endParaRPr lang="en-US" dirty="0"/>
            </a:p>
          </p:txBody>
        </p:sp>
        <p:sp>
          <p:nvSpPr>
            <p:cNvPr id="15" name="Rectangle 14">
              <a:extLst>
                <a:ext uri="{FF2B5EF4-FFF2-40B4-BE49-F238E27FC236}">
                  <a16:creationId xmlns:a16="http://schemas.microsoft.com/office/drawing/2014/main" id="{72A287A7-3054-40AF-B045-8B634CC7D19F}"/>
                </a:ext>
              </a:extLst>
            </p:cNvPr>
            <p:cNvSpPr/>
            <p:nvPr/>
          </p:nvSpPr>
          <p:spPr>
            <a:xfrm>
              <a:off x="1701800" y="2182842"/>
              <a:ext cx="7670800" cy="29065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应用编程接口（</a:t>
              </a:r>
              <a:r>
                <a:rPr lang="en-US" altLang="zh-CN" dirty="0"/>
                <a:t>POSIX </a:t>
              </a:r>
              <a:r>
                <a:rPr lang="zh-CN" altLang="en-US" dirty="0"/>
                <a:t>兼容的函数库</a:t>
              </a:r>
              <a:r>
                <a:rPr lang="en-US" altLang="zh-CN" dirty="0"/>
                <a:t>)</a:t>
              </a:r>
              <a:endParaRPr lang="en-US" dirty="0"/>
            </a:p>
          </p:txBody>
        </p:sp>
        <p:sp>
          <p:nvSpPr>
            <p:cNvPr id="21" name="Rectangle 20">
              <a:extLst>
                <a:ext uri="{FF2B5EF4-FFF2-40B4-BE49-F238E27FC236}">
                  <a16:creationId xmlns:a16="http://schemas.microsoft.com/office/drawing/2014/main" id="{338C68E8-4759-426B-9C83-D3A9CD9173FA}"/>
                </a:ext>
              </a:extLst>
            </p:cNvPr>
            <p:cNvSpPr/>
            <p:nvPr/>
          </p:nvSpPr>
          <p:spPr>
            <a:xfrm>
              <a:off x="5130800" y="1302827"/>
              <a:ext cx="4241800" cy="772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其他应用程序（如浏览器，</a:t>
              </a:r>
              <a:r>
                <a:rPr lang="en-US" altLang="zh-CN" dirty="0"/>
                <a:t>Java</a:t>
              </a:r>
              <a:r>
                <a:rPr lang="zh-CN" altLang="en-US" dirty="0"/>
                <a:t>虚拟机 编译器，文本编辑器，</a:t>
              </a:r>
              <a:r>
                <a:rPr lang="en-US" altLang="zh-CN" dirty="0"/>
                <a:t>office </a:t>
              </a:r>
              <a:r>
                <a:rPr lang="zh-CN" altLang="en-US" dirty="0"/>
                <a:t>软件，图形图像编辑器 ，媒体播放器，等）</a:t>
              </a:r>
              <a:endParaRPr lang="en-US" dirty="0"/>
            </a:p>
          </p:txBody>
        </p:sp>
      </p:grpSp>
      <p:sp>
        <p:nvSpPr>
          <p:cNvPr id="20" name="Rectangle 19">
            <a:extLst>
              <a:ext uri="{FF2B5EF4-FFF2-40B4-BE49-F238E27FC236}">
                <a16:creationId xmlns:a16="http://schemas.microsoft.com/office/drawing/2014/main" id="{95DE95EF-9CA8-4AE5-B56C-843EB7DE9229}"/>
              </a:ext>
            </a:extLst>
          </p:cNvPr>
          <p:cNvSpPr/>
          <p:nvPr/>
        </p:nvSpPr>
        <p:spPr>
          <a:xfrm>
            <a:off x="873726" y="4787141"/>
            <a:ext cx="10444548" cy="2031325"/>
          </a:xfrm>
          <a:prstGeom prst="rect">
            <a:avLst/>
          </a:prstGeom>
        </p:spPr>
        <p:txBody>
          <a:bodyPr wrap="square">
            <a:spAutoFit/>
          </a:bodyPr>
          <a:lstStyle/>
          <a:p>
            <a:pPr marL="285750" indent="-285750">
              <a:buFont typeface="Wingdings" panose="05000000000000000000" pitchFamily="2" charset="2"/>
              <a:buChar char="§"/>
            </a:pPr>
            <a:r>
              <a:rPr lang="en-US" altLang="zh-CN" b="1" dirty="0">
                <a:solidFill>
                  <a:srgbClr val="333333"/>
                </a:solidFill>
                <a:latin typeface="arial" panose="020B0604020202020204" pitchFamily="34" charset="0"/>
              </a:rPr>
              <a:t>Idle</a:t>
            </a:r>
            <a:r>
              <a:rPr lang="zh-CN" altLang="en-US" b="1" dirty="0">
                <a:solidFill>
                  <a:srgbClr val="333333"/>
                </a:solidFill>
                <a:latin typeface="arial" panose="020B0604020202020204" pitchFamily="34" charset="0"/>
              </a:rPr>
              <a:t>进程： </a:t>
            </a:r>
            <a:r>
              <a:rPr lang="zh-CN" altLang="en-US" dirty="0">
                <a:solidFill>
                  <a:srgbClr val="333333"/>
                </a:solidFill>
                <a:latin typeface="arial" panose="020B0604020202020204" pitchFamily="34" charset="0"/>
              </a:rPr>
              <a:t>操作系统启动的第一个进程，只允许在内核空间。当</a:t>
            </a:r>
            <a:r>
              <a:rPr lang="en-US" altLang="zh-CN" dirty="0">
                <a:solidFill>
                  <a:srgbClr val="333333"/>
                </a:solidFill>
                <a:latin typeface="arial" panose="020B0604020202020204" pitchFamily="34" charset="0"/>
              </a:rPr>
              <a:t>CPU</a:t>
            </a:r>
            <a:r>
              <a:rPr lang="zh-CN" altLang="en-US" dirty="0">
                <a:solidFill>
                  <a:srgbClr val="333333"/>
                </a:solidFill>
                <a:latin typeface="arial" panose="020B0604020202020204" pitchFamily="34" charset="0"/>
              </a:rPr>
              <a:t>没有其他的工作可做时（没有其它可执行的进程，没有中断服务），</a:t>
            </a:r>
            <a:r>
              <a:rPr lang="en-US" altLang="zh-CN" dirty="0">
                <a:solidFill>
                  <a:srgbClr val="333333"/>
                </a:solidFill>
                <a:latin typeface="arial" panose="020B0604020202020204" pitchFamily="34" charset="0"/>
              </a:rPr>
              <a:t>CPU</a:t>
            </a:r>
            <a:r>
              <a:rPr lang="zh-CN" altLang="en-US" dirty="0">
                <a:solidFill>
                  <a:srgbClr val="333333"/>
                </a:solidFill>
                <a:latin typeface="arial" panose="020B0604020202020204" pitchFamily="34" charset="0"/>
              </a:rPr>
              <a:t>就执行</a:t>
            </a:r>
            <a:r>
              <a:rPr lang="en-US" altLang="zh-CN" dirty="0">
                <a:solidFill>
                  <a:srgbClr val="333333"/>
                </a:solidFill>
                <a:latin typeface="arial" panose="020B0604020202020204" pitchFamily="34" charset="0"/>
              </a:rPr>
              <a:t>idle</a:t>
            </a:r>
            <a:r>
              <a:rPr lang="zh-CN" altLang="en-US" dirty="0">
                <a:solidFill>
                  <a:srgbClr val="333333"/>
                </a:solidFill>
                <a:latin typeface="arial" panose="020B0604020202020204" pitchFamily="34" charset="0"/>
              </a:rPr>
              <a:t>进程。</a:t>
            </a:r>
            <a:endParaRPr lang="en-US" altLang="zh-CN" dirty="0">
              <a:solidFill>
                <a:srgbClr val="333333"/>
              </a:solidFill>
              <a:latin typeface="arial" panose="020B0604020202020204" pitchFamily="34" charset="0"/>
            </a:endParaRPr>
          </a:p>
          <a:p>
            <a:pPr marL="285750" indent="-285750">
              <a:buFont typeface="Wingdings" panose="05000000000000000000" pitchFamily="2" charset="2"/>
              <a:buChar char="§"/>
            </a:pPr>
            <a:r>
              <a:rPr lang="en-US" altLang="zh-CN" b="1" dirty="0" err="1">
                <a:solidFill>
                  <a:srgbClr val="333333"/>
                </a:solidFill>
                <a:latin typeface="arial" panose="020B0604020202020204" pitchFamily="34" charset="0"/>
              </a:rPr>
              <a:t>init</a:t>
            </a:r>
            <a:r>
              <a:rPr lang="zh-CN" altLang="en-US" b="1" dirty="0">
                <a:solidFill>
                  <a:srgbClr val="333333"/>
                </a:solidFill>
                <a:latin typeface="arial" panose="020B0604020202020204" pitchFamily="34" charset="0"/>
              </a:rPr>
              <a:t>进程： </a:t>
            </a:r>
            <a:r>
              <a:rPr lang="zh-CN" altLang="en-US" dirty="0">
                <a:solidFill>
                  <a:srgbClr val="333333"/>
                </a:solidFill>
                <a:latin typeface="arial" panose="020B0604020202020204" pitchFamily="34" charset="0"/>
              </a:rPr>
              <a:t>操作系统启动的第一个用户进程。它根据系统管理的配置来启动相应的应用程序或服务， 完成系统的初始化；</a:t>
            </a:r>
            <a:endParaRPr lang="en-US" altLang="zh-CN" dirty="0">
              <a:solidFill>
                <a:srgbClr val="333333"/>
              </a:solidFill>
              <a:latin typeface="arial" panose="020B0604020202020204" pitchFamily="34" charset="0"/>
            </a:endParaRPr>
          </a:p>
          <a:p>
            <a:pPr marL="285750" indent="-285750">
              <a:buFont typeface="Wingdings" panose="05000000000000000000" pitchFamily="2" charset="2"/>
              <a:buChar char="§"/>
            </a:pPr>
            <a:r>
              <a:rPr lang="en-US" altLang="zh-CN" b="1" dirty="0">
                <a:solidFill>
                  <a:srgbClr val="333333"/>
                </a:solidFill>
                <a:latin typeface="arial" panose="020B0604020202020204" pitchFamily="34" charset="0"/>
              </a:rPr>
              <a:t>Shell</a:t>
            </a:r>
            <a:r>
              <a:rPr lang="zh-CN" altLang="en-US" b="1" dirty="0">
                <a:solidFill>
                  <a:srgbClr val="333333"/>
                </a:solidFill>
                <a:latin typeface="arial" panose="020B0604020202020204" pitchFamily="34" charset="0"/>
              </a:rPr>
              <a:t>进程</a:t>
            </a:r>
            <a:r>
              <a:rPr lang="zh-CN" altLang="en-US" dirty="0">
                <a:solidFill>
                  <a:srgbClr val="333333"/>
                </a:solidFill>
                <a:latin typeface="arial" panose="020B0604020202020204" pitchFamily="34" charset="0"/>
              </a:rPr>
              <a:t>： 是用户和操作系统交互的接口程序，接收并完成用户指定的操作（如接收用户键盘输入的应用程序名，并启动），其本身是一个可编程的命令解释器。 注意：</a:t>
            </a:r>
            <a:r>
              <a:rPr lang="en-US" altLang="zh-CN" dirty="0">
                <a:solidFill>
                  <a:srgbClr val="333333"/>
                </a:solidFill>
                <a:latin typeface="arial" panose="020B0604020202020204" pitchFamily="34" charset="0"/>
              </a:rPr>
              <a:t>Shell</a:t>
            </a:r>
            <a:r>
              <a:rPr lang="zh-CN" altLang="en-US" dirty="0">
                <a:solidFill>
                  <a:srgbClr val="333333"/>
                </a:solidFill>
                <a:latin typeface="arial" panose="020B0604020202020204" pitchFamily="34" charset="0"/>
              </a:rPr>
              <a:t>有文本界面</a:t>
            </a:r>
            <a:r>
              <a:rPr lang="en-US" altLang="zh-CN" dirty="0">
                <a:solidFill>
                  <a:srgbClr val="333333"/>
                </a:solidFill>
                <a:latin typeface="arial" panose="020B0604020202020204" pitchFamily="34" charset="0"/>
              </a:rPr>
              <a:t>(bash, </a:t>
            </a:r>
            <a:r>
              <a:rPr lang="en-US" altLang="zh-CN" dirty="0" err="1">
                <a:solidFill>
                  <a:srgbClr val="333333"/>
                </a:solidFill>
                <a:latin typeface="arial" panose="020B0604020202020204" pitchFamily="34" charset="0"/>
              </a:rPr>
              <a:t>ksh</a:t>
            </a:r>
            <a:r>
              <a:rPr lang="en-US" altLang="zh-CN" dirty="0">
                <a:solidFill>
                  <a:srgbClr val="333333"/>
                </a:solidFill>
                <a:latin typeface="arial" panose="020B0604020202020204" pitchFamily="34" charset="0"/>
              </a:rPr>
              <a:t>, </a:t>
            </a:r>
            <a:r>
              <a:rPr lang="en-US" altLang="zh-CN" dirty="0" err="1">
                <a:solidFill>
                  <a:srgbClr val="333333"/>
                </a:solidFill>
                <a:latin typeface="arial" panose="020B0604020202020204" pitchFamily="34" charset="0"/>
              </a:rPr>
              <a:t>csh</a:t>
            </a:r>
            <a:r>
              <a:rPr lang="en-US" altLang="zh-CN" dirty="0">
                <a:solidFill>
                  <a:srgbClr val="333333"/>
                </a:solidFill>
                <a:latin typeface="arial" panose="020B0604020202020204" pitchFamily="34" charset="0"/>
              </a:rPr>
              <a:t>) </a:t>
            </a:r>
            <a:r>
              <a:rPr lang="zh-CN" altLang="en-US" dirty="0">
                <a:solidFill>
                  <a:srgbClr val="333333"/>
                </a:solidFill>
                <a:latin typeface="arial" panose="020B0604020202020204" pitchFamily="34" charset="0"/>
              </a:rPr>
              <a:t>和图形界面</a:t>
            </a:r>
            <a:r>
              <a:rPr lang="en-US" altLang="zh-CN" dirty="0">
                <a:solidFill>
                  <a:srgbClr val="333333"/>
                </a:solidFill>
                <a:latin typeface="arial" panose="020B0604020202020204" pitchFamily="34" charset="0"/>
              </a:rPr>
              <a:t>(gnome-shell)</a:t>
            </a:r>
            <a:endParaRPr lang="en-US" dirty="0"/>
          </a:p>
        </p:txBody>
      </p:sp>
    </p:spTree>
    <p:extLst>
      <p:ext uri="{BB962C8B-B14F-4D97-AF65-F5344CB8AC3E}">
        <p14:creationId xmlns:p14="http://schemas.microsoft.com/office/powerpoint/2010/main" val="126087031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528500" y="374292"/>
            <a:ext cx="8595000" cy="77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3600" b="0" strike="noStrike" spc="-1" dirty="0">
                <a:solidFill>
                  <a:srgbClr val="5FCBEF"/>
                </a:solidFill>
                <a:latin typeface="Trebuchet MS"/>
                <a:ea typeface="DejaVu Sans"/>
              </a:rPr>
              <a:t>Linux </a:t>
            </a:r>
            <a:r>
              <a:rPr lang="zh-CN" altLang="en-US" sz="3600" b="0" strike="noStrike" spc="-1" dirty="0">
                <a:solidFill>
                  <a:srgbClr val="5FCBEF"/>
                </a:solidFill>
                <a:latin typeface="Trebuchet MS"/>
                <a:ea typeface="DejaVu Sans"/>
              </a:rPr>
              <a:t>操作系统</a:t>
            </a:r>
            <a:endParaRPr lang="en-US" sz="3600" b="0" strike="noStrike" spc="-1" dirty="0">
              <a:latin typeface="Arial"/>
            </a:endParaRPr>
          </a:p>
        </p:txBody>
      </p:sp>
      <p:sp>
        <p:nvSpPr>
          <p:cNvPr id="20" name="Rectangle 19">
            <a:extLst>
              <a:ext uri="{FF2B5EF4-FFF2-40B4-BE49-F238E27FC236}">
                <a16:creationId xmlns:a16="http://schemas.microsoft.com/office/drawing/2014/main" id="{95DE95EF-9CA8-4AE5-B56C-843EB7DE9229}"/>
              </a:ext>
            </a:extLst>
          </p:cNvPr>
          <p:cNvSpPr/>
          <p:nvPr/>
        </p:nvSpPr>
        <p:spPr>
          <a:xfrm>
            <a:off x="812800" y="1622631"/>
            <a:ext cx="9893300" cy="1631216"/>
          </a:xfrm>
          <a:prstGeom prst="rect">
            <a:avLst/>
          </a:prstGeom>
        </p:spPr>
        <p:txBody>
          <a:bodyPr wrap="square">
            <a:spAutoFit/>
          </a:bodyPr>
          <a:lstStyle/>
          <a:p>
            <a:r>
              <a:rPr lang="zh-CN" altLang="en-US" sz="2000" dirty="0"/>
              <a:t>现代的</a:t>
            </a:r>
            <a:r>
              <a:rPr lang="en-US" altLang="zh-CN" sz="2000" dirty="0"/>
              <a:t>CPU</a:t>
            </a:r>
            <a:r>
              <a:rPr lang="zh-CN" altLang="en-US" sz="2000" dirty="0"/>
              <a:t>都有几种不同的指令执行级别，一部分可能影响系统稳定和安全的指令，只能在高级别下运行。 </a:t>
            </a:r>
            <a:endParaRPr lang="en-US" altLang="zh-CN" sz="2000" dirty="0"/>
          </a:p>
          <a:p>
            <a:endParaRPr lang="en-US" altLang="zh-CN" sz="2000" dirty="0"/>
          </a:p>
          <a:p>
            <a:r>
              <a:rPr lang="zh-CN" altLang="en-US" sz="2000" dirty="0"/>
              <a:t>如英特尔的</a:t>
            </a:r>
            <a:r>
              <a:rPr lang="en-US" altLang="zh-CN" sz="2000" dirty="0"/>
              <a:t>CPU</a:t>
            </a:r>
            <a:r>
              <a:rPr lang="zh-CN" altLang="en-US" sz="2000" dirty="0"/>
              <a:t>有</a:t>
            </a:r>
            <a:r>
              <a:rPr lang="en-US" altLang="zh-CN" sz="2000" dirty="0"/>
              <a:t>4</a:t>
            </a:r>
            <a:r>
              <a:rPr lang="zh-CN" altLang="en-US" sz="2000" dirty="0"/>
              <a:t>个级别，</a:t>
            </a:r>
            <a:r>
              <a:rPr lang="en-US" altLang="zh-CN" sz="2000" dirty="0"/>
              <a:t>Ring 0 ~ Ring3</a:t>
            </a:r>
            <a:r>
              <a:rPr lang="zh-CN" altLang="en-US" sz="2000" dirty="0"/>
              <a:t> 。 </a:t>
            </a:r>
            <a:r>
              <a:rPr lang="en-US" altLang="zh-CN" sz="2000" dirty="0"/>
              <a:t>Linux</a:t>
            </a:r>
            <a:r>
              <a:rPr lang="zh-CN" altLang="en-US" sz="2000" dirty="0"/>
              <a:t>内核代码运行在环</a:t>
            </a:r>
            <a:r>
              <a:rPr lang="en-US" altLang="zh-CN" sz="2000" dirty="0"/>
              <a:t>0</a:t>
            </a:r>
            <a:r>
              <a:rPr lang="zh-CN" altLang="en-US" sz="2000" dirty="0"/>
              <a:t>， 而用户应用程序代码运行在环</a:t>
            </a:r>
            <a:r>
              <a:rPr lang="en-US" altLang="zh-CN" sz="2000" dirty="0"/>
              <a:t>3.</a:t>
            </a:r>
            <a:endParaRPr lang="en-US" sz="2000" dirty="0"/>
          </a:p>
        </p:txBody>
      </p:sp>
      <p:grpSp>
        <p:nvGrpSpPr>
          <p:cNvPr id="2" name="Group 1">
            <a:extLst>
              <a:ext uri="{FF2B5EF4-FFF2-40B4-BE49-F238E27FC236}">
                <a16:creationId xmlns:a16="http://schemas.microsoft.com/office/drawing/2014/main" id="{43111FD2-7FB7-40FF-A4A2-84C0ACD3151E}"/>
              </a:ext>
            </a:extLst>
          </p:cNvPr>
          <p:cNvGrpSpPr/>
          <p:nvPr/>
        </p:nvGrpSpPr>
        <p:grpSpPr>
          <a:xfrm>
            <a:off x="1878571" y="3689708"/>
            <a:ext cx="3505200" cy="2794000"/>
            <a:chOff x="3670300" y="3568898"/>
            <a:chExt cx="3505200" cy="2794000"/>
          </a:xfrm>
        </p:grpSpPr>
        <p:sp>
          <p:nvSpPr>
            <p:cNvPr id="3" name="Flowchart: Connector 2">
              <a:extLst>
                <a:ext uri="{FF2B5EF4-FFF2-40B4-BE49-F238E27FC236}">
                  <a16:creationId xmlns:a16="http://schemas.microsoft.com/office/drawing/2014/main" id="{56CB4DB9-CFB0-4623-9684-1D8677D1DCBA}"/>
                </a:ext>
              </a:extLst>
            </p:cNvPr>
            <p:cNvSpPr/>
            <p:nvPr/>
          </p:nvSpPr>
          <p:spPr>
            <a:xfrm>
              <a:off x="4000500" y="3899098"/>
              <a:ext cx="2273300" cy="219710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Connector 18">
              <a:extLst>
                <a:ext uri="{FF2B5EF4-FFF2-40B4-BE49-F238E27FC236}">
                  <a16:creationId xmlns:a16="http://schemas.microsoft.com/office/drawing/2014/main" id="{58122BE1-3071-4B4C-8B7D-4F9A3FF823EB}"/>
                </a:ext>
              </a:extLst>
            </p:cNvPr>
            <p:cNvSpPr/>
            <p:nvPr/>
          </p:nvSpPr>
          <p:spPr>
            <a:xfrm>
              <a:off x="4349750" y="4254698"/>
              <a:ext cx="1574800" cy="148590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a:extLst>
                <a:ext uri="{FF2B5EF4-FFF2-40B4-BE49-F238E27FC236}">
                  <a16:creationId xmlns:a16="http://schemas.microsoft.com/office/drawing/2014/main" id="{EA0C8A09-3493-44A3-B007-6760832574F3}"/>
                </a:ext>
              </a:extLst>
            </p:cNvPr>
            <p:cNvSpPr/>
            <p:nvPr/>
          </p:nvSpPr>
          <p:spPr>
            <a:xfrm>
              <a:off x="3670300" y="3568898"/>
              <a:ext cx="2946400" cy="279400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Connector 22">
              <a:extLst>
                <a:ext uri="{FF2B5EF4-FFF2-40B4-BE49-F238E27FC236}">
                  <a16:creationId xmlns:a16="http://schemas.microsoft.com/office/drawing/2014/main" id="{63C8E00B-5B90-42CF-A116-460B74659A31}"/>
                </a:ext>
              </a:extLst>
            </p:cNvPr>
            <p:cNvSpPr/>
            <p:nvPr/>
          </p:nvSpPr>
          <p:spPr>
            <a:xfrm>
              <a:off x="4594225" y="4495998"/>
              <a:ext cx="1085850" cy="98425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40DB9E1-02AB-4CBA-AF9E-7B29E1733F77}"/>
                </a:ext>
              </a:extLst>
            </p:cNvPr>
            <p:cNvSpPr txBox="1"/>
            <p:nvPr/>
          </p:nvSpPr>
          <p:spPr>
            <a:xfrm>
              <a:off x="4984750" y="4871680"/>
              <a:ext cx="304800" cy="369332"/>
            </a:xfrm>
            <a:prstGeom prst="rect">
              <a:avLst/>
            </a:prstGeom>
            <a:noFill/>
          </p:spPr>
          <p:txBody>
            <a:bodyPr wrap="square" rtlCol="0">
              <a:spAutoFit/>
            </a:bodyPr>
            <a:lstStyle/>
            <a:p>
              <a:r>
                <a:rPr lang="en-US" b="1" dirty="0"/>
                <a:t>0</a:t>
              </a:r>
            </a:p>
          </p:txBody>
        </p:sp>
        <p:sp>
          <p:nvSpPr>
            <p:cNvPr id="24" name="TextBox 23">
              <a:extLst>
                <a:ext uri="{FF2B5EF4-FFF2-40B4-BE49-F238E27FC236}">
                  <a16:creationId xmlns:a16="http://schemas.microsoft.com/office/drawing/2014/main" id="{343E3BA7-3822-406C-B917-9D717B65CC04}"/>
                </a:ext>
              </a:extLst>
            </p:cNvPr>
            <p:cNvSpPr txBox="1"/>
            <p:nvPr/>
          </p:nvSpPr>
          <p:spPr>
            <a:xfrm>
              <a:off x="5610225" y="4871680"/>
              <a:ext cx="873125" cy="369332"/>
            </a:xfrm>
            <a:prstGeom prst="rect">
              <a:avLst/>
            </a:prstGeom>
            <a:noFill/>
          </p:spPr>
          <p:txBody>
            <a:bodyPr wrap="square" rtlCol="0">
              <a:spAutoFit/>
            </a:bodyPr>
            <a:lstStyle/>
            <a:p>
              <a:r>
                <a:rPr lang="en-US" b="1" dirty="0"/>
                <a:t>1</a:t>
              </a:r>
            </a:p>
          </p:txBody>
        </p:sp>
        <p:sp>
          <p:nvSpPr>
            <p:cNvPr id="25" name="TextBox 24">
              <a:extLst>
                <a:ext uri="{FF2B5EF4-FFF2-40B4-BE49-F238E27FC236}">
                  <a16:creationId xmlns:a16="http://schemas.microsoft.com/office/drawing/2014/main" id="{309B41C0-CA9D-408E-9DED-BFF10CB7D21A}"/>
                </a:ext>
              </a:extLst>
            </p:cNvPr>
            <p:cNvSpPr txBox="1"/>
            <p:nvPr/>
          </p:nvSpPr>
          <p:spPr>
            <a:xfrm>
              <a:off x="5959475" y="4888508"/>
              <a:ext cx="873125" cy="369332"/>
            </a:xfrm>
            <a:prstGeom prst="rect">
              <a:avLst/>
            </a:prstGeom>
            <a:noFill/>
          </p:spPr>
          <p:txBody>
            <a:bodyPr wrap="square" rtlCol="0">
              <a:spAutoFit/>
            </a:bodyPr>
            <a:lstStyle/>
            <a:p>
              <a:r>
                <a:rPr lang="en-US" b="1" dirty="0"/>
                <a:t>2</a:t>
              </a:r>
            </a:p>
          </p:txBody>
        </p:sp>
        <p:sp>
          <p:nvSpPr>
            <p:cNvPr id="26" name="TextBox 25">
              <a:extLst>
                <a:ext uri="{FF2B5EF4-FFF2-40B4-BE49-F238E27FC236}">
                  <a16:creationId xmlns:a16="http://schemas.microsoft.com/office/drawing/2014/main" id="{BDD89005-8F5E-4164-9BD7-5419CE5F1AD1}"/>
                </a:ext>
              </a:extLst>
            </p:cNvPr>
            <p:cNvSpPr txBox="1"/>
            <p:nvPr/>
          </p:nvSpPr>
          <p:spPr>
            <a:xfrm>
              <a:off x="6302375" y="4895890"/>
              <a:ext cx="873125" cy="369332"/>
            </a:xfrm>
            <a:prstGeom prst="rect">
              <a:avLst/>
            </a:prstGeom>
            <a:noFill/>
          </p:spPr>
          <p:txBody>
            <a:bodyPr wrap="square" rtlCol="0">
              <a:spAutoFit/>
            </a:bodyPr>
            <a:lstStyle/>
            <a:p>
              <a:r>
                <a:rPr lang="en-US" b="1" dirty="0"/>
                <a:t>3</a:t>
              </a:r>
            </a:p>
          </p:txBody>
        </p:sp>
      </p:grpSp>
      <p:sp>
        <p:nvSpPr>
          <p:cNvPr id="5" name="TextBox 4">
            <a:extLst>
              <a:ext uri="{FF2B5EF4-FFF2-40B4-BE49-F238E27FC236}">
                <a16:creationId xmlns:a16="http://schemas.microsoft.com/office/drawing/2014/main" id="{0AEA14A5-66DB-471E-A896-8A7F69DBE24F}"/>
              </a:ext>
            </a:extLst>
          </p:cNvPr>
          <p:cNvSpPr txBox="1"/>
          <p:nvPr/>
        </p:nvSpPr>
        <p:spPr>
          <a:xfrm>
            <a:off x="5412346" y="4123730"/>
            <a:ext cx="4658411" cy="1938992"/>
          </a:xfrm>
          <a:prstGeom prst="rect">
            <a:avLst/>
          </a:prstGeom>
          <a:noFill/>
        </p:spPr>
        <p:txBody>
          <a:bodyPr wrap="square" rtlCol="0">
            <a:spAutoFit/>
          </a:bodyPr>
          <a:lstStyle/>
          <a:p>
            <a:r>
              <a:rPr lang="zh-CN" altLang="en-US" sz="2000" dirty="0"/>
              <a:t>环</a:t>
            </a:r>
            <a:r>
              <a:rPr lang="en-US" altLang="zh-CN" sz="2000" dirty="0"/>
              <a:t>0</a:t>
            </a:r>
            <a:r>
              <a:rPr lang="zh-CN" altLang="en-US" sz="2000" dirty="0"/>
              <a:t>是最高级别，运行在该环</a:t>
            </a:r>
            <a:r>
              <a:rPr lang="en-US" altLang="zh-CN" sz="2000" dirty="0"/>
              <a:t>0</a:t>
            </a:r>
            <a:r>
              <a:rPr lang="zh-CN" altLang="en-US" sz="2000" dirty="0"/>
              <a:t>的代码，不受任何限制</a:t>
            </a:r>
            <a:r>
              <a:rPr lang="en-US" altLang="zh-CN" sz="2000" dirty="0"/>
              <a:t>,</a:t>
            </a:r>
            <a:r>
              <a:rPr lang="zh-CN" altLang="en-US" sz="2000" dirty="0"/>
              <a:t>可以访问计算机的任何资源。机器上电启动时，</a:t>
            </a:r>
            <a:r>
              <a:rPr lang="en-US" altLang="zh-CN" sz="2000" dirty="0"/>
              <a:t>CPU</a:t>
            </a:r>
            <a:r>
              <a:rPr lang="zh-CN" altLang="en-US" sz="2000" dirty="0"/>
              <a:t>从环</a:t>
            </a:r>
            <a:r>
              <a:rPr lang="en-US" altLang="zh-CN" sz="2000" dirty="0"/>
              <a:t>0</a:t>
            </a:r>
            <a:r>
              <a:rPr lang="zh-CN" altLang="en-US" sz="2000" dirty="0"/>
              <a:t>开始执行操作系统的内核代码； 当操作系统内核启动完成，操作系统会切换到环</a:t>
            </a:r>
            <a:r>
              <a:rPr lang="en-US" altLang="zh-CN" sz="2000" dirty="0"/>
              <a:t>3</a:t>
            </a:r>
            <a:r>
              <a:rPr lang="zh-CN" altLang="en-US" sz="2000" dirty="0"/>
              <a:t>，完成用户态的初始化（即运行</a:t>
            </a:r>
            <a:r>
              <a:rPr lang="en-US" altLang="zh-CN" sz="2000" dirty="0" err="1"/>
              <a:t>init</a:t>
            </a:r>
            <a:r>
              <a:rPr lang="zh-CN" altLang="en-US" sz="2000" dirty="0"/>
              <a:t>进程）。</a:t>
            </a:r>
            <a:endParaRPr lang="en-US" sz="2000" dirty="0"/>
          </a:p>
        </p:txBody>
      </p:sp>
    </p:spTree>
    <p:extLst>
      <p:ext uri="{BB962C8B-B14F-4D97-AF65-F5344CB8AC3E}">
        <p14:creationId xmlns:p14="http://schemas.microsoft.com/office/powerpoint/2010/main" val="12870765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2041936" y="1405055"/>
            <a:ext cx="5491628" cy="43712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571500" indent="-571500">
              <a:lnSpc>
                <a:spcPct val="150000"/>
              </a:lnSpc>
              <a:buFont typeface="Wingdings" panose="05000000000000000000" pitchFamily="2" charset="2"/>
              <a:buChar char="Ø"/>
            </a:pPr>
            <a:r>
              <a:rPr lang="zh-CN" altLang="en-US" sz="3600" b="1" spc="-1" dirty="0">
                <a:solidFill>
                  <a:srgbClr val="5FCBEF"/>
                </a:solidFill>
                <a:highlight>
                  <a:srgbClr val="FFFF00"/>
                </a:highlight>
                <a:latin typeface="Trebuchet MS"/>
              </a:rPr>
              <a:t>文件系统</a:t>
            </a:r>
            <a:endParaRPr lang="en-US" sz="3600" b="1" spc="-1" dirty="0">
              <a:solidFill>
                <a:srgbClr val="5FCBEF"/>
              </a:solidFill>
              <a:highlight>
                <a:srgbClr val="FFFF00"/>
              </a:highlight>
              <a:latin typeface="Trebuchet MS"/>
            </a:endParaRPr>
          </a:p>
          <a:p>
            <a:pPr marL="571500" indent="-571500">
              <a:lnSpc>
                <a:spcPct val="150000"/>
              </a:lnSpc>
              <a:buFont typeface="Wingdings" panose="05000000000000000000" pitchFamily="2" charset="2"/>
              <a:buChar char="Ø"/>
            </a:pPr>
            <a:r>
              <a:rPr lang="zh-CN" altLang="en-US" sz="3600" b="1" spc="-1" dirty="0">
                <a:solidFill>
                  <a:srgbClr val="5FCBEF"/>
                </a:solidFill>
                <a:latin typeface="Trebuchet MS"/>
              </a:rPr>
              <a:t>中断处理</a:t>
            </a:r>
            <a:endParaRPr lang="en-US" altLang="zh-CN" sz="3600" b="1" spc="-1" dirty="0">
              <a:solidFill>
                <a:srgbClr val="5FCBEF"/>
              </a:solidFill>
              <a:latin typeface="Trebuchet MS"/>
            </a:endParaRPr>
          </a:p>
          <a:p>
            <a:pPr marL="571500" indent="-571500">
              <a:lnSpc>
                <a:spcPct val="150000"/>
              </a:lnSpc>
              <a:buFont typeface="Wingdings" panose="05000000000000000000" pitchFamily="2" charset="2"/>
              <a:buChar char="Ø"/>
            </a:pPr>
            <a:r>
              <a:rPr lang="zh-CN" altLang="en-US" sz="3600" b="1" spc="-1" dirty="0">
                <a:solidFill>
                  <a:srgbClr val="5FCBEF"/>
                </a:solidFill>
                <a:latin typeface="Trebuchet MS"/>
              </a:rPr>
              <a:t>内存管理</a:t>
            </a:r>
            <a:endParaRPr lang="en-US" altLang="zh-CN" sz="3600" b="1" spc="-1" dirty="0">
              <a:solidFill>
                <a:srgbClr val="5FCBEF"/>
              </a:solidFill>
              <a:latin typeface="Trebuchet MS"/>
            </a:endParaRPr>
          </a:p>
          <a:p>
            <a:pPr marL="571500" indent="-571500">
              <a:lnSpc>
                <a:spcPct val="150000"/>
              </a:lnSpc>
              <a:buFont typeface="Wingdings" panose="05000000000000000000" pitchFamily="2" charset="2"/>
              <a:buChar char="Ø"/>
            </a:pPr>
            <a:r>
              <a:rPr lang="zh-CN" altLang="en-US" sz="3600" b="1" strike="noStrike" spc="-1" dirty="0">
                <a:solidFill>
                  <a:srgbClr val="5FCBEF"/>
                </a:solidFill>
                <a:latin typeface="Trebuchet MS"/>
                <a:ea typeface="DejaVu Sans"/>
              </a:rPr>
              <a:t>进程和调度</a:t>
            </a:r>
            <a:endParaRPr lang="en-US" altLang="zh-CN" sz="3600" b="1" strike="noStrike" spc="-1" dirty="0">
              <a:solidFill>
                <a:srgbClr val="5FCBEF"/>
              </a:solidFill>
              <a:latin typeface="Trebuchet MS"/>
              <a:ea typeface="DejaVu Sans"/>
            </a:endParaRPr>
          </a:p>
          <a:p>
            <a:pPr marL="571500" indent="-571500">
              <a:lnSpc>
                <a:spcPct val="150000"/>
              </a:lnSpc>
              <a:buFont typeface="Wingdings" panose="05000000000000000000" pitchFamily="2" charset="2"/>
              <a:buChar char="Ø"/>
            </a:pPr>
            <a:r>
              <a:rPr lang="zh-CN" altLang="en-US" sz="3600" b="1" strike="noStrike" spc="-1" dirty="0">
                <a:solidFill>
                  <a:srgbClr val="5FCBEF"/>
                </a:solidFill>
                <a:latin typeface="Trebuchet MS"/>
                <a:ea typeface="DejaVu Sans"/>
              </a:rPr>
              <a:t>进程间通信</a:t>
            </a:r>
            <a:endParaRPr lang="en-US" altLang="zh-CN" sz="3600" b="1" strike="noStrike" spc="-1" dirty="0">
              <a:solidFill>
                <a:srgbClr val="5FCBEF"/>
              </a:solidFill>
              <a:latin typeface="Trebuchet MS"/>
              <a:ea typeface="DejaVu Sans"/>
            </a:endParaRPr>
          </a:p>
        </p:txBody>
      </p:sp>
    </p:spTree>
    <p:extLst>
      <p:ext uri="{BB962C8B-B14F-4D97-AF65-F5344CB8AC3E}">
        <p14:creationId xmlns:p14="http://schemas.microsoft.com/office/powerpoint/2010/main" val="223341896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A7CE7-AED1-4174-BC7C-C0A5447DF5C1}"/>
              </a:ext>
            </a:extLst>
          </p:cNvPr>
          <p:cNvSpPr>
            <a:spLocks noGrp="1"/>
          </p:cNvSpPr>
          <p:nvPr>
            <p:ph type="title"/>
          </p:nvPr>
        </p:nvSpPr>
        <p:spPr>
          <a:xfrm>
            <a:off x="609480" y="541301"/>
            <a:ext cx="10972440" cy="609398"/>
          </a:xfrm>
        </p:spPr>
        <p:txBody>
          <a:bodyPr/>
          <a:lstStyle/>
          <a:p>
            <a:r>
              <a:rPr lang="zh-CN" altLang="en-US" dirty="0"/>
              <a:t>什么是文件系统</a:t>
            </a:r>
            <a:endParaRPr lang="en-US" dirty="0"/>
          </a:p>
        </p:txBody>
      </p:sp>
      <p:sp>
        <p:nvSpPr>
          <p:cNvPr id="3" name="Subtitle 2">
            <a:extLst>
              <a:ext uri="{FF2B5EF4-FFF2-40B4-BE49-F238E27FC236}">
                <a16:creationId xmlns:a16="http://schemas.microsoft.com/office/drawing/2014/main" id="{13DF957B-3786-4997-8CBC-8F6D513B5032}"/>
              </a:ext>
            </a:extLst>
          </p:cNvPr>
          <p:cNvSpPr>
            <a:spLocks noGrp="1"/>
          </p:cNvSpPr>
          <p:nvPr>
            <p:ph type="subTitle"/>
          </p:nvPr>
        </p:nvSpPr>
        <p:spPr>
          <a:xfrm>
            <a:off x="609480" y="1655416"/>
            <a:ext cx="10795506" cy="3806270"/>
          </a:xfrm>
        </p:spPr>
        <p:txBody>
          <a:bodyPr/>
          <a:lstStyle/>
          <a:p>
            <a:pPr marL="0" indent="0">
              <a:lnSpc>
                <a:spcPct val="150000"/>
              </a:lnSpc>
              <a:buNone/>
            </a:pPr>
            <a:r>
              <a:rPr lang="zh-CN" altLang="en-US" sz="1800" dirty="0"/>
              <a:t>回忆一下，什么是计算机的数据</a:t>
            </a:r>
            <a:r>
              <a:rPr lang="en-US" altLang="zh-CN" sz="1800" b="1" dirty="0"/>
              <a:t>.  </a:t>
            </a:r>
            <a:r>
              <a:rPr lang="zh-CN" altLang="en-US" sz="1800" dirty="0"/>
              <a:t>这一章的学习，期望掌握如下知识</a:t>
            </a:r>
            <a:r>
              <a:rPr lang="en-US" altLang="zh-CN" sz="1800" dirty="0"/>
              <a:t>. </a:t>
            </a:r>
          </a:p>
          <a:p>
            <a:pPr>
              <a:lnSpc>
                <a:spcPct val="150000"/>
              </a:lnSpc>
              <a:buFont typeface="Wingdings" panose="05000000000000000000" pitchFamily="2" charset="2"/>
              <a:buChar char="Ø"/>
            </a:pPr>
            <a:r>
              <a:rPr lang="zh-CN" altLang="en-US" sz="2400" b="1" dirty="0"/>
              <a:t>存储设备： 一般指长期存储设备， 如磁盘，</a:t>
            </a:r>
            <a:r>
              <a:rPr lang="en-US" altLang="zh-CN" sz="2400" b="1" dirty="0"/>
              <a:t>SSD</a:t>
            </a:r>
            <a:r>
              <a:rPr lang="zh-CN" altLang="en-US" sz="2400" b="1" dirty="0"/>
              <a:t>盘，</a:t>
            </a:r>
            <a:r>
              <a:rPr lang="en-US" altLang="zh-CN" sz="2400" b="1" dirty="0"/>
              <a:t>U</a:t>
            </a:r>
            <a:r>
              <a:rPr lang="zh-CN" altLang="en-US" sz="2400" b="1" dirty="0"/>
              <a:t>盘，光盘</a:t>
            </a:r>
            <a:endParaRPr lang="en-US" altLang="zh-CN" sz="2400" b="1" dirty="0"/>
          </a:p>
          <a:p>
            <a:pPr>
              <a:lnSpc>
                <a:spcPct val="150000"/>
              </a:lnSpc>
              <a:buFont typeface="Wingdings" panose="05000000000000000000" pitchFamily="2" charset="2"/>
              <a:buChar char="Ø"/>
            </a:pPr>
            <a:r>
              <a:rPr lang="zh-CN" altLang="en-US" sz="2400" b="1" dirty="0"/>
              <a:t>文件：在长期储存设备上的一段数据流。（</a:t>
            </a:r>
            <a:r>
              <a:rPr lang="en-US" altLang="zh-CN" sz="2400" b="1" dirty="0"/>
              <a:t>0</a:t>
            </a:r>
            <a:r>
              <a:rPr lang="zh-CN" altLang="en-US" sz="2400" b="1" dirty="0"/>
              <a:t>和</a:t>
            </a:r>
            <a:r>
              <a:rPr lang="en-US" altLang="zh-CN" sz="2400" b="1" dirty="0"/>
              <a:t>1</a:t>
            </a:r>
            <a:r>
              <a:rPr lang="zh-CN" altLang="en-US" sz="2400" b="1" dirty="0"/>
              <a:t>组成的</a:t>
            </a:r>
            <a:r>
              <a:rPr lang="en-US" altLang="zh-CN" sz="2400" b="1" dirty="0"/>
              <a:t>bit</a:t>
            </a:r>
            <a:r>
              <a:rPr lang="zh-CN" altLang="en-US" sz="2400" b="1" dirty="0"/>
              <a:t>数据流）</a:t>
            </a:r>
            <a:endParaRPr lang="en-US" altLang="zh-CN" sz="2400" b="1" dirty="0"/>
          </a:p>
          <a:p>
            <a:pPr>
              <a:lnSpc>
                <a:spcPct val="150000"/>
              </a:lnSpc>
              <a:buFont typeface="Wingdings" panose="05000000000000000000" pitchFamily="2" charset="2"/>
              <a:buChar char="Ø"/>
            </a:pPr>
            <a:r>
              <a:rPr lang="zh-CN" altLang="en-US" sz="2400" b="1" dirty="0"/>
              <a:t>数据结构：是计算机存储、组织数据的方式</a:t>
            </a:r>
            <a:r>
              <a:rPr lang="en-US" altLang="zh-CN" sz="2400" b="1" dirty="0"/>
              <a:t>.</a:t>
            </a:r>
          </a:p>
          <a:p>
            <a:pPr>
              <a:lnSpc>
                <a:spcPct val="150000"/>
              </a:lnSpc>
              <a:buFont typeface="Wingdings" panose="05000000000000000000" pitchFamily="2" charset="2"/>
              <a:buChar char="Ø"/>
            </a:pPr>
            <a:r>
              <a:rPr lang="zh-CN" altLang="en-US" sz="2400" b="1" dirty="0"/>
              <a:t>文件系统是操作系统在存储设备上，组织文件的数据结构和方法。</a:t>
            </a:r>
            <a:endParaRPr lang="en-US" altLang="zh-CN" sz="2400" b="1" dirty="0"/>
          </a:p>
          <a:p>
            <a:pPr lvl="1">
              <a:lnSpc>
                <a:spcPct val="150000"/>
              </a:lnSpc>
              <a:buFont typeface="Wingdings" panose="05000000000000000000" pitchFamily="2" charset="2"/>
              <a:buChar char="Ø"/>
            </a:pPr>
            <a:r>
              <a:rPr lang="zh-CN" altLang="en-US" sz="2000" dirty="0"/>
              <a:t>逻辑上的文件系统一般是树形层次结构：目录（文件夹）， 文件</a:t>
            </a:r>
            <a:endParaRPr lang="en-US" sz="2000" dirty="0"/>
          </a:p>
        </p:txBody>
      </p:sp>
    </p:spTree>
    <p:extLst>
      <p:ext uri="{BB962C8B-B14F-4D97-AF65-F5344CB8AC3E}">
        <p14:creationId xmlns:p14="http://schemas.microsoft.com/office/powerpoint/2010/main" val="4023488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677160" y="609480"/>
            <a:ext cx="8595000" cy="74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a:solidFill>
                  <a:srgbClr val="5FCBEF"/>
                </a:solidFill>
                <a:latin typeface="Trebuchet MS"/>
                <a:ea typeface="DejaVu Sans"/>
              </a:rPr>
              <a:t>二进制计数（Binary） - 1整数</a:t>
            </a:r>
            <a:endParaRPr lang="en-US" sz="3600" b="0" strike="noStrike" spc="-1">
              <a:latin typeface="Arial"/>
            </a:endParaRPr>
          </a:p>
        </p:txBody>
      </p:sp>
      <p:sp>
        <p:nvSpPr>
          <p:cNvPr id="141" name="CustomShape 2"/>
          <p:cNvSpPr/>
          <p:nvPr/>
        </p:nvSpPr>
        <p:spPr>
          <a:xfrm>
            <a:off x="894240" y="1395000"/>
            <a:ext cx="10013040" cy="1614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50"/>
                </a:solidFill>
                <a:latin typeface="arial"/>
                <a:ea typeface="DejaVu Sans"/>
              </a:rPr>
              <a:t>    </a:t>
            </a:r>
            <a:r>
              <a:rPr lang="en-US" sz="2000" b="0" strike="noStrike" spc="-1" dirty="0" err="1">
                <a:solidFill>
                  <a:srgbClr val="00B050"/>
                </a:solidFill>
                <a:latin typeface="arial"/>
                <a:ea typeface="DejaVu Sans"/>
              </a:rPr>
              <a:t>二进制是计算技术中的一种计数规则</a:t>
            </a:r>
            <a:r>
              <a:rPr lang="en-US" sz="2000" b="0" strike="noStrike" spc="-1" dirty="0">
                <a:solidFill>
                  <a:srgbClr val="00B050"/>
                </a:solidFill>
                <a:latin typeface="arial"/>
                <a:ea typeface="DejaVu Sans"/>
              </a:rPr>
              <a:t>, 它</a:t>
            </a:r>
            <a:r>
              <a:rPr lang="en-US" sz="2000" b="0" strike="noStrike" spc="-1" dirty="0">
                <a:solidFill>
                  <a:srgbClr val="00B050"/>
                </a:solidFill>
                <a:latin typeface="Trebuchet MS"/>
                <a:ea typeface="DejaVu Sans"/>
              </a:rPr>
              <a:t>用0和1两个数码来表示数。它的基数为2，进位规则是“逢二进一”，借位规则是“借一当二”</a:t>
            </a: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r>
              <a:rPr lang="en-US" sz="2000" b="0" strike="noStrike" spc="-1" dirty="0" err="1">
                <a:solidFill>
                  <a:srgbClr val="FF0000"/>
                </a:solidFill>
                <a:latin typeface="Trebuchet MS"/>
                <a:ea typeface="DejaVu Sans"/>
              </a:rPr>
              <a:t>比特</a:t>
            </a:r>
            <a:r>
              <a:rPr lang="en-US" sz="2000" b="0" strike="noStrike" spc="-1" dirty="0">
                <a:solidFill>
                  <a:srgbClr val="000000"/>
                </a:solidFill>
                <a:latin typeface="Trebuchet MS"/>
                <a:ea typeface="DejaVu Sans"/>
              </a:rPr>
              <a:t>(Bit):   1位, </a:t>
            </a:r>
            <a:r>
              <a:rPr lang="zh-CN" altLang="en-US" sz="2000" b="0" strike="noStrike" spc="-1" dirty="0">
                <a:solidFill>
                  <a:srgbClr val="000000"/>
                </a:solidFill>
                <a:latin typeface="Trebuchet MS"/>
                <a:ea typeface="DejaVu Sans"/>
              </a:rPr>
              <a:t>一般用小写</a:t>
            </a:r>
            <a:r>
              <a:rPr lang="en-US" altLang="zh-CN" sz="2000" b="0" strike="noStrike" spc="-1" dirty="0">
                <a:solidFill>
                  <a:srgbClr val="000000"/>
                </a:solidFill>
                <a:latin typeface="Trebuchet MS"/>
                <a:ea typeface="DejaVu Sans"/>
              </a:rPr>
              <a:t>b</a:t>
            </a:r>
            <a:r>
              <a:rPr lang="zh-CN" altLang="en-US" sz="2000" spc="-1" dirty="0">
                <a:solidFill>
                  <a:srgbClr val="000000"/>
                </a:solidFill>
                <a:latin typeface="Trebuchet MS"/>
                <a:ea typeface="DejaVu Sans"/>
              </a:rPr>
              <a:t>表示</a:t>
            </a:r>
            <a:endParaRPr lang="en-US" sz="2000" b="0" strike="noStrike" spc="-1" dirty="0">
              <a:latin typeface="Arial"/>
            </a:endParaRPr>
          </a:p>
          <a:p>
            <a:pPr>
              <a:lnSpc>
                <a:spcPct val="100000"/>
              </a:lnSpc>
            </a:pPr>
            <a:r>
              <a:rPr lang="en-US" sz="2000" b="0" strike="noStrike" spc="-1" dirty="0" err="1">
                <a:solidFill>
                  <a:srgbClr val="FF0000"/>
                </a:solidFill>
                <a:latin typeface="Trebuchet MS"/>
                <a:ea typeface="DejaVu Sans"/>
              </a:rPr>
              <a:t>字节</a:t>
            </a:r>
            <a:r>
              <a:rPr lang="en-US" sz="2000" b="0" strike="noStrike" spc="-1" dirty="0">
                <a:solidFill>
                  <a:srgbClr val="000000"/>
                </a:solidFill>
                <a:latin typeface="Trebuchet MS"/>
                <a:ea typeface="DejaVu Sans"/>
              </a:rPr>
              <a:t>(Byte):  8位</a:t>
            </a:r>
            <a:r>
              <a:rPr lang="zh-CN" altLang="en-US" sz="2000" b="0" strike="noStrike" spc="-1" dirty="0">
                <a:solidFill>
                  <a:srgbClr val="000000"/>
                </a:solidFill>
                <a:latin typeface="Trebuchet MS"/>
                <a:ea typeface="DejaVu Sans"/>
              </a:rPr>
              <a:t>， 一般用大写</a:t>
            </a:r>
            <a:r>
              <a:rPr lang="en-US" altLang="zh-CN" sz="2000" spc="-1" dirty="0">
                <a:solidFill>
                  <a:srgbClr val="000000"/>
                </a:solidFill>
                <a:latin typeface="Trebuchet MS"/>
                <a:ea typeface="DejaVu Sans"/>
              </a:rPr>
              <a:t>B</a:t>
            </a:r>
            <a:r>
              <a:rPr lang="zh-CN" altLang="en-US" sz="2000" spc="-1" dirty="0">
                <a:solidFill>
                  <a:srgbClr val="000000"/>
                </a:solidFill>
                <a:latin typeface="Trebuchet MS"/>
                <a:ea typeface="DejaVu Sans"/>
              </a:rPr>
              <a:t>表示</a:t>
            </a:r>
            <a:endParaRPr lang="en-US" sz="2000" b="0" strike="noStrike" spc="-1" dirty="0">
              <a:latin typeface="Arial"/>
            </a:endParaRPr>
          </a:p>
        </p:txBody>
      </p:sp>
      <p:sp>
        <p:nvSpPr>
          <p:cNvPr id="142" name="CustomShape 3"/>
          <p:cNvSpPr/>
          <p:nvPr/>
        </p:nvSpPr>
        <p:spPr>
          <a:xfrm>
            <a:off x="829800" y="3777120"/>
            <a:ext cx="6994686" cy="2529000"/>
          </a:xfrm>
          <a:prstGeom prst="rect">
            <a:avLst/>
          </a:prstGeom>
          <a:solidFill>
            <a:srgbClr val="BFEAF9"/>
          </a:solidFill>
          <a:ln w="28440">
            <a:solidFill>
              <a:srgbClr val="000000"/>
            </a:solidFill>
            <a:round/>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1" strike="noStrike" spc="-1">
                <a:solidFill>
                  <a:srgbClr val="000000"/>
                </a:solidFill>
                <a:latin typeface="Trebuchet MS"/>
                <a:ea typeface="DejaVu Sans"/>
              </a:rPr>
              <a:t>0 0 0 0     --------- 0                           1 0 0 0     --------- 8</a:t>
            </a:r>
            <a:endParaRPr lang="en-US" sz="2000" b="0" strike="noStrike" spc="-1">
              <a:latin typeface="Arial"/>
            </a:endParaRPr>
          </a:p>
          <a:p>
            <a:pPr>
              <a:lnSpc>
                <a:spcPct val="100000"/>
              </a:lnSpc>
            </a:pPr>
            <a:r>
              <a:rPr lang="en-US" sz="2000" b="1" strike="noStrike" spc="-1">
                <a:solidFill>
                  <a:srgbClr val="000000"/>
                </a:solidFill>
                <a:latin typeface="Trebuchet MS"/>
                <a:ea typeface="DejaVu Sans"/>
              </a:rPr>
              <a:t>0 0 0 1     --------- 1                           1 0 0 1     --------- 9</a:t>
            </a:r>
            <a:endParaRPr lang="en-US" sz="2000" b="0" strike="noStrike" spc="-1">
              <a:latin typeface="Arial"/>
            </a:endParaRPr>
          </a:p>
          <a:p>
            <a:pPr>
              <a:lnSpc>
                <a:spcPct val="100000"/>
              </a:lnSpc>
            </a:pPr>
            <a:r>
              <a:rPr lang="en-US" sz="2000" b="1" strike="noStrike" spc="-1">
                <a:solidFill>
                  <a:srgbClr val="000000"/>
                </a:solidFill>
                <a:latin typeface="Trebuchet MS"/>
                <a:ea typeface="DejaVu Sans"/>
              </a:rPr>
              <a:t>0 0 1 0     --------- 2                           1 0 1 0     --------- 10</a:t>
            </a:r>
            <a:endParaRPr lang="en-US" sz="2000" b="0" strike="noStrike" spc="-1">
              <a:latin typeface="Arial"/>
            </a:endParaRPr>
          </a:p>
          <a:p>
            <a:pPr>
              <a:lnSpc>
                <a:spcPct val="100000"/>
              </a:lnSpc>
            </a:pPr>
            <a:r>
              <a:rPr lang="en-US" sz="2000" b="1" strike="noStrike" spc="-1">
                <a:solidFill>
                  <a:srgbClr val="000000"/>
                </a:solidFill>
                <a:latin typeface="Trebuchet MS"/>
                <a:ea typeface="DejaVu Sans"/>
              </a:rPr>
              <a:t>0 0 1 1     --------- 3                           1 0 1 1     --------- 11</a:t>
            </a:r>
            <a:endParaRPr lang="en-US" sz="2000" b="0" strike="noStrike" spc="-1">
              <a:latin typeface="Arial"/>
            </a:endParaRPr>
          </a:p>
          <a:p>
            <a:pPr>
              <a:lnSpc>
                <a:spcPct val="100000"/>
              </a:lnSpc>
            </a:pPr>
            <a:r>
              <a:rPr lang="en-US" sz="2000" b="1" strike="noStrike" spc="-1">
                <a:solidFill>
                  <a:srgbClr val="000000"/>
                </a:solidFill>
                <a:latin typeface="Trebuchet MS"/>
                <a:ea typeface="DejaVu Sans"/>
              </a:rPr>
              <a:t>0 1 0 0     --------- 4                           1 1 0 0     --------- 12</a:t>
            </a:r>
            <a:endParaRPr lang="en-US" sz="2000" b="0" strike="noStrike" spc="-1">
              <a:latin typeface="Arial"/>
            </a:endParaRPr>
          </a:p>
          <a:p>
            <a:pPr>
              <a:lnSpc>
                <a:spcPct val="100000"/>
              </a:lnSpc>
            </a:pPr>
            <a:r>
              <a:rPr lang="en-US" sz="2000" b="1" strike="noStrike" spc="-1">
                <a:solidFill>
                  <a:srgbClr val="000000"/>
                </a:solidFill>
                <a:latin typeface="Trebuchet MS"/>
                <a:ea typeface="DejaVu Sans"/>
              </a:rPr>
              <a:t>0 1 0 1     --------- 5                           1 1 0 1     --------- 13</a:t>
            </a:r>
            <a:endParaRPr lang="en-US" sz="2000" b="0" strike="noStrike" spc="-1">
              <a:latin typeface="Arial"/>
            </a:endParaRPr>
          </a:p>
          <a:p>
            <a:pPr>
              <a:lnSpc>
                <a:spcPct val="100000"/>
              </a:lnSpc>
            </a:pPr>
            <a:r>
              <a:rPr lang="en-US" sz="2000" b="1" strike="noStrike" spc="-1">
                <a:solidFill>
                  <a:srgbClr val="000000"/>
                </a:solidFill>
                <a:latin typeface="Trebuchet MS"/>
                <a:ea typeface="DejaVu Sans"/>
              </a:rPr>
              <a:t>0 1 1 0     --------- 6                           1 1 1 0     --------- 14</a:t>
            </a:r>
            <a:endParaRPr lang="en-US" sz="2000" b="0" strike="noStrike" spc="-1">
              <a:latin typeface="Arial"/>
            </a:endParaRPr>
          </a:p>
          <a:p>
            <a:pPr>
              <a:lnSpc>
                <a:spcPct val="100000"/>
              </a:lnSpc>
            </a:pPr>
            <a:r>
              <a:rPr lang="en-US" sz="2000" b="1" strike="noStrike" spc="-1">
                <a:solidFill>
                  <a:srgbClr val="000000"/>
                </a:solidFill>
                <a:latin typeface="Trebuchet MS"/>
                <a:ea typeface="DejaVu Sans"/>
              </a:rPr>
              <a:t>0 1 1 1     --------- 7                           1 1 1 1     --------- 15</a:t>
            </a:r>
            <a:endParaRPr lang="en-US" sz="2000" b="0" strike="noStrike" spc="-1">
              <a:latin typeface="Arial"/>
            </a:endParaRPr>
          </a:p>
        </p:txBody>
      </p:sp>
      <p:graphicFrame>
        <p:nvGraphicFramePr>
          <p:cNvPr id="143" name="Table 4"/>
          <p:cNvGraphicFramePr/>
          <p:nvPr>
            <p:extLst>
              <p:ext uri="{D42A27DB-BD31-4B8C-83A1-F6EECF244321}">
                <p14:modId xmlns:p14="http://schemas.microsoft.com/office/powerpoint/2010/main" val="622230327"/>
              </p:ext>
            </p:extLst>
          </p:nvPr>
        </p:nvGraphicFramePr>
        <p:xfrm>
          <a:off x="8049240" y="3777120"/>
          <a:ext cx="3178203" cy="2595600"/>
        </p:xfrm>
        <a:graphic>
          <a:graphicData uri="http://schemas.openxmlformats.org/drawingml/2006/table">
            <a:tbl>
              <a:tblPr/>
              <a:tblGrid>
                <a:gridCol w="805393">
                  <a:extLst>
                    <a:ext uri="{9D8B030D-6E8A-4147-A177-3AD203B41FA5}">
                      <a16:colId xmlns:a16="http://schemas.microsoft.com/office/drawing/2014/main" val="20000"/>
                    </a:ext>
                  </a:extLst>
                </a:gridCol>
                <a:gridCol w="497711">
                  <a:extLst>
                    <a:ext uri="{9D8B030D-6E8A-4147-A177-3AD203B41FA5}">
                      <a16:colId xmlns:a16="http://schemas.microsoft.com/office/drawing/2014/main" val="20001"/>
                    </a:ext>
                  </a:extLst>
                </a:gridCol>
                <a:gridCol w="1111170">
                  <a:extLst>
                    <a:ext uri="{9D8B030D-6E8A-4147-A177-3AD203B41FA5}">
                      <a16:colId xmlns:a16="http://schemas.microsoft.com/office/drawing/2014/main" val="20002"/>
                    </a:ext>
                  </a:extLst>
                </a:gridCol>
                <a:gridCol w="763929">
                  <a:extLst>
                    <a:ext uri="{9D8B030D-6E8A-4147-A177-3AD203B41FA5}">
                      <a16:colId xmlns:a16="http://schemas.microsoft.com/office/drawing/2014/main" val="20003"/>
                    </a:ext>
                  </a:extLst>
                </a:gridCol>
              </a:tblGrid>
              <a:tr h="370800">
                <a:tc>
                  <a:txBody>
                    <a:bodyPr/>
                    <a:lstStyle/>
                    <a:p>
                      <a:pPr>
                        <a:lnSpc>
                          <a:spcPct val="100000"/>
                        </a:lnSpc>
                      </a:pPr>
                      <a:r>
                        <a:rPr lang="en-US" sz="1800" b="1" strike="noStrike" spc="-1" dirty="0">
                          <a:solidFill>
                            <a:srgbClr val="FF0000"/>
                          </a:solidFill>
                          <a:latin typeface="Trebuchet MS"/>
                        </a:rPr>
                        <a:t>K</a:t>
                      </a:r>
                      <a:r>
                        <a:rPr lang="en-US" sz="1800" b="1" strike="noStrike" spc="-1" dirty="0">
                          <a:solidFill>
                            <a:srgbClr val="000000"/>
                          </a:solidFill>
                          <a:latin typeface="Trebuchet MS"/>
                        </a:rPr>
                        <a:t>ilo</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9FE0F5"/>
                    </a:solidFill>
                  </a:tcPr>
                </a:tc>
                <a:tc>
                  <a:txBody>
                    <a:bodyPr/>
                    <a:lstStyle/>
                    <a:p>
                      <a:pPr>
                        <a:lnSpc>
                          <a:spcPct val="100000"/>
                        </a:lnSpc>
                      </a:pPr>
                      <a:r>
                        <a:rPr lang="en-US" sz="1800" b="1" strike="noStrike" spc="-1">
                          <a:solidFill>
                            <a:srgbClr val="000000"/>
                          </a:solidFill>
                          <a:latin typeface="Trebuchet MS"/>
                        </a:rPr>
                        <a:t>千</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9FE0F5"/>
                    </a:solidFill>
                  </a:tcPr>
                </a:tc>
                <a:tc>
                  <a:txBody>
                    <a:bodyPr/>
                    <a:lstStyle/>
                    <a:p>
                      <a:pPr>
                        <a:lnSpc>
                          <a:spcPct val="100000"/>
                        </a:lnSpc>
                      </a:pPr>
                      <a:r>
                        <a:rPr lang="en-US" sz="1800" b="1" strike="noStrike" spc="-1">
                          <a:solidFill>
                            <a:srgbClr val="000000"/>
                          </a:solidFill>
                          <a:latin typeface="Trebuchet MS"/>
                        </a:rPr>
                        <a:t> 2 ^ 10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9FE0F5"/>
                    </a:solidFill>
                  </a:tcPr>
                </a:tc>
                <a:tc>
                  <a:txBody>
                    <a:bodyPr/>
                    <a:lstStyle/>
                    <a:p>
                      <a:pPr>
                        <a:lnSpc>
                          <a:spcPct val="100000"/>
                        </a:lnSpc>
                      </a:pPr>
                      <a:r>
                        <a:rPr lang="en-US" sz="1800" b="1" strike="noStrike" spc="-1" dirty="0">
                          <a:solidFill>
                            <a:srgbClr val="000000"/>
                          </a:solidFill>
                          <a:latin typeface="Trebuchet MS"/>
                        </a:rPr>
                        <a:t>1024</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9FE0F5"/>
                    </a:solidFill>
                  </a:tcPr>
                </a:tc>
                <a:extLst>
                  <a:ext uri="{0D108BD9-81ED-4DB2-BD59-A6C34878D82A}">
                    <a16:rowId xmlns:a16="http://schemas.microsoft.com/office/drawing/2014/main" val="10000"/>
                  </a:ext>
                </a:extLst>
              </a:tr>
              <a:tr h="370800">
                <a:tc>
                  <a:txBody>
                    <a:bodyPr/>
                    <a:lstStyle/>
                    <a:p>
                      <a:pPr>
                        <a:lnSpc>
                          <a:spcPct val="100000"/>
                        </a:lnSpc>
                      </a:pPr>
                      <a:r>
                        <a:rPr lang="en-US" sz="1800" b="0" strike="noStrike" spc="-1">
                          <a:solidFill>
                            <a:srgbClr val="FF0000"/>
                          </a:solidFill>
                          <a:latin typeface="Trebuchet MS"/>
                        </a:rPr>
                        <a:t>M</a:t>
                      </a:r>
                      <a:r>
                        <a:rPr lang="en-US" sz="1800" b="0" strike="noStrike" spc="-1">
                          <a:solidFill>
                            <a:srgbClr val="000000"/>
                          </a:solidFill>
                          <a:latin typeface="Trebuchet MS"/>
                        </a:rPr>
                        <a:t>ega</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9FE0F5"/>
                    </a:solidFill>
                  </a:tcPr>
                </a:tc>
                <a:tc>
                  <a:txBody>
                    <a:bodyPr/>
                    <a:lstStyle/>
                    <a:p>
                      <a:pPr>
                        <a:lnSpc>
                          <a:spcPct val="100000"/>
                        </a:lnSpc>
                      </a:pPr>
                      <a:r>
                        <a:rPr lang="en-US" sz="1800" b="1" strike="noStrike" spc="-1">
                          <a:solidFill>
                            <a:srgbClr val="000000"/>
                          </a:solidFill>
                          <a:latin typeface="Trebuchet MS"/>
                        </a:rPr>
                        <a:t>兆</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9FE0F5"/>
                    </a:solidFill>
                  </a:tcPr>
                </a:tc>
                <a:tc>
                  <a:txBody>
                    <a:bodyPr/>
                    <a:lstStyle/>
                    <a:p>
                      <a:pPr>
                        <a:lnSpc>
                          <a:spcPct val="100000"/>
                        </a:lnSpc>
                      </a:pPr>
                      <a:r>
                        <a:rPr lang="en-US" sz="1800" b="0" strike="noStrike" spc="-1">
                          <a:solidFill>
                            <a:srgbClr val="000000"/>
                          </a:solidFill>
                          <a:latin typeface="Trebuchet MS"/>
                        </a:rPr>
                        <a:t> 2 ^ 20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9FE0F5"/>
                    </a:solidFill>
                  </a:tcPr>
                </a:tc>
                <a:tc>
                  <a:txBody>
                    <a:bodyPr/>
                    <a:lstStyle/>
                    <a:p>
                      <a:pPr>
                        <a:lnSpc>
                          <a:spcPct val="100000"/>
                        </a:lnSpc>
                      </a:pPr>
                      <a:r>
                        <a:rPr lang="en-US" sz="1800" b="0" strike="noStrike" spc="-1">
                          <a:solidFill>
                            <a:srgbClr val="000000"/>
                          </a:solidFill>
                          <a:latin typeface="Trebuchet MS"/>
                        </a:rPr>
                        <a:t> </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9FE0F5"/>
                    </a:solidFill>
                  </a:tcPr>
                </a:tc>
                <a:extLst>
                  <a:ext uri="{0D108BD9-81ED-4DB2-BD59-A6C34878D82A}">
                    <a16:rowId xmlns:a16="http://schemas.microsoft.com/office/drawing/2014/main" val="10001"/>
                  </a:ext>
                </a:extLst>
              </a:tr>
              <a:tr h="370800">
                <a:tc>
                  <a:txBody>
                    <a:bodyPr/>
                    <a:lstStyle/>
                    <a:p>
                      <a:pPr>
                        <a:lnSpc>
                          <a:spcPct val="100000"/>
                        </a:lnSpc>
                      </a:pPr>
                      <a:r>
                        <a:rPr lang="en-US" sz="1800" b="0" strike="noStrike" spc="-1">
                          <a:solidFill>
                            <a:srgbClr val="FF0000"/>
                          </a:solidFill>
                          <a:latin typeface="Trebuchet MS"/>
                        </a:rPr>
                        <a:t>G</a:t>
                      </a:r>
                      <a:r>
                        <a:rPr lang="en-US" sz="1800" b="0" strike="noStrike" spc="-1">
                          <a:solidFill>
                            <a:srgbClr val="000000"/>
                          </a:solidFill>
                          <a:latin typeface="Trebuchet MS"/>
                        </a:rPr>
                        <a:t>iga</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9FE0F5"/>
                    </a:solidFill>
                  </a:tcPr>
                </a:tc>
                <a:tc>
                  <a:txBody>
                    <a:bodyPr/>
                    <a:lstStyle/>
                    <a:p>
                      <a:pPr>
                        <a:lnSpc>
                          <a:spcPct val="100000"/>
                        </a:lnSpc>
                      </a:pPr>
                      <a:r>
                        <a:rPr lang="en-US" sz="1800" b="1" strike="noStrike" spc="-1">
                          <a:solidFill>
                            <a:srgbClr val="000000"/>
                          </a:solidFill>
                          <a:latin typeface="Trebuchet MS"/>
                        </a:rPr>
                        <a:t>吉</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9FE0F5"/>
                    </a:solidFill>
                  </a:tcPr>
                </a:tc>
                <a:tc>
                  <a:txBody>
                    <a:bodyPr/>
                    <a:lstStyle/>
                    <a:p>
                      <a:pPr>
                        <a:lnSpc>
                          <a:spcPct val="100000"/>
                        </a:lnSpc>
                      </a:pPr>
                      <a:r>
                        <a:rPr lang="en-US" sz="1800" b="0" strike="noStrike" spc="-1">
                          <a:solidFill>
                            <a:srgbClr val="000000"/>
                          </a:solidFill>
                          <a:latin typeface="Trebuchet MS"/>
                        </a:rPr>
                        <a:t> 2 ^ 30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9FE0F5"/>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9FE0F5"/>
                    </a:solidFill>
                  </a:tcPr>
                </a:tc>
                <a:extLst>
                  <a:ext uri="{0D108BD9-81ED-4DB2-BD59-A6C34878D82A}">
                    <a16:rowId xmlns:a16="http://schemas.microsoft.com/office/drawing/2014/main" val="10002"/>
                  </a:ext>
                </a:extLst>
              </a:tr>
              <a:tr h="370800">
                <a:tc>
                  <a:txBody>
                    <a:bodyPr/>
                    <a:lstStyle/>
                    <a:p>
                      <a:pPr>
                        <a:lnSpc>
                          <a:spcPct val="100000"/>
                        </a:lnSpc>
                      </a:pPr>
                      <a:r>
                        <a:rPr lang="en-US" sz="1800" b="0" strike="noStrike" spc="-1">
                          <a:solidFill>
                            <a:srgbClr val="FF0000"/>
                          </a:solidFill>
                          <a:latin typeface="Trebuchet MS"/>
                        </a:rPr>
                        <a:t>T</a:t>
                      </a:r>
                      <a:r>
                        <a:rPr lang="en-US" sz="1800" b="0" strike="noStrike" spc="-1">
                          <a:solidFill>
                            <a:srgbClr val="000000"/>
                          </a:solidFill>
                          <a:latin typeface="Trebuchet MS"/>
                        </a:rPr>
                        <a:t>era</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9FE0F5"/>
                    </a:solidFill>
                  </a:tcPr>
                </a:tc>
                <a:tc>
                  <a:txBody>
                    <a:bodyPr/>
                    <a:lstStyle/>
                    <a:p>
                      <a:pPr>
                        <a:lnSpc>
                          <a:spcPct val="100000"/>
                        </a:lnSpc>
                      </a:pPr>
                      <a:r>
                        <a:rPr lang="en-US" sz="1800" b="1" strike="noStrike" spc="-1">
                          <a:solidFill>
                            <a:srgbClr val="000000"/>
                          </a:solidFill>
                          <a:latin typeface="Trebuchet MS"/>
                        </a:rPr>
                        <a:t>太</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9FE0F5"/>
                    </a:solidFill>
                  </a:tcPr>
                </a:tc>
                <a:tc>
                  <a:txBody>
                    <a:bodyPr/>
                    <a:lstStyle/>
                    <a:p>
                      <a:pPr>
                        <a:lnSpc>
                          <a:spcPct val="100000"/>
                        </a:lnSpc>
                      </a:pPr>
                      <a:r>
                        <a:rPr lang="en-US" sz="1800" b="0" strike="noStrike" spc="-1">
                          <a:solidFill>
                            <a:srgbClr val="000000"/>
                          </a:solidFill>
                          <a:latin typeface="Trebuchet MS"/>
                        </a:rPr>
                        <a:t> 2 ^ 40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9FE0F5"/>
                    </a:solidFill>
                  </a:tcPr>
                </a:tc>
                <a:tc>
                  <a:txBody>
                    <a:bodyPr/>
                    <a:lstStyle/>
                    <a:p>
                      <a:endParaRPr lang="en-US"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9FE0F5"/>
                    </a:solidFill>
                  </a:tcPr>
                </a:tc>
                <a:extLst>
                  <a:ext uri="{0D108BD9-81ED-4DB2-BD59-A6C34878D82A}">
                    <a16:rowId xmlns:a16="http://schemas.microsoft.com/office/drawing/2014/main" val="10003"/>
                  </a:ext>
                </a:extLst>
              </a:tr>
              <a:tr h="370800">
                <a:tc>
                  <a:txBody>
                    <a:bodyPr/>
                    <a:lstStyle/>
                    <a:p>
                      <a:pPr>
                        <a:lnSpc>
                          <a:spcPct val="100000"/>
                        </a:lnSpc>
                      </a:pPr>
                      <a:r>
                        <a:rPr lang="en-US" sz="1800" b="0" strike="noStrike" spc="-1">
                          <a:solidFill>
                            <a:srgbClr val="FF0000"/>
                          </a:solidFill>
                          <a:latin typeface="Trebuchet MS"/>
                        </a:rPr>
                        <a:t>P</a:t>
                      </a:r>
                      <a:r>
                        <a:rPr lang="en-US" sz="1800" b="0" strike="noStrike" spc="-1">
                          <a:solidFill>
                            <a:srgbClr val="000000"/>
                          </a:solidFill>
                          <a:latin typeface="Trebuchet MS"/>
                        </a:rPr>
                        <a:t>eta</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9FE0F5"/>
                    </a:solidFill>
                  </a:tcPr>
                </a:tc>
                <a:tc>
                  <a:txBody>
                    <a:bodyPr/>
                    <a:lstStyle/>
                    <a:p>
                      <a:pPr>
                        <a:lnSpc>
                          <a:spcPct val="100000"/>
                        </a:lnSpc>
                      </a:pPr>
                      <a:r>
                        <a:rPr lang="en-US" sz="1800" b="1" strike="noStrike" spc="-1">
                          <a:solidFill>
                            <a:srgbClr val="000000"/>
                          </a:solidFill>
                          <a:latin typeface="Trebuchet MS"/>
                        </a:rPr>
                        <a:t>拍</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9FE0F5"/>
                    </a:solidFill>
                  </a:tcPr>
                </a:tc>
                <a:tc>
                  <a:txBody>
                    <a:bodyPr/>
                    <a:lstStyle/>
                    <a:p>
                      <a:pPr>
                        <a:lnSpc>
                          <a:spcPct val="100000"/>
                        </a:lnSpc>
                      </a:pPr>
                      <a:r>
                        <a:rPr lang="en-US" sz="1800" b="0" strike="noStrike" spc="-1">
                          <a:solidFill>
                            <a:srgbClr val="000000"/>
                          </a:solidFill>
                          <a:latin typeface="Trebuchet MS"/>
                        </a:rPr>
                        <a:t> 2 ^ 50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9FE0F5"/>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9FE0F5"/>
                    </a:solidFill>
                  </a:tcPr>
                </a:tc>
                <a:extLst>
                  <a:ext uri="{0D108BD9-81ED-4DB2-BD59-A6C34878D82A}">
                    <a16:rowId xmlns:a16="http://schemas.microsoft.com/office/drawing/2014/main" val="10004"/>
                  </a:ext>
                </a:extLst>
              </a:tr>
              <a:tr h="370800">
                <a:tc>
                  <a:txBody>
                    <a:bodyPr/>
                    <a:lstStyle/>
                    <a:p>
                      <a:pPr>
                        <a:lnSpc>
                          <a:spcPct val="100000"/>
                        </a:lnSpc>
                      </a:pPr>
                      <a:r>
                        <a:rPr lang="en-US" sz="1800" b="0" strike="noStrike" spc="-1">
                          <a:solidFill>
                            <a:srgbClr val="FF0000"/>
                          </a:solidFill>
                          <a:latin typeface="Trebuchet MS"/>
                        </a:rPr>
                        <a:t>E</a:t>
                      </a:r>
                      <a:r>
                        <a:rPr lang="en-US" sz="1800" b="0" strike="noStrike" spc="-1">
                          <a:solidFill>
                            <a:srgbClr val="000000"/>
                          </a:solidFill>
                          <a:latin typeface="Trebuchet MS"/>
                        </a:rPr>
                        <a:t>xa</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9FE0F5"/>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9FE0F5"/>
                    </a:solidFill>
                  </a:tcPr>
                </a:tc>
                <a:tc>
                  <a:txBody>
                    <a:bodyPr/>
                    <a:lstStyle/>
                    <a:p>
                      <a:pPr>
                        <a:lnSpc>
                          <a:spcPct val="100000"/>
                        </a:lnSpc>
                      </a:pPr>
                      <a:r>
                        <a:rPr lang="en-US" sz="1800" b="0" strike="noStrike" spc="-1">
                          <a:solidFill>
                            <a:srgbClr val="000000"/>
                          </a:solidFill>
                          <a:latin typeface="Trebuchet MS"/>
                        </a:rPr>
                        <a:t> 2 ^ 60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9FE0F5"/>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9FE0F5"/>
                    </a:solidFill>
                  </a:tcPr>
                </a:tc>
                <a:extLst>
                  <a:ext uri="{0D108BD9-81ED-4DB2-BD59-A6C34878D82A}">
                    <a16:rowId xmlns:a16="http://schemas.microsoft.com/office/drawing/2014/main" val="10005"/>
                  </a:ext>
                </a:extLst>
              </a:tr>
              <a:tr h="370800">
                <a:tc>
                  <a:txBody>
                    <a:bodyPr/>
                    <a:lstStyle/>
                    <a:p>
                      <a:pPr>
                        <a:lnSpc>
                          <a:spcPct val="100000"/>
                        </a:lnSpc>
                      </a:pPr>
                      <a:r>
                        <a:rPr lang="en-US" sz="1800" b="0" strike="noStrike" spc="-1">
                          <a:solidFill>
                            <a:srgbClr val="FF0000"/>
                          </a:solidFill>
                          <a:latin typeface="Trebuchet MS"/>
                        </a:rPr>
                        <a:t>Z</a:t>
                      </a:r>
                      <a:r>
                        <a:rPr lang="en-US" sz="1800" b="0" strike="noStrike" spc="-1">
                          <a:solidFill>
                            <a:srgbClr val="000000"/>
                          </a:solidFill>
                          <a:latin typeface="Trebuchet MS"/>
                        </a:rPr>
                        <a:t>etta</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9FE0F5"/>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9FE0F5"/>
                    </a:solidFill>
                  </a:tcPr>
                </a:tc>
                <a:tc>
                  <a:txBody>
                    <a:bodyPr/>
                    <a:lstStyle/>
                    <a:p>
                      <a:pPr>
                        <a:lnSpc>
                          <a:spcPct val="100000"/>
                        </a:lnSpc>
                      </a:pPr>
                      <a:r>
                        <a:rPr lang="en-US" sz="1800" b="0" strike="noStrike" spc="-1">
                          <a:solidFill>
                            <a:srgbClr val="000000"/>
                          </a:solidFill>
                          <a:latin typeface="Trebuchet MS"/>
                        </a:rPr>
                        <a:t> 2 ^ 70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9FE0F5"/>
                    </a:solidFill>
                  </a:tcPr>
                </a:tc>
                <a:tc>
                  <a:txBody>
                    <a:bodyPr/>
                    <a:lstStyle/>
                    <a:p>
                      <a:endParaRPr lang="en-US"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9FE0F5"/>
                    </a:solid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A7CE7-AED1-4174-BC7C-C0A5447DF5C1}"/>
              </a:ext>
            </a:extLst>
          </p:cNvPr>
          <p:cNvSpPr>
            <a:spLocks noGrp="1"/>
          </p:cNvSpPr>
          <p:nvPr>
            <p:ph type="title"/>
          </p:nvPr>
        </p:nvSpPr>
        <p:spPr>
          <a:xfrm>
            <a:off x="609780" y="410141"/>
            <a:ext cx="10972440" cy="609398"/>
          </a:xfrm>
        </p:spPr>
        <p:txBody>
          <a:bodyPr/>
          <a:lstStyle/>
          <a:p>
            <a:r>
              <a:rPr lang="zh-CN" altLang="en-US" dirty="0"/>
              <a:t>存储设备</a:t>
            </a:r>
            <a:endParaRPr lang="en-US" dirty="0"/>
          </a:p>
        </p:txBody>
      </p:sp>
      <p:sp>
        <p:nvSpPr>
          <p:cNvPr id="3" name="Subtitle 2">
            <a:extLst>
              <a:ext uri="{FF2B5EF4-FFF2-40B4-BE49-F238E27FC236}">
                <a16:creationId xmlns:a16="http://schemas.microsoft.com/office/drawing/2014/main" id="{13DF957B-3786-4997-8CBC-8F6D513B5032}"/>
              </a:ext>
            </a:extLst>
          </p:cNvPr>
          <p:cNvSpPr>
            <a:spLocks noGrp="1"/>
          </p:cNvSpPr>
          <p:nvPr>
            <p:ph type="subTitle"/>
          </p:nvPr>
        </p:nvSpPr>
        <p:spPr>
          <a:xfrm>
            <a:off x="792938" y="1401578"/>
            <a:ext cx="10606124" cy="2715102"/>
          </a:xfrm>
        </p:spPr>
        <p:txBody>
          <a:bodyPr/>
          <a:lstStyle/>
          <a:p>
            <a:pPr>
              <a:lnSpc>
                <a:spcPct val="150000"/>
              </a:lnSpc>
            </a:pPr>
            <a:r>
              <a:rPr lang="zh-CN" altLang="en-US" sz="2000" dirty="0"/>
              <a:t>计算机的</a:t>
            </a:r>
            <a:r>
              <a:rPr lang="en-US" altLang="zh-CN" sz="2000" dirty="0"/>
              <a:t>CPU</a:t>
            </a:r>
            <a:r>
              <a:rPr lang="zh-CN" altLang="en-US" sz="2000" dirty="0"/>
              <a:t>每次读写存储设备的一个块（如磁盘通常是</a:t>
            </a:r>
            <a:r>
              <a:rPr lang="en-US" altLang="zh-CN" sz="2000" dirty="0"/>
              <a:t>512</a:t>
            </a:r>
            <a:r>
              <a:rPr lang="zh-CN" altLang="en-US" sz="2000" dirty="0"/>
              <a:t>字节，固态硬盘是</a:t>
            </a:r>
            <a:r>
              <a:rPr lang="en-US" altLang="zh-CN" sz="2000" dirty="0"/>
              <a:t>2048</a:t>
            </a:r>
            <a:r>
              <a:rPr lang="zh-CN" altLang="en-US" sz="2000" dirty="0"/>
              <a:t>字节或更多）。所以，盘也叫作“块设备”。</a:t>
            </a:r>
            <a:endParaRPr lang="en-US" altLang="zh-CN" sz="2000" dirty="0"/>
          </a:p>
          <a:p>
            <a:pPr>
              <a:lnSpc>
                <a:spcPct val="150000"/>
              </a:lnSpc>
            </a:pPr>
            <a:endParaRPr lang="en-US" altLang="zh-CN" sz="2000" dirty="0"/>
          </a:p>
          <a:p>
            <a:pPr>
              <a:lnSpc>
                <a:spcPct val="150000"/>
              </a:lnSpc>
            </a:pPr>
            <a:endParaRPr lang="en-US" sz="2000" dirty="0"/>
          </a:p>
          <a:p>
            <a:pPr>
              <a:lnSpc>
                <a:spcPct val="150000"/>
              </a:lnSpc>
            </a:pPr>
            <a:r>
              <a:rPr lang="zh-CN" altLang="en-US" sz="2000" dirty="0"/>
              <a:t>硬盘控制器和</a:t>
            </a:r>
            <a:r>
              <a:rPr lang="en-US" altLang="zh-CN" sz="2000" dirty="0"/>
              <a:t>CPU</a:t>
            </a:r>
            <a:r>
              <a:rPr lang="zh-CN" altLang="en-US" sz="2000" dirty="0"/>
              <a:t>之间的接口，使得</a:t>
            </a:r>
            <a:r>
              <a:rPr lang="en-US" altLang="zh-CN" sz="2000" dirty="0"/>
              <a:t>CPU</a:t>
            </a:r>
            <a:r>
              <a:rPr lang="zh-CN" altLang="en-US" sz="2000" dirty="0"/>
              <a:t>知道块的大小，</a:t>
            </a:r>
            <a:r>
              <a:rPr lang="en-US" altLang="zh-CN" sz="2000" dirty="0"/>
              <a:t>CPU</a:t>
            </a:r>
            <a:r>
              <a:rPr lang="zh-CN" altLang="en-US" sz="2000" dirty="0"/>
              <a:t>每次读硬盘时，给出块的序号和内存地址，由硬盘控制器把指定块的数据放到内存。</a:t>
            </a:r>
            <a:endParaRPr lang="en-US" sz="2000" dirty="0"/>
          </a:p>
        </p:txBody>
      </p:sp>
      <p:grpSp>
        <p:nvGrpSpPr>
          <p:cNvPr id="36" name="Group 35">
            <a:extLst>
              <a:ext uri="{FF2B5EF4-FFF2-40B4-BE49-F238E27FC236}">
                <a16:creationId xmlns:a16="http://schemas.microsoft.com/office/drawing/2014/main" id="{D2102EEA-73A3-41A4-8E8E-63D55E204F45}"/>
              </a:ext>
            </a:extLst>
          </p:cNvPr>
          <p:cNvGrpSpPr/>
          <p:nvPr/>
        </p:nvGrpSpPr>
        <p:grpSpPr>
          <a:xfrm>
            <a:off x="1508752" y="2454430"/>
            <a:ext cx="8563236" cy="609398"/>
            <a:chOff x="1508752" y="2454430"/>
            <a:chExt cx="8563236" cy="609398"/>
          </a:xfrm>
        </p:grpSpPr>
        <p:sp>
          <p:nvSpPr>
            <p:cNvPr id="4" name="Rectangle 3">
              <a:extLst>
                <a:ext uri="{FF2B5EF4-FFF2-40B4-BE49-F238E27FC236}">
                  <a16:creationId xmlns:a16="http://schemas.microsoft.com/office/drawing/2014/main" id="{4A414BD2-7FF9-470F-8BEA-A434897983C8}"/>
                </a:ext>
              </a:extLst>
            </p:cNvPr>
            <p:cNvSpPr/>
            <p:nvPr/>
          </p:nvSpPr>
          <p:spPr>
            <a:xfrm>
              <a:off x="1508752" y="2454430"/>
              <a:ext cx="778476" cy="6093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块</a:t>
              </a:r>
              <a:r>
                <a:rPr lang="en-US" sz="2400" b="1" dirty="0">
                  <a:solidFill>
                    <a:schemeClr val="tx1"/>
                  </a:solidFill>
                </a:rPr>
                <a:t>0</a:t>
              </a:r>
            </a:p>
          </p:txBody>
        </p:sp>
        <p:sp>
          <p:nvSpPr>
            <p:cNvPr id="5" name="Rectangle 4">
              <a:extLst>
                <a:ext uri="{FF2B5EF4-FFF2-40B4-BE49-F238E27FC236}">
                  <a16:creationId xmlns:a16="http://schemas.microsoft.com/office/drawing/2014/main" id="{7AA697AB-E622-444F-B227-76B6825522D7}"/>
                </a:ext>
              </a:extLst>
            </p:cNvPr>
            <p:cNvSpPr/>
            <p:nvPr/>
          </p:nvSpPr>
          <p:spPr>
            <a:xfrm>
              <a:off x="2287228" y="2454430"/>
              <a:ext cx="778476" cy="6093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块</a:t>
              </a:r>
              <a:r>
                <a:rPr lang="en-US" sz="2400" b="1" dirty="0">
                  <a:solidFill>
                    <a:schemeClr val="tx1"/>
                  </a:solidFill>
                </a:rPr>
                <a:t>1</a:t>
              </a:r>
            </a:p>
          </p:txBody>
        </p:sp>
        <p:sp>
          <p:nvSpPr>
            <p:cNvPr id="6" name="Rectangle 5">
              <a:extLst>
                <a:ext uri="{FF2B5EF4-FFF2-40B4-BE49-F238E27FC236}">
                  <a16:creationId xmlns:a16="http://schemas.microsoft.com/office/drawing/2014/main" id="{67D1317E-A242-4887-AD54-467E6A9475C5}"/>
                </a:ext>
              </a:extLst>
            </p:cNvPr>
            <p:cNvSpPr/>
            <p:nvPr/>
          </p:nvSpPr>
          <p:spPr>
            <a:xfrm>
              <a:off x="3065704" y="2454430"/>
              <a:ext cx="778476" cy="6093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块</a:t>
              </a:r>
              <a:r>
                <a:rPr lang="en-US" sz="2400" b="1" dirty="0">
                  <a:solidFill>
                    <a:schemeClr val="tx1"/>
                  </a:solidFill>
                </a:rPr>
                <a:t>2</a:t>
              </a:r>
            </a:p>
          </p:txBody>
        </p:sp>
        <p:sp>
          <p:nvSpPr>
            <p:cNvPr id="7" name="Rectangle 6">
              <a:extLst>
                <a:ext uri="{FF2B5EF4-FFF2-40B4-BE49-F238E27FC236}">
                  <a16:creationId xmlns:a16="http://schemas.microsoft.com/office/drawing/2014/main" id="{EDC3F491-3D46-4CC0-9433-5A2FDCAD5593}"/>
                </a:ext>
              </a:extLst>
            </p:cNvPr>
            <p:cNvSpPr/>
            <p:nvPr/>
          </p:nvSpPr>
          <p:spPr>
            <a:xfrm>
              <a:off x="3844180" y="2454430"/>
              <a:ext cx="778476" cy="6093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块</a:t>
              </a:r>
              <a:r>
                <a:rPr lang="en-US" sz="2400" b="1" dirty="0">
                  <a:solidFill>
                    <a:schemeClr val="tx1"/>
                  </a:solidFill>
                </a:rPr>
                <a:t>3</a:t>
              </a:r>
            </a:p>
          </p:txBody>
        </p:sp>
        <p:sp>
          <p:nvSpPr>
            <p:cNvPr id="8" name="Rectangle 7">
              <a:extLst>
                <a:ext uri="{FF2B5EF4-FFF2-40B4-BE49-F238E27FC236}">
                  <a16:creationId xmlns:a16="http://schemas.microsoft.com/office/drawing/2014/main" id="{9B63C60F-4050-4691-8CA4-174686B9BEF6}"/>
                </a:ext>
              </a:extLst>
            </p:cNvPr>
            <p:cNvSpPr/>
            <p:nvPr/>
          </p:nvSpPr>
          <p:spPr>
            <a:xfrm>
              <a:off x="4622656" y="2454430"/>
              <a:ext cx="778476" cy="6093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块</a:t>
              </a:r>
              <a:r>
                <a:rPr lang="en-US" sz="2400" b="1" dirty="0">
                  <a:solidFill>
                    <a:schemeClr val="tx1"/>
                  </a:solidFill>
                </a:rPr>
                <a:t>4</a:t>
              </a:r>
            </a:p>
          </p:txBody>
        </p:sp>
        <p:sp>
          <p:nvSpPr>
            <p:cNvPr id="9" name="Rectangle 8">
              <a:extLst>
                <a:ext uri="{FF2B5EF4-FFF2-40B4-BE49-F238E27FC236}">
                  <a16:creationId xmlns:a16="http://schemas.microsoft.com/office/drawing/2014/main" id="{B55045F6-4832-4B1E-95FF-705F140486F5}"/>
                </a:ext>
              </a:extLst>
            </p:cNvPr>
            <p:cNvSpPr/>
            <p:nvPr/>
          </p:nvSpPr>
          <p:spPr>
            <a:xfrm>
              <a:off x="5401132" y="2454430"/>
              <a:ext cx="778476" cy="6093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块</a:t>
              </a:r>
              <a:r>
                <a:rPr lang="en-US" sz="2400" b="1" dirty="0">
                  <a:solidFill>
                    <a:schemeClr val="tx1"/>
                  </a:solidFill>
                </a:rPr>
                <a:t>5</a:t>
              </a:r>
            </a:p>
          </p:txBody>
        </p:sp>
        <p:sp>
          <p:nvSpPr>
            <p:cNvPr id="10" name="Rectangle 9">
              <a:extLst>
                <a:ext uri="{FF2B5EF4-FFF2-40B4-BE49-F238E27FC236}">
                  <a16:creationId xmlns:a16="http://schemas.microsoft.com/office/drawing/2014/main" id="{01474D0A-25C8-436D-AE7A-BAC4FF0F6DEE}"/>
                </a:ext>
              </a:extLst>
            </p:cNvPr>
            <p:cNvSpPr/>
            <p:nvPr/>
          </p:nvSpPr>
          <p:spPr>
            <a:xfrm>
              <a:off x="6179608" y="2454430"/>
              <a:ext cx="778476" cy="609398"/>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solidFill>
                  <a:schemeClr val="tx1"/>
                </a:solidFill>
              </a:endParaRPr>
            </a:p>
          </p:txBody>
        </p:sp>
        <p:sp>
          <p:nvSpPr>
            <p:cNvPr id="11" name="Rectangle 10">
              <a:extLst>
                <a:ext uri="{FF2B5EF4-FFF2-40B4-BE49-F238E27FC236}">
                  <a16:creationId xmlns:a16="http://schemas.microsoft.com/office/drawing/2014/main" id="{DCA74DA1-E979-4684-94D4-3FA508F84A10}"/>
                </a:ext>
              </a:extLst>
            </p:cNvPr>
            <p:cNvSpPr/>
            <p:nvPr/>
          </p:nvSpPr>
          <p:spPr>
            <a:xfrm>
              <a:off x="6958084" y="2454430"/>
              <a:ext cx="778476" cy="609398"/>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solidFill>
                  <a:schemeClr val="tx1"/>
                </a:solidFill>
              </a:endParaRPr>
            </a:p>
          </p:txBody>
        </p:sp>
        <p:sp>
          <p:nvSpPr>
            <p:cNvPr id="12" name="Rectangle 11">
              <a:extLst>
                <a:ext uri="{FF2B5EF4-FFF2-40B4-BE49-F238E27FC236}">
                  <a16:creationId xmlns:a16="http://schemas.microsoft.com/office/drawing/2014/main" id="{F91A3D20-BE6C-4E8C-81D9-472143E76333}"/>
                </a:ext>
              </a:extLst>
            </p:cNvPr>
            <p:cNvSpPr/>
            <p:nvPr/>
          </p:nvSpPr>
          <p:spPr>
            <a:xfrm>
              <a:off x="7736560" y="2454430"/>
              <a:ext cx="778476" cy="609398"/>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solidFill>
                  <a:schemeClr val="tx1"/>
                </a:solidFill>
              </a:endParaRPr>
            </a:p>
          </p:txBody>
        </p:sp>
        <p:sp>
          <p:nvSpPr>
            <p:cNvPr id="13" name="Rectangle 12">
              <a:extLst>
                <a:ext uri="{FF2B5EF4-FFF2-40B4-BE49-F238E27FC236}">
                  <a16:creationId xmlns:a16="http://schemas.microsoft.com/office/drawing/2014/main" id="{0BAFCF2B-107B-4757-B3BC-3FA8631ED949}"/>
                </a:ext>
              </a:extLst>
            </p:cNvPr>
            <p:cNvSpPr/>
            <p:nvPr/>
          </p:nvSpPr>
          <p:spPr>
            <a:xfrm>
              <a:off x="8515036" y="2454430"/>
              <a:ext cx="778476" cy="609398"/>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solidFill>
                  <a:schemeClr val="tx1"/>
                </a:solidFill>
              </a:endParaRPr>
            </a:p>
          </p:txBody>
        </p:sp>
        <p:sp>
          <p:nvSpPr>
            <p:cNvPr id="14" name="Rectangle 13">
              <a:extLst>
                <a:ext uri="{FF2B5EF4-FFF2-40B4-BE49-F238E27FC236}">
                  <a16:creationId xmlns:a16="http://schemas.microsoft.com/office/drawing/2014/main" id="{7FCA2160-D97A-4424-8509-0925EDAB066D}"/>
                </a:ext>
              </a:extLst>
            </p:cNvPr>
            <p:cNvSpPr/>
            <p:nvPr/>
          </p:nvSpPr>
          <p:spPr>
            <a:xfrm>
              <a:off x="9293512" y="2454430"/>
              <a:ext cx="778476" cy="6093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N-1</a:t>
              </a:r>
            </a:p>
          </p:txBody>
        </p:sp>
      </p:grpSp>
      <p:grpSp>
        <p:nvGrpSpPr>
          <p:cNvPr id="29" name="Group 28">
            <a:extLst>
              <a:ext uri="{FF2B5EF4-FFF2-40B4-BE49-F238E27FC236}">
                <a16:creationId xmlns:a16="http://schemas.microsoft.com/office/drawing/2014/main" id="{17C7283F-66BA-418E-B3E2-6BA971C16005}"/>
              </a:ext>
            </a:extLst>
          </p:cNvPr>
          <p:cNvGrpSpPr/>
          <p:nvPr/>
        </p:nvGrpSpPr>
        <p:grpSpPr>
          <a:xfrm>
            <a:off x="2144472" y="4368994"/>
            <a:ext cx="6925962" cy="2053837"/>
            <a:chOff x="1834979" y="2625704"/>
            <a:chExt cx="6925962" cy="2053837"/>
          </a:xfrm>
        </p:grpSpPr>
        <p:sp>
          <p:nvSpPr>
            <p:cNvPr id="16" name="Rectangle 15">
              <a:extLst>
                <a:ext uri="{FF2B5EF4-FFF2-40B4-BE49-F238E27FC236}">
                  <a16:creationId xmlns:a16="http://schemas.microsoft.com/office/drawing/2014/main" id="{DF682DE2-EDE3-483E-8F16-A7299FD741E2}"/>
                </a:ext>
              </a:extLst>
            </p:cNvPr>
            <p:cNvSpPr/>
            <p:nvPr/>
          </p:nvSpPr>
          <p:spPr>
            <a:xfrm>
              <a:off x="3238309" y="2625705"/>
              <a:ext cx="1292846" cy="67273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CPU</a:t>
              </a:r>
            </a:p>
          </p:txBody>
        </p:sp>
        <p:sp>
          <p:nvSpPr>
            <p:cNvPr id="18" name="Rectangle 17">
              <a:extLst>
                <a:ext uri="{FF2B5EF4-FFF2-40B4-BE49-F238E27FC236}">
                  <a16:creationId xmlns:a16="http://schemas.microsoft.com/office/drawing/2014/main" id="{4F79CB63-A304-484C-A62E-BEDF30363BF1}"/>
                </a:ext>
              </a:extLst>
            </p:cNvPr>
            <p:cNvSpPr/>
            <p:nvPr/>
          </p:nvSpPr>
          <p:spPr>
            <a:xfrm>
              <a:off x="5024257" y="3707669"/>
              <a:ext cx="1451153" cy="67273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硬盘控制器</a:t>
              </a:r>
              <a:endParaRPr lang="en-US" dirty="0">
                <a:solidFill>
                  <a:schemeClr val="tx1"/>
                </a:solidFill>
              </a:endParaRPr>
            </a:p>
          </p:txBody>
        </p:sp>
        <p:sp>
          <p:nvSpPr>
            <p:cNvPr id="19" name="Rectangle 18">
              <a:extLst>
                <a:ext uri="{FF2B5EF4-FFF2-40B4-BE49-F238E27FC236}">
                  <a16:creationId xmlns:a16="http://schemas.microsoft.com/office/drawing/2014/main" id="{72D7E090-787B-4896-8D6C-989EF6F1D5AB}"/>
                </a:ext>
              </a:extLst>
            </p:cNvPr>
            <p:cNvSpPr/>
            <p:nvPr/>
          </p:nvSpPr>
          <p:spPr>
            <a:xfrm>
              <a:off x="7309788" y="3707669"/>
              <a:ext cx="1451153" cy="67273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硬盘</a:t>
              </a:r>
              <a:endParaRPr lang="en-US" dirty="0">
                <a:solidFill>
                  <a:schemeClr val="tx1"/>
                </a:solidFill>
              </a:endParaRPr>
            </a:p>
          </p:txBody>
        </p:sp>
        <p:sp>
          <p:nvSpPr>
            <p:cNvPr id="20" name="Arrow: Left-Right 19">
              <a:extLst>
                <a:ext uri="{FF2B5EF4-FFF2-40B4-BE49-F238E27FC236}">
                  <a16:creationId xmlns:a16="http://schemas.microsoft.com/office/drawing/2014/main" id="{CDCC1DDF-8334-42F8-B88B-17189D16BC21}"/>
                </a:ext>
              </a:extLst>
            </p:cNvPr>
            <p:cNvSpPr/>
            <p:nvPr/>
          </p:nvSpPr>
          <p:spPr>
            <a:xfrm>
              <a:off x="6505052" y="3921267"/>
              <a:ext cx="798130" cy="245539"/>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TextBox 20">
              <a:extLst>
                <a:ext uri="{FF2B5EF4-FFF2-40B4-BE49-F238E27FC236}">
                  <a16:creationId xmlns:a16="http://schemas.microsoft.com/office/drawing/2014/main" id="{7BE8E1BC-034D-469C-8B8E-6E7D0BCA89C0}"/>
                </a:ext>
              </a:extLst>
            </p:cNvPr>
            <p:cNvSpPr txBox="1"/>
            <p:nvPr/>
          </p:nvSpPr>
          <p:spPr>
            <a:xfrm>
              <a:off x="3502170" y="4166806"/>
              <a:ext cx="1108139" cy="369332"/>
            </a:xfrm>
            <a:prstGeom prst="rect">
              <a:avLst/>
            </a:prstGeom>
            <a:noFill/>
          </p:spPr>
          <p:txBody>
            <a:bodyPr wrap="square" rtlCol="0">
              <a:spAutoFit/>
            </a:bodyPr>
            <a:lstStyle/>
            <a:p>
              <a:r>
                <a:rPr lang="zh-CN" altLang="en-US" dirty="0"/>
                <a:t>总线</a:t>
              </a:r>
              <a:endParaRPr lang="en-US" dirty="0"/>
            </a:p>
          </p:txBody>
        </p:sp>
        <p:sp>
          <p:nvSpPr>
            <p:cNvPr id="22" name="TextBox 21">
              <a:extLst>
                <a:ext uri="{FF2B5EF4-FFF2-40B4-BE49-F238E27FC236}">
                  <a16:creationId xmlns:a16="http://schemas.microsoft.com/office/drawing/2014/main" id="{579F5B46-CAD2-4C5E-9F9E-1952FB9BCA18}"/>
                </a:ext>
              </a:extLst>
            </p:cNvPr>
            <p:cNvSpPr txBox="1"/>
            <p:nvPr/>
          </p:nvSpPr>
          <p:spPr>
            <a:xfrm>
              <a:off x="6580908" y="3479212"/>
              <a:ext cx="369765" cy="1200329"/>
            </a:xfrm>
            <a:prstGeom prst="rect">
              <a:avLst/>
            </a:prstGeom>
            <a:noFill/>
          </p:spPr>
          <p:txBody>
            <a:bodyPr wrap="square" rtlCol="0">
              <a:spAutoFit/>
            </a:bodyPr>
            <a:lstStyle/>
            <a:p>
              <a:r>
                <a:rPr lang="zh-CN" altLang="en-US" dirty="0"/>
                <a:t>硬盘接口</a:t>
              </a:r>
              <a:endParaRPr lang="en-US" dirty="0"/>
            </a:p>
          </p:txBody>
        </p:sp>
        <p:sp>
          <p:nvSpPr>
            <p:cNvPr id="26" name="Arrow: Left-Right-Up 25">
              <a:extLst>
                <a:ext uri="{FF2B5EF4-FFF2-40B4-BE49-F238E27FC236}">
                  <a16:creationId xmlns:a16="http://schemas.microsoft.com/office/drawing/2014/main" id="{F1EB4043-84A9-4DCD-A37E-AC37479C0883}"/>
                </a:ext>
              </a:extLst>
            </p:cNvPr>
            <p:cNvSpPr/>
            <p:nvPr/>
          </p:nvSpPr>
          <p:spPr>
            <a:xfrm>
              <a:off x="2771636" y="3325968"/>
              <a:ext cx="2226194" cy="931666"/>
            </a:xfrm>
            <a:prstGeom prst="leftRightUp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Rectangle 26">
              <a:extLst>
                <a:ext uri="{FF2B5EF4-FFF2-40B4-BE49-F238E27FC236}">
                  <a16:creationId xmlns:a16="http://schemas.microsoft.com/office/drawing/2014/main" id="{71F184C2-2418-4529-9AB8-06159E281ECC}"/>
                </a:ext>
              </a:extLst>
            </p:cNvPr>
            <p:cNvSpPr/>
            <p:nvPr/>
          </p:nvSpPr>
          <p:spPr>
            <a:xfrm>
              <a:off x="1834979" y="2625704"/>
              <a:ext cx="956442" cy="1996159"/>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内存</a:t>
              </a:r>
              <a:endParaRPr lang="en-US" dirty="0">
                <a:solidFill>
                  <a:schemeClr val="tx1"/>
                </a:solidFill>
              </a:endParaRPr>
            </a:p>
          </p:txBody>
        </p:sp>
      </p:grpSp>
      <p:cxnSp>
        <p:nvCxnSpPr>
          <p:cNvPr id="17" name="Straight Arrow Connector 16">
            <a:extLst>
              <a:ext uri="{FF2B5EF4-FFF2-40B4-BE49-F238E27FC236}">
                <a16:creationId xmlns:a16="http://schemas.microsoft.com/office/drawing/2014/main" id="{2A6E227B-0F6D-49B9-B66D-7D06183ABBE5}"/>
              </a:ext>
            </a:extLst>
          </p:cNvPr>
          <p:cNvCxnSpPr/>
          <p:nvPr/>
        </p:nvCxnSpPr>
        <p:spPr>
          <a:xfrm flipH="1">
            <a:off x="6096000" y="4819286"/>
            <a:ext cx="551935" cy="753763"/>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3D04FDD-D731-4FE6-B2AD-0DCF098A643E}"/>
              </a:ext>
            </a:extLst>
          </p:cNvPr>
          <p:cNvSpPr txBox="1"/>
          <p:nvPr/>
        </p:nvSpPr>
        <p:spPr>
          <a:xfrm>
            <a:off x="6584548" y="4552546"/>
            <a:ext cx="4639452" cy="338554"/>
          </a:xfrm>
          <a:prstGeom prst="rect">
            <a:avLst/>
          </a:prstGeom>
          <a:noFill/>
        </p:spPr>
        <p:txBody>
          <a:bodyPr wrap="square" rtlCol="0">
            <a:spAutoFit/>
          </a:bodyPr>
          <a:lstStyle/>
          <a:p>
            <a:r>
              <a:rPr lang="zh-CN" altLang="en-US" sz="1600" dirty="0"/>
              <a:t>在主板上（单独一块芯片或集成在南桥）</a:t>
            </a:r>
            <a:endParaRPr lang="en-US" sz="1600" dirty="0"/>
          </a:p>
        </p:txBody>
      </p:sp>
      <p:cxnSp>
        <p:nvCxnSpPr>
          <p:cNvPr id="30" name="Straight Arrow Connector 29">
            <a:extLst>
              <a:ext uri="{FF2B5EF4-FFF2-40B4-BE49-F238E27FC236}">
                <a16:creationId xmlns:a16="http://schemas.microsoft.com/office/drawing/2014/main" id="{C2953A78-3B38-4D90-8E62-2B971C9F6F01}"/>
              </a:ext>
            </a:extLst>
          </p:cNvPr>
          <p:cNvCxnSpPr>
            <a:cxnSpLocks/>
          </p:cNvCxnSpPr>
          <p:nvPr/>
        </p:nvCxnSpPr>
        <p:spPr>
          <a:xfrm flipH="1" flipV="1">
            <a:off x="7287594" y="5910097"/>
            <a:ext cx="504572" cy="537762"/>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AB509992-6D53-40EE-81BF-D2F0689C9F64}"/>
              </a:ext>
            </a:extLst>
          </p:cNvPr>
          <p:cNvSpPr txBox="1"/>
          <p:nvPr/>
        </p:nvSpPr>
        <p:spPr>
          <a:xfrm>
            <a:off x="7792166" y="6317813"/>
            <a:ext cx="4020894" cy="584775"/>
          </a:xfrm>
          <a:prstGeom prst="rect">
            <a:avLst/>
          </a:prstGeom>
          <a:noFill/>
        </p:spPr>
        <p:txBody>
          <a:bodyPr wrap="square" rtlCol="0">
            <a:spAutoFit/>
          </a:bodyPr>
          <a:lstStyle/>
          <a:p>
            <a:r>
              <a:rPr lang="zh-CN" altLang="en-US" sz="1600" dirty="0"/>
              <a:t>接口有物理的连线，如</a:t>
            </a:r>
            <a:r>
              <a:rPr lang="en-US" altLang="zh-CN" sz="1600" dirty="0"/>
              <a:t>USB</a:t>
            </a:r>
            <a:r>
              <a:rPr lang="zh-CN" altLang="en-US" sz="1600" dirty="0"/>
              <a:t>线（连</a:t>
            </a:r>
            <a:r>
              <a:rPr lang="en-US" altLang="zh-CN" sz="1600" dirty="0"/>
              <a:t>USB</a:t>
            </a:r>
            <a:r>
              <a:rPr lang="zh-CN" altLang="en-US" sz="1600" dirty="0"/>
              <a:t>盘）；而</a:t>
            </a:r>
            <a:r>
              <a:rPr lang="en-US" altLang="zh-CN" sz="1600" dirty="0"/>
              <a:t>SATA</a:t>
            </a:r>
            <a:r>
              <a:rPr lang="zh-CN" altLang="en-US" sz="1600" dirty="0"/>
              <a:t>线连</a:t>
            </a:r>
            <a:r>
              <a:rPr lang="en-US" altLang="zh-CN" sz="1600" dirty="0"/>
              <a:t>SATA</a:t>
            </a:r>
            <a:r>
              <a:rPr lang="zh-CN" altLang="en-US" sz="1600" dirty="0"/>
              <a:t>盘</a:t>
            </a:r>
            <a:endParaRPr lang="en-US" sz="1600" dirty="0"/>
          </a:p>
        </p:txBody>
      </p:sp>
    </p:spTree>
    <p:extLst>
      <p:ext uri="{BB962C8B-B14F-4D97-AF65-F5344CB8AC3E}">
        <p14:creationId xmlns:p14="http://schemas.microsoft.com/office/powerpoint/2010/main" val="85443663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1498818-CA76-4AA7-9600-F8A46E9305DA}"/>
              </a:ext>
            </a:extLst>
          </p:cNvPr>
          <p:cNvSpPr>
            <a:spLocks noGrp="1"/>
          </p:cNvSpPr>
          <p:nvPr>
            <p:ph type="title"/>
          </p:nvPr>
        </p:nvSpPr>
        <p:spPr>
          <a:xfrm>
            <a:off x="473556" y="368307"/>
            <a:ext cx="10972440" cy="609398"/>
          </a:xfrm>
        </p:spPr>
        <p:txBody>
          <a:bodyPr/>
          <a:lstStyle/>
          <a:p>
            <a:r>
              <a:rPr lang="zh-CN" altLang="en-US" b="1" dirty="0"/>
              <a:t>硬盘分区</a:t>
            </a:r>
            <a:endParaRPr lang="en-US" b="1" dirty="0"/>
          </a:p>
        </p:txBody>
      </p:sp>
      <p:sp>
        <p:nvSpPr>
          <p:cNvPr id="2" name="Rectangle 1">
            <a:extLst>
              <a:ext uri="{FF2B5EF4-FFF2-40B4-BE49-F238E27FC236}">
                <a16:creationId xmlns:a16="http://schemas.microsoft.com/office/drawing/2014/main" id="{CE3B7D36-74C0-4EB0-87DA-EA0E0566DA1F}"/>
              </a:ext>
            </a:extLst>
          </p:cNvPr>
          <p:cNvSpPr/>
          <p:nvPr/>
        </p:nvSpPr>
        <p:spPr>
          <a:xfrm>
            <a:off x="741405" y="1254822"/>
            <a:ext cx="9514703" cy="830997"/>
          </a:xfrm>
          <a:prstGeom prst="rect">
            <a:avLst/>
          </a:prstGeom>
        </p:spPr>
        <p:txBody>
          <a:bodyPr wrap="square">
            <a:spAutoFit/>
          </a:bodyPr>
          <a:lstStyle/>
          <a:p>
            <a:r>
              <a:rPr lang="zh-CN" altLang="en-US" sz="2400" dirty="0">
                <a:solidFill>
                  <a:srgbClr val="333333"/>
                </a:solidFill>
                <a:latin typeface="arial" panose="020B0604020202020204" pitchFamily="34" charset="0"/>
              </a:rPr>
              <a:t>硬盘分区，是指将硬盘的整体存储空间划分成多个独立的区域</a:t>
            </a:r>
            <a:r>
              <a:rPr lang="en-US" altLang="zh-CN" sz="2400" dirty="0">
                <a:solidFill>
                  <a:srgbClr val="333333"/>
                </a:solidFill>
                <a:latin typeface="arial" panose="020B0604020202020204" pitchFamily="34" charset="0"/>
              </a:rPr>
              <a:t>, </a:t>
            </a:r>
            <a:r>
              <a:rPr lang="zh-CN" altLang="en-US" sz="2400" dirty="0">
                <a:solidFill>
                  <a:srgbClr val="333333"/>
                </a:solidFill>
                <a:latin typeface="arial" panose="020B0604020202020204" pitchFamily="34" charset="0"/>
              </a:rPr>
              <a:t>也即是</a:t>
            </a:r>
            <a:r>
              <a:rPr lang="zh-CN" altLang="en-US" sz="2400" dirty="0"/>
              <a:t>在一块物理硬盘上创建多个独立的逻辑单元，以方便文件管理与使用。</a:t>
            </a:r>
            <a:endParaRPr lang="en-US" sz="2400" dirty="0"/>
          </a:p>
        </p:txBody>
      </p:sp>
      <p:sp>
        <p:nvSpPr>
          <p:cNvPr id="3" name="TextBox 2">
            <a:extLst>
              <a:ext uri="{FF2B5EF4-FFF2-40B4-BE49-F238E27FC236}">
                <a16:creationId xmlns:a16="http://schemas.microsoft.com/office/drawing/2014/main" id="{B0CF630D-7DB5-4DE4-B2E2-91845773587A}"/>
              </a:ext>
            </a:extLst>
          </p:cNvPr>
          <p:cNvSpPr txBox="1"/>
          <p:nvPr/>
        </p:nvSpPr>
        <p:spPr>
          <a:xfrm>
            <a:off x="1124464" y="2541498"/>
            <a:ext cx="8979243" cy="2492990"/>
          </a:xfrm>
          <a:prstGeom prst="rect">
            <a:avLst/>
          </a:prstGeom>
          <a:noFill/>
        </p:spPr>
        <p:txBody>
          <a:bodyPr wrap="square" rtlCol="0">
            <a:spAutoFit/>
          </a:bodyPr>
          <a:lstStyle/>
          <a:p>
            <a:r>
              <a:rPr lang="en-US" altLang="zh-CN" dirty="0"/>
              <a:t>Linux/Windows</a:t>
            </a:r>
            <a:r>
              <a:rPr lang="zh-CN" altLang="en-US" dirty="0"/>
              <a:t>采用的分区方法：</a:t>
            </a:r>
            <a:endParaRPr lang="en-US" altLang="zh-CN" dirty="0"/>
          </a:p>
          <a:p>
            <a:endParaRPr lang="en-US" dirty="0"/>
          </a:p>
          <a:p>
            <a:pPr marL="342900" indent="-342900">
              <a:buFont typeface="Wingdings" panose="05000000000000000000" pitchFamily="2" charset="2"/>
              <a:buChar char="Ø"/>
            </a:pPr>
            <a:r>
              <a:rPr lang="en-US" sz="2400" b="1" dirty="0"/>
              <a:t>MBR </a:t>
            </a:r>
            <a:r>
              <a:rPr lang="zh-CN" altLang="en-US" sz="2400" b="1" dirty="0"/>
              <a:t>分区</a:t>
            </a:r>
            <a:endParaRPr lang="en-US" altLang="zh-CN" sz="2400" b="1" dirty="0"/>
          </a:p>
          <a:p>
            <a:pPr marL="800100" lvl="1" indent="-342900">
              <a:buFont typeface="Arial" panose="020B0604020202020204" pitchFamily="34" charset="0"/>
              <a:buChar char="•"/>
            </a:pPr>
            <a:r>
              <a:rPr lang="zh-CN" altLang="en-US" dirty="0"/>
              <a:t>最大</a:t>
            </a:r>
            <a:r>
              <a:rPr lang="en-US" altLang="zh-CN" dirty="0"/>
              <a:t>2TB, </a:t>
            </a:r>
            <a:r>
              <a:rPr lang="zh-CN" altLang="en-US" dirty="0"/>
              <a:t>最多</a:t>
            </a:r>
            <a:r>
              <a:rPr lang="en-US" altLang="zh-CN" dirty="0"/>
              <a:t>4</a:t>
            </a:r>
            <a:r>
              <a:rPr lang="zh-CN" altLang="en-US" dirty="0"/>
              <a:t>个主分区，或者</a:t>
            </a:r>
            <a:r>
              <a:rPr lang="en-US" altLang="zh-CN" dirty="0"/>
              <a:t>3</a:t>
            </a:r>
            <a:r>
              <a:rPr lang="zh-CN" altLang="en-US" dirty="0"/>
              <a:t>个主分区</a:t>
            </a:r>
            <a:r>
              <a:rPr lang="en-US" altLang="zh-CN" dirty="0"/>
              <a:t>+</a:t>
            </a:r>
            <a:r>
              <a:rPr lang="zh-CN" altLang="en-US" dirty="0"/>
              <a:t>一个扩展分区。 扩展分区不能直接使用，必须在扩展分区里建逻辑分区，使用逻辑分区。</a:t>
            </a:r>
            <a:endParaRPr lang="en-US" altLang="zh-CN" dirty="0"/>
          </a:p>
          <a:p>
            <a:pPr lvl="1"/>
            <a:endParaRPr lang="en-US" altLang="zh-CN" dirty="0"/>
          </a:p>
          <a:p>
            <a:pPr marL="342900" indent="-342900">
              <a:buFont typeface="Wingdings" panose="05000000000000000000" pitchFamily="2" charset="2"/>
              <a:buChar char="Ø"/>
            </a:pPr>
            <a:r>
              <a:rPr lang="en-US" sz="2400" b="1" dirty="0"/>
              <a:t>EFI/GPT </a:t>
            </a:r>
            <a:r>
              <a:rPr lang="zh-CN" altLang="en-US" sz="2400" b="1" dirty="0"/>
              <a:t>分区</a:t>
            </a:r>
            <a:endParaRPr lang="en-US" altLang="zh-CN" sz="2400" b="1" dirty="0"/>
          </a:p>
          <a:p>
            <a:pPr marL="800100" lvl="1" indent="-342900">
              <a:buFont typeface="Arial" panose="020B0604020202020204" pitchFamily="34" charset="0"/>
              <a:buChar char="•"/>
            </a:pPr>
            <a:r>
              <a:rPr lang="zh-CN" altLang="en-US" dirty="0"/>
              <a:t>最大</a:t>
            </a:r>
            <a:r>
              <a:rPr lang="en-US" altLang="zh-CN" dirty="0"/>
              <a:t>18EB</a:t>
            </a:r>
            <a:r>
              <a:rPr lang="zh-CN" altLang="en-US" dirty="0"/>
              <a:t>， 无穷个分区，</a:t>
            </a:r>
            <a:r>
              <a:rPr lang="en-US" altLang="zh-CN" dirty="0"/>
              <a:t>windows</a:t>
            </a:r>
            <a:r>
              <a:rPr lang="zh-CN" altLang="en-US" dirty="0"/>
              <a:t>只支持</a:t>
            </a:r>
            <a:r>
              <a:rPr lang="en-US" altLang="zh-CN" dirty="0"/>
              <a:t>128</a:t>
            </a:r>
            <a:r>
              <a:rPr lang="zh-CN" altLang="en-US" dirty="0"/>
              <a:t>个分区</a:t>
            </a:r>
            <a:endParaRPr lang="en-US" dirty="0"/>
          </a:p>
        </p:txBody>
      </p:sp>
      <p:sp>
        <p:nvSpPr>
          <p:cNvPr id="4" name="TextBox 3">
            <a:extLst>
              <a:ext uri="{FF2B5EF4-FFF2-40B4-BE49-F238E27FC236}">
                <a16:creationId xmlns:a16="http://schemas.microsoft.com/office/drawing/2014/main" id="{E2FBCECA-BA33-46E8-BF49-8B93E6F08DE5}"/>
              </a:ext>
            </a:extLst>
          </p:cNvPr>
          <p:cNvSpPr txBox="1"/>
          <p:nvPr/>
        </p:nvSpPr>
        <p:spPr>
          <a:xfrm>
            <a:off x="1828800" y="6128951"/>
            <a:ext cx="8274907" cy="369332"/>
          </a:xfrm>
          <a:prstGeom prst="rect">
            <a:avLst/>
          </a:prstGeom>
          <a:noFill/>
        </p:spPr>
        <p:txBody>
          <a:bodyPr wrap="square" rtlCol="0">
            <a:spAutoFit/>
          </a:bodyPr>
          <a:lstStyle/>
          <a:p>
            <a:r>
              <a:rPr lang="zh-CN" altLang="en-US" dirty="0"/>
              <a:t>注意：其他的操作系统还有自己的分区方式，如</a:t>
            </a:r>
            <a:r>
              <a:rPr lang="en-US" altLang="zh-CN" dirty="0"/>
              <a:t>Solaris </a:t>
            </a:r>
            <a:r>
              <a:rPr lang="zh-CN" altLang="en-US" dirty="0"/>
              <a:t>操作系统有</a:t>
            </a:r>
            <a:r>
              <a:rPr lang="en-US" altLang="zh-CN" dirty="0"/>
              <a:t>8</a:t>
            </a:r>
            <a:r>
              <a:rPr lang="zh-CN" altLang="en-US" dirty="0"/>
              <a:t>个分区</a:t>
            </a:r>
            <a:endParaRPr lang="en-US" dirty="0"/>
          </a:p>
        </p:txBody>
      </p:sp>
    </p:spTree>
    <p:extLst>
      <p:ext uri="{BB962C8B-B14F-4D97-AF65-F5344CB8AC3E}">
        <p14:creationId xmlns:p14="http://schemas.microsoft.com/office/powerpoint/2010/main" val="41977259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1498818-CA76-4AA7-9600-F8A46E9305DA}"/>
              </a:ext>
            </a:extLst>
          </p:cNvPr>
          <p:cNvSpPr>
            <a:spLocks noGrp="1"/>
          </p:cNvSpPr>
          <p:nvPr>
            <p:ph type="title"/>
          </p:nvPr>
        </p:nvSpPr>
        <p:spPr>
          <a:xfrm>
            <a:off x="473556" y="368307"/>
            <a:ext cx="10972440" cy="609398"/>
          </a:xfrm>
        </p:spPr>
        <p:txBody>
          <a:bodyPr/>
          <a:lstStyle/>
          <a:p>
            <a:r>
              <a:rPr lang="zh-CN" altLang="en-US" b="1" dirty="0"/>
              <a:t>文件系统要提供什么功能</a:t>
            </a:r>
            <a:endParaRPr lang="en-US" b="1" dirty="0"/>
          </a:p>
        </p:txBody>
      </p:sp>
      <p:sp>
        <p:nvSpPr>
          <p:cNvPr id="23" name="TextBox 22">
            <a:extLst>
              <a:ext uri="{FF2B5EF4-FFF2-40B4-BE49-F238E27FC236}">
                <a16:creationId xmlns:a16="http://schemas.microsoft.com/office/drawing/2014/main" id="{F81F032E-BB54-445F-A4C3-33C815EB67CE}"/>
              </a:ext>
            </a:extLst>
          </p:cNvPr>
          <p:cNvSpPr txBox="1"/>
          <p:nvPr/>
        </p:nvSpPr>
        <p:spPr>
          <a:xfrm>
            <a:off x="803189" y="1997839"/>
            <a:ext cx="9885405" cy="3477875"/>
          </a:xfrm>
          <a:prstGeom prst="rect">
            <a:avLst/>
          </a:prstGeom>
          <a:noFill/>
        </p:spPr>
        <p:txBody>
          <a:bodyPr wrap="square" rtlCol="0">
            <a:spAutoFit/>
          </a:bodyPr>
          <a:lstStyle/>
          <a:p>
            <a:r>
              <a:rPr lang="zh-CN" altLang="en-US" sz="2000" dirty="0"/>
              <a:t>假设我们目前没有文件系统，硬盘的一个块是</a:t>
            </a:r>
            <a:r>
              <a:rPr lang="en-US" altLang="zh-CN" sz="2000" dirty="0"/>
              <a:t>512</a:t>
            </a:r>
            <a:r>
              <a:rPr lang="zh-CN" altLang="en-US" sz="2000" dirty="0"/>
              <a:t>字节，现在我们要完成如下工作：</a:t>
            </a:r>
            <a:endParaRPr lang="en-US" altLang="zh-CN" sz="2000" dirty="0"/>
          </a:p>
          <a:p>
            <a:endParaRPr lang="en-US" altLang="zh-CN" sz="2000" dirty="0"/>
          </a:p>
          <a:p>
            <a:pPr marL="457200" indent="-457200">
              <a:buAutoNum type="arabicPeriod"/>
            </a:pPr>
            <a:r>
              <a:rPr lang="zh-CN" altLang="en-US" sz="2000" dirty="0"/>
              <a:t>存放一个大小为</a:t>
            </a:r>
            <a:r>
              <a:rPr lang="en-US" altLang="zh-CN" sz="2000" dirty="0"/>
              <a:t>2M</a:t>
            </a:r>
            <a:r>
              <a:rPr lang="zh-CN" altLang="en-US" sz="2000" dirty="0"/>
              <a:t>字节的文件”文件</a:t>
            </a:r>
            <a:r>
              <a:rPr lang="en-US" altLang="zh-CN" sz="2000" dirty="0"/>
              <a:t>1.TXT</a:t>
            </a:r>
            <a:r>
              <a:rPr lang="zh-CN" altLang="en-US" sz="2000" dirty="0"/>
              <a:t>”； </a:t>
            </a:r>
            <a:r>
              <a:rPr lang="en-US" altLang="zh-CN" sz="2000" dirty="0"/>
              <a:t>(</a:t>
            </a:r>
            <a:r>
              <a:rPr lang="zh-CN" altLang="en-US" sz="2000" dirty="0"/>
              <a:t>文件的内容，文件的名字，文件的创建的时间，文件的大小）</a:t>
            </a:r>
            <a:endParaRPr lang="en-US" altLang="zh-CN" sz="2000" dirty="0"/>
          </a:p>
          <a:p>
            <a:pPr marL="457200" indent="-457200">
              <a:buAutoNum type="arabicPeriod"/>
            </a:pPr>
            <a:endParaRPr lang="en-US" altLang="zh-CN" sz="2000" dirty="0"/>
          </a:p>
          <a:p>
            <a:pPr marL="457200" indent="-457200">
              <a:buFontTx/>
              <a:buAutoNum type="arabicPeriod"/>
            </a:pPr>
            <a:r>
              <a:rPr lang="zh-CN" altLang="en-US" sz="2000" dirty="0"/>
              <a:t>存放一个大小为</a:t>
            </a:r>
            <a:r>
              <a:rPr lang="en-US" altLang="zh-CN" sz="2000" dirty="0"/>
              <a:t>4M</a:t>
            </a:r>
            <a:r>
              <a:rPr lang="zh-CN" altLang="en-US" sz="2000" dirty="0"/>
              <a:t>字节的文件”文件</a:t>
            </a:r>
            <a:r>
              <a:rPr lang="en-US" altLang="zh-CN" sz="2000" dirty="0"/>
              <a:t>2.TXT</a:t>
            </a:r>
            <a:r>
              <a:rPr lang="zh-CN" altLang="en-US" sz="2000" dirty="0"/>
              <a:t>”； （不能覆盖文件</a:t>
            </a:r>
            <a:r>
              <a:rPr lang="en-US" altLang="zh-CN" sz="2000" dirty="0"/>
              <a:t>1</a:t>
            </a:r>
            <a:r>
              <a:rPr lang="zh-CN" altLang="en-US" sz="2000" dirty="0"/>
              <a:t>）</a:t>
            </a:r>
            <a:endParaRPr lang="en-US" altLang="zh-CN" sz="2000" dirty="0"/>
          </a:p>
          <a:p>
            <a:endParaRPr lang="en-US" altLang="zh-CN" sz="2000" dirty="0"/>
          </a:p>
          <a:p>
            <a:pPr marL="457200" indent="-457200">
              <a:buAutoNum type="arabicPeriod" startAt="3"/>
            </a:pPr>
            <a:r>
              <a:rPr lang="zh-CN" altLang="en-US" sz="2000" dirty="0"/>
              <a:t>怎么把文件</a:t>
            </a:r>
            <a:r>
              <a:rPr lang="en-US" altLang="zh-CN" sz="2000" dirty="0"/>
              <a:t>1</a:t>
            </a:r>
            <a:r>
              <a:rPr lang="zh-CN" altLang="en-US" sz="2000" dirty="0"/>
              <a:t>和文件</a:t>
            </a:r>
            <a:r>
              <a:rPr lang="en-US" altLang="zh-CN" sz="2000" dirty="0"/>
              <a:t>2</a:t>
            </a:r>
            <a:r>
              <a:rPr lang="zh-CN" altLang="en-US" sz="2000" dirty="0"/>
              <a:t>的内容读出来 ？ （考虑文件名，文件大小，文件所有者信息怎么保存）</a:t>
            </a:r>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13965114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1498818-CA76-4AA7-9600-F8A46E9305DA}"/>
              </a:ext>
            </a:extLst>
          </p:cNvPr>
          <p:cNvSpPr>
            <a:spLocks noGrp="1"/>
          </p:cNvSpPr>
          <p:nvPr>
            <p:ph type="title"/>
          </p:nvPr>
        </p:nvSpPr>
        <p:spPr>
          <a:xfrm>
            <a:off x="473556" y="368307"/>
            <a:ext cx="10972440" cy="609398"/>
          </a:xfrm>
        </p:spPr>
        <p:txBody>
          <a:bodyPr/>
          <a:lstStyle/>
          <a:p>
            <a:r>
              <a:rPr lang="zh-CN" altLang="en-US" b="1" dirty="0"/>
              <a:t>文件系统要提供什么功能</a:t>
            </a:r>
            <a:endParaRPr lang="en-US" b="1" dirty="0"/>
          </a:p>
        </p:txBody>
      </p:sp>
      <p:sp>
        <p:nvSpPr>
          <p:cNvPr id="23" name="TextBox 22">
            <a:extLst>
              <a:ext uri="{FF2B5EF4-FFF2-40B4-BE49-F238E27FC236}">
                <a16:creationId xmlns:a16="http://schemas.microsoft.com/office/drawing/2014/main" id="{F81F032E-BB54-445F-A4C3-33C815EB67CE}"/>
              </a:ext>
            </a:extLst>
          </p:cNvPr>
          <p:cNvSpPr txBox="1"/>
          <p:nvPr/>
        </p:nvSpPr>
        <p:spPr>
          <a:xfrm>
            <a:off x="988481" y="1713634"/>
            <a:ext cx="10215038" cy="4458400"/>
          </a:xfrm>
          <a:prstGeom prst="rect">
            <a:avLst/>
          </a:prstGeom>
          <a:noFill/>
        </p:spPr>
        <p:txBody>
          <a:bodyPr wrap="square" rtlCol="0">
            <a:spAutoFit/>
          </a:bodyPr>
          <a:lstStyle/>
          <a:p>
            <a:pPr marL="457200" indent="-457200">
              <a:lnSpc>
                <a:spcPct val="150000"/>
              </a:lnSpc>
              <a:buAutoNum type="arabicPeriod"/>
            </a:pPr>
            <a:r>
              <a:rPr lang="zh-CN" altLang="en-US" sz="2400" dirty="0"/>
              <a:t>管理空闲块，为新文件分配存储空间；</a:t>
            </a:r>
            <a:endParaRPr lang="en-US" altLang="zh-CN" sz="2400" dirty="0"/>
          </a:p>
          <a:p>
            <a:pPr marL="457200" indent="-457200">
              <a:lnSpc>
                <a:spcPct val="150000"/>
              </a:lnSpc>
              <a:buAutoNum type="arabicPeriod"/>
            </a:pPr>
            <a:r>
              <a:rPr lang="zh-CN" altLang="en-US" sz="2400" dirty="0"/>
              <a:t>记录已分配的块；</a:t>
            </a:r>
            <a:endParaRPr lang="en-US" altLang="zh-CN" sz="2400" dirty="0"/>
          </a:p>
          <a:p>
            <a:pPr marL="457200" indent="-457200">
              <a:lnSpc>
                <a:spcPct val="150000"/>
              </a:lnSpc>
              <a:buFontTx/>
              <a:buAutoNum type="arabicPeriod"/>
            </a:pPr>
            <a:r>
              <a:rPr lang="zh-CN" altLang="en-US" sz="2400" dirty="0"/>
              <a:t>组织管理文件的数据（数据是文件的真正内容）</a:t>
            </a:r>
            <a:endParaRPr lang="en-US" altLang="zh-CN" sz="2400" dirty="0"/>
          </a:p>
          <a:p>
            <a:pPr marL="457200" indent="-457200">
              <a:lnSpc>
                <a:spcPct val="150000"/>
              </a:lnSpc>
              <a:buAutoNum type="arabicPeriod"/>
            </a:pPr>
            <a:r>
              <a:rPr lang="zh-CN" altLang="en-US" sz="2400" dirty="0"/>
              <a:t>组织管理文件的元数据 （元数据是管理文件用到的数据，如文件名和大小，创建时间等）</a:t>
            </a:r>
            <a:endParaRPr lang="en-US" altLang="zh-CN" sz="2400" dirty="0"/>
          </a:p>
          <a:p>
            <a:pPr marL="457200" indent="-457200">
              <a:lnSpc>
                <a:spcPct val="150000"/>
              </a:lnSpc>
              <a:buAutoNum type="arabicPeriod"/>
            </a:pPr>
            <a:r>
              <a:rPr lang="zh-CN" altLang="en-US" sz="2400" dirty="0"/>
              <a:t>维护文件内部的逻辑结构（包括逻辑块和物理块的映射，同一个文件所使用的物理块可能不连续）</a:t>
            </a:r>
            <a:endParaRPr lang="en-US" altLang="zh-CN" sz="2400" dirty="0"/>
          </a:p>
          <a:p>
            <a:pPr marL="457200" indent="-457200">
              <a:lnSpc>
                <a:spcPct val="150000"/>
              </a:lnSpc>
              <a:buAutoNum type="arabicPeriod"/>
            </a:pPr>
            <a:r>
              <a:rPr lang="zh-CN" altLang="en-US" sz="2400" dirty="0"/>
              <a:t>维护文件和目录之间， 以及目录之间的层次关系（树）</a:t>
            </a:r>
            <a:endParaRPr lang="en-US" altLang="zh-CN" sz="2400" dirty="0"/>
          </a:p>
        </p:txBody>
      </p:sp>
    </p:spTree>
    <p:extLst>
      <p:ext uri="{BB962C8B-B14F-4D97-AF65-F5344CB8AC3E}">
        <p14:creationId xmlns:p14="http://schemas.microsoft.com/office/powerpoint/2010/main" val="133788767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1498818-CA76-4AA7-9600-F8A46E9305DA}"/>
              </a:ext>
            </a:extLst>
          </p:cNvPr>
          <p:cNvSpPr>
            <a:spLocks noGrp="1"/>
          </p:cNvSpPr>
          <p:nvPr>
            <p:ph type="title"/>
          </p:nvPr>
        </p:nvSpPr>
        <p:spPr>
          <a:xfrm>
            <a:off x="473556" y="368307"/>
            <a:ext cx="10972440" cy="609398"/>
          </a:xfrm>
        </p:spPr>
        <p:txBody>
          <a:bodyPr/>
          <a:lstStyle/>
          <a:p>
            <a:r>
              <a:rPr lang="en-US" altLang="zh-CN" b="1" dirty="0"/>
              <a:t>Linux EXT4</a:t>
            </a:r>
            <a:r>
              <a:rPr lang="zh-CN" altLang="en-US" b="1" dirty="0"/>
              <a:t>文件系统</a:t>
            </a:r>
            <a:endParaRPr lang="en-US" b="1" dirty="0"/>
          </a:p>
        </p:txBody>
      </p:sp>
      <p:pic>
        <p:nvPicPr>
          <p:cNvPr id="3074" name="Picture 2" descr="http://blog.chinaunix.net/attachment/201308/13/28989651_13764045230xDi.jpg">
            <a:extLst>
              <a:ext uri="{FF2B5EF4-FFF2-40B4-BE49-F238E27FC236}">
                <a16:creationId xmlns:a16="http://schemas.microsoft.com/office/drawing/2014/main" id="{460CAFBE-D6AA-4F0A-8E20-8279530D7F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555" y="1450372"/>
            <a:ext cx="8942293" cy="42843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2C5DC9B-74D6-482A-8967-3947F8C32A50}"/>
              </a:ext>
            </a:extLst>
          </p:cNvPr>
          <p:cNvSpPr txBox="1"/>
          <p:nvPr/>
        </p:nvSpPr>
        <p:spPr>
          <a:xfrm>
            <a:off x="976184" y="5957176"/>
            <a:ext cx="10469812" cy="646331"/>
          </a:xfrm>
          <a:prstGeom prst="rect">
            <a:avLst/>
          </a:prstGeom>
          <a:noFill/>
        </p:spPr>
        <p:txBody>
          <a:bodyPr wrap="square" rtlCol="0">
            <a:spAutoFit/>
          </a:bodyPr>
          <a:lstStyle/>
          <a:p>
            <a:r>
              <a:rPr lang="zh-CN" altLang="en-US" dirty="0">
                <a:solidFill>
                  <a:srgbClr val="FF0000"/>
                </a:solidFill>
              </a:rPr>
              <a:t>文件的元数据在</a:t>
            </a:r>
            <a:r>
              <a:rPr lang="en-US" altLang="zh-CN" dirty="0" err="1">
                <a:solidFill>
                  <a:srgbClr val="FF0000"/>
                </a:solidFill>
              </a:rPr>
              <a:t>inode</a:t>
            </a:r>
            <a:r>
              <a:rPr lang="zh-CN" altLang="en-US" dirty="0">
                <a:solidFill>
                  <a:srgbClr val="FF0000"/>
                </a:solidFill>
              </a:rPr>
              <a:t>中；  文件的真实数据存在数据块； 想一想，为什么要区分数据和元数据 ？为什么要分开管理而不是把每个文件的元数据和数据连续存放 </a:t>
            </a:r>
            <a:r>
              <a:rPr lang="en-US" altLang="zh-CN" dirty="0">
                <a:solidFill>
                  <a:srgbClr val="FF0000"/>
                </a:solidFill>
              </a:rPr>
              <a:t>Linux</a:t>
            </a:r>
            <a:r>
              <a:rPr lang="zh-CN" altLang="en-US" dirty="0">
                <a:solidFill>
                  <a:srgbClr val="FF0000"/>
                </a:solidFill>
              </a:rPr>
              <a:t>下的</a:t>
            </a:r>
            <a:r>
              <a:rPr lang="en-US" altLang="zh-CN" dirty="0">
                <a:solidFill>
                  <a:srgbClr val="FF0000"/>
                </a:solidFill>
              </a:rPr>
              <a:t>ls</a:t>
            </a:r>
            <a:r>
              <a:rPr lang="zh-CN" altLang="en-US" dirty="0">
                <a:solidFill>
                  <a:srgbClr val="FF0000"/>
                </a:solidFill>
              </a:rPr>
              <a:t>命令，访问的是什么数据？</a:t>
            </a:r>
            <a:endParaRPr lang="en-US" dirty="0">
              <a:solidFill>
                <a:srgbClr val="FF0000"/>
              </a:solidFill>
            </a:endParaRPr>
          </a:p>
        </p:txBody>
      </p:sp>
    </p:spTree>
    <p:extLst>
      <p:ext uri="{BB962C8B-B14F-4D97-AF65-F5344CB8AC3E}">
        <p14:creationId xmlns:p14="http://schemas.microsoft.com/office/powerpoint/2010/main" val="174313863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1498818-CA76-4AA7-9600-F8A46E9305DA}"/>
              </a:ext>
            </a:extLst>
          </p:cNvPr>
          <p:cNvSpPr>
            <a:spLocks noGrp="1"/>
          </p:cNvSpPr>
          <p:nvPr>
            <p:ph type="title"/>
          </p:nvPr>
        </p:nvSpPr>
        <p:spPr>
          <a:xfrm>
            <a:off x="473556" y="368307"/>
            <a:ext cx="10972440" cy="609398"/>
          </a:xfrm>
        </p:spPr>
        <p:txBody>
          <a:bodyPr/>
          <a:lstStyle/>
          <a:p>
            <a:r>
              <a:rPr lang="zh-CN" altLang="en-US" b="1" dirty="0"/>
              <a:t>文件的格式</a:t>
            </a:r>
            <a:endParaRPr lang="en-US" b="1" dirty="0"/>
          </a:p>
        </p:txBody>
      </p:sp>
      <p:sp>
        <p:nvSpPr>
          <p:cNvPr id="2" name="TextBox 1">
            <a:extLst>
              <a:ext uri="{FF2B5EF4-FFF2-40B4-BE49-F238E27FC236}">
                <a16:creationId xmlns:a16="http://schemas.microsoft.com/office/drawing/2014/main" id="{52C5DC9B-74D6-482A-8967-3947F8C32A50}"/>
              </a:ext>
            </a:extLst>
          </p:cNvPr>
          <p:cNvSpPr txBox="1"/>
          <p:nvPr/>
        </p:nvSpPr>
        <p:spPr>
          <a:xfrm>
            <a:off x="317038" y="1474626"/>
            <a:ext cx="11471308" cy="1938992"/>
          </a:xfrm>
          <a:prstGeom prst="rect">
            <a:avLst/>
          </a:prstGeom>
          <a:noFill/>
        </p:spPr>
        <p:txBody>
          <a:bodyPr wrap="square" rtlCol="0">
            <a:spAutoFit/>
          </a:bodyPr>
          <a:lstStyle/>
          <a:p>
            <a:r>
              <a:rPr lang="zh-CN" altLang="en-US" sz="2400" dirty="0"/>
              <a:t>文件系统不管理文件的类型。 通常， 文件的类型描述（如</a:t>
            </a:r>
            <a:r>
              <a:rPr lang="en-US" altLang="zh-CN" sz="2400" dirty="0"/>
              <a:t>mp3, exe/ELF, pdf, word</a:t>
            </a:r>
            <a:r>
              <a:rPr lang="zh-CN" altLang="en-US" sz="2400" dirty="0"/>
              <a:t>等）以一定的格式存放在文件数据块的开始部分。 即是说，一个文件的前面一个或几个数据块，存放的数据是描述文件格式的结构化数据。很多文件都在文件开始有特殊的标识（也叫</a:t>
            </a:r>
            <a:r>
              <a:rPr lang="en-US" altLang="zh-CN" sz="2400" dirty="0"/>
              <a:t>magic number</a:t>
            </a:r>
            <a:r>
              <a:rPr lang="zh-CN" altLang="en-US" sz="2400" dirty="0"/>
              <a:t>）。下面的命令查看文件开始的几个</a:t>
            </a:r>
            <a:r>
              <a:rPr lang="en-US" altLang="zh-CN" sz="2400" dirty="0"/>
              <a:t>(16)</a:t>
            </a:r>
            <a:r>
              <a:rPr lang="zh-CN" altLang="en-US" sz="2400" dirty="0"/>
              <a:t>字节：</a:t>
            </a:r>
            <a:endParaRPr lang="en-US" altLang="zh-CN" sz="2400" dirty="0"/>
          </a:p>
          <a:p>
            <a:endParaRPr lang="en-US" sz="2400" dirty="0"/>
          </a:p>
        </p:txBody>
      </p:sp>
      <p:sp>
        <p:nvSpPr>
          <p:cNvPr id="4" name="TextBox 3">
            <a:extLst>
              <a:ext uri="{FF2B5EF4-FFF2-40B4-BE49-F238E27FC236}">
                <a16:creationId xmlns:a16="http://schemas.microsoft.com/office/drawing/2014/main" id="{351FAC1B-0530-4BDB-A054-C917D9283EA1}"/>
              </a:ext>
            </a:extLst>
          </p:cNvPr>
          <p:cNvSpPr txBox="1"/>
          <p:nvPr/>
        </p:nvSpPr>
        <p:spPr>
          <a:xfrm>
            <a:off x="683740" y="3413618"/>
            <a:ext cx="11191222" cy="3416320"/>
          </a:xfrm>
          <a:prstGeom prst="rect">
            <a:avLst/>
          </a:prstGeom>
          <a:noFill/>
        </p:spPr>
        <p:txBody>
          <a:bodyPr wrap="square" rtlCol="0">
            <a:spAutoFit/>
          </a:bodyPr>
          <a:lstStyle/>
          <a:p>
            <a:r>
              <a:rPr lang="en-US" altLang="zh-CN" sz="2400" dirty="0">
                <a:solidFill>
                  <a:srgbClr val="FF0000"/>
                </a:solidFill>
              </a:rPr>
              <a:t># </a:t>
            </a:r>
            <a:r>
              <a:rPr lang="en-US" altLang="zh-CN" sz="2400" dirty="0" err="1">
                <a:solidFill>
                  <a:srgbClr val="FF0000"/>
                </a:solidFill>
              </a:rPr>
              <a:t>hexdump</a:t>
            </a:r>
            <a:r>
              <a:rPr lang="en-US" altLang="zh-CN" sz="2400" dirty="0">
                <a:solidFill>
                  <a:srgbClr val="FF0000"/>
                </a:solidFill>
              </a:rPr>
              <a:t>  –C   -n 16 filename</a:t>
            </a:r>
          </a:p>
          <a:p>
            <a:endParaRPr lang="en-US" altLang="zh-CN" sz="2400" dirty="0"/>
          </a:p>
          <a:p>
            <a:r>
              <a:rPr lang="pt-BR" altLang="zh-CN" dirty="0"/>
              <a:t>00000000  </a:t>
            </a:r>
            <a:r>
              <a:rPr lang="pt-BR" altLang="zh-CN" dirty="0">
                <a:solidFill>
                  <a:srgbClr val="FF0000"/>
                </a:solidFill>
              </a:rPr>
              <a:t>89 50 4e 47</a:t>
            </a:r>
            <a:r>
              <a:rPr lang="pt-BR" altLang="zh-CN" dirty="0"/>
              <a:t> 0d 0a 1a 0a  00 00 00 0d 49 48 44 52  |</a:t>
            </a:r>
            <a:r>
              <a:rPr lang="pt-BR" altLang="zh-CN" dirty="0">
                <a:solidFill>
                  <a:srgbClr val="FF0000"/>
                </a:solidFill>
              </a:rPr>
              <a:t>.PNG</a:t>
            </a:r>
            <a:r>
              <a:rPr lang="pt-BR" altLang="zh-CN" dirty="0"/>
              <a:t>........IHDR|       PNG</a:t>
            </a:r>
            <a:r>
              <a:rPr lang="zh-CN" altLang="en-US" dirty="0"/>
              <a:t>图片格式</a:t>
            </a:r>
            <a:endParaRPr lang="en-US" altLang="zh-CN" dirty="0"/>
          </a:p>
          <a:p>
            <a:r>
              <a:rPr lang="nn-NO" altLang="zh-CN" dirty="0"/>
              <a:t>00000000  </a:t>
            </a:r>
            <a:r>
              <a:rPr lang="nn-NO" altLang="zh-CN" dirty="0">
                <a:solidFill>
                  <a:srgbClr val="FF0000"/>
                </a:solidFill>
              </a:rPr>
              <a:t>42 4d</a:t>
            </a:r>
            <a:r>
              <a:rPr lang="nn-NO" altLang="zh-CN" dirty="0"/>
              <a:t> 86 33 00 00 00 00  00 00 76 00 00 00 28 00  |</a:t>
            </a:r>
            <a:r>
              <a:rPr lang="nn-NO" altLang="zh-CN" dirty="0">
                <a:solidFill>
                  <a:srgbClr val="FF0000"/>
                </a:solidFill>
              </a:rPr>
              <a:t>BM</a:t>
            </a:r>
            <a:r>
              <a:rPr lang="nn-NO" altLang="zh-CN" dirty="0"/>
              <a:t>.3......v...(.|            BMP</a:t>
            </a:r>
            <a:r>
              <a:rPr lang="zh-CN" altLang="en-US" dirty="0"/>
              <a:t>图片格式</a:t>
            </a:r>
            <a:endParaRPr lang="en-US" altLang="zh-CN" dirty="0"/>
          </a:p>
          <a:p>
            <a:r>
              <a:rPr lang="en-US" altLang="zh-CN" dirty="0"/>
              <a:t>00000000  </a:t>
            </a:r>
            <a:r>
              <a:rPr lang="en-US" altLang="zh-CN" dirty="0">
                <a:solidFill>
                  <a:srgbClr val="FF0000"/>
                </a:solidFill>
              </a:rPr>
              <a:t>47 49 46</a:t>
            </a:r>
            <a:r>
              <a:rPr lang="en-US" altLang="zh-CN" dirty="0"/>
              <a:t> 38 39 61 10 00  10 00 e3 08 00 00 00 00  |</a:t>
            </a:r>
            <a:r>
              <a:rPr lang="en-US" altLang="zh-CN" dirty="0">
                <a:solidFill>
                  <a:srgbClr val="FF0000"/>
                </a:solidFill>
              </a:rPr>
              <a:t>GIF</a:t>
            </a:r>
            <a:r>
              <a:rPr lang="en-US" altLang="zh-CN" dirty="0"/>
              <a:t>89a..........|            GIF</a:t>
            </a:r>
            <a:r>
              <a:rPr lang="zh-CN" altLang="en-US" dirty="0"/>
              <a:t>图片格式</a:t>
            </a:r>
            <a:endParaRPr lang="en-US" altLang="zh-CN" dirty="0"/>
          </a:p>
          <a:p>
            <a:r>
              <a:rPr lang="pt-BR" altLang="zh-CN" dirty="0"/>
              <a:t>00000000  </a:t>
            </a:r>
            <a:r>
              <a:rPr lang="pt-BR" altLang="zh-CN" dirty="0">
                <a:solidFill>
                  <a:srgbClr val="FF0000"/>
                </a:solidFill>
              </a:rPr>
              <a:t>25 50 44 46</a:t>
            </a:r>
            <a:r>
              <a:rPr lang="pt-BR" altLang="zh-CN" dirty="0"/>
              <a:t> 2d 31 2e 32  0a 25 c7 ec 8f a2 0a 35   |</a:t>
            </a:r>
            <a:r>
              <a:rPr lang="pt-BR" altLang="zh-CN" dirty="0">
                <a:solidFill>
                  <a:srgbClr val="FF0000"/>
                </a:solidFill>
              </a:rPr>
              <a:t>%PDF</a:t>
            </a:r>
            <a:r>
              <a:rPr lang="pt-BR" altLang="zh-CN" dirty="0"/>
              <a:t>-1.2.%.....5|      PDF</a:t>
            </a:r>
            <a:r>
              <a:rPr lang="zh-CN" altLang="en-US" dirty="0"/>
              <a:t>文档格式</a:t>
            </a:r>
            <a:r>
              <a:rPr lang="pt-BR" altLang="zh-CN" dirty="0"/>
              <a:t> </a:t>
            </a:r>
          </a:p>
          <a:p>
            <a:r>
              <a:rPr lang="pt-BR" altLang="zh-CN" dirty="0"/>
              <a:t>00000000  </a:t>
            </a:r>
            <a:r>
              <a:rPr lang="pt-BR" altLang="zh-CN" dirty="0">
                <a:solidFill>
                  <a:srgbClr val="FF0000"/>
                </a:solidFill>
              </a:rPr>
              <a:t>52 61 72</a:t>
            </a:r>
            <a:r>
              <a:rPr lang="pt-BR" altLang="zh-CN" dirty="0"/>
              <a:t> 21 1a 07 01 00  f3 e1 82 eb 0b 01 05 07   |</a:t>
            </a:r>
            <a:r>
              <a:rPr lang="pt-BR" altLang="zh-CN" dirty="0">
                <a:solidFill>
                  <a:srgbClr val="FF0000"/>
                </a:solidFill>
              </a:rPr>
              <a:t>Rar</a:t>
            </a:r>
            <a:r>
              <a:rPr lang="pt-BR" altLang="zh-CN" dirty="0"/>
              <a:t>!............|               </a:t>
            </a:r>
            <a:r>
              <a:rPr lang="zh-CN" altLang="en-US" dirty="0"/>
              <a:t>压缩文件</a:t>
            </a:r>
            <a:r>
              <a:rPr lang="en-US" altLang="zh-CN" dirty="0" err="1"/>
              <a:t>rar</a:t>
            </a:r>
            <a:endParaRPr lang="en-US" altLang="zh-CN" dirty="0"/>
          </a:p>
          <a:p>
            <a:r>
              <a:rPr lang="en-US" altLang="zh-CN" dirty="0"/>
              <a:t>00000000  </a:t>
            </a:r>
            <a:r>
              <a:rPr lang="en-US" altLang="zh-CN" dirty="0">
                <a:solidFill>
                  <a:srgbClr val="FF0000"/>
                </a:solidFill>
              </a:rPr>
              <a:t>ca </a:t>
            </a:r>
            <a:r>
              <a:rPr lang="en-US" altLang="zh-CN" dirty="0" err="1">
                <a:solidFill>
                  <a:srgbClr val="FF0000"/>
                </a:solidFill>
              </a:rPr>
              <a:t>fe</a:t>
            </a:r>
            <a:r>
              <a:rPr lang="en-US" altLang="zh-CN" dirty="0">
                <a:solidFill>
                  <a:srgbClr val="FF0000"/>
                </a:solidFill>
              </a:rPr>
              <a:t> </a:t>
            </a:r>
            <a:r>
              <a:rPr lang="en-US" altLang="zh-CN" dirty="0" err="1">
                <a:solidFill>
                  <a:srgbClr val="FF0000"/>
                </a:solidFill>
              </a:rPr>
              <a:t>ba</a:t>
            </a:r>
            <a:r>
              <a:rPr lang="en-US" altLang="zh-CN" dirty="0">
                <a:solidFill>
                  <a:srgbClr val="FF0000"/>
                </a:solidFill>
              </a:rPr>
              <a:t> be</a:t>
            </a:r>
            <a:r>
              <a:rPr lang="en-US" altLang="zh-CN" dirty="0"/>
              <a:t> 00 03 00 2d  00 21 0a 00 07 00 10 09   |.......-.!......|                  Java</a:t>
            </a:r>
            <a:r>
              <a:rPr lang="zh-CN" altLang="en-US" dirty="0"/>
              <a:t>的</a:t>
            </a:r>
            <a:r>
              <a:rPr lang="en-US" altLang="zh-CN" dirty="0"/>
              <a:t>class</a:t>
            </a:r>
            <a:r>
              <a:rPr lang="zh-CN" altLang="en-US" dirty="0"/>
              <a:t>文件</a:t>
            </a:r>
            <a:endParaRPr lang="en-US" altLang="zh-CN" dirty="0"/>
          </a:p>
          <a:p>
            <a:r>
              <a:rPr lang="en-US" altLang="zh-CN" dirty="0"/>
              <a:t>00000000  </a:t>
            </a:r>
            <a:r>
              <a:rPr lang="en-US" altLang="zh-CN" dirty="0">
                <a:solidFill>
                  <a:srgbClr val="FF0000"/>
                </a:solidFill>
              </a:rPr>
              <a:t>7f 45 4c 46</a:t>
            </a:r>
            <a:r>
              <a:rPr lang="en-US" altLang="zh-CN" dirty="0"/>
              <a:t> 02 01 01 00  00 00 00 00 00 00 00 00   |</a:t>
            </a:r>
            <a:r>
              <a:rPr lang="en-US" altLang="zh-CN" dirty="0">
                <a:solidFill>
                  <a:srgbClr val="FF0000"/>
                </a:solidFill>
              </a:rPr>
              <a:t>.ELF</a:t>
            </a:r>
            <a:r>
              <a:rPr lang="en-US" altLang="zh-CN" dirty="0"/>
              <a:t>............|              Linux ELF</a:t>
            </a:r>
            <a:r>
              <a:rPr lang="zh-CN" altLang="en-US" dirty="0"/>
              <a:t>可执行文件</a:t>
            </a:r>
            <a:endParaRPr lang="en-US" altLang="zh-CN" dirty="0"/>
          </a:p>
          <a:p>
            <a:endParaRPr lang="en-US" altLang="zh-CN" dirty="0"/>
          </a:p>
          <a:p>
            <a:endParaRPr lang="en-US" sz="2400" dirty="0"/>
          </a:p>
        </p:txBody>
      </p:sp>
      <p:sp>
        <p:nvSpPr>
          <p:cNvPr id="3" name="TextBox 2">
            <a:extLst>
              <a:ext uri="{FF2B5EF4-FFF2-40B4-BE49-F238E27FC236}">
                <a16:creationId xmlns:a16="http://schemas.microsoft.com/office/drawing/2014/main" id="{15BA5E30-792E-4667-B979-9572C1507E3D}"/>
              </a:ext>
            </a:extLst>
          </p:cNvPr>
          <p:cNvSpPr txBox="1"/>
          <p:nvPr/>
        </p:nvSpPr>
        <p:spPr>
          <a:xfrm>
            <a:off x="1186250" y="6314303"/>
            <a:ext cx="9576486" cy="369332"/>
          </a:xfrm>
          <a:prstGeom prst="rect">
            <a:avLst/>
          </a:prstGeom>
          <a:noFill/>
        </p:spPr>
        <p:txBody>
          <a:bodyPr wrap="square" rtlCol="0">
            <a:spAutoFit/>
          </a:bodyPr>
          <a:lstStyle/>
          <a:p>
            <a:r>
              <a:rPr lang="zh-CN" altLang="en-US" dirty="0">
                <a:solidFill>
                  <a:schemeClr val="accent2">
                    <a:lumMod val="75000"/>
                  </a:schemeClr>
                </a:solidFill>
              </a:rPr>
              <a:t>纯文本文件（如</a:t>
            </a:r>
            <a:r>
              <a:rPr lang="en-US" altLang="zh-CN" dirty="0">
                <a:solidFill>
                  <a:schemeClr val="accent2">
                    <a:lumMod val="75000"/>
                  </a:schemeClr>
                </a:solidFill>
              </a:rPr>
              <a:t>txt, java, c, </a:t>
            </a:r>
            <a:r>
              <a:rPr lang="en-US" altLang="zh-CN" dirty="0" err="1">
                <a:solidFill>
                  <a:schemeClr val="accent2">
                    <a:lumMod val="75000"/>
                  </a:schemeClr>
                </a:solidFill>
              </a:rPr>
              <a:t>cpp</a:t>
            </a:r>
            <a:r>
              <a:rPr lang="en-US" altLang="zh-CN" dirty="0">
                <a:solidFill>
                  <a:schemeClr val="accent2">
                    <a:lumMod val="75000"/>
                  </a:schemeClr>
                </a:solidFill>
              </a:rPr>
              <a:t>, </a:t>
            </a:r>
            <a:r>
              <a:rPr lang="en-US" altLang="zh-CN" dirty="0" err="1">
                <a:solidFill>
                  <a:schemeClr val="accent2">
                    <a:lumMod val="75000"/>
                  </a:schemeClr>
                </a:solidFill>
              </a:rPr>
              <a:t>py</a:t>
            </a:r>
            <a:r>
              <a:rPr lang="zh-CN" altLang="en-US" dirty="0">
                <a:solidFill>
                  <a:schemeClr val="accent2">
                    <a:lumMod val="75000"/>
                  </a:schemeClr>
                </a:solidFill>
              </a:rPr>
              <a:t>，</a:t>
            </a:r>
            <a:r>
              <a:rPr lang="en-US" altLang="zh-CN" dirty="0" err="1">
                <a:solidFill>
                  <a:schemeClr val="accent2">
                    <a:lumMod val="75000"/>
                  </a:schemeClr>
                </a:solidFill>
              </a:rPr>
              <a:t>js</a:t>
            </a:r>
            <a:r>
              <a:rPr lang="zh-CN" altLang="en-US" dirty="0">
                <a:solidFill>
                  <a:schemeClr val="accent2">
                    <a:lumMod val="75000"/>
                  </a:schemeClr>
                </a:solidFill>
              </a:rPr>
              <a:t>）没有格式，从数据块的第一个字节开始，都是数据。</a:t>
            </a:r>
            <a:endParaRPr lang="en-US" dirty="0">
              <a:solidFill>
                <a:schemeClr val="accent2">
                  <a:lumMod val="75000"/>
                </a:schemeClr>
              </a:solidFill>
            </a:endParaRPr>
          </a:p>
        </p:txBody>
      </p:sp>
    </p:spTree>
    <p:extLst>
      <p:ext uri="{BB962C8B-B14F-4D97-AF65-F5344CB8AC3E}">
        <p14:creationId xmlns:p14="http://schemas.microsoft.com/office/powerpoint/2010/main" val="33012745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1498818-CA76-4AA7-9600-F8A46E9305DA}"/>
              </a:ext>
            </a:extLst>
          </p:cNvPr>
          <p:cNvSpPr>
            <a:spLocks noGrp="1"/>
          </p:cNvSpPr>
          <p:nvPr>
            <p:ph type="title"/>
          </p:nvPr>
        </p:nvSpPr>
        <p:spPr>
          <a:xfrm>
            <a:off x="473556" y="368307"/>
            <a:ext cx="10972440" cy="609398"/>
          </a:xfrm>
        </p:spPr>
        <p:txBody>
          <a:bodyPr/>
          <a:lstStyle/>
          <a:p>
            <a:r>
              <a:rPr lang="en-US" altLang="zh-CN" b="1" dirty="0"/>
              <a:t>Linux </a:t>
            </a:r>
            <a:r>
              <a:rPr lang="zh-CN" altLang="en-US" b="1" dirty="0"/>
              <a:t>命令</a:t>
            </a:r>
            <a:endParaRPr lang="en-US" b="1" dirty="0"/>
          </a:p>
        </p:txBody>
      </p:sp>
      <p:sp>
        <p:nvSpPr>
          <p:cNvPr id="2" name="TextBox 1">
            <a:extLst>
              <a:ext uri="{FF2B5EF4-FFF2-40B4-BE49-F238E27FC236}">
                <a16:creationId xmlns:a16="http://schemas.microsoft.com/office/drawing/2014/main" id="{773CD805-04F7-4BFC-A60E-A372931AFA72}"/>
              </a:ext>
            </a:extLst>
          </p:cNvPr>
          <p:cNvSpPr txBox="1"/>
          <p:nvPr/>
        </p:nvSpPr>
        <p:spPr>
          <a:xfrm>
            <a:off x="5609968" y="977705"/>
            <a:ext cx="2582563" cy="5632311"/>
          </a:xfrm>
          <a:prstGeom prst="rect">
            <a:avLst/>
          </a:prstGeom>
          <a:noFill/>
        </p:spPr>
        <p:txBody>
          <a:bodyPr wrap="square" rtlCol="0">
            <a:spAutoFit/>
          </a:bodyPr>
          <a:lstStyle/>
          <a:p>
            <a:pPr marL="342900" indent="-342900">
              <a:buFont typeface="Arial" panose="020B0604020202020204" pitchFamily="34" charset="0"/>
              <a:buChar char="•"/>
            </a:pPr>
            <a:r>
              <a:rPr lang="en-US" sz="2400" b="1" dirty="0"/>
              <a:t>man</a:t>
            </a:r>
          </a:p>
          <a:p>
            <a:pPr marL="342900" indent="-342900">
              <a:buFont typeface="Arial" panose="020B0604020202020204" pitchFamily="34" charset="0"/>
              <a:buChar char="•"/>
            </a:pPr>
            <a:r>
              <a:rPr lang="en-US" sz="2400" b="1" dirty="0" err="1"/>
              <a:t>dmesg</a:t>
            </a:r>
            <a:endParaRPr lang="en-US" sz="2400" b="1" dirty="0"/>
          </a:p>
          <a:p>
            <a:pPr marL="342900" indent="-342900">
              <a:buFont typeface="Arial" panose="020B0604020202020204" pitchFamily="34" charset="0"/>
              <a:buChar char="•"/>
            </a:pPr>
            <a:r>
              <a:rPr lang="en-US" sz="2400" b="1" dirty="0"/>
              <a:t>dd</a:t>
            </a:r>
          </a:p>
          <a:p>
            <a:pPr marL="342900" indent="-342900">
              <a:buFont typeface="Arial" panose="020B0604020202020204" pitchFamily="34" charset="0"/>
              <a:buChar char="•"/>
            </a:pPr>
            <a:r>
              <a:rPr lang="en-US" sz="2400" b="1" dirty="0" err="1"/>
              <a:t>fdisk</a:t>
            </a:r>
            <a:endParaRPr lang="en-US" sz="2400" b="1" dirty="0"/>
          </a:p>
          <a:p>
            <a:pPr marL="342900" indent="-342900">
              <a:buFont typeface="Arial" panose="020B0604020202020204" pitchFamily="34" charset="0"/>
              <a:buChar char="•"/>
            </a:pPr>
            <a:r>
              <a:rPr lang="en-US" sz="2400" b="1" dirty="0"/>
              <a:t>mkfs.ext4</a:t>
            </a:r>
          </a:p>
          <a:p>
            <a:pPr marL="342900" indent="-342900">
              <a:buFont typeface="Arial" panose="020B0604020202020204" pitchFamily="34" charset="0"/>
              <a:buChar char="•"/>
            </a:pPr>
            <a:r>
              <a:rPr lang="en-US" sz="2400" b="1" dirty="0"/>
              <a:t>mount</a:t>
            </a:r>
          </a:p>
          <a:p>
            <a:pPr marL="342900" indent="-342900">
              <a:buFont typeface="Arial" panose="020B0604020202020204" pitchFamily="34" charset="0"/>
              <a:buChar char="•"/>
            </a:pPr>
            <a:r>
              <a:rPr lang="en-US" sz="2400" b="1" dirty="0" err="1"/>
              <a:t>umount</a:t>
            </a:r>
            <a:endParaRPr lang="en-US" sz="2400" b="1" dirty="0"/>
          </a:p>
          <a:p>
            <a:pPr marL="342900" indent="-342900">
              <a:buFont typeface="Arial" panose="020B0604020202020204" pitchFamily="34" charset="0"/>
              <a:buChar char="•"/>
            </a:pPr>
            <a:r>
              <a:rPr lang="en-US" sz="2400" b="1" dirty="0"/>
              <a:t>cd</a:t>
            </a:r>
          </a:p>
          <a:p>
            <a:pPr marL="342900" indent="-342900">
              <a:buFont typeface="Arial" panose="020B0604020202020204" pitchFamily="34" charset="0"/>
              <a:buChar char="•"/>
            </a:pPr>
            <a:r>
              <a:rPr lang="en-US" sz="2400" b="1" dirty="0" err="1"/>
              <a:t>mkdir</a:t>
            </a:r>
            <a:endParaRPr lang="en-US" sz="2400" b="1" dirty="0"/>
          </a:p>
          <a:p>
            <a:pPr marL="342900" indent="-342900">
              <a:buFont typeface="Arial" panose="020B0604020202020204" pitchFamily="34" charset="0"/>
              <a:buChar char="•"/>
            </a:pPr>
            <a:r>
              <a:rPr lang="en-US" sz="2400" b="1" dirty="0" err="1"/>
              <a:t>rmdir</a:t>
            </a:r>
            <a:endParaRPr lang="en-US" sz="2400" b="1" dirty="0"/>
          </a:p>
          <a:p>
            <a:pPr marL="342900" indent="-342900">
              <a:buFont typeface="Arial" panose="020B0604020202020204" pitchFamily="34" charset="0"/>
              <a:buChar char="•"/>
            </a:pPr>
            <a:r>
              <a:rPr lang="en-US" sz="2400" b="1" dirty="0"/>
              <a:t>ls</a:t>
            </a:r>
          </a:p>
          <a:p>
            <a:pPr marL="342900" indent="-342900">
              <a:buFont typeface="Arial" panose="020B0604020202020204" pitchFamily="34" charset="0"/>
              <a:buChar char="•"/>
            </a:pPr>
            <a:r>
              <a:rPr lang="en-US" sz="2400" b="1" dirty="0"/>
              <a:t>cp</a:t>
            </a:r>
          </a:p>
          <a:p>
            <a:pPr marL="342900" indent="-342900">
              <a:buFont typeface="Arial" panose="020B0604020202020204" pitchFamily="34" charset="0"/>
              <a:buChar char="•"/>
            </a:pPr>
            <a:r>
              <a:rPr lang="en-US" sz="2400" b="1" dirty="0"/>
              <a:t>rm</a:t>
            </a:r>
          </a:p>
          <a:p>
            <a:pPr marL="342900" indent="-342900">
              <a:buFont typeface="Arial" panose="020B0604020202020204" pitchFamily="34" charset="0"/>
              <a:buChar char="•"/>
            </a:pPr>
            <a:r>
              <a:rPr lang="en-US" sz="2400" b="1" dirty="0"/>
              <a:t>mv</a:t>
            </a:r>
          </a:p>
          <a:p>
            <a:pPr marL="342900" indent="-342900">
              <a:buFont typeface="Arial" panose="020B0604020202020204" pitchFamily="34" charset="0"/>
              <a:buChar char="•"/>
            </a:pPr>
            <a:r>
              <a:rPr lang="en-US" sz="2400" b="1" dirty="0"/>
              <a:t>cat</a:t>
            </a:r>
          </a:p>
        </p:txBody>
      </p:sp>
      <p:sp>
        <p:nvSpPr>
          <p:cNvPr id="3" name="TextBox 2">
            <a:extLst>
              <a:ext uri="{FF2B5EF4-FFF2-40B4-BE49-F238E27FC236}">
                <a16:creationId xmlns:a16="http://schemas.microsoft.com/office/drawing/2014/main" id="{5BF9007B-B831-4DF0-B401-8B80AFD1786D}"/>
              </a:ext>
            </a:extLst>
          </p:cNvPr>
          <p:cNvSpPr txBox="1"/>
          <p:nvPr/>
        </p:nvSpPr>
        <p:spPr>
          <a:xfrm>
            <a:off x="766119" y="3198167"/>
            <a:ext cx="4843849" cy="830997"/>
          </a:xfrm>
          <a:prstGeom prst="rect">
            <a:avLst/>
          </a:prstGeom>
          <a:noFill/>
        </p:spPr>
        <p:txBody>
          <a:bodyPr wrap="square" rtlCol="0">
            <a:spAutoFit/>
          </a:bodyPr>
          <a:lstStyle/>
          <a:p>
            <a:r>
              <a:rPr lang="zh-CN" altLang="en-US" sz="2400" dirty="0"/>
              <a:t>必须掌握的几个基本命令</a:t>
            </a:r>
            <a:r>
              <a:rPr lang="en-US" altLang="zh-CN" sz="2400" dirty="0"/>
              <a:t>, </a:t>
            </a:r>
            <a:r>
              <a:rPr lang="zh-CN" altLang="en-US" sz="2400" dirty="0"/>
              <a:t>百度或看书</a:t>
            </a:r>
            <a:r>
              <a:rPr lang="en-US" altLang="zh-CN" sz="2400" dirty="0" err="1"/>
              <a:t>linux</a:t>
            </a:r>
            <a:r>
              <a:rPr lang="zh-CN" altLang="en-US" sz="2400" dirty="0"/>
              <a:t>命令行大全</a:t>
            </a:r>
            <a:endParaRPr lang="en-US" altLang="zh-CN" sz="2400" dirty="0"/>
          </a:p>
        </p:txBody>
      </p:sp>
    </p:spTree>
    <p:extLst>
      <p:ext uri="{BB962C8B-B14F-4D97-AF65-F5344CB8AC3E}">
        <p14:creationId xmlns:p14="http://schemas.microsoft.com/office/powerpoint/2010/main" val="188517549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2041936" y="1405055"/>
            <a:ext cx="5491628" cy="43712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571500" indent="-571500">
              <a:lnSpc>
                <a:spcPct val="150000"/>
              </a:lnSpc>
              <a:buFont typeface="Wingdings" panose="05000000000000000000" pitchFamily="2" charset="2"/>
              <a:buChar char="Ø"/>
            </a:pPr>
            <a:r>
              <a:rPr lang="zh-CN" altLang="en-US" sz="3600" b="1" spc="-1" dirty="0">
                <a:solidFill>
                  <a:srgbClr val="5FCBEF"/>
                </a:solidFill>
                <a:latin typeface="Trebuchet MS"/>
              </a:rPr>
              <a:t>文件系统</a:t>
            </a:r>
            <a:endParaRPr lang="en-US" sz="3600" b="1" spc="-1" dirty="0">
              <a:solidFill>
                <a:srgbClr val="5FCBEF"/>
              </a:solidFill>
              <a:latin typeface="Trebuchet MS"/>
            </a:endParaRPr>
          </a:p>
          <a:p>
            <a:pPr marL="571500" indent="-571500">
              <a:lnSpc>
                <a:spcPct val="150000"/>
              </a:lnSpc>
              <a:buFont typeface="Wingdings" panose="05000000000000000000" pitchFamily="2" charset="2"/>
              <a:buChar char="Ø"/>
            </a:pPr>
            <a:r>
              <a:rPr lang="zh-CN" altLang="en-US" sz="3600" b="1" spc="-1" dirty="0">
                <a:solidFill>
                  <a:srgbClr val="5FCBEF"/>
                </a:solidFill>
                <a:highlight>
                  <a:srgbClr val="FFFF00"/>
                </a:highlight>
                <a:latin typeface="Trebuchet MS"/>
                <a:ea typeface="DejaVu Sans"/>
              </a:rPr>
              <a:t>中断处理</a:t>
            </a:r>
            <a:endParaRPr lang="en-US" altLang="zh-CN" sz="3600" b="1" strike="noStrike" spc="-1" dirty="0">
              <a:solidFill>
                <a:srgbClr val="5FCBEF"/>
              </a:solidFill>
              <a:highlight>
                <a:srgbClr val="FFFF00"/>
              </a:highlight>
              <a:latin typeface="Trebuchet MS"/>
              <a:ea typeface="DejaVu Sans"/>
            </a:endParaRPr>
          </a:p>
          <a:p>
            <a:pPr marL="571500" indent="-571500">
              <a:lnSpc>
                <a:spcPct val="150000"/>
              </a:lnSpc>
              <a:buFont typeface="Wingdings" panose="05000000000000000000" pitchFamily="2" charset="2"/>
              <a:buChar char="Ø"/>
            </a:pPr>
            <a:r>
              <a:rPr lang="zh-CN" altLang="en-US" sz="3600" b="1" spc="-1" dirty="0">
                <a:solidFill>
                  <a:srgbClr val="5FCBEF"/>
                </a:solidFill>
                <a:latin typeface="Trebuchet MS"/>
                <a:ea typeface="DejaVu Sans"/>
              </a:rPr>
              <a:t>内存管理</a:t>
            </a:r>
            <a:endParaRPr lang="en-US" altLang="zh-CN" sz="3600" b="1" spc="-1" dirty="0">
              <a:solidFill>
                <a:srgbClr val="5FCBEF"/>
              </a:solidFill>
              <a:latin typeface="Trebuchet MS"/>
              <a:ea typeface="DejaVu Sans"/>
            </a:endParaRPr>
          </a:p>
          <a:p>
            <a:pPr marL="571500" indent="-571500">
              <a:lnSpc>
                <a:spcPct val="150000"/>
              </a:lnSpc>
              <a:buFont typeface="Wingdings" panose="05000000000000000000" pitchFamily="2" charset="2"/>
              <a:buChar char="Ø"/>
            </a:pPr>
            <a:r>
              <a:rPr lang="zh-CN" altLang="en-US" sz="3600" b="1" spc="-1" dirty="0">
                <a:solidFill>
                  <a:srgbClr val="5FCBEF"/>
                </a:solidFill>
                <a:latin typeface="Trebuchet MS"/>
              </a:rPr>
              <a:t>进程和调度</a:t>
            </a:r>
            <a:endParaRPr lang="en-US" altLang="zh-CN" sz="3600" b="1" spc="-1" dirty="0">
              <a:solidFill>
                <a:srgbClr val="5FCBEF"/>
              </a:solidFill>
              <a:latin typeface="Trebuchet MS"/>
            </a:endParaRPr>
          </a:p>
          <a:p>
            <a:pPr marL="571500" indent="-571500">
              <a:lnSpc>
                <a:spcPct val="150000"/>
              </a:lnSpc>
              <a:buFont typeface="Wingdings" panose="05000000000000000000" pitchFamily="2" charset="2"/>
              <a:buChar char="Ø"/>
            </a:pPr>
            <a:r>
              <a:rPr lang="zh-CN" altLang="en-US" sz="3600" b="1" strike="noStrike" spc="-1" dirty="0">
                <a:solidFill>
                  <a:srgbClr val="5FCBEF"/>
                </a:solidFill>
                <a:latin typeface="Trebuchet MS"/>
                <a:ea typeface="DejaVu Sans"/>
              </a:rPr>
              <a:t>进程间通信</a:t>
            </a:r>
            <a:endParaRPr lang="en-US" altLang="zh-CN" sz="3600" b="1" strike="noStrike" spc="-1" dirty="0">
              <a:solidFill>
                <a:srgbClr val="5FCBEF"/>
              </a:solidFill>
              <a:latin typeface="Trebuchet MS"/>
              <a:ea typeface="DejaVu Sans"/>
            </a:endParaRPr>
          </a:p>
        </p:txBody>
      </p:sp>
    </p:spTree>
    <p:extLst>
      <p:ext uri="{BB962C8B-B14F-4D97-AF65-F5344CB8AC3E}">
        <p14:creationId xmlns:p14="http://schemas.microsoft.com/office/powerpoint/2010/main" val="310569429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677160" y="546410"/>
            <a:ext cx="8595000" cy="54641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zh-CN" altLang="en-US" sz="3200" b="1" spc="-1" dirty="0">
                <a:solidFill>
                  <a:srgbClr val="5FCBEF"/>
                </a:solidFill>
                <a:latin typeface="Trebuchet MS"/>
                <a:ea typeface="DejaVu Sans"/>
              </a:rPr>
              <a:t>中断的概念</a:t>
            </a:r>
            <a:br>
              <a:rPr sz="3200" b="1" dirty="0"/>
            </a:br>
            <a:endParaRPr lang="en-US" sz="3200" b="1" strike="noStrike" spc="-1" dirty="0">
              <a:latin typeface="Arial"/>
            </a:endParaRPr>
          </a:p>
        </p:txBody>
      </p:sp>
      <p:sp>
        <p:nvSpPr>
          <p:cNvPr id="2" name="TextBox 1">
            <a:extLst>
              <a:ext uri="{FF2B5EF4-FFF2-40B4-BE49-F238E27FC236}">
                <a16:creationId xmlns:a16="http://schemas.microsoft.com/office/drawing/2014/main" id="{B0527B89-CDB3-48A5-B9AA-F99EE2D57660}"/>
              </a:ext>
            </a:extLst>
          </p:cNvPr>
          <p:cNvSpPr txBox="1"/>
          <p:nvPr/>
        </p:nvSpPr>
        <p:spPr>
          <a:xfrm>
            <a:off x="1470454" y="1875692"/>
            <a:ext cx="8822724" cy="279640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2400" dirty="0">
                <a:solidFill>
                  <a:schemeClr val="accent6">
                    <a:lumMod val="50000"/>
                  </a:schemeClr>
                </a:solidFill>
              </a:rPr>
              <a:t>中断</a:t>
            </a:r>
            <a:r>
              <a:rPr lang="zh-CN" altLang="en-US" sz="2400" dirty="0"/>
              <a:t>：</a:t>
            </a:r>
            <a:r>
              <a:rPr lang="en-US" altLang="zh-CN" sz="2400" dirty="0"/>
              <a:t>CPU</a:t>
            </a:r>
            <a:r>
              <a:rPr lang="zh-CN" altLang="en-US" sz="2400" dirty="0"/>
              <a:t>在正常运行时，由内部</a:t>
            </a:r>
            <a:r>
              <a:rPr lang="en-US" altLang="zh-CN" sz="2400" dirty="0"/>
              <a:t>/</a:t>
            </a:r>
            <a:r>
              <a:rPr lang="zh-CN" altLang="en-US" sz="2400" dirty="0"/>
              <a:t>外部事件引起</a:t>
            </a:r>
            <a:r>
              <a:rPr lang="en-US" altLang="zh-CN" sz="2400" dirty="0"/>
              <a:t>CUP</a:t>
            </a:r>
            <a:r>
              <a:rPr lang="zh-CN" altLang="en-US" sz="2400" dirty="0"/>
              <a:t>中断正在运行的程序，而转到为内部</a:t>
            </a:r>
            <a:r>
              <a:rPr lang="en-US" altLang="zh-CN" sz="2400" dirty="0"/>
              <a:t>/</a:t>
            </a:r>
            <a:r>
              <a:rPr lang="zh-CN" altLang="en-US" sz="2400" dirty="0"/>
              <a:t>外部事件预先安排的程序中去，执行完毕后再返回被中断的程序，这个过程称作中断。</a:t>
            </a:r>
            <a:endParaRPr lang="en-US" altLang="zh-CN" sz="2400" dirty="0"/>
          </a:p>
          <a:p>
            <a:pPr marL="285750" indent="-285750">
              <a:lnSpc>
                <a:spcPct val="150000"/>
              </a:lnSpc>
              <a:buFont typeface="Wingdings" panose="05000000000000000000" pitchFamily="2" charset="2"/>
              <a:buChar char="Ø"/>
            </a:pPr>
            <a:r>
              <a:rPr lang="zh-CN" altLang="en-US" sz="2400" dirty="0">
                <a:solidFill>
                  <a:schemeClr val="accent6">
                    <a:lumMod val="50000"/>
                  </a:schemeClr>
                </a:solidFill>
              </a:rPr>
              <a:t>中断源</a:t>
            </a:r>
            <a:r>
              <a:rPr lang="zh-CN" altLang="en-US" sz="2400" dirty="0"/>
              <a:t>：引起程序中断的事件称为中断源。</a:t>
            </a:r>
            <a:endParaRPr lang="en-US" altLang="zh-CN" sz="2400" dirty="0"/>
          </a:p>
          <a:p>
            <a:pPr marL="285750" indent="-285750">
              <a:lnSpc>
                <a:spcPct val="150000"/>
              </a:lnSpc>
              <a:buFont typeface="Wingdings" panose="05000000000000000000" pitchFamily="2" charset="2"/>
              <a:buChar char="Ø"/>
            </a:pPr>
            <a:r>
              <a:rPr lang="zh-CN" altLang="en-US" sz="2400" dirty="0">
                <a:solidFill>
                  <a:schemeClr val="accent6">
                    <a:lumMod val="50000"/>
                  </a:schemeClr>
                </a:solidFill>
              </a:rPr>
              <a:t>中断向量</a:t>
            </a:r>
            <a:r>
              <a:rPr lang="zh-CN" altLang="en-US" sz="2400" dirty="0"/>
              <a:t>： 是中断处理程序的入口地址</a:t>
            </a:r>
            <a:endParaRPr lang="en-US" sz="2400" dirty="0"/>
          </a:p>
        </p:txBody>
      </p:sp>
    </p:spTree>
    <p:extLst>
      <p:ext uri="{BB962C8B-B14F-4D97-AF65-F5344CB8AC3E}">
        <p14:creationId xmlns:p14="http://schemas.microsoft.com/office/powerpoint/2010/main" val="101273499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454739" y="251612"/>
            <a:ext cx="8595000" cy="54641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zh-CN" altLang="en-US" sz="3200" b="1" spc="-1" dirty="0">
                <a:solidFill>
                  <a:srgbClr val="5FCBEF"/>
                </a:solidFill>
                <a:latin typeface="Trebuchet MS"/>
                <a:ea typeface="DejaVu Sans"/>
              </a:rPr>
              <a:t>中断向量表</a:t>
            </a:r>
            <a:br>
              <a:rPr sz="3200" b="1" dirty="0"/>
            </a:br>
            <a:endParaRPr lang="en-US" sz="3200" b="1" strike="noStrike" spc="-1" dirty="0">
              <a:latin typeface="Arial"/>
            </a:endParaRPr>
          </a:p>
        </p:txBody>
      </p:sp>
      <p:sp>
        <p:nvSpPr>
          <p:cNvPr id="2" name="TextBox 1">
            <a:extLst>
              <a:ext uri="{FF2B5EF4-FFF2-40B4-BE49-F238E27FC236}">
                <a16:creationId xmlns:a16="http://schemas.microsoft.com/office/drawing/2014/main" id="{B0527B89-CDB3-48A5-B9AA-F99EE2D57660}"/>
              </a:ext>
            </a:extLst>
          </p:cNvPr>
          <p:cNvSpPr txBox="1"/>
          <p:nvPr/>
        </p:nvSpPr>
        <p:spPr>
          <a:xfrm>
            <a:off x="830650" y="1135343"/>
            <a:ext cx="10003206" cy="1688411"/>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400" dirty="0">
                <a:solidFill>
                  <a:srgbClr val="FF0000"/>
                </a:solidFill>
              </a:rPr>
              <a:t>中断向量</a:t>
            </a:r>
            <a:r>
              <a:rPr lang="zh-CN" altLang="en-US" sz="2400" dirty="0"/>
              <a:t>：用来形成相应的中断服务程序的首地址（中断服务入口地址）</a:t>
            </a:r>
            <a:endParaRPr lang="en-US" altLang="zh-CN" sz="2400" dirty="0"/>
          </a:p>
          <a:p>
            <a:pPr marL="342900" indent="-342900">
              <a:lnSpc>
                <a:spcPct val="150000"/>
              </a:lnSpc>
              <a:buFont typeface="Wingdings" panose="05000000000000000000" pitchFamily="2" charset="2"/>
              <a:buChar char="Ø"/>
            </a:pPr>
            <a:r>
              <a:rPr lang="zh-CN" altLang="en-US" sz="2400" dirty="0">
                <a:solidFill>
                  <a:srgbClr val="FF0000"/>
                </a:solidFill>
              </a:rPr>
              <a:t>中断向量表</a:t>
            </a:r>
            <a:r>
              <a:rPr lang="zh-CN" altLang="en-US" sz="2400" dirty="0"/>
              <a:t>：</a:t>
            </a:r>
            <a:r>
              <a:rPr lang="zh-CN" altLang="en-US" sz="2400" spc="-1" dirty="0"/>
              <a:t>为了让</a:t>
            </a:r>
            <a:r>
              <a:rPr lang="en-US" altLang="zh-CN" sz="2400" spc="-1" dirty="0"/>
              <a:t>CPU</a:t>
            </a:r>
            <a:r>
              <a:rPr lang="zh-CN" altLang="en-US" sz="2400" spc="-1" dirty="0"/>
              <a:t>根据中断号找到对应的中断处理程序，需要在内存中以中断号为索引，建立一张表，例如：</a:t>
            </a:r>
            <a:endParaRPr lang="en-US" altLang="zh-CN" sz="2400" dirty="0"/>
          </a:p>
        </p:txBody>
      </p:sp>
      <p:graphicFrame>
        <p:nvGraphicFramePr>
          <p:cNvPr id="3" name="Table 2">
            <a:extLst>
              <a:ext uri="{FF2B5EF4-FFF2-40B4-BE49-F238E27FC236}">
                <a16:creationId xmlns:a16="http://schemas.microsoft.com/office/drawing/2014/main" id="{008F93EB-EF86-4536-A2B9-B1B9B3CFDB2A}"/>
              </a:ext>
            </a:extLst>
          </p:cNvPr>
          <p:cNvGraphicFramePr>
            <a:graphicFrameLocks noGrp="1"/>
          </p:cNvGraphicFramePr>
          <p:nvPr>
            <p:extLst>
              <p:ext uri="{D42A27DB-BD31-4B8C-83A1-F6EECF244321}">
                <p14:modId xmlns:p14="http://schemas.microsoft.com/office/powerpoint/2010/main" val="430147981"/>
              </p:ext>
            </p:extLst>
          </p:nvPr>
        </p:nvGraphicFramePr>
        <p:xfrm>
          <a:off x="3503168" y="2826810"/>
          <a:ext cx="5185664" cy="2414874"/>
        </p:xfrm>
        <a:graphic>
          <a:graphicData uri="http://schemas.openxmlformats.org/drawingml/2006/table">
            <a:tbl>
              <a:tblPr firstRow="1" bandRow="1">
                <a:tableStyleId>{5C22544A-7EE6-4342-B048-85BDC9FD1C3A}</a:tableStyleId>
              </a:tblPr>
              <a:tblGrid>
                <a:gridCol w="1003799">
                  <a:extLst>
                    <a:ext uri="{9D8B030D-6E8A-4147-A177-3AD203B41FA5}">
                      <a16:colId xmlns:a16="http://schemas.microsoft.com/office/drawing/2014/main" val="37223771"/>
                    </a:ext>
                  </a:extLst>
                </a:gridCol>
                <a:gridCol w="4181865">
                  <a:extLst>
                    <a:ext uri="{9D8B030D-6E8A-4147-A177-3AD203B41FA5}">
                      <a16:colId xmlns:a16="http://schemas.microsoft.com/office/drawing/2014/main" val="2790954706"/>
                    </a:ext>
                  </a:extLst>
                </a:gridCol>
              </a:tblGrid>
              <a:tr h="341519">
                <a:tc>
                  <a:txBody>
                    <a:bodyPr/>
                    <a:lstStyle/>
                    <a:p>
                      <a:r>
                        <a:rPr lang="zh-CN" altLang="en-US" dirty="0"/>
                        <a:t>中断号</a:t>
                      </a:r>
                      <a:endParaRPr lang="en-US" dirty="0"/>
                    </a:p>
                  </a:txBody>
                  <a:tcPr/>
                </a:tc>
                <a:tc>
                  <a:txBody>
                    <a:bodyPr/>
                    <a:lstStyle/>
                    <a:p>
                      <a:r>
                        <a:rPr lang="zh-CN" altLang="en-US" dirty="0"/>
                        <a:t>中断服务程序入口地址</a:t>
                      </a:r>
                      <a:endParaRPr lang="en-US" dirty="0"/>
                    </a:p>
                  </a:txBody>
                  <a:tcPr/>
                </a:tc>
                <a:extLst>
                  <a:ext uri="{0D108BD9-81ED-4DB2-BD59-A6C34878D82A}">
                    <a16:rowId xmlns:a16="http://schemas.microsoft.com/office/drawing/2014/main" val="1699822964"/>
                  </a:ext>
                </a:extLst>
              </a:tr>
              <a:tr h="341519">
                <a:tc>
                  <a:txBody>
                    <a:bodyPr/>
                    <a:lstStyle/>
                    <a:p>
                      <a:r>
                        <a:rPr lang="en-US" sz="1600" dirty="0"/>
                        <a:t>0</a:t>
                      </a:r>
                    </a:p>
                  </a:txBody>
                  <a:tcPr/>
                </a:tc>
                <a:tc>
                  <a:txBody>
                    <a:bodyPr/>
                    <a:lstStyle/>
                    <a:p>
                      <a:r>
                        <a:rPr lang="en-US" sz="1600" dirty="0"/>
                        <a:t>  0x55667788    (</a:t>
                      </a:r>
                      <a:r>
                        <a:rPr lang="zh-CN" altLang="en-US" sz="1600" dirty="0"/>
                        <a:t>网卡中断服务</a:t>
                      </a:r>
                      <a:r>
                        <a:rPr lang="en-US" altLang="zh-CN" sz="1600" dirty="0"/>
                        <a:t>)</a:t>
                      </a:r>
                      <a:endParaRPr lang="en-US" sz="1600" dirty="0"/>
                    </a:p>
                  </a:txBody>
                  <a:tcPr/>
                </a:tc>
                <a:extLst>
                  <a:ext uri="{0D108BD9-81ED-4DB2-BD59-A6C34878D82A}">
                    <a16:rowId xmlns:a16="http://schemas.microsoft.com/office/drawing/2014/main" val="1579941086"/>
                  </a:ext>
                </a:extLst>
              </a:tr>
              <a:tr h="341519">
                <a:tc>
                  <a:txBody>
                    <a:bodyPr/>
                    <a:lstStyle/>
                    <a:p>
                      <a:r>
                        <a:rPr lang="en-US" sz="1600" dirty="0"/>
                        <a:t>1</a:t>
                      </a:r>
                    </a:p>
                  </a:txBody>
                  <a:tcPr/>
                </a:tc>
                <a:tc>
                  <a:txBody>
                    <a:bodyPr/>
                    <a:lstStyle/>
                    <a:p>
                      <a:r>
                        <a:rPr lang="en-US" sz="1600" dirty="0"/>
                        <a:t>  0x33445566   (</a:t>
                      </a:r>
                      <a:r>
                        <a:rPr lang="zh-CN" altLang="en-US" sz="1600" dirty="0"/>
                        <a:t>键盘中断服务）</a:t>
                      </a:r>
                      <a:endParaRPr lang="en-US" sz="1600" dirty="0"/>
                    </a:p>
                  </a:txBody>
                  <a:tcPr/>
                </a:tc>
                <a:extLst>
                  <a:ext uri="{0D108BD9-81ED-4DB2-BD59-A6C34878D82A}">
                    <a16:rowId xmlns:a16="http://schemas.microsoft.com/office/drawing/2014/main" val="1367955497"/>
                  </a:ext>
                </a:extLst>
              </a:tr>
              <a:tr h="341519">
                <a:tc>
                  <a:txBody>
                    <a:bodyPr/>
                    <a:lstStyle/>
                    <a:p>
                      <a:r>
                        <a:rPr lang="en-US" sz="1600" dirty="0"/>
                        <a:t>2</a:t>
                      </a:r>
                    </a:p>
                  </a:txBody>
                  <a:tcPr/>
                </a:tc>
                <a:tc>
                  <a:txBody>
                    <a:bodyPr/>
                    <a:lstStyle/>
                    <a:p>
                      <a:r>
                        <a:rPr lang="en-US" sz="1600" dirty="0"/>
                        <a:t>  0x22334455   (</a:t>
                      </a:r>
                      <a:r>
                        <a:rPr lang="zh-CN" altLang="en-US" sz="1600" dirty="0"/>
                        <a:t>鼠标中断服务）</a:t>
                      </a:r>
                      <a:endParaRPr lang="en-US" sz="1600" dirty="0"/>
                    </a:p>
                  </a:txBody>
                  <a:tcPr/>
                </a:tc>
                <a:extLst>
                  <a:ext uri="{0D108BD9-81ED-4DB2-BD59-A6C34878D82A}">
                    <a16:rowId xmlns:a16="http://schemas.microsoft.com/office/drawing/2014/main" val="874076893"/>
                  </a:ext>
                </a:extLst>
              </a:tr>
              <a:tr h="341519">
                <a:tc>
                  <a:txBody>
                    <a:bodyPr/>
                    <a:lstStyle/>
                    <a:p>
                      <a:r>
                        <a:rPr lang="en-US" sz="1600" dirty="0"/>
                        <a:t>3</a:t>
                      </a:r>
                    </a:p>
                  </a:txBody>
                  <a:tcPr/>
                </a:tc>
                <a:tc>
                  <a:txBody>
                    <a:bodyPr/>
                    <a:lstStyle/>
                    <a:p>
                      <a:r>
                        <a:rPr lang="en-US" sz="1600" dirty="0"/>
                        <a:t>  0</a:t>
                      </a:r>
                      <a:r>
                        <a:rPr lang="en-US" altLang="zh-CN" sz="1600" dirty="0"/>
                        <a:t>x12345678    (</a:t>
                      </a:r>
                      <a:r>
                        <a:rPr lang="zh-CN" altLang="en-US" sz="1600" dirty="0"/>
                        <a:t>时钟中断服务）</a:t>
                      </a:r>
                      <a:endParaRPr lang="en-US" sz="1600" dirty="0"/>
                    </a:p>
                  </a:txBody>
                  <a:tcPr/>
                </a:tc>
                <a:extLst>
                  <a:ext uri="{0D108BD9-81ED-4DB2-BD59-A6C34878D82A}">
                    <a16:rowId xmlns:a16="http://schemas.microsoft.com/office/drawing/2014/main" val="3330553559"/>
                  </a:ext>
                </a:extLst>
              </a:tr>
              <a:tr h="341519">
                <a:tc>
                  <a:txBody>
                    <a:bodyPr/>
                    <a:lstStyle/>
                    <a:p>
                      <a:r>
                        <a:rPr lang="en-US" sz="1600" dirty="0"/>
                        <a:t>4</a:t>
                      </a:r>
                    </a:p>
                  </a:txBody>
                  <a:tcPr/>
                </a:tc>
                <a:tc>
                  <a:txBody>
                    <a:bodyPr/>
                    <a:lstStyle/>
                    <a:p>
                      <a:r>
                        <a:rPr lang="en-US" sz="1600" dirty="0"/>
                        <a:t>  0x32123445</a:t>
                      </a:r>
                      <a:r>
                        <a:rPr lang="zh-CN" altLang="en-US" sz="1600" dirty="0"/>
                        <a:t>    </a:t>
                      </a:r>
                      <a:r>
                        <a:rPr lang="en-US" altLang="zh-CN" sz="1600" dirty="0"/>
                        <a:t>(</a:t>
                      </a:r>
                      <a:r>
                        <a:rPr lang="zh-CN" altLang="en-US" sz="1600" dirty="0"/>
                        <a:t>显卡中断服务）</a:t>
                      </a:r>
                      <a:endParaRPr lang="en-US" sz="1600" dirty="0"/>
                    </a:p>
                  </a:txBody>
                  <a:tcPr/>
                </a:tc>
                <a:extLst>
                  <a:ext uri="{0D108BD9-81ED-4DB2-BD59-A6C34878D82A}">
                    <a16:rowId xmlns:a16="http://schemas.microsoft.com/office/drawing/2014/main" val="3397040380"/>
                  </a:ext>
                </a:extLst>
              </a:tr>
              <a:tr h="341519">
                <a:tc>
                  <a:txBody>
                    <a:bodyPr/>
                    <a:lstStyle/>
                    <a:p>
                      <a:r>
                        <a:rPr lang="en-US" sz="1600" dirty="0"/>
                        <a:t>5</a:t>
                      </a:r>
                    </a:p>
                  </a:txBody>
                  <a:tcPr/>
                </a:tc>
                <a:tc>
                  <a:txBody>
                    <a:bodyPr/>
                    <a:lstStyle/>
                    <a:p>
                      <a:r>
                        <a:rPr lang="en-US" sz="1600" dirty="0"/>
                        <a:t>  0x34245678     (</a:t>
                      </a:r>
                      <a:r>
                        <a:rPr lang="zh-CN" altLang="en-US" sz="1600" dirty="0"/>
                        <a:t>声卡中断服务）</a:t>
                      </a:r>
                      <a:endParaRPr lang="en-US" sz="1600" dirty="0"/>
                    </a:p>
                  </a:txBody>
                  <a:tcPr/>
                </a:tc>
                <a:extLst>
                  <a:ext uri="{0D108BD9-81ED-4DB2-BD59-A6C34878D82A}">
                    <a16:rowId xmlns:a16="http://schemas.microsoft.com/office/drawing/2014/main" val="3668235816"/>
                  </a:ext>
                </a:extLst>
              </a:tr>
            </a:tbl>
          </a:graphicData>
        </a:graphic>
      </p:graphicFrame>
      <p:sp>
        <p:nvSpPr>
          <p:cNvPr id="4" name="TextBox 3">
            <a:extLst>
              <a:ext uri="{FF2B5EF4-FFF2-40B4-BE49-F238E27FC236}">
                <a16:creationId xmlns:a16="http://schemas.microsoft.com/office/drawing/2014/main" id="{A2FF3869-9493-4BAC-9A0C-E25E47F9F969}"/>
              </a:ext>
            </a:extLst>
          </p:cNvPr>
          <p:cNvSpPr txBox="1"/>
          <p:nvPr/>
        </p:nvSpPr>
        <p:spPr>
          <a:xfrm>
            <a:off x="3625635" y="5244103"/>
            <a:ext cx="8424672" cy="338554"/>
          </a:xfrm>
          <a:prstGeom prst="rect">
            <a:avLst/>
          </a:prstGeom>
          <a:noFill/>
        </p:spPr>
        <p:txBody>
          <a:bodyPr wrap="square" rtlCol="0">
            <a:spAutoFit/>
          </a:bodyPr>
          <a:lstStyle/>
          <a:p>
            <a:r>
              <a:rPr lang="zh-CN" altLang="en-US" sz="1600" dirty="0"/>
              <a:t>注意：这里的表只是作为一个简化的示例。</a:t>
            </a:r>
            <a:endParaRPr lang="en-US" sz="1600" dirty="0"/>
          </a:p>
        </p:txBody>
      </p:sp>
      <p:sp>
        <p:nvSpPr>
          <p:cNvPr id="5" name="Rectangle 4">
            <a:extLst>
              <a:ext uri="{FF2B5EF4-FFF2-40B4-BE49-F238E27FC236}">
                <a16:creationId xmlns:a16="http://schemas.microsoft.com/office/drawing/2014/main" id="{AC8CC2BE-A48F-4EE4-9762-30D9037AEE61}"/>
              </a:ext>
            </a:extLst>
          </p:cNvPr>
          <p:cNvSpPr/>
          <p:nvPr/>
        </p:nvSpPr>
        <p:spPr>
          <a:xfrm>
            <a:off x="836855" y="5722657"/>
            <a:ext cx="10963848" cy="830997"/>
          </a:xfrm>
          <a:prstGeom prst="rect">
            <a:avLst/>
          </a:prstGeom>
        </p:spPr>
        <p:txBody>
          <a:bodyPr wrap="square">
            <a:spAutoFit/>
          </a:bodyPr>
          <a:lstStyle/>
          <a:p>
            <a:pPr marL="342900" indent="-342900">
              <a:buFont typeface="Wingdings" panose="05000000000000000000" pitchFamily="2" charset="2"/>
              <a:buChar char="Ø"/>
            </a:pPr>
            <a:r>
              <a:rPr lang="zh-CN" altLang="en-US" sz="2400" dirty="0">
                <a:solidFill>
                  <a:srgbClr val="FF0000"/>
                </a:solidFill>
              </a:rPr>
              <a:t>中断向量表的基地址：</a:t>
            </a:r>
            <a:r>
              <a:rPr lang="zh-CN" altLang="en-US" sz="2400" dirty="0"/>
              <a:t>可以是固定的物理地址（</a:t>
            </a:r>
            <a:r>
              <a:rPr lang="en-US" altLang="zh-CN" sz="2400" dirty="0"/>
              <a:t>CPU</a:t>
            </a:r>
            <a:r>
              <a:rPr lang="zh-CN" altLang="en-US" sz="2400" dirty="0"/>
              <a:t>使用固定地址访问该表），也可以用寄存器来保存（</a:t>
            </a:r>
            <a:r>
              <a:rPr lang="en-US" altLang="zh-CN" sz="2400" dirty="0"/>
              <a:t>CPU</a:t>
            </a:r>
            <a:r>
              <a:rPr lang="zh-CN" altLang="en-US" sz="2400" dirty="0"/>
              <a:t>通过读取该寄存器来获取表的基地址）。</a:t>
            </a:r>
            <a:endParaRPr lang="en-US" sz="2400" dirty="0"/>
          </a:p>
        </p:txBody>
      </p:sp>
    </p:spTree>
    <p:extLst>
      <p:ext uri="{BB962C8B-B14F-4D97-AF65-F5344CB8AC3E}">
        <p14:creationId xmlns:p14="http://schemas.microsoft.com/office/powerpoint/2010/main" val="70847692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677160" y="609480"/>
            <a:ext cx="8595000" cy="74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a:solidFill>
                  <a:srgbClr val="5FCBEF"/>
                </a:solidFill>
                <a:latin typeface="Trebuchet MS"/>
                <a:ea typeface="DejaVu Sans"/>
              </a:rPr>
              <a:t>二进制计数（Binary）- 2 小数</a:t>
            </a:r>
            <a:endParaRPr lang="en-US" sz="3600" b="0" strike="noStrike" spc="-1">
              <a:latin typeface="Arial"/>
            </a:endParaRPr>
          </a:p>
        </p:txBody>
      </p:sp>
      <p:sp>
        <p:nvSpPr>
          <p:cNvPr id="145" name="CustomShape 2"/>
          <p:cNvSpPr/>
          <p:nvPr/>
        </p:nvSpPr>
        <p:spPr>
          <a:xfrm>
            <a:off x="894240" y="1395000"/>
            <a:ext cx="10013040" cy="5273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1280">
              <a:lnSpc>
                <a:spcPct val="100000"/>
              </a:lnSpc>
              <a:buClr>
                <a:srgbClr val="000000"/>
              </a:buClr>
              <a:buFont typeface="Wingdings" charset="2"/>
              <a:buChar char=""/>
            </a:pPr>
            <a:r>
              <a:rPr lang="en-US" sz="2000" b="1" strike="noStrike" spc="-1">
                <a:solidFill>
                  <a:srgbClr val="000000"/>
                </a:solidFill>
                <a:latin typeface="Trebuchet MS"/>
                <a:ea typeface="DejaVu Sans"/>
              </a:rPr>
              <a:t>二进制转十进制</a:t>
            </a:r>
            <a:endParaRPr lang="en-US" sz="2000" b="0" strike="noStrike" spc="-1">
              <a:latin typeface="Arial"/>
            </a:endParaRPr>
          </a:p>
          <a:p>
            <a:pPr>
              <a:lnSpc>
                <a:spcPct val="100000"/>
              </a:lnSpc>
            </a:pPr>
            <a:endParaRPr lang="en-US" sz="2000" b="0" strike="noStrike" spc="-1">
              <a:latin typeface="Arial"/>
            </a:endParaRPr>
          </a:p>
          <a:p>
            <a:pPr>
              <a:lnSpc>
                <a:spcPct val="100000"/>
              </a:lnSpc>
            </a:pPr>
            <a:r>
              <a:rPr lang="en-US" sz="2000" b="0" strike="noStrike" spc="-1">
                <a:solidFill>
                  <a:srgbClr val="000000"/>
                </a:solidFill>
                <a:latin typeface="Trebuchet MS"/>
                <a:ea typeface="DejaVu Sans"/>
              </a:rPr>
              <a:t>      	           .0      1         0       1 </a:t>
            </a:r>
            <a:endParaRPr lang="en-US" sz="2000" b="0" strike="noStrike" spc="-1">
              <a:latin typeface="Arial"/>
            </a:endParaRPr>
          </a:p>
          <a:p>
            <a:pPr>
              <a:lnSpc>
                <a:spcPct val="100000"/>
              </a:lnSpc>
            </a:pPr>
            <a:r>
              <a:rPr lang="en-US" sz="2000" b="0" strike="noStrike" spc="-1">
                <a:solidFill>
                  <a:srgbClr val="000000"/>
                </a:solidFill>
                <a:latin typeface="Trebuchet MS"/>
                <a:ea typeface="DejaVu Sans"/>
              </a:rPr>
              <a:t>                      1/2   1/4      1/8   1/16</a:t>
            </a:r>
            <a:endParaRPr lang="en-US" sz="2000" b="0" strike="noStrike" spc="-1">
              <a:latin typeface="Arial"/>
            </a:endParaRPr>
          </a:p>
          <a:p>
            <a:pPr>
              <a:lnSpc>
                <a:spcPct val="100000"/>
              </a:lnSpc>
            </a:pPr>
            <a:r>
              <a:rPr lang="en-US" sz="2000" b="0" strike="noStrike" spc="-1">
                <a:solidFill>
                  <a:srgbClr val="000000"/>
                </a:solidFill>
                <a:latin typeface="Trebuchet MS"/>
                <a:ea typeface="DejaVu Sans"/>
              </a:rPr>
              <a:t>                   ------------------------------</a:t>
            </a:r>
            <a:endParaRPr lang="en-US" sz="2000" b="0" strike="noStrike" spc="-1">
              <a:latin typeface="Arial"/>
            </a:endParaRPr>
          </a:p>
          <a:p>
            <a:pPr>
              <a:lnSpc>
                <a:spcPct val="100000"/>
              </a:lnSpc>
            </a:pPr>
            <a:r>
              <a:rPr lang="en-US" sz="2000" b="0" strike="noStrike" spc="-1">
                <a:solidFill>
                  <a:srgbClr val="000000"/>
                </a:solidFill>
                <a:latin typeface="Trebuchet MS"/>
                <a:ea typeface="DejaVu Sans"/>
              </a:rPr>
              <a:t>                       0   +  0.25  + 0 + 0.0625  = 0.3125</a:t>
            </a:r>
            <a:endParaRPr lang="en-US" sz="2000" b="0" strike="noStrike" spc="-1">
              <a:latin typeface="Arial"/>
            </a:endParaRPr>
          </a:p>
          <a:p>
            <a:pPr>
              <a:lnSpc>
                <a:spcPct val="100000"/>
              </a:lnSpc>
            </a:pPr>
            <a:endParaRPr lang="en-US" sz="2000" b="0" strike="noStrike" spc="-1">
              <a:latin typeface="Arial"/>
            </a:endParaRPr>
          </a:p>
          <a:p>
            <a:pPr marL="343080" indent="-341280">
              <a:lnSpc>
                <a:spcPct val="100000"/>
              </a:lnSpc>
              <a:buClr>
                <a:srgbClr val="000000"/>
              </a:buClr>
              <a:buFont typeface="Wingdings" charset="2"/>
              <a:buChar char=""/>
            </a:pPr>
            <a:r>
              <a:rPr lang="en-US" sz="2000" b="1" strike="noStrike" spc="-1">
                <a:solidFill>
                  <a:srgbClr val="000000"/>
                </a:solidFill>
                <a:latin typeface="Trebuchet MS"/>
                <a:ea typeface="DejaVu Sans"/>
              </a:rPr>
              <a:t>十进制转二进制 ： 0.14转化为二进制</a:t>
            </a:r>
            <a:endParaRPr lang="en-US" sz="2000" b="0" strike="noStrike" spc="-1">
              <a:latin typeface="Arial"/>
            </a:endParaRPr>
          </a:p>
          <a:p>
            <a:pPr>
              <a:lnSpc>
                <a:spcPct val="100000"/>
              </a:lnSpc>
            </a:pPr>
            <a:r>
              <a:rPr lang="en-US" sz="2000" b="0" strike="noStrike" spc="-1">
                <a:solidFill>
                  <a:srgbClr val="000000"/>
                </a:solidFill>
                <a:latin typeface="Trebuchet MS"/>
                <a:ea typeface="DejaVu Sans"/>
              </a:rPr>
              <a:t>              0.14 * 2 = 0.28  ---   0  </a:t>
            </a:r>
            <a:endParaRPr lang="en-US" sz="2000" b="0" strike="noStrike" spc="-1">
              <a:latin typeface="Arial"/>
            </a:endParaRPr>
          </a:p>
          <a:p>
            <a:pPr>
              <a:lnSpc>
                <a:spcPct val="100000"/>
              </a:lnSpc>
            </a:pPr>
            <a:r>
              <a:rPr lang="en-US" sz="2000" b="0" strike="noStrike" spc="-1">
                <a:solidFill>
                  <a:srgbClr val="000000"/>
                </a:solidFill>
                <a:latin typeface="Trebuchet MS"/>
                <a:ea typeface="DejaVu Sans"/>
              </a:rPr>
              <a:t>              0.28 * 2 = 0.56  ---   0</a:t>
            </a:r>
            <a:endParaRPr lang="en-US" sz="2000" b="0" strike="noStrike" spc="-1">
              <a:latin typeface="Arial"/>
            </a:endParaRPr>
          </a:p>
          <a:p>
            <a:pPr>
              <a:lnSpc>
                <a:spcPct val="100000"/>
              </a:lnSpc>
            </a:pPr>
            <a:r>
              <a:rPr lang="en-US" sz="2000" b="0" strike="noStrike" spc="-1">
                <a:solidFill>
                  <a:srgbClr val="000000"/>
                </a:solidFill>
                <a:latin typeface="Trebuchet MS"/>
                <a:ea typeface="DejaVu Sans"/>
              </a:rPr>
              <a:t>              0.56 * 2 = 1.12  ----  1</a:t>
            </a:r>
            <a:endParaRPr lang="en-US" sz="2000" b="0" strike="noStrike" spc="-1">
              <a:latin typeface="Arial"/>
            </a:endParaRPr>
          </a:p>
          <a:p>
            <a:pPr>
              <a:lnSpc>
                <a:spcPct val="100000"/>
              </a:lnSpc>
            </a:pPr>
            <a:r>
              <a:rPr lang="en-US" sz="2000" b="0" strike="noStrike" spc="-1">
                <a:solidFill>
                  <a:srgbClr val="000000"/>
                </a:solidFill>
                <a:latin typeface="Trebuchet MS"/>
                <a:ea typeface="DejaVu Sans"/>
              </a:rPr>
              <a:t>              0.12 * 2 = 0.24  ----  0</a:t>
            </a:r>
            <a:endParaRPr lang="en-US" sz="2000" b="0" strike="noStrike" spc="-1">
              <a:latin typeface="Arial"/>
            </a:endParaRPr>
          </a:p>
          <a:p>
            <a:pPr>
              <a:lnSpc>
                <a:spcPct val="100000"/>
              </a:lnSpc>
            </a:pPr>
            <a:r>
              <a:rPr lang="en-US" sz="2000" b="0" strike="noStrike" spc="-1">
                <a:solidFill>
                  <a:srgbClr val="000000"/>
                </a:solidFill>
                <a:latin typeface="Trebuchet MS"/>
                <a:ea typeface="DejaVu Sans"/>
              </a:rPr>
              <a:t>              0.24 * 2 = 0.48  ----  0</a:t>
            </a:r>
            <a:endParaRPr lang="en-US" sz="2000" b="0" strike="noStrike" spc="-1">
              <a:latin typeface="Arial"/>
            </a:endParaRPr>
          </a:p>
          <a:p>
            <a:pPr>
              <a:lnSpc>
                <a:spcPct val="100000"/>
              </a:lnSpc>
            </a:pPr>
            <a:r>
              <a:rPr lang="en-US" sz="2000" b="0" strike="noStrike" spc="-1">
                <a:solidFill>
                  <a:srgbClr val="000000"/>
                </a:solidFill>
                <a:latin typeface="Trebuchet MS"/>
                <a:ea typeface="DejaVu Sans"/>
              </a:rPr>
              <a:t>              0.48 * 2 = 0.96  ---   0</a:t>
            </a:r>
            <a:endParaRPr lang="en-US" sz="2000" b="0" strike="noStrike" spc="-1">
              <a:latin typeface="Arial"/>
            </a:endParaRPr>
          </a:p>
          <a:p>
            <a:pPr>
              <a:lnSpc>
                <a:spcPct val="100000"/>
              </a:lnSpc>
            </a:pPr>
            <a:r>
              <a:rPr lang="en-US" sz="2000" b="0" strike="noStrike" spc="-1">
                <a:solidFill>
                  <a:srgbClr val="000000"/>
                </a:solidFill>
                <a:latin typeface="Trebuchet MS"/>
                <a:ea typeface="DejaVu Sans"/>
              </a:rPr>
              <a:t>              0.96 * 2 = 1.92  ----  1</a:t>
            </a:r>
            <a:endParaRPr lang="en-US" sz="2000" b="0" strike="noStrike" spc="-1">
              <a:latin typeface="Arial"/>
            </a:endParaRPr>
          </a:p>
          <a:p>
            <a:pPr>
              <a:lnSpc>
                <a:spcPct val="100000"/>
              </a:lnSpc>
            </a:pPr>
            <a:r>
              <a:rPr lang="en-US" sz="2000" b="0" strike="noStrike" spc="-1">
                <a:solidFill>
                  <a:srgbClr val="000000"/>
                </a:solidFill>
                <a:latin typeface="Trebuchet MS"/>
                <a:ea typeface="DejaVu Sans"/>
              </a:rPr>
              <a:t>    …</a:t>
            </a:r>
            <a:endParaRPr lang="en-US" sz="2000" b="0" strike="noStrike" spc="-1">
              <a:latin typeface="Arial"/>
            </a:endParaRPr>
          </a:p>
          <a:p>
            <a:pPr>
              <a:lnSpc>
                <a:spcPct val="100000"/>
              </a:lnSpc>
            </a:pPr>
            <a:r>
              <a:rPr lang="en-US" sz="2000" b="0" strike="noStrike" spc="-1">
                <a:solidFill>
                  <a:srgbClr val="000000"/>
                </a:solidFill>
                <a:latin typeface="Trebuchet MS"/>
                <a:ea typeface="DejaVu Sans"/>
              </a:rPr>
              <a:t>                                        0.0010001111010111000</a:t>
            </a:r>
            <a:r>
              <a:rPr lang="en-US" sz="2000" b="1" strike="noStrike" spc="-1">
                <a:solidFill>
                  <a:srgbClr val="000000"/>
                </a:solidFill>
                <a:latin typeface="Trebuchet MS"/>
                <a:ea typeface="DejaVu Sans"/>
              </a:rPr>
              <a:t>010</a:t>
            </a:r>
            <a:endParaRPr lang="en-US" sz="2000" b="0" strike="noStrike" spc="-1">
              <a:latin typeface="Arial"/>
            </a:endParaRPr>
          </a:p>
        </p:txBody>
      </p:sp>
      <p:sp>
        <p:nvSpPr>
          <p:cNvPr id="146" name="CustomShape 3"/>
          <p:cNvSpPr/>
          <p:nvPr/>
        </p:nvSpPr>
        <p:spPr>
          <a:xfrm>
            <a:off x="4668120" y="3958560"/>
            <a:ext cx="10080" cy="2284200"/>
          </a:xfrm>
          <a:custGeom>
            <a:avLst/>
            <a:gdLst/>
            <a:ahLst/>
            <a:cxnLst/>
            <a:rect l="l" t="t" r="r" b="b"/>
            <a:pathLst>
              <a:path w="21600" h="21600">
                <a:moveTo>
                  <a:pt x="0" y="0"/>
                </a:moveTo>
                <a:lnTo>
                  <a:pt x="21600" y="21600"/>
                </a:lnTo>
              </a:path>
            </a:pathLst>
          </a:custGeom>
          <a:noFill/>
          <a:ln w="28440">
            <a:solidFill>
              <a:srgbClr val="000000"/>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405311" y="225134"/>
            <a:ext cx="8595000" cy="54641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zh-CN" altLang="en-US" sz="3200" b="1" spc="-1" dirty="0">
                <a:solidFill>
                  <a:srgbClr val="5FCBEF"/>
                </a:solidFill>
                <a:latin typeface="Trebuchet MS"/>
                <a:ea typeface="DejaVu Sans"/>
              </a:rPr>
              <a:t>中断的作用</a:t>
            </a:r>
            <a:br>
              <a:rPr sz="3200" b="1" dirty="0"/>
            </a:br>
            <a:endParaRPr lang="en-US" sz="3200" b="1" strike="noStrike" spc="-1" dirty="0">
              <a:latin typeface="Arial"/>
            </a:endParaRPr>
          </a:p>
        </p:txBody>
      </p:sp>
      <p:sp>
        <p:nvSpPr>
          <p:cNvPr id="2" name="TextBox 1">
            <a:extLst>
              <a:ext uri="{FF2B5EF4-FFF2-40B4-BE49-F238E27FC236}">
                <a16:creationId xmlns:a16="http://schemas.microsoft.com/office/drawing/2014/main" id="{B0527B89-CDB3-48A5-B9AA-F99EE2D57660}"/>
              </a:ext>
            </a:extLst>
          </p:cNvPr>
          <p:cNvSpPr txBox="1"/>
          <p:nvPr/>
        </p:nvSpPr>
        <p:spPr>
          <a:xfrm>
            <a:off x="1066800" y="1579130"/>
            <a:ext cx="10058400" cy="390183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2400" dirty="0"/>
              <a:t>CPU</a:t>
            </a:r>
            <a:r>
              <a:rPr lang="zh-CN" altLang="en-US" sz="2400" dirty="0"/>
              <a:t>怎么检查外部事件：中断和轮询</a:t>
            </a:r>
            <a:endParaRPr lang="en-US" altLang="zh-CN" sz="2400" dirty="0"/>
          </a:p>
          <a:p>
            <a:pPr marL="742950" lvl="1" indent="-285750">
              <a:lnSpc>
                <a:spcPct val="150000"/>
              </a:lnSpc>
              <a:buFont typeface="Wingdings" panose="05000000000000000000" pitchFamily="2" charset="2"/>
              <a:buChar char="Ø"/>
            </a:pPr>
            <a:r>
              <a:rPr lang="zh-CN" altLang="en-US" dirty="0"/>
              <a:t>本质上，中断就是一个电信号（解释中断引脚）</a:t>
            </a:r>
            <a:endParaRPr lang="en-US" altLang="zh-CN" dirty="0"/>
          </a:p>
          <a:p>
            <a:pPr marL="285750" indent="-285750" algn="just">
              <a:lnSpc>
                <a:spcPct val="150000"/>
              </a:lnSpc>
              <a:buFont typeface="Wingdings" panose="05000000000000000000" pitchFamily="2" charset="2"/>
              <a:buChar char="Ø"/>
            </a:pPr>
            <a:r>
              <a:rPr lang="zh-CN" altLang="en-US" sz="2400" dirty="0">
                <a:solidFill>
                  <a:srgbClr val="191919"/>
                </a:solidFill>
                <a:latin typeface="PingFang SC"/>
              </a:rPr>
              <a:t>中断模式优点</a:t>
            </a:r>
            <a:endParaRPr lang="en-US" altLang="zh-CN" sz="2400" dirty="0">
              <a:solidFill>
                <a:srgbClr val="191919"/>
              </a:solidFill>
              <a:latin typeface="PingFang SC"/>
            </a:endParaRPr>
          </a:p>
          <a:p>
            <a:pPr marL="742950" lvl="1" indent="-285750" algn="just">
              <a:lnSpc>
                <a:spcPct val="150000"/>
              </a:lnSpc>
              <a:buFont typeface="Wingdings" panose="05000000000000000000" pitchFamily="2" charset="2"/>
              <a:buChar char="Ø"/>
            </a:pPr>
            <a:r>
              <a:rPr lang="zh-CN" altLang="en-US" dirty="0">
                <a:solidFill>
                  <a:srgbClr val="191919"/>
                </a:solidFill>
                <a:latin typeface="PingFang SC"/>
              </a:rPr>
              <a:t>提高对外部事件的响应速度； </a:t>
            </a:r>
            <a:endParaRPr lang="en-US" altLang="zh-CN" dirty="0">
              <a:solidFill>
                <a:srgbClr val="191919"/>
              </a:solidFill>
              <a:latin typeface="PingFang SC"/>
            </a:endParaRPr>
          </a:p>
          <a:p>
            <a:pPr marL="742950" lvl="1" indent="-285750" algn="just">
              <a:lnSpc>
                <a:spcPct val="150000"/>
              </a:lnSpc>
              <a:buFont typeface="Wingdings" panose="05000000000000000000" pitchFamily="2" charset="2"/>
              <a:buChar char="Ø"/>
            </a:pPr>
            <a:r>
              <a:rPr lang="zh-CN" altLang="en-US" dirty="0">
                <a:solidFill>
                  <a:srgbClr val="191919"/>
                </a:solidFill>
                <a:latin typeface="PingFang SC"/>
              </a:rPr>
              <a:t>允许</a:t>
            </a:r>
            <a:r>
              <a:rPr lang="en-US" altLang="zh-CN" dirty="0">
                <a:solidFill>
                  <a:srgbClr val="191919"/>
                </a:solidFill>
                <a:latin typeface="PingFang SC"/>
              </a:rPr>
              <a:t>CPU</a:t>
            </a:r>
            <a:r>
              <a:rPr lang="zh-CN" altLang="en-US" dirty="0">
                <a:solidFill>
                  <a:srgbClr val="191919"/>
                </a:solidFill>
                <a:latin typeface="PingFang SC"/>
              </a:rPr>
              <a:t>和外设同时工作，提高</a:t>
            </a:r>
            <a:r>
              <a:rPr lang="en-US" altLang="zh-CN" dirty="0">
                <a:solidFill>
                  <a:srgbClr val="191919"/>
                </a:solidFill>
                <a:latin typeface="PingFang SC"/>
              </a:rPr>
              <a:t>CPU</a:t>
            </a:r>
            <a:r>
              <a:rPr lang="zh-CN" altLang="en-US" dirty="0">
                <a:solidFill>
                  <a:srgbClr val="191919"/>
                </a:solidFill>
                <a:latin typeface="PingFang SC"/>
              </a:rPr>
              <a:t>的利用率</a:t>
            </a:r>
            <a:endParaRPr lang="en-US" altLang="zh-CN" dirty="0">
              <a:solidFill>
                <a:srgbClr val="191919"/>
              </a:solidFill>
              <a:latin typeface="PingFang SC"/>
            </a:endParaRPr>
          </a:p>
          <a:p>
            <a:pPr marL="742950" lvl="1" indent="-285750" algn="just">
              <a:lnSpc>
                <a:spcPct val="150000"/>
              </a:lnSpc>
              <a:buFont typeface="Wingdings" panose="05000000000000000000" pitchFamily="2" charset="2"/>
              <a:buChar char="Ø"/>
            </a:pPr>
            <a:r>
              <a:rPr lang="en-US" altLang="zh-CN" dirty="0">
                <a:solidFill>
                  <a:srgbClr val="191919"/>
                </a:solidFill>
                <a:latin typeface="PingFang SC"/>
              </a:rPr>
              <a:t>CPU</a:t>
            </a:r>
            <a:r>
              <a:rPr lang="zh-CN" altLang="en-US" dirty="0">
                <a:solidFill>
                  <a:srgbClr val="191919"/>
                </a:solidFill>
                <a:latin typeface="PingFang SC"/>
              </a:rPr>
              <a:t>能及时处理各种软硬件故障</a:t>
            </a:r>
          </a:p>
          <a:p>
            <a:pPr marL="285750" indent="-285750">
              <a:lnSpc>
                <a:spcPct val="150000"/>
              </a:lnSpc>
              <a:buFont typeface="Wingdings" panose="05000000000000000000" pitchFamily="2" charset="2"/>
              <a:buChar char="Ø"/>
            </a:pPr>
            <a:r>
              <a:rPr lang="zh-CN" altLang="en-US" sz="2400" dirty="0"/>
              <a:t>中断处理和</a:t>
            </a:r>
            <a:r>
              <a:rPr lang="en-US" altLang="zh-CN" sz="2400" dirty="0"/>
              <a:t>CPU</a:t>
            </a:r>
            <a:r>
              <a:rPr lang="zh-CN" altLang="en-US" sz="2400" dirty="0"/>
              <a:t>硬件密切相关，不同的</a:t>
            </a:r>
            <a:r>
              <a:rPr lang="en-US" altLang="zh-CN" sz="2400" dirty="0"/>
              <a:t>CPU</a:t>
            </a:r>
            <a:r>
              <a:rPr lang="zh-CN" altLang="en-US" sz="2400" dirty="0"/>
              <a:t>架构有不同的中断处理机制；</a:t>
            </a:r>
            <a:endParaRPr lang="en-US" altLang="zh-CN" sz="2400" dirty="0"/>
          </a:p>
          <a:p>
            <a:pPr marL="342900" indent="-342900">
              <a:lnSpc>
                <a:spcPct val="150000"/>
              </a:lnSpc>
              <a:buAutoNum type="arabicPeriod"/>
            </a:pPr>
            <a:endParaRPr lang="en-US" sz="2400" dirty="0"/>
          </a:p>
        </p:txBody>
      </p:sp>
    </p:spTree>
    <p:extLst>
      <p:ext uri="{BB962C8B-B14F-4D97-AF65-F5344CB8AC3E}">
        <p14:creationId xmlns:p14="http://schemas.microsoft.com/office/powerpoint/2010/main" val="403494965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677160" y="546410"/>
            <a:ext cx="8595000" cy="54641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200" b="1" strike="noStrike" spc="-1" dirty="0">
                <a:solidFill>
                  <a:srgbClr val="5FCBEF"/>
                </a:solidFill>
                <a:latin typeface="Trebuchet MS"/>
                <a:ea typeface="DejaVu Sans"/>
              </a:rPr>
              <a:t>CPU</a:t>
            </a:r>
            <a:r>
              <a:rPr lang="zh-CN" altLang="en-US" sz="3200" b="1" spc="-1" dirty="0">
                <a:solidFill>
                  <a:srgbClr val="5FCBEF"/>
                </a:solidFill>
                <a:latin typeface="Trebuchet MS"/>
                <a:ea typeface="DejaVu Sans"/>
              </a:rPr>
              <a:t>的中断处理的例子</a:t>
            </a:r>
            <a:br>
              <a:rPr sz="3200" b="1" dirty="0"/>
            </a:br>
            <a:endParaRPr lang="en-US" sz="3200" b="1" strike="noStrike" spc="-1" dirty="0">
              <a:latin typeface="Arial"/>
            </a:endParaRPr>
          </a:p>
        </p:txBody>
      </p:sp>
      <p:sp>
        <p:nvSpPr>
          <p:cNvPr id="2" name="TextBox 1">
            <a:extLst>
              <a:ext uri="{FF2B5EF4-FFF2-40B4-BE49-F238E27FC236}">
                <a16:creationId xmlns:a16="http://schemas.microsoft.com/office/drawing/2014/main" id="{B0527B89-CDB3-48A5-B9AA-F99EE2D57660}"/>
              </a:ext>
            </a:extLst>
          </p:cNvPr>
          <p:cNvSpPr txBox="1"/>
          <p:nvPr/>
        </p:nvSpPr>
        <p:spPr>
          <a:xfrm>
            <a:off x="1043734" y="1790348"/>
            <a:ext cx="9319466" cy="4093428"/>
          </a:xfrm>
          <a:prstGeom prst="rect">
            <a:avLst/>
          </a:prstGeom>
          <a:noFill/>
        </p:spPr>
        <p:txBody>
          <a:bodyPr wrap="square" rtlCol="0">
            <a:spAutoFit/>
          </a:bodyPr>
          <a:lstStyle/>
          <a:p>
            <a:r>
              <a:rPr lang="zh-CN" altLang="en-US" sz="2000" dirty="0"/>
              <a:t>假设系统有一块网卡：</a:t>
            </a:r>
            <a:endParaRPr lang="en-US" altLang="zh-CN" sz="2000" dirty="0"/>
          </a:p>
          <a:p>
            <a:pPr marL="457200" indent="-457200">
              <a:buFont typeface="+mj-lt"/>
              <a:buAutoNum type="arabicPeriod"/>
            </a:pPr>
            <a:r>
              <a:rPr lang="zh-CN" altLang="en-US" sz="2000" dirty="0"/>
              <a:t>网卡有一个中断号（根据硬件设计的不同：中断号由硬件连线实现； 或者由操作系统分配一个数字，记在网卡的中断号寄存器中）；</a:t>
            </a:r>
            <a:endParaRPr lang="en-US" altLang="zh-CN" sz="2000" dirty="0"/>
          </a:p>
          <a:p>
            <a:pPr marL="457200" indent="-457200">
              <a:buFont typeface="+mj-lt"/>
              <a:buAutoNum type="arabicPeriod"/>
            </a:pPr>
            <a:r>
              <a:rPr lang="zh-CN" altLang="en-US" sz="2000" dirty="0"/>
              <a:t>网卡由驱动程序控制。驱动程序（用来处理硬件细节的代码）在启动时，会向操作系统请求内存，该内存用于接收从网络上接收的数据；</a:t>
            </a:r>
            <a:endParaRPr lang="en-US" altLang="zh-CN" sz="2000" dirty="0"/>
          </a:p>
          <a:p>
            <a:pPr marL="457200" indent="-457200">
              <a:buFont typeface="+mj-lt"/>
              <a:buAutoNum type="arabicPeriod"/>
            </a:pPr>
            <a:r>
              <a:rPr lang="zh-CN" altLang="en-US" sz="2000" dirty="0"/>
              <a:t>驱动程序会向操作系统注册一个函数（中断处理程序）</a:t>
            </a:r>
            <a:endParaRPr lang="en-US" altLang="zh-CN" sz="2000" dirty="0"/>
          </a:p>
          <a:p>
            <a:pPr marL="457200" indent="-457200">
              <a:buFont typeface="+mj-lt"/>
              <a:buAutoNum type="arabicPeriod"/>
            </a:pPr>
            <a:r>
              <a:rPr lang="zh-CN" altLang="en-US" sz="2000" dirty="0"/>
              <a:t>当网卡从网络上接收数据后，网卡向</a:t>
            </a:r>
            <a:r>
              <a:rPr lang="en-US" altLang="zh-CN" sz="2000" dirty="0"/>
              <a:t>CPU</a:t>
            </a:r>
            <a:r>
              <a:rPr lang="zh-CN" altLang="en-US" sz="2000" dirty="0"/>
              <a:t>发送中断信号并把自己的中断号发送给</a:t>
            </a:r>
            <a:r>
              <a:rPr lang="en-US" altLang="zh-CN" sz="2000" dirty="0"/>
              <a:t>CPU</a:t>
            </a:r>
            <a:r>
              <a:rPr lang="zh-CN" altLang="en-US" sz="2000" dirty="0"/>
              <a:t> （如果是硬连线的，中断号是固定的） ；</a:t>
            </a:r>
            <a:endParaRPr lang="en-US" altLang="zh-CN" sz="2000" dirty="0"/>
          </a:p>
          <a:p>
            <a:pPr marL="457200" indent="-457200">
              <a:buFont typeface="+mj-lt"/>
              <a:buAutoNum type="arabicPeriod"/>
            </a:pPr>
            <a:r>
              <a:rPr lang="en-US" altLang="zh-CN" sz="2000" dirty="0"/>
              <a:t>CPU</a:t>
            </a:r>
            <a:r>
              <a:rPr lang="zh-CN" altLang="en-US" sz="2000" dirty="0"/>
              <a:t>接收到中断信号，根据中断号找到驱动程序注册的中断服务程序，并执行；</a:t>
            </a:r>
            <a:endParaRPr lang="en-US" altLang="zh-CN" sz="2000" dirty="0"/>
          </a:p>
          <a:p>
            <a:pPr marL="457200" indent="-457200">
              <a:buFont typeface="+mj-lt"/>
              <a:buAutoNum type="arabicPeriod"/>
            </a:pPr>
            <a:r>
              <a:rPr lang="zh-CN" altLang="en-US" sz="2000" dirty="0"/>
              <a:t>中断程序完成数据的接收；</a:t>
            </a:r>
            <a:endParaRPr lang="en-US" altLang="zh-CN" sz="2000" dirty="0"/>
          </a:p>
          <a:p>
            <a:endParaRPr lang="en-US" altLang="zh-CN" sz="2000" dirty="0"/>
          </a:p>
          <a:p>
            <a:endParaRPr lang="en-US" altLang="zh-CN" sz="2000" dirty="0"/>
          </a:p>
          <a:p>
            <a:r>
              <a:rPr lang="en-US" altLang="zh-CN" sz="2000" dirty="0"/>
              <a:t>NOTE:  </a:t>
            </a:r>
            <a:r>
              <a:rPr lang="zh-CN" altLang="en-US" sz="2000" dirty="0"/>
              <a:t>在</a:t>
            </a:r>
            <a:r>
              <a:rPr lang="en-US" altLang="zh-CN" sz="2000" dirty="0"/>
              <a:t>Linux</a:t>
            </a:r>
            <a:r>
              <a:rPr lang="zh-CN" altLang="en-US" sz="2000" dirty="0"/>
              <a:t>下运行   </a:t>
            </a:r>
            <a:r>
              <a:rPr lang="en-US" altLang="zh-CN" sz="2000" dirty="0"/>
              <a:t>cat  /proc/interrupts </a:t>
            </a:r>
            <a:r>
              <a:rPr lang="zh-CN" altLang="en-US" sz="2000" dirty="0"/>
              <a:t>查看设备的中断号</a:t>
            </a:r>
            <a:endParaRPr lang="en-US" altLang="zh-CN" sz="2000" dirty="0"/>
          </a:p>
        </p:txBody>
      </p:sp>
    </p:spTree>
    <p:extLst>
      <p:ext uri="{BB962C8B-B14F-4D97-AF65-F5344CB8AC3E}">
        <p14:creationId xmlns:p14="http://schemas.microsoft.com/office/powerpoint/2010/main" val="339866541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677160" y="546410"/>
            <a:ext cx="8595000" cy="54641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200" b="1" strike="noStrike" spc="-1" dirty="0">
                <a:solidFill>
                  <a:srgbClr val="5FCBEF"/>
                </a:solidFill>
                <a:latin typeface="Trebuchet MS"/>
                <a:ea typeface="DejaVu Sans"/>
              </a:rPr>
              <a:t>CPU</a:t>
            </a:r>
            <a:r>
              <a:rPr lang="zh-CN" altLang="en-US" sz="3200" b="1" spc="-1" dirty="0">
                <a:solidFill>
                  <a:srgbClr val="5FCBEF"/>
                </a:solidFill>
                <a:latin typeface="Trebuchet MS"/>
                <a:ea typeface="DejaVu Sans"/>
              </a:rPr>
              <a:t>的时钟中断</a:t>
            </a:r>
            <a:br>
              <a:rPr sz="3200" b="1" dirty="0"/>
            </a:br>
            <a:endParaRPr lang="en-US" sz="3200" b="1" strike="noStrike" spc="-1" dirty="0">
              <a:latin typeface="Arial"/>
            </a:endParaRPr>
          </a:p>
        </p:txBody>
      </p:sp>
      <p:sp>
        <p:nvSpPr>
          <p:cNvPr id="2" name="TextBox 1">
            <a:extLst>
              <a:ext uri="{FF2B5EF4-FFF2-40B4-BE49-F238E27FC236}">
                <a16:creationId xmlns:a16="http://schemas.microsoft.com/office/drawing/2014/main" id="{B0527B89-CDB3-48A5-B9AA-F99EE2D57660}"/>
              </a:ext>
            </a:extLst>
          </p:cNvPr>
          <p:cNvSpPr txBox="1"/>
          <p:nvPr/>
        </p:nvSpPr>
        <p:spPr>
          <a:xfrm>
            <a:off x="1043734" y="1790348"/>
            <a:ext cx="9319466" cy="2308324"/>
          </a:xfrm>
          <a:prstGeom prst="rect">
            <a:avLst/>
          </a:prstGeom>
          <a:noFill/>
        </p:spPr>
        <p:txBody>
          <a:bodyPr wrap="square" rtlCol="0">
            <a:spAutoFit/>
          </a:bodyPr>
          <a:lstStyle/>
          <a:p>
            <a:r>
              <a:rPr lang="zh-CN" altLang="en-US" sz="2400" dirty="0"/>
              <a:t>操作系统必须周期性地查看系统中所有进程，以便了解进程的工作状态。因此必须设置一个定时器，周期性地发送时钟中断。 在时钟中断服务程序中， 对系统中与时间事件进行处理。　如： 查看当前进程执行了多长时间，暂停超出时间配额的进程，用一定的算法，选择并执行下一个可执行的进程； </a:t>
            </a:r>
            <a:endParaRPr lang="en-US" altLang="zh-CN" sz="2400" dirty="0"/>
          </a:p>
          <a:p>
            <a:endParaRPr lang="en-US" altLang="zh-CN" sz="2400" dirty="0"/>
          </a:p>
        </p:txBody>
      </p:sp>
    </p:spTree>
    <p:extLst>
      <p:ext uri="{BB962C8B-B14F-4D97-AF65-F5344CB8AC3E}">
        <p14:creationId xmlns:p14="http://schemas.microsoft.com/office/powerpoint/2010/main" val="216555957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a16="http://schemas.microsoft.com/office/drawing/2014/main" id="{4A77079F-D42B-4843-962E-A6535E0228AD}"/>
              </a:ext>
            </a:extLst>
          </p:cNvPr>
          <p:cNvSpPr/>
          <p:nvPr/>
        </p:nvSpPr>
        <p:spPr>
          <a:xfrm>
            <a:off x="2886314" y="1466839"/>
            <a:ext cx="5491628" cy="43712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571500" indent="-571500">
              <a:lnSpc>
                <a:spcPct val="150000"/>
              </a:lnSpc>
              <a:buFont typeface="Wingdings" panose="05000000000000000000" pitchFamily="2" charset="2"/>
              <a:buChar char="Ø"/>
            </a:pPr>
            <a:r>
              <a:rPr lang="zh-CN" altLang="en-US" sz="3600" b="1" spc="-1" dirty="0">
                <a:solidFill>
                  <a:srgbClr val="5FCBEF"/>
                </a:solidFill>
                <a:latin typeface="Trebuchet MS"/>
              </a:rPr>
              <a:t>文件系统</a:t>
            </a:r>
            <a:endParaRPr lang="en-US" altLang="zh-CN" sz="3600" b="1" spc="-1" dirty="0">
              <a:solidFill>
                <a:srgbClr val="5FCBEF"/>
              </a:solidFill>
              <a:latin typeface="Trebuchet MS"/>
            </a:endParaRPr>
          </a:p>
          <a:p>
            <a:pPr marL="571500" indent="-571500">
              <a:lnSpc>
                <a:spcPct val="150000"/>
              </a:lnSpc>
              <a:buFont typeface="Wingdings" panose="05000000000000000000" pitchFamily="2" charset="2"/>
              <a:buChar char="Ø"/>
            </a:pPr>
            <a:r>
              <a:rPr lang="zh-CN" altLang="en-US" sz="3600" b="1" spc="-1" dirty="0">
                <a:solidFill>
                  <a:srgbClr val="5FCBEF"/>
                </a:solidFill>
                <a:latin typeface="Trebuchet MS"/>
              </a:rPr>
              <a:t>中断处理</a:t>
            </a:r>
            <a:endParaRPr lang="en-US" altLang="zh-CN" sz="3600" b="1" spc="-1" dirty="0">
              <a:solidFill>
                <a:srgbClr val="5FCBEF"/>
              </a:solidFill>
              <a:latin typeface="Trebuchet MS"/>
            </a:endParaRPr>
          </a:p>
          <a:p>
            <a:pPr marL="571500" indent="-571500">
              <a:lnSpc>
                <a:spcPct val="150000"/>
              </a:lnSpc>
              <a:buFont typeface="Wingdings" panose="05000000000000000000" pitchFamily="2" charset="2"/>
              <a:buChar char="Ø"/>
            </a:pPr>
            <a:r>
              <a:rPr lang="zh-CN" altLang="en-US" sz="3600" b="1" spc="-1" dirty="0">
                <a:solidFill>
                  <a:srgbClr val="5FCBEF"/>
                </a:solidFill>
                <a:highlight>
                  <a:srgbClr val="FFFF00"/>
                </a:highlight>
                <a:latin typeface="Trebuchet MS"/>
              </a:rPr>
              <a:t>内存管理</a:t>
            </a:r>
            <a:endParaRPr lang="en-US" altLang="zh-CN" sz="3600" b="1" spc="-1" dirty="0">
              <a:solidFill>
                <a:srgbClr val="5FCBEF"/>
              </a:solidFill>
              <a:highlight>
                <a:srgbClr val="FFFF00"/>
              </a:highlight>
              <a:latin typeface="Trebuchet MS"/>
            </a:endParaRPr>
          </a:p>
          <a:p>
            <a:pPr marL="571500" indent="-571500">
              <a:lnSpc>
                <a:spcPct val="150000"/>
              </a:lnSpc>
              <a:buFont typeface="Wingdings" panose="05000000000000000000" pitchFamily="2" charset="2"/>
              <a:buChar char="Ø"/>
            </a:pPr>
            <a:r>
              <a:rPr lang="zh-CN" altLang="en-US" sz="3600" b="1" strike="noStrike" spc="-1" dirty="0">
                <a:solidFill>
                  <a:srgbClr val="5FCBEF"/>
                </a:solidFill>
                <a:latin typeface="Trebuchet MS"/>
                <a:ea typeface="DejaVu Sans"/>
              </a:rPr>
              <a:t>进程和调度</a:t>
            </a:r>
            <a:endParaRPr lang="en-US" altLang="zh-CN" sz="3600" b="1" strike="noStrike" spc="-1" dirty="0">
              <a:solidFill>
                <a:srgbClr val="5FCBEF"/>
              </a:solidFill>
              <a:latin typeface="Trebuchet MS"/>
              <a:ea typeface="DejaVu Sans"/>
            </a:endParaRPr>
          </a:p>
          <a:p>
            <a:pPr marL="571500" indent="-571500">
              <a:lnSpc>
                <a:spcPct val="150000"/>
              </a:lnSpc>
              <a:buFont typeface="Wingdings" panose="05000000000000000000" pitchFamily="2" charset="2"/>
              <a:buChar char="Ø"/>
            </a:pPr>
            <a:r>
              <a:rPr lang="zh-CN" altLang="en-US" sz="3600" b="1" strike="noStrike" spc="-1" dirty="0">
                <a:solidFill>
                  <a:srgbClr val="5FCBEF"/>
                </a:solidFill>
                <a:latin typeface="Trebuchet MS"/>
                <a:ea typeface="DejaVu Sans"/>
              </a:rPr>
              <a:t>进程间通信</a:t>
            </a:r>
            <a:endParaRPr lang="en-US" altLang="zh-CN" sz="3600" b="1" strike="noStrike" spc="-1" dirty="0">
              <a:solidFill>
                <a:srgbClr val="5FCBEF"/>
              </a:solidFill>
              <a:latin typeface="Trebuchet MS"/>
              <a:ea typeface="DejaVu Sans"/>
            </a:endParaRPr>
          </a:p>
        </p:txBody>
      </p:sp>
    </p:spTree>
    <p:extLst>
      <p:ext uri="{BB962C8B-B14F-4D97-AF65-F5344CB8AC3E}">
        <p14:creationId xmlns:p14="http://schemas.microsoft.com/office/powerpoint/2010/main" val="149987896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D484B-0275-4C1E-AAFB-14D7E0D1DBCD}"/>
              </a:ext>
            </a:extLst>
          </p:cNvPr>
          <p:cNvSpPr>
            <a:spLocks noGrp="1"/>
          </p:cNvSpPr>
          <p:nvPr>
            <p:ph type="title"/>
          </p:nvPr>
        </p:nvSpPr>
        <p:spPr>
          <a:xfrm>
            <a:off x="609480" y="541301"/>
            <a:ext cx="10972440" cy="609398"/>
          </a:xfrm>
        </p:spPr>
        <p:txBody>
          <a:bodyPr/>
          <a:lstStyle/>
          <a:p>
            <a:r>
              <a:rPr lang="zh-CN" altLang="en-US" b="1" dirty="0"/>
              <a:t>思考</a:t>
            </a:r>
            <a:endParaRPr lang="en-US" b="1" dirty="0"/>
          </a:p>
        </p:txBody>
      </p:sp>
      <p:sp>
        <p:nvSpPr>
          <p:cNvPr id="3" name="Subtitle 2">
            <a:extLst>
              <a:ext uri="{FF2B5EF4-FFF2-40B4-BE49-F238E27FC236}">
                <a16:creationId xmlns:a16="http://schemas.microsoft.com/office/drawing/2014/main" id="{4CC7905B-1824-4093-888D-7AF85BA4EAA0}"/>
              </a:ext>
            </a:extLst>
          </p:cNvPr>
          <p:cNvSpPr>
            <a:spLocks noGrp="1"/>
          </p:cNvSpPr>
          <p:nvPr>
            <p:ph type="subTitle"/>
          </p:nvPr>
        </p:nvSpPr>
        <p:spPr>
          <a:xfrm>
            <a:off x="1004896" y="2625924"/>
            <a:ext cx="9214142" cy="1163395"/>
          </a:xfrm>
        </p:spPr>
        <p:txBody>
          <a:bodyPr/>
          <a:lstStyle/>
          <a:p>
            <a:r>
              <a:rPr lang="zh-CN" altLang="en-US" sz="2800" dirty="0">
                <a:solidFill>
                  <a:srgbClr val="FF0000"/>
                </a:solidFill>
              </a:rPr>
              <a:t>物理内存是共享的，所有的进程都可以直接访问。 而进程之间必须相互隔离，一个进程不能破坏另一个进程的内存，那么，我们的程序需要注意些什么？？？</a:t>
            </a:r>
            <a:endParaRPr lang="en-US" altLang="zh-CN" sz="2800" dirty="0">
              <a:solidFill>
                <a:srgbClr val="FF0000"/>
              </a:solidFill>
            </a:endParaRPr>
          </a:p>
        </p:txBody>
      </p:sp>
    </p:spTree>
    <p:extLst>
      <p:ext uri="{BB962C8B-B14F-4D97-AF65-F5344CB8AC3E}">
        <p14:creationId xmlns:p14="http://schemas.microsoft.com/office/powerpoint/2010/main" val="416200246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D484B-0275-4C1E-AAFB-14D7E0D1DBCD}"/>
              </a:ext>
            </a:extLst>
          </p:cNvPr>
          <p:cNvSpPr>
            <a:spLocks noGrp="1"/>
          </p:cNvSpPr>
          <p:nvPr>
            <p:ph type="title"/>
          </p:nvPr>
        </p:nvSpPr>
        <p:spPr>
          <a:xfrm>
            <a:off x="609480" y="236603"/>
            <a:ext cx="10972440" cy="1218795"/>
          </a:xfrm>
        </p:spPr>
        <p:txBody>
          <a:bodyPr/>
          <a:lstStyle/>
          <a:p>
            <a:r>
              <a:rPr lang="zh-CN" altLang="en-US" b="1" dirty="0"/>
              <a:t>可能的问题</a:t>
            </a:r>
            <a:br>
              <a:rPr lang="en-US" altLang="zh-CN" b="1" dirty="0"/>
            </a:br>
            <a:endParaRPr lang="en-US" b="1" dirty="0"/>
          </a:p>
        </p:txBody>
      </p:sp>
      <p:sp>
        <p:nvSpPr>
          <p:cNvPr id="3" name="Subtitle 2">
            <a:extLst>
              <a:ext uri="{FF2B5EF4-FFF2-40B4-BE49-F238E27FC236}">
                <a16:creationId xmlns:a16="http://schemas.microsoft.com/office/drawing/2014/main" id="{4CC7905B-1824-4093-888D-7AF85BA4EAA0}"/>
              </a:ext>
            </a:extLst>
          </p:cNvPr>
          <p:cNvSpPr>
            <a:spLocks noGrp="1"/>
          </p:cNvSpPr>
          <p:nvPr>
            <p:ph type="subTitle"/>
          </p:nvPr>
        </p:nvSpPr>
        <p:spPr>
          <a:xfrm>
            <a:off x="1177891" y="1567206"/>
            <a:ext cx="8905223" cy="5471498"/>
          </a:xfrm>
        </p:spPr>
        <p:txBody>
          <a:bodyPr/>
          <a:lstStyle/>
          <a:p>
            <a:pPr marL="457200" indent="-457200">
              <a:lnSpc>
                <a:spcPct val="150000"/>
              </a:lnSpc>
              <a:buFont typeface="+mj-lt"/>
              <a:buAutoNum type="arabicPeriod"/>
            </a:pPr>
            <a:r>
              <a:rPr lang="zh-CN" altLang="en-US" sz="2400" dirty="0"/>
              <a:t>每个进程不能使用相同的内存地址；同一个程序不能启动多个实例（进程）；</a:t>
            </a:r>
            <a:endParaRPr lang="en-US" altLang="zh-CN" sz="2400" dirty="0"/>
          </a:p>
          <a:p>
            <a:pPr marL="457200" indent="-457200">
              <a:lnSpc>
                <a:spcPct val="150000"/>
              </a:lnSpc>
              <a:buFont typeface="+mj-lt"/>
              <a:buAutoNum type="arabicPeriod"/>
            </a:pPr>
            <a:r>
              <a:rPr lang="zh-CN" altLang="en-US" sz="2400" dirty="0"/>
              <a:t>程序载入内存后，一直驻留内存，直至作业运行结束。导致系统可用内存减少；</a:t>
            </a:r>
            <a:endParaRPr lang="en-US" altLang="zh-CN" sz="2400" dirty="0"/>
          </a:p>
          <a:p>
            <a:pPr marL="457200" indent="-457200">
              <a:lnSpc>
                <a:spcPct val="150000"/>
              </a:lnSpc>
              <a:buFont typeface="+mj-lt"/>
              <a:buAutoNum type="arabicPeriod"/>
            </a:pPr>
            <a:r>
              <a:rPr lang="zh-CN" altLang="en-US" sz="2400" dirty="0"/>
              <a:t>程序必须一次性全部装入内存后才能执行：如果内存不足，程序不能全部被装入内存，该程序无法运行；</a:t>
            </a:r>
            <a:endParaRPr lang="en-US" altLang="zh-CN" sz="2400" dirty="0"/>
          </a:p>
          <a:p>
            <a:pPr marL="457200" indent="-457200">
              <a:lnSpc>
                <a:spcPct val="150000"/>
              </a:lnSpc>
              <a:buFont typeface="+mj-lt"/>
              <a:buAutoNum type="arabicPeriod"/>
            </a:pPr>
            <a:r>
              <a:rPr lang="zh-CN" altLang="en-US" sz="2400" dirty="0"/>
              <a:t>进程使用的内存没有隔离，即一个进程可能会随便篡改属于另一个进程的内存</a:t>
            </a:r>
            <a:endParaRPr lang="en-US" altLang="zh-CN" sz="2400" dirty="0"/>
          </a:p>
          <a:p>
            <a:pPr marL="457200" indent="-457200">
              <a:lnSpc>
                <a:spcPct val="150000"/>
              </a:lnSpc>
              <a:buAutoNum type="arabicPeriod"/>
            </a:pPr>
            <a:endParaRPr lang="en-US" altLang="zh-CN" sz="2400" dirty="0"/>
          </a:p>
          <a:p>
            <a:pPr>
              <a:lnSpc>
                <a:spcPct val="150000"/>
              </a:lnSpc>
            </a:pPr>
            <a:endParaRPr lang="en-US" altLang="zh-CN" sz="2400" dirty="0"/>
          </a:p>
        </p:txBody>
      </p:sp>
    </p:spTree>
    <p:extLst>
      <p:ext uri="{BB962C8B-B14F-4D97-AF65-F5344CB8AC3E}">
        <p14:creationId xmlns:p14="http://schemas.microsoft.com/office/powerpoint/2010/main" val="392031702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CustomShape 1"/>
          <p:cNvSpPr/>
          <p:nvPr/>
        </p:nvSpPr>
        <p:spPr>
          <a:xfrm>
            <a:off x="414381" y="283837"/>
            <a:ext cx="8595000" cy="77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zh-CN" altLang="en-US" sz="3600" b="1" spc="-1" dirty="0">
                <a:solidFill>
                  <a:srgbClr val="5FCBEF"/>
                </a:solidFill>
                <a:latin typeface="Trebuchet MS"/>
              </a:rPr>
              <a:t>虚拟地址空间管理</a:t>
            </a:r>
            <a:endParaRPr lang="en-US" sz="3600" b="1" strike="noStrike" spc="-1" dirty="0">
              <a:latin typeface="Arial"/>
            </a:endParaRPr>
          </a:p>
        </p:txBody>
      </p:sp>
      <p:sp>
        <p:nvSpPr>
          <p:cNvPr id="294" name="TextBox 293">
            <a:extLst>
              <a:ext uri="{FF2B5EF4-FFF2-40B4-BE49-F238E27FC236}">
                <a16:creationId xmlns:a16="http://schemas.microsoft.com/office/drawing/2014/main" id="{E2F333D3-6238-42CD-865E-90300133AFD2}"/>
              </a:ext>
            </a:extLst>
          </p:cNvPr>
          <p:cNvSpPr txBox="1"/>
          <p:nvPr/>
        </p:nvSpPr>
        <p:spPr>
          <a:xfrm>
            <a:off x="531505" y="1291487"/>
            <a:ext cx="2784943" cy="4524315"/>
          </a:xfrm>
          <a:prstGeom prst="rect">
            <a:avLst/>
          </a:prstGeom>
          <a:noFill/>
        </p:spPr>
        <p:txBody>
          <a:bodyPr wrap="square" rtlCol="0">
            <a:spAutoFit/>
          </a:bodyPr>
          <a:lstStyle/>
          <a:p>
            <a:endParaRPr lang="en-US" altLang="zh-CN" b="1" dirty="0"/>
          </a:p>
          <a:p>
            <a:r>
              <a:rPr lang="zh-CN" altLang="en-US" b="1" dirty="0"/>
              <a:t>程序运行时，代码和数据都要放到内存中。内存容量有限。</a:t>
            </a:r>
            <a:endParaRPr lang="en-US" altLang="zh-CN" b="1" dirty="0"/>
          </a:p>
          <a:p>
            <a:endParaRPr lang="en-US" b="1" dirty="0"/>
          </a:p>
          <a:p>
            <a:r>
              <a:rPr lang="zh-CN" altLang="en-US" b="1" dirty="0"/>
              <a:t>例如，</a:t>
            </a:r>
            <a:r>
              <a:rPr lang="en-US" b="1" dirty="0"/>
              <a:t>32</a:t>
            </a:r>
            <a:r>
              <a:rPr lang="zh-CN" altLang="en-US" b="1" dirty="0"/>
              <a:t>位的</a:t>
            </a:r>
            <a:r>
              <a:rPr lang="en-US" altLang="zh-CN" b="1" dirty="0"/>
              <a:t>Linux</a:t>
            </a:r>
            <a:r>
              <a:rPr lang="zh-CN" altLang="en-US" b="1" dirty="0"/>
              <a:t>操作系统，允许每个进程使用</a:t>
            </a:r>
            <a:r>
              <a:rPr lang="en-US" altLang="zh-CN" b="1" dirty="0"/>
              <a:t>2^32</a:t>
            </a:r>
            <a:r>
              <a:rPr lang="zh-CN" altLang="en-US" b="1" dirty="0"/>
              <a:t>即</a:t>
            </a:r>
            <a:r>
              <a:rPr lang="en-US" altLang="zh-CN" b="1" dirty="0"/>
              <a:t>4GB</a:t>
            </a:r>
            <a:r>
              <a:rPr lang="zh-CN" altLang="en-US" b="1" dirty="0"/>
              <a:t>的内存空间。这样，在每个进程看来，它独占了所有的内存。</a:t>
            </a:r>
            <a:endParaRPr lang="en-US" altLang="zh-CN" b="1" dirty="0"/>
          </a:p>
          <a:p>
            <a:endParaRPr lang="en-US" b="1" dirty="0"/>
          </a:p>
          <a:p>
            <a:r>
              <a:rPr lang="zh-CN" altLang="en-US" b="1" dirty="0"/>
              <a:t>我们写的源代码程序，被编译器翻译成机器语言。编译器会安排这些机器语言指令在</a:t>
            </a:r>
            <a:r>
              <a:rPr lang="en-US" altLang="zh-CN" b="1" dirty="0"/>
              <a:t>4GB</a:t>
            </a:r>
            <a:r>
              <a:rPr lang="zh-CN" altLang="en-US" b="1" dirty="0"/>
              <a:t>内存地址空间中的位置。</a:t>
            </a:r>
            <a:endParaRPr lang="en-US" b="1" dirty="0"/>
          </a:p>
        </p:txBody>
      </p:sp>
      <p:sp>
        <p:nvSpPr>
          <p:cNvPr id="297" name="Rectangle 296">
            <a:extLst>
              <a:ext uri="{FF2B5EF4-FFF2-40B4-BE49-F238E27FC236}">
                <a16:creationId xmlns:a16="http://schemas.microsoft.com/office/drawing/2014/main" id="{F57C9FAD-867B-4CDB-8718-85711C2F27E5}"/>
              </a:ext>
            </a:extLst>
          </p:cNvPr>
          <p:cNvSpPr/>
          <p:nvPr/>
        </p:nvSpPr>
        <p:spPr>
          <a:xfrm>
            <a:off x="4523615" y="2843322"/>
            <a:ext cx="1157416" cy="23376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3GB</a:t>
            </a:r>
          </a:p>
          <a:p>
            <a:pPr algn="ctr"/>
            <a:r>
              <a:rPr lang="zh-CN" altLang="en-US" dirty="0">
                <a:solidFill>
                  <a:schemeClr val="tx1"/>
                </a:solidFill>
              </a:rPr>
              <a:t>用户空间</a:t>
            </a:r>
            <a:endParaRPr lang="en-US" dirty="0">
              <a:solidFill>
                <a:schemeClr val="tx1"/>
              </a:solidFill>
            </a:endParaRPr>
          </a:p>
        </p:txBody>
      </p:sp>
      <p:sp>
        <p:nvSpPr>
          <p:cNvPr id="298" name="TextBox 297">
            <a:extLst>
              <a:ext uri="{FF2B5EF4-FFF2-40B4-BE49-F238E27FC236}">
                <a16:creationId xmlns:a16="http://schemas.microsoft.com/office/drawing/2014/main" id="{07A204FC-6075-4C9A-B3B0-0603E2ADED38}"/>
              </a:ext>
            </a:extLst>
          </p:cNvPr>
          <p:cNvSpPr txBox="1"/>
          <p:nvPr/>
        </p:nvSpPr>
        <p:spPr>
          <a:xfrm>
            <a:off x="4275437" y="1423661"/>
            <a:ext cx="5004487" cy="369332"/>
          </a:xfrm>
          <a:prstGeom prst="rect">
            <a:avLst/>
          </a:prstGeom>
          <a:noFill/>
        </p:spPr>
        <p:txBody>
          <a:bodyPr wrap="square" rtlCol="0">
            <a:spAutoFit/>
          </a:bodyPr>
          <a:lstStyle/>
          <a:p>
            <a:r>
              <a:rPr lang="zh-CN" altLang="en-US" dirty="0"/>
              <a:t>为方便起见， 这里采用</a:t>
            </a:r>
            <a:r>
              <a:rPr lang="en-US" altLang="zh-CN" dirty="0"/>
              <a:t>32</a:t>
            </a:r>
            <a:r>
              <a:rPr lang="zh-CN" altLang="en-US" dirty="0"/>
              <a:t>为</a:t>
            </a:r>
            <a:r>
              <a:rPr lang="en-US" altLang="zh-CN" dirty="0"/>
              <a:t>Linux</a:t>
            </a:r>
            <a:r>
              <a:rPr lang="zh-CN" altLang="en-US" dirty="0"/>
              <a:t>操作系统。</a:t>
            </a:r>
            <a:endParaRPr lang="en-US" dirty="0"/>
          </a:p>
        </p:txBody>
      </p:sp>
      <p:sp>
        <p:nvSpPr>
          <p:cNvPr id="87" name="Rectangle 86">
            <a:extLst>
              <a:ext uri="{FF2B5EF4-FFF2-40B4-BE49-F238E27FC236}">
                <a16:creationId xmlns:a16="http://schemas.microsoft.com/office/drawing/2014/main" id="{8345B594-C9D2-4AD8-8F9C-84AAEC9BF38A}"/>
              </a:ext>
            </a:extLst>
          </p:cNvPr>
          <p:cNvSpPr/>
          <p:nvPr/>
        </p:nvSpPr>
        <p:spPr>
          <a:xfrm>
            <a:off x="4523615" y="2188414"/>
            <a:ext cx="1157416" cy="6549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1GB</a:t>
            </a:r>
          </a:p>
          <a:p>
            <a:pPr algn="ctr"/>
            <a:r>
              <a:rPr lang="zh-CN" altLang="en-US" dirty="0">
                <a:solidFill>
                  <a:schemeClr val="tx1"/>
                </a:solidFill>
              </a:rPr>
              <a:t>内核空间</a:t>
            </a:r>
            <a:endParaRPr lang="en-US" dirty="0">
              <a:solidFill>
                <a:schemeClr val="tx1"/>
              </a:solidFill>
            </a:endParaRPr>
          </a:p>
        </p:txBody>
      </p:sp>
      <p:sp>
        <p:nvSpPr>
          <p:cNvPr id="299" name="TextBox 298">
            <a:extLst>
              <a:ext uri="{FF2B5EF4-FFF2-40B4-BE49-F238E27FC236}">
                <a16:creationId xmlns:a16="http://schemas.microsoft.com/office/drawing/2014/main" id="{D326D0E3-E2CD-4206-940B-2BD65F676F4E}"/>
              </a:ext>
            </a:extLst>
          </p:cNvPr>
          <p:cNvSpPr txBox="1"/>
          <p:nvPr/>
        </p:nvSpPr>
        <p:spPr>
          <a:xfrm>
            <a:off x="4711881" y="5230111"/>
            <a:ext cx="951470" cy="369332"/>
          </a:xfrm>
          <a:prstGeom prst="rect">
            <a:avLst/>
          </a:prstGeom>
          <a:noFill/>
        </p:spPr>
        <p:txBody>
          <a:bodyPr wrap="square" rtlCol="0">
            <a:spAutoFit/>
          </a:bodyPr>
          <a:lstStyle/>
          <a:p>
            <a:r>
              <a:rPr lang="zh-CN" altLang="en-US" dirty="0"/>
              <a:t>进程</a:t>
            </a:r>
            <a:r>
              <a:rPr lang="en-US" altLang="zh-CN" dirty="0"/>
              <a:t>1</a:t>
            </a:r>
            <a:endParaRPr lang="en-US" dirty="0"/>
          </a:p>
        </p:txBody>
      </p:sp>
      <p:sp>
        <p:nvSpPr>
          <p:cNvPr id="300" name="TextBox 299">
            <a:extLst>
              <a:ext uri="{FF2B5EF4-FFF2-40B4-BE49-F238E27FC236}">
                <a16:creationId xmlns:a16="http://schemas.microsoft.com/office/drawing/2014/main" id="{F800699C-0E33-4844-9F64-CD7BDDC27470}"/>
              </a:ext>
            </a:extLst>
          </p:cNvPr>
          <p:cNvSpPr txBox="1"/>
          <p:nvPr/>
        </p:nvSpPr>
        <p:spPr>
          <a:xfrm>
            <a:off x="3806402" y="4996257"/>
            <a:ext cx="395416" cy="369332"/>
          </a:xfrm>
          <a:prstGeom prst="rect">
            <a:avLst/>
          </a:prstGeom>
          <a:noFill/>
        </p:spPr>
        <p:txBody>
          <a:bodyPr wrap="square" rtlCol="0">
            <a:spAutoFit/>
          </a:bodyPr>
          <a:lstStyle/>
          <a:p>
            <a:r>
              <a:rPr lang="en-US" altLang="zh-CN" dirty="0"/>
              <a:t>0</a:t>
            </a:r>
            <a:endParaRPr lang="en-US" dirty="0"/>
          </a:p>
        </p:txBody>
      </p:sp>
      <p:sp>
        <p:nvSpPr>
          <p:cNvPr id="96" name="TextBox 95">
            <a:extLst>
              <a:ext uri="{FF2B5EF4-FFF2-40B4-BE49-F238E27FC236}">
                <a16:creationId xmlns:a16="http://schemas.microsoft.com/office/drawing/2014/main" id="{AA0CC711-1721-4776-8107-11A110BFD427}"/>
              </a:ext>
            </a:extLst>
          </p:cNvPr>
          <p:cNvSpPr txBox="1"/>
          <p:nvPr/>
        </p:nvSpPr>
        <p:spPr>
          <a:xfrm>
            <a:off x="3673914" y="2188414"/>
            <a:ext cx="1037967" cy="369332"/>
          </a:xfrm>
          <a:prstGeom prst="rect">
            <a:avLst/>
          </a:prstGeom>
          <a:noFill/>
        </p:spPr>
        <p:txBody>
          <a:bodyPr wrap="square" rtlCol="0">
            <a:spAutoFit/>
          </a:bodyPr>
          <a:lstStyle/>
          <a:p>
            <a:r>
              <a:rPr lang="en-US" altLang="zh-CN" dirty="0"/>
              <a:t>4G - 1</a:t>
            </a:r>
            <a:endParaRPr lang="en-US" dirty="0"/>
          </a:p>
        </p:txBody>
      </p:sp>
      <p:cxnSp>
        <p:nvCxnSpPr>
          <p:cNvPr id="304" name="Straight Arrow Connector 303">
            <a:extLst>
              <a:ext uri="{FF2B5EF4-FFF2-40B4-BE49-F238E27FC236}">
                <a16:creationId xmlns:a16="http://schemas.microsoft.com/office/drawing/2014/main" id="{4A384FC7-321E-4ED0-8852-CAE37A19C5F3}"/>
              </a:ext>
            </a:extLst>
          </p:cNvPr>
          <p:cNvCxnSpPr/>
          <p:nvPr/>
        </p:nvCxnSpPr>
        <p:spPr>
          <a:xfrm flipV="1">
            <a:off x="4004110" y="2557746"/>
            <a:ext cx="0" cy="2338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5C4502F1-67DC-4B0B-B1BB-54D04EE2C216}"/>
              </a:ext>
            </a:extLst>
          </p:cNvPr>
          <p:cNvSpPr/>
          <p:nvPr/>
        </p:nvSpPr>
        <p:spPr>
          <a:xfrm>
            <a:off x="5885576" y="2824787"/>
            <a:ext cx="1157416" cy="23376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3GB</a:t>
            </a:r>
          </a:p>
          <a:p>
            <a:pPr algn="ctr"/>
            <a:r>
              <a:rPr lang="zh-CN" altLang="en-US" dirty="0">
                <a:solidFill>
                  <a:schemeClr val="tx1"/>
                </a:solidFill>
              </a:rPr>
              <a:t>用户空间</a:t>
            </a:r>
            <a:endParaRPr lang="en-US" dirty="0">
              <a:solidFill>
                <a:schemeClr val="tx1"/>
              </a:solidFill>
            </a:endParaRPr>
          </a:p>
        </p:txBody>
      </p:sp>
      <p:sp>
        <p:nvSpPr>
          <p:cNvPr id="100" name="Rectangle 99">
            <a:extLst>
              <a:ext uri="{FF2B5EF4-FFF2-40B4-BE49-F238E27FC236}">
                <a16:creationId xmlns:a16="http://schemas.microsoft.com/office/drawing/2014/main" id="{94441253-4C83-4B65-8744-5ADD1656E453}"/>
              </a:ext>
            </a:extLst>
          </p:cNvPr>
          <p:cNvSpPr/>
          <p:nvPr/>
        </p:nvSpPr>
        <p:spPr>
          <a:xfrm>
            <a:off x="5885576" y="2169879"/>
            <a:ext cx="1157416" cy="6549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1GB</a:t>
            </a:r>
          </a:p>
          <a:p>
            <a:pPr algn="ctr"/>
            <a:r>
              <a:rPr lang="zh-CN" altLang="en-US" dirty="0">
                <a:solidFill>
                  <a:schemeClr val="tx1"/>
                </a:solidFill>
              </a:rPr>
              <a:t>内核空间</a:t>
            </a:r>
            <a:endParaRPr lang="en-US" dirty="0">
              <a:solidFill>
                <a:schemeClr val="tx1"/>
              </a:solidFill>
            </a:endParaRPr>
          </a:p>
        </p:txBody>
      </p:sp>
      <p:sp>
        <p:nvSpPr>
          <p:cNvPr id="101" name="TextBox 100">
            <a:extLst>
              <a:ext uri="{FF2B5EF4-FFF2-40B4-BE49-F238E27FC236}">
                <a16:creationId xmlns:a16="http://schemas.microsoft.com/office/drawing/2014/main" id="{F4E2961A-B255-4BFD-962B-B915C8C09950}"/>
              </a:ext>
            </a:extLst>
          </p:cNvPr>
          <p:cNvSpPr txBox="1"/>
          <p:nvPr/>
        </p:nvSpPr>
        <p:spPr>
          <a:xfrm>
            <a:off x="6073842" y="5211576"/>
            <a:ext cx="951470" cy="369332"/>
          </a:xfrm>
          <a:prstGeom prst="rect">
            <a:avLst/>
          </a:prstGeom>
          <a:noFill/>
        </p:spPr>
        <p:txBody>
          <a:bodyPr wrap="square" rtlCol="0">
            <a:spAutoFit/>
          </a:bodyPr>
          <a:lstStyle/>
          <a:p>
            <a:r>
              <a:rPr lang="zh-CN" altLang="en-US" dirty="0"/>
              <a:t>进程</a:t>
            </a:r>
            <a:r>
              <a:rPr lang="en-US" altLang="zh-CN" dirty="0"/>
              <a:t>1</a:t>
            </a:r>
            <a:endParaRPr lang="en-US" dirty="0"/>
          </a:p>
        </p:txBody>
      </p:sp>
      <p:sp>
        <p:nvSpPr>
          <p:cNvPr id="102" name="Rectangle 101">
            <a:extLst>
              <a:ext uri="{FF2B5EF4-FFF2-40B4-BE49-F238E27FC236}">
                <a16:creationId xmlns:a16="http://schemas.microsoft.com/office/drawing/2014/main" id="{48145F2A-F722-475A-8211-B864EE0FBA30}"/>
              </a:ext>
            </a:extLst>
          </p:cNvPr>
          <p:cNvSpPr/>
          <p:nvPr/>
        </p:nvSpPr>
        <p:spPr>
          <a:xfrm>
            <a:off x="7247537" y="2824787"/>
            <a:ext cx="1157416" cy="23376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3GB</a:t>
            </a:r>
          </a:p>
          <a:p>
            <a:pPr algn="ctr"/>
            <a:r>
              <a:rPr lang="zh-CN" altLang="en-US" dirty="0">
                <a:solidFill>
                  <a:schemeClr val="tx1"/>
                </a:solidFill>
              </a:rPr>
              <a:t>用户空间</a:t>
            </a:r>
            <a:endParaRPr lang="en-US" dirty="0">
              <a:solidFill>
                <a:schemeClr val="tx1"/>
              </a:solidFill>
            </a:endParaRPr>
          </a:p>
        </p:txBody>
      </p:sp>
      <p:sp>
        <p:nvSpPr>
          <p:cNvPr id="103" name="Rectangle 102">
            <a:extLst>
              <a:ext uri="{FF2B5EF4-FFF2-40B4-BE49-F238E27FC236}">
                <a16:creationId xmlns:a16="http://schemas.microsoft.com/office/drawing/2014/main" id="{DAD13FD5-F501-4922-8658-EBCE61692EB3}"/>
              </a:ext>
            </a:extLst>
          </p:cNvPr>
          <p:cNvSpPr/>
          <p:nvPr/>
        </p:nvSpPr>
        <p:spPr>
          <a:xfrm>
            <a:off x="7247537" y="2169879"/>
            <a:ext cx="1157416" cy="6549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1GB</a:t>
            </a:r>
          </a:p>
          <a:p>
            <a:pPr algn="ctr"/>
            <a:r>
              <a:rPr lang="zh-CN" altLang="en-US" dirty="0">
                <a:solidFill>
                  <a:schemeClr val="tx1"/>
                </a:solidFill>
              </a:rPr>
              <a:t>内核空间</a:t>
            </a:r>
            <a:endParaRPr lang="en-US" dirty="0">
              <a:solidFill>
                <a:schemeClr val="tx1"/>
              </a:solidFill>
            </a:endParaRPr>
          </a:p>
        </p:txBody>
      </p:sp>
      <p:sp>
        <p:nvSpPr>
          <p:cNvPr id="104" name="TextBox 103">
            <a:extLst>
              <a:ext uri="{FF2B5EF4-FFF2-40B4-BE49-F238E27FC236}">
                <a16:creationId xmlns:a16="http://schemas.microsoft.com/office/drawing/2014/main" id="{460B105B-C041-4E18-ADA2-54CE72886EC9}"/>
              </a:ext>
            </a:extLst>
          </p:cNvPr>
          <p:cNvSpPr txBox="1"/>
          <p:nvPr/>
        </p:nvSpPr>
        <p:spPr>
          <a:xfrm>
            <a:off x="7435803" y="5211576"/>
            <a:ext cx="951470" cy="369332"/>
          </a:xfrm>
          <a:prstGeom prst="rect">
            <a:avLst/>
          </a:prstGeom>
          <a:noFill/>
        </p:spPr>
        <p:txBody>
          <a:bodyPr wrap="square" rtlCol="0">
            <a:spAutoFit/>
          </a:bodyPr>
          <a:lstStyle/>
          <a:p>
            <a:r>
              <a:rPr lang="zh-CN" altLang="en-US" dirty="0"/>
              <a:t>进程</a:t>
            </a:r>
            <a:r>
              <a:rPr lang="en-US" altLang="zh-CN" dirty="0"/>
              <a:t>1</a:t>
            </a:r>
            <a:endParaRPr lang="en-US" dirty="0"/>
          </a:p>
        </p:txBody>
      </p:sp>
      <p:sp>
        <p:nvSpPr>
          <p:cNvPr id="305" name="Rectangle 304">
            <a:extLst>
              <a:ext uri="{FF2B5EF4-FFF2-40B4-BE49-F238E27FC236}">
                <a16:creationId xmlns:a16="http://schemas.microsoft.com/office/drawing/2014/main" id="{7D423A14-B64F-4CCB-849C-719C77D31B2C}"/>
              </a:ext>
            </a:extLst>
          </p:cNvPr>
          <p:cNvSpPr/>
          <p:nvPr/>
        </p:nvSpPr>
        <p:spPr>
          <a:xfrm>
            <a:off x="9546935" y="1597921"/>
            <a:ext cx="2266125" cy="260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随机间隔</a:t>
            </a:r>
            <a:endParaRPr lang="en-US" dirty="0">
              <a:solidFill>
                <a:schemeClr val="tx1"/>
              </a:solidFill>
            </a:endParaRPr>
          </a:p>
        </p:txBody>
      </p:sp>
      <p:sp>
        <p:nvSpPr>
          <p:cNvPr id="106" name="Rectangle 105">
            <a:extLst>
              <a:ext uri="{FF2B5EF4-FFF2-40B4-BE49-F238E27FC236}">
                <a16:creationId xmlns:a16="http://schemas.microsoft.com/office/drawing/2014/main" id="{F0DBF5E8-8CD0-432D-A6F6-44A0C763FA63}"/>
              </a:ext>
            </a:extLst>
          </p:cNvPr>
          <p:cNvSpPr/>
          <p:nvPr/>
        </p:nvSpPr>
        <p:spPr>
          <a:xfrm>
            <a:off x="9546935" y="1855354"/>
            <a:ext cx="2266125" cy="4606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栈</a:t>
            </a:r>
            <a:r>
              <a:rPr lang="en-US" altLang="zh-CN" dirty="0">
                <a:solidFill>
                  <a:schemeClr val="tx1"/>
                </a:solidFill>
              </a:rPr>
              <a:t>Stack</a:t>
            </a:r>
            <a:endParaRPr lang="en-US" dirty="0">
              <a:solidFill>
                <a:schemeClr val="tx1"/>
              </a:solidFill>
            </a:endParaRPr>
          </a:p>
        </p:txBody>
      </p:sp>
      <p:sp>
        <p:nvSpPr>
          <p:cNvPr id="107" name="Rectangle 106">
            <a:extLst>
              <a:ext uri="{FF2B5EF4-FFF2-40B4-BE49-F238E27FC236}">
                <a16:creationId xmlns:a16="http://schemas.microsoft.com/office/drawing/2014/main" id="{ACD75410-6DE1-4CEE-9C44-23215D934831}"/>
              </a:ext>
            </a:extLst>
          </p:cNvPr>
          <p:cNvSpPr/>
          <p:nvPr/>
        </p:nvSpPr>
        <p:spPr>
          <a:xfrm>
            <a:off x="9546934" y="2330742"/>
            <a:ext cx="2266125" cy="14210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8" name="Rectangle 107">
            <a:extLst>
              <a:ext uri="{FF2B5EF4-FFF2-40B4-BE49-F238E27FC236}">
                <a16:creationId xmlns:a16="http://schemas.microsoft.com/office/drawing/2014/main" id="{D875A5E2-D2E0-4783-B869-1EFA05DAABE3}"/>
              </a:ext>
            </a:extLst>
          </p:cNvPr>
          <p:cNvSpPr/>
          <p:nvPr/>
        </p:nvSpPr>
        <p:spPr>
          <a:xfrm>
            <a:off x="9546934" y="3751774"/>
            <a:ext cx="2266125" cy="4606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堆</a:t>
            </a:r>
            <a:r>
              <a:rPr lang="en-US" altLang="zh-CN" dirty="0">
                <a:solidFill>
                  <a:schemeClr val="tx1"/>
                </a:solidFill>
              </a:rPr>
              <a:t>Heap</a:t>
            </a:r>
            <a:endParaRPr lang="en-US" dirty="0">
              <a:solidFill>
                <a:schemeClr val="tx1"/>
              </a:solidFill>
            </a:endParaRPr>
          </a:p>
        </p:txBody>
      </p:sp>
      <p:sp>
        <p:nvSpPr>
          <p:cNvPr id="109" name="Rectangle 108">
            <a:extLst>
              <a:ext uri="{FF2B5EF4-FFF2-40B4-BE49-F238E27FC236}">
                <a16:creationId xmlns:a16="http://schemas.microsoft.com/office/drawing/2014/main" id="{FD622860-F36E-4075-8CB7-A50330E297BD}"/>
              </a:ext>
            </a:extLst>
          </p:cNvPr>
          <p:cNvSpPr/>
          <p:nvPr/>
        </p:nvSpPr>
        <p:spPr>
          <a:xfrm>
            <a:off x="9546933" y="4212400"/>
            <a:ext cx="2266125" cy="4606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未初始化数据段</a:t>
            </a:r>
            <a:r>
              <a:rPr lang="en-US" altLang="zh-CN" dirty="0">
                <a:solidFill>
                  <a:schemeClr val="tx1"/>
                </a:solidFill>
              </a:rPr>
              <a:t>BSS</a:t>
            </a:r>
            <a:endParaRPr lang="en-US" dirty="0">
              <a:solidFill>
                <a:schemeClr val="tx1"/>
              </a:solidFill>
            </a:endParaRPr>
          </a:p>
        </p:txBody>
      </p:sp>
      <p:sp>
        <p:nvSpPr>
          <p:cNvPr id="110" name="Rectangle 109">
            <a:extLst>
              <a:ext uri="{FF2B5EF4-FFF2-40B4-BE49-F238E27FC236}">
                <a16:creationId xmlns:a16="http://schemas.microsoft.com/office/drawing/2014/main" id="{050BA9D5-748C-468F-B1BF-7EE8B4E7BF44}"/>
              </a:ext>
            </a:extLst>
          </p:cNvPr>
          <p:cNvSpPr/>
          <p:nvPr/>
        </p:nvSpPr>
        <p:spPr>
          <a:xfrm>
            <a:off x="9546932" y="4669601"/>
            <a:ext cx="2266125" cy="4606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数据段</a:t>
            </a:r>
            <a:r>
              <a:rPr lang="en-US" altLang="zh-CN" dirty="0">
                <a:solidFill>
                  <a:schemeClr val="tx1"/>
                </a:solidFill>
              </a:rPr>
              <a:t>Data</a:t>
            </a:r>
            <a:endParaRPr lang="en-US" dirty="0">
              <a:solidFill>
                <a:schemeClr val="tx1"/>
              </a:solidFill>
            </a:endParaRPr>
          </a:p>
        </p:txBody>
      </p:sp>
      <p:sp>
        <p:nvSpPr>
          <p:cNvPr id="111" name="Rectangle 110">
            <a:extLst>
              <a:ext uri="{FF2B5EF4-FFF2-40B4-BE49-F238E27FC236}">
                <a16:creationId xmlns:a16="http://schemas.microsoft.com/office/drawing/2014/main" id="{9703B9FC-8E42-4C68-BCEA-C00975FB91C9}"/>
              </a:ext>
            </a:extLst>
          </p:cNvPr>
          <p:cNvSpPr/>
          <p:nvPr/>
        </p:nvSpPr>
        <p:spPr>
          <a:xfrm>
            <a:off x="9546931" y="5120282"/>
            <a:ext cx="2266125" cy="4606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代码段</a:t>
            </a:r>
            <a:r>
              <a:rPr lang="en-US" altLang="zh-CN" dirty="0">
                <a:solidFill>
                  <a:schemeClr val="tx1"/>
                </a:solidFill>
              </a:rPr>
              <a:t>Text</a:t>
            </a:r>
            <a:endParaRPr lang="en-US" dirty="0">
              <a:solidFill>
                <a:schemeClr val="tx1"/>
              </a:solidFill>
            </a:endParaRPr>
          </a:p>
        </p:txBody>
      </p:sp>
      <p:cxnSp>
        <p:nvCxnSpPr>
          <p:cNvPr id="307" name="Straight Arrow Connector 306">
            <a:extLst>
              <a:ext uri="{FF2B5EF4-FFF2-40B4-BE49-F238E27FC236}">
                <a16:creationId xmlns:a16="http://schemas.microsoft.com/office/drawing/2014/main" id="{21FD8627-709E-4A66-94B6-589306B8F418}"/>
              </a:ext>
            </a:extLst>
          </p:cNvPr>
          <p:cNvCxnSpPr>
            <a:cxnSpLocks/>
          </p:cNvCxnSpPr>
          <p:nvPr/>
        </p:nvCxnSpPr>
        <p:spPr>
          <a:xfrm flipV="1">
            <a:off x="8418367" y="1597921"/>
            <a:ext cx="1136080" cy="1226867"/>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63EC415F-50EF-46C4-BF31-27274F402354}"/>
              </a:ext>
            </a:extLst>
          </p:cNvPr>
          <p:cNvSpPr/>
          <p:nvPr/>
        </p:nvSpPr>
        <p:spPr>
          <a:xfrm>
            <a:off x="9554447" y="5567538"/>
            <a:ext cx="2266125" cy="9212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09" name="Straight Arrow Connector 308">
            <a:extLst>
              <a:ext uri="{FF2B5EF4-FFF2-40B4-BE49-F238E27FC236}">
                <a16:creationId xmlns:a16="http://schemas.microsoft.com/office/drawing/2014/main" id="{A1358BF8-49D2-406B-A590-F4A1A00D98C5}"/>
              </a:ext>
            </a:extLst>
          </p:cNvPr>
          <p:cNvCxnSpPr/>
          <p:nvPr/>
        </p:nvCxnSpPr>
        <p:spPr>
          <a:xfrm>
            <a:off x="8387273" y="5162388"/>
            <a:ext cx="1097196" cy="1326402"/>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311" name="TextBox 310">
            <a:extLst>
              <a:ext uri="{FF2B5EF4-FFF2-40B4-BE49-F238E27FC236}">
                <a16:creationId xmlns:a16="http://schemas.microsoft.com/office/drawing/2014/main" id="{18976BF4-E05A-40E3-9ABB-F8B6FF65B40A}"/>
              </a:ext>
            </a:extLst>
          </p:cNvPr>
          <p:cNvSpPr txBox="1"/>
          <p:nvPr/>
        </p:nvSpPr>
        <p:spPr>
          <a:xfrm>
            <a:off x="2187145" y="5993027"/>
            <a:ext cx="6497049" cy="369332"/>
          </a:xfrm>
          <a:prstGeom prst="rect">
            <a:avLst/>
          </a:prstGeom>
          <a:noFill/>
        </p:spPr>
        <p:txBody>
          <a:bodyPr wrap="square" rtlCol="0">
            <a:spAutoFit/>
          </a:bodyPr>
          <a:lstStyle/>
          <a:p>
            <a:r>
              <a:rPr lang="zh-CN" altLang="en-US" dirty="0"/>
              <a:t>注意：内核空间是共享的，用户空间各进程逻辑上是独立的。</a:t>
            </a:r>
            <a:endParaRPr lang="en-US" dirty="0"/>
          </a:p>
        </p:txBody>
      </p:sp>
    </p:spTree>
    <p:extLst>
      <p:ext uri="{BB962C8B-B14F-4D97-AF65-F5344CB8AC3E}">
        <p14:creationId xmlns:p14="http://schemas.microsoft.com/office/powerpoint/2010/main" val="321863022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CustomShape 1"/>
          <p:cNvSpPr/>
          <p:nvPr/>
        </p:nvSpPr>
        <p:spPr>
          <a:xfrm>
            <a:off x="480284" y="369210"/>
            <a:ext cx="8595000" cy="77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zh-CN" altLang="en-US" sz="3600" b="1" spc="-1" dirty="0">
                <a:solidFill>
                  <a:srgbClr val="5FCBEF"/>
                </a:solidFill>
                <a:latin typeface="Trebuchet MS"/>
              </a:rPr>
              <a:t>虚拟地址和物理地址</a:t>
            </a:r>
            <a:endParaRPr lang="en-US" sz="3600" b="1" strike="noStrike" spc="-1" dirty="0">
              <a:latin typeface="Arial"/>
            </a:endParaRPr>
          </a:p>
        </p:txBody>
      </p:sp>
      <p:grpSp>
        <p:nvGrpSpPr>
          <p:cNvPr id="27" name="Group 26">
            <a:extLst>
              <a:ext uri="{FF2B5EF4-FFF2-40B4-BE49-F238E27FC236}">
                <a16:creationId xmlns:a16="http://schemas.microsoft.com/office/drawing/2014/main" id="{53552370-4ACD-4D56-806F-E980F97DBAFA}"/>
              </a:ext>
            </a:extLst>
          </p:cNvPr>
          <p:cNvGrpSpPr/>
          <p:nvPr/>
        </p:nvGrpSpPr>
        <p:grpSpPr>
          <a:xfrm>
            <a:off x="3982754" y="4503808"/>
            <a:ext cx="7076543" cy="2396672"/>
            <a:chOff x="1511403" y="3677626"/>
            <a:chExt cx="7830305" cy="2814724"/>
          </a:xfrm>
        </p:grpSpPr>
        <p:sp>
          <p:nvSpPr>
            <p:cNvPr id="10" name="TextBox 9">
              <a:extLst>
                <a:ext uri="{FF2B5EF4-FFF2-40B4-BE49-F238E27FC236}">
                  <a16:creationId xmlns:a16="http://schemas.microsoft.com/office/drawing/2014/main" id="{37F031E0-ECF8-46A4-8006-73325DBE26C1}"/>
                </a:ext>
              </a:extLst>
            </p:cNvPr>
            <p:cNvSpPr txBox="1"/>
            <p:nvPr/>
          </p:nvSpPr>
          <p:spPr>
            <a:xfrm>
              <a:off x="7050697" y="5082647"/>
              <a:ext cx="415860" cy="1409703"/>
            </a:xfrm>
            <a:prstGeom prst="rect">
              <a:avLst/>
            </a:prstGeom>
            <a:noFill/>
          </p:spPr>
          <p:txBody>
            <a:bodyPr wrap="square" rtlCol="0">
              <a:spAutoFit/>
            </a:bodyPr>
            <a:lstStyle/>
            <a:p>
              <a:r>
                <a:rPr lang="zh-CN" altLang="en-US" dirty="0"/>
                <a:t>硬盘接口</a:t>
              </a:r>
              <a:endParaRPr lang="en-US" dirty="0"/>
            </a:p>
          </p:txBody>
        </p:sp>
        <p:sp>
          <p:nvSpPr>
            <p:cNvPr id="23" name="Rectangle 22">
              <a:extLst>
                <a:ext uri="{FF2B5EF4-FFF2-40B4-BE49-F238E27FC236}">
                  <a16:creationId xmlns:a16="http://schemas.microsoft.com/office/drawing/2014/main" id="{52F90B0E-9E69-424D-B3EC-94755B530BD4}"/>
                </a:ext>
              </a:extLst>
            </p:cNvPr>
            <p:cNvSpPr/>
            <p:nvPr/>
          </p:nvSpPr>
          <p:spPr>
            <a:xfrm>
              <a:off x="2973060" y="3677626"/>
              <a:ext cx="1742941" cy="1653406"/>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a:extLst>
                <a:ext uri="{FF2B5EF4-FFF2-40B4-BE49-F238E27FC236}">
                  <a16:creationId xmlns:a16="http://schemas.microsoft.com/office/drawing/2014/main" id="{F28D0EB6-F4B6-4DA7-B5E7-039C39A3A43D}"/>
                </a:ext>
              </a:extLst>
            </p:cNvPr>
            <p:cNvSpPr/>
            <p:nvPr/>
          </p:nvSpPr>
          <p:spPr>
            <a:xfrm>
              <a:off x="3080478" y="3771680"/>
              <a:ext cx="1461657" cy="44668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CPU</a:t>
              </a:r>
            </a:p>
          </p:txBody>
        </p:sp>
        <p:sp>
          <p:nvSpPr>
            <p:cNvPr id="6" name="Rectangle 5">
              <a:extLst>
                <a:ext uri="{FF2B5EF4-FFF2-40B4-BE49-F238E27FC236}">
                  <a16:creationId xmlns:a16="http://schemas.microsoft.com/office/drawing/2014/main" id="{4D30641F-0770-4FF1-B24A-019FAAD343B3}"/>
                </a:ext>
              </a:extLst>
            </p:cNvPr>
            <p:cNvSpPr/>
            <p:nvPr/>
          </p:nvSpPr>
          <p:spPr>
            <a:xfrm>
              <a:off x="5117114" y="5319935"/>
              <a:ext cx="1640634" cy="82906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硬盘控制器</a:t>
              </a:r>
              <a:endParaRPr lang="en-US" dirty="0">
                <a:solidFill>
                  <a:schemeClr val="tx1"/>
                </a:solidFill>
              </a:endParaRPr>
            </a:p>
          </p:txBody>
        </p:sp>
        <p:sp>
          <p:nvSpPr>
            <p:cNvPr id="7" name="Rectangle 6">
              <a:extLst>
                <a:ext uri="{FF2B5EF4-FFF2-40B4-BE49-F238E27FC236}">
                  <a16:creationId xmlns:a16="http://schemas.microsoft.com/office/drawing/2014/main" id="{01F53F01-C07C-4B83-A461-759CDD615D40}"/>
                </a:ext>
              </a:extLst>
            </p:cNvPr>
            <p:cNvSpPr/>
            <p:nvPr/>
          </p:nvSpPr>
          <p:spPr>
            <a:xfrm>
              <a:off x="7701074" y="5331046"/>
              <a:ext cx="1640634" cy="82906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硬盘</a:t>
              </a:r>
              <a:endParaRPr lang="en-US" dirty="0">
                <a:solidFill>
                  <a:schemeClr val="tx1"/>
                </a:solidFill>
              </a:endParaRPr>
            </a:p>
          </p:txBody>
        </p:sp>
        <p:sp>
          <p:nvSpPr>
            <p:cNvPr id="8" name="Arrow: Left-Right 7">
              <a:extLst>
                <a:ext uri="{FF2B5EF4-FFF2-40B4-BE49-F238E27FC236}">
                  <a16:creationId xmlns:a16="http://schemas.microsoft.com/office/drawing/2014/main" id="{15F0460B-F427-4884-9140-5DBF88AB18C3}"/>
                </a:ext>
              </a:extLst>
            </p:cNvPr>
            <p:cNvSpPr/>
            <p:nvPr/>
          </p:nvSpPr>
          <p:spPr>
            <a:xfrm>
              <a:off x="6791261" y="5626387"/>
              <a:ext cx="902344" cy="238382"/>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Arrow: Left-Right-Up 10">
              <a:extLst>
                <a:ext uri="{FF2B5EF4-FFF2-40B4-BE49-F238E27FC236}">
                  <a16:creationId xmlns:a16="http://schemas.microsoft.com/office/drawing/2014/main" id="{90157678-4393-4105-BC96-1F0F921ED8C4}"/>
                </a:ext>
              </a:extLst>
            </p:cNvPr>
            <p:cNvSpPr/>
            <p:nvPr/>
          </p:nvSpPr>
          <p:spPr>
            <a:xfrm>
              <a:off x="2570361" y="5234278"/>
              <a:ext cx="2513239" cy="706541"/>
            </a:xfrm>
            <a:prstGeom prst="leftRightUp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D07B6C86-6E9E-4212-A12A-3CBE0C39E3F0}"/>
                </a:ext>
              </a:extLst>
            </p:cNvPr>
            <p:cNvSpPr/>
            <p:nvPr/>
          </p:nvSpPr>
          <p:spPr>
            <a:xfrm>
              <a:off x="1511403" y="3749458"/>
              <a:ext cx="1081328" cy="2738209"/>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内存</a:t>
              </a:r>
              <a:endParaRPr lang="en-US" dirty="0">
                <a:solidFill>
                  <a:schemeClr val="tx1"/>
                </a:solidFill>
              </a:endParaRPr>
            </a:p>
          </p:txBody>
        </p:sp>
        <p:sp>
          <p:nvSpPr>
            <p:cNvPr id="13" name="Rectangle 12">
              <a:extLst>
                <a:ext uri="{FF2B5EF4-FFF2-40B4-BE49-F238E27FC236}">
                  <a16:creationId xmlns:a16="http://schemas.microsoft.com/office/drawing/2014/main" id="{3CA9284A-D3C7-4F07-BABF-C576236AA292}"/>
                </a:ext>
              </a:extLst>
            </p:cNvPr>
            <p:cNvSpPr/>
            <p:nvPr/>
          </p:nvSpPr>
          <p:spPr>
            <a:xfrm>
              <a:off x="3107336" y="4787589"/>
              <a:ext cx="1461657" cy="44668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MMU</a:t>
              </a:r>
            </a:p>
          </p:txBody>
        </p:sp>
        <p:sp>
          <p:nvSpPr>
            <p:cNvPr id="2" name="Arrow: Down 1">
              <a:extLst>
                <a:ext uri="{FF2B5EF4-FFF2-40B4-BE49-F238E27FC236}">
                  <a16:creationId xmlns:a16="http://schemas.microsoft.com/office/drawing/2014/main" id="{E33575B4-C0C8-43A3-A3E5-4A09566A9EF5}"/>
                </a:ext>
              </a:extLst>
            </p:cNvPr>
            <p:cNvSpPr/>
            <p:nvPr/>
          </p:nvSpPr>
          <p:spPr>
            <a:xfrm>
              <a:off x="3638902" y="4265898"/>
              <a:ext cx="339974" cy="521691"/>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D3C754DC-D706-447A-A4FF-38DE5B050717}"/>
                </a:ext>
              </a:extLst>
            </p:cNvPr>
            <p:cNvSpPr txBox="1"/>
            <p:nvPr/>
          </p:nvSpPr>
          <p:spPr>
            <a:xfrm>
              <a:off x="3163820" y="4262803"/>
              <a:ext cx="1290134" cy="433755"/>
            </a:xfrm>
            <a:prstGeom prst="rect">
              <a:avLst/>
            </a:prstGeom>
            <a:noFill/>
          </p:spPr>
          <p:txBody>
            <a:bodyPr wrap="square" rtlCol="0">
              <a:spAutoFit/>
            </a:bodyPr>
            <a:lstStyle/>
            <a:p>
              <a:r>
                <a:rPr lang="zh-CN" altLang="en-US" dirty="0"/>
                <a:t>虚拟地址</a:t>
              </a:r>
              <a:endParaRPr lang="en-US" dirty="0"/>
            </a:p>
          </p:txBody>
        </p:sp>
        <p:sp>
          <p:nvSpPr>
            <p:cNvPr id="25" name="TextBox 24">
              <a:extLst>
                <a:ext uri="{FF2B5EF4-FFF2-40B4-BE49-F238E27FC236}">
                  <a16:creationId xmlns:a16="http://schemas.microsoft.com/office/drawing/2014/main" id="{41BD6CB5-E154-43F8-98CB-A81DF8E8454B}"/>
                </a:ext>
              </a:extLst>
            </p:cNvPr>
            <p:cNvSpPr txBox="1"/>
            <p:nvPr/>
          </p:nvSpPr>
          <p:spPr>
            <a:xfrm>
              <a:off x="3310258" y="5582723"/>
              <a:ext cx="1305770" cy="433755"/>
            </a:xfrm>
            <a:prstGeom prst="rect">
              <a:avLst/>
            </a:prstGeom>
            <a:noFill/>
          </p:spPr>
          <p:txBody>
            <a:bodyPr wrap="square" rtlCol="0">
              <a:spAutoFit/>
            </a:bodyPr>
            <a:lstStyle/>
            <a:p>
              <a:r>
                <a:rPr lang="zh-CN" altLang="en-US" dirty="0"/>
                <a:t>物理地址</a:t>
              </a:r>
              <a:endParaRPr lang="en-US" dirty="0"/>
            </a:p>
          </p:txBody>
        </p:sp>
      </p:grpSp>
      <p:grpSp>
        <p:nvGrpSpPr>
          <p:cNvPr id="3" name="Group 2">
            <a:extLst>
              <a:ext uri="{FF2B5EF4-FFF2-40B4-BE49-F238E27FC236}">
                <a16:creationId xmlns:a16="http://schemas.microsoft.com/office/drawing/2014/main" id="{39E42DE2-24C0-4C09-B44F-4C5879816520}"/>
              </a:ext>
            </a:extLst>
          </p:cNvPr>
          <p:cNvGrpSpPr/>
          <p:nvPr/>
        </p:nvGrpSpPr>
        <p:grpSpPr>
          <a:xfrm>
            <a:off x="3676218" y="1200834"/>
            <a:ext cx="6405306" cy="3789291"/>
            <a:chOff x="3777066" y="1214424"/>
            <a:chExt cx="6405306" cy="3789291"/>
          </a:xfrm>
        </p:grpSpPr>
        <p:sp>
          <p:nvSpPr>
            <p:cNvPr id="33" name="Rectangle 32">
              <a:extLst>
                <a:ext uri="{FF2B5EF4-FFF2-40B4-BE49-F238E27FC236}">
                  <a16:creationId xmlns:a16="http://schemas.microsoft.com/office/drawing/2014/main" id="{43C9F532-74E4-44EB-A730-B0EF3B2D831C}"/>
                </a:ext>
              </a:extLst>
            </p:cNvPr>
            <p:cNvSpPr/>
            <p:nvPr/>
          </p:nvSpPr>
          <p:spPr>
            <a:xfrm>
              <a:off x="3938393" y="1648368"/>
              <a:ext cx="1346886" cy="35159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第</a:t>
              </a:r>
              <a:r>
                <a:rPr lang="en-US" altLang="zh-CN" dirty="0">
                  <a:solidFill>
                    <a:schemeClr val="tx1"/>
                  </a:solidFill>
                </a:rPr>
                <a:t>0</a:t>
              </a:r>
              <a:r>
                <a:rPr lang="zh-CN" altLang="en-US" dirty="0">
                  <a:solidFill>
                    <a:schemeClr val="tx1"/>
                  </a:solidFill>
                </a:rPr>
                <a:t>页</a:t>
              </a:r>
              <a:endParaRPr lang="en-US" dirty="0">
                <a:solidFill>
                  <a:schemeClr val="tx1"/>
                </a:solidFill>
              </a:endParaRPr>
            </a:p>
          </p:txBody>
        </p:sp>
        <p:sp>
          <p:nvSpPr>
            <p:cNvPr id="35" name="Rectangle 34">
              <a:extLst>
                <a:ext uri="{FF2B5EF4-FFF2-40B4-BE49-F238E27FC236}">
                  <a16:creationId xmlns:a16="http://schemas.microsoft.com/office/drawing/2014/main" id="{4D2F36EF-7D25-4A52-AD32-0516C4A1A77F}"/>
                </a:ext>
              </a:extLst>
            </p:cNvPr>
            <p:cNvSpPr/>
            <p:nvPr/>
          </p:nvSpPr>
          <p:spPr>
            <a:xfrm>
              <a:off x="3938393" y="2002596"/>
              <a:ext cx="1346886" cy="35159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第</a:t>
              </a:r>
              <a:r>
                <a:rPr lang="en-US" altLang="zh-CN" dirty="0">
                  <a:solidFill>
                    <a:schemeClr val="tx1"/>
                  </a:solidFill>
                </a:rPr>
                <a:t>1</a:t>
              </a:r>
              <a:r>
                <a:rPr lang="zh-CN" altLang="en-US" dirty="0">
                  <a:solidFill>
                    <a:schemeClr val="tx1"/>
                  </a:solidFill>
                </a:rPr>
                <a:t>页</a:t>
              </a:r>
              <a:endParaRPr lang="en-US" dirty="0">
                <a:solidFill>
                  <a:schemeClr val="tx1"/>
                </a:solidFill>
              </a:endParaRPr>
            </a:p>
          </p:txBody>
        </p:sp>
        <p:sp>
          <p:nvSpPr>
            <p:cNvPr id="36" name="Rectangle 35">
              <a:extLst>
                <a:ext uri="{FF2B5EF4-FFF2-40B4-BE49-F238E27FC236}">
                  <a16:creationId xmlns:a16="http://schemas.microsoft.com/office/drawing/2014/main" id="{CE9F8812-950B-42C4-9DD8-9B42432AE066}"/>
                </a:ext>
              </a:extLst>
            </p:cNvPr>
            <p:cNvSpPr/>
            <p:nvPr/>
          </p:nvSpPr>
          <p:spPr>
            <a:xfrm>
              <a:off x="3938393" y="2303280"/>
              <a:ext cx="1346886" cy="35159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第</a:t>
              </a:r>
              <a:r>
                <a:rPr lang="en-US" altLang="zh-CN" dirty="0">
                  <a:solidFill>
                    <a:schemeClr val="tx1"/>
                  </a:solidFill>
                </a:rPr>
                <a:t>2</a:t>
              </a:r>
              <a:r>
                <a:rPr lang="zh-CN" altLang="en-US" dirty="0">
                  <a:solidFill>
                    <a:schemeClr val="tx1"/>
                  </a:solidFill>
                </a:rPr>
                <a:t>页</a:t>
              </a:r>
              <a:endParaRPr lang="en-US" dirty="0">
                <a:solidFill>
                  <a:schemeClr val="tx1"/>
                </a:solidFill>
              </a:endParaRPr>
            </a:p>
          </p:txBody>
        </p:sp>
        <p:sp>
          <p:nvSpPr>
            <p:cNvPr id="37" name="Rectangle 36">
              <a:extLst>
                <a:ext uri="{FF2B5EF4-FFF2-40B4-BE49-F238E27FC236}">
                  <a16:creationId xmlns:a16="http://schemas.microsoft.com/office/drawing/2014/main" id="{94AE4A75-18D5-462D-9EAA-E3E11F79BB3C}"/>
                </a:ext>
              </a:extLst>
            </p:cNvPr>
            <p:cNvSpPr/>
            <p:nvPr/>
          </p:nvSpPr>
          <p:spPr>
            <a:xfrm>
              <a:off x="3938393" y="2653388"/>
              <a:ext cx="1346886" cy="35159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第</a:t>
              </a:r>
              <a:r>
                <a:rPr lang="en-US" altLang="zh-CN" dirty="0">
                  <a:solidFill>
                    <a:schemeClr val="tx1"/>
                  </a:solidFill>
                </a:rPr>
                <a:t>3</a:t>
              </a:r>
              <a:r>
                <a:rPr lang="zh-CN" altLang="en-US" dirty="0">
                  <a:solidFill>
                    <a:schemeClr val="tx1"/>
                  </a:solidFill>
                </a:rPr>
                <a:t>页</a:t>
              </a:r>
              <a:endParaRPr lang="en-US" dirty="0">
                <a:solidFill>
                  <a:schemeClr val="tx1"/>
                </a:solidFill>
              </a:endParaRPr>
            </a:p>
          </p:txBody>
        </p:sp>
        <p:sp>
          <p:nvSpPr>
            <p:cNvPr id="38" name="Rectangle 37">
              <a:extLst>
                <a:ext uri="{FF2B5EF4-FFF2-40B4-BE49-F238E27FC236}">
                  <a16:creationId xmlns:a16="http://schemas.microsoft.com/office/drawing/2014/main" id="{21971F36-22A9-4AD4-92CE-05447C8BBD65}"/>
                </a:ext>
              </a:extLst>
            </p:cNvPr>
            <p:cNvSpPr/>
            <p:nvPr/>
          </p:nvSpPr>
          <p:spPr>
            <a:xfrm>
              <a:off x="3938393" y="3002265"/>
              <a:ext cx="1346886" cy="35159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第</a:t>
              </a:r>
              <a:r>
                <a:rPr lang="en-US" altLang="zh-CN" dirty="0">
                  <a:solidFill>
                    <a:schemeClr val="tx1"/>
                  </a:solidFill>
                </a:rPr>
                <a:t>4</a:t>
              </a:r>
              <a:r>
                <a:rPr lang="zh-CN" altLang="en-US" dirty="0">
                  <a:solidFill>
                    <a:schemeClr val="tx1"/>
                  </a:solidFill>
                </a:rPr>
                <a:t>页</a:t>
              </a:r>
              <a:endParaRPr lang="en-US" dirty="0">
                <a:solidFill>
                  <a:schemeClr val="tx1"/>
                </a:solidFill>
              </a:endParaRPr>
            </a:p>
          </p:txBody>
        </p:sp>
        <p:sp>
          <p:nvSpPr>
            <p:cNvPr id="31" name="TextBox 30">
              <a:extLst>
                <a:ext uri="{FF2B5EF4-FFF2-40B4-BE49-F238E27FC236}">
                  <a16:creationId xmlns:a16="http://schemas.microsoft.com/office/drawing/2014/main" id="{2AA1B1DF-257B-4031-820C-67E7EC342D00}"/>
                </a:ext>
              </a:extLst>
            </p:cNvPr>
            <p:cNvSpPr txBox="1"/>
            <p:nvPr/>
          </p:nvSpPr>
          <p:spPr>
            <a:xfrm>
              <a:off x="3777066" y="1260193"/>
              <a:ext cx="1635929" cy="369332"/>
            </a:xfrm>
            <a:prstGeom prst="rect">
              <a:avLst/>
            </a:prstGeom>
            <a:noFill/>
          </p:spPr>
          <p:txBody>
            <a:bodyPr wrap="square" rtlCol="0">
              <a:spAutoFit/>
            </a:bodyPr>
            <a:lstStyle/>
            <a:p>
              <a:r>
                <a:rPr lang="zh-CN" altLang="en-US" dirty="0"/>
                <a:t>应用程序空间</a:t>
              </a:r>
              <a:endParaRPr lang="en-US" dirty="0"/>
            </a:p>
          </p:txBody>
        </p:sp>
        <p:sp>
          <p:nvSpPr>
            <p:cNvPr id="41" name="Rectangle 40">
              <a:extLst>
                <a:ext uri="{FF2B5EF4-FFF2-40B4-BE49-F238E27FC236}">
                  <a16:creationId xmlns:a16="http://schemas.microsoft.com/office/drawing/2014/main" id="{A61CC5C4-F7C6-413A-B160-F1A5485CD8EE}"/>
                </a:ext>
              </a:extLst>
            </p:cNvPr>
            <p:cNvSpPr/>
            <p:nvPr/>
          </p:nvSpPr>
          <p:spPr>
            <a:xfrm>
              <a:off x="5781609" y="1648368"/>
              <a:ext cx="1006912" cy="35159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第</a:t>
              </a:r>
              <a:r>
                <a:rPr lang="en-US" altLang="zh-CN" dirty="0">
                  <a:solidFill>
                    <a:schemeClr val="tx1"/>
                  </a:solidFill>
                </a:rPr>
                <a:t>0</a:t>
              </a:r>
              <a:r>
                <a:rPr lang="zh-CN" altLang="en-US" dirty="0">
                  <a:solidFill>
                    <a:schemeClr val="tx1"/>
                  </a:solidFill>
                </a:rPr>
                <a:t>页</a:t>
              </a:r>
              <a:endParaRPr lang="en-US" dirty="0">
                <a:solidFill>
                  <a:schemeClr val="tx1"/>
                </a:solidFill>
              </a:endParaRPr>
            </a:p>
          </p:txBody>
        </p:sp>
        <p:sp>
          <p:nvSpPr>
            <p:cNvPr id="42" name="Rectangle 41">
              <a:extLst>
                <a:ext uri="{FF2B5EF4-FFF2-40B4-BE49-F238E27FC236}">
                  <a16:creationId xmlns:a16="http://schemas.microsoft.com/office/drawing/2014/main" id="{B963DD0F-4BB5-48C2-8ECE-4BB9D987B7CE}"/>
                </a:ext>
              </a:extLst>
            </p:cNvPr>
            <p:cNvSpPr/>
            <p:nvPr/>
          </p:nvSpPr>
          <p:spPr>
            <a:xfrm>
              <a:off x="5781609" y="2002596"/>
              <a:ext cx="1006912" cy="35159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第</a:t>
              </a:r>
              <a:r>
                <a:rPr lang="en-US" altLang="zh-CN" dirty="0">
                  <a:solidFill>
                    <a:schemeClr val="tx1"/>
                  </a:solidFill>
                </a:rPr>
                <a:t>1</a:t>
              </a:r>
              <a:r>
                <a:rPr lang="zh-CN" altLang="en-US" dirty="0">
                  <a:solidFill>
                    <a:schemeClr val="tx1"/>
                  </a:solidFill>
                </a:rPr>
                <a:t>页</a:t>
              </a:r>
              <a:endParaRPr lang="en-US" dirty="0">
                <a:solidFill>
                  <a:schemeClr val="tx1"/>
                </a:solidFill>
              </a:endParaRPr>
            </a:p>
          </p:txBody>
        </p:sp>
        <p:sp>
          <p:nvSpPr>
            <p:cNvPr id="43" name="Rectangle 42">
              <a:extLst>
                <a:ext uri="{FF2B5EF4-FFF2-40B4-BE49-F238E27FC236}">
                  <a16:creationId xmlns:a16="http://schemas.microsoft.com/office/drawing/2014/main" id="{A71ED160-CDE4-4618-9F93-91D8F2EF563A}"/>
                </a:ext>
              </a:extLst>
            </p:cNvPr>
            <p:cNvSpPr/>
            <p:nvPr/>
          </p:nvSpPr>
          <p:spPr>
            <a:xfrm>
              <a:off x="5781609" y="2303280"/>
              <a:ext cx="1006912" cy="35159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第</a:t>
              </a:r>
              <a:r>
                <a:rPr lang="en-US" altLang="zh-CN" dirty="0">
                  <a:solidFill>
                    <a:schemeClr val="tx1"/>
                  </a:solidFill>
                </a:rPr>
                <a:t>2</a:t>
              </a:r>
              <a:r>
                <a:rPr lang="zh-CN" altLang="en-US" dirty="0">
                  <a:solidFill>
                    <a:schemeClr val="tx1"/>
                  </a:solidFill>
                </a:rPr>
                <a:t>页</a:t>
              </a:r>
              <a:endParaRPr lang="en-US" dirty="0">
                <a:solidFill>
                  <a:schemeClr val="tx1"/>
                </a:solidFill>
              </a:endParaRPr>
            </a:p>
          </p:txBody>
        </p:sp>
        <p:sp>
          <p:nvSpPr>
            <p:cNvPr id="44" name="Rectangle 43">
              <a:extLst>
                <a:ext uri="{FF2B5EF4-FFF2-40B4-BE49-F238E27FC236}">
                  <a16:creationId xmlns:a16="http://schemas.microsoft.com/office/drawing/2014/main" id="{D0FB042E-5A1C-4F75-B5A2-4E8324931379}"/>
                </a:ext>
              </a:extLst>
            </p:cNvPr>
            <p:cNvSpPr/>
            <p:nvPr/>
          </p:nvSpPr>
          <p:spPr>
            <a:xfrm>
              <a:off x="5781609" y="2653388"/>
              <a:ext cx="1006912" cy="35159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第</a:t>
              </a:r>
              <a:r>
                <a:rPr lang="en-US" altLang="zh-CN" dirty="0">
                  <a:solidFill>
                    <a:schemeClr val="tx1"/>
                  </a:solidFill>
                </a:rPr>
                <a:t>3</a:t>
              </a:r>
              <a:r>
                <a:rPr lang="zh-CN" altLang="en-US" dirty="0">
                  <a:solidFill>
                    <a:schemeClr val="tx1"/>
                  </a:solidFill>
                </a:rPr>
                <a:t>页</a:t>
              </a:r>
              <a:endParaRPr lang="en-US" dirty="0">
                <a:solidFill>
                  <a:schemeClr val="tx1"/>
                </a:solidFill>
              </a:endParaRPr>
            </a:p>
          </p:txBody>
        </p:sp>
        <p:sp>
          <p:nvSpPr>
            <p:cNvPr id="45" name="Rectangle 44">
              <a:extLst>
                <a:ext uri="{FF2B5EF4-FFF2-40B4-BE49-F238E27FC236}">
                  <a16:creationId xmlns:a16="http://schemas.microsoft.com/office/drawing/2014/main" id="{33DBCF31-E13D-42EC-AE6C-07A7D30BF73A}"/>
                </a:ext>
              </a:extLst>
            </p:cNvPr>
            <p:cNvSpPr/>
            <p:nvPr/>
          </p:nvSpPr>
          <p:spPr>
            <a:xfrm>
              <a:off x="5781609" y="3002265"/>
              <a:ext cx="1006912" cy="35159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第</a:t>
              </a:r>
              <a:r>
                <a:rPr lang="en-US" altLang="zh-CN" dirty="0">
                  <a:solidFill>
                    <a:schemeClr val="tx1"/>
                  </a:solidFill>
                </a:rPr>
                <a:t>4</a:t>
              </a:r>
              <a:r>
                <a:rPr lang="zh-CN" altLang="en-US" dirty="0">
                  <a:solidFill>
                    <a:schemeClr val="tx1"/>
                  </a:solidFill>
                </a:rPr>
                <a:t>页</a:t>
              </a:r>
              <a:endParaRPr lang="en-US" dirty="0">
                <a:solidFill>
                  <a:schemeClr val="tx1"/>
                </a:solidFill>
              </a:endParaRPr>
            </a:p>
          </p:txBody>
        </p:sp>
        <p:sp>
          <p:nvSpPr>
            <p:cNvPr id="46" name="Rectangle 45">
              <a:extLst>
                <a:ext uri="{FF2B5EF4-FFF2-40B4-BE49-F238E27FC236}">
                  <a16:creationId xmlns:a16="http://schemas.microsoft.com/office/drawing/2014/main" id="{082BFAE3-DC10-41F7-B32C-249ED67BA7E9}"/>
                </a:ext>
              </a:extLst>
            </p:cNvPr>
            <p:cNvSpPr/>
            <p:nvPr/>
          </p:nvSpPr>
          <p:spPr>
            <a:xfrm>
              <a:off x="6774269" y="1652484"/>
              <a:ext cx="1006912" cy="35159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第</a:t>
              </a:r>
              <a:r>
                <a:rPr lang="en-US" altLang="zh-CN" dirty="0">
                  <a:solidFill>
                    <a:schemeClr val="tx1"/>
                  </a:solidFill>
                </a:rPr>
                <a:t>0</a:t>
              </a:r>
              <a:r>
                <a:rPr lang="zh-CN" altLang="en-US" dirty="0">
                  <a:solidFill>
                    <a:schemeClr val="tx1"/>
                  </a:solidFill>
                </a:rPr>
                <a:t>页</a:t>
              </a:r>
              <a:endParaRPr lang="en-US" dirty="0">
                <a:solidFill>
                  <a:schemeClr val="tx1"/>
                </a:solidFill>
              </a:endParaRPr>
            </a:p>
          </p:txBody>
        </p:sp>
        <p:sp>
          <p:nvSpPr>
            <p:cNvPr id="47" name="Rectangle 46">
              <a:extLst>
                <a:ext uri="{FF2B5EF4-FFF2-40B4-BE49-F238E27FC236}">
                  <a16:creationId xmlns:a16="http://schemas.microsoft.com/office/drawing/2014/main" id="{AB819D41-A6A9-4AEB-8ECE-FBD9CFD0AF95}"/>
                </a:ext>
              </a:extLst>
            </p:cNvPr>
            <p:cNvSpPr/>
            <p:nvPr/>
          </p:nvSpPr>
          <p:spPr>
            <a:xfrm>
              <a:off x="6774269" y="2006712"/>
              <a:ext cx="1006912" cy="35159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第</a:t>
              </a:r>
              <a:r>
                <a:rPr lang="en-US" altLang="zh-CN" dirty="0">
                  <a:solidFill>
                    <a:schemeClr val="tx1"/>
                  </a:solidFill>
                </a:rPr>
                <a:t>1</a:t>
              </a:r>
              <a:r>
                <a:rPr lang="zh-CN" altLang="en-US" dirty="0">
                  <a:solidFill>
                    <a:schemeClr val="tx1"/>
                  </a:solidFill>
                </a:rPr>
                <a:t>页</a:t>
              </a:r>
              <a:endParaRPr lang="en-US" dirty="0">
                <a:solidFill>
                  <a:schemeClr val="tx1"/>
                </a:solidFill>
              </a:endParaRPr>
            </a:p>
          </p:txBody>
        </p:sp>
        <p:sp>
          <p:nvSpPr>
            <p:cNvPr id="48" name="Rectangle 47">
              <a:extLst>
                <a:ext uri="{FF2B5EF4-FFF2-40B4-BE49-F238E27FC236}">
                  <a16:creationId xmlns:a16="http://schemas.microsoft.com/office/drawing/2014/main" id="{BCA60F2C-3A0F-4FB5-80DF-E34CBAF168F7}"/>
                </a:ext>
              </a:extLst>
            </p:cNvPr>
            <p:cNvSpPr/>
            <p:nvPr/>
          </p:nvSpPr>
          <p:spPr>
            <a:xfrm>
              <a:off x="6774269" y="2307396"/>
              <a:ext cx="1006912" cy="35159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第</a:t>
              </a:r>
              <a:r>
                <a:rPr lang="en-US" altLang="zh-CN" dirty="0">
                  <a:solidFill>
                    <a:schemeClr val="tx1"/>
                  </a:solidFill>
                </a:rPr>
                <a:t>2</a:t>
              </a:r>
              <a:r>
                <a:rPr lang="zh-CN" altLang="en-US" dirty="0">
                  <a:solidFill>
                    <a:schemeClr val="tx1"/>
                  </a:solidFill>
                </a:rPr>
                <a:t>页</a:t>
              </a:r>
              <a:endParaRPr lang="en-US" dirty="0">
                <a:solidFill>
                  <a:schemeClr val="tx1"/>
                </a:solidFill>
              </a:endParaRPr>
            </a:p>
          </p:txBody>
        </p:sp>
        <p:sp>
          <p:nvSpPr>
            <p:cNvPr id="49" name="Rectangle 48">
              <a:extLst>
                <a:ext uri="{FF2B5EF4-FFF2-40B4-BE49-F238E27FC236}">
                  <a16:creationId xmlns:a16="http://schemas.microsoft.com/office/drawing/2014/main" id="{778DF5A0-CF52-41BC-8360-193F0FF230BF}"/>
                </a:ext>
              </a:extLst>
            </p:cNvPr>
            <p:cNvSpPr/>
            <p:nvPr/>
          </p:nvSpPr>
          <p:spPr>
            <a:xfrm>
              <a:off x="6774269" y="2657504"/>
              <a:ext cx="1006912" cy="35159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第</a:t>
              </a:r>
              <a:r>
                <a:rPr lang="en-US" altLang="zh-CN" dirty="0">
                  <a:solidFill>
                    <a:schemeClr val="tx1"/>
                  </a:solidFill>
                </a:rPr>
                <a:t>3</a:t>
              </a:r>
              <a:r>
                <a:rPr lang="zh-CN" altLang="en-US" dirty="0">
                  <a:solidFill>
                    <a:schemeClr val="tx1"/>
                  </a:solidFill>
                </a:rPr>
                <a:t>页</a:t>
              </a:r>
              <a:endParaRPr lang="en-US" dirty="0">
                <a:solidFill>
                  <a:schemeClr val="tx1"/>
                </a:solidFill>
              </a:endParaRPr>
            </a:p>
          </p:txBody>
        </p:sp>
        <p:sp>
          <p:nvSpPr>
            <p:cNvPr id="50" name="Rectangle 49">
              <a:extLst>
                <a:ext uri="{FF2B5EF4-FFF2-40B4-BE49-F238E27FC236}">
                  <a16:creationId xmlns:a16="http://schemas.microsoft.com/office/drawing/2014/main" id="{6DBFEB61-9946-4F04-97CD-038020DCE48D}"/>
                </a:ext>
              </a:extLst>
            </p:cNvPr>
            <p:cNvSpPr/>
            <p:nvPr/>
          </p:nvSpPr>
          <p:spPr>
            <a:xfrm>
              <a:off x="6774269" y="3006381"/>
              <a:ext cx="1006912" cy="35159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第</a:t>
              </a:r>
              <a:r>
                <a:rPr lang="en-US" altLang="zh-CN" dirty="0">
                  <a:solidFill>
                    <a:schemeClr val="tx1"/>
                  </a:solidFill>
                </a:rPr>
                <a:t>4</a:t>
              </a:r>
              <a:r>
                <a:rPr lang="zh-CN" altLang="en-US" dirty="0">
                  <a:solidFill>
                    <a:schemeClr val="tx1"/>
                  </a:solidFill>
                </a:rPr>
                <a:t>页</a:t>
              </a:r>
              <a:endParaRPr lang="en-US" dirty="0">
                <a:solidFill>
                  <a:schemeClr val="tx1"/>
                </a:solidFill>
              </a:endParaRPr>
            </a:p>
          </p:txBody>
        </p:sp>
        <p:sp>
          <p:nvSpPr>
            <p:cNvPr id="51" name="TextBox 50">
              <a:extLst>
                <a:ext uri="{FF2B5EF4-FFF2-40B4-BE49-F238E27FC236}">
                  <a16:creationId xmlns:a16="http://schemas.microsoft.com/office/drawing/2014/main" id="{95DAA2B5-FD0C-4C5C-81D8-FB7873C7DCF7}"/>
                </a:ext>
              </a:extLst>
            </p:cNvPr>
            <p:cNvSpPr txBox="1"/>
            <p:nvPr/>
          </p:nvSpPr>
          <p:spPr>
            <a:xfrm>
              <a:off x="5849583" y="1274904"/>
              <a:ext cx="731651" cy="369332"/>
            </a:xfrm>
            <a:prstGeom prst="rect">
              <a:avLst/>
            </a:prstGeom>
            <a:noFill/>
          </p:spPr>
          <p:txBody>
            <a:bodyPr wrap="square" rtlCol="0">
              <a:spAutoFit/>
            </a:bodyPr>
            <a:lstStyle/>
            <a:p>
              <a:r>
                <a:rPr lang="zh-CN" altLang="en-US" dirty="0"/>
                <a:t>虚拟</a:t>
              </a:r>
              <a:endParaRPr lang="en-US" dirty="0"/>
            </a:p>
          </p:txBody>
        </p:sp>
        <p:sp>
          <p:nvSpPr>
            <p:cNvPr id="52" name="Rectangle 51">
              <a:extLst>
                <a:ext uri="{FF2B5EF4-FFF2-40B4-BE49-F238E27FC236}">
                  <a16:creationId xmlns:a16="http://schemas.microsoft.com/office/drawing/2014/main" id="{BE8C8150-BA42-4449-A136-1A3EA4E70A2C}"/>
                </a:ext>
              </a:extLst>
            </p:cNvPr>
            <p:cNvSpPr/>
            <p:nvPr/>
          </p:nvSpPr>
          <p:spPr>
            <a:xfrm>
              <a:off x="8835486" y="1602599"/>
              <a:ext cx="1346886" cy="35159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第</a:t>
              </a:r>
              <a:r>
                <a:rPr lang="en-US" altLang="zh-CN" dirty="0">
                  <a:solidFill>
                    <a:schemeClr val="tx1"/>
                  </a:solidFill>
                </a:rPr>
                <a:t>0</a:t>
              </a:r>
              <a:r>
                <a:rPr lang="zh-CN" altLang="en-US" dirty="0">
                  <a:solidFill>
                    <a:schemeClr val="tx1"/>
                  </a:solidFill>
                </a:rPr>
                <a:t>页</a:t>
              </a:r>
              <a:endParaRPr lang="en-US" dirty="0">
                <a:solidFill>
                  <a:schemeClr val="tx1"/>
                </a:solidFill>
              </a:endParaRPr>
            </a:p>
          </p:txBody>
        </p:sp>
        <p:sp>
          <p:nvSpPr>
            <p:cNvPr id="53" name="Rectangle 52">
              <a:extLst>
                <a:ext uri="{FF2B5EF4-FFF2-40B4-BE49-F238E27FC236}">
                  <a16:creationId xmlns:a16="http://schemas.microsoft.com/office/drawing/2014/main" id="{A125CBED-393F-4DF8-BCBE-029DBF311C23}"/>
                </a:ext>
              </a:extLst>
            </p:cNvPr>
            <p:cNvSpPr/>
            <p:nvPr/>
          </p:nvSpPr>
          <p:spPr>
            <a:xfrm>
              <a:off x="8835486" y="1956827"/>
              <a:ext cx="1346886" cy="35159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第</a:t>
              </a:r>
              <a:r>
                <a:rPr lang="en-US" altLang="zh-CN" dirty="0">
                  <a:solidFill>
                    <a:schemeClr val="tx1"/>
                  </a:solidFill>
                </a:rPr>
                <a:t>1</a:t>
              </a:r>
              <a:r>
                <a:rPr lang="zh-CN" altLang="en-US" dirty="0">
                  <a:solidFill>
                    <a:schemeClr val="tx1"/>
                  </a:solidFill>
                </a:rPr>
                <a:t>页</a:t>
              </a:r>
              <a:endParaRPr lang="en-US" dirty="0">
                <a:solidFill>
                  <a:schemeClr val="tx1"/>
                </a:solidFill>
              </a:endParaRPr>
            </a:p>
          </p:txBody>
        </p:sp>
        <p:sp>
          <p:nvSpPr>
            <p:cNvPr id="54" name="Rectangle 53">
              <a:extLst>
                <a:ext uri="{FF2B5EF4-FFF2-40B4-BE49-F238E27FC236}">
                  <a16:creationId xmlns:a16="http://schemas.microsoft.com/office/drawing/2014/main" id="{FBBAA6B7-5B2B-4225-803C-F497181893E5}"/>
                </a:ext>
              </a:extLst>
            </p:cNvPr>
            <p:cNvSpPr/>
            <p:nvPr/>
          </p:nvSpPr>
          <p:spPr>
            <a:xfrm>
              <a:off x="8835486" y="2257511"/>
              <a:ext cx="1346886" cy="35159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第</a:t>
              </a:r>
              <a:r>
                <a:rPr lang="en-US" altLang="zh-CN" dirty="0">
                  <a:solidFill>
                    <a:schemeClr val="tx1"/>
                  </a:solidFill>
                </a:rPr>
                <a:t>2</a:t>
              </a:r>
              <a:r>
                <a:rPr lang="zh-CN" altLang="en-US" dirty="0">
                  <a:solidFill>
                    <a:schemeClr val="tx1"/>
                  </a:solidFill>
                </a:rPr>
                <a:t>页</a:t>
              </a:r>
              <a:endParaRPr lang="en-US" dirty="0">
                <a:solidFill>
                  <a:schemeClr val="tx1"/>
                </a:solidFill>
              </a:endParaRPr>
            </a:p>
          </p:txBody>
        </p:sp>
        <p:sp>
          <p:nvSpPr>
            <p:cNvPr id="55" name="Rectangle 54">
              <a:extLst>
                <a:ext uri="{FF2B5EF4-FFF2-40B4-BE49-F238E27FC236}">
                  <a16:creationId xmlns:a16="http://schemas.microsoft.com/office/drawing/2014/main" id="{63E4254D-0B8A-4567-98A4-8329EDE85DED}"/>
                </a:ext>
              </a:extLst>
            </p:cNvPr>
            <p:cNvSpPr/>
            <p:nvPr/>
          </p:nvSpPr>
          <p:spPr>
            <a:xfrm>
              <a:off x="8835486" y="2607619"/>
              <a:ext cx="1346886" cy="35159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第</a:t>
              </a:r>
              <a:r>
                <a:rPr lang="en-US" altLang="zh-CN" dirty="0">
                  <a:solidFill>
                    <a:schemeClr val="tx1"/>
                  </a:solidFill>
                </a:rPr>
                <a:t>3</a:t>
              </a:r>
              <a:r>
                <a:rPr lang="zh-CN" altLang="en-US" dirty="0">
                  <a:solidFill>
                    <a:schemeClr val="tx1"/>
                  </a:solidFill>
                </a:rPr>
                <a:t>页</a:t>
              </a:r>
              <a:endParaRPr lang="en-US" dirty="0">
                <a:solidFill>
                  <a:schemeClr val="tx1"/>
                </a:solidFill>
              </a:endParaRPr>
            </a:p>
          </p:txBody>
        </p:sp>
        <p:sp>
          <p:nvSpPr>
            <p:cNvPr id="56" name="Rectangle 55">
              <a:extLst>
                <a:ext uri="{FF2B5EF4-FFF2-40B4-BE49-F238E27FC236}">
                  <a16:creationId xmlns:a16="http://schemas.microsoft.com/office/drawing/2014/main" id="{A112591D-735A-4906-BF9C-69DC6F38676C}"/>
                </a:ext>
              </a:extLst>
            </p:cNvPr>
            <p:cNvSpPr/>
            <p:nvPr/>
          </p:nvSpPr>
          <p:spPr>
            <a:xfrm>
              <a:off x="8835486" y="2956496"/>
              <a:ext cx="1346886" cy="35159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第</a:t>
              </a:r>
              <a:r>
                <a:rPr lang="en-US" altLang="zh-CN" dirty="0">
                  <a:solidFill>
                    <a:schemeClr val="tx1"/>
                  </a:solidFill>
                </a:rPr>
                <a:t>4</a:t>
              </a:r>
              <a:r>
                <a:rPr lang="zh-CN" altLang="en-US" dirty="0">
                  <a:solidFill>
                    <a:schemeClr val="tx1"/>
                  </a:solidFill>
                </a:rPr>
                <a:t>页</a:t>
              </a:r>
              <a:endParaRPr lang="en-US" dirty="0">
                <a:solidFill>
                  <a:schemeClr val="tx1"/>
                </a:solidFill>
              </a:endParaRPr>
            </a:p>
          </p:txBody>
        </p:sp>
        <p:sp>
          <p:nvSpPr>
            <p:cNvPr id="57" name="TextBox 56">
              <a:extLst>
                <a:ext uri="{FF2B5EF4-FFF2-40B4-BE49-F238E27FC236}">
                  <a16:creationId xmlns:a16="http://schemas.microsoft.com/office/drawing/2014/main" id="{2DD77F85-559D-4314-8406-72FFAA27A29A}"/>
                </a:ext>
              </a:extLst>
            </p:cNvPr>
            <p:cNvSpPr txBox="1"/>
            <p:nvPr/>
          </p:nvSpPr>
          <p:spPr>
            <a:xfrm>
              <a:off x="8916481" y="1214424"/>
              <a:ext cx="1184895" cy="369332"/>
            </a:xfrm>
            <a:prstGeom prst="rect">
              <a:avLst/>
            </a:prstGeom>
            <a:noFill/>
          </p:spPr>
          <p:txBody>
            <a:bodyPr wrap="square" rtlCol="0">
              <a:spAutoFit/>
            </a:bodyPr>
            <a:lstStyle/>
            <a:p>
              <a:r>
                <a:rPr lang="zh-CN" altLang="en-US" dirty="0"/>
                <a:t>物理地址</a:t>
              </a:r>
              <a:endParaRPr lang="en-US" dirty="0"/>
            </a:p>
          </p:txBody>
        </p:sp>
        <p:sp>
          <p:nvSpPr>
            <p:cNvPr id="58" name="Rectangle 57">
              <a:extLst>
                <a:ext uri="{FF2B5EF4-FFF2-40B4-BE49-F238E27FC236}">
                  <a16:creationId xmlns:a16="http://schemas.microsoft.com/office/drawing/2014/main" id="{F4DF2F00-632F-446D-A68F-DE72CEDF6A11}"/>
                </a:ext>
              </a:extLst>
            </p:cNvPr>
            <p:cNvSpPr/>
            <p:nvPr/>
          </p:nvSpPr>
          <p:spPr>
            <a:xfrm>
              <a:off x="8835486" y="3298221"/>
              <a:ext cx="1346886" cy="35159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第</a:t>
              </a:r>
              <a:r>
                <a:rPr lang="en-US" altLang="zh-CN" dirty="0">
                  <a:solidFill>
                    <a:schemeClr val="tx1"/>
                  </a:solidFill>
                </a:rPr>
                <a:t>5</a:t>
              </a:r>
              <a:r>
                <a:rPr lang="zh-CN" altLang="en-US" dirty="0">
                  <a:solidFill>
                    <a:schemeClr val="tx1"/>
                  </a:solidFill>
                </a:rPr>
                <a:t>页</a:t>
              </a:r>
              <a:endParaRPr lang="en-US" dirty="0">
                <a:solidFill>
                  <a:schemeClr val="tx1"/>
                </a:solidFill>
              </a:endParaRPr>
            </a:p>
          </p:txBody>
        </p:sp>
        <p:sp>
          <p:nvSpPr>
            <p:cNvPr id="59" name="Rectangle 58">
              <a:extLst>
                <a:ext uri="{FF2B5EF4-FFF2-40B4-BE49-F238E27FC236}">
                  <a16:creationId xmlns:a16="http://schemas.microsoft.com/office/drawing/2014/main" id="{FCF84AD2-3771-464F-9D18-88988F0AFF60}"/>
                </a:ext>
              </a:extLst>
            </p:cNvPr>
            <p:cNvSpPr/>
            <p:nvPr/>
          </p:nvSpPr>
          <p:spPr>
            <a:xfrm>
              <a:off x="8835486" y="3652449"/>
              <a:ext cx="1346886" cy="35159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第</a:t>
              </a:r>
              <a:r>
                <a:rPr lang="en-US" altLang="zh-CN" dirty="0">
                  <a:solidFill>
                    <a:schemeClr val="tx1"/>
                  </a:solidFill>
                </a:rPr>
                <a:t>6</a:t>
              </a:r>
              <a:r>
                <a:rPr lang="zh-CN" altLang="en-US" dirty="0">
                  <a:solidFill>
                    <a:schemeClr val="tx1"/>
                  </a:solidFill>
                </a:rPr>
                <a:t>页</a:t>
              </a:r>
              <a:endParaRPr lang="en-US" dirty="0">
                <a:solidFill>
                  <a:schemeClr val="tx1"/>
                </a:solidFill>
              </a:endParaRPr>
            </a:p>
          </p:txBody>
        </p:sp>
        <p:sp>
          <p:nvSpPr>
            <p:cNvPr id="60" name="Rectangle 59">
              <a:extLst>
                <a:ext uri="{FF2B5EF4-FFF2-40B4-BE49-F238E27FC236}">
                  <a16:creationId xmlns:a16="http://schemas.microsoft.com/office/drawing/2014/main" id="{312AF54F-CF58-42B1-BDA1-E490A164DC5C}"/>
                </a:ext>
              </a:extLst>
            </p:cNvPr>
            <p:cNvSpPr/>
            <p:nvPr/>
          </p:nvSpPr>
          <p:spPr>
            <a:xfrm>
              <a:off x="8835486" y="3953133"/>
              <a:ext cx="1346886" cy="35159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第</a:t>
              </a:r>
              <a:r>
                <a:rPr lang="en-US" altLang="zh-CN" dirty="0">
                  <a:solidFill>
                    <a:schemeClr val="tx1"/>
                  </a:solidFill>
                </a:rPr>
                <a:t>7</a:t>
              </a:r>
              <a:r>
                <a:rPr lang="zh-CN" altLang="en-US" dirty="0">
                  <a:solidFill>
                    <a:schemeClr val="tx1"/>
                  </a:solidFill>
                </a:rPr>
                <a:t>页</a:t>
              </a:r>
              <a:endParaRPr lang="en-US" dirty="0">
                <a:solidFill>
                  <a:schemeClr val="tx1"/>
                </a:solidFill>
              </a:endParaRPr>
            </a:p>
          </p:txBody>
        </p:sp>
        <p:sp>
          <p:nvSpPr>
            <p:cNvPr id="61" name="Rectangle 60">
              <a:extLst>
                <a:ext uri="{FF2B5EF4-FFF2-40B4-BE49-F238E27FC236}">
                  <a16:creationId xmlns:a16="http://schemas.microsoft.com/office/drawing/2014/main" id="{4956515D-3DB9-4F09-8D3A-3A567D658178}"/>
                </a:ext>
              </a:extLst>
            </p:cNvPr>
            <p:cNvSpPr/>
            <p:nvPr/>
          </p:nvSpPr>
          <p:spPr>
            <a:xfrm>
              <a:off x="8835486" y="4303241"/>
              <a:ext cx="1346886" cy="35159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第</a:t>
              </a:r>
              <a:r>
                <a:rPr lang="en-US" altLang="zh-CN" dirty="0">
                  <a:solidFill>
                    <a:schemeClr val="tx1"/>
                  </a:solidFill>
                </a:rPr>
                <a:t>8</a:t>
              </a:r>
              <a:r>
                <a:rPr lang="zh-CN" altLang="en-US" dirty="0">
                  <a:solidFill>
                    <a:schemeClr val="tx1"/>
                  </a:solidFill>
                </a:rPr>
                <a:t>页</a:t>
              </a:r>
              <a:endParaRPr lang="en-US" dirty="0">
                <a:solidFill>
                  <a:schemeClr val="tx1"/>
                </a:solidFill>
              </a:endParaRPr>
            </a:p>
          </p:txBody>
        </p:sp>
        <p:sp>
          <p:nvSpPr>
            <p:cNvPr id="62" name="Rectangle 61">
              <a:extLst>
                <a:ext uri="{FF2B5EF4-FFF2-40B4-BE49-F238E27FC236}">
                  <a16:creationId xmlns:a16="http://schemas.microsoft.com/office/drawing/2014/main" id="{2B7C6590-F9F3-4A4A-9ADF-DCDC0E5DF2AE}"/>
                </a:ext>
              </a:extLst>
            </p:cNvPr>
            <p:cNvSpPr/>
            <p:nvPr/>
          </p:nvSpPr>
          <p:spPr>
            <a:xfrm>
              <a:off x="8835486" y="4652118"/>
              <a:ext cx="1346886" cy="35159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第</a:t>
              </a:r>
              <a:r>
                <a:rPr lang="en-US" altLang="zh-CN" dirty="0">
                  <a:solidFill>
                    <a:schemeClr val="tx1"/>
                  </a:solidFill>
                </a:rPr>
                <a:t>9</a:t>
              </a:r>
              <a:r>
                <a:rPr lang="zh-CN" altLang="en-US" dirty="0">
                  <a:solidFill>
                    <a:schemeClr val="tx1"/>
                  </a:solidFill>
                </a:rPr>
                <a:t>页</a:t>
              </a:r>
              <a:endParaRPr lang="en-US" dirty="0">
                <a:solidFill>
                  <a:schemeClr val="tx1"/>
                </a:solidFill>
              </a:endParaRPr>
            </a:p>
          </p:txBody>
        </p:sp>
        <p:sp>
          <p:nvSpPr>
            <p:cNvPr id="73" name="TextBox 72">
              <a:extLst>
                <a:ext uri="{FF2B5EF4-FFF2-40B4-BE49-F238E27FC236}">
                  <a16:creationId xmlns:a16="http://schemas.microsoft.com/office/drawing/2014/main" id="{9BD72731-7434-4864-BA23-C38D16E407E8}"/>
                </a:ext>
              </a:extLst>
            </p:cNvPr>
            <p:cNvSpPr txBox="1"/>
            <p:nvPr/>
          </p:nvSpPr>
          <p:spPr>
            <a:xfrm>
              <a:off x="6949848" y="1291487"/>
              <a:ext cx="731651" cy="369332"/>
            </a:xfrm>
            <a:prstGeom prst="rect">
              <a:avLst/>
            </a:prstGeom>
            <a:noFill/>
          </p:spPr>
          <p:txBody>
            <a:bodyPr wrap="square" rtlCol="0">
              <a:spAutoFit/>
            </a:bodyPr>
            <a:lstStyle/>
            <a:p>
              <a:r>
                <a:rPr lang="zh-CN" altLang="en-US" dirty="0"/>
                <a:t>物理</a:t>
              </a:r>
              <a:endParaRPr lang="en-US" dirty="0"/>
            </a:p>
          </p:txBody>
        </p:sp>
        <p:cxnSp>
          <p:nvCxnSpPr>
            <p:cNvPr id="40" name="Straight Arrow Connector 39">
              <a:extLst>
                <a:ext uri="{FF2B5EF4-FFF2-40B4-BE49-F238E27FC236}">
                  <a16:creationId xmlns:a16="http://schemas.microsoft.com/office/drawing/2014/main" id="{6B72D4F4-653B-4AD4-9BAF-A305D21FC94D}"/>
                </a:ext>
              </a:extLst>
            </p:cNvPr>
            <p:cNvCxnSpPr>
              <a:stCxn id="47" idx="3"/>
            </p:cNvCxnSpPr>
            <p:nvPr/>
          </p:nvCxnSpPr>
          <p:spPr>
            <a:xfrm>
              <a:off x="7781181" y="2182511"/>
              <a:ext cx="1054305" cy="17546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9" name="Straight Arrow Connector 288">
              <a:extLst>
                <a:ext uri="{FF2B5EF4-FFF2-40B4-BE49-F238E27FC236}">
                  <a16:creationId xmlns:a16="http://schemas.microsoft.com/office/drawing/2014/main" id="{A05FD97E-9C55-42B4-8E3A-F07F6D1D72F5}"/>
                </a:ext>
              </a:extLst>
            </p:cNvPr>
            <p:cNvCxnSpPr>
              <a:stCxn id="48" idx="3"/>
              <a:endCxn id="54" idx="1"/>
            </p:cNvCxnSpPr>
            <p:nvPr/>
          </p:nvCxnSpPr>
          <p:spPr>
            <a:xfrm flipV="1">
              <a:off x="7781181" y="2433310"/>
              <a:ext cx="1054305" cy="498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a:extLst>
                <a:ext uri="{FF2B5EF4-FFF2-40B4-BE49-F238E27FC236}">
                  <a16:creationId xmlns:a16="http://schemas.microsoft.com/office/drawing/2014/main" id="{41F9A6D5-519E-4429-BBA3-EA3AFF80477E}"/>
                </a:ext>
              </a:extLst>
            </p:cNvPr>
            <p:cNvCxnSpPr>
              <a:stCxn id="49" idx="3"/>
              <a:endCxn id="62" idx="1"/>
            </p:cNvCxnSpPr>
            <p:nvPr/>
          </p:nvCxnSpPr>
          <p:spPr>
            <a:xfrm>
              <a:off x="7781181" y="2833303"/>
              <a:ext cx="1054305" cy="19946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409A42DD-7F15-4836-8BC0-9B663663918A}"/>
                </a:ext>
              </a:extLst>
            </p:cNvPr>
            <p:cNvCxnSpPr>
              <a:stCxn id="50" idx="3"/>
              <a:endCxn id="56" idx="1"/>
            </p:cNvCxnSpPr>
            <p:nvPr/>
          </p:nvCxnSpPr>
          <p:spPr>
            <a:xfrm flipV="1">
              <a:off x="7781181" y="3132295"/>
              <a:ext cx="1054305" cy="498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294" name="TextBox 293">
            <a:extLst>
              <a:ext uri="{FF2B5EF4-FFF2-40B4-BE49-F238E27FC236}">
                <a16:creationId xmlns:a16="http://schemas.microsoft.com/office/drawing/2014/main" id="{E2F333D3-6238-42CD-865E-90300133AFD2}"/>
              </a:ext>
            </a:extLst>
          </p:cNvPr>
          <p:cNvSpPr txBox="1"/>
          <p:nvPr/>
        </p:nvSpPr>
        <p:spPr>
          <a:xfrm>
            <a:off x="531505" y="1291487"/>
            <a:ext cx="2784943" cy="5355312"/>
          </a:xfrm>
          <a:prstGeom prst="rect">
            <a:avLst/>
          </a:prstGeom>
          <a:noFill/>
        </p:spPr>
        <p:txBody>
          <a:bodyPr wrap="square" rtlCol="0">
            <a:spAutoFit/>
          </a:bodyPr>
          <a:lstStyle/>
          <a:p>
            <a:endParaRPr lang="en-US" altLang="zh-CN" b="1" dirty="0"/>
          </a:p>
          <a:p>
            <a:r>
              <a:rPr lang="zh-CN" altLang="en-US" b="1" dirty="0"/>
              <a:t>现代的通用</a:t>
            </a:r>
            <a:r>
              <a:rPr lang="en-US" altLang="zh-CN" b="1" dirty="0"/>
              <a:t>CPU</a:t>
            </a:r>
            <a:r>
              <a:rPr lang="zh-CN" altLang="en-US" b="1" dirty="0"/>
              <a:t>一般采用分页式内存管理。把连续的内存分成固定大小的块，叫作页。如</a:t>
            </a:r>
            <a:r>
              <a:rPr lang="en-US" altLang="zh-CN" b="1" dirty="0"/>
              <a:t>4KB, 8KB, 1MB</a:t>
            </a:r>
            <a:r>
              <a:rPr lang="zh-CN" altLang="en-US" b="1" dirty="0"/>
              <a:t>等。</a:t>
            </a:r>
            <a:endParaRPr lang="en-US" altLang="zh-CN" b="1" dirty="0"/>
          </a:p>
          <a:p>
            <a:endParaRPr lang="en-US" altLang="zh-CN" b="1" dirty="0"/>
          </a:p>
          <a:p>
            <a:r>
              <a:rPr lang="zh-CN" altLang="en-US" b="1" dirty="0"/>
              <a:t>我们的程序中所使用的地址（即</a:t>
            </a:r>
            <a:r>
              <a:rPr lang="en-US" altLang="zh-CN" b="1" dirty="0"/>
              <a:t>CPU</a:t>
            </a:r>
            <a:r>
              <a:rPr lang="zh-CN" altLang="en-US" b="1" dirty="0"/>
              <a:t>发出的地址）是虚拟地址。</a:t>
            </a:r>
            <a:endParaRPr lang="en-US" altLang="zh-CN" b="1" dirty="0"/>
          </a:p>
          <a:p>
            <a:endParaRPr lang="en-US" altLang="zh-CN" b="1" dirty="0"/>
          </a:p>
          <a:p>
            <a:r>
              <a:rPr lang="en-US" altLang="zh-CN" b="1" dirty="0"/>
              <a:t>CPU</a:t>
            </a:r>
            <a:r>
              <a:rPr lang="zh-CN" altLang="en-US" b="1" dirty="0"/>
              <a:t>有一个内存管理单元（</a:t>
            </a:r>
            <a:r>
              <a:rPr lang="en-US" altLang="zh-CN" b="1" dirty="0"/>
              <a:t>MMU</a:t>
            </a:r>
            <a:r>
              <a:rPr lang="zh-CN" altLang="en-US" b="1" dirty="0"/>
              <a:t>），它把</a:t>
            </a:r>
            <a:r>
              <a:rPr lang="en-US" altLang="zh-CN" b="1" dirty="0"/>
              <a:t>CPU</a:t>
            </a:r>
            <a:r>
              <a:rPr lang="zh-CN" altLang="en-US" b="1" dirty="0"/>
              <a:t>使用的虚拟地址，翻译成真实的物理内存的地址。</a:t>
            </a:r>
            <a:endParaRPr lang="en-US" altLang="zh-CN" b="1" dirty="0"/>
          </a:p>
          <a:p>
            <a:endParaRPr lang="en-US" b="1" dirty="0"/>
          </a:p>
          <a:p>
            <a:r>
              <a:rPr lang="zh-CN" altLang="en-US" b="1" dirty="0"/>
              <a:t>用来管理这个映射的表叫作页表。每一个运行的程序（进程）有一张页表。</a:t>
            </a:r>
            <a:endParaRPr lang="en-US" b="1" dirty="0"/>
          </a:p>
        </p:txBody>
      </p:sp>
    </p:spTree>
    <p:extLst>
      <p:ext uri="{BB962C8B-B14F-4D97-AF65-F5344CB8AC3E}">
        <p14:creationId xmlns:p14="http://schemas.microsoft.com/office/powerpoint/2010/main" val="71253918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CustomShape 1"/>
          <p:cNvSpPr/>
          <p:nvPr/>
        </p:nvSpPr>
        <p:spPr>
          <a:xfrm>
            <a:off x="480284" y="369210"/>
            <a:ext cx="8595000" cy="77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zh-CN" altLang="en-US" sz="3600" b="1" spc="-1" dirty="0">
                <a:solidFill>
                  <a:srgbClr val="5FCBEF"/>
                </a:solidFill>
                <a:latin typeface="Trebuchet MS"/>
              </a:rPr>
              <a:t>虚实映射和缺页中断</a:t>
            </a:r>
            <a:endParaRPr lang="en-US" sz="3600" b="1" strike="noStrike" spc="-1" dirty="0">
              <a:latin typeface="Arial"/>
            </a:endParaRPr>
          </a:p>
        </p:txBody>
      </p:sp>
      <p:sp>
        <p:nvSpPr>
          <p:cNvPr id="9" name="TextBox 8">
            <a:extLst>
              <a:ext uri="{FF2B5EF4-FFF2-40B4-BE49-F238E27FC236}">
                <a16:creationId xmlns:a16="http://schemas.microsoft.com/office/drawing/2014/main" id="{806F59FA-F5C6-443E-BF1A-132CF886902E}"/>
              </a:ext>
            </a:extLst>
          </p:cNvPr>
          <p:cNvSpPr txBox="1"/>
          <p:nvPr/>
        </p:nvSpPr>
        <p:spPr>
          <a:xfrm>
            <a:off x="3225664" y="4963631"/>
            <a:ext cx="7908324" cy="923330"/>
          </a:xfrm>
          <a:prstGeom prst="rect">
            <a:avLst/>
          </a:prstGeom>
          <a:noFill/>
        </p:spPr>
        <p:txBody>
          <a:bodyPr wrap="square" rtlCol="0">
            <a:spAutoFit/>
          </a:bodyPr>
          <a:lstStyle/>
          <a:p>
            <a:r>
              <a:rPr lang="en-US" dirty="0"/>
              <a:t>P </a:t>
            </a:r>
            <a:r>
              <a:rPr lang="zh-CN" altLang="en-US" dirty="0"/>
              <a:t>： 一个比特的存在位，</a:t>
            </a:r>
            <a:r>
              <a:rPr lang="en-US" altLang="zh-CN" dirty="0"/>
              <a:t>1</a:t>
            </a:r>
            <a:r>
              <a:rPr lang="zh-CN" altLang="en-US" dirty="0"/>
              <a:t>表示该虚拟页有物理页； </a:t>
            </a:r>
            <a:r>
              <a:rPr lang="en-US" altLang="zh-CN" dirty="0"/>
              <a:t>0</a:t>
            </a:r>
            <a:r>
              <a:rPr lang="zh-CN" altLang="en-US" dirty="0"/>
              <a:t>表示没有；</a:t>
            </a:r>
            <a:endParaRPr lang="en-US" altLang="zh-CN" dirty="0"/>
          </a:p>
          <a:p>
            <a:r>
              <a:rPr lang="en-US" dirty="0"/>
              <a:t>M:   </a:t>
            </a:r>
            <a:r>
              <a:rPr lang="zh-CN" altLang="en-US" dirty="0"/>
              <a:t>一个比特，</a:t>
            </a:r>
            <a:r>
              <a:rPr lang="en-US" altLang="zh-CN" dirty="0"/>
              <a:t>1</a:t>
            </a:r>
            <a:r>
              <a:rPr lang="zh-CN" altLang="en-US" dirty="0"/>
              <a:t>表示该页对应的物理内存被写过，</a:t>
            </a:r>
            <a:r>
              <a:rPr lang="en-US" altLang="zh-CN" dirty="0"/>
              <a:t>0</a:t>
            </a:r>
            <a:r>
              <a:rPr lang="zh-CN" altLang="en-US" dirty="0"/>
              <a:t>表示没有写过；</a:t>
            </a:r>
            <a:endParaRPr lang="en-US" altLang="zh-CN" dirty="0"/>
          </a:p>
          <a:p>
            <a:r>
              <a:rPr lang="en-US" altLang="zh-CN" dirty="0"/>
              <a:t>S:    </a:t>
            </a:r>
            <a:r>
              <a:rPr lang="zh-CN" altLang="en-US" dirty="0"/>
              <a:t>一个比特， </a:t>
            </a:r>
            <a:r>
              <a:rPr lang="en-US" altLang="zh-CN" dirty="0"/>
              <a:t>1 </a:t>
            </a:r>
            <a:r>
              <a:rPr lang="zh-CN" altLang="en-US" dirty="0"/>
              <a:t>表示内核内存，</a:t>
            </a:r>
            <a:r>
              <a:rPr lang="en-US" altLang="zh-CN" dirty="0"/>
              <a:t>0</a:t>
            </a:r>
            <a:r>
              <a:rPr lang="zh-CN" altLang="en-US" dirty="0"/>
              <a:t>表示用户内存；</a:t>
            </a:r>
            <a:endParaRPr lang="en-US" dirty="0"/>
          </a:p>
        </p:txBody>
      </p:sp>
      <p:grpSp>
        <p:nvGrpSpPr>
          <p:cNvPr id="19" name="Group 18">
            <a:extLst>
              <a:ext uri="{FF2B5EF4-FFF2-40B4-BE49-F238E27FC236}">
                <a16:creationId xmlns:a16="http://schemas.microsoft.com/office/drawing/2014/main" id="{85F95525-6FC0-45D3-9643-4D1538738F0E}"/>
              </a:ext>
            </a:extLst>
          </p:cNvPr>
          <p:cNvGrpSpPr/>
          <p:nvPr/>
        </p:nvGrpSpPr>
        <p:grpSpPr>
          <a:xfrm>
            <a:off x="3362543" y="1786677"/>
            <a:ext cx="8579291" cy="4308385"/>
            <a:chOff x="2305422" y="1436254"/>
            <a:chExt cx="8579291" cy="4308385"/>
          </a:xfrm>
        </p:grpSpPr>
        <p:sp>
          <p:nvSpPr>
            <p:cNvPr id="14" name="Rectangle 13">
              <a:extLst>
                <a:ext uri="{FF2B5EF4-FFF2-40B4-BE49-F238E27FC236}">
                  <a16:creationId xmlns:a16="http://schemas.microsoft.com/office/drawing/2014/main" id="{0611948C-B660-4422-8A3A-AA1CFF80F357}"/>
                </a:ext>
              </a:extLst>
            </p:cNvPr>
            <p:cNvSpPr/>
            <p:nvPr/>
          </p:nvSpPr>
          <p:spPr>
            <a:xfrm>
              <a:off x="2323070" y="1436254"/>
              <a:ext cx="2842055" cy="405717"/>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页表索引</a:t>
              </a:r>
              <a:endParaRPr lang="en-US" dirty="0">
                <a:solidFill>
                  <a:schemeClr val="tx1"/>
                </a:solidFill>
              </a:endParaRPr>
            </a:p>
          </p:txBody>
        </p:sp>
        <p:sp>
          <p:nvSpPr>
            <p:cNvPr id="63" name="Rectangle 62">
              <a:extLst>
                <a:ext uri="{FF2B5EF4-FFF2-40B4-BE49-F238E27FC236}">
                  <a16:creationId xmlns:a16="http://schemas.microsoft.com/office/drawing/2014/main" id="{F160CA53-DAAA-4CE8-B306-0392FF239E36}"/>
                </a:ext>
              </a:extLst>
            </p:cNvPr>
            <p:cNvSpPr/>
            <p:nvPr/>
          </p:nvSpPr>
          <p:spPr>
            <a:xfrm>
              <a:off x="5165126" y="1437507"/>
              <a:ext cx="1445740" cy="405717"/>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页内偏移</a:t>
              </a:r>
              <a:endParaRPr lang="en-US" dirty="0">
                <a:solidFill>
                  <a:schemeClr val="tx1"/>
                </a:solidFill>
              </a:endParaRPr>
            </a:p>
          </p:txBody>
        </p:sp>
        <p:sp>
          <p:nvSpPr>
            <p:cNvPr id="70" name="TextBox 69">
              <a:extLst>
                <a:ext uri="{FF2B5EF4-FFF2-40B4-BE49-F238E27FC236}">
                  <a16:creationId xmlns:a16="http://schemas.microsoft.com/office/drawing/2014/main" id="{3E4C8FA8-FDEB-4F4A-AB83-BC181C44B8FA}"/>
                </a:ext>
              </a:extLst>
            </p:cNvPr>
            <p:cNvSpPr txBox="1"/>
            <p:nvPr/>
          </p:nvSpPr>
          <p:spPr>
            <a:xfrm>
              <a:off x="4055863" y="1884357"/>
              <a:ext cx="2295118" cy="369332"/>
            </a:xfrm>
            <a:prstGeom prst="rect">
              <a:avLst/>
            </a:prstGeom>
            <a:noFill/>
          </p:spPr>
          <p:txBody>
            <a:bodyPr wrap="square" rtlCol="0">
              <a:spAutoFit/>
            </a:bodyPr>
            <a:lstStyle/>
            <a:p>
              <a:r>
                <a:rPr lang="zh-CN" altLang="en-US" dirty="0"/>
                <a:t>应用程序虚拟地址</a:t>
              </a:r>
              <a:endParaRPr lang="en-US" dirty="0"/>
            </a:p>
          </p:txBody>
        </p:sp>
        <p:sp>
          <p:nvSpPr>
            <p:cNvPr id="71" name="Rectangle 70">
              <a:extLst>
                <a:ext uri="{FF2B5EF4-FFF2-40B4-BE49-F238E27FC236}">
                  <a16:creationId xmlns:a16="http://schemas.microsoft.com/office/drawing/2014/main" id="{721C335A-A8E2-4D08-9597-156F79FF0C9F}"/>
                </a:ext>
              </a:extLst>
            </p:cNvPr>
            <p:cNvSpPr/>
            <p:nvPr/>
          </p:nvSpPr>
          <p:spPr>
            <a:xfrm>
              <a:off x="6483950" y="2376157"/>
              <a:ext cx="1006912" cy="35159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第</a:t>
              </a:r>
              <a:r>
                <a:rPr lang="en-US" altLang="zh-CN" dirty="0">
                  <a:solidFill>
                    <a:schemeClr val="tx1"/>
                  </a:solidFill>
                </a:rPr>
                <a:t>0</a:t>
              </a:r>
              <a:r>
                <a:rPr lang="zh-CN" altLang="en-US" dirty="0">
                  <a:solidFill>
                    <a:schemeClr val="tx1"/>
                  </a:solidFill>
                </a:rPr>
                <a:t>页</a:t>
              </a:r>
              <a:endParaRPr lang="en-US" dirty="0">
                <a:solidFill>
                  <a:schemeClr val="tx1"/>
                </a:solidFill>
              </a:endParaRPr>
            </a:p>
          </p:txBody>
        </p:sp>
        <p:sp>
          <p:nvSpPr>
            <p:cNvPr id="72" name="Rectangle 71">
              <a:extLst>
                <a:ext uri="{FF2B5EF4-FFF2-40B4-BE49-F238E27FC236}">
                  <a16:creationId xmlns:a16="http://schemas.microsoft.com/office/drawing/2014/main" id="{E5ED3065-3A54-4EEB-A965-D076E3E68D02}"/>
                </a:ext>
              </a:extLst>
            </p:cNvPr>
            <p:cNvSpPr/>
            <p:nvPr/>
          </p:nvSpPr>
          <p:spPr>
            <a:xfrm>
              <a:off x="6483950" y="2731163"/>
              <a:ext cx="1006912" cy="35159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第</a:t>
              </a:r>
              <a:r>
                <a:rPr lang="en-US" altLang="zh-CN" dirty="0">
                  <a:solidFill>
                    <a:schemeClr val="tx1"/>
                  </a:solidFill>
                </a:rPr>
                <a:t>1</a:t>
              </a:r>
              <a:r>
                <a:rPr lang="zh-CN" altLang="en-US" dirty="0">
                  <a:solidFill>
                    <a:schemeClr val="tx1"/>
                  </a:solidFill>
                </a:rPr>
                <a:t>页</a:t>
              </a:r>
              <a:endParaRPr lang="en-US" dirty="0">
                <a:solidFill>
                  <a:schemeClr val="tx1"/>
                </a:solidFill>
              </a:endParaRPr>
            </a:p>
          </p:txBody>
        </p:sp>
        <p:sp>
          <p:nvSpPr>
            <p:cNvPr id="74" name="Rectangle 73">
              <a:extLst>
                <a:ext uri="{FF2B5EF4-FFF2-40B4-BE49-F238E27FC236}">
                  <a16:creationId xmlns:a16="http://schemas.microsoft.com/office/drawing/2014/main" id="{609A5568-1194-4BB0-A189-45B930CC15F4}"/>
                </a:ext>
              </a:extLst>
            </p:cNvPr>
            <p:cNvSpPr/>
            <p:nvPr/>
          </p:nvSpPr>
          <p:spPr>
            <a:xfrm>
              <a:off x="6483950" y="3031847"/>
              <a:ext cx="1006912" cy="35159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第</a:t>
              </a:r>
              <a:r>
                <a:rPr lang="en-US" altLang="zh-CN" dirty="0">
                  <a:solidFill>
                    <a:schemeClr val="tx1"/>
                  </a:solidFill>
                </a:rPr>
                <a:t>2</a:t>
              </a:r>
              <a:r>
                <a:rPr lang="zh-CN" altLang="en-US" dirty="0">
                  <a:solidFill>
                    <a:schemeClr val="tx1"/>
                  </a:solidFill>
                </a:rPr>
                <a:t>页</a:t>
              </a:r>
              <a:endParaRPr lang="en-US" dirty="0">
                <a:solidFill>
                  <a:schemeClr val="tx1"/>
                </a:solidFill>
              </a:endParaRPr>
            </a:p>
          </p:txBody>
        </p:sp>
        <p:sp>
          <p:nvSpPr>
            <p:cNvPr id="75" name="Rectangle 74">
              <a:extLst>
                <a:ext uri="{FF2B5EF4-FFF2-40B4-BE49-F238E27FC236}">
                  <a16:creationId xmlns:a16="http://schemas.microsoft.com/office/drawing/2014/main" id="{2785DF7E-5180-44C3-92A1-24C5E57378B4}"/>
                </a:ext>
              </a:extLst>
            </p:cNvPr>
            <p:cNvSpPr/>
            <p:nvPr/>
          </p:nvSpPr>
          <p:spPr>
            <a:xfrm>
              <a:off x="6483950" y="3381955"/>
              <a:ext cx="1006912" cy="35159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第</a:t>
              </a:r>
              <a:r>
                <a:rPr lang="en-US" altLang="zh-CN" dirty="0">
                  <a:solidFill>
                    <a:schemeClr val="tx1"/>
                  </a:solidFill>
                </a:rPr>
                <a:t>3</a:t>
              </a:r>
              <a:r>
                <a:rPr lang="zh-CN" altLang="en-US" dirty="0">
                  <a:solidFill>
                    <a:schemeClr val="tx1"/>
                  </a:solidFill>
                </a:rPr>
                <a:t>页</a:t>
              </a:r>
              <a:endParaRPr lang="en-US" dirty="0">
                <a:solidFill>
                  <a:schemeClr val="tx1"/>
                </a:solidFill>
              </a:endParaRPr>
            </a:p>
          </p:txBody>
        </p:sp>
        <p:sp>
          <p:nvSpPr>
            <p:cNvPr id="76" name="Rectangle 75">
              <a:extLst>
                <a:ext uri="{FF2B5EF4-FFF2-40B4-BE49-F238E27FC236}">
                  <a16:creationId xmlns:a16="http://schemas.microsoft.com/office/drawing/2014/main" id="{A964D283-0E7F-499B-8620-ADF09F781988}"/>
                </a:ext>
              </a:extLst>
            </p:cNvPr>
            <p:cNvSpPr/>
            <p:nvPr/>
          </p:nvSpPr>
          <p:spPr>
            <a:xfrm>
              <a:off x="6483950" y="3730832"/>
              <a:ext cx="1006912" cy="35159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第</a:t>
              </a:r>
              <a:r>
                <a:rPr lang="en-US" altLang="zh-CN" dirty="0">
                  <a:solidFill>
                    <a:schemeClr val="tx1"/>
                  </a:solidFill>
                </a:rPr>
                <a:t>4</a:t>
              </a:r>
              <a:r>
                <a:rPr lang="zh-CN" altLang="en-US" dirty="0">
                  <a:solidFill>
                    <a:schemeClr val="tx1"/>
                  </a:solidFill>
                </a:rPr>
                <a:t>页</a:t>
              </a:r>
              <a:endParaRPr lang="en-US" dirty="0">
                <a:solidFill>
                  <a:schemeClr val="tx1"/>
                </a:solidFill>
              </a:endParaRPr>
            </a:p>
          </p:txBody>
        </p:sp>
        <p:sp>
          <p:nvSpPr>
            <p:cNvPr id="77" name="Rectangle 76">
              <a:extLst>
                <a:ext uri="{FF2B5EF4-FFF2-40B4-BE49-F238E27FC236}">
                  <a16:creationId xmlns:a16="http://schemas.microsoft.com/office/drawing/2014/main" id="{B4F24F57-1B85-4EDA-A86B-F2634774F5A5}"/>
                </a:ext>
              </a:extLst>
            </p:cNvPr>
            <p:cNvSpPr/>
            <p:nvPr/>
          </p:nvSpPr>
          <p:spPr>
            <a:xfrm>
              <a:off x="7476610" y="2376157"/>
              <a:ext cx="1006912" cy="35159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第</a:t>
              </a:r>
              <a:r>
                <a:rPr lang="en-US" altLang="zh-CN" dirty="0">
                  <a:solidFill>
                    <a:schemeClr val="tx1"/>
                  </a:solidFill>
                </a:rPr>
                <a:t>0</a:t>
              </a:r>
              <a:r>
                <a:rPr lang="zh-CN" altLang="en-US" dirty="0">
                  <a:solidFill>
                    <a:schemeClr val="tx1"/>
                  </a:solidFill>
                </a:rPr>
                <a:t>页</a:t>
              </a:r>
              <a:endParaRPr lang="en-US" dirty="0">
                <a:solidFill>
                  <a:schemeClr val="tx1"/>
                </a:solidFill>
              </a:endParaRPr>
            </a:p>
          </p:txBody>
        </p:sp>
        <p:sp>
          <p:nvSpPr>
            <p:cNvPr id="78" name="Rectangle 77">
              <a:extLst>
                <a:ext uri="{FF2B5EF4-FFF2-40B4-BE49-F238E27FC236}">
                  <a16:creationId xmlns:a16="http://schemas.microsoft.com/office/drawing/2014/main" id="{00A0D2BD-8FEB-483C-890D-F4B9403EB747}"/>
                </a:ext>
              </a:extLst>
            </p:cNvPr>
            <p:cNvSpPr/>
            <p:nvPr/>
          </p:nvSpPr>
          <p:spPr>
            <a:xfrm>
              <a:off x="7476610" y="2735279"/>
              <a:ext cx="1006912" cy="35159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第</a:t>
              </a:r>
              <a:r>
                <a:rPr lang="en-US" altLang="zh-CN" dirty="0">
                  <a:solidFill>
                    <a:schemeClr val="tx1"/>
                  </a:solidFill>
                </a:rPr>
                <a:t>1</a:t>
              </a:r>
              <a:r>
                <a:rPr lang="zh-CN" altLang="en-US" dirty="0">
                  <a:solidFill>
                    <a:schemeClr val="tx1"/>
                  </a:solidFill>
                </a:rPr>
                <a:t>页</a:t>
              </a:r>
              <a:endParaRPr lang="en-US" dirty="0">
                <a:solidFill>
                  <a:schemeClr val="tx1"/>
                </a:solidFill>
              </a:endParaRPr>
            </a:p>
          </p:txBody>
        </p:sp>
        <p:sp>
          <p:nvSpPr>
            <p:cNvPr id="79" name="Rectangle 78">
              <a:extLst>
                <a:ext uri="{FF2B5EF4-FFF2-40B4-BE49-F238E27FC236}">
                  <a16:creationId xmlns:a16="http://schemas.microsoft.com/office/drawing/2014/main" id="{A08C9891-83D0-40A4-B69C-608EFF65631A}"/>
                </a:ext>
              </a:extLst>
            </p:cNvPr>
            <p:cNvSpPr/>
            <p:nvPr/>
          </p:nvSpPr>
          <p:spPr>
            <a:xfrm>
              <a:off x="7476610" y="3035963"/>
              <a:ext cx="1006912" cy="35159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第</a:t>
              </a:r>
              <a:r>
                <a:rPr lang="en-US" altLang="zh-CN" dirty="0">
                  <a:solidFill>
                    <a:schemeClr val="tx1"/>
                  </a:solidFill>
                </a:rPr>
                <a:t>2</a:t>
              </a:r>
              <a:r>
                <a:rPr lang="zh-CN" altLang="en-US" dirty="0">
                  <a:solidFill>
                    <a:schemeClr val="tx1"/>
                  </a:solidFill>
                </a:rPr>
                <a:t>页</a:t>
              </a:r>
              <a:endParaRPr lang="en-US" dirty="0">
                <a:solidFill>
                  <a:schemeClr val="tx1"/>
                </a:solidFill>
              </a:endParaRPr>
            </a:p>
          </p:txBody>
        </p:sp>
        <p:sp>
          <p:nvSpPr>
            <p:cNvPr id="80" name="Rectangle 79">
              <a:extLst>
                <a:ext uri="{FF2B5EF4-FFF2-40B4-BE49-F238E27FC236}">
                  <a16:creationId xmlns:a16="http://schemas.microsoft.com/office/drawing/2014/main" id="{D7FC3517-83DF-4BB3-95CD-2226E7B04600}"/>
                </a:ext>
              </a:extLst>
            </p:cNvPr>
            <p:cNvSpPr/>
            <p:nvPr/>
          </p:nvSpPr>
          <p:spPr>
            <a:xfrm>
              <a:off x="7476610" y="3386071"/>
              <a:ext cx="1006912" cy="35159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第</a:t>
              </a:r>
              <a:r>
                <a:rPr lang="en-US" altLang="zh-CN" dirty="0">
                  <a:solidFill>
                    <a:schemeClr val="tx1"/>
                  </a:solidFill>
                </a:rPr>
                <a:t>3</a:t>
              </a:r>
              <a:r>
                <a:rPr lang="zh-CN" altLang="en-US" dirty="0">
                  <a:solidFill>
                    <a:schemeClr val="tx1"/>
                  </a:solidFill>
                </a:rPr>
                <a:t>页</a:t>
              </a:r>
              <a:endParaRPr lang="en-US" dirty="0">
                <a:solidFill>
                  <a:schemeClr val="tx1"/>
                </a:solidFill>
              </a:endParaRPr>
            </a:p>
          </p:txBody>
        </p:sp>
        <p:sp>
          <p:nvSpPr>
            <p:cNvPr id="81" name="Rectangle 80">
              <a:extLst>
                <a:ext uri="{FF2B5EF4-FFF2-40B4-BE49-F238E27FC236}">
                  <a16:creationId xmlns:a16="http://schemas.microsoft.com/office/drawing/2014/main" id="{BF698E98-9C40-42AA-8DDB-2DC524269E24}"/>
                </a:ext>
              </a:extLst>
            </p:cNvPr>
            <p:cNvSpPr/>
            <p:nvPr/>
          </p:nvSpPr>
          <p:spPr>
            <a:xfrm>
              <a:off x="7476610" y="3734948"/>
              <a:ext cx="1006912" cy="35159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第</a:t>
              </a:r>
              <a:r>
                <a:rPr lang="en-US" altLang="zh-CN" dirty="0">
                  <a:solidFill>
                    <a:schemeClr val="tx1"/>
                  </a:solidFill>
                </a:rPr>
                <a:t>4</a:t>
              </a:r>
              <a:r>
                <a:rPr lang="zh-CN" altLang="en-US" dirty="0">
                  <a:solidFill>
                    <a:schemeClr val="tx1"/>
                  </a:solidFill>
                </a:rPr>
                <a:t>页</a:t>
              </a:r>
              <a:endParaRPr lang="en-US" dirty="0">
                <a:solidFill>
                  <a:schemeClr val="tx1"/>
                </a:solidFill>
              </a:endParaRPr>
            </a:p>
          </p:txBody>
        </p:sp>
        <p:sp>
          <p:nvSpPr>
            <p:cNvPr id="82" name="TextBox 81">
              <a:extLst>
                <a:ext uri="{FF2B5EF4-FFF2-40B4-BE49-F238E27FC236}">
                  <a16:creationId xmlns:a16="http://schemas.microsoft.com/office/drawing/2014/main" id="{19D681A9-193A-4EAA-B6E4-BC04FABEA3EC}"/>
                </a:ext>
              </a:extLst>
            </p:cNvPr>
            <p:cNvSpPr txBox="1"/>
            <p:nvPr/>
          </p:nvSpPr>
          <p:spPr>
            <a:xfrm>
              <a:off x="6551924" y="2015828"/>
              <a:ext cx="731651" cy="369332"/>
            </a:xfrm>
            <a:prstGeom prst="rect">
              <a:avLst/>
            </a:prstGeom>
            <a:noFill/>
          </p:spPr>
          <p:txBody>
            <a:bodyPr wrap="square" rtlCol="0">
              <a:spAutoFit/>
            </a:bodyPr>
            <a:lstStyle/>
            <a:p>
              <a:r>
                <a:rPr lang="zh-CN" altLang="en-US" dirty="0"/>
                <a:t>虚拟</a:t>
              </a:r>
              <a:endParaRPr lang="en-US" dirty="0"/>
            </a:p>
          </p:txBody>
        </p:sp>
        <p:sp>
          <p:nvSpPr>
            <p:cNvPr id="83" name="Rectangle 82">
              <a:extLst>
                <a:ext uri="{FF2B5EF4-FFF2-40B4-BE49-F238E27FC236}">
                  <a16:creationId xmlns:a16="http://schemas.microsoft.com/office/drawing/2014/main" id="{2DAD9D3E-DCB7-47AC-99DE-C30AF27C6379}"/>
                </a:ext>
              </a:extLst>
            </p:cNvPr>
            <p:cNvSpPr/>
            <p:nvPr/>
          </p:nvSpPr>
          <p:spPr>
            <a:xfrm>
              <a:off x="9537827" y="2343523"/>
              <a:ext cx="1346886" cy="35159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第</a:t>
              </a:r>
              <a:r>
                <a:rPr lang="en-US" altLang="zh-CN" dirty="0">
                  <a:solidFill>
                    <a:schemeClr val="tx1"/>
                  </a:solidFill>
                </a:rPr>
                <a:t>0</a:t>
              </a:r>
              <a:r>
                <a:rPr lang="zh-CN" altLang="en-US" dirty="0">
                  <a:solidFill>
                    <a:schemeClr val="tx1"/>
                  </a:solidFill>
                </a:rPr>
                <a:t>页</a:t>
              </a:r>
              <a:endParaRPr lang="en-US" dirty="0">
                <a:solidFill>
                  <a:schemeClr val="tx1"/>
                </a:solidFill>
              </a:endParaRPr>
            </a:p>
          </p:txBody>
        </p:sp>
        <p:sp>
          <p:nvSpPr>
            <p:cNvPr id="84" name="Rectangle 83">
              <a:extLst>
                <a:ext uri="{FF2B5EF4-FFF2-40B4-BE49-F238E27FC236}">
                  <a16:creationId xmlns:a16="http://schemas.microsoft.com/office/drawing/2014/main" id="{CD3D7528-2052-4658-86E8-3D7CDB9E6A84}"/>
                </a:ext>
              </a:extLst>
            </p:cNvPr>
            <p:cNvSpPr/>
            <p:nvPr/>
          </p:nvSpPr>
          <p:spPr>
            <a:xfrm>
              <a:off x="9537827" y="2697751"/>
              <a:ext cx="1346886" cy="35159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第</a:t>
              </a:r>
              <a:r>
                <a:rPr lang="en-US" altLang="zh-CN" dirty="0">
                  <a:solidFill>
                    <a:schemeClr val="tx1"/>
                  </a:solidFill>
                </a:rPr>
                <a:t>1</a:t>
              </a:r>
              <a:r>
                <a:rPr lang="zh-CN" altLang="en-US" dirty="0">
                  <a:solidFill>
                    <a:schemeClr val="tx1"/>
                  </a:solidFill>
                </a:rPr>
                <a:t>页</a:t>
              </a:r>
              <a:endParaRPr lang="en-US" dirty="0">
                <a:solidFill>
                  <a:schemeClr val="tx1"/>
                </a:solidFill>
              </a:endParaRPr>
            </a:p>
          </p:txBody>
        </p:sp>
        <p:sp>
          <p:nvSpPr>
            <p:cNvPr id="85" name="Rectangle 84">
              <a:extLst>
                <a:ext uri="{FF2B5EF4-FFF2-40B4-BE49-F238E27FC236}">
                  <a16:creationId xmlns:a16="http://schemas.microsoft.com/office/drawing/2014/main" id="{C1AEDD60-81BC-4AB3-A597-8926B72C5789}"/>
                </a:ext>
              </a:extLst>
            </p:cNvPr>
            <p:cNvSpPr/>
            <p:nvPr/>
          </p:nvSpPr>
          <p:spPr>
            <a:xfrm>
              <a:off x="9537827" y="2998435"/>
              <a:ext cx="1346886" cy="35159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第</a:t>
              </a:r>
              <a:r>
                <a:rPr lang="en-US" altLang="zh-CN" dirty="0">
                  <a:solidFill>
                    <a:schemeClr val="tx1"/>
                  </a:solidFill>
                </a:rPr>
                <a:t>2</a:t>
              </a:r>
              <a:r>
                <a:rPr lang="zh-CN" altLang="en-US" dirty="0">
                  <a:solidFill>
                    <a:schemeClr val="tx1"/>
                  </a:solidFill>
                </a:rPr>
                <a:t>页</a:t>
              </a:r>
              <a:endParaRPr lang="en-US" dirty="0">
                <a:solidFill>
                  <a:schemeClr val="tx1"/>
                </a:solidFill>
              </a:endParaRPr>
            </a:p>
          </p:txBody>
        </p:sp>
        <p:sp>
          <p:nvSpPr>
            <p:cNvPr id="86" name="Rectangle 85">
              <a:extLst>
                <a:ext uri="{FF2B5EF4-FFF2-40B4-BE49-F238E27FC236}">
                  <a16:creationId xmlns:a16="http://schemas.microsoft.com/office/drawing/2014/main" id="{30D441AB-7029-4F95-B1E5-E91E6BC2C9B9}"/>
                </a:ext>
              </a:extLst>
            </p:cNvPr>
            <p:cNvSpPr/>
            <p:nvPr/>
          </p:nvSpPr>
          <p:spPr>
            <a:xfrm>
              <a:off x="9537827" y="3348543"/>
              <a:ext cx="1346886" cy="35159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第</a:t>
              </a:r>
              <a:r>
                <a:rPr lang="en-US" altLang="zh-CN" dirty="0">
                  <a:solidFill>
                    <a:schemeClr val="tx1"/>
                  </a:solidFill>
                </a:rPr>
                <a:t>3</a:t>
              </a:r>
              <a:r>
                <a:rPr lang="zh-CN" altLang="en-US" dirty="0">
                  <a:solidFill>
                    <a:schemeClr val="tx1"/>
                  </a:solidFill>
                </a:rPr>
                <a:t>页</a:t>
              </a:r>
              <a:endParaRPr lang="en-US" dirty="0">
                <a:solidFill>
                  <a:schemeClr val="tx1"/>
                </a:solidFill>
              </a:endParaRPr>
            </a:p>
          </p:txBody>
        </p:sp>
        <p:sp>
          <p:nvSpPr>
            <p:cNvPr id="87" name="Rectangle 86">
              <a:extLst>
                <a:ext uri="{FF2B5EF4-FFF2-40B4-BE49-F238E27FC236}">
                  <a16:creationId xmlns:a16="http://schemas.microsoft.com/office/drawing/2014/main" id="{A8F50A77-D340-4982-A8D9-48DB089B1A73}"/>
                </a:ext>
              </a:extLst>
            </p:cNvPr>
            <p:cNvSpPr/>
            <p:nvPr/>
          </p:nvSpPr>
          <p:spPr>
            <a:xfrm>
              <a:off x="9537827" y="3697420"/>
              <a:ext cx="1346886" cy="35159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第</a:t>
              </a:r>
              <a:r>
                <a:rPr lang="en-US" altLang="zh-CN" dirty="0">
                  <a:solidFill>
                    <a:schemeClr val="tx1"/>
                  </a:solidFill>
                </a:rPr>
                <a:t>4</a:t>
              </a:r>
              <a:r>
                <a:rPr lang="zh-CN" altLang="en-US" dirty="0">
                  <a:solidFill>
                    <a:schemeClr val="tx1"/>
                  </a:solidFill>
                </a:rPr>
                <a:t>页</a:t>
              </a:r>
              <a:endParaRPr lang="en-US" dirty="0">
                <a:solidFill>
                  <a:schemeClr val="tx1"/>
                </a:solidFill>
              </a:endParaRPr>
            </a:p>
          </p:txBody>
        </p:sp>
        <p:sp>
          <p:nvSpPr>
            <p:cNvPr id="88" name="TextBox 87">
              <a:extLst>
                <a:ext uri="{FF2B5EF4-FFF2-40B4-BE49-F238E27FC236}">
                  <a16:creationId xmlns:a16="http://schemas.microsoft.com/office/drawing/2014/main" id="{5A3B83C1-E130-4DB1-9751-0E24136C22F7}"/>
                </a:ext>
              </a:extLst>
            </p:cNvPr>
            <p:cNvSpPr txBox="1"/>
            <p:nvPr/>
          </p:nvSpPr>
          <p:spPr>
            <a:xfrm>
              <a:off x="9618822" y="1955348"/>
              <a:ext cx="1184895" cy="369332"/>
            </a:xfrm>
            <a:prstGeom prst="rect">
              <a:avLst/>
            </a:prstGeom>
            <a:noFill/>
          </p:spPr>
          <p:txBody>
            <a:bodyPr wrap="square" rtlCol="0">
              <a:spAutoFit/>
            </a:bodyPr>
            <a:lstStyle/>
            <a:p>
              <a:r>
                <a:rPr lang="zh-CN" altLang="en-US" dirty="0"/>
                <a:t>物理地址</a:t>
              </a:r>
              <a:endParaRPr lang="en-US" dirty="0"/>
            </a:p>
          </p:txBody>
        </p:sp>
        <p:sp>
          <p:nvSpPr>
            <p:cNvPr id="89" name="Rectangle 88">
              <a:extLst>
                <a:ext uri="{FF2B5EF4-FFF2-40B4-BE49-F238E27FC236}">
                  <a16:creationId xmlns:a16="http://schemas.microsoft.com/office/drawing/2014/main" id="{EB72BC7B-C4AC-4E63-9679-6092223ED484}"/>
                </a:ext>
              </a:extLst>
            </p:cNvPr>
            <p:cNvSpPr/>
            <p:nvPr/>
          </p:nvSpPr>
          <p:spPr>
            <a:xfrm>
              <a:off x="9537827" y="4039145"/>
              <a:ext cx="1346886" cy="35159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第</a:t>
              </a:r>
              <a:r>
                <a:rPr lang="en-US" altLang="zh-CN" dirty="0">
                  <a:solidFill>
                    <a:schemeClr val="tx1"/>
                  </a:solidFill>
                </a:rPr>
                <a:t>5</a:t>
              </a:r>
              <a:r>
                <a:rPr lang="zh-CN" altLang="en-US" dirty="0">
                  <a:solidFill>
                    <a:schemeClr val="tx1"/>
                  </a:solidFill>
                </a:rPr>
                <a:t>页</a:t>
              </a:r>
              <a:endParaRPr lang="en-US" dirty="0">
                <a:solidFill>
                  <a:schemeClr val="tx1"/>
                </a:solidFill>
              </a:endParaRPr>
            </a:p>
          </p:txBody>
        </p:sp>
        <p:sp>
          <p:nvSpPr>
            <p:cNvPr id="90" name="Rectangle 89">
              <a:extLst>
                <a:ext uri="{FF2B5EF4-FFF2-40B4-BE49-F238E27FC236}">
                  <a16:creationId xmlns:a16="http://schemas.microsoft.com/office/drawing/2014/main" id="{9A9FEA0D-D7FE-48FA-B83C-F17F79D6224F}"/>
                </a:ext>
              </a:extLst>
            </p:cNvPr>
            <p:cNvSpPr/>
            <p:nvPr/>
          </p:nvSpPr>
          <p:spPr>
            <a:xfrm>
              <a:off x="9537827" y="4393373"/>
              <a:ext cx="1346886" cy="35159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第</a:t>
              </a:r>
              <a:r>
                <a:rPr lang="en-US" altLang="zh-CN" dirty="0">
                  <a:solidFill>
                    <a:schemeClr val="tx1"/>
                  </a:solidFill>
                </a:rPr>
                <a:t>6</a:t>
              </a:r>
              <a:r>
                <a:rPr lang="zh-CN" altLang="en-US" dirty="0">
                  <a:solidFill>
                    <a:schemeClr val="tx1"/>
                  </a:solidFill>
                </a:rPr>
                <a:t>页</a:t>
              </a:r>
              <a:endParaRPr lang="en-US" dirty="0">
                <a:solidFill>
                  <a:schemeClr val="tx1"/>
                </a:solidFill>
              </a:endParaRPr>
            </a:p>
          </p:txBody>
        </p:sp>
        <p:sp>
          <p:nvSpPr>
            <p:cNvPr id="91" name="Rectangle 90">
              <a:extLst>
                <a:ext uri="{FF2B5EF4-FFF2-40B4-BE49-F238E27FC236}">
                  <a16:creationId xmlns:a16="http://schemas.microsoft.com/office/drawing/2014/main" id="{F58AB6BF-B5D6-4C4E-8F14-8A930E9AF73F}"/>
                </a:ext>
              </a:extLst>
            </p:cNvPr>
            <p:cNvSpPr/>
            <p:nvPr/>
          </p:nvSpPr>
          <p:spPr>
            <a:xfrm>
              <a:off x="9537827" y="4694057"/>
              <a:ext cx="1346886" cy="35159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第</a:t>
              </a:r>
              <a:r>
                <a:rPr lang="en-US" altLang="zh-CN" dirty="0">
                  <a:solidFill>
                    <a:schemeClr val="tx1"/>
                  </a:solidFill>
                </a:rPr>
                <a:t>7</a:t>
              </a:r>
              <a:r>
                <a:rPr lang="zh-CN" altLang="en-US" dirty="0">
                  <a:solidFill>
                    <a:schemeClr val="tx1"/>
                  </a:solidFill>
                </a:rPr>
                <a:t>页</a:t>
              </a:r>
              <a:endParaRPr lang="en-US" dirty="0">
                <a:solidFill>
                  <a:schemeClr val="tx1"/>
                </a:solidFill>
              </a:endParaRPr>
            </a:p>
          </p:txBody>
        </p:sp>
        <p:sp>
          <p:nvSpPr>
            <p:cNvPr id="92" name="Rectangle 91">
              <a:extLst>
                <a:ext uri="{FF2B5EF4-FFF2-40B4-BE49-F238E27FC236}">
                  <a16:creationId xmlns:a16="http://schemas.microsoft.com/office/drawing/2014/main" id="{7A45D575-795D-4784-BF24-DD018890EE89}"/>
                </a:ext>
              </a:extLst>
            </p:cNvPr>
            <p:cNvSpPr/>
            <p:nvPr/>
          </p:nvSpPr>
          <p:spPr>
            <a:xfrm>
              <a:off x="9537827" y="5044165"/>
              <a:ext cx="1346886" cy="35159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第</a:t>
              </a:r>
              <a:r>
                <a:rPr lang="en-US" altLang="zh-CN" dirty="0">
                  <a:solidFill>
                    <a:schemeClr val="tx1"/>
                  </a:solidFill>
                </a:rPr>
                <a:t>8</a:t>
              </a:r>
              <a:r>
                <a:rPr lang="zh-CN" altLang="en-US" dirty="0">
                  <a:solidFill>
                    <a:schemeClr val="tx1"/>
                  </a:solidFill>
                </a:rPr>
                <a:t>页</a:t>
              </a:r>
              <a:endParaRPr lang="en-US" dirty="0">
                <a:solidFill>
                  <a:schemeClr val="tx1"/>
                </a:solidFill>
              </a:endParaRPr>
            </a:p>
          </p:txBody>
        </p:sp>
        <p:sp>
          <p:nvSpPr>
            <p:cNvPr id="93" name="Rectangle 92">
              <a:extLst>
                <a:ext uri="{FF2B5EF4-FFF2-40B4-BE49-F238E27FC236}">
                  <a16:creationId xmlns:a16="http://schemas.microsoft.com/office/drawing/2014/main" id="{7829DDA3-B0E4-4AC3-8F81-F6DDF8985B9C}"/>
                </a:ext>
              </a:extLst>
            </p:cNvPr>
            <p:cNvSpPr/>
            <p:nvPr/>
          </p:nvSpPr>
          <p:spPr>
            <a:xfrm>
              <a:off x="9537827" y="5393042"/>
              <a:ext cx="1346886" cy="35159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第</a:t>
              </a:r>
              <a:r>
                <a:rPr lang="en-US" altLang="zh-CN" dirty="0">
                  <a:solidFill>
                    <a:schemeClr val="tx1"/>
                  </a:solidFill>
                </a:rPr>
                <a:t>9</a:t>
              </a:r>
              <a:r>
                <a:rPr lang="zh-CN" altLang="en-US" dirty="0">
                  <a:solidFill>
                    <a:schemeClr val="tx1"/>
                  </a:solidFill>
                </a:rPr>
                <a:t>页</a:t>
              </a:r>
              <a:endParaRPr lang="en-US" dirty="0">
                <a:solidFill>
                  <a:schemeClr val="tx1"/>
                </a:solidFill>
              </a:endParaRPr>
            </a:p>
          </p:txBody>
        </p:sp>
        <p:sp>
          <p:nvSpPr>
            <p:cNvPr id="94" name="TextBox 93">
              <a:extLst>
                <a:ext uri="{FF2B5EF4-FFF2-40B4-BE49-F238E27FC236}">
                  <a16:creationId xmlns:a16="http://schemas.microsoft.com/office/drawing/2014/main" id="{6A7B92CA-C84E-4FBB-9DBC-2640FD9B8A84}"/>
                </a:ext>
              </a:extLst>
            </p:cNvPr>
            <p:cNvSpPr txBox="1"/>
            <p:nvPr/>
          </p:nvSpPr>
          <p:spPr>
            <a:xfrm>
              <a:off x="7652189" y="2032411"/>
              <a:ext cx="731651" cy="369332"/>
            </a:xfrm>
            <a:prstGeom prst="rect">
              <a:avLst/>
            </a:prstGeom>
            <a:noFill/>
          </p:spPr>
          <p:txBody>
            <a:bodyPr wrap="square" rtlCol="0">
              <a:spAutoFit/>
            </a:bodyPr>
            <a:lstStyle/>
            <a:p>
              <a:r>
                <a:rPr lang="zh-CN" altLang="en-US" dirty="0"/>
                <a:t>物理</a:t>
              </a:r>
              <a:endParaRPr lang="en-US" dirty="0"/>
            </a:p>
          </p:txBody>
        </p:sp>
        <p:cxnSp>
          <p:nvCxnSpPr>
            <p:cNvPr id="95" name="Straight Arrow Connector 94">
              <a:extLst>
                <a:ext uri="{FF2B5EF4-FFF2-40B4-BE49-F238E27FC236}">
                  <a16:creationId xmlns:a16="http://schemas.microsoft.com/office/drawing/2014/main" id="{8891D5A9-DD0C-4476-A44E-27970321E9EC}"/>
                </a:ext>
              </a:extLst>
            </p:cNvPr>
            <p:cNvCxnSpPr>
              <a:stCxn id="78" idx="3"/>
            </p:cNvCxnSpPr>
            <p:nvPr/>
          </p:nvCxnSpPr>
          <p:spPr>
            <a:xfrm>
              <a:off x="8483522" y="2911078"/>
              <a:ext cx="1054305" cy="17546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CFEDCE2C-23FA-425D-A6FB-2837B2B131B8}"/>
                </a:ext>
              </a:extLst>
            </p:cNvPr>
            <p:cNvCxnSpPr>
              <a:stCxn id="79" idx="3"/>
              <a:endCxn id="85" idx="1"/>
            </p:cNvCxnSpPr>
            <p:nvPr/>
          </p:nvCxnSpPr>
          <p:spPr>
            <a:xfrm flipV="1">
              <a:off x="8483522" y="3174234"/>
              <a:ext cx="1054305" cy="375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C251579D-967C-4745-9EEE-266B0E9387AC}"/>
                </a:ext>
              </a:extLst>
            </p:cNvPr>
            <p:cNvCxnSpPr>
              <a:stCxn id="80" idx="3"/>
              <a:endCxn id="93" idx="1"/>
            </p:cNvCxnSpPr>
            <p:nvPr/>
          </p:nvCxnSpPr>
          <p:spPr>
            <a:xfrm>
              <a:off x="8483522" y="3561870"/>
              <a:ext cx="1054305" cy="20069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80182713-2A3C-4E95-931E-A0F6C175FD5C}"/>
                </a:ext>
              </a:extLst>
            </p:cNvPr>
            <p:cNvCxnSpPr>
              <a:stCxn id="81" idx="3"/>
              <a:endCxn id="87" idx="1"/>
            </p:cNvCxnSpPr>
            <p:nvPr/>
          </p:nvCxnSpPr>
          <p:spPr>
            <a:xfrm flipV="1">
              <a:off x="8483522" y="3873219"/>
              <a:ext cx="1054305" cy="375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A3A53B2D-5F05-4E4E-9792-4E0AC7A9111B}"/>
                </a:ext>
              </a:extLst>
            </p:cNvPr>
            <p:cNvSpPr/>
            <p:nvPr/>
          </p:nvSpPr>
          <p:spPr>
            <a:xfrm>
              <a:off x="6127692" y="2376157"/>
              <a:ext cx="355925" cy="35548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sp>
          <p:nvSpPr>
            <p:cNvPr id="100" name="Rectangle 99">
              <a:extLst>
                <a:ext uri="{FF2B5EF4-FFF2-40B4-BE49-F238E27FC236}">
                  <a16:creationId xmlns:a16="http://schemas.microsoft.com/office/drawing/2014/main" id="{77F58822-29A1-4F42-B513-151E486F418D}"/>
                </a:ext>
              </a:extLst>
            </p:cNvPr>
            <p:cNvSpPr/>
            <p:nvPr/>
          </p:nvSpPr>
          <p:spPr>
            <a:xfrm>
              <a:off x="5773464" y="2376157"/>
              <a:ext cx="355925" cy="35548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sp>
          <p:nvSpPr>
            <p:cNvPr id="101" name="Rectangle 100">
              <a:extLst>
                <a:ext uri="{FF2B5EF4-FFF2-40B4-BE49-F238E27FC236}">
                  <a16:creationId xmlns:a16="http://schemas.microsoft.com/office/drawing/2014/main" id="{61709A1E-EB46-4D3D-B5D9-3FD50A4E738A}"/>
                </a:ext>
              </a:extLst>
            </p:cNvPr>
            <p:cNvSpPr/>
            <p:nvPr/>
          </p:nvSpPr>
          <p:spPr>
            <a:xfrm>
              <a:off x="5419235" y="2376157"/>
              <a:ext cx="355925" cy="35548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p>
          </p:txBody>
        </p:sp>
        <p:sp>
          <p:nvSpPr>
            <p:cNvPr id="102" name="Rectangle 101">
              <a:extLst>
                <a:ext uri="{FF2B5EF4-FFF2-40B4-BE49-F238E27FC236}">
                  <a16:creationId xmlns:a16="http://schemas.microsoft.com/office/drawing/2014/main" id="{9F92A77E-1C8C-4EB5-8919-FACDE2642D35}"/>
                </a:ext>
              </a:extLst>
            </p:cNvPr>
            <p:cNvSpPr/>
            <p:nvPr/>
          </p:nvSpPr>
          <p:spPr>
            <a:xfrm>
              <a:off x="6127858" y="2737071"/>
              <a:ext cx="355925" cy="35548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sp>
          <p:nvSpPr>
            <p:cNvPr id="103" name="Rectangle 102">
              <a:extLst>
                <a:ext uri="{FF2B5EF4-FFF2-40B4-BE49-F238E27FC236}">
                  <a16:creationId xmlns:a16="http://schemas.microsoft.com/office/drawing/2014/main" id="{B70B8BF6-9936-4F61-A229-A8775549A038}"/>
                </a:ext>
              </a:extLst>
            </p:cNvPr>
            <p:cNvSpPr/>
            <p:nvPr/>
          </p:nvSpPr>
          <p:spPr>
            <a:xfrm>
              <a:off x="5773630" y="2737071"/>
              <a:ext cx="355925" cy="35548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sp>
          <p:nvSpPr>
            <p:cNvPr id="104" name="Rectangle 103">
              <a:extLst>
                <a:ext uri="{FF2B5EF4-FFF2-40B4-BE49-F238E27FC236}">
                  <a16:creationId xmlns:a16="http://schemas.microsoft.com/office/drawing/2014/main" id="{6BA010B5-B37C-4F63-AB24-189E972F713A}"/>
                </a:ext>
              </a:extLst>
            </p:cNvPr>
            <p:cNvSpPr/>
            <p:nvPr/>
          </p:nvSpPr>
          <p:spPr>
            <a:xfrm>
              <a:off x="5419401" y="2737071"/>
              <a:ext cx="355925" cy="35548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p>
          </p:txBody>
        </p:sp>
        <p:sp>
          <p:nvSpPr>
            <p:cNvPr id="105" name="Rectangle 104">
              <a:extLst>
                <a:ext uri="{FF2B5EF4-FFF2-40B4-BE49-F238E27FC236}">
                  <a16:creationId xmlns:a16="http://schemas.microsoft.com/office/drawing/2014/main" id="{9796F8BF-56ED-4A9E-82B9-44C847784161}"/>
                </a:ext>
              </a:extLst>
            </p:cNvPr>
            <p:cNvSpPr/>
            <p:nvPr/>
          </p:nvSpPr>
          <p:spPr>
            <a:xfrm>
              <a:off x="6119084" y="3048346"/>
              <a:ext cx="355925" cy="35548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sp>
          <p:nvSpPr>
            <p:cNvPr id="106" name="Rectangle 105">
              <a:extLst>
                <a:ext uri="{FF2B5EF4-FFF2-40B4-BE49-F238E27FC236}">
                  <a16:creationId xmlns:a16="http://schemas.microsoft.com/office/drawing/2014/main" id="{63A552BC-60C8-421E-9657-70AC353E0287}"/>
                </a:ext>
              </a:extLst>
            </p:cNvPr>
            <p:cNvSpPr/>
            <p:nvPr/>
          </p:nvSpPr>
          <p:spPr>
            <a:xfrm>
              <a:off x="5764856" y="3048346"/>
              <a:ext cx="355925" cy="35548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sp>
          <p:nvSpPr>
            <p:cNvPr id="107" name="Rectangle 106">
              <a:extLst>
                <a:ext uri="{FF2B5EF4-FFF2-40B4-BE49-F238E27FC236}">
                  <a16:creationId xmlns:a16="http://schemas.microsoft.com/office/drawing/2014/main" id="{BAC07EC8-F290-490E-908C-AD2DBF86743D}"/>
                </a:ext>
              </a:extLst>
            </p:cNvPr>
            <p:cNvSpPr/>
            <p:nvPr/>
          </p:nvSpPr>
          <p:spPr>
            <a:xfrm>
              <a:off x="5410627" y="3048346"/>
              <a:ext cx="355925" cy="35548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p>
          </p:txBody>
        </p:sp>
        <p:sp>
          <p:nvSpPr>
            <p:cNvPr id="111" name="Rectangle 110">
              <a:extLst>
                <a:ext uri="{FF2B5EF4-FFF2-40B4-BE49-F238E27FC236}">
                  <a16:creationId xmlns:a16="http://schemas.microsoft.com/office/drawing/2014/main" id="{0AA0343B-A815-4AAF-89F9-B625406B529F}"/>
                </a:ext>
              </a:extLst>
            </p:cNvPr>
            <p:cNvSpPr/>
            <p:nvPr/>
          </p:nvSpPr>
          <p:spPr>
            <a:xfrm>
              <a:off x="6117220" y="3382703"/>
              <a:ext cx="355925" cy="35548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sp>
          <p:nvSpPr>
            <p:cNvPr id="112" name="Rectangle 111">
              <a:extLst>
                <a:ext uri="{FF2B5EF4-FFF2-40B4-BE49-F238E27FC236}">
                  <a16:creationId xmlns:a16="http://schemas.microsoft.com/office/drawing/2014/main" id="{FFE673B6-D6C9-446A-A7FC-8AC3ADA504F1}"/>
                </a:ext>
              </a:extLst>
            </p:cNvPr>
            <p:cNvSpPr/>
            <p:nvPr/>
          </p:nvSpPr>
          <p:spPr>
            <a:xfrm>
              <a:off x="5762992" y="3382703"/>
              <a:ext cx="355925" cy="35548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sp>
          <p:nvSpPr>
            <p:cNvPr id="113" name="Rectangle 112">
              <a:extLst>
                <a:ext uri="{FF2B5EF4-FFF2-40B4-BE49-F238E27FC236}">
                  <a16:creationId xmlns:a16="http://schemas.microsoft.com/office/drawing/2014/main" id="{095D76C2-19C4-492C-A60C-385C9EC3278A}"/>
                </a:ext>
              </a:extLst>
            </p:cNvPr>
            <p:cNvSpPr/>
            <p:nvPr/>
          </p:nvSpPr>
          <p:spPr>
            <a:xfrm>
              <a:off x="5408763" y="3382703"/>
              <a:ext cx="355925" cy="35548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p>
          </p:txBody>
        </p:sp>
        <p:sp>
          <p:nvSpPr>
            <p:cNvPr id="114" name="Rectangle 113">
              <a:extLst>
                <a:ext uri="{FF2B5EF4-FFF2-40B4-BE49-F238E27FC236}">
                  <a16:creationId xmlns:a16="http://schemas.microsoft.com/office/drawing/2014/main" id="{18936576-0846-435A-875D-726C6562A43B}"/>
                </a:ext>
              </a:extLst>
            </p:cNvPr>
            <p:cNvSpPr/>
            <p:nvPr/>
          </p:nvSpPr>
          <p:spPr>
            <a:xfrm>
              <a:off x="6133160" y="3706335"/>
              <a:ext cx="355925" cy="35548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sp>
          <p:nvSpPr>
            <p:cNvPr id="115" name="Rectangle 114">
              <a:extLst>
                <a:ext uri="{FF2B5EF4-FFF2-40B4-BE49-F238E27FC236}">
                  <a16:creationId xmlns:a16="http://schemas.microsoft.com/office/drawing/2014/main" id="{D9A94566-7906-4296-AF5B-D0255CEFA81D}"/>
                </a:ext>
              </a:extLst>
            </p:cNvPr>
            <p:cNvSpPr/>
            <p:nvPr/>
          </p:nvSpPr>
          <p:spPr>
            <a:xfrm>
              <a:off x="5778932" y="3706335"/>
              <a:ext cx="355925" cy="35548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sp>
          <p:nvSpPr>
            <p:cNvPr id="116" name="Rectangle 115">
              <a:extLst>
                <a:ext uri="{FF2B5EF4-FFF2-40B4-BE49-F238E27FC236}">
                  <a16:creationId xmlns:a16="http://schemas.microsoft.com/office/drawing/2014/main" id="{D7EBF565-2554-465A-ADC9-8DA57EC5C9E0}"/>
                </a:ext>
              </a:extLst>
            </p:cNvPr>
            <p:cNvSpPr/>
            <p:nvPr/>
          </p:nvSpPr>
          <p:spPr>
            <a:xfrm>
              <a:off x="5424703" y="3706335"/>
              <a:ext cx="355925" cy="35548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p>
          </p:txBody>
        </p:sp>
        <p:sp>
          <p:nvSpPr>
            <p:cNvPr id="15" name="Left Brace 14">
              <a:extLst>
                <a:ext uri="{FF2B5EF4-FFF2-40B4-BE49-F238E27FC236}">
                  <a16:creationId xmlns:a16="http://schemas.microsoft.com/office/drawing/2014/main" id="{DBB20E3E-32AB-4223-AAE9-30108AAE4724}"/>
                </a:ext>
              </a:extLst>
            </p:cNvPr>
            <p:cNvSpPr/>
            <p:nvPr/>
          </p:nvSpPr>
          <p:spPr>
            <a:xfrm rot="16200000">
              <a:off x="3482995" y="689971"/>
              <a:ext cx="486906" cy="2842052"/>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 name="Connector: Elbow 16">
              <a:extLst>
                <a:ext uri="{FF2B5EF4-FFF2-40B4-BE49-F238E27FC236}">
                  <a16:creationId xmlns:a16="http://schemas.microsoft.com/office/drawing/2014/main" id="{A9687436-2797-453B-8D5E-6A6D75588418}"/>
                </a:ext>
              </a:extLst>
            </p:cNvPr>
            <p:cNvCxnSpPr>
              <a:stCxn id="15" idx="1"/>
              <a:endCxn id="113" idx="1"/>
            </p:cNvCxnSpPr>
            <p:nvPr/>
          </p:nvCxnSpPr>
          <p:spPr>
            <a:xfrm rot="16200000" flipH="1">
              <a:off x="3964607" y="2116290"/>
              <a:ext cx="1205996" cy="1682315"/>
            </a:xfrm>
            <a:prstGeom prst="bentConnector2">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D80A60AC-0916-41A3-B5AE-1DDD1359BFD5}"/>
              </a:ext>
            </a:extLst>
          </p:cNvPr>
          <p:cNvSpPr txBox="1"/>
          <p:nvPr/>
        </p:nvSpPr>
        <p:spPr>
          <a:xfrm>
            <a:off x="383771" y="1784313"/>
            <a:ext cx="2658131" cy="4093428"/>
          </a:xfrm>
          <a:prstGeom prst="rect">
            <a:avLst/>
          </a:prstGeom>
          <a:noFill/>
        </p:spPr>
        <p:txBody>
          <a:bodyPr wrap="square" rtlCol="0">
            <a:spAutoFit/>
          </a:bodyPr>
          <a:lstStyle/>
          <a:p>
            <a:r>
              <a:rPr lang="zh-CN" altLang="en-US" sz="2000" b="1" dirty="0"/>
              <a:t>当</a:t>
            </a:r>
            <a:r>
              <a:rPr lang="en-US" altLang="zh-CN" sz="2000" b="1" dirty="0"/>
              <a:t>CPU</a:t>
            </a:r>
            <a:r>
              <a:rPr lang="zh-CN" altLang="en-US" sz="2000" b="1" dirty="0"/>
              <a:t>读</a:t>
            </a:r>
            <a:r>
              <a:rPr lang="en-US" altLang="zh-CN" sz="2000" b="1" dirty="0"/>
              <a:t>/</a:t>
            </a:r>
            <a:r>
              <a:rPr lang="zh-CN" altLang="en-US" sz="2000" b="1" dirty="0"/>
              <a:t>写一个虚拟地址，如果该地址对应的页表项的</a:t>
            </a:r>
            <a:r>
              <a:rPr lang="en-US" altLang="zh-CN" sz="2000" b="1" dirty="0"/>
              <a:t>P</a:t>
            </a:r>
            <a:r>
              <a:rPr lang="zh-CN" altLang="en-US" sz="2000" b="1" dirty="0"/>
              <a:t>为</a:t>
            </a:r>
            <a:r>
              <a:rPr lang="en-US" altLang="zh-CN" sz="2000" b="1" dirty="0"/>
              <a:t>0</a:t>
            </a:r>
            <a:r>
              <a:rPr lang="zh-CN" altLang="en-US" sz="2000" b="1" dirty="0"/>
              <a:t>，则产生缺页中断。</a:t>
            </a:r>
            <a:endParaRPr lang="en-US" altLang="zh-CN" sz="2000" b="1" dirty="0"/>
          </a:p>
          <a:p>
            <a:endParaRPr lang="en-US" altLang="zh-CN" sz="2000" b="1" dirty="0"/>
          </a:p>
          <a:p>
            <a:r>
              <a:rPr lang="en-US" altLang="zh-CN" sz="2000" b="1" dirty="0"/>
              <a:t>CPU</a:t>
            </a:r>
            <a:r>
              <a:rPr lang="zh-CN" altLang="en-US" sz="2000" b="1" dirty="0"/>
              <a:t>暂停当前的程序，转去执行中断处理程序，该程序负责分配物理内存，修改页表项。</a:t>
            </a:r>
            <a:endParaRPr lang="en-US" altLang="zh-CN" sz="2000" b="1" dirty="0"/>
          </a:p>
          <a:p>
            <a:endParaRPr lang="en-US" altLang="zh-CN" sz="2000" b="1" dirty="0"/>
          </a:p>
          <a:p>
            <a:r>
              <a:rPr lang="zh-CN" altLang="en-US" sz="2000" b="1" dirty="0"/>
              <a:t>完成后，返回被中断的程序，继续执行。</a:t>
            </a:r>
            <a:endParaRPr lang="en-US" altLang="zh-CN" sz="2000" b="1" dirty="0"/>
          </a:p>
        </p:txBody>
      </p:sp>
      <p:sp>
        <p:nvSpPr>
          <p:cNvPr id="2" name="TextBox 1">
            <a:extLst>
              <a:ext uri="{FF2B5EF4-FFF2-40B4-BE49-F238E27FC236}">
                <a16:creationId xmlns:a16="http://schemas.microsoft.com/office/drawing/2014/main" id="{78233E4B-AF88-43AE-A8AD-6DDB9CF227A6}"/>
              </a:ext>
            </a:extLst>
          </p:cNvPr>
          <p:cNvSpPr txBox="1"/>
          <p:nvPr/>
        </p:nvSpPr>
        <p:spPr>
          <a:xfrm>
            <a:off x="7426411" y="1471501"/>
            <a:ext cx="241576" cy="369332"/>
          </a:xfrm>
          <a:prstGeom prst="rect">
            <a:avLst/>
          </a:prstGeom>
          <a:noFill/>
        </p:spPr>
        <p:txBody>
          <a:bodyPr wrap="square" rtlCol="0">
            <a:spAutoFit/>
          </a:bodyPr>
          <a:lstStyle/>
          <a:p>
            <a:r>
              <a:rPr lang="en-US" dirty="0"/>
              <a:t>0</a:t>
            </a:r>
          </a:p>
        </p:txBody>
      </p:sp>
      <p:sp>
        <p:nvSpPr>
          <p:cNvPr id="55" name="TextBox 54">
            <a:extLst>
              <a:ext uri="{FF2B5EF4-FFF2-40B4-BE49-F238E27FC236}">
                <a16:creationId xmlns:a16="http://schemas.microsoft.com/office/drawing/2014/main" id="{2F7DF15E-BA20-41D6-965A-D3A065BF3930}"/>
              </a:ext>
            </a:extLst>
          </p:cNvPr>
          <p:cNvSpPr txBox="1"/>
          <p:nvPr/>
        </p:nvSpPr>
        <p:spPr>
          <a:xfrm>
            <a:off x="6218748" y="1482966"/>
            <a:ext cx="441543" cy="369332"/>
          </a:xfrm>
          <a:prstGeom prst="rect">
            <a:avLst/>
          </a:prstGeom>
          <a:noFill/>
        </p:spPr>
        <p:txBody>
          <a:bodyPr wrap="square" rtlCol="0">
            <a:spAutoFit/>
          </a:bodyPr>
          <a:lstStyle/>
          <a:p>
            <a:r>
              <a:rPr lang="en-US" dirty="0"/>
              <a:t>11</a:t>
            </a:r>
          </a:p>
        </p:txBody>
      </p:sp>
      <p:sp>
        <p:nvSpPr>
          <p:cNvPr id="57" name="TextBox 56">
            <a:extLst>
              <a:ext uri="{FF2B5EF4-FFF2-40B4-BE49-F238E27FC236}">
                <a16:creationId xmlns:a16="http://schemas.microsoft.com/office/drawing/2014/main" id="{D3021526-4E9A-48EF-8F6C-F7BA2D0DB199}"/>
              </a:ext>
            </a:extLst>
          </p:cNvPr>
          <p:cNvSpPr txBox="1"/>
          <p:nvPr/>
        </p:nvSpPr>
        <p:spPr>
          <a:xfrm>
            <a:off x="5875228" y="1461203"/>
            <a:ext cx="441543" cy="369332"/>
          </a:xfrm>
          <a:prstGeom prst="rect">
            <a:avLst/>
          </a:prstGeom>
          <a:noFill/>
        </p:spPr>
        <p:txBody>
          <a:bodyPr wrap="square" rtlCol="0">
            <a:spAutoFit/>
          </a:bodyPr>
          <a:lstStyle/>
          <a:p>
            <a:r>
              <a:rPr lang="en-US" dirty="0"/>
              <a:t>12</a:t>
            </a:r>
          </a:p>
        </p:txBody>
      </p:sp>
      <p:sp>
        <p:nvSpPr>
          <p:cNvPr id="58" name="TextBox 57">
            <a:extLst>
              <a:ext uri="{FF2B5EF4-FFF2-40B4-BE49-F238E27FC236}">
                <a16:creationId xmlns:a16="http://schemas.microsoft.com/office/drawing/2014/main" id="{FEA84310-5CF8-47D0-84B7-B45907C0D015}"/>
              </a:ext>
            </a:extLst>
          </p:cNvPr>
          <p:cNvSpPr txBox="1"/>
          <p:nvPr/>
        </p:nvSpPr>
        <p:spPr>
          <a:xfrm>
            <a:off x="3270629" y="1461203"/>
            <a:ext cx="441543" cy="369332"/>
          </a:xfrm>
          <a:prstGeom prst="rect">
            <a:avLst/>
          </a:prstGeom>
          <a:noFill/>
        </p:spPr>
        <p:txBody>
          <a:bodyPr wrap="square" rtlCol="0">
            <a:spAutoFit/>
          </a:bodyPr>
          <a:lstStyle/>
          <a:p>
            <a:r>
              <a:rPr lang="en-US" dirty="0"/>
              <a:t>31</a:t>
            </a:r>
          </a:p>
        </p:txBody>
      </p:sp>
      <p:sp>
        <p:nvSpPr>
          <p:cNvPr id="3" name="TextBox 2">
            <a:extLst>
              <a:ext uri="{FF2B5EF4-FFF2-40B4-BE49-F238E27FC236}">
                <a16:creationId xmlns:a16="http://schemas.microsoft.com/office/drawing/2014/main" id="{C835F78D-45A4-4DEF-8696-E466DDC7EED5}"/>
              </a:ext>
            </a:extLst>
          </p:cNvPr>
          <p:cNvSpPr txBox="1"/>
          <p:nvPr/>
        </p:nvSpPr>
        <p:spPr>
          <a:xfrm>
            <a:off x="642551" y="6095062"/>
            <a:ext cx="9144000" cy="646331"/>
          </a:xfrm>
          <a:prstGeom prst="rect">
            <a:avLst/>
          </a:prstGeom>
          <a:noFill/>
        </p:spPr>
        <p:txBody>
          <a:bodyPr wrap="square" rtlCol="0">
            <a:spAutoFit/>
          </a:bodyPr>
          <a:lstStyle/>
          <a:p>
            <a:r>
              <a:rPr lang="zh-CN" altLang="en-US" dirty="0">
                <a:highlight>
                  <a:srgbClr val="FFFF00"/>
                </a:highlight>
              </a:rPr>
              <a:t>问题：  对于</a:t>
            </a:r>
            <a:r>
              <a:rPr lang="en-US" altLang="zh-CN" dirty="0">
                <a:highlight>
                  <a:srgbClr val="FFFF00"/>
                </a:highlight>
              </a:rPr>
              <a:t>32</a:t>
            </a:r>
            <a:r>
              <a:rPr lang="zh-CN" altLang="en-US" dirty="0">
                <a:highlight>
                  <a:srgbClr val="FFFF00"/>
                </a:highlight>
              </a:rPr>
              <a:t>位虚拟地址，这样的页表需要 </a:t>
            </a:r>
            <a:r>
              <a:rPr lang="en-US" altLang="zh-CN" dirty="0">
                <a:highlight>
                  <a:srgbClr val="FFFF00"/>
                </a:highlight>
              </a:rPr>
              <a:t>2^(32 – 12) = 2M</a:t>
            </a:r>
            <a:r>
              <a:rPr lang="zh-CN" altLang="en-US" dirty="0">
                <a:highlight>
                  <a:srgbClr val="FFFF00"/>
                </a:highlight>
              </a:rPr>
              <a:t>个页表项， 如果每个页表项用</a:t>
            </a:r>
            <a:r>
              <a:rPr lang="en-US" altLang="zh-CN" dirty="0">
                <a:highlight>
                  <a:srgbClr val="FFFF00"/>
                </a:highlight>
              </a:rPr>
              <a:t>4</a:t>
            </a:r>
            <a:r>
              <a:rPr lang="zh-CN" altLang="en-US" dirty="0">
                <a:highlight>
                  <a:srgbClr val="FFFF00"/>
                </a:highlight>
              </a:rPr>
              <a:t>字节，那么一个进程的页表需要</a:t>
            </a:r>
            <a:r>
              <a:rPr lang="en-US" altLang="zh-CN" dirty="0">
                <a:highlight>
                  <a:srgbClr val="FFFF00"/>
                </a:highlight>
              </a:rPr>
              <a:t>8MB</a:t>
            </a:r>
            <a:r>
              <a:rPr lang="zh-CN" altLang="en-US" dirty="0">
                <a:highlight>
                  <a:srgbClr val="FFFF00"/>
                </a:highlight>
              </a:rPr>
              <a:t>。 如果</a:t>
            </a:r>
            <a:r>
              <a:rPr lang="en-US" altLang="zh-CN" dirty="0">
                <a:highlight>
                  <a:srgbClr val="FFFF00"/>
                </a:highlight>
              </a:rPr>
              <a:t>50</a:t>
            </a:r>
            <a:r>
              <a:rPr lang="zh-CN" altLang="en-US" dirty="0">
                <a:highlight>
                  <a:srgbClr val="FFFF00"/>
                </a:highlight>
              </a:rPr>
              <a:t>个进程，就需要</a:t>
            </a:r>
            <a:r>
              <a:rPr lang="en-US" altLang="zh-CN" dirty="0">
                <a:highlight>
                  <a:srgbClr val="FFFF00"/>
                </a:highlight>
              </a:rPr>
              <a:t>8MB </a:t>
            </a:r>
            <a:r>
              <a:rPr lang="zh-CN" altLang="en-US" dirty="0">
                <a:highlight>
                  <a:srgbClr val="FFFF00"/>
                </a:highlight>
              </a:rPr>
              <a:t>* </a:t>
            </a:r>
            <a:r>
              <a:rPr lang="en-US" altLang="zh-CN" dirty="0">
                <a:highlight>
                  <a:srgbClr val="FFFF00"/>
                </a:highlight>
              </a:rPr>
              <a:t>50 = 400MB</a:t>
            </a:r>
            <a:r>
              <a:rPr lang="zh-CN" altLang="en-US" dirty="0">
                <a:highlight>
                  <a:srgbClr val="FFFF00"/>
                </a:highlight>
              </a:rPr>
              <a:t>。</a:t>
            </a:r>
            <a:endParaRPr lang="en-US" dirty="0">
              <a:highlight>
                <a:srgbClr val="FFFF00"/>
              </a:highlight>
            </a:endParaRPr>
          </a:p>
        </p:txBody>
      </p:sp>
    </p:spTree>
    <p:extLst>
      <p:ext uri="{BB962C8B-B14F-4D97-AF65-F5344CB8AC3E}">
        <p14:creationId xmlns:p14="http://schemas.microsoft.com/office/powerpoint/2010/main" val="179733494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CustomShape 1"/>
          <p:cNvSpPr/>
          <p:nvPr/>
        </p:nvSpPr>
        <p:spPr>
          <a:xfrm>
            <a:off x="480284" y="369210"/>
            <a:ext cx="8595000" cy="77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zh-CN" altLang="en-US" sz="3600" b="1" strike="noStrike" spc="-1" dirty="0">
                <a:solidFill>
                  <a:srgbClr val="5FCBEF"/>
                </a:solidFill>
                <a:latin typeface="Trebuchet MS"/>
              </a:rPr>
              <a:t>真实的页表</a:t>
            </a:r>
            <a:endParaRPr lang="en-US" sz="3600" b="1" strike="noStrike" spc="-1" dirty="0">
              <a:latin typeface="Arial"/>
            </a:endParaRPr>
          </a:p>
        </p:txBody>
      </p:sp>
      <p:sp>
        <p:nvSpPr>
          <p:cNvPr id="2" name="TextBox 1">
            <a:extLst>
              <a:ext uri="{FF2B5EF4-FFF2-40B4-BE49-F238E27FC236}">
                <a16:creationId xmlns:a16="http://schemas.microsoft.com/office/drawing/2014/main" id="{77B29567-69A4-46D1-87F6-0886421CDF1E}"/>
              </a:ext>
            </a:extLst>
          </p:cNvPr>
          <p:cNvSpPr txBox="1"/>
          <p:nvPr/>
        </p:nvSpPr>
        <p:spPr>
          <a:xfrm>
            <a:off x="1118285" y="1063559"/>
            <a:ext cx="9366421" cy="1323439"/>
          </a:xfrm>
          <a:prstGeom prst="rect">
            <a:avLst/>
          </a:prstGeom>
          <a:noFill/>
        </p:spPr>
        <p:txBody>
          <a:bodyPr wrap="square" rtlCol="0">
            <a:spAutoFit/>
          </a:bodyPr>
          <a:lstStyle/>
          <a:p>
            <a:r>
              <a:rPr lang="zh-CN" altLang="en-US" sz="2000" dirty="0"/>
              <a:t>页表在内存中，为削减页表本身占用的内存，一般把页表分为多级。没有被使用到的目录项和页表项，不用分配。当进程访问发生缺页中断时，才分配。</a:t>
            </a:r>
            <a:endParaRPr lang="en-US" altLang="zh-CN" sz="2000" dirty="0"/>
          </a:p>
          <a:p>
            <a:endParaRPr lang="en-US" altLang="zh-CN" sz="2000" dirty="0"/>
          </a:p>
          <a:p>
            <a:r>
              <a:rPr lang="en-US" sz="2000" dirty="0"/>
              <a:t>32</a:t>
            </a:r>
            <a:r>
              <a:rPr lang="zh-CN" altLang="en-US" sz="2000" dirty="0"/>
              <a:t>位英特尔</a:t>
            </a:r>
            <a:r>
              <a:rPr lang="en-US" altLang="zh-CN" sz="2000" dirty="0"/>
              <a:t>CPU</a:t>
            </a:r>
            <a:r>
              <a:rPr lang="zh-CN" altLang="en-US" sz="2000" dirty="0"/>
              <a:t>有两级页表； 最新的英特尔</a:t>
            </a:r>
            <a:r>
              <a:rPr lang="en-US" altLang="zh-CN" sz="2000" dirty="0"/>
              <a:t>64</a:t>
            </a:r>
            <a:r>
              <a:rPr lang="zh-CN" altLang="en-US" sz="2000" dirty="0"/>
              <a:t>位</a:t>
            </a:r>
            <a:r>
              <a:rPr lang="en-US" altLang="zh-CN" sz="2000" dirty="0"/>
              <a:t>CPU</a:t>
            </a:r>
            <a:r>
              <a:rPr lang="zh-CN" altLang="en-US" sz="2000" dirty="0"/>
              <a:t>有</a:t>
            </a:r>
            <a:r>
              <a:rPr lang="en-US" altLang="zh-CN" sz="2000" dirty="0"/>
              <a:t>5</a:t>
            </a:r>
            <a:r>
              <a:rPr lang="zh-CN" altLang="en-US" sz="2000" dirty="0"/>
              <a:t>级页表。</a:t>
            </a:r>
            <a:endParaRPr lang="en-US" sz="2000" dirty="0"/>
          </a:p>
        </p:txBody>
      </p:sp>
      <p:grpSp>
        <p:nvGrpSpPr>
          <p:cNvPr id="48" name="Group 47">
            <a:extLst>
              <a:ext uri="{FF2B5EF4-FFF2-40B4-BE49-F238E27FC236}">
                <a16:creationId xmlns:a16="http://schemas.microsoft.com/office/drawing/2014/main" id="{D2AB82F3-8C43-4070-AFE0-8008B3DA4D83}"/>
              </a:ext>
            </a:extLst>
          </p:cNvPr>
          <p:cNvGrpSpPr/>
          <p:nvPr/>
        </p:nvGrpSpPr>
        <p:grpSpPr>
          <a:xfrm>
            <a:off x="1118285" y="2409567"/>
            <a:ext cx="10422926" cy="4272713"/>
            <a:chOff x="350105" y="1056470"/>
            <a:chExt cx="10315432" cy="4542048"/>
          </a:xfrm>
        </p:grpSpPr>
        <p:sp>
          <p:nvSpPr>
            <p:cNvPr id="4" name="Rectangle 3">
              <a:extLst>
                <a:ext uri="{FF2B5EF4-FFF2-40B4-BE49-F238E27FC236}">
                  <a16:creationId xmlns:a16="http://schemas.microsoft.com/office/drawing/2014/main" id="{A8514F7D-5B74-4BD5-9783-F4587B140354}"/>
                </a:ext>
              </a:extLst>
            </p:cNvPr>
            <p:cNvSpPr/>
            <p:nvPr/>
          </p:nvSpPr>
          <p:spPr>
            <a:xfrm>
              <a:off x="2842054" y="1405864"/>
              <a:ext cx="1403111" cy="405717"/>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页面</a:t>
              </a:r>
              <a:endParaRPr lang="en-US" dirty="0">
                <a:solidFill>
                  <a:schemeClr val="tx1"/>
                </a:solidFill>
              </a:endParaRPr>
            </a:p>
          </p:txBody>
        </p:sp>
        <p:sp>
          <p:nvSpPr>
            <p:cNvPr id="5" name="Rectangle 4">
              <a:extLst>
                <a:ext uri="{FF2B5EF4-FFF2-40B4-BE49-F238E27FC236}">
                  <a16:creationId xmlns:a16="http://schemas.microsoft.com/office/drawing/2014/main" id="{C815EFCB-A9C8-4D7B-B113-BFFDC6439217}"/>
                </a:ext>
              </a:extLst>
            </p:cNvPr>
            <p:cNvSpPr/>
            <p:nvPr/>
          </p:nvSpPr>
          <p:spPr>
            <a:xfrm>
              <a:off x="4245166" y="1405864"/>
              <a:ext cx="2649904" cy="405717"/>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页内偏移</a:t>
              </a:r>
              <a:endParaRPr lang="en-US" dirty="0">
                <a:solidFill>
                  <a:schemeClr val="tx1"/>
                </a:solidFill>
              </a:endParaRPr>
            </a:p>
          </p:txBody>
        </p:sp>
        <p:sp>
          <p:nvSpPr>
            <p:cNvPr id="6" name="Rectangle 5">
              <a:extLst>
                <a:ext uri="{FF2B5EF4-FFF2-40B4-BE49-F238E27FC236}">
                  <a16:creationId xmlns:a16="http://schemas.microsoft.com/office/drawing/2014/main" id="{8B220A5B-70EF-4311-B1CB-6DE1C4BDA4C7}"/>
                </a:ext>
              </a:extLst>
            </p:cNvPr>
            <p:cNvSpPr/>
            <p:nvPr/>
          </p:nvSpPr>
          <p:spPr>
            <a:xfrm>
              <a:off x="1425149" y="1405864"/>
              <a:ext cx="1403111" cy="405717"/>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目录</a:t>
              </a:r>
              <a:endParaRPr lang="en-US" dirty="0">
                <a:solidFill>
                  <a:schemeClr val="tx1"/>
                </a:solidFill>
              </a:endParaRPr>
            </a:p>
          </p:txBody>
        </p:sp>
        <p:sp>
          <p:nvSpPr>
            <p:cNvPr id="3" name="Rectangle 2">
              <a:extLst>
                <a:ext uri="{FF2B5EF4-FFF2-40B4-BE49-F238E27FC236}">
                  <a16:creationId xmlns:a16="http://schemas.microsoft.com/office/drawing/2014/main" id="{0D20033F-1A9D-43B7-8A88-3B62FA39E4F6}"/>
                </a:ext>
              </a:extLst>
            </p:cNvPr>
            <p:cNvSpPr/>
            <p:nvPr/>
          </p:nvSpPr>
          <p:spPr>
            <a:xfrm>
              <a:off x="2273641" y="2533136"/>
              <a:ext cx="1272746" cy="1070574"/>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EDE2A22-77B2-4656-88EA-8764B265A5A7}"/>
                </a:ext>
              </a:extLst>
            </p:cNvPr>
            <p:cNvSpPr/>
            <p:nvPr/>
          </p:nvSpPr>
          <p:spPr>
            <a:xfrm>
              <a:off x="2273641" y="3603710"/>
              <a:ext cx="1272746" cy="405717"/>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目录项</a:t>
              </a:r>
              <a:endParaRPr lang="en-US" dirty="0">
                <a:solidFill>
                  <a:schemeClr val="tx1"/>
                </a:solidFill>
              </a:endParaRPr>
            </a:p>
          </p:txBody>
        </p:sp>
        <p:sp>
          <p:nvSpPr>
            <p:cNvPr id="9" name="Rectangle 8">
              <a:extLst>
                <a:ext uri="{FF2B5EF4-FFF2-40B4-BE49-F238E27FC236}">
                  <a16:creationId xmlns:a16="http://schemas.microsoft.com/office/drawing/2014/main" id="{BFE758E3-9E37-4C02-960B-4666CBC3E1A1}"/>
                </a:ext>
              </a:extLst>
            </p:cNvPr>
            <p:cNvSpPr/>
            <p:nvPr/>
          </p:nvSpPr>
          <p:spPr>
            <a:xfrm>
              <a:off x="2273641" y="4009427"/>
              <a:ext cx="1272746" cy="1070574"/>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9DFBE4-0002-488A-AFA1-BBE713854778}"/>
                </a:ext>
              </a:extLst>
            </p:cNvPr>
            <p:cNvSpPr/>
            <p:nvPr/>
          </p:nvSpPr>
          <p:spPr>
            <a:xfrm>
              <a:off x="4267196" y="2575066"/>
              <a:ext cx="1272746" cy="664858"/>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0094C2-EDCA-4259-AB7E-87F767016DDE}"/>
                </a:ext>
              </a:extLst>
            </p:cNvPr>
            <p:cNvSpPr/>
            <p:nvPr/>
          </p:nvSpPr>
          <p:spPr>
            <a:xfrm>
              <a:off x="4267196" y="3228538"/>
              <a:ext cx="1272746" cy="405717"/>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页表项</a:t>
              </a:r>
              <a:endParaRPr lang="en-US" dirty="0">
                <a:solidFill>
                  <a:schemeClr val="tx1"/>
                </a:solidFill>
              </a:endParaRPr>
            </a:p>
          </p:txBody>
        </p:sp>
        <p:sp>
          <p:nvSpPr>
            <p:cNvPr id="12" name="Rectangle 11">
              <a:extLst>
                <a:ext uri="{FF2B5EF4-FFF2-40B4-BE49-F238E27FC236}">
                  <a16:creationId xmlns:a16="http://schemas.microsoft.com/office/drawing/2014/main" id="{9A108EBF-D8B3-4710-821D-FD31F2F7E015}"/>
                </a:ext>
              </a:extLst>
            </p:cNvPr>
            <p:cNvSpPr/>
            <p:nvPr/>
          </p:nvSpPr>
          <p:spPr>
            <a:xfrm>
              <a:off x="4267196" y="3634255"/>
              <a:ext cx="1272746" cy="1478354"/>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 Brace 12">
              <a:extLst>
                <a:ext uri="{FF2B5EF4-FFF2-40B4-BE49-F238E27FC236}">
                  <a16:creationId xmlns:a16="http://schemas.microsoft.com/office/drawing/2014/main" id="{DC002C69-2313-4C3D-9F4C-6C8F5C4CEEEB}"/>
                </a:ext>
              </a:extLst>
            </p:cNvPr>
            <p:cNvSpPr/>
            <p:nvPr/>
          </p:nvSpPr>
          <p:spPr>
            <a:xfrm rot="16200000">
              <a:off x="1921619" y="1372486"/>
              <a:ext cx="437759" cy="1403111"/>
            </a:xfrm>
            <a:prstGeom prst="leftBrace">
              <a:avLst>
                <a:gd name="adj1" fmla="val 8333"/>
                <a:gd name="adj2" fmla="val 35909"/>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Connector: Elbow 14">
              <a:extLst>
                <a:ext uri="{FF2B5EF4-FFF2-40B4-BE49-F238E27FC236}">
                  <a16:creationId xmlns:a16="http://schemas.microsoft.com/office/drawing/2014/main" id="{2CCBE49B-EE96-4252-B13A-24FBF73A7AB5}"/>
                </a:ext>
              </a:extLst>
            </p:cNvPr>
            <p:cNvCxnSpPr>
              <a:stCxn id="13" idx="1"/>
              <a:endCxn id="8" idx="1"/>
            </p:cNvCxnSpPr>
            <p:nvPr/>
          </p:nvCxnSpPr>
          <p:spPr>
            <a:xfrm rot="16200000" flipH="1">
              <a:off x="1351389" y="2884317"/>
              <a:ext cx="1513648" cy="330855"/>
            </a:xfrm>
            <a:prstGeom prst="bentConnector2">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Left Brace 16">
              <a:extLst>
                <a:ext uri="{FF2B5EF4-FFF2-40B4-BE49-F238E27FC236}">
                  <a16:creationId xmlns:a16="http://schemas.microsoft.com/office/drawing/2014/main" id="{59B912F1-B151-4CD3-8009-75C3E7FD2871}"/>
                </a:ext>
              </a:extLst>
            </p:cNvPr>
            <p:cNvSpPr/>
            <p:nvPr/>
          </p:nvSpPr>
          <p:spPr>
            <a:xfrm rot="16200000">
              <a:off x="3335748" y="1372486"/>
              <a:ext cx="437759" cy="1403111"/>
            </a:xfrm>
            <a:prstGeom prst="leftBrace">
              <a:avLst>
                <a:gd name="adj1" fmla="val 8333"/>
                <a:gd name="adj2" fmla="val 61449"/>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 name="Connector: Elbow 17">
              <a:extLst>
                <a:ext uri="{FF2B5EF4-FFF2-40B4-BE49-F238E27FC236}">
                  <a16:creationId xmlns:a16="http://schemas.microsoft.com/office/drawing/2014/main" id="{DB497621-AF2E-4442-8DDB-39E7C448FD7F}"/>
                </a:ext>
              </a:extLst>
            </p:cNvPr>
            <p:cNvCxnSpPr>
              <a:cxnSpLocks/>
              <a:endCxn id="11" idx="1"/>
            </p:cNvCxnSpPr>
            <p:nvPr/>
          </p:nvCxnSpPr>
          <p:spPr>
            <a:xfrm rot="16200000" flipH="1">
              <a:off x="3396593" y="2560794"/>
              <a:ext cx="1190458" cy="550747"/>
            </a:xfrm>
            <a:prstGeom prst="bentConnector2">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9" name="Connector: Elbow 288">
              <a:extLst>
                <a:ext uri="{FF2B5EF4-FFF2-40B4-BE49-F238E27FC236}">
                  <a16:creationId xmlns:a16="http://schemas.microsoft.com/office/drawing/2014/main" id="{1C745DEF-5842-46A5-A810-6F81275316B7}"/>
                </a:ext>
              </a:extLst>
            </p:cNvPr>
            <p:cNvCxnSpPr>
              <a:cxnSpLocks/>
              <a:stCxn id="8" idx="3"/>
            </p:cNvCxnSpPr>
            <p:nvPr/>
          </p:nvCxnSpPr>
          <p:spPr>
            <a:xfrm>
              <a:off x="3546387" y="3806569"/>
              <a:ext cx="268451" cy="1356043"/>
            </a:xfrm>
            <a:prstGeom prst="bentConnector2">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91" name="Straight Arrow Connector 290">
              <a:extLst>
                <a:ext uri="{FF2B5EF4-FFF2-40B4-BE49-F238E27FC236}">
                  <a16:creationId xmlns:a16="http://schemas.microsoft.com/office/drawing/2014/main" id="{6A6B17E1-621E-4A08-A527-6BE8DD0069AD}"/>
                </a:ext>
              </a:extLst>
            </p:cNvPr>
            <p:cNvCxnSpPr>
              <a:cxnSpLocks/>
            </p:cNvCxnSpPr>
            <p:nvPr/>
          </p:nvCxnSpPr>
          <p:spPr>
            <a:xfrm>
              <a:off x="3788377" y="5110087"/>
              <a:ext cx="430425" cy="0"/>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295" name="TextBox 294">
              <a:extLst>
                <a:ext uri="{FF2B5EF4-FFF2-40B4-BE49-F238E27FC236}">
                  <a16:creationId xmlns:a16="http://schemas.microsoft.com/office/drawing/2014/main" id="{366A1C94-036A-4D28-807F-110502AAF293}"/>
                </a:ext>
              </a:extLst>
            </p:cNvPr>
            <p:cNvSpPr txBox="1"/>
            <p:nvPr/>
          </p:nvSpPr>
          <p:spPr>
            <a:xfrm>
              <a:off x="6654118" y="1056470"/>
              <a:ext cx="284206" cy="369332"/>
            </a:xfrm>
            <a:prstGeom prst="rect">
              <a:avLst/>
            </a:prstGeom>
            <a:noFill/>
          </p:spPr>
          <p:txBody>
            <a:bodyPr wrap="square" rtlCol="0">
              <a:spAutoFit/>
            </a:bodyPr>
            <a:lstStyle/>
            <a:p>
              <a:r>
                <a:rPr lang="en-US" dirty="0"/>
                <a:t>0</a:t>
              </a:r>
            </a:p>
          </p:txBody>
        </p:sp>
        <p:sp>
          <p:nvSpPr>
            <p:cNvPr id="41" name="TextBox 40">
              <a:extLst>
                <a:ext uri="{FF2B5EF4-FFF2-40B4-BE49-F238E27FC236}">
                  <a16:creationId xmlns:a16="http://schemas.microsoft.com/office/drawing/2014/main" id="{0C3840E1-0363-486A-9736-37C378D213B1}"/>
                </a:ext>
              </a:extLst>
            </p:cNvPr>
            <p:cNvSpPr txBox="1"/>
            <p:nvPr/>
          </p:nvSpPr>
          <p:spPr>
            <a:xfrm>
              <a:off x="4218802" y="1056470"/>
              <a:ext cx="452051" cy="369332"/>
            </a:xfrm>
            <a:prstGeom prst="rect">
              <a:avLst/>
            </a:prstGeom>
            <a:noFill/>
          </p:spPr>
          <p:txBody>
            <a:bodyPr wrap="square" rtlCol="0">
              <a:spAutoFit/>
            </a:bodyPr>
            <a:lstStyle/>
            <a:p>
              <a:r>
                <a:rPr lang="en-US" dirty="0"/>
                <a:t>11</a:t>
              </a:r>
            </a:p>
          </p:txBody>
        </p:sp>
        <p:sp>
          <p:nvSpPr>
            <p:cNvPr id="42" name="TextBox 41">
              <a:extLst>
                <a:ext uri="{FF2B5EF4-FFF2-40B4-BE49-F238E27FC236}">
                  <a16:creationId xmlns:a16="http://schemas.microsoft.com/office/drawing/2014/main" id="{09A446CA-7A52-4544-A088-734AB2FB4681}"/>
                </a:ext>
              </a:extLst>
            </p:cNvPr>
            <p:cNvSpPr txBox="1"/>
            <p:nvPr/>
          </p:nvSpPr>
          <p:spPr>
            <a:xfrm>
              <a:off x="3850673" y="1056470"/>
              <a:ext cx="452051" cy="369332"/>
            </a:xfrm>
            <a:prstGeom prst="rect">
              <a:avLst/>
            </a:prstGeom>
            <a:noFill/>
          </p:spPr>
          <p:txBody>
            <a:bodyPr wrap="square" rtlCol="0">
              <a:spAutoFit/>
            </a:bodyPr>
            <a:lstStyle/>
            <a:p>
              <a:r>
                <a:rPr lang="en-US" dirty="0"/>
                <a:t>12</a:t>
              </a:r>
            </a:p>
          </p:txBody>
        </p:sp>
        <p:sp>
          <p:nvSpPr>
            <p:cNvPr id="43" name="TextBox 42">
              <a:extLst>
                <a:ext uri="{FF2B5EF4-FFF2-40B4-BE49-F238E27FC236}">
                  <a16:creationId xmlns:a16="http://schemas.microsoft.com/office/drawing/2014/main" id="{D0CA7A84-8B71-40E0-AE35-30570C892A43}"/>
                </a:ext>
              </a:extLst>
            </p:cNvPr>
            <p:cNvSpPr txBox="1"/>
            <p:nvPr/>
          </p:nvSpPr>
          <p:spPr>
            <a:xfrm>
              <a:off x="2839589" y="1056470"/>
              <a:ext cx="452051" cy="369332"/>
            </a:xfrm>
            <a:prstGeom prst="rect">
              <a:avLst/>
            </a:prstGeom>
            <a:noFill/>
          </p:spPr>
          <p:txBody>
            <a:bodyPr wrap="square" rtlCol="0">
              <a:spAutoFit/>
            </a:bodyPr>
            <a:lstStyle/>
            <a:p>
              <a:r>
                <a:rPr lang="en-US" dirty="0"/>
                <a:t>21</a:t>
              </a:r>
            </a:p>
          </p:txBody>
        </p:sp>
        <p:sp>
          <p:nvSpPr>
            <p:cNvPr id="45" name="TextBox 44">
              <a:extLst>
                <a:ext uri="{FF2B5EF4-FFF2-40B4-BE49-F238E27FC236}">
                  <a16:creationId xmlns:a16="http://schemas.microsoft.com/office/drawing/2014/main" id="{5879D65D-2ECC-4E90-8D23-C1B34C5B65C3}"/>
                </a:ext>
              </a:extLst>
            </p:cNvPr>
            <p:cNvSpPr txBox="1"/>
            <p:nvPr/>
          </p:nvSpPr>
          <p:spPr>
            <a:xfrm>
              <a:off x="1318292" y="1056470"/>
              <a:ext cx="452051" cy="369332"/>
            </a:xfrm>
            <a:prstGeom prst="rect">
              <a:avLst/>
            </a:prstGeom>
            <a:noFill/>
          </p:spPr>
          <p:txBody>
            <a:bodyPr wrap="square" rtlCol="0">
              <a:spAutoFit/>
            </a:bodyPr>
            <a:lstStyle/>
            <a:p>
              <a:r>
                <a:rPr lang="en-US" dirty="0"/>
                <a:t>31</a:t>
              </a:r>
            </a:p>
          </p:txBody>
        </p:sp>
        <p:sp>
          <p:nvSpPr>
            <p:cNvPr id="46" name="TextBox 45">
              <a:extLst>
                <a:ext uri="{FF2B5EF4-FFF2-40B4-BE49-F238E27FC236}">
                  <a16:creationId xmlns:a16="http://schemas.microsoft.com/office/drawing/2014/main" id="{0582E96A-B864-4B3C-9431-B6DC8E7216D1}"/>
                </a:ext>
              </a:extLst>
            </p:cNvPr>
            <p:cNvSpPr txBox="1"/>
            <p:nvPr/>
          </p:nvSpPr>
          <p:spPr>
            <a:xfrm>
              <a:off x="2397832" y="1056470"/>
              <a:ext cx="452051" cy="369332"/>
            </a:xfrm>
            <a:prstGeom prst="rect">
              <a:avLst/>
            </a:prstGeom>
            <a:noFill/>
          </p:spPr>
          <p:txBody>
            <a:bodyPr wrap="square" rtlCol="0">
              <a:spAutoFit/>
            </a:bodyPr>
            <a:lstStyle/>
            <a:p>
              <a:r>
                <a:rPr lang="en-US" dirty="0"/>
                <a:t>22 </a:t>
              </a:r>
            </a:p>
          </p:txBody>
        </p:sp>
        <p:sp>
          <p:nvSpPr>
            <p:cNvPr id="47" name="Left Brace 46">
              <a:extLst>
                <a:ext uri="{FF2B5EF4-FFF2-40B4-BE49-F238E27FC236}">
                  <a16:creationId xmlns:a16="http://schemas.microsoft.com/office/drawing/2014/main" id="{2B4EC216-FE43-4D52-A7E6-4EEA7CBC07C6}"/>
                </a:ext>
              </a:extLst>
            </p:cNvPr>
            <p:cNvSpPr/>
            <p:nvPr/>
          </p:nvSpPr>
          <p:spPr>
            <a:xfrm rot="16200000">
              <a:off x="5380018" y="807726"/>
              <a:ext cx="437759" cy="2592348"/>
            </a:xfrm>
            <a:prstGeom prst="leftBrace">
              <a:avLst>
                <a:gd name="adj1" fmla="val 8333"/>
                <a:gd name="adj2" fmla="val 73842"/>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9" name="Rectangle 298">
              <a:extLst>
                <a:ext uri="{FF2B5EF4-FFF2-40B4-BE49-F238E27FC236}">
                  <a16:creationId xmlns:a16="http://schemas.microsoft.com/office/drawing/2014/main" id="{617C5C1C-D292-40E1-909A-EAF8299C3854}"/>
                </a:ext>
              </a:extLst>
            </p:cNvPr>
            <p:cNvSpPr/>
            <p:nvPr/>
          </p:nvSpPr>
          <p:spPr>
            <a:xfrm>
              <a:off x="6857996" y="3032067"/>
              <a:ext cx="593124" cy="5215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a:t>
              </a:r>
              <a:endParaRPr lang="en-US" b="1" dirty="0">
                <a:solidFill>
                  <a:schemeClr val="tx1"/>
                </a:solidFill>
              </a:endParaRPr>
            </a:p>
          </p:txBody>
        </p:sp>
        <p:cxnSp>
          <p:nvCxnSpPr>
            <p:cNvPr id="301" name="Straight Arrow Connector 300">
              <a:extLst>
                <a:ext uri="{FF2B5EF4-FFF2-40B4-BE49-F238E27FC236}">
                  <a16:creationId xmlns:a16="http://schemas.microsoft.com/office/drawing/2014/main" id="{D44E4470-9B9A-4701-8ABC-FE1D681F7791}"/>
                </a:ext>
              </a:extLst>
            </p:cNvPr>
            <p:cNvCxnSpPr>
              <a:cxnSpLocks/>
              <a:stCxn id="11" idx="3"/>
            </p:cNvCxnSpPr>
            <p:nvPr/>
          </p:nvCxnSpPr>
          <p:spPr>
            <a:xfrm flipV="1">
              <a:off x="5539942" y="3429000"/>
              <a:ext cx="1256279" cy="2397"/>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4" name="Connector: Elbow 303">
              <a:extLst>
                <a:ext uri="{FF2B5EF4-FFF2-40B4-BE49-F238E27FC236}">
                  <a16:creationId xmlns:a16="http://schemas.microsoft.com/office/drawing/2014/main" id="{660865B4-20AF-4686-A80B-767CEB106F86}"/>
                </a:ext>
              </a:extLst>
            </p:cNvPr>
            <p:cNvCxnSpPr>
              <a:cxnSpLocks/>
              <a:stCxn id="47" idx="1"/>
            </p:cNvCxnSpPr>
            <p:nvPr/>
          </p:nvCxnSpPr>
          <p:spPr>
            <a:xfrm rot="16200000" flipH="1">
              <a:off x="6072734" y="2467010"/>
              <a:ext cx="867719" cy="579255"/>
            </a:xfrm>
            <a:prstGeom prst="bentConnector5">
              <a:avLst>
                <a:gd name="adj1" fmla="val 26345"/>
                <a:gd name="adj2" fmla="val 611"/>
                <a:gd name="adj3" fmla="val 97864"/>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B47A0B85-BEBA-4FFE-B60A-DE30A7E8A772}"/>
                </a:ext>
              </a:extLst>
            </p:cNvPr>
            <p:cNvCxnSpPr>
              <a:cxnSpLocks/>
              <a:stCxn id="299" idx="3"/>
            </p:cNvCxnSpPr>
            <p:nvPr/>
          </p:nvCxnSpPr>
          <p:spPr>
            <a:xfrm flipV="1">
              <a:off x="7451120" y="3292819"/>
              <a:ext cx="373502" cy="1"/>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317" name="Rectangle 316">
              <a:extLst>
                <a:ext uri="{FF2B5EF4-FFF2-40B4-BE49-F238E27FC236}">
                  <a16:creationId xmlns:a16="http://schemas.microsoft.com/office/drawing/2014/main" id="{6BD73352-81C3-4BFE-89E0-0AE2992AB6F4}"/>
                </a:ext>
              </a:extLst>
            </p:cNvPr>
            <p:cNvSpPr/>
            <p:nvPr/>
          </p:nvSpPr>
          <p:spPr>
            <a:xfrm>
              <a:off x="7854292" y="1717594"/>
              <a:ext cx="2003100" cy="3790411"/>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9" name="Straight Connector 318">
              <a:extLst>
                <a:ext uri="{FF2B5EF4-FFF2-40B4-BE49-F238E27FC236}">
                  <a16:creationId xmlns:a16="http://schemas.microsoft.com/office/drawing/2014/main" id="{A96D844D-3A10-4C14-B3A3-9A55A551ECF3}"/>
                </a:ext>
              </a:extLst>
            </p:cNvPr>
            <p:cNvCxnSpPr/>
            <p:nvPr/>
          </p:nvCxnSpPr>
          <p:spPr>
            <a:xfrm>
              <a:off x="7854292" y="3068423"/>
              <a:ext cx="20031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74D1BF2-1054-4DA0-A932-1B9604FC96C7}"/>
                </a:ext>
              </a:extLst>
            </p:cNvPr>
            <p:cNvCxnSpPr/>
            <p:nvPr/>
          </p:nvCxnSpPr>
          <p:spPr>
            <a:xfrm>
              <a:off x="7858408" y="3369107"/>
              <a:ext cx="20031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ABA6FA4-B511-4C29-95F4-EBC1FD81465C}"/>
                </a:ext>
              </a:extLst>
            </p:cNvPr>
            <p:cNvSpPr txBox="1"/>
            <p:nvPr/>
          </p:nvSpPr>
          <p:spPr>
            <a:xfrm>
              <a:off x="8328458" y="1321608"/>
              <a:ext cx="1712982" cy="369332"/>
            </a:xfrm>
            <a:prstGeom prst="rect">
              <a:avLst/>
            </a:prstGeom>
            <a:noFill/>
          </p:spPr>
          <p:txBody>
            <a:bodyPr wrap="square" rtlCol="0">
              <a:spAutoFit/>
            </a:bodyPr>
            <a:lstStyle/>
            <a:p>
              <a:r>
                <a:rPr lang="zh-CN" altLang="en-US" dirty="0"/>
                <a:t>物理内存</a:t>
              </a:r>
              <a:endParaRPr lang="en-US" dirty="0"/>
            </a:p>
          </p:txBody>
        </p:sp>
        <p:sp>
          <p:nvSpPr>
            <p:cNvPr id="35" name="TextBox 34">
              <a:extLst>
                <a:ext uri="{FF2B5EF4-FFF2-40B4-BE49-F238E27FC236}">
                  <a16:creationId xmlns:a16="http://schemas.microsoft.com/office/drawing/2014/main" id="{934F6290-22C4-4512-8647-5D86A3F865F1}"/>
                </a:ext>
              </a:extLst>
            </p:cNvPr>
            <p:cNvSpPr txBox="1"/>
            <p:nvPr/>
          </p:nvSpPr>
          <p:spPr>
            <a:xfrm>
              <a:off x="2520364" y="2182132"/>
              <a:ext cx="934924" cy="369332"/>
            </a:xfrm>
            <a:prstGeom prst="rect">
              <a:avLst/>
            </a:prstGeom>
            <a:noFill/>
          </p:spPr>
          <p:txBody>
            <a:bodyPr wrap="square" rtlCol="0">
              <a:spAutoFit/>
            </a:bodyPr>
            <a:lstStyle/>
            <a:p>
              <a:r>
                <a:rPr lang="zh-CN" altLang="en-US" dirty="0"/>
                <a:t>目录表</a:t>
              </a:r>
              <a:endParaRPr lang="en-US" dirty="0"/>
            </a:p>
          </p:txBody>
        </p:sp>
        <p:sp>
          <p:nvSpPr>
            <p:cNvPr id="76" name="TextBox 75">
              <a:extLst>
                <a:ext uri="{FF2B5EF4-FFF2-40B4-BE49-F238E27FC236}">
                  <a16:creationId xmlns:a16="http://schemas.microsoft.com/office/drawing/2014/main" id="{881686E4-E960-4A81-9593-DA9304C4CD45}"/>
                </a:ext>
              </a:extLst>
            </p:cNvPr>
            <p:cNvSpPr txBox="1"/>
            <p:nvPr/>
          </p:nvSpPr>
          <p:spPr>
            <a:xfrm>
              <a:off x="4425094" y="2210717"/>
              <a:ext cx="934924" cy="369332"/>
            </a:xfrm>
            <a:prstGeom prst="rect">
              <a:avLst/>
            </a:prstGeom>
            <a:noFill/>
          </p:spPr>
          <p:txBody>
            <a:bodyPr wrap="square" rtlCol="0">
              <a:spAutoFit/>
            </a:bodyPr>
            <a:lstStyle/>
            <a:p>
              <a:r>
                <a:rPr lang="zh-CN" altLang="en-US" dirty="0"/>
                <a:t>页表</a:t>
              </a:r>
              <a:endParaRPr lang="en-US" dirty="0"/>
            </a:p>
          </p:txBody>
        </p:sp>
        <p:sp>
          <p:nvSpPr>
            <p:cNvPr id="36" name="TextBox 35">
              <a:extLst>
                <a:ext uri="{FF2B5EF4-FFF2-40B4-BE49-F238E27FC236}">
                  <a16:creationId xmlns:a16="http://schemas.microsoft.com/office/drawing/2014/main" id="{B76320BE-D9F3-4998-8C28-28FF907EFC4D}"/>
                </a:ext>
              </a:extLst>
            </p:cNvPr>
            <p:cNvSpPr txBox="1"/>
            <p:nvPr/>
          </p:nvSpPr>
          <p:spPr>
            <a:xfrm>
              <a:off x="652177" y="1295526"/>
              <a:ext cx="781743" cy="646331"/>
            </a:xfrm>
            <a:prstGeom prst="rect">
              <a:avLst/>
            </a:prstGeom>
            <a:noFill/>
          </p:spPr>
          <p:txBody>
            <a:bodyPr wrap="square" rtlCol="0">
              <a:spAutoFit/>
            </a:bodyPr>
            <a:lstStyle/>
            <a:p>
              <a:r>
                <a:rPr lang="zh-CN" altLang="en-US" dirty="0"/>
                <a:t>逻辑地址</a:t>
              </a:r>
              <a:endParaRPr lang="en-US" dirty="0"/>
            </a:p>
          </p:txBody>
        </p:sp>
        <p:sp>
          <p:nvSpPr>
            <p:cNvPr id="38" name="Rectangle 37">
              <a:extLst>
                <a:ext uri="{FF2B5EF4-FFF2-40B4-BE49-F238E27FC236}">
                  <a16:creationId xmlns:a16="http://schemas.microsoft.com/office/drawing/2014/main" id="{486BDFE8-03AD-4AAB-977C-B2CC3D0C8516}"/>
                </a:ext>
              </a:extLst>
            </p:cNvPr>
            <p:cNvSpPr/>
            <p:nvPr/>
          </p:nvSpPr>
          <p:spPr>
            <a:xfrm>
              <a:off x="350105" y="4763500"/>
              <a:ext cx="943953" cy="6330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CR3</a:t>
              </a:r>
            </a:p>
            <a:p>
              <a:pPr algn="ctr"/>
              <a:r>
                <a:rPr lang="zh-CN" altLang="en-US" dirty="0">
                  <a:solidFill>
                    <a:schemeClr val="tx1"/>
                  </a:solidFill>
                </a:rPr>
                <a:t>寄存器</a:t>
              </a:r>
              <a:r>
                <a:rPr lang="en-US" dirty="0">
                  <a:solidFill>
                    <a:schemeClr val="tx1"/>
                  </a:solidFill>
                </a:rPr>
                <a:t> </a:t>
              </a:r>
            </a:p>
          </p:txBody>
        </p:sp>
        <p:cxnSp>
          <p:nvCxnSpPr>
            <p:cNvPr id="80" name="Straight Arrow Connector 79">
              <a:extLst>
                <a:ext uri="{FF2B5EF4-FFF2-40B4-BE49-F238E27FC236}">
                  <a16:creationId xmlns:a16="http://schemas.microsoft.com/office/drawing/2014/main" id="{8A235D62-D19B-4C04-8614-DB6965FE2D7F}"/>
                </a:ext>
              </a:extLst>
            </p:cNvPr>
            <p:cNvCxnSpPr>
              <a:cxnSpLocks/>
            </p:cNvCxnSpPr>
            <p:nvPr/>
          </p:nvCxnSpPr>
          <p:spPr>
            <a:xfrm flipV="1">
              <a:off x="1277577" y="5060288"/>
              <a:ext cx="991948" cy="19713"/>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325616A1-EE73-4EDC-9C96-9FA9D413D61B}"/>
                </a:ext>
              </a:extLst>
            </p:cNvPr>
            <p:cNvSpPr txBox="1"/>
            <p:nvPr/>
          </p:nvSpPr>
          <p:spPr>
            <a:xfrm>
              <a:off x="9857392" y="5229186"/>
              <a:ext cx="284206" cy="369332"/>
            </a:xfrm>
            <a:prstGeom prst="rect">
              <a:avLst/>
            </a:prstGeom>
            <a:noFill/>
          </p:spPr>
          <p:txBody>
            <a:bodyPr wrap="square" rtlCol="0">
              <a:spAutoFit/>
            </a:bodyPr>
            <a:lstStyle/>
            <a:p>
              <a:r>
                <a:rPr lang="en-US" dirty="0"/>
                <a:t>0</a:t>
              </a:r>
            </a:p>
          </p:txBody>
        </p:sp>
        <p:sp>
          <p:nvSpPr>
            <p:cNvPr id="83" name="TextBox 82">
              <a:extLst>
                <a:ext uri="{FF2B5EF4-FFF2-40B4-BE49-F238E27FC236}">
                  <a16:creationId xmlns:a16="http://schemas.microsoft.com/office/drawing/2014/main" id="{3011BCCB-658C-4A42-BFC9-FF491B341050}"/>
                </a:ext>
              </a:extLst>
            </p:cNvPr>
            <p:cNvSpPr txBox="1"/>
            <p:nvPr/>
          </p:nvSpPr>
          <p:spPr>
            <a:xfrm>
              <a:off x="9846273" y="1741590"/>
              <a:ext cx="819264" cy="369332"/>
            </a:xfrm>
            <a:prstGeom prst="rect">
              <a:avLst/>
            </a:prstGeom>
            <a:noFill/>
          </p:spPr>
          <p:txBody>
            <a:bodyPr wrap="square" rtlCol="0">
              <a:spAutoFit/>
            </a:bodyPr>
            <a:lstStyle/>
            <a:p>
              <a:r>
                <a:rPr lang="en-US" dirty="0"/>
                <a:t>4</a:t>
              </a:r>
              <a:r>
                <a:rPr lang="en-US" altLang="zh-CN" dirty="0"/>
                <a:t>G - 1</a:t>
              </a:r>
              <a:endParaRPr lang="en-US" dirty="0"/>
            </a:p>
          </p:txBody>
        </p:sp>
      </p:grpSp>
    </p:spTree>
    <p:extLst>
      <p:ext uri="{BB962C8B-B14F-4D97-AF65-F5344CB8AC3E}">
        <p14:creationId xmlns:p14="http://schemas.microsoft.com/office/powerpoint/2010/main" val="368636523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42245</TotalTime>
  <Words>13715</Words>
  <Application>Microsoft Office PowerPoint</Application>
  <PresentationFormat>Widescreen</PresentationFormat>
  <Paragraphs>1590</Paragraphs>
  <Slides>113</Slides>
  <Notes>103</Notes>
  <HiddenSlides>0</HiddenSlides>
  <MMClips>0</MMClips>
  <ScaleCrop>false</ScaleCrop>
  <HeadingPairs>
    <vt:vector size="8" baseType="variant">
      <vt:variant>
        <vt:lpstr>Fonts Used</vt:lpstr>
      </vt:variant>
      <vt:variant>
        <vt:i4>14</vt:i4>
      </vt:variant>
      <vt:variant>
        <vt:lpstr>Theme</vt:lpstr>
      </vt:variant>
      <vt:variant>
        <vt:i4>2</vt:i4>
      </vt:variant>
      <vt:variant>
        <vt:lpstr>Embedded OLE Servers</vt:lpstr>
      </vt:variant>
      <vt:variant>
        <vt:i4>1</vt:i4>
      </vt:variant>
      <vt:variant>
        <vt:lpstr>Slide Titles</vt:lpstr>
      </vt:variant>
      <vt:variant>
        <vt:i4>113</vt:i4>
      </vt:variant>
    </vt:vector>
  </HeadingPairs>
  <TitlesOfParts>
    <vt:vector size="130" baseType="lpstr">
      <vt:lpstr>Liberation Mono;Courier New;DejaVu Sans Mono</vt:lpstr>
      <vt:lpstr>PingFang SC</vt:lpstr>
      <vt:lpstr>StarSymbol</vt:lpstr>
      <vt:lpstr>华文中宋</vt:lpstr>
      <vt:lpstr>Microsoft YaHei</vt:lpstr>
      <vt:lpstr>Abadi</vt:lpstr>
      <vt:lpstr>arial</vt:lpstr>
      <vt:lpstr>arial</vt:lpstr>
      <vt:lpstr>Franklin Gothic Book</vt:lpstr>
      <vt:lpstr>Symbol</vt:lpstr>
      <vt:lpstr>Times New Roman</vt:lpstr>
      <vt:lpstr>Trebuchet MS</vt:lpstr>
      <vt:lpstr>Wingdings</vt:lpstr>
      <vt:lpstr>Wingdings 3</vt:lpstr>
      <vt:lpstr>Office Theme</vt:lpstr>
      <vt:lpstr>Office Theme</vt:lpstr>
      <vt:lpstr>Photo Editor Photo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什么是文件系统</vt:lpstr>
      <vt:lpstr>存储设备</vt:lpstr>
      <vt:lpstr>硬盘分区</vt:lpstr>
      <vt:lpstr>文件系统要提供什么功能</vt:lpstr>
      <vt:lpstr>文件系统要提供什么功能</vt:lpstr>
      <vt:lpstr>Linux EXT4文件系统</vt:lpstr>
      <vt:lpstr>文件的格式</vt:lpstr>
      <vt:lpstr>Linux 命令</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思考</vt:lpstr>
      <vt:lpstr>可能的问题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Intel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计算机原理和操作系统基础</dc:title>
  <dc:subject/>
  <dc:creator>Guo, Chaohong</dc:creator>
  <cp:keywords>CTPClassification=CTP_ITS, CTPClassification=CTP_NT</cp:keywords>
  <dc:description/>
  <cp:lastModifiedBy>Guo, Chaohong</cp:lastModifiedBy>
  <cp:revision>995</cp:revision>
  <dcterms:created xsi:type="dcterms:W3CDTF">2019-07-22T14:45:20Z</dcterms:created>
  <dcterms:modified xsi:type="dcterms:W3CDTF">2019-11-23T04:35:57Z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TPClassification">
    <vt:lpwstr>CTP_NT</vt:lpwstr>
  </property>
  <property fmtid="{D5CDD505-2E9C-101B-9397-08002B2CF9AE}" pid="4" name="CTP_BU">
    <vt:lpwstr>NA</vt:lpwstr>
  </property>
  <property fmtid="{D5CDD505-2E9C-101B-9397-08002B2CF9AE}" pid="5" name="CTP_IDSID">
    <vt:lpwstr>NA</vt:lpwstr>
  </property>
  <property fmtid="{D5CDD505-2E9C-101B-9397-08002B2CF9AE}" pid="6" name="CTP_TimeStamp">
    <vt:lpwstr>2019-11-23 04:35:57Z</vt:lpwstr>
  </property>
  <property fmtid="{D5CDD505-2E9C-101B-9397-08002B2CF9AE}" pid="7" name="CTP_WWID">
    <vt:lpwstr>NA</vt:lpwstr>
  </property>
  <property fmtid="{D5CDD505-2E9C-101B-9397-08002B2CF9AE}" pid="8" name="Company">
    <vt:lpwstr>Intel Corporation</vt:lpwstr>
  </property>
  <property fmtid="{D5CDD505-2E9C-101B-9397-08002B2CF9AE}" pid="9" name="HiddenSlides">
    <vt:i4>0</vt:i4>
  </property>
  <property fmtid="{D5CDD505-2E9C-101B-9397-08002B2CF9AE}" pid="10" name="HyperlinksChanged">
    <vt:bool>false</vt:bool>
  </property>
  <property fmtid="{D5CDD505-2E9C-101B-9397-08002B2CF9AE}" pid="11" name="LinksUpToDate">
    <vt:bool>false</vt:bool>
  </property>
  <property fmtid="{D5CDD505-2E9C-101B-9397-08002B2CF9AE}" pid="12" name="MMClips">
    <vt:i4>0</vt:i4>
  </property>
  <property fmtid="{D5CDD505-2E9C-101B-9397-08002B2CF9AE}" pid="13" name="Notes">
    <vt:i4>24</vt:i4>
  </property>
  <property fmtid="{D5CDD505-2E9C-101B-9397-08002B2CF9AE}" pid="14" name="PresentationFormat">
    <vt:lpwstr>Widescreen</vt:lpwstr>
  </property>
  <property fmtid="{D5CDD505-2E9C-101B-9397-08002B2CF9AE}" pid="15" name="ScaleCrop">
    <vt:bool>false</vt:bool>
  </property>
  <property fmtid="{D5CDD505-2E9C-101B-9397-08002B2CF9AE}" pid="16" name="ShareDoc">
    <vt:bool>false</vt:bool>
  </property>
  <property fmtid="{D5CDD505-2E9C-101B-9397-08002B2CF9AE}" pid="17" name="Slides">
    <vt:i4>38</vt:i4>
  </property>
  <property fmtid="{D5CDD505-2E9C-101B-9397-08002B2CF9AE}" pid="18" name="TitusGUID">
    <vt:lpwstr>1e77e33e-cfd0-4a18-a893-37a6c2f7f20d</vt:lpwstr>
  </property>
</Properties>
</file>