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85" r:id="rId2"/>
    <p:sldId id="256" r:id="rId3"/>
    <p:sldId id="277" r:id="rId4"/>
    <p:sldId id="278" r:id="rId5"/>
    <p:sldId id="268" r:id="rId6"/>
    <p:sldId id="276" r:id="rId7"/>
    <p:sldId id="279" r:id="rId8"/>
    <p:sldId id="280" r:id="rId9"/>
    <p:sldId id="281" r:id="rId10"/>
    <p:sldId id="262" r:id="rId11"/>
    <p:sldId id="282"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autoAdjust="0"/>
    <p:restoredTop sz="77373" autoAdjust="0"/>
  </p:normalViewPr>
  <p:slideViewPr>
    <p:cSldViewPr snapToGrid="0">
      <p:cViewPr varScale="1">
        <p:scale>
          <a:sx n="59" d="100"/>
          <a:sy n="59" d="100"/>
        </p:scale>
        <p:origin x="872"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536"/>
    </p:cViewPr>
  </p:sorterViewPr>
  <p:notesViewPr>
    <p:cSldViewPr snapToGrid="0">
      <p:cViewPr varScale="1">
        <p:scale>
          <a:sx n="71" d="100"/>
          <a:sy n="71" d="100"/>
        </p:scale>
        <p:origin x="226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AB8C2-AF34-43EA-848A-6697905F96FE}" type="datetimeFigureOut">
              <a:rPr lang="en-US" smtClean="0"/>
              <a:t>9/22/2025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B45FB-FFFD-471B-B437-F217891EC55B}" type="slidenum">
              <a:rPr lang="en-US" smtClean="0"/>
              <a:t>‹#›</a:t>
            </a:fld>
            <a:endParaRPr lang="en-US" dirty="0"/>
          </a:p>
        </p:txBody>
      </p:sp>
    </p:spTree>
    <p:extLst>
      <p:ext uri="{BB962C8B-B14F-4D97-AF65-F5344CB8AC3E}">
        <p14:creationId xmlns:p14="http://schemas.microsoft.com/office/powerpoint/2010/main" val="397208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E41AD-CF85-A767-4483-FAA9578054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CBAD75-6ED9-A40E-30DD-CF781635E0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2AB22F-10DC-3AA7-7486-83D2BCC0E031}"/>
              </a:ext>
            </a:extLst>
          </p:cNvPr>
          <p:cNvSpPr>
            <a:spLocks noGrp="1"/>
          </p:cNvSpPr>
          <p:nvPr>
            <p:ph type="body" idx="1"/>
          </p:nvPr>
        </p:nvSpPr>
        <p:spPr/>
        <p:txBody>
          <a:bodyPr/>
          <a:lstStyle/>
          <a:p>
            <a:r>
              <a:rPr lang="en-US" dirty="0"/>
              <a:t>Figure 2. </a:t>
            </a:r>
            <a:r>
              <a:rPr lang="en-US" sz="1800" b="0" i="0" u="none" strike="noStrike" dirty="0" err="1">
                <a:solidFill>
                  <a:srgbClr val="000000"/>
                </a:solidFill>
                <a:effectLst/>
                <a:latin typeface="Times New Roman" panose="02020603050405020304" pitchFamily="18" charset="0"/>
              </a:rPr>
              <a:t>RestoreNet</a:t>
            </a:r>
            <a:r>
              <a:rPr lang="en-US" sz="1800" b="0" i="0" u="none" strike="noStrike" dirty="0">
                <a:solidFill>
                  <a:srgbClr val="000000"/>
                </a:solidFill>
                <a:effectLst/>
                <a:latin typeface="Times New Roman" panose="02020603050405020304" pitchFamily="18" charset="0"/>
              </a:rPr>
              <a:t> surface treatments, including (a) seeding with Connectivity Modifiers (</a:t>
            </a:r>
            <a:r>
              <a:rPr lang="en-US" sz="1800" b="0" i="0" u="none" strike="noStrike" dirty="0" err="1">
                <a:solidFill>
                  <a:srgbClr val="000000"/>
                </a:solidFill>
                <a:effectLst/>
                <a:latin typeface="Times New Roman" panose="02020603050405020304" pitchFamily="18" charset="0"/>
              </a:rPr>
              <a:t>ConMods</a:t>
            </a:r>
            <a:r>
              <a:rPr lang="en-US" sz="1800" b="0" i="0" u="none" strike="noStrike" dirty="0">
                <a:solidFill>
                  <a:srgbClr val="000000"/>
                </a:solidFill>
                <a:effectLst/>
                <a:latin typeface="Times New Roman" panose="02020603050405020304" pitchFamily="18" charset="0"/>
              </a:rPr>
              <a:t>), (b) seeding with mulch, and (c) pitting treatment.</a:t>
            </a:r>
            <a:endParaRPr lang="en-US" dirty="0"/>
          </a:p>
        </p:txBody>
      </p:sp>
      <p:sp>
        <p:nvSpPr>
          <p:cNvPr id="4" name="Slide Number Placeholder 3">
            <a:extLst>
              <a:ext uri="{FF2B5EF4-FFF2-40B4-BE49-F238E27FC236}">
                <a16:creationId xmlns:a16="http://schemas.microsoft.com/office/drawing/2014/main" id="{8C4519A0-1165-FFDC-3252-CC3960CA0698}"/>
              </a:ext>
            </a:extLst>
          </p:cNvPr>
          <p:cNvSpPr>
            <a:spLocks noGrp="1"/>
          </p:cNvSpPr>
          <p:nvPr>
            <p:ph type="sldNum" sz="quarter" idx="5"/>
          </p:nvPr>
        </p:nvSpPr>
        <p:spPr/>
        <p:txBody>
          <a:bodyPr/>
          <a:lstStyle/>
          <a:p>
            <a:fld id="{E54B45FB-FFFD-471B-B437-F217891EC55B}" type="slidenum">
              <a:rPr lang="en-US" smtClean="0"/>
              <a:t>1</a:t>
            </a:fld>
            <a:endParaRPr lang="en-US" dirty="0"/>
          </a:p>
        </p:txBody>
      </p:sp>
    </p:spTree>
    <p:extLst>
      <p:ext uri="{BB962C8B-B14F-4D97-AF65-F5344CB8AC3E}">
        <p14:creationId xmlns:p14="http://schemas.microsoft.com/office/powerpoint/2010/main" val="4012147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EA51-C61A-3952-8DFF-B8A1A02FC2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B7D3C-1DD1-45F1-FEFA-C2BE5B377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36C4D-229B-71F0-3781-8B624C90869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Figure 8. Mean ± SE of subplot density by nativity (a) and whole plot total plant cover (b) of unseeded species at different sites (Pleasant, Preserve, and Roosevelt) under different surface treatments (ConMod, Mulch, Pits, and Seed only) in the post-drought fall season (fall 2021).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Size: 540 x 270</a:t>
            </a:r>
            <a:r>
              <a:rPr lang="zh-CN" altLang="en-US" dirty="0"/>
              <a:t>，</a:t>
            </a:r>
            <a:r>
              <a:rPr lang="en-US" altLang="zh-CN" dirty="0"/>
              <a:t>260 x 350</a:t>
            </a:r>
            <a:endParaRPr lang="en-US" dirty="0"/>
          </a:p>
          <a:p>
            <a:endParaRPr lang="en-US" dirty="0"/>
          </a:p>
        </p:txBody>
      </p:sp>
      <p:sp>
        <p:nvSpPr>
          <p:cNvPr id="4" name="Slide Number Placeholder 3">
            <a:extLst>
              <a:ext uri="{FF2B5EF4-FFF2-40B4-BE49-F238E27FC236}">
                <a16:creationId xmlns:a16="http://schemas.microsoft.com/office/drawing/2014/main" id="{BFD0D1E9-D90C-23BC-61B8-D15AA84F4299}"/>
              </a:ext>
            </a:extLst>
          </p:cNvPr>
          <p:cNvSpPr>
            <a:spLocks noGrp="1"/>
          </p:cNvSpPr>
          <p:nvPr>
            <p:ph type="sldNum" sz="quarter" idx="5"/>
          </p:nvPr>
        </p:nvSpPr>
        <p:spPr/>
        <p:txBody>
          <a:bodyPr/>
          <a:lstStyle/>
          <a:p>
            <a:fld id="{E54B45FB-FFFD-471B-B437-F217891EC55B}" type="slidenum">
              <a:rPr lang="en-US" smtClean="0"/>
              <a:t>12</a:t>
            </a:fld>
            <a:endParaRPr lang="en-US" dirty="0"/>
          </a:p>
        </p:txBody>
      </p:sp>
    </p:spTree>
    <p:extLst>
      <p:ext uri="{BB962C8B-B14F-4D97-AF65-F5344CB8AC3E}">
        <p14:creationId xmlns:p14="http://schemas.microsoft.com/office/powerpoint/2010/main" val="32377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D8C6D-54A5-9F3A-0160-D32571D31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58D8E3-CBB9-6EE8-65DF-E266BF1D83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389D6-4AD1-5FDD-649E-2FCC6F4A640B}"/>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9. Mean ± SE of subplot density by nativity (a) and whole plot total plant cover (b) of unseeded species and season (spring 2021 and spring 2022) at different sites (Pleasant, Preserve, and Roosevelt) under different surface treatments (ConMod, Mulch, Pits, and Seed only) in the post-drought spring seasons (spring 2021 and spring 2022).</a:t>
            </a:r>
          </a:p>
          <a:p>
            <a:endParaRPr lang="en-US" dirty="0"/>
          </a:p>
          <a:p>
            <a:r>
              <a:rPr lang="en-US" dirty="0"/>
              <a:t>Size: 700 x 280, 400 x 320</a:t>
            </a:r>
          </a:p>
          <a:p>
            <a:endParaRPr lang="en-US" dirty="0"/>
          </a:p>
        </p:txBody>
      </p:sp>
      <p:sp>
        <p:nvSpPr>
          <p:cNvPr id="4" name="Slide Number Placeholder 3">
            <a:extLst>
              <a:ext uri="{FF2B5EF4-FFF2-40B4-BE49-F238E27FC236}">
                <a16:creationId xmlns:a16="http://schemas.microsoft.com/office/drawing/2014/main" id="{00DDE667-849E-98A2-2F29-45BB71D15026}"/>
              </a:ext>
            </a:extLst>
          </p:cNvPr>
          <p:cNvSpPr>
            <a:spLocks noGrp="1"/>
          </p:cNvSpPr>
          <p:nvPr>
            <p:ph type="sldNum" sz="quarter" idx="5"/>
          </p:nvPr>
        </p:nvSpPr>
        <p:spPr/>
        <p:txBody>
          <a:bodyPr/>
          <a:lstStyle/>
          <a:p>
            <a:fld id="{E54B45FB-FFFD-471B-B437-F217891EC55B}" type="slidenum">
              <a:rPr lang="en-US" smtClean="0"/>
              <a:t>13</a:t>
            </a:fld>
            <a:endParaRPr lang="en-US" dirty="0"/>
          </a:p>
        </p:txBody>
      </p:sp>
    </p:spTree>
    <p:extLst>
      <p:ext uri="{BB962C8B-B14F-4D97-AF65-F5344CB8AC3E}">
        <p14:creationId xmlns:p14="http://schemas.microsoft.com/office/powerpoint/2010/main" val="218850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4B45FB-FFFD-471B-B437-F217891EC55B}" type="slidenum">
              <a:rPr lang="en-US" smtClean="0"/>
              <a:t>2</a:t>
            </a:fld>
            <a:endParaRPr lang="en-US" dirty="0"/>
          </a:p>
        </p:txBody>
      </p:sp>
    </p:spTree>
    <p:extLst>
      <p:ext uri="{BB962C8B-B14F-4D97-AF65-F5344CB8AC3E}">
        <p14:creationId xmlns:p14="http://schemas.microsoft.com/office/powerpoint/2010/main" val="2256879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179BB-DB48-8326-0496-98B61D2EA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838FA-9198-B802-EFE3-5A548AD00E4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47D1F44E-D93B-29FA-1412-F766A6196520}"/>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3. Mean ± SE of subplot density (a) and whole plot cover (b) of seeded species under different seasons (spring 2021 and spring 2022), seed (cool seed mix and warm seed mix), and surface treatments (ConMod, Mulch, Pits, and Seed only) in the post-drought spring seasons (spring 2021 and spring 2022).</a:t>
            </a:r>
          </a:p>
          <a:p>
            <a:endParaRPr lang="en-US" dirty="0"/>
          </a:p>
          <a:p>
            <a:r>
              <a:rPr lang="en-US" dirty="0"/>
              <a:t>Size: </a:t>
            </a:r>
            <a:r>
              <a:rPr lang="en-US" altLang="zh-CN" dirty="0"/>
              <a:t>500 x</a:t>
            </a:r>
            <a:r>
              <a:rPr lang="zh-CN" altLang="en-US" dirty="0"/>
              <a:t> </a:t>
            </a:r>
            <a:r>
              <a:rPr lang="en-US" altLang="zh-CN" dirty="0"/>
              <a:t>300</a:t>
            </a:r>
            <a:endParaRPr lang="en-US" dirty="0"/>
          </a:p>
          <a:p>
            <a:endParaRPr lang="en-US" dirty="0"/>
          </a:p>
        </p:txBody>
      </p:sp>
      <p:sp>
        <p:nvSpPr>
          <p:cNvPr id="4" name="Slide Number Placeholder 3">
            <a:extLst>
              <a:ext uri="{FF2B5EF4-FFF2-40B4-BE49-F238E27FC236}">
                <a16:creationId xmlns:a16="http://schemas.microsoft.com/office/drawing/2014/main" id="{864D6493-FC2F-D2E7-0D05-A096F284F54A}"/>
              </a:ext>
            </a:extLst>
          </p:cNvPr>
          <p:cNvSpPr>
            <a:spLocks noGrp="1"/>
          </p:cNvSpPr>
          <p:nvPr>
            <p:ph type="sldNum" sz="quarter" idx="5"/>
          </p:nvPr>
        </p:nvSpPr>
        <p:spPr/>
        <p:txBody>
          <a:bodyPr/>
          <a:lstStyle/>
          <a:p>
            <a:fld id="{E54B45FB-FFFD-471B-B437-F217891EC55B}" type="slidenum">
              <a:rPr lang="en-US" smtClean="0"/>
              <a:t>3</a:t>
            </a:fld>
            <a:endParaRPr lang="en-US" dirty="0"/>
          </a:p>
        </p:txBody>
      </p:sp>
    </p:spTree>
    <p:extLst>
      <p:ext uri="{BB962C8B-B14F-4D97-AF65-F5344CB8AC3E}">
        <p14:creationId xmlns:p14="http://schemas.microsoft.com/office/powerpoint/2010/main" val="26385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870AA-5F06-ACBE-2656-A1B13A4988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ED763F-BABD-041C-E2DE-205E4884EF0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AB9711B-300F-D27F-6789-7C234EF17B5D}"/>
              </a:ext>
            </a:extLst>
          </p:cNvPr>
          <p:cNvSpPr>
            <a:spLocks noGrp="1"/>
          </p:cNvSpPr>
          <p:nvPr>
            <p:ph type="body" idx="1"/>
          </p:nvPr>
        </p:nvSpPr>
        <p:spPr/>
        <p:txBody>
          <a:bodyPr/>
          <a:lstStyle/>
          <a:p>
            <a:r>
              <a:rPr lang="en-US" dirty="0"/>
              <a:t>Figure 2. </a:t>
            </a:r>
            <a:r>
              <a:rPr lang="en-US" altLang="zh-CN" dirty="0"/>
              <a:t>Mean</a:t>
            </a:r>
            <a:r>
              <a:rPr lang="zh-CN" altLang="en-US" dirty="0"/>
              <a:t> </a:t>
            </a:r>
            <a:r>
              <a:rPr lang="en-US" sz="1200" b="0" i="0" u="none" strike="noStrike" baseline="0" dirty="0">
                <a:latin typeface="AdvOT569473da"/>
              </a:rPr>
              <a:t>± SE of </a:t>
            </a:r>
            <a:r>
              <a:rPr lang="en-US" sz="1200" b="0" i="0" u="none" strike="noStrike" dirty="0">
                <a:solidFill>
                  <a:srgbClr val="000000"/>
                </a:solidFill>
                <a:effectLst/>
                <a:latin typeface="Times New Roman" panose="02020603050405020304" pitchFamily="18" charset="0"/>
              </a:rPr>
              <a:t>subplot density </a:t>
            </a:r>
            <a:r>
              <a:rPr lang="en-US" sz="1200" b="0" i="0" u="none" strike="noStrike" baseline="0" dirty="0">
                <a:latin typeface="AdvOT569473da"/>
              </a:rPr>
              <a:t> (a) and whole plot cover (b) of seeded species under different sites (Pleasant, Preserve, and Roosevelt) and seed treatments (cool seed mix and warm seed mix) in the post-drought fall season (fall 2021).</a:t>
            </a:r>
          </a:p>
          <a:p>
            <a:endParaRPr lang="en-US" dirty="0"/>
          </a:p>
          <a:p>
            <a:r>
              <a:rPr lang="en-US" dirty="0"/>
              <a:t>Size: 420 x 300, 260 x 350</a:t>
            </a:r>
          </a:p>
          <a:p>
            <a:r>
              <a:rPr lang="en-US" dirty="0"/>
              <a:t>(whether add in color to a and b)</a:t>
            </a:r>
          </a:p>
          <a:p>
            <a:endParaRPr lang="en-US" dirty="0"/>
          </a:p>
        </p:txBody>
      </p:sp>
      <p:sp>
        <p:nvSpPr>
          <p:cNvPr id="4" name="Slide Number Placeholder 3">
            <a:extLst>
              <a:ext uri="{FF2B5EF4-FFF2-40B4-BE49-F238E27FC236}">
                <a16:creationId xmlns:a16="http://schemas.microsoft.com/office/drawing/2014/main" id="{40953383-AE11-6379-3B62-9146D30B2A1E}"/>
              </a:ext>
            </a:extLst>
          </p:cNvPr>
          <p:cNvSpPr>
            <a:spLocks noGrp="1"/>
          </p:cNvSpPr>
          <p:nvPr>
            <p:ph type="sldNum" sz="quarter" idx="5"/>
          </p:nvPr>
        </p:nvSpPr>
        <p:spPr/>
        <p:txBody>
          <a:bodyPr/>
          <a:lstStyle/>
          <a:p>
            <a:fld id="{E54B45FB-FFFD-471B-B437-F217891EC55B}" type="slidenum">
              <a:rPr lang="en-US" smtClean="0"/>
              <a:t>4</a:t>
            </a:fld>
            <a:endParaRPr lang="en-US" dirty="0"/>
          </a:p>
        </p:txBody>
      </p:sp>
    </p:spTree>
    <p:extLst>
      <p:ext uri="{BB962C8B-B14F-4D97-AF65-F5344CB8AC3E}">
        <p14:creationId xmlns:p14="http://schemas.microsoft.com/office/powerpoint/2010/main" val="888334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4. Mean ± SE of subplot density (a) and whole plot cover (b) of seeded species under different seed treatments (cool seed mix and warm seed mix) in the first season (spring 2020).</a:t>
            </a:r>
          </a:p>
          <a:p>
            <a:endParaRPr lang="en-US" dirty="0"/>
          </a:p>
          <a:p>
            <a:r>
              <a:rPr lang="en-US" dirty="0"/>
              <a:t>Size: 260 x 350</a:t>
            </a:r>
          </a:p>
          <a:p>
            <a:endParaRPr lang="en-US" dirty="0"/>
          </a:p>
        </p:txBody>
      </p:sp>
      <p:sp>
        <p:nvSpPr>
          <p:cNvPr id="4" name="Slide Number Placeholder 3"/>
          <p:cNvSpPr>
            <a:spLocks noGrp="1"/>
          </p:cNvSpPr>
          <p:nvPr>
            <p:ph type="sldNum" sz="quarter" idx="5"/>
          </p:nvPr>
        </p:nvSpPr>
        <p:spPr/>
        <p:txBody>
          <a:bodyPr/>
          <a:lstStyle/>
          <a:p>
            <a:fld id="{E54B45FB-FFFD-471B-B437-F217891EC55B}" type="slidenum">
              <a:rPr lang="en-US" smtClean="0"/>
              <a:t>5</a:t>
            </a:fld>
            <a:endParaRPr lang="en-US" dirty="0"/>
          </a:p>
        </p:txBody>
      </p:sp>
    </p:spTree>
    <p:extLst>
      <p:ext uri="{BB962C8B-B14F-4D97-AF65-F5344CB8AC3E}">
        <p14:creationId xmlns:p14="http://schemas.microsoft.com/office/powerpoint/2010/main" val="2162747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9A9D8-550E-DA9C-21C6-926A7EEAD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61E63C-32C8-F5C7-09B9-1AA226D3B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75C98C-D51D-3306-5912-6208C69D7B94}"/>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4. Mean ± SE of subplot density (a) and whole plot cover (b) of seeded species in different sites (Pleasant, Preserve, and Roosevelt) in the first spring season (spring 2020) colored by intensity of  mean annual temperature (MAT95) of  habitat based on 95% of that species' global distribution.</a:t>
            </a:r>
          </a:p>
          <a:p>
            <a:endParaRPr lang="en-US" dirty="0"/>
          </a:p>
          <a:p>
            <a:r>
              <a:rPr lang="en-US" dirty="0"/>
              <a:t>Size: 720 x 400</a:t>
            </a:r>
            <a:r>
              <a:rPr lang="zh-CN" altLang="en-US" dirty="0"/>
              <a:t>，</a:t>
            </a:r>
            <a:r>
              <a:rPr lang="en-US" altLang="zh-CN" dirty="0"/>
              <a:t>550 x 400</a:t>
            </a:r>
            <a:endParaRPr lang="en-US" dirty="0"/>
          </a:p>
        </p:txBody>
      </p:sp>
      <p:sp>
        <p:nvSpPr>
          <p:cNvPr id="4" name="Slide Number Placeholder 3">
            <a:extLst>
              <a:ext uri="{FF2B5EF4-FFF2-40B4-BE49-F238E27FC236}">
                <a16:creationId xmlns:a16="http://schemas.microsoft.com/office/drawing/2014/main" id="{1DA5388A-E837-DBCA-0318-5EC5477E31EC}"/>
              </a:ext>
            </a:extLst>
          </p:cNvPr>
          <p:cNvSpPr>
            <a:spLocks noGrp="1"/>
          </p:cNvSpPr>
          <p:nvPr>
            <p:ph type="sldNum" sz="quarter" idx="5"/>
          </p:nvPr>
        </p:nvSpPr>
        <p:spPr/>
        <p:txBody>
          <a:bodyPr/>
          <a:lstStyle/>
          <a:p>
            <a:fld id="{E54B45FB-FFFD-471B-B437-F217891EC55B}" type="slidenum">
              <a:rPr lang="en-US" smtClean="0"/>
              <a:t>7</a:t>
            </a:fld>
            <a:endParaRPr lang="en-US" dirty="0"/>
          </a:p>
        </p:txBody>
      </p:sp>
    </p:spTree>
    <p:extLst>
      <p:ext uri="{BB962C8B-B14F-4D97-AF65-F5344CB8AC3E}">
        <p14:creationId xmlns:p14="http://schemas.microsoft.com/office/powerpoint/2010/main" val="3550298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2C45C-2F3B-372C-E72D-46A5CAC5F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5A124-0A32-7D90-8467-738D0CE64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A890C3-63EE-26BE-AE7D-16AC2198369F}"/>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5. Mean ± SE of subplot density (a) and whole plot cover (b) of seeded species in different sites (Pleasant, Preserve, and Roosevelt) in the post-drought fall season (fall 2021) indicated by the mean annual temperature of habitat based on 95% of that species' global distribution (MAT95).</a:t>
            </a:r>
          </a:p>
          <a:p>
            <a:endParaRPr lang="en-US" dirty="0"/>
          </a:p>
          <a:p>
            <a:r>
              <a:rPr lang="en-US" dirty="0"/>
              <a:t>Size: 700 x 400, 400 x 400</a:t>
            </a:r>
          </a:p>
        </p:txBody>
      </p:sp>
      <p:sp>
        <p:nvSpPr>
          <p:cNvPr id="4" name="Slide Number Placeholder 3">
            <a:extLst>
              <a:ext uri="{FF2B5EF4-FFF2-40B4-BE49-F238E27FC236}">
                <a16:creationId xmlns:a16="http://schemas.microsoft.com/office/drawing/2014/main" id="{59B5D1C9-EDE4-67C7-958E-D2F8EC1B9E9F}"/>
              </a:ext>
            </a:extLst>
          </p:cNvPr>
          <p:cNvSpPr>
            <a:spLocks noGrp="1"/>
          </p:cNvSpPr>
          <p:nvPr>
            <p:ph type="sldNum" sz="quarter" idx="5"/>
          </p:nvPr>
        </p:nvSpPr>
        <p:spPr/>
        <p:txBody>
          <a:bodyPr/>
          <a:lstStyle/>
          <a:p>
            <a:fld id="{E54B45FB-FFFD-471B-B437-F217891EC55B}" type="slidenum">
              <a:rPr lang="en-US" smtClean="0"/>
              <a:t>8</a:t>
            </a:fld>
            <a:endParaRPr lang="en-US" dirty="0"/>
          </a:p>
        </p:txBody>
      </p:sp>
    </p:spTree>
    <p:extLst>
      <p:ext uri="{BB962C8B-B14F-4D97-AF65-F5344CB8AC3E}">
        <p14:creationId xmlns:p14="http://schemas.microsoft.com/office/powerpoint/2010/main" val="636565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6E4E1-4919-C594-FA69-1F96C0C9E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00FDA3-63AA-11C0-77D3-F192C0EAF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1E6D9-21F6-F08B-35AD-831EB0AF43DB}"/>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6. Mean ± SE of plant species establishment along the gradient of mean annual temperature of habitat based on 95% of that species' global distribution (MAT95) and the surface treatment shown by (a) seedling density in subplots and (b) whole plot cover in the post-drought spring seasons (spring 2021 and spring 2022).</a:t>
            </a:r>
          </a:p>
          <a:p>
            <a:endParaRPr lang="en-US" dirty="0"/>
          </a:p>
          <a:p>
            <a:r>
              <a:rPr lang="en-US" dirty="0"/>
              <a:t>Size: 750 x 400, 500 x 400</a:t>
            </a:r>
          </a:p>
        </p:txBody>
      </p:sp>
      <p:sp>
        <p:nvSpPr>
          <p:cNvPr id="4" name="Slide Number Placeholder 3">
            <a:extLst>
              <a:ext uri="{FF2B5EF4-FFF2-40B4-BE49-F238E27FC236}">
                <a16:creationId xmlns:a16="http://schemas.microsoft.com/office/drawing/2014/main" id="{0CFDB6EE-73DB-AD28-4186-A3083A9CCBAA}"/>
              </a:ext>
            </a:extLst>
          </p:cNvPr>
          <p:cNvSpPr>
            <a:spLocks noGrp="1"/>
          </p:cNvSpPr>
          <p:nvPr>
            <p:ph type="sldNum" sz="quarter" idx="5"/>
          </p:nvPr>
        </p:nvSpPr>
        <p:spPr/>
        <p:txBody>
          <a:bodyPr/>
          <a:lstStyle/>
          <a:p>
            <a:fld id="{E54B45FB-FFFD-471B-B437-F217891EC55B}" type="slidenum">
              <a:rPr lang="en-US" smtClean="0"/>
              <a:t>9</a:t>
            </a:fld>
            <a:endParaRPr lang="en-US" dirty="0"/>
          </a:p>
        </p:txBody>
      </p:sp>
    </p:spTree>
    <p:extLst>
      <p:ext uri="{BB962C8B-B14F-4D97-AF65-F5344CB8AC3E}">
        <p14:creationId xmlns:p14="http://schemas.microsoft.com/office/powerpoint/2010/main" val="2853453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8EB06-EFAC-ADD2-202C-1872C6486B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13E63F-F7BB-3F7F-3BE7-5720906705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30F684-33FA-47EA-5A66-9E67275DB571}"/>
              </a:ext>
            </a:extLst>
          </p:cNvPr>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Figure 7. Mean ± SE of subplot density by nativity (a) and whole plot total plant cover (b) of unseeded species at different sites (Pleasant, Preserve, and Roosevelt) under different surface treatments (ConMod, Mulch, Pits, and Seed only) in the first spring season (spring 2020).</a:t>
            </a:r>
          </a:p>
          <a:p>
            <a:endParaRPr lang="en-US" b="1" dirty="0"/>
          </a:p>
          <a:p>
            <a:r>
              <a:rPr lang="en-US" dirty="0"/>
              <a:t>Size: 540 x 300</a:t>
            </a:r>
            <a:r>
              <a:rPr lang="zh-CN" altLang="en-US" dirty="0"/>
              <a:t>，</a:t>
            </a:r>
            <a:r>
              <a:rPr lang="en-US" altLang="zh-CN" dirty="0"/>
              <a:t>260 x</a:t>
            </a:r>
            <a:r>
              <a:rPr lang="zh-CN" altLang="en-US" dirty="0"/>
              <a:t> </a:t>
            </a:r>
            <a:r>
              <a:rPr lang="en-US" altLang="zh-CN" dirty="0"/>
              <a:t>350</a:t>
            </a:r>
          </a:p>
        </p:txBody>
      </p:sp>
      <p:sp>
        <p:nvSpPr>
          <p:cNvPr id="4" name="Slide Number Placeholder 3">
            <a:extLst>
              <a:ext uri="{FF2B5EF4-FFF2-40B4-BE49-F238E27FC236}">
                <a16:creationId xmlns:a16="http://schemas.microsoft.com/office/drawing/2014/main" id="{415C0036-ECC7-5F3C-F6B8-FC1C4BE7258A}"/>
              </a:ext>
            </a:extLst>
          </p:cNvPr>
          <p:cNvSpPr>
            <a:spLocks noGrp="1"/>
          </p:cNvSpPr>
          <p:nvPr>
            <p:ph type="sldNum" sz="quarter" idx="5"/>
          </p:nvPr>
        </p:nvSpPr>
        <p:spPr/>
        <p:txBody>
          <a:bodyPr/>
          <a:lstStyle/>
          <a:p>
            <a:fld id="{E54B45FB-FFFD-471B-B437-F217891EC55B}" type="slidenum">
              <a:rPr lang="en-US" smtClean="0"/>
              <a:t>11</a:t>
            </a:fld>
            <a:endParaRPr lang="en-US" dirty="0"/>
          </a:p>
        </p:txBody>
      </p:sp>
    </p:spTree>
    <p:extLst>
      <p:ext uri="{BB962C8B-B14F-4D97-AF65-F5344CB8AC3E}">
        <p14:creationId xmlns:p14="http://schemas.microsoft.com/office/powerpoint/2010/main" val="1723950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120916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239792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210436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365797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28136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196113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1450110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2538074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412450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3182268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24012B-B946-4B50-AA61-1427D9230FAD}" type="datetimeFigureOut">
              <a:rPr lang="en-US" smtClean="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BE6EB2-5A7A-4CEE-B797-E4BDAA8634FA}" type="slidenum">
              <a:rPr lang="en-US" smtClean="0"/>
              <a:t>‹#›</a:t>
            </a:fld>
            <a:endParaRPr lang="en-US" dirty="0"/>
          </a:p>
        </p:txBody>
      </p:sp>
    </p:spTree>
    <p:extLst>
      <p:ext uri="{BB962C8B-B14F-4D97-AF65-F5344CB8AC3E}">
        <p14:creationId xmlns:p14="http://schemas.microsoft.com/office/powerpoint/2010/main" val="3432013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24012B-B946-4B50-AA61-1427D9230FAD}" type="datetimeFigureOut">
              <a:rPr lang="en-US" smtClean="0"/>
              <a:t>9/22/2025</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BE6EB2-5A7A-4CEE-B797-E4BDAA8634FA}" type="slidenum">
              <a:rPr lang="en-US" smtClean="0"/>
              <a:t>‹#›</a:t>
            </a:fld>
            <a:endParaRPr lang="en-US" dirty="0"/>
          </a:p>
        </p:txBody>
      </p:sp>
    </p:spTree>
    <p:extLst>
      <p:ext uri="{BB962C8B-B14F-4D97-AF65-F5344CB8AC3E}">
        <p14:creationId xmlns:p14="http://schemas.microsoft.com/office/powerpoint/2010/main" val="2347467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CA559-8842-AD29-B82D-AC6E6F09E5A8}"/>
            </a:ext>
          </a:extLst>
        </p:cNvPr>
        <p:cNvGrpSpPr/>
        <p:nvPr/>
      </p:nvGrpSpPr>
      <p:grpSpPr>
        <a:xfrm>
          <a:off x="0" y="0"/>
          <a:ext cx="0" cy="0"/>
          <a:chOff x="0" y="0"/>
          <a:chExt cx="0" cy="0"/>
        </a:xfrm>
      </p:grpSpPr>
      <p:pic>
        <p:nvPicPr>
          <p:cNvPr id="6" name="Picture 5" descr="A field of dirt with white poles&#10;&#10;AI-generated content may be incorrect.">
            <a:extLst>
              <a:ext uri="{FF2B5EF4-FFF2-40B4-BE49-F238E27FC236}">
                <a16:creationId xmlns:a16="http://schemas.microsoft.com/office/drawing/2014/main" id="{DF5492A6-DFC8-24F3-8EC1-1A39263E8D39}"/>
              </a:ext>
            </a:extLst>
          </p:cNvPr>
          <p:cNvPicPr>
            <a:picLocks noChangeAspect="1"/>
          </p:cNvPicPr>
          <p:nvPr/>
        </p:nvPicPr>
        <p:blipFill>
          <a:blip r:embed="rId3">
            <a:extLst>
              <a:ext uri="{28A0092B-C50C-407E-A947-70E740481C1C}">
                <a14:useLocalDpi xmlns:a14="http://schemas.microsoft.com/office/drawing/2010/main" val="0"/>
              </a:ext>
            </a:extLst>
          </a:blip>
          <a:srcRect l="2247" t="8079" r="33634" b="8753"/>
          <a:stretch/>
        </p:blipFill>
        <p:spPr>
          <a:xfrm>
            <a:off x="3660851" y="1587194"/>
            <a:ext cx="3380688" cy="3292158"/>
          </a:xfrm>
          <a:prstGeom prst="rect">
            <a:avLst/>
          </a:prstGeom>
        </p:spPr>
      </p:pic>
      <p:pic>
        <p:nvPicPr>
          <p:cNvPr id="10" name="Picture 9" descr="A field with broken mesh&#10;&#10;AI-generated content may be incorrect.">
            <a:extLst>
              <a:ext uri="{FF2B5EF4-FFF2-40B4-BE49-F238E27FC236}">
                <a16:creationId xmlns:a16="http://schemas.microsoft.com/office/drawing/2014/main" id="{F1F64F49-643B-7910-75D4-8685443B8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29" y="1590235"/>
            <a:ext cx="3205862" cy="3292158"/>
          </a:xfrm>
          <a:prstGeom prst="rect">
            <a:avLst/>
          </a:prstGeom>
        </p:spPr>
      </p:pic>
      <p:pic>
        <p:nvPicPr>
          <p:cNvPr id="12" name="Picture 11" descr="A hole in the dirt&#10;&#10;AI-generated content may be incorrect.">
            <a:extLst>
              <a:ext uri="{FF2B5EF4-FFF2-40B4-BE49-F238E27FC236}">
                <a16:creationId xmlns:a16="http://schemas.microsoft.com/office/drawing/2014/main" id="{C9D8CB50-0B22-258E-E529-BC863D5DCF6A}"/>
              </a:ext>
            </a:extLst>
          </p:cNvPr>
          <p:cNvPicPr>
            <a:picLocks noChangeAspect="1"/>
          </p:cNvPicPr>
          <p:nvPr/>
        </p:nvPicPr>
        <p:blipFill>
          <a:blip r:embed="rId5">
            <a:extLst>
              <a:ext uri="{28A0092B-C50C-407E-A947-70E740481C1C}">
                <a14:useLocalDpi xmlns:a14="http://schemas.microsoft.com/office/drawing/2010/main" val="0"/>
              </a:ext>
            </a:extLst>
          </a:blip>
          <a:srcRect l="7355" t="752" r="4711"/>
          <a:stretch/>
        </p:blipFill>
        <p:spPr>
          <a:xfrm>
            <a:off x="7315199" y="1587194"/>
            <a:ext cx="4634792" cy="3292158"/>
          </a:xfrm>
          <a:prstGeom prst="rect">
            <a:avLst/>
          </a:prstGeom>
        </p:spPr>
      </p:pic>
      <p:sp>
        <p:nvSpPr>
          <p:cNvPr id="13" name="TextBox 12">
            <a:extLst>
              <a:ext uri="{FF2B5EF4-FFF2-40B4-BE49-F238E27FC236}">
                <a16:creationId xmlns:a16="http://schemas.microsoft.com/office/drawing/2014/main" id="{46AADAE4-B4A0-C616-2EE3-C36FA518B6FF}"/>
              </a:ext>
            </a:extLst>
          </p:cNvPr>
          <p:cNvSpPr txBox="1"/>
          <p:nvPr/>
        </p:nvSpPr>
        <p:spPr>
          <a:xfrm>
            <a:off x="181329" y="1196012"/>
            <a:ext cx="704007"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E778DF5F-1D33-DAF0-C125-1C631F4C0007}"/>
              </a:ext>
            </a:extLst>
          </p:cNvPr>
          <p:cNvSpPr txBox="1"/>
          <p:nvPr/>
        </p:nvSpPr>
        <p:spPr>
          <a:xfrm>
            <a:off x="3660851" y="1196012"/>
            <a:ext cx="704007" cy="369332"/>
          </a:xfrm>
          <a:prstGeom prst="rect">
            <a:avLst/>
          </a:prstGeom>
          <a:noFill/>
        </p:spPr>
        <p:txBody>
          <a:bodyPr wrap="square" rtlCol="0">
            <a:spAutoFit/>
          </a:bodyPr>
          <a:lstStyle/>
          <a:p>
            <a:r>
              <a:rPr lang="en-US" dirty="0"/>
              <a:t>(b)</a:t>
            </a:r>
          </a:p>
        </p:txBody>
      </p:sp>
      <p:sp>
        <p:nvSpPr>
          <p:cNvPr id="15" name="TextBox 14">
            <a:extLst>
              <a:ext uri="{FF2B5EF4-FFF2-40B4-BE49-F238E27FC236}">
                <a16:creationId xmlns:a16="http://schemas.microsoft.com/office/drawing/2014/main" id="{97115307-C9D9-6C81-73A1-AAB0B745D43E}"/>
              </a:ext>
            </a:extLst>
          </p:cNvPr>
          <p:cNvSpPr txBox="1"/>
          <p:nvPr/>
        </p:nvSpPr>
        <p:spPr>
          <a:xfrm>
            <a:off x="7315199" y="1196012"/>
            <a:ext cx="704007"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528362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3161A-AE68-636D-BCA5-69A8663AE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396A4-04E1-25C8-5307-4E1BE1E16D80}"/>
              </a:ext>
            </a:extLst>
          </p:cNvPr>
          <p:cNvSpPr>
            <a:spLocks noGrp="1"/>
          </p:cNvSpPr>
          <p:nvPr>
            <p:ph type="ctrTitle"/>
          </p:nvPr>
        </p:nvSpPr>
        <p:spPr/>
        <p:txBody>
          <a:bodyPr>
            <a:normAutofit/>
          </a:bodyPr>
          <a:lstStyle/>
          <a:p>
            <a:r>
              <a:rPr lang="en-US" sz="2400" i="1" dirty="0">
                <a:solidFill>
                  <a:srgbClr val="000000"/>
                </a:solidFill>
                <a:latin typeface="Arial" panose="020B0604020202020204" pitchFamily="34" charset="0"/>
              </a:rPr>
              <a:t>Impact on Unseeded Plant Community</a:t>
            </a:r>
            <a:endParaRPr lang="en-US" sz="2400" dirty="0"/>
          </a:p>
        </p:txBody>
      </p:sp>
    </p:spTree>
    <p:extLst>
      <p:ext uri="{BB962C8B-B14F-4D97-AF65-F5344CB8AC3E}">
        <p14:creationId xmlns:p14="http://schemas.microsoft.com/office/powerpoint/2010/main" val="2539515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D78CC-01AE-8702-3722-AF16FC65D1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32651C5-E513-7E45-2359-8B7AE328A908}"/>
              </a:ext>
            </a:extLst>
          </p:cNvPr>
          <p:cNvSpPr txBox="1"/>
          <p:nvPr/>
        </p:nvSpPr>
        <p:spPr>
          <a:xfrm>
            <a:off x="7692996" y="1600950"/>
            <a:ext cx="704007" cy="369332"/>
          </a:xfrm>
          <a:prstGeom prst="rect">
            <a:avLst/>
          </a:prstGeom>
          <a:noFill/>
        </p:spPr>
        <p:txBody>
          <a:bodyPr wrap="square" rtlCol="0">
            <a:spAutoFit/>
          </a:bodyPr>
          <a:lstStyle/>
          <a:p>
            <a:r>
              <a:rPr lang="en-US" dirty="0"/>
              <a:t>(b)</a:t>
            </a:r>
          </a:p>
        </p:txBody>
      </p:sp>
      <p:sp>
        <p:nvSpPr>
          <p:cNvPr id="3" name="TextBox 2">
            <a:extLst>
              <a:ext uri="{FF2B5EF4-FFF2-40B4-BE49-F238E27FC236}">
                <a16:creationId xmlns:a16="http://schemas.microsoft.com/office/drawing/2014/main" id="{41E5F75E-CEC4-8473-E9C3-71667378BBB0}"/>
              </a:ext>
            </a:extLst>
          </p:cNvPr>
          <p:cNvSpPr txBox="1"/>
          <p:nvPr/>
        </p:nvSpPr>
        <p:spPr>
          <a:xfrm>
            <a:off x="1159403" y="1600950"/>
            <a:ext cx="704007" cy="369332"/>
          </a:xfrm>
          <a:prstGeom prst="rect">
            <a:avLst/>
          </a:prstGeom>
          <a:noFill/>
        </p:spPr>
        <p:txBody>
          <a:bodyPr wrap="square" rtlCol="0">
            <a:spAutoFit/>
          </a:bodyPr>
          <a:lstStyle/>
          <a:p>
            <a:r>
              <a:rPr lang="en-US" dirty="0"/>
              <a:t>(a) </a:t>
            </a:r>
          </a:p>
        </p:txBody>
      </p:sp>
      <p:pic>
        <p:nvPicPr>
          <p:cNvPr id="7" name="Picture 6">
            <a:extLst>
              <a:ext uri="{FF2B5EF4-FFF2-40B4-BE49-F238E27FC236}">
                <a16:creationId xmlns:a16="http://schemas.microsoft.com/office/drawing/2014/main" id="{E4B2C781-9257-94AC-4F84-019C2FB85820}"/>
              </a:ext>
            </a:extLst>
          </p:cNvPr>
          <p:cNvPicPr>
            <a:picLocks noChangeAspect="1"/>
          </p:cNvPicPr>
          <p:nvPr/>
        </p:nvPicPr>
        <p:blipFill>
          <a:blip r:embed="rId3"/>
          <a:stretch>
            <a:fillRect/>
          </a:stretch>
        </p:blipFill>
        <p:spPr>
          <a:xfrm>
            <a:off x="7692996" y="1964629"/>
            <a:ext cx="2605214" cy="3507020"/>
          </a:xfrm>
          <a:prstGeom prst="rect">
            <a:avLst/>
          </a:prstGeom>
        </p:spPr>
      </p:pic>
      <p:pic>
        <p:nvPicPr>
          <p:cNvPr id="6" name="Picture 5">
            <a:extLst>
              <a:ext uri="{FF2B5EF4-FFF2-40B4-BE49-F238E27FC236}">
                <a16:creationId xmlns:a16="http://schemas.microsoft.com/office/drawing/2014/main" id="{ECE5DAE9-2515-43A7-3E60-FA5ED101579F}"/>
              </a:ext>
            </a:extLst>
          </p:cNvPr>
          <p:cNvPicPr>
            <a:picLocks noChangeAspect="1"/>
          </p:cNvPicPr>
          <p:nvPr/>
        </p:nvPicPr>
        <p:blipFill>
          <a:blip r:embed="rId4"/>
          <a:stretch>
            <a:fillRect/>
          </a:stretch>
        </p:blipFill>
        <p:spPr>
          <a:xfrm>
            <a:off x="1159403" y="1964629"/>
            <a:ext cx="6312636" cy="3507020"/>
          </a:xfrm>
          <a:prstGeom prst="rect">
            <a:avLst/>
          </a:prstGeom>
        </p:spPr>
      </p:pic>
    </p:spTree>
    <p:extLst>
      <p:ext uri="{BB962C8B-B14F-4D97-AF65-F5344CB8AC3E}">
        <p14:creationId xmlns:p14="http://schemas.microsoft.com/office/powerpoint/2010/main" val="262406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28C3F-A194-85B7-4790-4F87F26D41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C8B323A-FC24-4A48-B49C-83D42BE320B2}"/>
              </a:ext>
            </a:extLst>
          </p:cNvPr>
          <p:cNvSpPr txBox="1"/>
          <p:nvPr/>
        </p:nvSpPr>
        <p:spPr>
          <a:xfrm>
            <a:off x="935969" y="1407886"/>
            <a:ext cx="704007" cy="369332"/>
          </a:xfrm>
          <a:prstGeom prst="rect">
            <a:avLst/>
          </a:prstGeom>
          <a:noFill/>
        </p:spPr>
        <p:txBody>
          <a:bodyPr wrap="square" rtlCol="0">
            <a:spAutoFit/>
          </a:bodyPr>
          <a:lstStyle/>
          <a:p>
            <a:r>
              <a:rPr lang="en-US" dirty="0"/>
              <a:t>(a)</a:t>
            </a:r>
          </a:p>
        </p:txBody>
      </p:sp>
      <p:sp>
        <p:nvSpPr>
          <p:cNvPr id="5" name="TextBox 4">
            <a:extLst>
              <a:ext uri="{FF2B5EF4-FFF2-40B4-BE49-F238E27FC236}">
                <a16:creationId xmlns:a16="http://schemas.microsoft.com/office/drawing/2014/main" id="{99D01E83-29DC-B4BB-87B9-4A1BBFAD6E86}"/>
              </a:ext>
            </a:extLst>
          </p:cNvPr>
          <p:cNvSpPr txBox="1"/>
          <p:nvPr/>
        </p:nvSpPr>
        <p:spPr>
          <a:xfrm>
            <a:off x="8051556" y="1407886"/>
            <a:ext cx="704007" cy="369332"/>
          </a:xfrm>
          <a:prstGeom prst="rect">
            <a:avLst/>
          </a:prstGeom>
          <a:noFill/>
        </p:spPr>
        <p:txBody>
          <a:bodyPr wrap="square" rtlCol="0">
            <a:spAutoFit/>
          </a:bodyPr>
          <a:lstStyle/>
          <a:p>
            <a:r>
              <a:rPr lang="en-US" dirty="0"/>
              <a:t>(b)</a:t>
            </a:r>
          </a:p>
        </p:txBody>
      </p:sp>
      <p:pic>
        <p:nvPicPr>
          <p:cNvPr id="14" name="Picture 13">
            <a:extLst>
              <a:ext uri="{FF2B5EF4-FFF2-40B4-BE49-F238E27FC236}">
                <a16:creationId xmlns:a16="http://schemas.microsoft.com/office/drawing/2014/main" id="{8769D797-09FC-3364-30E2-30CB9E0558E7}"/>
              </a:ext>
            </a:extLst>
          </p:cNvPr>
          <p:cNvPicPr>
            <a:picLocks noChangeAspect="1"/>
          </p:cNvPicPr>
          <p:nvPr/>
        </p:nvPicPr>
        <p:blipFill>
          <a:blip r:embed="rId3"/>
          <a:stretch>
            <a:fillRect/>
          </a:stretch>
        </p:blipFill>
        <p:spPr>
          <a:xfrm>
            <a:off x="8051556" y="1777218"/>
            <a:ext cx="2454077" cy="3303564"/>
          </a:xfrm>
          <a:prstGeom prst="rect">
            <a:avLst/>
          </a:prstGeom>
        </p:spPr>
      </p:pic>
      <p:pic>
        <p:nvPicPr>
          <p:cNvPr id="3" name="Picture 2">
            <a:extLst>
              <a:ext uri="{FF2B5EF4-FFF2-40B4-BE49-F238E27FC236}">
                <a16:creationId xmlns:a16="http://schemas.microsoft.com/office/drawing/2014/main" id="{05DE0FE8-E6E9-5D70-72CB-75EE1A6546DD}"/>
              </a:ext>
            </a:extLst>
          </p:cNvPr>
          <p:cNvPicPr>
            <a:picLocks noChangeAspect="1"/>
          </p:cNvPicPr>
          <p:nvPr/>
        </p:nvPicPr>
        <p:blipFill>
          <a:blip r:embed="rId4"/>
          <a:stretch>
            <a:fillRect/>
          </a:stretch>
        </p:blipFill>
        <p:spPr>
          <a:xfrm>
            <a:off x="935969" y="1777218"/>
            <a:ext cx="6616867" cy="3308434"/>
          </a:xfrm>
          <a:prstGeom prst="rect">
            <a:avLst/>
          </a:prstGeom>
        </p:spPr>
      </p:pic>
    </p:spTree>
    <p:extLst>
      <p:ext uri="{BB962C8B-B14F-4D97-AF65-F5344CB8AC3E}">
        <p14:creationId xmlns:p14="http://schemas.microsoft.com/office/powerpoint/2010/main" val="28975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DE2C-B1DE-38B1-C0B2-D032BF8886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8C67F2-120B-F0F9-7204-DCDED0620A48}"/>
              </a:ext>
            </a:extLst>
          </p:cNvPr>
          <p:cNvSpPr txBox="1"/>
          <p:nvPr/>
        </p:nvSpPr>
        <p:spPr>
          <a:xfrm>
            <a:off x="146946" y="1509154"/>
            <a:ext cx="704007" cy="369332"/>
          </a:xfrm>
          <a:prstGeom prst="rect">
            <a:avLst/>
          </a:prstGeom>
          <a:noFill/>
        </p:spPr>
        <p:txBody>
          <a:bodyPr wrap="square" rtlCol="0">
            <a:spAutoFit/>
          </a:bodyPr>
          <a:lstStyle/>
          <a:p>
            <a:r>
              <a:rPr lang="en-US" dirty="0"/>
              <a:t>(a)</a:t>
            </a:r>
          </a:p>
        </p:txBody>
      </p:sp>
      <p:sp>
        <p:nvSpPr>
          <p:cNvPr id="8" name="TextBox 7">
            <a:extLst>
              <a:ext uri="{FF2B5EF4-FFF2-40B4-BE49-F238E27FC236}">
                <a16:creationId xmlns:a16="http://schemas.microsoft.com/office/drawing/2014/main" id="{851FDB98-4D35-FCF0-A50C-9024B1B2D9FD}"/>
              </a:ext>
            </a:extLst>
          </p:cNvPr>
          <p:cNvSpPr txBox="1"/>
          <p:nvPr/>
        </p:nvSpPr>
        <p:spPr>
          <a:xfrm>
            <a:off x="7985862" y="1509154"/>
            <a:ext cx="704007" cy="369332"/>
          </a:xfrm>
          <a:prstGeom prst="rect">
            <a:avLst/>
          </a:prstGeom>
          <a:noFill/>
        </p:spPr>
        <p:txBody>
          <a:bodyPr wrap="square" rtlCol="0">
            <a:spAutoFit/>
          </a:bodyPr>
          <a:lstStyle/>
          <a:p>
            <a:r>
              <a:rPr lang="en-US" dirty="0"/>
              <a:t>(b)</a:t>
            </a:r>
          </a:p>
        </p:txBody>
      </p:sp>
      <p:pic>
        <p:nvPicPr>
          <p:cNvPr id="5" name="Picture 4">
            <a:extLst>
              <a:ext uri="{FF2B5EF4-FFF2-40B4-BE49-F238E27FC236}">
                <a16:creationId xmlns:a16="http://schemas.microsoft.com/office/drawing/2014/main" id="{E49379AE-5B67-42C8-E0B5-DDB9C5C7A249}"/>
              </a:ext>
            </a:extLst>
          </p:cNvPr>
          <p:cNvPicPr>
            <a:picLocks noChangeAspect="1"/>
          </p:cNvPicPr>
          <p:nvPr/>
        </p:nvPicPr>
        <p:blipFill>
          <a:blip r:embed="rId3"/>
          <a:stretch>
            <a:fillRect/>
          </a:stretch>
        </p:blipFill>
        <p:spPr>
          <a:xfrm>
            <a:off x="7985862" y="1878486"/>
            <a:ext cx="3876284" cy="3101027"/>
          </a:xfrm>
          <a:prstGeom prst="rect">
            <a:avLst/>
          </a:prstGeom>
        </p:spPr>
      </p:pic>
      <p:pic>
        <p:nvPicPr>
          <p:cNvPr id="4" name="Picture 3">
            <a:extLst>
              <a:ext uri="{FF2B5EF4-FFF2-40B4-BE49-F238E27FC236}">
                <a16:creationId xmlns:a16="http://schemas.microsoft.com/office/drawing/2014/main" id="{069D331E-B62E-2438-0E4C-55415CB5684D}"/>
              </a:ext>
            </a:extLst>
          </p:cNvPr>
          <p:cNvPicPr>
            <a:picLocks noChangeAspect="1"/>
          </p:cNvPicPr>
          <p:nvPr/>
        </p:nvPicPr>
        <p:blipFill>
          <a:blip r:embed="rId4"/>
          <a:stretch>
            <a:fillRect/>
          </a:stretch>
        </p:blipFill>
        <p:spPr>
          <a:xfrm>
            <a:off x="146946" y="1878487"/>
            <a:ext cx="7752566" cy="3101026"/>
          </a:xfrm>
          <a:prstGeom prst="rect">
            <a:avLst/>
          </a:prstGeom>
        </p:spPr>
      </p:pic>
    </p:spTree>
    <p:extLst>
      <p:ext uri="{BB962C8B-B14F-4D97-AF65-F5344CB8AC3E}">
        <p14:creationId xmlns:p14="http://schemas.microsoft.com/office/powerpoint/2010/main" val="415372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E1C4F-8481-AD40-BBA5-D85BEFE55034}"/>
              </a:ext>
            </a:extLst>
          </p:cNvPr>
          <p:cNvSpPr>
            <a:spLocks noGrp="1"/>
          </p:cNvSpPr>
          <p:nvPr>
            <p:ph type="ctrTitle"/>
          </p:nvPr>
        </p:nvSpPr>
        <p:spPr/>
        <p:txBody>
          <a:bodyPr>
            <a:normAutofit/>
          </a:bodyPr>
          <a:lstStyle/>
          <a:p>
            <a:r>
              <a:rPr lang="en-US" sz="2400" i="1" dirty="0">
                <a:solidFill>
                  <a:srgbClr val="000000"/>
                </a:solidFill>
                <a:latin typeface="Arial" panose="020B0604020202020204" pitchFamily="34" charset="0"/>
              </a:rPr>
              <a:t>Surface Treatments and Seed Treatments Effects</a:t>
            </a:r>
            <a:endParaRPr lang="en-US" sz="2400" dirty="0"/>
          </a:p>
        </p:txBody>
      </p:sp>
    </p:spTree>
    <p:extLst>
      <p:ext uri="{BB962C8B-B14F-4D97-AF65-F5344CB8AC3E}">
        <p14:creationId xmlns:p14="http://schemas.microsoft.com/office/powerpoint/2010/main" val="32921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DFEDF-762B-E188-6093-4FF4A7CBFC87}"/>
            </a:ext>
          </a:extLst>
        </p:cNvPr>
        <p:cNvGrpSpPr/>
        <p:nvPr/>
      </p:nvGrpSpPr>
      <p:grpSpPr>
        <a:xfrm>
          <a:off x="0" y="0"/>
          <a:ext cx="0" cy="0"/>
          <a:chOff x="0" y="0"/>
          <a:chExt cx="0" cy="0"/>
        </a:xfrm>
      </p:grpSpPr>
      <p:sp>
        <p:nvSpPr>
          <p:cNvPr id="12" name="AutoShape 2">
            <a:extLst>
              <a:ext uri="{FF2B5EF4-FFF2-40B4-BE49-F238E27FC236}">
                <a16:creationId xmlns:a16="http://schemas.microsoft.com/office/drawing/2014/main" id="{E6A911AD-300A-FB64-818A-ED075EF905DF}"/>
              </a:ext>
            </a:extLst>
          </p:cNvPr>
          <p:cNvSpPr>
            <a:spLocks noChangeAspect="1" noChangeArrowheads="1"/>
          </p:cNvSpPr>
          <p:nvPr/>
        </p:nvSpPr>
        <p:spPr bwMode="auto">
          <a:xfrm>
            <a:off x="5090539" y="3086669"/>
            <a:ext cx="342334" cy="34233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E3367F76-655C-6686-A90D-E4CD91DC7C95}"/>
              </a:ext>
            </a:extLst>
          </p:cNvPr>
          <p:cNvSpPr txBox="1"/>
          <p:nvPr/>
        </p:nvSpPr>
        <p:spPr>
          <a:xfrm>
            <a:off x="363313" y="1380678"/>
            <a:ext cx="704007" cy="369332"/>
          </a:xfrm>
          <a:prstGeom prst="rect">
            <a:avLst/>
          </a:prstGeom>
          <a:noFill/>
        </p:spPr>
        <p:txBody>
          <a:bodyPr wrap="square" rtlCol="0">
            <a:spAutoFit/>
          </a:bodyPr>
          <a:lstStyle/>
          <a:p>
            <a:r>
              <a:rPr lang="en-US" dirty="0"/>
              <a:t>(a)</a:t>
            </a:r>
          </a:p>
        </p:txBody>
      </p:sp>
      <p:sp>
        <p:nvSpPr>
          <p:cNvPr id="4" name="TextBox 3">
            <a:extLst>
              <a:ext uri="{FF2B5EF4-FFF2-40B4-BE49-F238E27FC236}">
                <a16:creationId xmlns:a16="http://schemas.microsoft.com/office/drawing/2014/main" id="{E260E0C7-BBD9-C15F-5964-F2862004EDE3}"/>
              </a:ext>
            </a:extLst>
          </p:cNvPr>
          <p:cNvSpPr txBox="1"/>
          <p:nvPr/>
        </p:nvSpPr>
        <p:spPr>
          <a:xfrm>
            <a:off x="6096000" y="1380678"/>
            <a:ext cx="704007" cy="369332"/>
          </a:xfrm>
          <a:prstGeom prst="rect">
            <a:avLst/>
          </a:prstGeom>
          <a:noFill/>
        </p:spPr>
        <p:txBody>
          <a:bodyPr wrap="square" rtlCol="0">
            <a:spAutoFit/>
          </a:bodyPr>
          <a:lstStyle/>
          <a:p>
            <a:r>
              <a:rPr lang="en-US" dirty="0"/>
              <a:t>(b)</a:t>
            </a:r>
          </a:p>
        </p:txBody>
      </p:sp>
      <p:pic>
        <p:nvPicPr>
          <p:cNvPr id="10" name="Picture 9">
            <a:extLst>
              <a:ext uri="{FF2B5EF4-FFF2-40B4-BE49-F238E27FC236}">
                <a16:creationId xmlns:a16="http://schemas.microsoft.com/office/drawing/2014/main" id="{D814FB73-3626-DE10-13D9-4D5C73A82472}"/>
              </a:ext>
            </a:extLst>
          </p:cNvPr>
          <p:cNvPicPr>
            <a:picLocks noChangeAspect="1"/>
          </p:cNvPicPr>
          <p:nvPr/>
        </p:nvPicPr>
        <p:blipFill>
          <a:blip r:embed="rId3"/>
          <a:stretch>
            <a:fillRect/>
          </a:stretch>
        </p:blipFill>
        <p:spPr>
          <a:xfrm>
            <a:off x="6096000" y="1750010"/>
            <a:ext cx="5596632" cy="3357979"/>
          </a:xfrm>
          <a:prstGeom prst="rect">
            <a:avLst/>
          </a:prstGeom>
        </p:spPr>
      </p:pic>
      <p:pic>
        <p:nvPicPr>
          <p:cNvPr id="3" name="Picture 2">
            <a:extLst>
              <a:ext uri="{FF2B5EF4-FFF2-40B4-BE49-F238E27FC236}">
                <a16:creationId xmlns:a16="http://schemas.microsoft.com/office/drawing/2014/main" id="{0B47949D-CC5F-3229-67EF-4124A863A109}"/>
              </a:ext>
            </a:extLst>
          </p:cNvPr>
          <p:cNvPicPr>
            <a:picLocks noChangeAspect="1"/>
          </p:cNvPicPr>
          <p:nvPr/>
        </p:nvPicPr>
        <p:blipFill>
          <a:blip r:embed="rId4"/>
          <a:stretch>
            <a:fillRect/>
          </a:stretch>
        </p:blipFill>
        <p:spPr>
          <a:xfrm>
            <a:off x="363313" y="1750009"/>
            <a:ext cx="5596632" cy="3357979"/>
          </a:xfrm>
          <a:prstGeom prst="rect">
            <a:avLst/>
          </a:prstGeom>
        </p:spPr>
      </p:pic>
    </p:spTree>
    <p:extLst>
      <p:ext uri="{BB962C8B-B14F-4D97-AF65-F5344CB8AC3E}">
        <p14:creationId xmlns:p14="http://schemas.microsoft.com/office/powerpoint/2010/main" val="164448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65BB41-9845-D43A-59F3-3355BEE40A02}"/>
            </a:ext>
          </a:extLst>
        </p:cNvPr>
        <p:cNvGrpSpPr/>
        <p:nvPr/>
      </p:nvGrpSpPr>
      <p:grpSpPr>
        <a:xfrm>
          <a:off x="0" y="0"/>
          <a:ext cx="0" cy="0"/>
          <a:chOff x="0" y="0"/>
          <a:chExt cx="0" cy="0"/>
        </a:xfrm>
      </p:grpSpPr>
      <p:sp>
        <p:nvSpPr>
          <p:cNvPr id="12" name="AutoShape 2">
            <a:extLst>
              <a:ext uri="{FF2B5EF4-FFF2-40B4-BE49-F238E27FC236}">
                <a16:creationId xmlns:a16="http://schemas.microsoft.com/office/drawing/2014/main" id="{704426EA-4AB0-093C-5FEB-3B497C30F0E5}"/>
              </a:ext>
            </a:extLst>
          </p:cNvPr>
          <p:cNvSpPr>
            <a:spLocks noChangeAspect="1" noChangeArrowheads="1"/>
          </p:cNvSpPr>
          <p:nvPr/>
        </p:nvSpPr>
        <p:spPr bwMode="auto">
          <a:xfrm>
            <a:off x="7978463" y="2462466"/>
            <a:ext cx="438948" cy="438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04D43F11-39FB-592B-7145-31ACBDE58EF6}"/>
              </a:ext>
            </a:extLst>
          </p:cNvPr>
          <p:cNvSpPr txBox="1"/>
          <p:nvPr/>
        </p:nvSpPr>
        <p:spPr>
          <a:xfrm>
            <a:off x="5926413" y="1099087"/>
            <a:ext cx="704007" cy="369332"/>
          </a:xfrm>
          <a:prstGeom prst="rect">
            <a:avLst/>
          </a:prstGeom>
          <a:noFill/>
        </p:spPr>
        <p:txBody>
          <a:bodyPr wrap="square" rtlCol="0">
            <a:spAutoFit/>
          </a:bodyPr>
          <a:lstStyle/>
          <a:p>
            <a:r>
              <a:rPr lang="en-US" dirty="0"/>
              <a:t>b</a:t>
            </a:r>
          </a:p>
        </p:txBody>
      </p:sp>
      <p:sp>
        <p:nvSpPr>
          <p:cNvPr id="3" name="TextBox 2">
            <a:extLst>
              <a:ext uri="{FF2B5EF4-FFF2-40B4-BE49-F238E27FC236}">
                <a16:creationId xmlns:a16="http://schemas.microsoft.com/office/drawing/2014/main" id="{2D45A588-C604-9D5B-A757-BEFA564796EC}"/>
              </a:ext>
            </a:extLst>
          </p:cNvPr>
          <p:cNvSpPr txBox="1"/>
          <p:nvPr/>
        </p:nvSpPr>
        <p:spPr>
          <a:xfrm>
            <a:off x="1893800" y="1071398"/>
            <a:ext cx="704007" cy="369332"/>
          </a:xfrm>
          <a:prstGeom prst="rect">
            <a:avLst/>
          </a:prstGeom>
          <a:noFill/>
        </p:spPr>
        <p:txBody>
          <a:bodyPr wrap="square" rtlCol="0">
            <a:spAutoFit/>
          </a:bodyPr>
          <a:lstStyle/>
          <a:p>
            <a:r>
              <a:rPr lang="en-US" dirty="0"/>
              <a:t>a</a:t>
            </a:r>
          </a:p>
        </p:txBody>
      </p:sp>
      <p:pic>
        <p:nvPicPr>
          <p:cNvPr id="5" name="Picture 4">
            <a:extLst>
              <a:ext uri="{FF2B5EF4-FFF2-40B4-BE49-F238E27FC236}">
                <a16:creationId xmlns:a16="http://schemas.microsoft.com/office/drawing/2014/main" id="{60621379-5F39-4508-4CA1-FF90CD441E25}"/>
              </a:ext>
            </a:extLst>
          </p:cNvPr>
          <p:cNvPicPr>
            <a:picLocks noChangeAspect="1"/>
          </p:cNvPicPr>
          <p:nvPr/>
        </p:nvPicPr>
        <p:blipFill>
          <a:blip r:embed="rId3"/>
          <a:stretch>
            <a:fillRect/>
          </a:stretch>
        </p:blipFill>
        <p:spPr>
          <a:xfrm>
            <a:off x="1893800" y="1440730"/>
            <a:ext cx="2954001" cy="3976540"/>
          </a:xfrm>
          <a:prstGeom prst="rect">
            <a:avLst/>
          </a:prstGeom>
        </p:spPr>
      </p:pic>
      <p:pic>
        <p:nvPicPr>
          <p:cNvPr id="8" name="Picture 7">
            <a:extLst>
              <a:ext uri="{FF2B5EF4-FFF2-40B4-BE49-F238E27FC236}">
                <a16:creationId xmlns:a16="http://schemas.microsoft.com/office/drawing/2014/main" id="{0B2586E9-2803-8BD0-1BE4-30DADFDA3663}"/>
              </a:ext>
            </a:extLst>
          </p:cNvPr>
          <p:cNvPicPr>
            <a:picLocks noChangeAspect="1"/>
          </p:cNvPicPr>
          <p:nvPr/>
        </p:nvPicPr>
        <p:blipFill>
          <a:blip r:embed="rId4"/>
          <a:stretch>
            <a:fillRect/>
          </a:stretch>
        </p:blipFill>
        <p:spPr>
          <a:xfrm>
            <a:off x="5926413" y="1440730"/>
            <a:ext cx="5567155" cy="3976539"/>
          </a:xfrm>
          <a:prstGeom prst="rect">
            <a:avLst/>
          </a:prstGeom>
        </p:spPr>
      </p:pic>
    </p:spTree>
    <p:extLst>
      <p:ext uri="{BB962C8B-B14F-4D97-AF65-F5344CB8AC3E}">
        <p14:creationId xmlns:p14="http://schemas.microsoft.com/office/powerpoint/2010/main" val="404892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666825-2EB9-9939-DE4E-9352320FA14A}"/>
              </a:ext>
            </a:extLst>
          </p:cNvPr>
          <p:cNvSpPr txBox="1"/>
          <p:nvPr/>
        </p:nvSpPr>
        <p:spPr>
          <a:xfrm>
            <a:off x="1798611" y="434248"/>
            <a:ext cx="704007" cy="369332"/>
          </a:xfrm>
          <a:prstGeom prst="rect">
            <a:avLst/>
          </a:prstGeom>
          <a:noFill/>
        </p:spPr>
        <p:txBody>
          <a:bodyPr wrap="square" rtlCol="0">
            <a:spAutoFit/>
          </a:bodyPr>
          <a:lstStyle/>
          <a:p>
            <a:r>
              <a:rPr lang="en-US" dirty="0"/>
              <a:t>(a)</a:t>
            </a:r>
          </a:p>
        </p:txBody>
      </p:sp>
      <p:sp>
        <p:nvSpPr>
          <p:cNvPr id="3" name="TextBox 2">
            <a:extLst>
              <a:ext uri="{FF2B5EF4-FFF2-40B4-BE49-F238E27FC236}">
                <a16:creationId xmlns:a16="http://schemas.microsoft.com/office/drawing/2014/main" id="{D66F959A-59C8-4BB4-9180-220EBF230A8E}"/>
              </a:ext>
            </a:extLst>
          </p:cNvPr>
          <p:cNvSpPr txBox="1"/>
          <p:nvPr/>
        </p:nvSpPr>
        <p:spPr>
          <a:xfrm>
            <a:off x="6096000" y="434248"/>
            <a:ext cx="704007" cy="369332"/>
          </a:xfrm>
          <a:prstGeom prst="rect">
            <a:avLst/>
          </a:prstGeom>
          <a:noFill/>
        </p:spPr>
        <p:txBody>
          <a:bodyPr wrap="square" rtlCol="0">
            <a:spAutoFit/>
          </a:bodyPr>
          <a:lstStyle/>
          <a:p>
            <a:r>
              <a:rPr lang="en-US" dirty="0"/>
              <a:t>(b)</a:t>
            </a:r>
          </a:p>
        </p:txBody>
      </p:sp>
      <p:pic>
        <p:nvPicPr>
          <p:cNvPr id="4" name="Picture 3">
            <a:extLst>
              <a:ext uri="{FF2B5EF4-FFF2-40B4-BE49-F238E27FC236}">
                <a16:creationId xmlns:a16="http://schemas.microsoft.com/office/drawing/2014/main" id="{A6D6C63F-ACF5-CB9C-A193-5EF4B3089428}"/>
              </a:ext>
            </a:extLst>
          </p:cNvPr>
          <p:cNvPicPr>
            <a:picLocks noChangeAspect="1"/>
          </p:cNvPicPr>
          <p:nvPr/>
        </p:nvPicPr>
        <p:blipFill>
          <a:blip r:embed="rId3"/>
          <a:stretch>
            <a:fillRect/>
          </a:stretch>
        </p:blipFill>
        <p:spPr>
          <a:xfrm>
            <a:off x="6492767" y="803583"/>
            <a:ext cx="3900622" cy="5250837"/>
          </a:xfrm>
          <a:prstGeom prst="rect">
            <a:avLst/>
          </a:prstGeom>
        </p:spPr>
      </p:pic>
      <p:pic>
        <p:nvPicPr>
          <p:cNvPr id="5" name="Picture 4">
            <a:extLst>
              <a:ext uri="{FF2B5EF4-FFF2-40B4-BE49-F238E27FC236}">
                <a16:creationId xmlns:a16="http://schemas.microsoft.com/office/drawing/2014/main" id="{F4ACE4A4-D935-A108-DAFA-637E5ECDE17D}"/>
              </a:ext>
            </a:extLst>
          </p:cNvPr>
          <p:cNvPicPr>
            <a:picLocks noChangeAspect="1"/>
          </p:cNvPicPr>
          <p:nvPr/>
        </p:nvPicPr>
        <p:blipFill>
          <a:blip r:embed="rId4"/>
          <a:stretch>
            <a:fillRect/>
          </a:stretch>
        </p:blipFill>
        <p:spPr>
          <a:xfrm>
            <a:off x="1798611" y="803583"/>
            <a:ext cx="3900622" cy="5250837"/>
          </a:xfrm>
          <a:prstGeom prst="rect">
            <a:avLst/>
          </a:prstGeom>
        </p:spPr>
      </p:pic>
    </p:spTree>
    <p:extLst>
      <p:ext uri="{BB962C8B-B14F-4D97-AF65-F5344CB8AC3E}">
        <p14:creationId xmlns:p14="http://schemas.microsoft.com/office/powerpoint/2010/main" val="99178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F4B5F-C26D-654E-B7FE-168F8BC1E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EEF0A-458A-1E71-D063-387A49F01DFC}"/>
              </a:ext>
            </a:extLst>
          </p:cNvPr>
          <p:cNvSpPr>
            <a:spLocks noGrp="1"/>
          </p:cNvSpPr>
          <p:nvPr>
            <p:ph type="ctrTitle"/>
          </p:nvPr>
        </p:nvSpPr>
        <p:spPr/>
        <p:txBody>
          <a:bodyPr>
            <a:normAutofit/>
          </a:bodyPr>
          <a:lstStyle/>
          <a:p>
            <a:r>
              <a:rPr lang="en-US" sz="2400" i="1" dirty="0">
                <a:solidFill>
                  <a:srgbClr val="000000"/>
                </a:solidFill>
                <a:latin typeface="Arial" panose="020B0604020202020204" pitchFamily="34" charset="0"/>
              </a:rPr>
              <a:t>Species-Specific Analysis</a:t>
            </a:r>
            <a:endParaRPr lang="en-US" sz="9600" dirty="0"/>
          </a:p>
        </p:txBody>
      </p:sp>
    </p:spTree>
    <p:extLst>
      <p:ext uri="{BB962C8B-B14F-4D97-AF65-F5344CB8AC3E}">
        <p14:creationId xmlns:p14="http://schemas.microsoft.com/office/powerpoint/2010/main" val="128013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E052E3E-2BB0-B3A4-F0C9-7DE73E1DCCA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B6CF5B2-D0E1-019E-AE4B-2858188E1F7B}"/>
              </a:ext>
            </a:extLst>
          </p:cNvPr>
          <p:cNvSpPr txBox="1"/>
          <p:nvPr/>
        </p:nvSpPr>
        <p:spPr>
          <a:xfrm>
            <a:off x="0" y="1256164"/>
            <a:ext cx="704007" cy="369332"/>
          </a:xfrm>
          <a:prstGeom prst="rect">
            <a:avLst/>
          </a:prstGeom>
          <a:noFill/>
        </p:spPr>
        <p:txBody>
          <a:bodyPr wrap="square" rtlCol="0">
            <a:spAutoFit/>
          </a:bodyPr>
          <a:lstStyle/>
          <a:p>
            <a:r>
              <a:rPr lang="en-US" dirty="0"/>
              <a:t>(a)</a:t>
            </a:r>
          </a:p>
        </p:txBody>
      </p:sp>
      <p:sp>
        <p:nvSpPr>
          <p:cNvPr id="4" name="TextBox 3">
            <a:extLst>
              <a:ext uri="{FF2B5EF4-FFF2-40B4-BE49-F238E27FC236}">
                <a16:creationId xmlns:a16="http://schemas.microsoft.com/office/drawing/2014/main" id="{20EA4E8B-40EC-A2B5-DC02-D25573772087}"/>
              </a:ext>
            </a:extLst>
          </p:cNvPr>
          <p:cNvSpPr txBox="1"/>
          <p:nvPr/>
        </p:nvSpPr>
        <p:spPr>
          <a:xfrm>
            <a:off x="6895289" y="1256164"/>
            <a:ext cx="704007" cy="369332"/>
          </a:xfrm>
          <a:prstGeom prst="rect">
            <a:avLst/>
          </a:prstGeom>
          <a:noFill/>
        </p:spPr>
        <p:txBody>
          <a:bodyPr wrap="square" rtlCol="0">
            <a:spAutoFit/>
          </a:bodyPr>
          <a:lstStyle/>
          <a:p>
            <a:r>
              <a:rPr lang="en-US" dirty="0"/>
              <a:t>(b)</a:t>
            </a:r>
          </a:p>
        </p:txBody>
      </p:sp>
      <p:pic>
        <p:nvPicPr>
          <p:cNvPr id="7" name="Picture 6">
            <a:extLst>
              <a:ext uri="{FF2B5EF4-FFF2-40B4-BE49-F238E27FC236}">
                <a16:creationId xmlns:a16="http://schemas.microsoft.com/office/drawing/2014/main" id="{548336AD-A210-C655-61B7-713B26900180}"/>
              </a:ext>
            </a:extLst>
          </p:cNvPr>
          <p:cNvPicPr>
            <a:picLocks noChangeAspect="1"/>
          </p:cNvPicPr>
          <p:nvPr/>
        </p:nvPicPr>
        <p:blipFill>
          <a:blip r:embed="rId3"/>
          <a:stretch>
            <a:fillRect/>
          </a:stretch>
        </p:blipFill>
        <p:spPr>
          <a:xfrm>
            <a:off x="6924764" y="1625496"/>
            <a:ext cx="5267236" cy="3830717"/>
          </a:xfrm>
          <a:prstGeom prst="rect">
            <a:avLst/>
          </a:prstGeom>
        </p:spPr>
      </p:pic>
      <p:pic>
        <p:nvPicPr>
          <p:cNvPr id="5" name="Picture 4">
            <a:extLst>
              <a:ext uri="{FF2B5EF4-FFF2-40B4-BE49-F238E27FC236}">
                <a16:creationId xmlns:a16="http://schemas.microsoft.com/office/drawing/2014/main" id="{9DEAF5CA-B4D8-EDA9-DD56-84A3E715E901}"/>
              </a:ext>
            </a:extLst>
          </p:cNvPr>
          <p:cNvPicPr>
            <a:picLocks noChangeAspect="1"/>
          </p:cNvPicPr>
          <p:nvPr/>
        </p:nvPicPr>
        <p:blipFill>
          <a:blip r:embed="rId4"/>
          <a:stretch>
            <a:fillRect/>
          </a:stretch>
        </p:blipFill>
        <p:spPr>
          <a:xfrm>
            <a:off x="0" y="1625497"/>
            <a:ext cx="6895289" cy="3830716"/>
          </a:xfrm>
          <a:prstGeom prst="rect">
            <a:avLst/>
          </a:prstGeom>
        </p:spPr>
      </p:pic>
    </p:spTree>
    <p:extLst>
      <p:ext uri="{BB962C8B-B14F-4D97-AF65-F5344CB8AC3E}">
        <p14:creationId xmlns:p14="http://schemas.microsoft.com/office/powerpoint/2010/main" val="27725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4E4C342-3D05-AB3B-2DCC-845B034C75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E442BA-1700-7F1D-2E00-14703F7092A8}"/>
              </a:ext>
            </a:extLst>
          </p:cNvPr>
          <p:cNvSpPr txBox="1"/>
          <p:nvPr/>
        </p:nvSpPr>
        <p:spPr>
          <a:xfrm>
            <a:off x="68278" y="882750"/>
            <a:ext cx="704007" cy="369332"/>
          </a:xfrm>
          <a:prstGeom prst="rect">
            <a:avLst/>
          </a:prstGeom>
          <a:noFill/>
        </p:spPr>
        <p:txBody>
          <a:bodyPr wrap="square" rtlCol="0">
            <a:spAutoFit/>
          </a:bodyPr>
          <a:lstStyle/>
          <a:p>
            <a:r>
              <a:rPr lang="en-US" dirty="0"/>
              <a:t>(a)</a:t>
            </a:r>
          </a:p>
        </p:txBody>
      </p:sp>
      <p:sp>
        <p:nvSpPr>
          <p:cNvPr id="3" name="TextBox 2">
            <a:extLst>
              <a:ext uri="{FF2B5EF4-FFF2-40B4-BE49-F238E27FC236}">
                <a16:creationId xmlns:a16="http://schemas.microsoft.com/office/drawing/2014/main" id="{C23FAF85-9725-E7EA-7D2E-5A54AF39BBE8}"/>
              </a:ext>
            </a:extLst>
          </p:cNvPr>
          <p:cNvSpPr txBox="1"/>
          <p:nvPr/>
        </p:nvSpPr>
        <p:spPr>
          <a:xfrm>
            <a:off x="7696197" y="882750"/>
            <a:ext cx="704007" cy="369332"/>
          </a:xfrm>
          <a:prstGeom prst="rect">
            <a:avLst/>
          </a:prstGeom>
          <a:noFill/>
        </p:spPr>
        <p:txBody>
          <a:bodyPr wrap="square" rtlCol="0">
            <a:spAutoFit/>
          </a:bodyPr>
          <a:lstStyle/>
          <a:p>
            <a:r>
              <a:rPr lang="en-US" dirty="0"/>
              <a:t>(b)</a:t>
            </a:r>
          </a:p>
        </p:txBody>
      </p:sp>
      <p:pic>
        <p:nvPicPr>
          <p:cNvPr id="4" name="Picture 3">
            <a:extLst>
              <a:ext uri="{FF2B5EF4-FFF2-40B4-BE49-F238E27FC236}">
                <a16:creationId xmlns:a16="http://schemas.microsoft.com/office/drawing/2014/main" id="{A1E5D70E-69DD-F2F3-CCED-C7E441EA1501}"/>
              </a:ext>
            </a:extLst>
          </p:cNvPr>
          <p:cNvPicPr>
            <a:picLocks noChangeAspect="1"/>
          </p:cNvPicPr>
          <p:nvPr/>
        </p:nvPicPr>
        <p:blipFill>
          <a:blip r:embed="rId3"/>
          <a:stretch>
            <a:fillRect/>
          </a:stretch>
        </p:blipFill>
        <p:spPr>
          <a:xfrm>
            <a:off x="7696197" y="1252082"/>
            <a:ext cx="4353835" cy="4353835"/>
          </a:xfrm>
          <a:prstGeom prst="rect">
            <a:avLst/>
          </a:prstGeom>
        </p:spPr>
      </p:pic>
      <p:pic>
        <p:nvPicPr>
          <p:cNvPr id="6" name="Picture 5">
            <a:extLst>
              <a:ext uri="{FF2B5EF4-FFF2-40B4-BE49-F238E27FC236}">
                <a16:creationId xmlns:a16="http://schemas.microsoft.com/office/drawing/2014/main" id="{2BDAA618-72DC-E05F-6E80-5CA6B5B93B66}"/>
              </a:ext>
            </a:extLst>
          </p:cNvPr>
          <p:cNvPicPr>
            <a:picLocks noChangeAspect="1"/>
          </p:cNvPicPr>
          <p:nvPr/>
        </p:nvPicPr>
        <p:blipFill>
          <a:blip r:embed="rId4"/>
          <a:stretch>
            <a:fillRect/>
          </a:stretch>
        </p:blipFill>
        <p:spPr>
          <a:xfrm>
            <a:off x="68278" y="1252081"/>
            <a:ext cx="7619211" cy="4353835"/>
          </a:xfrm>
          <a:prstGeom prst="rect">
            <a:avLst/>
          </a:prstGeom>
        </p:spPr>
      </p:pic>
    </p:spTree>
    <p:extLst>
      <p:ext uri="{BB962C8B-B14F-4D97-AF65-F5344CB8AC3E}">
        <p14:creationId xmlns:p14="http://schemas.microsoft.com/office/powerpoint/2010/main" val="301499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0ABAE97-14B5-52D8-D4F6-D4202EBB75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296EDC-BBD4-AF69-B91F-66A6020FCA31}"/>
              </a:ext>
            </a:extLst>
          </p:cNvPr>
          <p:cNvSpPr txBox="1"/>
          <p:nvPr/>
        </p:nvSpPr>
        <p:spPr>
          <a:xfrm>
            <a:off x="1507940" y="3598933"/>
            <a:ext cx="704007" cy="369332"/>
          </a:xfrm>
          <a:prstGeom prst="rect">
            <a:avLst/>
          </a:prstGeom>
          <a:noFill/>
        </p:spPr>
        <p:txBody>
          <a:bodyPr wrap="square" rtlCol="0">
            <a:spAutoFit/>
          </a:bodyPr>
          <a:lstStyle/>
          <a:p>
            <a:r>
              <a:rPr lang="en-US" dirty="0"/>
              <a:t>(b)</a:t>
            </a:r>
          </a:p>
        </p:txBody>
      </p:sp>
      <p:sp>
        <p:nvSpPr>
          <p:cNvPr id="6" name="TextBox 5">
            <a:extLst>
              <a:ext uri="{FF2B5EF4-FFF2-40B4-BE49-F238E27FC236}">
                <a16:creationId xmlns:a16="http://schemas.microsoft.com/office/drawing/2014/main" id="{423DC176-1B28-26F3-5AC9-085DFC71D4D5}"/>
              </a:ext>
            </a:extLst>
          </p:cNvPr>
          <p:cNvSpPr txBox="1"/>
          <p:nvPr/>
        </p:nvSpPr>
        <p:spPr>
          <a:xfrm>
            <a:off x="2230435" y="146059"/>
            <a:ext cx="704007" cy="369332"/>
          </a:xfrm>
          <a:prstGeom prst="rect">
            <a:avLst/>
          </a:prstGeom>
          <a:noFill/>
        </p:spPr>
        <p:txBody>
          <a:bodyPr wrap="square" rtlCol="0">
            <a:spAutoFit/>
          </a:bodyPr>
          <a:lstStyle/>
          <a:p>
            <a:r>
              <a:rPr lang="en-US" dirty="0"/>
              <a:t>(a)</a:t>
            </a:r>
          </a:p>
        </p:txBody>
      </p:sp>
      <p:pic>
        <p:nvPicPr>
          <p:cNvPr id="2" name="Picture 1">
            <a:extLst>
              <a:ext uri="{FF2B5EF4-FFF2-40B4-BE49-F238E27FC236}">
                <a16:creationId xmlns:a16="http://schemas.microsoft.com/office/drawing/2014/main" id="{864A2887-BC35-9CF3-467D-A4B7F26586C8}"/>
              </a:ext>
            </a:extLst>
          </p:cNvPr>
          <p:cNvPicPr>
            <a:picLocks noChangeAspect="1"/>
          </p:cNvPicPr>
          <p:nvPr/>
        </p:nvPicPr>
        <p:blipFill>
          <a:blip r:embed="rId4"/>
          <a:stretch>
            <a:fillRect/>
          </a:stretch>
        </p:blipFill>
        <p:spPr>
          <a:xfrm>
            <a:off x="2211947" y="3598933"/>
            <a:ext cx="7768106" cy="3113008"/>
          </a:xfrm>
          <a:prstGeom prst="rect">
            <a:avLst/>
          </a:prstGeom>
        </p:spPr>
      </p:pic>
      <p:pic>
        <p:nvPicPr>
          <p:cNvPr id="5" name="Picture 4">
            <a:extLst>
              <a:ext uri="{FF2B5EF4-FFF2-40B4-BE49-F238E27FC236}">
                <a16:creationId xmlns:a16="http://schemas.microsoft.com/office/drawing/2014/main" id="{0388A867-254C-F1D7-24E5-25F6B0BC1ADE}"/>
              </a:ext>
            </a:extLst>
          </p:cNvPr>
          <p:cNvPicPr>
            <a:picLocks noChangeAspect="1"/>
          </p:cNvPicPr>
          <p:nvPr/>
        </p:nvPicPr>
        <p:blipFill>
          <a:blip r:embed="rId5"/>
          <a:stretch>
            <a:fillRect/>
          </a:stretch>
        </p:blipFill>
        <p:spPr>
          <a:xfrm>
            <a:off x="2934442" y="56671"/>
            <a:ext cx="6323116" cy="3372329"/>
          </a:xfrm>
          <a:prstGeom prst="rect">
            <a:avLst/>
          </a:prstGeom>
        </p:spPr>
      </p:pic>
    </p:spTree>
    <p:extLst>
      <p:ext uri="{BB962C8B-B14F-4D97-AF65-F5344CB8AC3E}">
        <p14:creationId xmlns:p14="http://schemas.microsoft.com/office/powerpoint/2010/main" val="25285565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14254</TotalTime>
  <Words>750</Words>
  <Application>Microsoft Office PowerPoint</Application>
  <PresentationFormat>Widescreen</PresentationFormat>
  <Paragraphs>64</Paragraphs>
  <Slides>13</Slides>
  <Notes>11</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AdvOT569473da</vt:lpstr>
      <vt:lpstr>Aptos</vt:lpstr>
      <vt:lpstr>Aptos Display</vt:lpstr>
      <vt:lpstr>Arial</vt:lpstr>
      <vt:lpstr>Times New Roman</vt:lpstr>
      <vt:lpstr>Office Theme</vt:lpstr>
      <vt:lpstr>PowerPoint Presentation</vt:lpstr>
      <vt:lpstr>Surface Treatments and Seed Treatments Effects</vt:lpstr>
      <vt:lpstr>PowerPoint Presentation</vt:lpstr>
      <vt:lpstr>PowerPoint Presentation</vt:lpstr>
      <vt:lpstr>PowerPoint Presentation</vt:lpstr>
      <vt:lpstr>Species-Specific Analysis</vt:lpstr>
      <vt:lpstr>PowerPoint Presentation</vt:lpstr>
      <vt:lpstr>PowerPoint Presentation</vt:lpstr>
      <vt:lpstr>PowerPoint Presentation</vt:lpstr>
      <vt:lpstr>Impact on Unseeded Plant Community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 Lyu (Student)</dc:creator>
  <cp:lastModifiedBy>Min Lyu</cp:lastModifiedBy>
  <cp:revision>136</cp:revision>
  <dcterms:created xsi:type="dcterms:W3CDTF">2025-03-20T05:14:56Z</dcterms:created>
  <dcterms:modified xsi:type="dcterms:W3CDTF">2025-09-22T22:11:51Z</dcterms:modified>
</cp:coreProperties>
</file>