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6" r:id="rId11"/>
    <p:sldId id="271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 the most similar hotel</a:t>
            </a:r>
            <a:endParaRPr lang="lt-LT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5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2381"/>
              </p:ext>
            </p:extLst>
          </p:nvPr>
        </p:nvGraphicFramePr>
        <p:xfrm>
          <a:off x="328401" y="914400"/>
          <a:ext cx="8510799" cy="2787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1295400"/>
                <a:gridCol w="1719244"/>
                <a:gridCol w="1381355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Name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Reviews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Neighbourhood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Sum of ranks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12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Chicago Marriott at Medical District/UIC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13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JW Marriott Chicago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2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</a:rPr>
                        <a:t>5</a:t>
                      </a:r>
                      <a:endParaRPr lang="lt-LT" sz="1600" b="1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9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Marriott Marquis Chicago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4.5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12.5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Chicago Marriott Midway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9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Marriott Chicago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7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Suites O’Hare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10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Chicago Marriott Oak Brook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4.5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9.5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066163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Thus,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JW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Marriot Chicago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 is most similar to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Downtown,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based on the combined similarity measure (5): </a:t>
            </a:r>
          </a:p>
          <a:p>
            <a:pPr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 1) 3</a:t>
            </a:r>
            <a:r>
              <a:rPr lang="en-US" sz="2400" baseline="30000" dirty="0" smtClean="0">
                <a:latin typeface="Times" pitchFamily="18" charset="0"/>
                <a:cs typeface="Times" pitchFamily="18" charset="0"/>
              </a:rPr>
              <a:t>rd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most similar based on reviews; </a:t>
            </a:r>
          </a:p>
          <a:p>
            <a:pPr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2</a:t>
            </a:r>
            <a:r>
              <a:rPr lang="en-US" sz="2400" baseline="30000" dirty="0" smtClean="0">
                <a:latin typeface="Times" pitchFamily="18" charset="0"/>
                <a:cs typeface="Times" pitchFamily="18" charset="0"/>
              </a:rPr>
              <a:t>nd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most similar based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on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neighborhood similarity.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combined similarity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8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cluster analysis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4" name="Picture 3" descr="C:\Users\Mindaugas\Desktop\download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914400"/>
            <a:ext cx="4381499" cy="304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22259"/>
              </p:ext>
            </p:extLst>
          </p:nvPr>
        </p:nvGraphicFramePr>
        <p:xfrm>
          <a:off x="5029200" y="1569720"/>
          <a:ext cx="3771899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675"/>
                <a:gridCol w="1283579"/>
                <a:gridCol w="1742645"/>
              </a:tblGrid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Cluster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Distance (reviews)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Distance (neighbourhood)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21.08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0.3465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1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20.15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0.4206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21.56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0.2113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076343"/>
            <a:ext cx="8305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Cluster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analysis revealed three types of Chicago  hotels based on similarity to New York Marriott Downtown: </a:t>
            </a: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1) average reviews similarity,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average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neighborhood similarity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2) higher reviews similarity, lower neighborhood similarity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indent="360000"/>
            <a:r>
              <a:rPr lang="en-US" sz="2400" dirty="0" smtClean="0">
                <a:latin typeface="Times" pitchFamily="18" charset="0"/>
                <a:cs typeface="Times" pitchFamily="18" charset="0"/>
              </a:rPr>
              <a:t>3) lower reviews similarity, higher neighborhood similarity.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cluster analysis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021659"/>
            <a:ext cx="8492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JW Marriot Chicago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among members of the ‘compromise’ Cluster 0, 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exhibits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closest similarity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Marriott Downtown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measures.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3221"/>
              </p:ext>
            </p:extLst>
          </p:nvPr>
        </p:nvGraphicFramePr>
        <p:xfrm>
          <a:off x="575733" y="1091692"/>
          <a:ext cx="8001000" cy="3480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226"/>
                <a:gridCol w="1638374"/>
                <a:gridCol w="1752600"/>
                <a:gridCol w="1066800"/>
              </a:tblGrid>
              <a:tr h="38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Name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Distance </a:t>
                      </a:r>
                      <a:endParaRPr lang="en-US" sz="1600" dirty="0" smtClean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lt-LT" sz="1600" dirty="0">
                          <a:effectLst/>
                          <a:latin typeface="+mj-lt"/>
                        </a:rPr>
                        <a:t>reviews)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Distance (neighborhoods)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Cluster </a:t>
                      </a:r>
                      <a:endParaRPr lang="en-US" sz="1600" dirty="0" smtClean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 smtClean="0">
                          <a:effectLst/>
                          <a:latin typeface="+mj-lt"/>
                        </a:rPr>
                        <a:t>label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20.5873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0.4264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1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Chicago Marriott at Medical District/UIC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21.4152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0.3633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  <a:latin typeface="+mj-lt"/>
                        </a:rPr>
                        <a:t>JW Marriott Chicago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j-lt"/>
                        </a:rPr>
                        <a:t>20.5117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+mj-lt"/>
                          <a:cs typeface="Times" pitchFamily="18" charset="0"/>
                        </a:rPr>
                        <a:t>0.2994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b="1" dirty="0">
                          <a:effectLst/>
                          <a:latin typeface="+mj-lt"/>
                        </a:rPr>
                        <a:t>0</a:t>
                      </a:r>
                      <a:endParaRPr lang="lt-LT" sz="1600" b="1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21.0884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0.3499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Marriott Marquis Chicago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21.4551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0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Midway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20.2765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0.4315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Marriott Chicago O’Hare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19.5790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0.4040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1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  <a:latin typeface="+mj-lt"/>
                        </a:rPr>
                        <a:t>Chicago Marriott Suites O’Hare</a:t>
                      </a:r>
                      <a:endParaRPr lang="lt-LT" sz="160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21.5638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0.211</a:t>
                      </a:r>
                      <a:r>
                        <a:rPr lang="en-US" sz="1600" dirty="0" smtClean="0">
                          <a:effectLst/>
                          <a:latin typeface="+mj-lt"/>
                          <a:cs typeface="Times" pitchFamily="18" charset="0"/>
                        </a:rPr>
                        <a:t>3</a:t>
                      </a:r>
                      <a:endParaRPr lang="en-GB" sz="1600" dirty="0" smtClean="0">
                        <a:effectLst/>
                        <a:latin typeface="+mj-lt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2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Chicago Marriott Oak Brook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j-lt"/>
                        </a:rPr>
                        <a:t>20.9445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j-lt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  <a:latin typeface="+mj-lt"/>
                        </a:rPr>
                        <a:t>0</a:t>
                      </a:r>
                      <a:endParaRPr lang="lt-LT" sz="1600" dirty="0"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7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-76200"/>
            <a:ext cx="6324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892" y="914400"/>
            <a:ext cx="5277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JW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Marriot Chicago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viewed as the  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 hotel to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New York Marriott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Downtown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evaluation of customer reviews and the types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venues located around the hotel.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8600" y="2971800"/>
            <a:ext cx="6790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Further considerations </a:t>
            </a:r>
            <a:endParaRPr lang="lt-L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292" y="4114800"/>
            <a:ext cx="83177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preliminary analysis could be enhanced by using non public data or better access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Foursquare API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review data of locations around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hotel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about guests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hotel (e.g., age,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visiting duration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prices of  rented rooms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.)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2" descr="Natixis Provides $270M Refinancing for JW Marriott Chicag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3400"/>
            <a:ext cx="2912864" cy="218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745" y="-76200"/>
            <a:ext cx="2895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943600" cy="274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Marriott Hotels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recently opened a steakhouse in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 Downtown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Based on its success,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owners would be interested to open another steakhouse in one of its Chicago hotels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717" y="6101318"/>
            <a:ext cx="853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Disclaimer: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real names of the hotels were used for demonstration purposes only</a:t>
            </a:r>
            <a:endParaRPr lang="lt-LT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902803"/>
            <a:ext cx="6169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we help to find  a suitable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location, based on similarity between hotels ?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otel New York Marriott Downtown - New York Downtown - New Y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0"/>
            <a:ext cx="2197610" cy="32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Steaks in Lond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79" y="3886200"/>
            <a:ext cx="4404621" cy="18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Marriott International to Acquire Elegant Hotels Group Fuel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1033" name="Picture 9" descr="Marriott Hotels_&amp; Resorts – Logo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51" y="4548411"/>
            <a:ext cx="2520549" cy="10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4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2882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102" y="1143000"/>
            <a:ext cx="4935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company provided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candidate hotels located in Chicago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consideration.</a:t>
            </a:r>
          </a:p>
          <a:p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4038600" y="4612913"/>
            <a:ext cx="4976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of the candidates is would have the most similar customer base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New York Marriot Downtown ? </a:t>
            </a:r>
            <a:endParaRPr lang="lt-L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omepage | Crain's Chicago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09" y="299046"/>
            <a:ext cx="3448793" cy="22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151" y="6153090"/>
            <a:ext cx="853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Disclaimer: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real names of the hotels were used for demonstration purposes only</a:t>
            </a:r>
            <a:endParaRPr lang="lt-LT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4" descr="map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544354"/>
            <a:ext cx="4718050" cy="144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7" descr="Four-Star Hotel near McCormick Place | Marriott Marquis Chica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17" y="281940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0" descr="Downtown Chicago Hotel – Mag Mile | Chicago Marriott Downtown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2" y="4343400"/>
            <a:ext cx="33813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-152400"/>
            <a:ext cx="3124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Background</a:t>
            </a:r>
            <a:endParaRPr lang="lt-LT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3042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potential clientele can be divided into two main parts: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323" y="5562600"/>
            <a:ext cx="8399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How can we do that using </a:t>
            </a:r>
            <a:r>
              <a:rPr lang="en-US" sz="2400" dirty="0" err="1" smtClean="0">
                <a:latin typeface="Times" pitchFamily="18" charset="0"/>
                <a:cs typeface="Times" pitchFamily="18" charset="0"/>
              </a:rPr>
              <a:t>geolaction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data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provided by </a:t>
            </a:r>
            <a:r>
              <a:rPr lang="en-US" sz="2400" i="1" dirty="0" err="1">
                <a:latin typeface="Times" pitchFamily="18" charset="0"/>
                <a:cs typeface="Times" pitchFamily="18" charset="0"/>
              </a:rPr>
              <a:t>FourSquare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API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and some other publically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available data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?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906833"/>
            <a:ext cx="6755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We should somehow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address both of these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factors !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905000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H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otel guests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600200"/>
            <a:ext cx="560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" pitchFamily="18" charset="0"/>
                <a:cs typeface="Times" pitchFamily="18" charset="0"/>
              </a:rPr>
              <a:t>2) City residents and tourists staying in other places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1266" name="Picture 2" descr="How does your hotel stack up in guest experience? Find out in thi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" y="2667000"/>
            <a:ext cx="321771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HICAGO - JUNE 27: People Walk Downtown On June 27, 2013 I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05" y="2572442"/>
            <a:ext cx="3087689" cy="20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66" y="304800"/>
            <a:ext cx="8506934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Data for 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hotel guests similarity</a:t>
            </a:r>
            <a:r>
              <a:rPr lang="lt-LT" sz="3200" b="1" dirty="0">
                <a:latin typeface="Times" pitchFamily="18" charset="0"/>
                <a:cs typeface="Times" pitchFamily="18" charset="0"/>
              </a:rPr>
              <a:t/>
            </a:r>
            <a:br>
              <a:rPr lang="lt-LT" sz="3200" b="1" dirty="0">
                <a:latin typeface="Times" pitchFamily="18" charset="0"/>
                <a:cs typeface="Times" pitchFamily="18" charset="0"/>
              </a:rPr>
            </a:b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</a:t>
            </a:r>
            <a:endParaRPr lang="lt-LT" sz="3200" b="1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12267" y="2143056"/>
            <a:ext cx="3886200" cy="236057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56680"/>
              </p:ext>
            </p:extLst>
          </p:nvPr>
        </p:nvGraphicFramePr>
        <p:xfrm>
          <a:off x="482503" y="5638800"/>
          <a:ext cx="8373798" cy="736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8798"/>
                <a:gridCol w="762000"/>
                <a:gridCol w="914400"/>
                <a:gridCol w="1116475"/>
                <a:gridCol w="889186"/>
                <a:gridCol w="1264760"/>
                <a:gridCol w="768179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Staff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Facilities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Cleanliness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Comfort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for money</a:t>
                      </a:r>
                      <a:endParaRPr lang="lt-LT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Location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8.4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103" y="2720369"/>
            <a:ext cx="434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We used customer review data presented in  </a:t>
            </a:r>
            <a:r>
              <a:rPr lang="en-US" sz="2400" u="sng" dirty="0" smtClean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www.bookings.com.</a:t>
            </a:r>
            <a:endParaRPr lang="lt-LT" sz="2400" u="sng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903" y="4080301"/>
            <a:ext cx="439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The collected data will serve as reviews profile of the hotel.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467" y="1150203"/>
            <a:ext cx="8278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Guests of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the hotel might have similar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attitudes when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evaluating both hotel and eating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establishments.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6820970">
            <a:off x="6228549" y="5020937"/>
            <a:ext cx="875724" cy="20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155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Data for 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</a:t>
            </a: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neighborhoods similarity</a:t>
            </a:r>
            <a:r>
              <a:rPr lang="lt-LT" sz="3200" b="1" dirty="0">
                <a:latin typeface="Times" pitchFamily="18" charset="0"/>
                <a:cs typeface="Times" pitchFamily="18" charset="0"/>
              </a:rPr>
              <a:t/>
            </a:r>
            <a:br>
              <a:rPr lang="lt-LT" sz="3200" b="1" dirty="0">
                <a:latin typeface="Times" pitchFamily="18" charset="0"/>
                <a:cs typeface="Times" pitchFamily="18" charset="0"/>
              </a:rPr>
            </a:b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 </a:t>
            </a:r>
            <a:endParaRPr lang="lt-LT" sz="32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703" y="2362200"/>
            <a:ext cx="452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" pitchFamily="18" charset="0"/>
                <a:cs typeface="Times" pitchFamily="18" charset="0"/>
              </a:rPr>
              <a:t>We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used </a:t>
            </a:r>
            <a:r>
              <a:rPr lang="en-US" sz="2400" i="1" dirty="0" err="1" smtClean="0">
                <a:latin typeface="Times" pitchFamily="18" charset="0"/>
                <a:cs typeface="Times" pitchFamily="18" charset="0"/>
              </a:rPr>
              <a:t>FourSquare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 API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to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extract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data about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the types of venues located around the hotels.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The collected data will serve as neighborhood profile of the hotel.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759" y="1337101"/>
            <a:ext cx="666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pitchFamily="18" charset="0"/>
                <a:cs typeface="Times" pitchFamily="18" charset="0"/>
              </a:rPr>
              <a:t>Types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of venues located nearby might be connected to the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foot traffic of possible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clientele.</a:t>
            </a:r>
            <a:endParaRPr lang="en-US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6820970">
            <a:off x="6903317" y="4531455"/>
            <a:ext cx="1033927" cy="315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12290" name="Picture 2" descr="Foursquare And 9 Years Ago: The App Is Not Dead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1371600"/>
            <a:ext cx="1487748" cy="7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26210"/>
              </p:ext>
            </p:extLst>
          </p:nvPr>
        </p:nvGraphicFramePr>
        <p:xfrm>
          <a:off x="1066800" y="5529072"/>
          <a:ext cx="7315200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/>
                <a:gridCol w="613509"/>
                <a:gridCol w="658680"/>
                <a:gridCol w="657906"/>
                <a:gridCol w="1117905"/>
                <a:gridCol w="1143000"/>
                <a:gridCol w="685800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Name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Sites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Shops</a:t>
                      </a:r>
                      <a:endParaRPr lang="lt-LT" sz="14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Foods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Restaurants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Steakhouses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  <a:latin typeface="Times" pitchFamily="18" charset="0"/>
                          <a:cs typeface="Times" pitchFamily="18" charset="0"/>
                        </a:rPr>
                        <a:t>Other</a:t>
                      </a:r>
                      <a:endParaRPr lang="lt-LT" sz="14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400" dirty="0"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0.280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0.290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0.210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0.070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0.010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0.140</a:t>
                      </a:r>
                      <a:endParaRPr lang="lt-LT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2292" name="Picture 4" descr="Residence Inn Marriott New York Downtown Manhattan/WTC Area Map 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6783"/>
            <a:ext cx="33528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Jupyter Notebook: A Beginner's Tutorial - Learn to code in 30 Day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45" y="3699062"/>
            <a:ext cx="1758555" cy="6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2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" pitchFamily="18" charset="0"/>
                <a:cs typeface="Times" pitchFamily="18" charset="0"/>
              </a:rPr>
              <a:t>Evaluation </a:t>
            </a:r>
            <a:r>
              <a:rPr lang="en-US" sz="3200" b="1" dirty="0">
                <a:latin typeface="Times" pitchFamily="18" charset="0"/>
                <a:cs typeface="Times" pitchFamily="18" charset="0"/>
              </a:rPr>
              <a:t>of  </a:t>
            </a:r>
            <a:r>
              <a:rPr lang="en-US" sz="3200" b="1" dirty="0" smtClean="0">
                <a:latin typeface="Times" pitchFamily="18" charset="0"/>
                <a:cs typeface="Times" pitchFamily="18" charset="0"/>
              </a:rPr>
              <a:t>features similarity</a:t>
            </a:r>
            <a:endParaRPr lang="lt-LT" sz="32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133" y="990600"/>
            <a:ext cx="856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" pitchFamily="18" charset="0"/>
                <a:cs typeface="Times" pitchFamily="18" charset="0"/>
              </a:rPr>
              <a:t>How similar are the reviews and/or neighborhood profiles of two different  hotels ? 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66" y="4892695"/>
            <a:ext cx="8725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Two types of analysis will be performed based on these measures:</a:t>
            </a:r>
          </a:p>
          <a:p>
            <a:pPr marL="342900" indent="7200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Rank analysis (separate and combined)</a:t>
            </a:r>
          </a:p>
          <a:p>
            <a:pPr marL="342900" indent="720000">
              <a:spcAft>
                <a:spcPts val="1200"/>
              </a:spcAft>
              <a:buAutoNum type="arabicParenR"/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Cluster analysis (</a:t>
            </a:r>
            <a:r>
              <a:rPr lang="en-US" sz="2400" i="1" dirty="0" smtClean="0">
                <a:latin typeface="Times" pitchFamily="18" charset="0"/>
                <a:cs typeface="Times" pitchFamily="18" charset="0"/>
              </a:rPr>
              <a:t>k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-nearest neighbors method)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12675"/>
              </p:ext>
            </p:extLst>
          </p:nvPr>
        </p:nvGraphicFramePr>
        <p:xfrm>
          <a:off x="457200" y="2551827"/>
          <a:ext cx="8382000" cy="408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762000"/>
                <a:gridCol w="914400"/>
                <a:gridCol w="1143000"/>
                <a:gridCol w="914400"/>
                <a:gridCol w="1219200"/>
                <a:gridCol w="762000"/>
              </a:tblGrid>
              <a:tr h="140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Staff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Facilities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Cleanliness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Comfort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Value for money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 Marriott Midway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8.8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99114"/>
              </p:ext>
            </p:extLst>
          </p:nvPr>
        </p:nvGraphicFramePr>
        <p:xfrm>
          <a:off x="457200" y="1981200"/>
          <a:ext cx="8373798" cy="395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8798"/>
                <a:gridCol w="762000"/>
                <a:gridCol w="914400"/>
                <a:gridCol w="1116475"/>
                <a:gridCol w="889186"/>
                <a:gridCol w="1264760"/>
                <a:gridCol w="768179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Staff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Facilities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Cleanliness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Comfort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 for money</a:t>
                      </a:r>
                      <a:endParaRPr lang="lt-LT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Location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York Marriott Downtown 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8.4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8.6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lt-LT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1266" y="31242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 pitchFamily="18" charset="0"/>
                <a:cs typeface="Times" pitchFamily="18" charset="0"/>
              </a:rPr>
              <a:t>To measure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dissimilarity between profile vectors, we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will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estimate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Euclidian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distances: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2863" y="3962400"/>
                <a:ext cx="803040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lt-LT" sz="240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lt-LT" sz="2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8.3−8.4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8.3−8.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…+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9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−8.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=20.28</m:t>
                      </m:r>
                    </m:oMath>
                  </m:oMathPara>
                </a14:m>
                <a:endParaRPr lang="lt-LT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3" y="3962400"/>
                <a:ext cx="8030403" cy="539571"/>
              </a:xfrm>
              <a:prstGeom prst="rect">
                <a:avLst/>
              </a:prstGeom>
              <a:blipFill rotWithShape="1">
                <a:blip r:embed="rId2"/>
                <a:stretch>
                  <a:fillRect r="-1063" b="-24719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1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" pitchFamily="18" charset="0"/>
                <a:cs typeface="Times" pitchFamily="18" charset="0"/>
              </a:rPr>
              <a:t>Results: similarity of reviews profiles</a:t>
            </a:r>
            <a:endParaRPr lang="lt-LT" sz="3600" b="1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5587"/>
              </p:ext>
            </p:extLst>
          </p:nvPr>
        </p:nvGraphicFramePr>
        <p:xfrm>
          <a:off x="762000" y="1007270"/>
          <a:ext cx="7389495" cy="2802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0825"/>
                <a:gridCol w="1409200"/>
                <a:gridCol w="1099470"/>
              </a:tblGrid>
              <a:tr h="28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Distance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Rank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20.5873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at Medical District/UIC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21.4152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JW Marriott Chicago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20.5117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21.0884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Marriott Marquis Chicago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21.4551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Midway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20.2765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Marriott Chicago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19.5790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Suites O’Hare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21.5638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Chicago Marriott Oak Brook</a:t>
                      </a:r>
                      <a:endParaRPr lang="lt-LT" sz="1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20.9445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lt-LT" sz="1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1148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Thus, based </a:t>
            </a:r>
            <a:r>
              <a:rPr lang="en-US" sz="2400" dirty="0" smtClean="0">
                <a:latin typeface="Times" pitchFamily="18" charset="0"/>
                <a:cs typeface="Times" pitchFamily="18" charset="0"/>
              </a:rPr>
              <a:t>on customer reviews,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the following three hotels are the most similar to the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Downtown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1) Marriott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Chicago O’Hare 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Midway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3) JW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Chicago.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19" y="-152400"/>
            <a:ext cx="8814881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" pitchFamily="18" charset="0"/>
                <a:cs typeface="Times" pitchFamily="18" charset="0"/>
              </a:rPr>
              <a:t>Results: similarity of </a:t>
            </a:r>
            <a:r>
              <a:rPr lang="en-US" sz="3600" b="1" dirty="0" smtClean="0">
                <a:latin typeface="Times" pitchFamily="18" charset="0"/>
                <a:cs typeface="Times" pitchFamily="18" charset="0"/>
              </a:rPr>
              <a:t>neighborhood profiles</a:t>
            </a:r>
            <a:endParaRPr lang="lt-LT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0093"/>
              </p:ext>
            </p:extLst>
          </p:nvPr>
        </p:nvGraphicFramePr>
        <p:xfrm>
          <a:off x="1219200" y="838200"/>
          <a:ext cx="6477000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3208"/>
                <a:gridCol w="1179392"/>
                <a:gridCol w="914400"/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Name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18" charset="0"/>
                          <a:cs typeface="Times" pitchFamily="18" charset="0"/>
                        </a:rPr>
                        <a:t>Distance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18" charset="0"/>
                          <a:cs typeface="Times" pitchFamily="18" charset="0"/>
                        </a:rPr>
                        <a:t>Rank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Southwest at Burr Ridge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0.4264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8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61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at Medical District/UIC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0.3633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6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JW Marriott Chicago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0.2994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2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Downtown Magnificent Mile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0.3499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" pitchFamily="18" charset="0"/>
                          <a:cs typeface="Times" pitchFamily="18" charset="0"/>
                        </a:rPr>
                        <a:t>3</a:t>
                      </a:r>
                      <a:endParaRPr lang="lt-LT" sz="160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Marriott Marquis Chicago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4.5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Midway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0.4315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9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Marriott Chicago O’Hare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0.4040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7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Suites O’Hare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0.211</a:t>
                      </a:r>
                      <a:r>
                        <a:rPr lang="en-US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3</a:t>
                      </a:r>
                      <a:endParaRPr lang="en-GB" sz="1600" dirty="0" smtClean="0">
                        <a:effectLst/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1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Chicago Marriott Oak Brook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Times" pitchFamily="18" charset="0"/>
                          <a:cs typeface="Times" pitchFamily="18" charset="0"/>
                        </a:rPr>
                        <a:t>0.3600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" pitchFamily="18" charset="0"/>
                          <a:cs typeface="Times" pitchFamily="18" charset="0"/>
                        </a:rPr>
                        <a:t>4.5</a:t>
                      </a:r>
                      <a:endParaRPr lang="lt-LT" sz="1600" dirty="0">
                        <a:effectLst/>
                        <a:latin typeface="Times" pitchFamily="18" charset="0"/>
                        <a:ea typeface="MS Mincho"/>
                        <a:cs typeface="Times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962400"/>
            <a:ext cx="8305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" pitchFamily="18" charset="0"/>
                <a:cs typeface="Times" pitchFamily="18" charset="0"/>
              </a:rPr>
              <a:t>Thus, based on reviews profiles, the following three hotels are the most similar to the </a:t>
            </a:r>
            <a:r>
              <a:rPr lang="en-US" sz="2400" i="1" dirty="0">
                <a:latin typeface="Times" pitchFamily="18" charset="0"/>
                <a:cs typeface="Times" pitchFamily="18" charset="0"/>
              </a:rPr>
              <a:t>New York Marriott Downtown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: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1)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Suites O’Hare 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2) JW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Chicago.</a:t>
            </a:r>
            <a:endParaRPr lang="lt-LT" sz="2400" dirty="0">
              <a:latin typeface="Times" pitchFamily="18" charset="0"/>
              <a:cs typeface="Times" pitchFamily="18" charset="0"/>
            </a:endParaRPr>
          </a:p>
          <a:p>
            <a:pPr lvl="0" indent="1080000">
              <a:spcAft>
                <a:spcPts val="1200"/>
              </a:spcAft>
            </a:pPr>
            <a:r>
              <a:rPr lang="en-US" sz="2400" dirty="0" smtClean="0">
                <a:latin typeface="Times" pitchFamily="18" charset="0"/>
                <a:cs typeface="Times" pitchFamily="18" charset="0"/>
              </a:rPr>
              <a:t>3) Chicago </a:t>
            </a:r>
            <a:r>
              <a:rPr lang="en-US" sz="2400" dirty="0">
                <a:latin typeface="Times" pitchFamily="18" charset="0"/>
                <a:cs typeface="Times" pitchFamily="18" charset="0"/>
              </a:rPr>
              <a:t>Marriott Downtown Magnificent Mile</a:t>
            </a:r>
            <a:endParaRPr lang="lt-LT" sz="24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9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1000</Words>
  <Application>Microsoft Office PowerPoint</Application>
  <PresentationFormat>On-screen Show (4:3)</PresentationFormat>
  <Paragraphs>267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Finding the most similar hotel</vt:lpstr>
      <vt:lpstr>Background</vt:lpstr>
      <vt:lpstr>PowerPoint Presentation</vt:lpstr>
      <vt:lpstr>Background</vt:lpstr>
      <vt:lpstr> Data for evaluation of hotel guests similarity  </vt:lpstr>
      <vt:lpstr> Data for evaluation of neighborhoods similarity  </vt:lpstr>
      <vt:lpstr>Evaluation of  features similarity</vt:lpstr>
      <vt:lpstr>Results: similarity of reviews profiles</vt:lpstr>
      <vt:lpstr>Results: similarity of neighborhood profiles</vt:lpstr>
      <vt:lpstr>PowerPoint Presentation</vt:lpstr>
      <vt:lpstr>Results: cluster analysis</vt:lpstr>
      <vt:lpstr>Results: cluster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similar hotel</dc:title>
  <dc:creator>Mindaugas</dc:creator>
  <cp:lastModifiedBy>Mindaugas</cp:lastModifiedBy>
  <cp:revision>55</cp:revision>
  <dcterms:created xsi:type="dcterms:W3CDTF">2006-08-16T00:00:00Z</dcterms:created>
  <dcterms:modified xsi:type="dcterms:W3CDTF">2020-07-29T18:11:36Z</dcterms:modified>
</cp:coreProperties>
</file>