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16"/>
  </p:notesMasterIdLst>
  <p:sldIdLst>
    <p:sldId id="256" r:id="rId2"/>
    <p:sldId id="456" r:id="rId3"/>
    <p:sldId id="441" r:id="rId4"/>
    <p:sldId id="457" r:id="rId5"/>
    <p:sldId id="455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>
      <p:cViewPr varScale="1">
        <p:scale>
          <a:sx n="104" d="100"/>
          <a:sy n="104" d="100"/>
        </p:scale>
        <p:origin x="4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9F21-93F6-4805-B68F-A74160CF01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4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69360"/>
            <a:ext cx="12192000" cy="191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311" y="81185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>
              <a:lumMod val="95000"/>
              <a:lumOff val="5000"/>
            </a:schemeClr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tim_berners_lee_the_next_web/transcript?language=ko#t-960912" TargetMode="External"/><Relationship Id="rId7" Type="http://schemas.openxmlformats.org/officeDocument/2006/relationships/hyperlink" Target="http://info.cern.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4800" y="692697"/>
            <a:ext cx="9042400" cy="1787526"/>
          </a:xfrm>
        </p:spPr>
        <p:txBody>
          <a:bodyPr/>
          <a:lstStyle/>
          <a:p>
            <a:r>
              <a:rPr lang="en-US" altLang="ko-KR" sz="6000" dirty="0"/>
              <a:t>00. </a:t>
            </a:r>
            <a:r>
              <a:rPr lang="ko-KR" altLang="en-US" sz="6000" dirty="0"/>
              <a:t>웹프로그래밍의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5580" y="3714502"/>
            <a:ext cx="7560840" cy="144268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5068144" cy="5467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서버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60211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정적인 구조의 </a:t>
            </a:r>
            <a:r>
              <a:rPr lang="en-US" altLang="ko-KR" dirty="0"/>
              <a:t>HTML</a:t>
            </a:r>
            <a:r>
              <a:rPr lang="ko-KR" altLang="en-US" dirty="0"/>
              <a:t>의 한계 </a:t>
            </a:r>
            <a:r>
              <a:rPr lang="en-US" altLang="ko-KR" dirty="0"/>
              <a:t>: </a:t>
            </a:r>
            <a:r>
              <a:rPr lang="ko-KR" altLang="en-US" dirty="0"/>
              <a:t>내용이 상황에 따라 변하지 않고 코드를 변경해야 가능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사용자 요청에 따라 다른 정보를 제공하거나 </a:t>
            </a:r>
            <a:r>
              <a:rPr lang="en-US" altLang="ko-KR" dirty="0"/>
              <a:t>DB</a:t>
            </a:r>
            <a:r>
              <a:rPr lang="ko-KR" altLang="en-US" dirty="0"/>
              <a:t>를 통한 서비스를 위해서는 별도의 프로그램 기술 필요</a:t>
            </a:r>
            <a:endParaRPr lang="en-US" altLang="ko-KR" dirty="0"/>
          </a:p>
          <a:p>
            <a:r>
              <a:rPr lang="ko-KR" altLang="en-US" b="1" dirty="0"/>
              <a:t>서버 기술</a:t>
            </a:r>
            <a:endParaRPr lang="en-US" altLang="ko-KR" b="1" dirty="0"/>
          </a:p>
          <a:p>
            <a:pPr lvl="1"/>
            <a:r>
              <a:rPr lang="en-US" altLang="ko-KR" b="1" dirty="0" err="1"/>
              <a:t>ASP.Net</a:t>
            </a:r>
            <a:endParaRPr lang="en-US" altLang="ko-KR" b="1" dirty="0"/>
          </a:p>
          <a:p>
            <a:pPr lvl="2"/>
            <a:r>
              <a:rPr lang="en-US" altLang="ko-KR" sz="2300" dirty="0"/>
              <a:t>MS </a:t>
            </a:r>
            <a:r>
              <a:rPr lang="ko-KR" altLang="en-US" sz="2300" dirty="0"/>
              <a:t>윈도우 기반의 서버 프로그램 기술</a:t>
            </a:r>
            <a:endParaRPr lang="en-US" altLang="ko-KR" sz="2300" dirty="0"/>
          </a:p>
          <a:p>
            <a:pPr lvl="2"/>
            <a:r>
              <a:rPr lang="en-US" altLang="ko-KR" sz="2300" dirty="0" err="1"/>
              <a:t>.Net</a:t>
            </a:r>
            <a:r>
              <a:rPr lang="en-US" altLang="ko-KR" sz="2300" dirty="0"/>
              <a:t> </a:t>
            </a:r>
            <a:r>
              <a:rPr lang="ko-KR" altLang="en-US" sz="2300" dirty="0"/>
              <a:t>기반의 컴포넌트 사용 가능</a:t>
            </a:r>
            <a:endParaRPr lang="en-US" altLang="ko-KR" sz="2300" dirty="0"/>
          </a:p>
          <a:p>
            <a:pPr lvl="2"/>
            <a:r>
              <a:rPr lang="en-US" altLang="ko-KR" sz="2300" dirty="0"/>
              <a:t>MS </a:t>
            </a:r>
            <a:r>
              <a:rPr lang="ko-KR" altLang="en-US" sz="2300" dirty="0"/>
              <a:t>윈도우 종속과 상용 라이센스 정책으로 대규모 공개 웹 서비스 개발에는 거의 사용되지 않음</a:t>
            </a:r>
            <a:endParaRPr lang="en-US" altLang="ko-KR" sz="2300" dirty="0"/>
          </a:p>
          <a:p>
            <a:pPr lvl="1"/>
            <a:r>
              <a:rPr lang="en-US" altLang="ko-KR" b="1" dirty="0"/>
              <a:t>PHP</a:t>
            </a:r>
          </a:p>
          <a:p>
            <a:pPr lvl="2"/>
            <a:r>
              <a:rPr lang="en-US" altLang="ko-KR" sz="2300" dirty="0"/>
              <a:t>C </a:t>
            </a:r>
            <a:r>
              <a:rPr lang="ko-KR" altLang="en-US" sz="2300" dirty="0"/>
              <a:t>언어 기반 스크립트언어</a:t>
            </a:r>
            <a:endParaRPr lang="en-US" altLang="ko-KR" sz="2300" dirty="0"/>
          </a:p>
          <a:p>
            <a:pPr lvl="2"/>
            <a:r>
              <a:rPr lang="ko-KR" altLang="en-US" sz="2300" dirty="0"/>
              <a:t>처리속도가 빠르고 다양한 운영체제와 웹 서버 환경에서 실행 가능</a:t>
            </a:r>
            <a:endParaRPr lang="en-US" altLang="ko-KR" sz="2300" dirty="0"/>
          </a:p>
          <a:p>
            <a:pPr lvl="2"/>
            <a:r>
              <a:rPr lang="ko-KR" altLang="en-US" sz="2300" dirty="0"/>
              <a:t>오픈소스 게시판</a:t>
            </a:r>
            <a:r>
              <a:rPr lang="en-US" altLang="ko-KR" sz="2300" dirty="0"/>
              <a:t>, </a:t>
            </a:r>
            <a:r>
              <a:rPr lang="ko-KR" altLang="en-US" sz="2300" dirty="0"/>
              <a:t>위키 프로그램</a:t>
            </a:r>
            <a:r>
              <a:rPr lang="en-US" altLang="ko-KR" sz="2300" dirty="0"/>
              <a:t>, </a:t>
            </a:r>
            <a:r>
              <a:rPr lang="ko-KR" altLang="en-US" sz="2300" dirty="0"/>
              <a:t>연구용으로 널리 사용</a:t>
            </a:r>
            <a:endParaRPr lang="en-US" altLang="ko-KR" sz="2300" b="1" dirty="0"/>
          </a:p>
          <a:p>
            <a:pPr lvl="1"/>
            <a:r>
              <a:rPr lang="en-US" altLang="ko-KR" b="1" dirty="0"/>
              <a:t>JSP(Java Server Page)/Servlet</a:t>
            </a:r>
          </a:p>
          <a:p>
            <a:pPr lvl="2"/>
            <a:r>
              <a:rPr lang="ko-KR" altLang="en-US" sz="2300" dirty="0"/>
              <a:t>자바 </a:t>
            </a:r>
            <a:r>
              <a:rPr lang="ko-KR" altLang="en-US" sz="2300" dirty="0" err="1"/>
              <a:t>서블릿</a:t>
            </a:r>
            <a:r>
              <a:rPr lang="ko-KR" altLang="en-US" sz="2300" dirty="0"/>
              <a:t> 기반의 웹 프로그래밍 기술</a:t>
            </a:r>
            <a:endParaRPr lang="en-US" altLang="ko-KR" sz="2300" dirty="0"/>
          </a:p>
          <a:p>
            <a:pPr lvl="2"/>
            <a:r>
              <a:rPr lang="ko-KR" altLang="en-US" sz="2300" dirty="0"/>
              <a:t>자바 기능을 사용할 수 있으며 안정성과 확장성이 뛰어나 가장 많이 사용하는 웹 프로그래밍 기술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0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67" y="116632"/>
            <a:ext cx="10548666" cy="620688"/>
          </a:xfrm>
        </p:spPr>
        <p:txBody>
          <a:bodyPr>
            <a:normAutofit/>
          </a:bodyPr>
          <a:lstStyle/>
          <a:p>
            <a:r>
              <a:rPr lang="en-US" altLang="ko-KR" dirty="0"/>
              <a:t>JSP(Java Server Page)</a:t>
            </a:r>
            <a:r>
              <a:rPr lang="ko-KR" altLang="en-US" dirty="0"/>
              <a:t>와 </a:t>
            </a:r>
            <a:r>
              <a:rPr lang="en-US" altLang="ko-KR" dirty="0"/>
              <a:t>Servlet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789988" algn="l"/>
              </a:tabLst>
            </a:pPr>
            <a:r>
              <a:rPr lang="en-US" altLang="ko-KR" dirty="0"/>
              <a:t>Java</a:t>
            </a:r>
            <a:r>
              <a:rPr lang="ko-KR" altLang="en-US" dirty="0"/>
              <a:t>기반 웹 프로그래밍 언어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는 실행 시 </a:t>
            </a:r>
            <a:r>
              <a:rPr lang="en-US" altLang="ko-KR" dirty="0"/>
              <a:t>Servlet</a:t>
            </a:r>
            <a:r>
              <a:rPr lang="ko-KR" altLang="en-US" dirty="0"/>
              <a:t>으로 변환됨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단 한번만 </a:t>
            </a:r>
            <a:r>
              <a:rPr lang="ko-KR" altLang="en-US" dirty="0" err="1"/>
              <a:t>서블릿으로</a:t>
            </a:r>
            <a:r>
              <a:rPr lang="ko-KR" altLang="en-US" dirty="0"/>
              <a:t> 변경되면 코드를 수정하기 전까지 재 변환작업이 일어나지 않기 때문에 수행속도 </a:t>
            </a:r>
            <a:r>
              <a:rPr lang="en-US" altLang="ko-KR" dirty="0"/>
              <a:t>JSP</a:t>
            </a:r>
            <a:r>
              <a:rPr lang="ko-KR" altLang="en-US" dirty="0"/>
              <a:t>나 </a:t>
            </a:r>
            <a:r>
              <a:rPr lang="ko-KR" altLang="en-US" dirty="0" err="1"/>
              <a:t>서블릿</a:t>
            </a:r>
            <a:r>
              <a:rPr lang="ko-KR" altLang="en-US" dirty="0"/>
              <a:t> 간에</a:t>
            </a:r>
            <a:r>
              <a:rPr lang="ko-KR" altLang="en-US" dirty="0">
                <a:latin typeface="Times New Roman"/>
              </a:rPr>
              <a:t> </a:t>
            </a:r>
            <a:r>
              <a:rPr lang="ko-KR" altLang="en-US" dirty="0"/>
              <a:t> 별차이가 없다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멀티쓰레딩</a:t>
            </a:r>
            <a:r>
              <a:rPr lang="en-US" altLang="ko-KR" dirty="0"/>
              <a:t>(Multi Thread)</a:t>
            </a:r>
            <a:r>
              <a:rPr lang="ko-KR" altLang="en-US" dirty="0"/>
              <a:t>으로 사용자 요구 처리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Servlet 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  <a:r>
              <a:rPr lang="ko-KR" altLang="en-US" dirty="0"/>
              <a:t>는 상호 연계되어 작동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JSP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00FF"/>
                </a:solidFill>
              </a:rPr>
              <a:t>화면 출력</a:t>
            </a:r>
            <a:r>
              <a:rPr lang="ko-KR" altLang="en-US" dirty="0"/>
              <a:t> 부분을 담당하고 </a:t>
            </a:r>
            <a:r>
              <a:rPr lang="ko-KR" altLang="en-US" b="1" dirty="0" err="1">
                <a:solidFill>
                  <a:srgbClr val="FF0000"/>
                </a:solidFill>
              </a:rPr>
              <a:t>서블릿</a:t>
            </a:r>
            <a:r>
              <a:rPr lang="ko-KR" altLang="en-US" dirty="0" err="1"/>
              <a:t>에서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비즈니스 로직</a:t>
            </a:r>
            <a:r>
              <a:rPr lang="ko-KR" altLang="en-US" dirty="0"/>
              <a:t> 부분을 담당하여 보다 효율적인 웹 사이트 구성이 가능</a:t>
            </a:r>
          </a:p>
          <a:p>
            <a:pPr marL="457131" lvl="1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87" y="188640"/>
            <a:ext cx="10297840" cy="5486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동적 </a:t>
            </a:r>
            <a:r>
              <a:rPr lang="ko-KR" altLang="en-US" dirty="0" err="1"/>
              <a:t>웹페이지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51383" y="1084844"/>
            <a:ext cx="11039089" cy="5336459"/>
          </a:xfrm>
        </p:spPr>
        <p:txBody>
          <a:bodyPr/>
          <a:lstStyle/>
          <a:p>
            <a:r>
              <a:rPr altLang="en-US" sz="2800" dirty="0"/>
              <a:t>정적 웹 </a:t>
            </a:r>
            <a:r>
              <a:rPr altLang="en-US" sz="2800" dirty="0" err="1"/>
              <a:t>페이지</a:t>
            </a:r>
            <a:r>
              <a:rPr altLang="en-US" sz="2800" dirty="0"/>
              <a:t> </a:t>
            </a:r>
            <a:r>
              <a:rPr lang="en-US" altLang="en-US" sz="2800" dirty="0"/>
              <a:t>: HTML</a:t>
            </a:r>
          </a:p>
          <a:p>
            <a:pPr lvl="1"/>
            <a:r>
              <a:rPr lang="ko-KR" altLang="en-US" sz="2400" dirty="0"/>
              <a:t>컴퓨터에 미리 저장해 놓은 정보가 그대로 전달되는 웹페이지</a:t>
            </a:r>
            <a:endParaRPr lang="en-US" altLang="en-US" sz="2400" dirty="0"/>
          </a:p>
          <a:p>
            <a:pPr lvl="1"/>
            <a:r>
              <a:rPr lang="ko-KR" altLang="en-US" dirty="0"/>
              <a:t>프로그래밍 코드나 데이터베이스 연동을 할 수 없음</a:t>
            </a:r>
            <a:endParaRPr lang="en-US" altLang="ko-KR" dirty="0"/>
          </a:p>
          <a:p>
            <a:pPr lvl="2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빠르다</a:t>
            </a:r>
            <a:r>
              <a:rPr lang="en-US" altLang="ko-KR" dirty="0"/>
              <a:t>, </a:t>
            </a:r>
            <a:r>
              <a:rPr lang="ko-KR" altLang="en-US" dirty="0"/>
              <a:t>비용이 적다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서비스가 한정적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작업이 모두 수동</a:t>
            </a:r>
            <a:endParaRPr lang="en-US" altLang="ko-KR" dirty="0"/>
          </a:p>
          <a:p>
            <a:r>
              <a:rPr lang="ko-KR" altLang="en-US" sz="2800" dirty="0"/>
              <a:t>동적 </a:t>
            </a:r>
            <a:r>
              <a:rPr altLang="en-US" sz="2800" dirty="0"/>
              <a:t>웹 </a:t>
            </a:r>
            <a:r>
              <a:rPr altLang="en-US" sz="2800" dirty="0" err="1"/>
              <a:t>페이지</a:t>
            </a:r>
            <a:r>
              <a:rPr altLang="en-US" sz="2800" dirty="0"/>
              <a:t> </a:t>
            </a:r>
            <a:r>
              <a:rPr lang="en-US" altLang="en-US" sz="2800" dirty="0"/>
              <a:t>: </a:t>
            </a:r>
            <a:r>
              <a:rPr lang="en-US" altLang="ko-KR" sz="2800" dirty="0"/>
              <a:t>ASP, PHP, JSP</a:t>
            </a:r>
            <a:endParaRPr lang="en-US" altLang="en-US" sz="2800" dirty="0"/>
          </a:p>
          <a:p>
            <a:pPr lvl="1"/>
            <a:r>
              <a:rPr lang="ko-KR" altLang="en-US" sz="2400" dirty="0"/>
              <a:t>요청에 따라 서버에 있는 데이터들을 가공처리한 후 전달되는 웹페이지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프로그래밍 코드와 데이터 연동 가능</a:t>
            </a:r>
            <a:r>
              <a:rPr lang="en-US" altLang="ko-KR" sz="2400" dirty="0"/>
              <a:t>(</a:t>
            </a:r>
            <a:r>
              <a:rPr lang="ko-KR" altLang="en-US" sz="2400" dirty="0"/>
              <a:t>예 </a:t>
            </a:r>
            <a:r>
              <a:rPr lang="en-US" altLang="ko-KR" sz="2400"/>
              <a:t>: </a:t>
            </a:r>
            <a:r>
              <a:rPr lang="ko-KR" altLang="en-US" sz="2400"/>
              <a:t>게시판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서비스가 다양하다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상대적으로 느리다</a:t>
            </a:r>
            <a:r>
              <a:rPr lang="en-US" altLang="ko-KR" dirty="0"/>
              <a:t>, </a:t>
            </a:r>
            <a:r>
              <a:rPr lang="ko-KR" altLang="en-US" dirty="0"/>
              <a:t>추가비용이 든다</a:t>
            </a:r>
            <a:r>
              <a:rPr lang="en-US" altLang="ko-KR" dirty="0"/>
              <a:t>.(</a:t>
            </a:r>
            <a:r>
              <a:rPr lang="ko-KR" altLang="en-US" dirty="0" err="1"/>
              <a:t>웹애플리케이션</a:t>
            </a:r>
            <a:r>
              <a:rPr lang="ko-KR" altLang="en-US" dirty="0"/>
              <a:t> 서버 필요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9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72008"/>
            <a:ext cx="10548666" cy="620688"/>
          </a:xfrm>
        </p:spPr>
        <p:txBody>
          <a:bodyPr>
            <a:normAutofit/>
          </a:bodyPr>
          <a:lstStyle/>
          <a:p>
            <a:r>
              <a:rPr lang="ko-KR" altLang="en-US" dirty="0"/>
              <a:t>웹 프로그래밍에 필요한 구성요소</a:t>
            </a:r>
            <a:endParaRPr lang="en-US" altLang="ko-KR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-806447" y="2421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48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7038"/>
              </p:ext>
            </p:extLst>
          </p:nvPr>
        </p:nvGraphicFramePr>
        <p:xfrm>
          <a:off x="983432" y="908719"/>
          <a:ext cx="10009112" cy="5665662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구성요소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기능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웹에서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클라이언트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이며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 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사용자의 작업 창이라 할 수 있다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모든 사용자의 요청은 웹 브라우저를 통해서 웹 서버로 전달된다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서버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브라우저의 요청을 받아들이는 곳으로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브라우저가 요청한 작업의 결과도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브라우저에게 응답을 담당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하는 곳이다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또한 요청된 페이지의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로직의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수행 및 데이터베이스와의 연동을 위해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어플리케이션 서버에 이들의 처리를 요청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하는 작업을 수행한다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어플리케이션 서버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(WAS)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서블릿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컨테이터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한컴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웹컨테이너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브라우저가 요청한 작업에 필요한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프로그래밍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로직의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처리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및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데이터베이스와의 연동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을 처리하는 부분이다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이때 처리결과를 웹 브라우저로 응답하기 위해서 처리결과를 웹 서버로 보낸다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데이터베이스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데이터의 저장소로 웹에서 발생한 데이터는 모두 이곳에 저장된다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게시판의 글들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회원의 정보 등을 예로 들 수 있다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사용자의 입장에서 가장 안쪽에 있기 때문에 데이터베이스 서버를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Backend Server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라고도 부른다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77" name="Rectangle 69"/>
          <p:cNvSpPr>
            <a:spLocks noChangeArrowheads="1"/>
          </p:cNvSpPr>
          <p:nvPr/>
        </p:nvSpPr>
        <p:spPr bwMode="auto">
          <a:xfrm>
            <a:off x="-806447" y="4020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6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답변할 수 있겠지요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웹은 누가 개발했나요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웹을 구성하고 있는 소프트웨어는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클라이언트 기술이란 무엇이고 어떤 것들이 있는가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서버 기술이란 무엇이고 어떤 것들이 있는가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정적 페이지와 동적 페이지는 무엇인가요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웹프로그래밍을 하기 위한 구성요소 </a:t>
            </a:r>
            <a:r>
              <a:rPr lang="en-US" altLang="ko-KR" sz="2000" dirty="0"/>
              <a:t>4</a:t>
            </a:r>
            <a:r>
              <a:rPr lang="ko-KR" altLang="en-US" sz="2000" dirty="0"/>
              <a:t>가지를 열거한다면 무엇인가요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7EDB-AF51-45E8-AC2B-1F922B5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웹 프로그래밍 학습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B8297-5C5E-4C59-AB41-BE7501FD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437EB-4B0C-4BC8-9086-20282A310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9BCC1-A3E1-4082-A59A-7BB571DC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926638"/>
            <a:ext cx="7200800" cy="526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FE15-6BF2-41D3-BB8F-A131F7EB8BA8}"/>
              </a:ext>
            </a:extLst>
          </p:cNvPr>
          <p:cNvSpPr txBox="1"/>
          <p:nvPr/>
        </p:nvSpPr>
        <p:spPr>
          <a:xfrm>
            <a:off x="8040216" y="5378685"/>
            <a:ext cx="386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출처</a:t>
            </a:r>
            <a:r>
              <a:rPr lang="en-US" altLang="ko-KR" sz="1400" dirty="0"/>
              <a:t>] </a:t>
            </a:r>
            <a:r>
              <a:rPr lang="ko-KR" altLang="en-US" sz="1400" dirty="0"/>
              <a:t>프로젝트로 배우는 자바 웹프로그래밍</a:t>
            </a:r>
            <a:endParaRPr lang="en-US" altLang="ko-KR" sz="1400" dirty="0"/>
          </a:p>
          <a:p>
            <a:r>
              <a:rPr lang="ko-KR" altLang="en-US" sz="1400" dirty="0"/>
              <a:t>황희정 지음</a:t>
            </a:r>
            <a:r>
              <a:rPr lang="en-US" altLang="ko-KR" sz="1400" dirty="0"/>
              <a:t>, 2016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36" y="118532"/>
            <a:ext cx="9937104" cy="667261"/>
          </a:xfrm>
        </p:spPr>
        <p:txBody>
          <a:bodyPr>
            <a:normAutofit/>
          </a:bodyPr>
          <a:lstStyle/>
          <a:p>
            <a:r>
              <a:rPr altLang="en-US" dirty="0" err="1"/>
              <a:t>자바</a:t>
            </a:r>
            <a:r>
              <a:rPr altLang="en-US" dirty="0"/>
              <a:t> </a:t>
            </a:r>
            <a:r>
              <a:rPr lang="ko-KR" altLang="en-US" dirty="0"/>
              <a:t>웹 </a:t>
            </a:r>
            <a:r>
              <a:rPr altLang="en-US" dirty="0" err="1"/>
              <a:t>관련</a:t>
            </a:r>
            <a:r>
              <a:rPr altLang="en-US" dirty="0"/>
              <a:t> 학습 로드맵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464" y="763359"/>
            <a:ext cx="771530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3823136" y="5049639"/>
            <a:ext cx="571504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7612" y="3049375"/>
            <a:ext cx="64294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72362" y="3838613"/>
            <a:ext cx="922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24034" y="4630701"/>
            <a:ext cx="922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410E076-8EA9-42B5-BCA6-A63CCB3E846B}"/>
              </a:ext>
            </a:extLst>
          </p:cNvPr>
          <p:cNvSpPr/>
          <p:nvPr/>
        </p:nvSpPr>
        <p:spPr>
          <a:xfrm>
            <a:off x="4076049" y="3448734"/>
            <a:ext cx="928674" cy="1238061"/>
          </a:xfrm>
          <a:custGeom>
            <a:avLst/>
            <a:gdLst>
              <a:gd name="connsiteX0" fmla="*/ 834501 w 928674"/>
              <a:gd name="connsiteY0" fmla="*/ 0 h 1238061"/>
              <a:gd name="connsiteX1" fmla="*/ 852256 w 928674"/>
              <a:gd name="connsiteY1" fmla="*/ 1047565 h 1238061"/>
              <a:gd name="connsiteX2" fmla="*/ 0 w 928674"/>
              <a:gd name="connsiteY2" fmla="*/ 1233996 h 12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74" h="1238061">
                <a:moveTo>
                  <a:pt x="834501" y="0"/>
                </a:moveTo>
                <a:cubicBezTo>
                  <a:pt x="912920" y="420949"/>
                  <a:pt x="991339" y="841899"/>
                  <a:pt x="852256" y="1047565"/>
                </a:cubicBezTo>
                <a:cubicBezTo>
                  <a:pt x="713173" y="1253231"/>
                  <a:pt x="356586" y="1243613"/>
                  <a:pt x="0" y="123399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웹은 누가 개발했나요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웹을 구성하고 있는 소프트웨어는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클라이언트 기술이란 무엇이고 어떤 것들이 있는가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서버 기술이란 무엇이고 어떤 것들이 있는가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정적 페이지와 동적 페이지는 무엇인가요</a:t>
            </a:r>
            <a:r>
              <a:rPr lang="en-US" altLang="ko-K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웹프로그래밍을 하기 위한 구성요소 </a:t>
            </a:r>
            <a:r>
              <a:rPr lang="en-US" altLang="ko-KR" sz="2000" dirty="0"/>
              <a:t>4</a:t>
            </a:r>
            <a:r>
              <a:rPr lang="ko-KR" altLang="en-US" sz="2000" dirty="0"/>
              <a:t>가지를 열거한다면 무엇인가요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980728"/>
            <a:ext cx="11593288" cy="55841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</a:t>
            </a:r>
            <a:r>
              <a:rPr lang="en-US" altLang="ko-KR" dirty="0"/>
              <a:t>(World Wide Web)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프로그램</a:t>
            </a:r>
            <a:r>
              <a:rPr lang="en-US" altLang="ko-KR" dirty="0"/>
              <a:t>(</a:t>
            </a:r>
            <a:r>
              <a:rPr lang="ko-KR" altLang="en-US" dirty="0"/>
              <a:t>웹 애플리케이션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(Frontend)</a:t>
            </a:r>
            <a:r>
              <a:rPr lang="ko-KR" altLang="en-US" dirty="0"/>
              <a:t> 기술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(Backend)</a:t>
            </a:r>
            <a:r>
              <a:rPr lang="ko-KR" altLang="en-US" dirty="0"/>
              <a:t> 기술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494774"/>
      </p:ext>
    </p:extLst>
  </p:cSld>
  <p:clrMapOvr>
    <a:masterClrMapping/>
  </p:clrMapOvr>
  <p:extLst mod="1">
    <p:ext uri="{3A86A75C-4F4B-4683-9AE1-C65F6400EC91}">
      <p14:laserTraceLst xmlns:p14="http://schemas.microsoft.com/office/powerpoint/2010/main">
        <p14:tracePtLst>
          <p14:tracePt t="2391" x="4635500" y="844550"/>
          <p14:tracePt t="2502" x="4635500" y="838200"/>
          <p14:tracePt t="2653" x="4635500" y="844550"/>
          <p14:tracePt t="2660" x="4635500" y="857250"/>
          <p14:tracePt t="2673" x="4635500" y="869950"/>
          <p14:tracePt t="2690" x="4622800" y="908050"/>
          <p14:tracePt t="2693" x="4616450" y="914400"/>
          <p14:tracePt t="2706" x="4603750" y="946150"/>
          <p14:tracePt t="2723" x="4597400" y="958850"/>
          <p14:tracePt t="2740" x="4565650" y="996950"/>
          <p14:tracePt t="2756" x="4540250" y="1028700"/>
          <p14:tracePt t="2773" x="4483100" y="1079500"/>
          <p14:tracePt t="2789" x="4445000" y="1111250"/>
          <p14:tracePt t="2806" x="4298950" y="1225550"/>
          <p14:tracePt t="2823" x="4159250" y="1327150"/>
          <p14:tracePt t="2840" x="4019550" y="1409700"/>
          <p14:tracePt t="2846" x="3949700" y="1454150"/>
          <p14:tracePt t="2857" x="3879850" y="1485900"/>
          <p14:tracePt t="2873" x="3746500" y="1568450"/>
          <p14:tracePt t="2890" x="3644900" y="1612900"/>
          <p14:tracePt t="2906" x="3556000" y="1651000"/>
          <p14:tracePt t="2923" x="3422650" y="1701800"/>
          <p14:tracePt t="2939" x="3270250" y="1739900"/>
          <p14:tracePt t="2956" x="3143250" y="1752600"/>
          <p14:tracePt t="2973" x="2946400" y="1784350"/>
          <p14:tracePt t="2989" x="2800350" y="1822450"/>
          <p14:tracePt t="3006" x="2667000" y="1841500"/>
          <p14:tracePt t="3023" x="2578100" y="1854200"/>
          <p14:tracePt t="3039" x="2508250" y="1866900"/>
          <p14:tracePt t="3056" x="2463800" y="1879600"/>
          <p14:tracePt t="3073" x="2413000" y="1879600"/>
          <p14:tracePt t="3089" x="2336800" y="1879600"/>
          <p14:tracePt t="3106" x="2311400" y="1879600"/>
          <p14:tracePt t="3123" x="2152650" y="1879600"/>
          <p14:tracePt t="3139" x="2025650" y="1841500"/>
          <p14:tracePt t="3142" x="1949450" y="1816100"/>
          <p14:tracePt t="3157" x="1873250" y="1797050"/>
          <p14:tracePt t="3173" x="1708150" y="1771650"/>
          <p14:tracePt t="3178" x="1651000" y="1746250"/>
          <p14:tracePt t="3190" x="1587500" y="1733550"/>
          <p14:tracePt t="3206" x="1492250" y="1695450"/>
          <p14:tracePt t="3210" x="1460500" y="1689100"/>
          <p14:tracePt t="3223" x="1441450" y="1682750"/>
          <p14:tracePt t="3239" x="1384300" y="1663700"/>
          <p14:tracePt t="3256" x="1320800" y="1638300"/>
          <p14:tracePt t="3272" x="1231900" y="1600200"/>
          <p14:tracePt t="3275" x="1187450" y="1581150"/>
          <p14:tracePt t="3289" x="1149350" y="1574800"/>
          <p14:tracePt t="3306" x="1054100" y="1543050"/>
          <p14:tracePt t="3323" x="946150" y="1511300"/>
          <p14:tracePt t="3339" x="857250" y="1473200"/>
          <p14:tracePt t="3342" x="819150" y="1460500"/>
          <p14:tracePt t="3356" x="787400" y="1447800"/>
          <p14:tracePt t="3476" x="787400" y="1441450"/>
          <p14:tracePt t="3484" x="806450" y="1435100"/>
          <p14:tracePt t="3493" x="831850" y="1428750"/>
          <p14:tracePt t="3506" x="927100" y="1416050"/>
          <p14:tracePt t="3522" x="1060450" y="1409700"/>
          <p14:tracePt t="3539" x="1111250" y="1409700"/>
          <p14:tracePt t="3543" x="1187450" y="1409700"/>
          <p14:tracePt t="3556" x="1365250" y="1409700"/>
          <p14:tracePt t="3572" x="1600200" y="1409700"/>
          <p14:tracePt t="3589" x="1778000" y="1409700"/>
          <p14:tracePt t="3606" x="1879600" y="1409700"/>
          <p14:tracePt t="3622" x="1892300" y="1409700"/>
          <p14:tracePt t="3765" x="1879600" y="1416050"/>
          <p14:tracePt t="3772" x="1847850" y="1447800"/>
          <p14:tracePt t="3779" x="1797050" y="1485900"/>
          <p14:tracePt t="3789" x="1746250" y="1511300"/>
          <p14:tracePt t="3806" x="1600200" y="1625600"/>
          <p14:tracePt t="3824" x="1466850" y="1689100"/>
          <p14:tracePt t="3839" x="1263650" y="1784350"/>
          <p14:tracePt t="3856" x="1117600" y="1847850"/>
          <p14:tracePt t="3873" x="1060450" y="1873250"/>
          <p14:tracePt t="3881" x="1047750" y="1873250"/>
          <p14:tracePt t="4091" x="1073150" y="1873250"/>
          <p14:tracePt t="4097" x="1123950" y="1873250"/>
          <p14:tracePt t="4106" x="1168400" y="1873250"/>
          <p14:tracePt t="4123" x="1333500" y="1860550"/>
          <p14:tracePt t="4140" x="1612900" y="1860550"/>
          <p14:tracePt t="4160" x="1854200" y="1860550"/>
          <p14:tracePt t="4172" x="2044700" y="1860550"/>
          <p14:tracePt t="4191" x="2120900" y="1860550"/>
          <p14:tracePt t="4199" x="2127250" y="1860550"/>
          <p14:tracePt t="4440" x="2108200" y="1879600"/>
          <p14:tracePt t="4450" x="2070100" y="1898650"/>
          <p14:tracePt t="4456" x="2038350" y="1930400"/>
          <p14:tracePt t="4473" x="1930400" y="2000250"/>
          <p14:tracePt t="4489" x="1771650" y="2108200"/>
          <p14:tracePt t="4507" x="1638300" y="2171700"/>
          <p14:tracePt t="4522" x="1466850" y="2254250"/>
          <p14:tracePt t="4540" x="1276350" y="2336800"/>
          <p14:tracePt t="4556" x="1149350" y="2381250"/>
          <p14:tracePt t="4558" x="1104900" y="2387600"/>
          <p14:tracePt t="4572" x="1066800" y="2400300"/>
          <p14:tracePt t="4589" x="990600" y="2432050"/>
          <p14:tracePt t="4606" x="927100" y="2470150"/>
          <p14:tracePt t="4622" x="889000" y="2482850"/>
          <p14:tracePt t="4624" x="882650" y="2482850"/>
          <p14:tracePt t="4639" x="876300" y="2482850"/>
          <p14:tracePt t="4916" x="882650" y="2482850"/>
          <p14:tracePt t="4921" x="889000" y="2482850"/>
          <p14:tracePt t="4929" x="895350" y="2482850"/>
          <p14:tracePt t="4939" x="920750" y="2470150"/>
          <p14:tracePt t="4956" x="990600" y="2457450"/>
          <p14:tracePt t="4972" x="1092200" y="2451100"/>
          <p14:tracePt t="4989" x="1295400" y="2432050"/>
          <p14:tracePt t="5006" x="1790700" y="2400300"/>
          <p14:tracePt t="5022" x="2546350" y="2400300"/>
          <p14:tracePt t="5039" x="2889250" y="2400300"/>
          <p14:tracePt t="5056" x="3105150" y="2400300"/>
          <p14:tracePt t="5065" x="3168650" y="2400300"/>
          <p14:tracePt t="5079" x="3200400" y="2400300"/>
          <p14:tracePt t="5089" x="3213100" y="2400300"/>
          <p14:tracePt t="5106" x="3225800" y="2400300"/>
          <p14:tracePt t="5350" x="3206750" y="2419350"/>
          <p14:tracePt t="5355" x="3155950" y="2438400"/>
          <p14:tracePt t="5363" x="3117850" y="2470150"/>
          <p14:tracePt t="5372" x="3073400" y="2508250"/>
          <p14:tracePt t="5389" x="2908300" y="2603500"/>
          <p14:tracePt t="5406" x="2762250" y="2667000"/>
          <p14:tracePt t="5425" x="2438400" y="2806700"/>
          <p14:tracePt t="5428" x="2260600" y="2870200"/>
          <p14:tracePt t="5439" x="2101850" y="2921000"/>
          <p14:tracePt t="5456" x="1778000" y="3022600"/>
          <p14:tracePt t="5463" x="1638300" y="3048000"/>
          <p14:tracePt t="5472" x="1524000" y="3073400"/>
          <p14:tracePt t="5500" x="1282700" y="3105150"/>
          <p14:tracePt t="5507" x="1231900" y="3105150"/>
          <p14:tracePt t="5512" x="1200150" y="3111500"/>
          <p14:tracePt t="5522" x="1162050" y="3111500"/>
          <p14:tracePt t="5540" x="1143000" y="3111500"/>
          <p14:tracePt t="5556" x="1117600" y="3111500"/>
          <p14:tracePt t="5576" x="1111250" y="3111500"/>
          <p14:tracePt t="5600" x="1104900" y="3111500"/>
          <p14:tracePt t="5610" x="1098550" y="3111500"/>
          <p14:tracePt t="5622" x="1092200" y="3111500"/>
          <p14:tracePt t="5639" x="1060450" y="3092450"/>
          <p14:tracePt t="5656" x="1041400" y="3073400"/>
          <p14:tracePt t="5659" x="1009650" y="3060700"/>
          <p14:tracePt t="5672" x="984250" y="3041650"/>
          <p14:tracePt t="5689" x="958850" y="3022600"/>
          <p14:tracePt t="5692" x="952500" y="3022600"/>
          <p14:tracePt t="5706" x="946150" y="3016250"/>
          <p14:tracePt t="5727" x="939800" y="3016250"/>
          <p14:tracePt t="5790" x="939800" y="3003550"/>
          <p14:tracePt t="5809" x="952500" y="2997200"/>
          <p14:tracePt t="5815" x="958850" y="2990850"/>
          <p14:tracePt t="5825" x="990600" y="2984500"/>
          <p14:tracePt t="5839" x="1066800" y="2959100"/>
          <p14:tracePt t="5856" x="1206500" y="2933700"/>
          <p14:tracePt t="5863" x="1308100" y="2927350"/>
          <p14:tracePt t="5875" x="1466850" y="2927350"/>
          <p14:tracePt t="5889" x="1898650" y="2927350"/>
          <p14:tracePt t="5908" x="2330450" y="2927350"/>
          <p14:tracePt t="5922" x="2641600" y="2927350"/>
          <p14:tracePt t="5940" x="2838450" y="2927350"/>
          <p14:tracePt t="5956" x="2990850" y="2965450"/>
          <p14:tracePt t="5973" x="3130550" y="2978150"/>
          <p14:tracePt t="5989" x="3225800" y="2984500"/>
          <p14:tracePt t="6006" x="3282950" y="2984500"/>
          <p14:tracePt t="6023" x="3321050" y="2984500"/>
          <p14:tracePt t="6040" x="3346450" y="2990850"/>
          <p14:tracePt t="6056" x="3359150" y="2990850"/>
          <p14:tracePt t="6236" x="3359150" y="3003550"/>
          <p14:tracePt t="6245" x="3359150" y="3009900"/>
          <p14:tracePt t="6256" x="3352800" y="3028950"/>
          <p14:tracePt t="6273" x="3340100" y="3111500"/>
          <p14:tracePt t="6279" x="3327400" y="3155950"/>
          <p14:tracePt t="6290" x="3327400" y="3206750"/>
          <p14:tracePt t="6305" x="3302000" y="3289300"/>
          <p14:tracePt t="6322" x="3276600" y="3403600"/>
          <p14:tracePt t="6339" x="3257550" y="3511550"/>
          <p14:tracePt t="6356" x="3232150" y="3625850"/>
          <p14:tracePt t="6372" x="3200400" y="3714750"/>
          <p14:tracePt t="6389" x="3162300" y="3810000"/>
          <p14:tracePt t="6406" x="3124200" y="3892550"/>
          <p14:tracePt t="6410" x="3098800" y="3937000"/>
          <p14:tracePt t="6422" x="3079750" y="3975100"/>
          <p14:tracePt t="6439" x="3022600" y="4051300"/>
          <p14:tracePt t="6455" x="2971800" y="4102100"/>
          <p14:tracePt t="6472" x="2908300" y="4133850"/>
          <p14:tracePt t="6476" x="2876550" y="4159250"/>
          <p14:tracePt t="6489" x="2851150" y="4165600"/>
          <p14:tracePt t="6507" x="2781300" y="4171950"/>
          <p14:tracePt t="6514" x="2730500" y="4171950"/>
          <p14:tracePt t="6522" x="2673350" y="4171950"/>
          <p14:tracePt t="6539" x="2552700" y="4171950"/>
          <p14:tracePt t="6545" x="2476500" y="4152900"/>
          <p14:tracePt t="6556" x="2406650" y="4114800"/>
          <p14:tracePt t="6573" x="2254250" y="4032250"/>
          <p14:tracePt t="6576" x="2178050" y="4000500"/>
          <p14:tracePt t="6589" x="2108200" y="3962400"/>
          <p14:tracePt t="6605" x="1968500" y="3860800"/>
          <p14:tracePt t="6609" x="1892300" y="3797300"/>
          <p14:tracePt t="6622" x="1841500" y="3740150"/>
          <p14:tracePt t="6639" x="1746250" y="3638550"/>
          <p14:tracePt t="6643" x="1720850" y="3581400"/>
          <p14:tracePt t="6655" x="1682750" y="3536950"/>
          <p14:tracePt t="6673" x="1631950" y="3429000"/>
          <p14:tracePt t="6681" x="1606550" y="3384550"/>
          <p14:tracePt t="6683" x="1574800" y="3321050"/>
          <p14:tracePt t="6700" x="1530350" y="3213100"/>
          <p14:tracePt t="6711" x="1517650" y="3162300"/>
          <p14:tracePt t="6723" x="1511300" y="3117850"/>
          <p14:tracePt t="6739" x="1485900" y="3016250"/>
          <p14:tracePt t="6744" x="1479550" y="2990850"/>
          <p14:tracePt t="6756" x="1473200" y="2895600"/>
          <p14:tracePt t="6772" x="1460500" y="2794000"/>
          <p14:tracePt t="6789" x="1454150" y="2755900"/>
          <p14:tracePt t="6806" x="1454150" y="2597150"/>
          <p14:tracePt t="6822" x="1454150" y="2501900"/>
          <p14:tracePt t="6839" x="1454150" y="2425700"/>
          <p14:tracePt t="6855" x="1454150" y="2355850"/>
          <p14:tracePt t="6872" x="1460500" y="2266950"/>
          <p14:tracePt t="6889" x="1473200" y="2197100"/>
          <p14:tracePt t="6906" x="1492250" y="2114550"/>
          <p14:tracePt t="6922" x="1517650" y="2012950"/>
          <p14:tracePt t="6939" x="1555750" y="1911350"/>
          <p14:tracePt t="6955" x="1587500" y="1841500"/>
          <p14:tracePt t="6972" x="1619250" y="1752600"/>
          <p14:tracePt t="6989" x="1631950" y="1727200"/>
          <p14:tracePt t="7007" x="1701800" y="1619250"/>
          <p14:tracePt t="7013" x="1714500" y="1593850"/>
          <p14:tracePt t="7027" x="1733550" y="1568450"/>
          <p14:tracePt t="7039" x="1758950" y="1524000"/>
          <p14:tracePt t="7046" x="1790700" y="1479550"/>
          <p14:tracePt t="7049" x="1816100" y="1447800"/>
          <p14:tracePt t="7073" x="1905000" y="1352550"/>
          <p14:tracePt t="7089" x="1962150" y="1295400"/>
          <p14:tracePt t="7106" x="2012950" y="1244600"/>
          <p14:tracePt t="7123" x="2070100" y="1212850"/>
          <p14:tracePt t="7139" x="2139950" y="1174750"/>
          <p14:tracePt t="7155" x="2216150" y="1136650"/>
          <p14:tracePt t="7172" x="2298700" y="1104900"/>
          <p14:tracePt t="7189" x="2349500" y="1085850"/>
          <p14:tracePt t="7206" x="2406650" y="1079500"/>
          <p14:tracePt t="7222" x="2495550" y="1066800"/>
          <p14:tracePt t="7239" x="2584450" y="1066800"/>
          <p14:tracePt t="7255" x="2686050" y="1066800"/>
          <p14:tracePt t="7272" x="2813050" y="1066800"/>
          <p14:tracePt t="7289" x="2952750" y="1073150"/>
          <p14:tracePt t="7305" x="3092450" y="1123950"/>
          <p14:tracePt t="7322" x="3238500" y="1187450"/>
          <p14:tracePt t="7339" x="3384550" y="1250950"/>
          <p14:tracePt t="7355" x="3517900" y="1320800"/>
          <p14:tracePt t="7372" x="3619500" y="1384300"/>
          <p14:tracePt t="7376" x="3663950" y="1422400"/>
          <p14:tracePt t="7389" x="3702050" y="1454150"/>
          <p14:tracePt t="7406" x="3784600" y="1524000"/>
          <p14:tracePt t="7412" x="3829050" y="1574800"/>
          <p14:tracePt t="7422" x="3892550" y="1657350"/>
          <p14:tracePt t="7439" x="3994150" y="1797050"/>
          <p14:tracePt t="7443" x="4025900" y="1866900"/>
          <p14:tracePt t="7456" x="4057650" y="1936750"/>
          <p14:tracePt t="7472" x="4127500" y="2076450"/>
          <p14:tracePt t="7489" x="4184650" y="2235200"/>
          <p14:tracePt t="7506" x="4229100" y="2393950"/>
          <p14:tracePt t="7511" x="4254500" y="2476500"/>
          <p14:tracePt t="7522" x="4267200" y="2552700"/>
          <p14:tracePt t="7539" x="4298950" y="2673350"/>
          <p14:tracePt t="7557" x="4324350" y="2768600"/>
          <p14:tracePt t="7558" x="4324350" y="2806700"/>
          <p14:tracePt t="7572" x="4324350" y="2857500"/>
          <p14:tracePt t="7589" x="4324350" y="2933700"/>
          <p14:tracePt t="7606" x="4324350" y="3041650"/>
          <p14:tracePt t="7623" x="4324350" y="3067050"/>
          <p14:tracePt t="7639" x="4273550" y="3175000"/>
          <p14:tracePt t="7657" x="4235450" y="3282950"/>
          <p14:tracePt t="7672" x="4152900" y="3429000"/>
          <p14:tracePt t="7691" x="4095750" y="3530600"/>
          <p14:tracePt t="7696" x="4064000" y="3575050"/>
          <p14:tracePt t="7706" x="4044950" y="3613150"/>
          <p14:tracePt t="7723" x="3987800" y="3695700"/>
          <p14:tracePt t="7739" x="3924300" y="3771900"/>
          <p14:tracePt t="7756" x="3879850" y="3822700"/>
          <p14:tracePt t="7758" x="3854450" y="3841750"/>
          <p14:tracePt t="7772" x="3822700" y="3873500"/>
          <p14:tracePt t="7789" x="3752850" y="3917950"/>
          <p14:tracePt t="7806" x="3695700" y="3943350"/>
          <p14:tracePt t="7823" x="3632200" y="3987800"/>
          <p14:tracePt t="7826" x="3600450" y="3994150"/>
          <p14:tracePt t="7839" x="3575050" y="4006850"/>
          <p14:tracePt t="7856" x="3543300" y="4025900"/>
          <p14:tracePt t="7859" x="3530600" y="4025900"/>
          <p14:tracePt t="8729" x="3549650" y="4019550"/>
          <p14:tracePt t="8742" x="3625850" y="3987800"/>
          <p14:tracePt t="8784" x="3632200" y="3987800"/>
          <p14:tracePt t="12876" x="3638550" y="3987800"/>
          <p14:tracePt t="14324" x="3644900" y="3987800"/>
          <p14:tracePt t="14343" x="3644900" y="3981450"/>
          <p14:tracePt t="14387" x="3651250" y="3975100"/>
          <p14:tracePt t="14432" x="3651250" y="3968750"/>
          <p14:tracePt t="1948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10800000" flipH="1" flipV="1">
            <a:off x="163761" y="145911"/>
            <a:ext cx="10972798" cy="504054"/>
          </a:xfrm>
        </p:spPr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orld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ide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인터넷에서 운영되는 </a:t>
            </a:r>
            <a:r>
              <a:rPr lang="ko-KR" altLang="en-US" b="1" dirty="0">
                <a:solidFill>
                  <a:srgbClr val="0000FF"/>
                </a:solidFill>
              </a:rPr>
              <a:t>정보 서비스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스위스에 있는 유럽물리입자연구소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버너스리에</a:t>
            </a:r>
            <a:r>
              <a:rPr lang="ko-KR" altLang="en-US" dirty="0"/>
              <a:t> 의해 개발됨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58" y="2403445"/>
            <a:ext cx="2379810" cy="23798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84072" y="5456954"/>
            <a:ext cx="7433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Next Web(TED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hlinkClick r:id="rId3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https://www.ted.com/talks/tim_berners_lee_the_next_web/transcript?language=ko#t-960912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28" y="2429465"/>
            <a:ext cx="4680520" cy="274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501785" y="2511139"/>
            <a:ext cx="479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모자이크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세계 최초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(1993)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의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008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GUI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 기반 웹 브라우저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마크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앤드리슨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1" y="2879768"/>
            <a:ext cx="2521014" cy="16615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50619" y="4729005"/>
            <a:ext cx="479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넷스케이프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네비게이터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1994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008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GUI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 기반 웹 브라우저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마크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앤드리슨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4" descr="팀버너스리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58" y="4831286"/>
            <a:ext cx="2379810" cy="11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41DC43-6094-4744-BBAC-41CD0D90E59B}"/>
              </a:ext>
            </a:extLst>
          </p:cNvPr>
          <p:cNvSpPr/>
          <p:nvPr/>
        </p:nvSpPr>
        <p:spPr>
          <a:xfrm>
            <a:off x="695400" y="6032316"/>
            <a:ext cx="20197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최초 웹사이트</a:t>
            </a:r>
            <a:r>
              <a:rPr lang="en-US" altLang="ko-KR" sz="1400" dirty="0"/>
              <a:t>]</a:t>
            </a:r>
          </a:p>
          <a:p>
            <a:r>
              <a:rPr lang="ko-KR" altLang="en-US" dirty="0">
                <a:hlinkClick r:id="rId7"/>
              </a:rPr>
              <a:t>http://info.cern.ch/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46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5140152" cy="47477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웹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orld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ide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웹 서버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서버에서 웹 서비스를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제공</a:t>
            </a:r>
            <a:r>
              <a:rPr lang="ko-KR" altLang="en-US" dirty="0">
                <a:latin typeface="+mn-ea"/>
              </a:rPr>
              <a:t>하는 소프트웨어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아파치</a:t>
            </a:r>
            <a:r>
              <a:rPr lang="en-US" altLang="ko-KR" dirty="0">
                <a:latin typeface="+mn-ea"/>
              </a:rPr>
              <a:t>(Apache), </a:t>
            </a:r>
            <a:r>
              <a:rPr lang="ko-KR" altLang="en-US" dirty="0">
                <a:latin typeface="+mn-ea"/>
              </a:rPr>
              <a:t>마이크로소프트 </a:t>
            </a:r>
            <a:r>
              <a:rPr lang="en-US" altLang="ko-KR" dirty="0">
                <a:latin typeface="+mn-ea"/>
              </a:rPr>
              <a:t>IIS(Internet Information Server)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웹 클라이언트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웹 서비스를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이용</a:t>
            </a:r>
            <a:r>
              <a:rPr lang="ko-KR" altLang="en-US" dirty="0">
                <a:latin typeface="+mn-ea"/>
              </a:rPr>
              <a:t>하기 위한 클라이언트 소프트웨어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웹 브라우저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인터넷 익스플로러</a:t>
            </a:r>
            <a:r>
              <a:rPr lang="en-US" altLang="ko-KR" dirty="0">
                <a:latin typeface="+mn-ea"/>
              </a:rPr>
              <a:t>(Internet Explorer)</a:t>
            </a:r>
          </a:p>
          <a:p>
            <a:pPr lvl="2"/>
            <a:r>
              <a:rPr lang="ko-KR" altLang="en-US" dirty="0">
                <a:latin typeface="+mn-ea"/>
              </a:rPr>
              <a:t>크롬</a:t>
            </a:r>
            <a:r>
              <a:rPr lang="en-US" altLang="ko-KR" dirty="0">
                <a:latin typeface="+mn-ea"/>
              </a:rPr>
              <a:t>(Chrome)</a:t>
            </a:r>
          </a:p>
          <a:p>
            <a:pPr lvl="2"/>
            <a:r>
              <a:rPr lang="ko-KR" altLang="en-US" dirty="0">
                <a:latin typeface="+mn-ea"/>
              </a:rPr>
              <a:t>파이어폭스</a:t>
            </a:r>
            <a:r>
              <a:rPr lang="en-US" altLang="ko-KR" dirty="0">
                <a:latin typeface="+mn-ea"/>
              </a:rPr>
              <a:t>(Firefox)</a:t>
            </a:r>
          </a:p>
          <a:p>
            <a:pPr lvl="2"/>
            <a:r>
              <a:rPr lang="ko-KR" altLang="en-US" dirty="0">
                <a:latin typeface="+mn-ea"/>
              </a:rPr>
              <a:t>애플 사파리</a:t>
            </a:r>
            <a:r>
              <a:rPr lang="en-US" altLang="ko-KR" dirty="0">
                <a:latin typeface="+mn-ea"/>
              </a:rPr>
              <a:t>(Safari)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프로그램</a:t>
            </a:r>
            <a:r>
              <a:rPr lang="en-US" altLang="ko-KR" dirty="0"/>
              <a:t>(</a:t>
            </a:r>
            <a:r>
              <a:rPr lang="ko-KR" altLang="en-US" dirty="0"/>
              <a:t>웹 애플리케이션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기반에서 동작하는 프로그램</a:t>
            </a:r>
            <a:endParaRPr lang="en-US" altLang="ko-KR" dirty="0"/>
          </a:p>
          <a:p>
            <a:r>
              <a:rPr lang="ko-KR" altLang="en-US" dirty="0"/>
              <a:t>웹 프로그램의 특징</a:t>
            </a:r>
            <a:endParaRPr lang="en-US" altLang="ko-KR" dirty="0"/>
          </a:p>
          <a:p>
            <a:pPr lvl="1"/>
            <a:r>
              <a:rPr lang="ko-KR" altLang="en-US" dirty="0"/>
              <a:t>별도 설치 없이 서버 접속만으로 필요한 기능</a:t>
            </a:r>
            <a:r>
              <a:rPr lang="en-US" altLang="ko-KR" dirty="0"/>
              <a:t>/</a:t>
            </a:r>
            <a:r>
              <a:rPr lang="ko-KR" altLang="en-US" dirty="0"/>
              <a:t>서비스를 이용</a:t>
            </a:r>
            <a:endParaRPr lang="en-US" altLang="ko-KR" dirty="0"/>
          </a:p>
          <a:p>
            <a:pPr lvl="1"/>
            <a:r>
              <a:rPr lang="ko-KR" altLang="en-US" dirty="0"/>
              <a:t>프로그램은 </a:t>
            </a:r>
            <a:r>
              <a:rPr lang="ko-KR" altLang="en-US" b="1" dirty="0">
                <a:solidFill>
                  <a:srgbClr val="FF0000"/>
                </a:solidFill>
              </a:rPr>
              <a:t>서버에서 실행</a:t>
            </a:r>
            <a:r>
              <a:rPr lang="ko-KR" altLang="en-US" dirty="0"/>
              <a:t>되고 실행 결과만 </a:t>
            </a:r>
            <a:r>
              <a:rPr lang="ko-KR" altLang="en-US" b="1" dirty="0">
                <a:solidFill>
                  <a:srgbClr val="FF0000"/>
                </a:solidFill>
              </a:rPr>
              <a:t>브라우저를 통해 출력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메뉴 선택</a:t>
            </a:r>
            <a:r>
              <a:rPr lang="en-US" altLang="ko-KR" dirty="0"/>
              <a:t>, </a:t>
            </a:r>
            <a:r>
              <a:rPr lang="ko-KR" altLang="en-US" dirty="0"/>
              <a:t>버튼 클릭 등 사용자와의 상호작용 처리를 위해 클라이언트에서 처리해야 되는 프로그램적인 요소도 있음</a:t>
            </a:r>
            <a:endParaRPr lang="en-US" altLang="ko-KR" dirty="0"/>
          </a:p>
          <a:p>
            <a:pPr lvl="1"/>
            <a:r>
              <a:rPr lang="ko-KR" altLang="en-US" dirty="0"/>
              <a:t>웹 프로그램 개발을 위해서는 </a:t>
            </a:r>
            <a:r>
              <a:rPr lang="ko-KR" altLang="en-US" b="1" dirty="0"/>
              <a:t>서버 프로그래밍 </a:t>
            </a:r>
            <a:r>
              <a:rPr lang="ko-KR" altLang="en-US" dirty="0"/>
              <a:t>기술과 </a:t>
            </a:r>
            <a:r>
              <a:rPr lang="ko-KR" altLang="en-US" b="1" dirty="0"/>
              <a:t>클라이언트 프로그래밍 </a:t>
            </a:r>
            <a:r>
              <a:rPr lang="ko-KR" altLang="en-US" dirty="0"/>
              <a:t>기술을 모두 알아야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509120"/>
            <a:ext cx="714745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7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클라이언트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브라우저에 의해 처리되는 요소</a:t>
            </a:r>
            <a:endParaRPr lang="en-US" altLang="ko-KR" dirty="0"/>
          </a:p>
          <a:p>
            <a:r>
              <a:rPr lang="ko-KR" altLang="en-US" dirty="0"/>
              <a:t>화면 구성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, </a:t>
            </a:r>
            <a:r>
              <a:rPr lang="ko-KR" altLang="en-US" dirty="0"/>
              <a:t>동적 이벤트 처리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사용자 상호작용 담당</a:t>
            </a:r>
            <a:endParaRPr lang="en-US" altLang="ko-KR" dirty="0"/>
          </a:p>
          <a:p>
            <a:r>
              <a:rPr lang="ko-KR" altLang="en-US" b="1" dirty="0"/>
              <a:t>클라이언트 기술</a:t>
            </a:r>
            <a:endParaRPr lang="en-US" altLang="ko-KR" b="1" dirty="0"/>
          </a:p>
          <a:p>
            <a:pPr lvl="1"/>
            <a:r>
              <a:rPr lang="en-US" altLang="ko-KR" b="1" dirty="0"/>
              <a:t>HTML(Hyper Text Markup Language)</a:t>
            </a:r>
          </a:p>
          <a:p>
            <a:pPr lvl="2"/>
            <a:r>
              <a:rPr lang="ko-KR" altLang="en-US" dirty="0"/>
              <a:t>웹 서비스를 표현하기 위해 사용하는 언어</a:t>
            </a:r>
            <a:endParaRPr lang="en-US" altLang="ko-KR" dirty="0"/>
          </a:p>
          <a:p>
            <a:pPr lvl="2"/>
            <a:r>
              <a:rPr lang="en-US" altLang="ko-KR" dirty="0"/>
              <a:t>&lt;HTML&gt;&lt;/HTML&gt; </a:t>
            </a:r>
            <a:r>
              <a:rPr lang="ko-KR" altLang="en-US" dirty="0"/>
              <a:t>과 같은 </a:t>
            </a:r>
            <a:r>
              <a:rPr lang="ko-KR" altLang="en-US" dirty="0" err="1"/>
              <a:t>마크업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2"/>
            <a:r>
              <a:rPr lang="ko-KR" altLang="en-US" dirty="0"/>
              <a:t>최근 </a:t>
            </a:r>
            <a:r>
              <a:rPr lang="en-US" altLang="ko-KR" dirty="0"/>
              <a:t>HTML5 </a:t>
            </a:r>
            <a:r>
              <a:rPr lang="ko-KR" altLang="en-US" dirty="0"/>
              <a:t>가 널리 사용</a:t>
            </a:r>
            <a:endParaRPr lang="en-US" altLang="ko-KR" dirty="0"/>
          </a:p>
          <a:p>
            <a:pPr lvl="1"/>
            <a:r>
              <a:rPr lang="en-US" altLang="ko-KR" b="1" dirty="0"/>
              <a:t>CSS(Cascading Style Sheet)</a:t>
            </a:r>
            <a:endParaRPr lang="en-US" altLang="ko-KR" dirty="0"/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에서 레이아웃이나 디자인 요소를 분리</a:t>
            </a:r>
            <a:endParaRPr lang="en-US" altLang="ko-KR" dirty="0"/>
          </a:p>
          <a:p>
            <a:pPr lvl="2"/>
            <a:r>
              <a:rPr lang="ko-KR" altLang="en-US" dirty="0"/>
              <a:t>최근 웹 클라이언트 개발은 </a:t>
            </a:r>
            <a:r>
              <a:rPr lang="en-US" altLang="ko-KR" dirty="0"/>
              <a:t>HTML5+CSS3+JavaScript</a:t>
            </a:r>
          </a:p>
          <a:p>
            <a:pPr lvl="1"/>
            <a:r>
              <a:rPr lang="ko-KR" altLang="en-US" b="1" dirty="0"/>
              <a:t>자바스크립트</a:t>
            </a:r>
            <a:r>
              <a:rPr lang="en-US" altLang="ko-KR" b="1" dirty="0"/>
              <a:t>(JavaScript)</a:t>
            </a:r>
          </a:p>
          <a:p>
            <a:pPr lvl="2"/>
            <a:r>
              <a:rPr lang="ko-KR" altLang="en-US" dirty="0"/>
              <a:t>자바와 유사한 문법구조를 제공하는 웹 클라이언트 개발 언어</a:t>
            </a:r>
            <a:r>
              <a:rPr lang="en-US" altLang="ko-KR" dirty="0"/>
              <a:t>. </a:t>
            </a:r>
            <a:r>
              <a:rPr lang="ko-KR" altLang="en-US" dirty="0"/>
              <a:t>실제 자바와는 무관</a:t>
            </a:r>
            <a:endParaRPr lang="en-US" altLang="ko-KR" dirty="0"/>
          </a:p>
          <a:p>
            <a:pPr lvl="2"/>
            <a:r>
              <a:rPr lang="ko-KR" altLang="en-US" dirty="0"/>
              <a:t>웹 브라우저 에서 해석함</a:t>
            </a:r>
            <a:r>
              <a:rPr lang="en-US" altLang="ko-KR" dirty="0"/>
              <a:t>. </a:t>
            </a:r>
            <a:r>
              <a:rPr lang="ko-KR" altLang="en-US" dirty="0"/>
              <a:t>웹 브라우저 성능 평가에서 매우 중요한 요소</a:t>
            </a:r>
            <a:endParaRPr lang="en-US" altLang="ko-KR" dirty="0"/>
          </a:p>
          <a:p>
            <a:pPr lvl="2"/>
            <a:r>
              <a:rPr lang="en-US" altLang="ko-KR" dirty="0"/>
              <a:t>jQuery </a:t>
            </a:r>
            <a:r>
              <a:rPr lang="ko-KR" altLang="en-US" dirty="0"/>
              <a:t>와 같은 공개 라이브러리가 유명</a:t>
            </a:r>
            <a:endParaRPr lang="en-US" altLang="ko-KR" dirty="0"/>
          </a:p>
          <a:p>
            <a:pPr lvl="2"/>
            <a:r>
              <a:rPr lang="en-US" altLang="ko-KR" dirty="0"/>
              <a:t>JSON(JavaScript Object Notation)</a:t>
            </a:r>
            <a:r>
              <a:rPr lang="ko-KR" altLang="en-US" dirty="0"/>
              <a:t>은 클라이언트 서버간 정보 교환에 널리 사용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10158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매크로</Template>
  <TotalTime>4121</TotalTime>
  <Words>910</Words>
  <Application>Microsoft Office PowerPoint</Application>
  <PresentationFormat>와이드스크린</PresentationFormat>
  <Paragraphs>139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맑은 고딕</vt:lpstr>
      <vt:lpstr>한컴바탕</vt:lpstr>
      <vt:lpstr>Arial</vt:lpstr>
      <vt:lpstr>Calibri</vt:lpstr>
      <vt:lpstr>Times New Roman</vt:lpstr>
      <vt:lpstr>Wingdings</vt:lpstr>
      <vt:lpstr>매크로</vt:lpstr>
      <vt:lpstr>00. 웹프로그래밍의 개요</vt:lpstr>
      <vt:lpstr>자바 웹 프로그래밍 학습 로드맵</vt:lpstr>
      <vt:lpstr>자바 웹 관련 학습 로드맵</vt:lpstr>
      <vt:lpstr>이 단원이 끝나면 알게 되는 것</vt:lpstr>
      <vt:lpstr>학습 내용</vt:lpstr>
      <vt:lpstr>웹(World Wide Web)</vt:lpstr>
      <vt:lpstr>웹 (World Wide Web)</vt:lpstr>
      <vt:lpstr>웹 프로그램(웹 애플리케이션)</vt:lpstr>
      <vt:lpstr>클라이언트 기술</vt:lpstr>
      <vt:lpstr>서버 기술</vt:lpstr>
      <vt:lpstr>JSP(Java Server Page)와 Servlet</vt:lpstr>
      <vt:lpstr>정적 웹페이지 vs. 동적 웹페이지</vt:lpstr>
      <vt:lpstr>웹 프로그래밍에 필요한 구성요소</vt:lpstr>
      <vt:lpstr>답변할 수 있겠지요?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jinsook</cp:lastModifiedBy>
  <cp:revision>282</cp:revision>
  <dcterms:created xsi:type="dcterms:W3CDTF">2012-02-28T06:11:53Z</dcterms:created>
  <dcterms:modified xsi:type="dcterms:W3CDTF">2023-03-06T06:10:52Z</dcterms:modified>
</cp:coreProperties>
</file>