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5119350" cy="21383625"/>
  <p:notesSz cx="6858000" cy="9144000"/>
  <p:defaultTextStyle>
    <a:defPPr>
      <a:defRPr lang="en-US"/>
    </a:defPPr>
    <a:lvl1pPr marL="0" algn="l" defTabSz="457136" rtl="0" eaLnBrk="1" latinLnBrk="0" hangingPunct="1">
      <a:defRPr sz="1801" kern="1200">
        <a:solidFill>
          <a:schemeClr val="tx1"/>
        </a:solidFill>
        <a:latin typeface="+mn-lt"/>
        <a:ea typeface="+mn-ea"/>
        <a:cs typeface="+mn-cs"/>
      </a:defRPr>
    </a:lvl1pPr>
    <a:lvl2pPr marL="457136" algn="l" defTabSz="457136" rtl="0" eaLnBrk="1" latinLnBrk="0" hangingPunct="1">
      <a:defRPr sz="1801" kern="1200">
        <a:solidFill>
          <a:schemeClr val="tx1"/>
        </a:solidFill>
        <a:latin typeface="+mn-lt"/>
        <a:ea typeface="+mn-ea"/>
        <a:cs typeface="+mn-cs"/>
      </a:defRPr>
    </a:lvl2pPr>
    <a:lvl3pPr marL="914273" algn="l" defTabSz="457136" rtl="0" eaLnBrk="1" latinLnBrk="0" hangingPunct="1">
      <a:defRPr sz="1801" kern="1200">
        <a:solidFill>
          <a:schemeClr val="tx1"/>
        </a:solidFill>
        <a:latin typeface="+mn-lt"/>
        <a:ea typeface="+mn-ea"/>
        <a:cs typeface="+mn-cs"/>
      </a:defRPr>
    </a:lvl3pPr>
    <a:lvl4pPr marL="1371411" algn="l" defTabSz="457136" rtl="0" eaLnBrk="1" latinLnBrk="0" hangingPunct="1">
      <a:defRPr sz="1801" kern="1200">
        <a:solidFill>
          <a:schemeClr val="tx1"/>
        </a:solidFill>
        <a:latin typeface="+mn-lt"/>
        <a:ea typeface="+mn-ea"/>
        <a:cs typeface="+mn-cs"/>
      </a:defRPr>
    </a:lvl4pPr>
    <a:lvl5pPr marL="1828548" algn="l" defTabSz="457136" rtl="0" eaLnBrk="1" latinLnBrk="0" hangingPunct="1">
      <a:defRPr sz="1801" kern="1200">
        <a:solidFill>
          <a:schemeClr val="tx1"/>
        </a:solidFill>
        <a:latin typeface="+mn-lt"/>
        <a:ea typeface="+mn-ea"/>
        <a:cs typeface="+mn-cs"/>
      </a:defRPr>
    </a:lvl5pPr>
    <a:lvl6pPr marL="2285684" algn="l" defTabSz="457136" rtl="0" eaLnBrk="1" latinLnBrk="0" hangingPunct="1">
      <a:defRPr sz="1801" kern="1200">
        <a:solidFill>
          <a:schemeClr val="tx1"/>
        </a:solidFill>
        <a:latin typeface="+mn-lt"/>
        <a:ea typeface="+mn-ea"/>
        <a:cs typeface="+mn-cs"/>
      </a:defRPr>
    </a:lvl6pPr>
    <a:lvl7pPr marL="2742821" algn="l" defTabSz="457136" rtl="0" eaLnBrk="1" latinLnBrk="0" hangingPunct="1">
      <a:defRPr sz="1801" kern="1200">
        <a:solidFill>
          <a:schemeClr val="tx1"/>
        </a:solidFill>
        <a:latin typeface="+mn-lt"/>
        <a:ea typeface="+mn-ea"/>
        <a:cs typeface="+mn-cs"/>
      </a:defRPr>
    </a:lvl7pPr>
    <a:lvl8pPr marL="3199959" algn="l" defTabSz="457136" rtl="0" eaLnBrk="1" latinLnBrk="0" hangingPunct="1">
      <a:defRPr sz="1801" kern="1200">
        <a:solidFill>
          <a:schemeClr val="tx1"/>
        </a:solidFill>
        <a:latin typeface="+mn-lt"/>
        <a:ea typeface="+mn-ea"/>
        <a:cs typeface="+mn-cs"/>
      </a:defRPr>
    </a:lvl8pPr>
    <a:lvl9pPr marL="3657096" algn="l" defTabSz="457136"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157" autoAdjust="0"/>
  </p:normalViewPr>
  <p:slideViewPr>
    <p:cSldViewPr snapToGrid="0">
      <p:cViewPr>
        <p:scale>
          <a:sx n="50" d="100"/>
          <a:sy n="50" d="100"/>
        </p:scale>
        <p:origin x="23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1"/>
            <a:ext cx="12851448" cy="7444668"/>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7"/>
          </a:xfrm>
        </p:spPr>
        <p:txBody>
          <a:bodyPr/>
          <a:lstStyle>
            <a:lvl1pPr marL="0" indent="0" algn="ctr">
              <a:buNone/>
              <a:defRPr sz="3968"/>
            </a:lvl1pPr>
            <a:lvl2pPr marL="755986" indent="0" algn="ctr">
              <a:buNone/>
              <a:defRPr sz="3307"/>
            </a:lvl2pPr>
            <a:lvl3pPr marL="1511970" indent="0" algn="ctr">
              <a:buNone/>
              <a:defRPr sz="2976"/>
            </a:lvl3pPr>
            <a:lvl4pPr marL="2267956" indent="0" algn="ctr">
              <a:buNone/>
              <a:defRPr sz="2646"/>
            </a:lvl4pPr>
            <a:lvl5pPr marL="3023942" indent="0" algn="ctr">
              <a:buNone/>
              <a:defRPr sz="2646"/>
            </a:lvl5pPr>
            <a:lvl6pPr marL="3779926" indent="0" algn="ctr">
              <a:buNone/>
              <a:defRPr sz="2646"/>
            </a:lvl6pPr>
            <a:lvl7pPr marL="4535912" indent="0" algn="ctr">
              <a:buNone/>
              <a:defRPr sz="2646"/>
            </a:lvl7pPr>
            <a:lvl8pPr marL="5291895" indent="0" algn="ctr">
              <a:buNone/>
              <a:defRPr sz="2646"/>
            </a:lvl8pPr>
            <a:lvl9pPr marL="6047881"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8FAFD5-42F4-4C58-98CF-A48D0579BD73}"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3EA1A-1288-4985-B97F-D1B566947E7A}" type="slidenum">
              <a:rPr lang="en-US" smtClean="0"/>
              <a:t>‹#›</a:t>
            </a:fld>
            <a:endParaRPr lang="en-US"/>
          </a:p>
        </p:txBody>
      </p:sp>
    </p:spTree>
    <p:extLst>
      <p:ext uri="{BB962C8B-B14F-4D97-AF65-F5344CB8AC3E}">
        <p14:creationId xmlns:p14="http://schemas.microsoft.com/office/powerpoint/2010/main" val="270225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FAFD5-42F4-4C58-98CF-A48D0579BD73}"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3EA1A-1288-4985-B97F-D1B566947E7A}" type="slidenum">
              <a:rPr lang="en-US" smtClean="0"/>
              <a:t>‹#›</a:t>
            </a:fld>
            <a:endParaRPr lang="en-US"/>
          </a:p>
        </p:txBody>
      </p:sp>
    </p:spTree>
    <p:extLst>
      <p:ext uri="{BB962C8B-B14F-4D97-AF65-F5344CB8AC3E}">
        <p14:creationId xmlns:p14="http://schemas.microsoft.com/office/powerpoint/2010/main" val="6377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7" y="1138481"/>
            <a:ext cx="3260109"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7" y="1138481"/>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FAFD5-42F4-4C58-98CF-A48D0579BD73}"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3EA1A-1288-4985-B97F-D1B566947E7A}" type="slidenum">
              <a:rPr lang="en-US" smtClean="0"/>
              <a:t>‹#›</a:t>
            </a:fld>
            <a:endParaRPr lang="en-US"/>
          </a:p>
        </p:txBody>
      </p:sp>
    </p:spTree>
    <p:extLst>
      <p:ext uri="{BB962C8B-B14F-4D97-AF65-F5344CB8AC3E}">
        <p14:creationId xmlns:p14="http://schemas.microsoft.com/office/powerpoint/2010/main" val="409048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FAFD5-42F4-4C58-98CF-A48D0579BD73}"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3EA1A-1288-4985-B97F-D1B566947E7A}" type="slidenum">
              <a:rPr lang="en-US" smtClean="0"/>
              <a:t>‹#›</a:t>
            </a:fld>
            <a:endParaRPr lang="en-US"/>
          </a:p>
        </p:txBody>
      </p:sp>
    </p:spTree>
    <p:extLst>
      <p:ext uri="{BB962C8B-B14F-4D97-AF65-F5344CB8AC3E}">
        <p14:creationId xmlns:p14="http://schemas.microsoft.com/office/powerpoint/2010/main" val="173946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3"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3" y="14310205"/>
            <a:ext cx="13040439" cy="4677667"/>
          </a:xfrm>
        </p:spPr>
        <p:txBody>
          <a:bodyPr/>
          <a:lstStyle>
            <a:lvl1pPr marL="0" indent="0">
              <a:buNone/>
              <a:defRPr sz="3968">
                <a:solidFill>
                  <a:schemeClr val="tx1"/>
                </a:solidFill>
              </a:defRPr>
            </a:lvl1pPr>
            <a:lvl2pPr marL="755986" indent="0">
              <a:buNone/>
              <a:defRPr sz="3307">
                <a:solidFill>
                  <a:schemeClr val="tx1">
                    <a:tint val="75000"/>
                  </a:schemeClr>
                </a:solidFill>
              </a:defRPr>
            </a:lvl2pPr>
            <a:lvl3pPr marL="1511970" indent="0">
              <a:buNone/>
              <a:defRPr sz="2976">
                <a:solidFill>
                  <a:schemeClr val="tx1">
                    <a:tint val="75000"/>
                  </a:schemeClr>
                </a:solidFill>
              </a:defRPr>
            </a:lvl3pPr>
            <a:lvl4pPr marL="2267956" indent="0">
              <a:buNone/>
              <a:defRPr sz="2646">
                <a:solidFill>
                  <a:schemeClr val="tx1">
                    <a:tint val="75000"/>
                  </a:schemeClr>
                </a:solidFill>
              </a:defRPr>
            </a:lvl4pPr>
            <a:lvl5pPr marL="3023942" indent="0">
              <a:buNone/>
              <a:defRPr sz="2646">
                <a:solidFill>
                  <a:schemeClr val="tx1">
                    <a:tint val="75000"/>
                  </a:schemeClr>
                </a:solidFill>
              </a:defRPr>
            </a:lvl5pPr>
            <a:lvl6pPr marL="3779926" indent="0">
              <a:buNone/>
              <a:defRPr sz="2646">
                <a:solidFill>
                  <a:schemeClr val="tx1">
                    <a:tint val="75000"/>
                  </a:schemeClr>
                </a:solidFill>
              </a:defRPr>
            </a:lvl6pPr>
            <a:lvl7pPr marL="4535912" indent="0">
              <a:buNone/>
              <a:defRPr sz="2646">
                <a:solidFill>
                  <a:schemeClr val="tx1">
                    <a:tint val="75000"/>
                  </a:schemeClr>
                </a:solidFill>
              </a:defRPr>
            </a:lvl7pPr>
            <a:lvl8pPr marL="5291895" indent="0">
              <a:buNone/>
              <a:defRPr sz="2646">
                <a:solidFill>
                  <a:schemeClr val="tx1">
                    <a:tint val="75000"/>
                  </a:schemeClr>
                </a:solidFill>
              </a:defRPr>
            </a:lvl8pPr>
            <a:lvl9pPr marL="6047881"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FAFD5-42F4-4C58-98CF-A48D0579BD73}"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3EA1A-1288-4985-B97F-D1B566947E7A}" type="slidenum">
              <a:rPr lang="en-US" smtClean="0"/>
              <a:t>‹#›</a:t>
            </a:fld>
            <a:endParaRPr lang="en-US"/>
          </a:p>
        </p:txBody>
      </p:sp>
    </p:spTree>
    <p:extLst>
      <p:ext uri="{BB962C8B-B14F-4D97-AF65-F5344CB8AC3E}">
        <p14:creationId xmlns:p14="http://schemas.microsoft.com/office/powerpoint/2010/main" val="201369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4"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2"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FAFD5-42F4-4C58-98CF-A48D0579BD73}"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3EA1A-1288-4985-B97F-D1B566947E7A}" type="slidenum">
              <a:rPr lang="en-US" smtClean="0"/>
              <a:t>‹#›</a:t>
            </a:fld>
            <a:endParaRPr lang="en-US"/>
          </a:p>
        </p:txBody>
      </p:sp>
    </p:spTree>
    <p:extLst>
      <p:ext uri="{BB962C8B-B14F-4D97-AF65-F5344CB8AC3E}">
        <p14:creationId xmlns:p14="http://schemas.microsoft.com/office/powerpoint/2010/main" val="414863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6"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8" y="5241962"/>
            <a:ext cx="6396193" cy="2569003"/>
          </a:xfrm>
        </p:spPr>
        <p:txBody>
          <a:bodyPr anchor="b"/>
          <a:lstStyle>
            <a:lvl1pPr marL="0" indent="0">
              <a:buNone/>
              <a:defRPr sz="3968" b="1"/>
            </a:lvl1pPr>
            <a:lvl2pPr marL="755986" indent="0">
              <a:buNone/>
              <a:defRPr sz="3307" b="1"/>
            </a:lvl2pPr>
            <a:lvl3pPr marL="1511970" indent="0">
              <a:buNone/>
              <a:defRPr sz="2976" b="1"/>
            </a:lvl3pPr>
            <a:lvl4pPr marL="2267956" indent="0">
              <a:buNone/>
              <a:defRPr sz="2646" b="1"/>
            </a:lvl4pPr>
            <a:lvl5pPr marL="3023942" indent="0">
              <a:buNone/>
              <a:defRPr sz="2646" b="1"/>
            </a:lvl5pPr>
            <a:lvl6pPr marL="3779926" indent="0">
              <a:buNone/>
              <a:defRPr sz="2646" b="1"/>
            </a:lvl6pPr>
            <a:lvl7pPr marL="4535912" indent="0">
              <a:buNone/>
              <a:defRPr sz="2646" b="1"/>
            </a:lvl7pPr>
            <a:lvl8pPr marL="5291895" indent="0">
              <a:buNone/>
              <a:defRPr sz="2646" b="1"/>
            </a:lvl8pPr>
            <a:lvl9pPr marL="6047881"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8" y="7810963"/>
            <a:ext cx="6396193" cy="114887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3" y="5241962"/>
            <a:ext cx="6427692" cy="2569003"/>
          </a:xfrm>
        </p:spPr>
        <p:txBody>
          <a:bodyPr anchor="b"/>
          <a:lstStyle>
            <a:lvl1pPr marL="0" indent="0">
              <a:buNone/>
              <a:defRPr sz="3968" b="1"/>
            </a:lvl1pPr>
            <a:lvl2pPr marL="755986" indent="0">
              <a:buNone/>
              <a:defRPr sz="3307" b="1"/>
            </a:lvl2pPr>
            <a:lvl3pPr marL="1511970" indent="0">
              <a:buNone/>
              <a:defRPr sz="2976" b="1"/>
            </a:lvl3pPr>
            <a:lvl4pPr marL="2267956" indent="0">
              <a:buNone/>
              <a:defRPr sz="2646" b="1"/>
            </a:lvl4pPr>
            <a:lvl5pPr marL="3023942" indent="0">
              <a:buNone/>
              <a:defRPr sz="2646" b="1"/>
            </a:lvl5pPr>
            <a:lvl6pPr marL="3779926" indent="0">
              <a:buNone/>
              <a:defRPr sz="2646" b="1"/>
            </a:lvl6pPr>
            <a:lvl7pPr marL="4535912" indent="0">
              <a:buNone/>
              <a:defRPr sz="2646" b="1"/>
            </a:lvl7pPr>
            <a:lvl8pPr marL="5291895" indent="0">
              <a:buNone/>
              <a:defRPr sz="2646" b="1"/>
            </a:lvl8pPr>
            <a:lvl9pPr marL="6047881"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3" y="7810963"/>
            <a:ext cx="6427692" cy="114887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8FAFD5-42F4-4C58-98CF-A48D0579BD73}" type="datetimeFigureOut">
              <a:rPr lang="en-US" smtClean="0"/>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3EA1A-1288-4985-B97F-D1B566947E7A}" type="slidenum">
              <a:rPr lang="en-US" smtClean="0"/>
              <a:t>‹#›</a:t>
            </a:fld>
            <a:endParaRPr lang="en-US"/>
          </a:p>
        </p:txBody>
      </p:sp>
    </p:spTree>
    <p:extLst>
      <p:ext uri="{BB962C8B-B14F-4D97-AF65-F5344CB8AC3E}">
        <p14:creationId xmlns:p14="http://schemas.microsoft.com/office/powerpoint/2010/main" val="12191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8FAFD5-42F4-4C58-98CF-A48D0579BD73}" type="datetimeFigureOut">
              <a:rPr lang="en-US" smtClean="0"/>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3EA1A-1288-4985-B97F-D1B566947E7A}" type="slidenum">
              <a:rPr lang="en-US" smtClean="0"/>
              <a:t>‹#›</a:t>
            </a:fld>
            <a:endParaRPr lang="en-US"/>
          </a:p>
        </p:txBody>
      </p:sp>
    </p:spTree>
    <p:extLst>
      <p:ext uri="{BB962C8B-B14F-4D97-AF65-F5344CB8AC3E}">
        <p14:creationId xmlns:p14="http://schemas.microsoft.com/office/powerpoint/2010/main" val="306725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FAFD5-42F4-4C58-98CF-A48D0579BD73}" type="datetimeFigureOut">
              <a:rPr lang="en-US" smtClean="0"/>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3EA1A-1288-4985-B97F-D1B566947E7A}" type="slidenum">
              <a:rPr lang="en-US" smtClean="0"/>
              <a:t>‹#›</a:t>
            </a:fld>
            <a:endParaRPr lang="en-US"/>
          </a:p>
        </p:txBody>
      </p:sp>
    </p:spTree>
    <p:extLst>
      <p:ext uri="{BB962C8B-B14F-4D97-AF65-F5344CB8AC3E}">
        <p14:creationId xmlns:p14="http://schemas.microsoft.com/office/powerpoint/2010/main" val="398163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5"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4" y="3078850"/>
            <a:ext cx="7654172"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9"/>
            <a:ext cx="4876385" cy="11884743"/>
          </a:xfrm>
        </p:spPr>
        <p:txBody>
          <a:bodyPr/>
          <a:lstStyle>
            <a:lvl1pPr marL="0" indent="0">
              <a:buNone/>
              <a:defRPr sz="2646"/>
            </a:lvl1pPr>
            <a:lvl2pPr marL="755986" indent="0">
              <a:buNone/>
              <a:defRPr sz="2315"/>
            </a:lvl2pPr>
            <a:lvl3pPr marL="1511970" indent="0">
              <a:buNone/>
              <a:defRPr sz="1984"/>
            </a:lvl3pPr>
            <a:lvl4pPr marL="2267956" indent="0">
              <a:buNone/>
              <a:defRPr sz="1653"/>
            </a:lvl4pPr>
            <a:lvl5pPr marL="3023942" indent="0">
              <a:buNone/>
              <a:defRPr sz="1653"/>
            </a:lvl5pPr>
            <a:lvl6pPr marL="3779926" indent="0">
              <a:buNone/>
              <a:defRPr sz="1653"/>
            </a:lvl6pPr>
            <a:lvl7pPr marL="4535912" indent="0">
              <a:buNone/>
              <a:defRPr sz="1653"/>
            </a:lvl7pPr>
            <a:lvl8pPr marL="5291895" indent="0">
              <a:buNone/>
              <a:defRPr sz="1653"/>
            </a:lvl8pPr>
            <a:lvl9pPr marL="6047881" indent="0">
              <a:buNone/>
              <a:defRPr sz="1653"/>
            </a:lvl9pPr>
          </a:lstStyle>
          <a:p>
            <a:pPr lvl="0"/>
            <a:r>
              <a:rPr lang="en-US"/>
              <a:t>Click to edit Master text styles</a:t>
            </a:r>
          </a:p>
        </p:txBody>
      </p:sp>
      <p:sp>
        <p:nvSpPr>
          <p:cNvPr id="5" name="Date Placeholder 4"/>
          <p:cNvSpPr>
            <a:spLocks noGrp="1"/>
          </p:cNvSpPr>
          <p:nvPr>
            <p:ph type="dt" sz="half" idx="10"/>
          </p:nvPr>
        </p:nvSpPr>
        <p:spPr/>
        <p:txBody>
          <a:bodyPr/>
          <a:lstStyle/>
          <a:p>
            <a:fld id="{EF8FAFD5-42F4-4C58-98CF-A48D0579BD73}"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3EA1A-1288-4985-B97F-D1B566947E7A}" type="slidenum">
              <a:rPr lang="en-US" smtClean="0"/>
              <a:t>‹#›</a:t>
            </a:fld>
            <a:endParaRPr lang="en-US"/>
          </a:p>
        </p:txBody>
      </p:sp>
    </p:spTree>
    <p:extLst>
      <p:ext uri="{BB962C8B-B14F-4D97-AF65-F5344CB8AC3E}">
        <p14:creationId xmlns:p14="http://schemas.microsoft.com/office/powerpoint/2010/main" val="352051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5"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4" y="3078850"/>
            <a:ext cx="7654172" cy="15196234"/>
          </a:xfrm>
        </p:spPr>
        <p:txBody>
          <a:bodyPr anchor="t"/>
          <a:lstStyle>
            <a:lvl1pPr marL="0" indent="0">
              <a:buNone/>
              <a:defRPr sz="5291"/>
            </a:lvl1pPr>
            <a:lvl2pPr marL="755986" indent="0">
              <a:buNone/>
              <a:defRPr sz="4630"/>
            </a:lvl2pPr>
            <a:lvl3pPr marL="1511970" indent="0">
              <a:buNone/>
              <a:defRPr sz="3968"/>
            </a:lvl3pPr>
            <a:lvl4pPr marL="2267956" indent="0">
              <a:buNone/>
              <a:defRPr sz="3307"/>
            </a:lvl4pPr>
            <a:lvl5pPr marL="3023942" indent="0">
              <a:buNone/>
              <a:defRPr sz="3307"/>
            </a:lvl5pPr>
            <a:lvl6pPr marL="3779926" indent="0">
              <a:buNone/>
              <a:defRPr sz="3307"/>
            </a:lvl6pPr>
            <a:lvl7pPr marL="4535912" indent="0">
              <a:buNone/>
              <a:defRPr sz="3307"/>
            </a:lvl7pPr>
            <a:lvl8pPr marL="5291895" indent="0">
              <a:buNone/>
              <a:defRPr sz="3307"/>
            </a:lvl8pPr>
            <a:lvl9pPr marL="6047881"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9"/>
            <a:ext cx="4876385" cy="11884743"/>
          </a:xfrm>
        </p:spPr>
        <p:txBody>
          <a:bodyPr/>
          <a:lstStyle>
            <a:lvl1pPr marL="0" indent="0">
              <a:buNone/>
              <a:defRPr sz="2646"/>
            </a:lvl1pPr>
            <a:lvl2pPr marL="755986" indent="0">
              <a:buNone/>
              <a:defRPr sz="2315"/>
            </a:lvl2pPr>
            <a:lvl3pPr marL="1511970" indent="0">
              <a:buNone/>
              <a:defRPr sz="1984"/>
            </a:lvl3pPr>
            <a:lvl4pPr marL="2267956" indent="0">
              <a:buNone/>
              <a:defRPr sz="1653"/>
            </a:lvl4pPr>
            <a:lvl5pPr marL="3023942" indent="0">
              <a:buNone/>
              <a:defRPr sz="1653"/>
            </a:lvl5pPr>
            <a:lvl6pPr marL="3779926" indent="0">
              <a:buNone/>
              <a:defRPr sz="1653"/>
            </a:lvl6pPr>
            <a:lvl7pPr marL="4535912" indent="0">
              <a:buNone/>
              <a:defRPr sz="1653"/>
            </a:lvl7pPr>
            <a:lvl8pPr marL="5291895" indent="0">
              <a:buNone/>
              <a:defRPr sz="1653"/>
            </a:lvl8pPr>
            <a:lvl9pPr marL="6047881" indent="0">
              <a:buNone/>
              <a:defRPr sz="1653"/>
            </a:lvl9pPr>
          </a:lstStyle>
          <a:p>
            <a:pPr lvl="0"/>
            <a:r>
              <a:rPr lang="en-US"/>
              <a:t>Click to edit Master text styles</a:t>
            </a:r>
          </a:p>
        </p:txBody>
      </p:sp>
      <p:sp>
        <p:nvSpPr>
          <p:cNvPr id="5" name="Date Placeholder 4"/>
          <p:cNvSpPr>
            <a:spLocks noGrp="1"/>
          </p:cNvSpPr>
          <p:nvPr>
            <p:ph type="dt" sz="half" idx="10"/>
          </p:nvPr>
        </p:nvSpPr>
        <p:spPr/>
        <p:txBody>
          <a:bodyPr/>
          <a:lstStyle/>
          <a:p>
            <a:fld id="{EF8FAFD5-42F4-4C58-98CF-A48D0579BD73}"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3EA1A-1288-4985-B97F-D1B566947E7A}" type="slidenum">
              <a:rPr lang="en-US" smtClean="0"/>
              <a:t>‹#›</a:t>
            </a:fld>
            <a:endParaRPr lang="en-US"/>
          </a:p>
        </p:txBody>
      </p:sp>
    </p:spTree>
    <p:extLst>
      <p:ext uri="{BB962C8B-B14F-4D97-AF65-F5344CB8AC3E}">
        <p14:creationId xmlns:p14="http://schemas.microsoft.com/office/powerpoint/2010/main" val="222851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8"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8"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4" y="19819457"/>
            <a:ext cx="3401854" cy="1138481"/>
          </a:xfrm>
          <a:prstGeom prst="rect">
            <a:avLst/>
          </a:prstGeom>
        </p:spPr>
        <p:txBody>
          <a:bodyPr vert="horz" lIns="91440" tIns="45720" rIns="91440" bIns="45720" rtlCol="0" anchor="ctr"/>
          <a:lstStyle>
            <a:lvl1pPr algn="l">
              <a:defRPr sz="1984">
                <a:solidFill>
                  <a:schemeClr val="tx1">
                    <a:tint val="75000"/>
                  </a:schemeClr>
                </a:solidFill>
              </a:defRPr>
            </a:lvl1pPr>
          </a:lstStyle>
          <a:p>
            <a:fld id="{EF8FAFD5-42F4-4C58-98CF-A48D0579BD73}" type="datetimeFigureOut">
              <a:rPr lang="en-US" smtClean="0"/>
              <a:t>8/6/2023</a:t>
            </a:fld>
            <a:endParaRPr lang="en-US"/>
          </a:p>
        </p:txBody>
      </p:sp>
      <p:sp>
        <p:nvSpPr>
          <p:cNvPr id="5" name="Footer Placeholder 4"/>
          <p:cNvSpPr>
            <a:spLocks noGrp="1"/>
          </p:cNvSpPr>
          <p:nvPr>
            <p:ph type="ftr" sz="quarter" idx="3"/>
          </p:nvPr>
        </p:nvSpPr>
        <p:spPr>
          <a:xfrm>
            <a:off x="5008287" y="19819457"/>
            <a:ext cx="5102781" cy="1138481"/>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2" y="19819457"/>
            <a:ext cx="3401854" cy="1138481"/>
          </a:xfrm>
          <a:prstGeom prst="rect">
            <a:avLst/>
          </a:prstGeom>
        </p:spPr>
        <p:txBody>
          <a:bodyPr vert="horz" lIns="91440" tIns="45720" rIns="91440" bIns="45720" rtlCol="0" anchor="ctr"/>
          <a:lstStyle>
            <a:lvl1pPr algn="r">
              <a:defRPr sz="1984">
                <a:solidFill>
                  <a:schemeClr val="tx1">
                    <a:tint val="75000"/>
                  </a:schemeClr>
                </a:solidFill>
              </a:defRPr>
            </a:lvl1pPr>
          </a:lstStyle>
          <a:p>
            <a:fld id="{90A3EA1A-1288-4985-B97F-D1B566947E7A}" type="slidenum">
              <a:rPr lang="en-US" smtClean="0"/>
              <a:t>‹#›</a:t>
            </a:fld>
            <a:endParaRPr lang="en-US"/>
          </a:p>
        </p:txBody>
      </p:sp>
    </p:spTree>
    <p:extLst>
      <p:ext uri="{BB962C8B-B14F-4D97-AF65-F5344CB8AC3E}">
        <p14:creationId xmlns:p14="http://schemas.microsoft.com/office/powerpoint/2010/main" val="20690342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1197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2" indent="-377992" algn="l" defTabSz="1511970" rtl="0" eaLnBrk="1" latinLnBrk="0" hangingPunct="1">
        <a:lnSpc>
          <a:spcPct val="90000"/>
        </a:lnSpc>
        <a:spcBef>
          <a:spcPts val="1653"/>
        </a:spcBef>
        <a:buFont typeface="Arial" panose="020B0604020202020204" pitchFamily="34" charset="0"/>
        <a:buChar char="•"/>
        <a:defRPr sz="4630" kern="1200">
          <a:solidFill>
            <a:schemeClr val="tx1"/>
          </a:solidFill>
          <a:latin typeface="+mn-lt"/>
          <a:ea typeface="+mn-ea"/>
          <a:cs typeface="+mn-cs"/>
        </a:defRPr>
      </a:lvl1pPr>
      <a:lvl2pPr marL="1133978" indent="-377992" algn="l" defTabSz="151197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64" indent="-377992" algn="l" defTabSz="151197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48" indent="-377992" algn="l" defTabSz="151197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34" indent="-377992" algn="l" defTabSz="151197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917" indent="-377992" algn="l" defTabSz="151197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903" indent="-377992" algn="l" defTabSz="151197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89" indent="-377992" algn="l" defTabSz="151197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73" indent="-377992" algn="l" defTabSz="151197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70" rtl="0" eaLnBrk="1" latinLnBrk="0" hangingPunct="1">
        <a:defRPr sz="2976" kern="1200">
          <a:solidFill>
            <a:schemeClr val="tx1"/>
          </a:solidFill>
          <a:latin typeface="+mn-lt"/>
          <a:ea typeface="+mn-ea"/>
          <a:cs typeface="+mn-cs"/>
        </a:defRPr>
      </a:lvl1pPr>
      <a:lvl2pPr marL="755986" algn="l" defTabSz="1511970" rtl="0" eaLnBrk="1" latinLnBrk="0" hangingPunct="1">
        <a:defRPr sz="2976" kern="1200">
          <a:solidFill>
            <a:schemeClr val="tx1"/>
          </a:solidFill>
          <a:latin typeface="+mn-lt"/>
          <a:ea typeface="+mn-ea"/>
          <a:cs typeface="+mn-cs"/>
        </a:defRPr>
      </a:lvl2pPr>
      <a:lvl3pPr marL="1511970" algn="l" defTabSz="1511970" rtl="0" eaLnBrk="1" latinLnBrk="0" hangingPunct="1">
        <a:defRPr sz="2976" kern="1200">
          <a:solidFill>
            <a:schemeClr val="tx1"/>
          </a:solidFill>
          <a:latin typeface="+mn-lt"/>
          <a:ea typeface="+mn-ea"/>
          <a:cs typeface="+mn-cs"/>
        </a:defRPr>
      </a:lvl3pPr>
      <a:lvl4pPr marL="2267956" algn="l" defTabSz="1511970" rtl="0" eaLnBrk="1" latinLnBrk="0" hangingPunct="1">
        <a:defRPr sz="2976" kern="1200">
          <a:solidFill>
            <a:schemeClr val="tx1"/>
          </a:solidFill>
          <a:latin typeface="+mn-lt"/>
          <a:ea typeface="+mn-ea"/>
          <a:cs typeface="+mn-cs"/>
        </a:defRPr>
      </a:lvl4pPr>
      <a:lvl5pPr marL="3023942" algn="l" defTabSz="1511970" rtl="0" eaLnBrk="1" latinLnBrk="0" hangingPunct="1">
        <a:defRPr sz="2976" kern="1200">
          <a:solidFill>
            <a:schemeClr val="tx1"/>
          </a:solidFill>
          <a:latin typeface="+mn-lt"/>
          <a:ea typeface="+mn-ea"/>
          <a:cs typeface="+mn-cs"/>
        </a:defRPr>
      </a:lvl5pPr>
      <a:lvl6pPr marL="3779926" algn="l" defTabSz="1511970" rtl="0" eaLnBrk="1" latinLnBrk="0" hangingPunct="1">
        <a:defRPr sz="2976" kern="1200">
          <a:solidFill>
            <a:schemeClr val="tx1"/>
          </a:solidFill>
          <a:latin typeface="+mn-lt"/>
          <a:ea typeface="+mn-ea"/>
          <a:cs typeface="+mn-cs"/>
        </a:defRPr>
      </a:lvl6pPr>
      <a:lvl7pPr marL="4535912" algn="l" defTabSz="1511970" rtl="0" eaLnBrk="1" latinLnBrk="0" hangingPunct="1">
        <a:defRPr sz="2976" kern="1200">
          <a:solidFill>
            <a:schemeClr val="tx1"/>
          </a:solidFill>
          <a:latin typeface="+mn-lt"/>
          <a:ea typeface="+mn-ea"/>
          <a:cs typeface="+mn-cs"/>
        </a:defRPr>
      </a:lvl7pPr>
      <a:lvl8pPr marL="5291895" algn="l" defTabSz="1511970" rtl="0" eaLnBrk="1" latinLnBrk="0" hangingPunct="1">
        <a:defRPr sz="2976" kern="1200">
          <a:solidFill>
            <a:schemeClr val="tx1"/>
          </a:solidFill>
          <a:latin typeface="+mn-lt"/>
          <a:ea typeface="+mn-ea"/>
          <a:cs typeface="+mn-cs"/>
        </a:defRPr>
      </a:lvl8pPr>
      <a:lvl9pPr marL="6047881" algn="l" defTabSz="151197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18" Type="http://schemas.openxmlformats.org/officeDocument/2006/relationships/image" Target="../media/image17.jpe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jp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Graphical user interface&#10;&#10;Description automatically generated">
            <a:extLst>
              <a:ext uri="{FF2B5EF4-FFF2-40B4-BE49-F238E27FC236}">
                <a16:creationId xmlns:a16="http://schemas.microsoft.com/office/drawing/2014/main" id="{77C0893D-F80E-7CF2-5DA5-7FBDAABE1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4831" y="11459070"/>
            <a:ext cx="2138336" cy="3712737"/>
          </a:xfrm>
          <a:prstGeom prst="rect">
            <a:avLst/>
          </a:prstGeom>
        </p:spPr>
      </p:pic>
      <p:pic>
        <p:nvPicPr>
          <p:cNvPr id="12" name="Picture 11">
            <a:extLst>
              <a:ext uri="{FF2B5EF4-FFF2-40B4-BE49-F238E27FC236}">
                <a16:creationId xmlns:a16="http://schemas.microsoft.com/office/drawing/2014/main" id="{7AF29E27-8314-13EC-FDF1-ED5BDAEB64D9}"/>
              </a:ext>
            </a:extLst>
          </p:cNvPr>
          <p:cNvPicPr>
            <a:picLocks noChangeAspect="1"/>
          </p:cNvPicPr>
          <p:nvPr/>
        </p:nvPicPr>
        <p:blipFill>
          <a:blip r:embed="rId3"/>
          <a:stretch>
            <a:fillRect/>
          </a:stretch>
        </p:blipFill>
        <p:spPr>
          <a:xfrm>
            <a:off x="12057780" y="8260723"/>
            <a:ext cx="1972705" cy="3042243"/>
          </a:xfrm>
          <a:prstGeom prst="rect">
            <a:avLst/>
          </a:prstGeom>
        </p:spPr>
      </p:pic>
      <p:pic>
        <p:nvPicPr>
          <p:cNvPr id="27" name="Picture 26">
            <a:extLst>
              <a:ext uri="{FF2B5EF4-FFF2-40B4-BE49-F238E27FC236}">
                <a16:creationId xmlns:a16="http://schemas.microsoft.com/office/drawing/2014/main" id="{88CA3FBD-F821-37DF-620C-B72A4E84D89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9764" y="6163029"/>
            <a:ext cx="6109787" cy="2650185"/>
          </a:xfrm>
          <a:prstGeom prst="rect">
            <a:avLst/>
          </a:prstGeom>
          <a:noFill/>
          <a:ln>
            <a:noFill/>
          </a:ln>
        </p:spPr>
      </p:pic>
      <p:pic>
        <p:nvPicPr>
          <p:cNvPr id="106" name="Picture 105" descr="Diagram&#10;&#10;Description automatically generated">
            <a:extLst>
              <a:ext uri="{FF2B5EF4-FFF2-40B4-BE49-F238E27FC236}">
                <a16:creationId xmlns:a16="http://schemas.microsoft.com/office/drawing/2014/main" id="{BCBA507C-F131-4537-BC88-D18C7547D2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4638" y="2566489"/>
            <a:ext cx="6605143" cy="3712737"/>
          </a:xfrm>
          <a:prstGeom prst="rect">
            <a:avLst/>
          </a:prstGeom>
        </p:spPr>
      </p:pic>
      <p:cxnSp>
        <p:nvCxnSpPr>
          <p:cNvPr id="5" name="Straight Connector 4">
            <a:extLst>
              <a:ext uri="{FF2B5EF4-FFF2-40B4-BE49-F238E27FC236}">
                <a16:creationId xmlns:a16="http://schemas.microsoft.com/office/drawing/2014/main" id="{7FF2D92E-D7C5-4F8C-8792-238CE63AAACB}"/>
              </a:ext>
            </a:extLst>
          </p:cNvPr>
          <p:cNvCxnSpPr>
            <a:cxnSpLocks/>
          </p:cNvCxnSpPr>
          <p:nvPr/>
        </p:nvCxnSpPr>
        <p:spPr>
          <a:xfrm>
            <a:off x="901700" y="2620639"/>
            <a:ext cx="1332229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19A9A6A-F5FA-4D0F-82FB-9B236AC2C836}"/>
              </a:ext>
            </a:extLst>
          </p:cNvPr>
          <p:cNvSpPr txBox="1"/>
          <p:nvPr/>
        </p:nvSpPr>
        <p:spPr>
          <a:xfrm>
            <a:off x="2826089" y="115050"/>
            <a:ext cx="9467173" cy="1631216"/>
          </a:xfrm>
          <a:prstGeom prst="rect">
            <a:avLst/>
          </a:prstGeom>
          <a:noFill/>
        </p:spPr>
        <p:txBody>
          <a:bodyPr wrap="square">
            <a:spAutoFit/>
          </a:bodyPr>
          <a:lstStyle/>
          <a:p>
            <a:pPr algn="ctr"/>
            <a:r>
              <a:rPr lang="en-US" sz="5000" b="1" dirty="0">
                <a:latin typeface="SF Pro Display" panose="00000500000000000000" pitchFamily="50" charset="0"/>
                <a:ea typeface="SF Pro Display" panose="00000500000000000000" pitchFamily="50" charset="0"/>
              </a:rPr>
              <a:t>Research and design customer identification system</a:t>
            </a:r>
          </a:p>
        </p:txBody>
      </p:sp>
      <p:sp>
        <p:nvSpPr>
          <p:cNvPr id="28" name="TextBox 27">
            <a:extLst>
              <a:ext uri="{FF2B5EF4-FFF2-40B4-BE49-F238E27FC236}">
                <a16:creationId xmlns:a16="http://schemas.microsoft.com/office/drawing/2014/main" id="{8ED34D43-7F42-4ABB-B303-050BE28EAAC8}"/>
              </a:ext>
            </a:extLst>
          </p:cNvPr>
          <p:cNvSpPr txBox="1"/>
          <p:nvPr/>
        </p:nvSpPr>
        <p:spPr>
          <a:xfrm>
            <a:off x="901700" y="1898411"/>
            <a:ext cx="2177773" cy="707758"/>
          </a:xfrm>
          <a:prstGeom prst="rect">
            <a:avLst/>
          </a:prstGeom>
          <a:noFill/>
        </p:spPr>
        <p:txBody>
          <a:bodyPr wrap="square">
            <a:spAutoFit/>
          </a:bodyPr>
          <a:lstStyle/>
          <a:p>
            <a:pPr algn="ctr"/>
            <a:r>
              <a:rPr lang="en-US" sz="3999" b="1" dirty="0">
                <a:latin typeface="SF Pro Display" panose="00000500000000000000" pitchFamily="50" charset="0"/>
                <a:ea typeface="SF Pro Display" panose="00000500000000000000" pitchFamily="50" charset="0"/>
              </a:rPr>
              <a:t>scoop.</a:t>
            </a:r>
          </a:p>
        </p:txBody>
      </p:sp>
      <p:sp>
        <p:nvSpPr>
          <p:cNvPr id="30" name="TextBox 29">
            <a:extLst>
              <a:ext uri="{FF2B5EF4-FFF2-40B4-BE49-F238E27FC236}">
                <a16:creationId xmlns:a16="http://schemas.microsoft.com/office/drawing/2014/main" id="{347D2379-113F-464E-A7AB-A77B0C68F4F3}"/>
              </a:ext>
            </a:extLst>
          </p:cNvPr>
          <p:cNvSpPr txBox="1"/>
          <p:nvPr/>
        </p:nvSpPr>
        <p:spPr>
          <a:xfrm>
            <a:off x="901698" y="2790969"/>
            <a:ext cx="3318448" cy="477054"/>
          </a:xfrm>
          <a:prstGeom prst="rect">
            <a:avLst/>
          </a:prstGeom>
          <a:noFill/>
        </p:spPr>
        <p:txBody>
          <a:bodyPr wrap="square">
            <a:spAutoFit/>
          </a:bodyPr>
          <a:lstStyle/>
          <a:p>
            <a:r>
              <a:rPr lang="en-US" sz="2500" b="1" dirty="0">
                <a:solidFill>
                  <a:srgbClr val="002060"/>
                </a:solidFill>
                <a:latin typeface="SF Pro Display" panose="00000500000000000000" pitchFamily="50" charset="0"/>
                <a:ea typeface="SF Pro Display" panose="00000500000000000000" pitchFamily="50" charset="0"/>
              </a:rPr>
              <a:t>Our Design Brief.</a:t>
            </a:r>
          </a:p>
        </p:txBody>
      </p:sp>
      <p:sp>
        <p:nvSpPr>
          <p:cNvPr id="41" name="TextBox 40">
            <a:extLst>
              <a:ext uri="{FF2B5EF4-FFF2-40B4-BE49-F238E27FC236}">
                <a16:creationId xmlns:a16="http://schemas.microsoft.com/office/drawing/2014/main" id="{7E249B5B-0873-4DD2-BA01-13AA1A426AEC}"/>
              </a:ext>
            </a:extLst>
          </p:cNvPr>
          <p:cNvSpPr txBox="1"/>
          <p:nvPr/>
        </p:nvSpPr>
        <p:spPr>
          <a:xfrm>
            <a:off x="901699" y="3345228"/>
            <a:ext cx="3632200" cy="1476558"/>
          </a:xfrm>
          <a:prstGeom prst="rect">
            <a:avLst/>
          </a:prstGeom>
          <a:noFill/>
        </p:spPr>
        <p:txBody>
          <a:bodyPr wrap="square">
            <a:spAutoFit/>
          </a:bodyPr>
          <a:lstStyle/>
          <a:p>
            <a:r>
              <a:rPr lang="en-US" sz="1499" dirty="0">
                <a:latin typeface="SF Pro Text" panose="00000500000000000000" pitchFamily="50" charset="0"/>
                <a:ea typeface="SF Pro Text" panose="00000500000000000000" pitchFamily="50" charset="0"/>
              </a:rPr>
              <a:t>Redesign your business into a smart experience to help make it possible for workflows to be by statistical data-defined, and from there modified mid-campaign to achieve better results.</a:t>
            </a:r>
          </a:p>
        </p:txBody>
      </p:sp>
      <p:pic>
        <p:nvPicPr>
          <p:cNvPr id="49" name="Picture 48" descr="A picture containing text, vector graphics&#10;&#10;Description automatically generated">
            <a:extLst>
              <a:ext uri="{FF2B5EF4-FFF2-40B4-BE49-F238E27FC236}">
                <a16:creationId xmlns:a16="http://schemas.microsoft.com/office/drawing/2014/main" id="{14A1E42A-A2F6-4928-8FCF-2934841B1A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9303" y="2745133"/>
            <a:ext cx="1949706" cy="2583136"/>
          </a:xfrm>
          <a:prstGeom prst="rect">
            <a:avLst/>
          </a:prstGeom>
        </p:spPr>
      </p:pic>
      <p:sp>
        <p:nvSpPr>
          <p:cNvPr id="68" name="TextBox 67">
            <a:extLst>
              <a:ext uri="{FF2B5EF4-FFF2-40B4-BE49-F238E27FC236}">
                <a16:creationId xmlns:a16="http://schemas.microsoft.com/office/drawing/2014/main" id="{82487C3E-4E21-4BED-A8B0-E4D01343673A}"/>
              </a:ext>
            </a:extLst>
          </p:cNvPr>
          <p:cNvSpPr txBox="1"/>
          <p:nvPr/>
        </p:nvSpPr>
        <p:spPr>
          <a:xfrm>
            <a:off x="850900" y="4822555"/>
            <a:ext cx="3632200" cy="477054"/>
          </a:xfrm>
          <a:prstGeom prst="rect">
            <a:avLst/>
          </a:prstGeom>
          <a:noFill/>
        </p:spPr>
        <p:txBody>
          <a:bodyPr wrap="square">
            <a:spAutoFit/>
          </a:bodyPr>
          <a:lstStyle/>
          <a:p>
            <a:r>
              <a:rPr lang="en-US" sz="2500" b="1" dirty="0">
                <a:solidFill>
                  <a:srgbClr val="002060"/>
                </a:solidFill>
                <a:latin typeface="SF Pro Display" panose="00000500000000000000" pitchFamily="50" charset="0"/>
                <a:ea typeface="SF Pro Display" panose="00000500000000000000" pitchFamily="50" charset="0"/>
              </a:rPr>
              <a:t>Research question.</a:t>
            </a:r>
          </a:p>
        </p:txBody>
      </p:sp>
      <p:sp>
        <p:nvSpPr>
          <p:cNvPr id="70" name="TextBox 69">
            <a:extLst>
              <a:ext uri="{FF2B5EF4-FFF2-40B4-BE49-F238E27FC236}">
                <a16:creationId xmlns:a16="http://schemas.microsoft.com/office/drawing/2014/main" id="{EAC65F7D-8EBD-426A-9569-09F928BE80B8}"/>
              </a:ext>
            </a:extLst>
          </p:cNvPr>
          <p:cNvSpPr txBox="1"/>
          <p:nvPr/>
        </p:nvSpPr>
        <p:spPr>
          <a:xfrm>
            <a:off x="850899" y="5429042"/>
            <a:ext cx="5279881" cy="1245854"/>
          </a:xfrm>
          <a:prstGeom prst="rect">
            <a:avLst/>
          </a:prstGeom>
          <a:noFill/>
        </p:spPr>
        <p:txBody>
          <a:bodyPr wrap="square">
            <a:spAutoFit/>
          </a:bodyPr>
          <a:lstStyle/>
          <a:p>
            <a:r>
              <a:rPr lang="en-US" sz="1499" i="1" dirty="0">
                <a:latin typeface="SF Pro Text" panose="00000500000000000000" pitchFamily="50" charset="0"/>
                <a:ea typeface="SF Pro Text" panose="00000500000000000000" pitchFamily="50" charset="0"/>
              </a:rPr>
              <a:t>How to identify customers who are potential customers?</a:t>
            </a:r>
            <a:r>
              <a:rPr lang="en-US" sz="1499" dirty="0">
                <a:latin typeface="SF Pro Text" panose="00000500000000000000" pitchFamily="50" charset="0"/>
                <a:ea typeface="SF Pro Text" panose="00000500000000000000" pitchFamily="50" charset="0"/>
              </a:rPr>
              <a:t> </a:t>
            </a:r>
          </a:p>
          <a:p>
            <a:r>
              <a:rPr lang="en-US" sz="1499" i="1" dirty="0">
                <a:latin typeface="SF Pro Text" panose="00000500000000000000" pitchFamily="50" charset="0"/>
                <a:ea typeface="SF Pro Text" panose="00000500000000000000" pitchFamily="50" charset="0"/>
              </a:rPr>
              <a:t>What products do they usually buy ? </a:t>
            </a:r>
          </a:p>
          <a:p>
            <a:r>
              <a:rPr lang="en-US" sz="1499" i="1" dirty="0">
                <a:latin typeface="SF Pro Text" panose="00000500000000000000" pitchFamily="50" charset="0"/>
                <a:ea typeface="SF Pro Text" panose="00000500000000000000" pitchFamily="50" charset="0"/>
              </a:rPr>
              <a:t>What age group are the target customers?... </a:t>
            </a:r>
            <a:r>
              <a:rPr lang="en-US" sz="1499" dirty="0">
                <a:latin typeface="SF Pro Text" panose="00000500000000000000" pitchFamily="50" charset="0"/>
                <a:ea typeface="SF Pro Text" panose="00000500000000000000" pitchFamily="50" charset="0"/>
              </a:rPr>
              <a:t>to send automated marketing programs to the right audience (gender, age).potential customers</a:t>
            </a:r>
          </a:p>
        </p:txBody>
      </p:sp>
      <p:cxnSp>
        <p:nvCxnSpPr>
          <p:cNvPr id="74" name="Straight Connector 73">
            <a:extLst>
              <a:ext uri="{FF2B5EF4-FFF2-40B4-BE49-F238E27FC236}">
                <a16:creationId xmlns:a16="http://schemas.microsoft.com/office/drawing/2014/main" id="{449AB619-BFCF-4F95-A2A3-68A3233FC9AA}"/>
              </a:ext>
            </a:extLst>
          </p:cNvPr>
          <p:cNvCxnSpPr>
            <a:cxnSpLocks/>
          </p:cNvCxnSpPr>
          <p:nvPr/>
        </p:nvCxnSpPr>
        <p:spPr>
          <a:xfrm>
            <a:off x="420030" y="8912965"/>
            <a:ext cx="5778828"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4BA1559-9CAF-4353-9F1E-921529B3A8DC}"/>
              </a:ext>
            </a:extLst>
          </p:cNvPr>
          <p:cNvSpPr txBox="1"/>
          <p:nvPr/>
        </p:nvSpPr>
        <p:spPr>
          <a:xfrm>
            <a:off x="850900" y="8967266"/>
            <a:ext cx="2406056" cy="477054"/>
          </a:xfrm>
          <a:prstGeom prst="rect">
            <a:avLst/>
          </a:prstGeom>
          <a:noFill/>
        </p:spPr>
        <p:txBody>
          <a:bodyPr wrap="square">
            <a:spAutoFit/>
          </a:bodyPr>
          <a:lstStyle/>
          <a:p>
            <a:r>
              <a:rPr lang="en-US" sz="2500" b="1" dirty="0">
                <a:solidFill>
                  <a:srgbClr val="002060"/>
                </a:solidFill>
                <a:latin typeface="SF Pro Display" panose="00000500000000000000" pitchFamily="50" charset="0"/>
                <a:ea typeface="SF Pro Display" panose="00000500000000000000" pitchFamily="50" charset="0"/>
              </a:rPr>
              <a:t>Target users</a:t>
            </a:r>
          </a:p>
        </p:txBody>
      </p:sp>
      <p:sp>
        <p:nvSpPr>
          <p:cNvPr id="77" name="TextBox 76">
            <a:extLst>
              <a:ext uri="{FF2B5EF4-FFF2-40B4-BE49-F238E27FC236}">
                <a16:creationId xmlns:a16="http://schemas.microsoft.com/office/drawing/2014/main" id="{8AD59DC7-E001-44F3-90A0-88100A5C6435}"/>
              </a:ext>
            </a:extLst>
          </p:cNvPr>
          <p:cNvSpPr txBox="1"/>
          <p:nvPr/>
        </p:nvSpPr>
        <p:spPr>
          <a:xfrm>
            <a:off x="6305291" y="2659394"/>
            <a:ext cx="2490078" cy="861774"/>
          </a:xfrm>
          <a:prstGeom prst="rect">
            <a:avLst/>
          </a:prstGeom>
          <a:noFill/>
        </p:spPr>
        <p:txBody>
          <a:bodyPr wrap="square">
            <a:spAutoFit/>
          </a:bodyPr>
          <a:lstStyle/>
          <a:p>
            <a:r>
              <a:rPr lang="en-US" sz="2500" b="1" dirty="0">
                <a:solidFill>
                  <a:srgbClr val="002060"/>
                </a:solidFill>
                <a:latin typeface="SF Pro Display" panose="00000500000000000000" pitchFamily="50" charset="0"/>
                <a:ea typeface="SF Pro Display" panose="00000500000000000000" pitchFamily="50" charset="0"/>
              </a:rPr>
              <a:t>System Block </a:t>
            </a:r>
          </a:p>
          <a:p>
            <a:r>
              <a:rPr lang="en-US" sz="2500" b="1" dirty="0">
                <a:solidFill>
                  <a:srgbClr val="002060"/>
                </a:solidFill>
                <a:latin typeface="SF Pro Display" panose="00000500000000000000" pitchFamily="50" charset="0"/>
                <a:ea typeface="SF Pro Display" panose="00000500000000000000" pitchFamily="50" charset="0"/>
              </a:rPr>
              <a:t>Diagram</a:t>
            </a:r>
          </a:p>
        </p:txBody>
      </p:sp>
      <p:pic>
        <p:nvPicPr>
          <p:cNvPr id="89" name="Picture 88" descr="A picture containing night sky&#10;&#10;Description automatically generated">
            <a:extLst>
              <a:ext uri="{FF2B5EF4-FFF2-40B4-BE49-F238E27FC236}">
                <a16:creationId xmlns:a16="http://schemas.microsoft.com/office/drawing/2014/main" id="{04E5CF63-8BAF-4103-A2B9-FB581494B5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201" y="10504058"/>
            <a:ext cx="3258297" cy="2560256"/>
          </a:xfrm>
          <a:prstGeom prst="rect">
            <a:avLst/>
          </a:prstGeom>
        </p:spPr>
      </p:pic>
      <p:pic>
        <p:nvPicPr>
          <p:cNvPr id="91" name="Picture 90" descr="Shape&#10;&#10;Description automatically generated with medium confidence">
            <a:extLst>
              <a:ext uri="{FF2B5EF4-FFF2-40B4-BE49-F238E27FC236}">
                <a16:creationId xmlns:a16="http://schemas.microsoft.com/office/drawing/2014/main" id="{AD2D9083-A1BF-4861-8EC0-F8ED1961E0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5182" y="9049107"/>
            <a:ext cx="2800493" cy="2199863"/>
          </a:xfrm>
          <a:prstGeom prst="rect">
            <a:avLst/>
          </a:prstGeom>
        </p:spPr>
      </p:pic>
      <p:pic>
        <p:nvPicPr>
          <p:cNvPr id="93" name="Picture 92" descr="Shape&#10;&#10;Description automatically generated with medium confidence">
            <a:extLst>
              <a:ext uri="{FF2B5EF4-FFF2-40B4-BE49-F238E27FC236}">
                <a16:creationId xmlns:a16="http://schemas.microsoft.com/office/drawing/2014/main" id="{4FC5E42C-FF0A-4751-98B4-3D014CE6C5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59835" y="11086140"/>
            <a:ext cx="2759577" cy="2168379"/>
          </a:xfrm>
          <a:prstGeom prst="rect">
            <a:avLst/>
          </a:prstGeom>
        </p:spPr>
      </p:pic>
      <p:sp>
        <p:nvSpPr>
          <p:cNvPr id="97" name="TextBox 96">
            <a:extLst>
              <a:ext uri="{FF2B5EF4-FFF2-40B4-BE49-F238E27FC236}">
                <a16:creationId xmlns:a16="http://schemas.microsoft.com/office/drawing/2014/main" id="{98295FB2-6859-49B1-AF10-4C4D1DADBE79}"/>
              </a:ext>
            </a:extLst>
          </p:cNvPr>
          <p:cNvSpPr txBox="1"/>
          <p:nvPr/>
        </p:nvSpPr>
        <p:spPr>
          <a:xfrm>
            <a:off x="820671" y="9603922"/>
            <a:ext cx="2793385" cy="553741"/>
          </a:xfrm>
          <a:prstGeom prst="rect">
            <a:avLst/>
          </a:prstGeom>
          <a:noFill/>
        </p:spPr>
        <p:txBody>
          <a:bodyPr wrap="square">
            <a:spAutoFit/>
          </a:bodyPr>
          <a:lstStyle/>
          <a:p>
            <a:pPr marL="285751" indent="-285751">
              <a:buFont typeface="Wingdings" panose="05000000000000000000" pitchFamily="2" charset="2"/>
              <a:buChar char="q"/>
            </a:pPr>
            <a:r>
              <a:rPr lang="en-US" sz="1499" dirty="0">
                <a:latin typeface="SF Pro Text" panose="00000500000000000000" pitchFamily="50" charset="0"/>
                <a:ea typeface="SF Pro Text" panose="00000500000000000000" pitchFamily="50" charset="0"/>
              </a:rPr>
              <a:t>Shop owner/Manager working at home.</a:t>
            </a:r>
          </a:p>
        </p:txBody>
      </p:sp>
      <p:sp>
        <p:nvSpPr>
          <p:cNvPr id="107" name="TextBox 106">
            <a:extLst>
              <a:ext uri="{FF2B5EF4-FFF2-40B4-BE49-F238E27FC236}">
                <a16:creationId xmlns:a16="http://schemas.microsoft.com/office/drawing/2014/main" id="{92FA273C-879C-4D41-99D9-62760EA4789F}"/>
              </a:ext>
            </a:extLst>
          </p:cNvPr>
          <p:cNvSpPr txBox="1"/>
          <p:nvPr/>
        </p:nvSpPr>
        <p:spPr>
          <a:xfrm>
            <a:off x="6096694" y="7165587"/>
            <a:ext cx="1643300" cy="400110"/>
          </a:xfrm>
          <a:prstGeom prst="rect">
            <a:avLst/>
          </a:prstGeom>
          <a:noFill/>
        </p:spPr>
        <p:txBody>
          <a:bodyPr wrap="square">
            <a:spAutoFit/>
          </a:bodyPr>
          <a:lstStyle/>
          <a:p>
            <a:pPr algn="ctr"/>
            <a:r>
              <a:rPr lang="en-US" sz="2000" b="1" dirty="0">
                <a:solidFill>
                  <a:srgbClr val="002060"/>
                </a:solidFill>
                <a:latin typeface="SF Pro Display" panose="00000500000000000000" pitchFamily="50" charset="0"/>
                <a:ea typeface="SF Pro Display" panose="00000500000000000000" pitchFamily="50" charset="0"/>
              </a:rPr>
              <a:t>Hardware</a:t>
            </a:r>
          </a:p>
        </p:txBody>
      </p:sp>
      <p:sp>
        <p:nvSpPr>
          <p:cNvPr id="108" name="TextBox 107">
            <a:extLst>
              <a:ext uri="{FF2B5EF4-FFF2-40B4-BE49-F238E27FC236}">
                <a16:creationId xmlns:a16="http://schemas.microsoft.com/office/drawing/2014/main" id="{B64B3AA6-CF28-40FC-82DD-9B87606507FA}"/>
              </a:ext>
            </a:extLst>
          </p:cNvPr>
          <p:cNvSpPr txBox="1"/>
          <p:nvPr/>
        </p:nvSpPr>
        <p:spPr>
          <a:xfrm>
            <a:off x="13402168" y="7169492"/>
            <a:ext cx="1380632" cy="400110"/>
          </a:xfrm>
          <a:prstGeom prst="rect">
            <a:avLst/>
          </a:prstGeom>
          <a:noFill/>
        </p:spPr>
        <p:txBody>
          <a:bodyPr wrap="square">
            <a:spAutoFit/>
          </a:bodyPr>
          <a:lstStyle/>
          <a:p>
            <a:pPr algn="ctr"/>
            <a:r>
              <a:rPr lang="en-US" sz="2000" b="1" dirty="0">
                <a:solidFill>
                  <a:srgbClr val="002060"/>
                </a:solidFill>
                <a:latin typeface="SF Pro Display" panose="00000500000000000000" pitchFamily="50" charset="0"/>
                <a:ea typeface="SF Pro Display" panose="00000500000000000000" pitchFamily="50" charset="0"/>
              </a:rPr>
              <a:t>Software</a:t>
            </a:r>
          </a:p>
        </p:txBody>
      </p:sp>
      <p:cxnSp>
        <p:nvCxnSpPr>
          <p:cNvPr id="113" name="Straight Connector 112">
            <a:extLst>
              <a:ext uri="{FF2B5EF4-FFF2-40B4-BE49-F238E27FC236}">
                <a16:creationId xmlns:a16="http://schemas.microsoft.com/office/drawing/2014/main" id="{E8A6345A-F143-43B0-89F9-29E922A876F2}"/>
              </a:ext>
            </a:extLst>
          </p:cNvPr>
          <p:cNvCxnSpPr>
            <a:cxnSpLocks/>
          </p:cNvCxnSpPr>
          <p:nvPr/>
        </p:nvCxnSpPr>
        <p:spPr>
          <a:xfrm flipH="1">
            <a:off x="6198859" y="2606295"/>
            <a:ext cx="0" cy="1594268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1DA04C06-72A6-4DCD-9F2A-2F68A61FF60E}"/>
              </a:ext>
            </a:extLst>
          </p:cNvPr>
          <p:cNvSpPr txBox="1"/>
          <p:nvPr/>
        </p:nvSpPr>
        <p:spPr>
          <a:xfrm>
            <a:off x="339046" y="13539286"/>
            <a:ext cx="5213733" cy="477054"/>
          </a:xfrm>
          <a:prstGeom prst="rect">
            <a:avLst/>
          </a:prstGeom>
          <a:noFill/>
        </p:spPr>
        <p:txBody>
          <a:bodyPr wrap="square">
            <a:spAutoFit/>
          </a:bodyPr>
          <a:lstStyle/>
          <a:p>
            <a:r>
              <a:rPr lang="en-US" sz="2500" b="1" dirty="0">
                <a:solidFill>
                  <a:srgbClr val="002060"/>
                </a:solidFill>
                <a:latin typeface="SF Pro Display" panose="00000500000000000000" pitchFamily="50" charset="0"/>
                <a:ea typeface="SF Pro Display" panose="00000500000000000000" pitchFamily="50" charset="0"/>
              </a:rPr>
              <a:t>Network Model – VGG16</a:t>
            </a:r>
          </a:p>
        </p:txBody>
      </p:sp>
      <p:sp>
        <p:nvSpPr>
          <p:cNvPr id="122" name="TextBox 121">
            <a:extLst>
              <a:ext uri="{FF2B5EF4-FFF2-40B4-BE49-F238E27FC236}">
                <a16:creationId xmlns:a16="http://schemas.microsoft.com/office/drawing/2014/main" id="{4B620CE8-6A63-4CF1-A15C-89C2670C3DE8}"/>
              </a:ext>
            </a:extLst>
          </p:cNvPr>
          <p:cNvSpPr txBox="1"/>
          <p:nvPr/>
        </p:nvSpPr>
        <p:spPr>
          <a:xfrm>
            <a:off x="10709113" y="18614930"/>
            <a:ext cx="1650582" cy="477054"/>
          </a:xfrm>
          <a:prstGeom prst="rect">
            <a:avLst/>
          </a:prstGeom>
          <a:noFill/>
        </p:spPr>
        <p:txBody>
          <a:bodyPr wrap="square">
            <a:spAutoFit/>
          </a:bodyPr>
          <a:lstStyle/>
          <a:p>
            <a:r>
              <a:rPr lang="en-US" sz="2500" b="1" dirty="0">
                <a:solidFill>
                  <a:srgbClr val="002060"/>
                </a:solidFill>
                <a:latin typeface="SF Pro Display" panose="00000500000000000000" pitchFamily="50" charset="0"/>
                <a:ea typeface="SF Pro Display" panose="00000500000000000000" pitchFamily="50" charset="0"/>
              </a:rPr>
              <a:t>Authors:</a:t>
            </a:r>
          </a:p>
        </p:txBody>
      </p:sp>
      <p:sp>
        <p:nvSpPr>
          <p:cNvPr id="123" name="TextBox 122">
            <a:extLst>
              <a:ext uri="{FF2B5EF4-FFF2-40B4-BE49-F238E27FC236}">
                <a16:creationId xmlns:a16="http://schemas.microsoft.com/office/drawing/2014/main" id="{C02DA4A5-1F67-4691-8367-937C018428F0}"/>
              </a:ext>
            </a:extLst>
          </p:cNvPr>
          <p:cNvSpPr txBox="1"/>
          <p:nvPr/>
        </p:nvSpPr>
        <p:spPr>
          <a:xfrm>
            <a:off x="6410226" y="6499389"/>
            <a:ext cx="1385511" cy="477054"/>
          </a:xfrm>
          <a:prstGeom prst="rect">
            <a:avLst/>
          </a:prstGeom>
          <a:noFill/>
        </p:spPr>
        <p:txBody>
          <a:bodyPr wrap="square">
            <a:spAutoFit/>
          </a:bodyPr>
          <a:lstStyle/>
          <a:p>
            <a:r>
              <a:rPr lang="en-US" sz="2500" b="1" dirty="0">
                <a:solidFill>
                  <a:srgbClr val="002060"/>
                </a:solidFill>
                <a:latin typeface="SF Pro Display" panose="00000500000000000000" pitchFamily="50" charset="0"/>
                <a:ea typeface="SF Pro Display" panose="00000500000000000000" pitchFamily="50" charset="0"/>
              </a:rPr>
              <a:t>Product</a:t>
            </a:r>
          </a:p>
        </p:txBody>
      </p:sp>
      <p:sp>
        <p:nvSpPr>
          <p:cNvPr id="124" name="TextBox 123">
            <a:extLst>
              <a:ext uri="{FF2B5EF4-FFF2-40B4-BE49-F238E27FC236}">
                <a16:creationId xmlns:a16="http://schemas.microsoft.com/office/drawing/2014/main" id="{FB7D0F7D-286A-4D54-803A-7A7B09B41B05}"/>
              </a:ext>
            </a:extLst>
          </p:cNvPr>
          <p:cNvSpPr txBox="1"/>
          <p:nvPr/>
        </p:nvSpPr>
        <p:spPr>
          <a:xfrm>
            <a:off x="820670" y="6585575"/>
            <a:ext cx="3502184" cy="477054"/>
          </a:xfrm>
          <a:prstGeom prst="rect">
            <a:avLst/>
          </a:prstGeom>
          <a:noFill/>
        </p:spPr>
        <p:txBody>
          <a:bodyPr wrap="square">
            <a:spAutoFit/>
          </a:bodyPr>
          <a:lstStyle/>
          <a:p>
            <a:r>
              <a:rPr lang="en-US" sz="2500" b="1" dirty="0">
                <a:solidFill>
                  <a:srgbClr val="002060"/>
                </a:solidFill>
                <a:latin typeface="SF Pro Display" panose="00000500000000000000" pitchFamily="50" charset="0"/>
                <a:ea typeface="SF Pro Display" panose="00000500000000000000" pitchFamily="50" charset="0"/>
              </a:rPr>
              <a:t>Research method.</a:t>
            </a:r>
          </a:p>
        </p:txBody>
      </p:sp>
      <p:pic>
        <p:nvPicPr>
          <p:cNvPr id="127" name="Picture 126" descr="Graphical user interface&#10;&#10;Description automatically generated">
            <a:extLst>
              <a:ext uri="{FF2B5EF4-FFF2-40B4-BE49-F238E27FC236}">
                <a16:creationId xmlns:a16="http://schemas.microsoft.com/office/drawing/2014/main" id="{A28046D0-E75B-4443-82F1-16B4A97AF2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61750" y="7032851"/>
            <a:ext cx="1414691" cy="1414691"/>
          </a:xfrm>
          <a:prstGeom prst="rect">
            <a:avLst/>
          </a:prstGeom>
        </p:spPr>
      </p:pic>
      <p:sp>
        <p:nvSpPr>
          <p:cNvPr id="128" name="TextBox 127">
            <a:extLst>
              <a:ext uri="{FF2B5EF4-FFF2-40B4-BE49-F238E27FC236}">
                <a16:creationId xmlns:a16="http://schemas.microsoft.com/office/drawing/2014/main" id="{61079F9F-4407-48A1-9AC3-60B2928B75A3}"/>
              </a:ext>
            </a:extLst>
          </p:cNvPr>
          <p:cNvSpPr txBox="1"/>
          <p:nvPr/>
        </p:nvSpPr>
        <p:spPr>
          <a:xfrm>
            <a:off x="1361749" y="8285476"/>
            <a:ext cx="1619283" cy="323037"/>
          </a:xfrm>
          <a:prstGeom prst="rect">
            <a:avLst/>
          </a:prstGeom>
          <a:noFill/>
        </p:spPr>
        <p:txBody>
          <a:bodyPr wrap="square">
            <a:spAutoFit/>
          </a:bodyPr>
          <a:lstStyle/>
          <a:p>
            <a:r>
              <a:rPr lang="en-US" sz="1499" dirty="0">
                <a:latin typeface="SF Pro Text" panose="00000500000000000000" pitchFamily="50" charset="0"/>
                <a:ea typeface="SF Pro Text" panose="00000500000000000000" pitchFamily="50" charset="0"/>
              </a:rPr>
              <a:t>Online Surveys</a:t>
            </a:r>
          </a:p>
        </p:txBody>
      </p:sp>
      <p:pic>
        <p:nvPicPr>
          <p:cNvPr id="130" name="Picture 129" descr="Diagram, engineering drawing&#10;&#10;Description automatically generated">
            <a:extLst>
              <a:ext uri="{FF2B5EF4-FFF2-40B4-BE49-F238E27FC236}">
                <a16:creationId xmlns:a16="http://schemas.microsoft.com/office/drawing/2014/main" id="{AF729295-7523-4CFC-BE84-C958B76E34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78006" y="7330464"/>
            <a:ext cx="950158" cy="819465"/>
          </a:xfrm>
          <a:prstGeom prst="rect">
            <a:avLst/>
          </a:prstGeom>
        </p:spPr>
      </p:pic>
      <p:sp>
        <p:nvSpPr>
          <p:cNvPr id="131" name="TextBox 130">
            <a:extLst>
              <a:ext uri="{FF2B5EF4-FFF2-40B4-BE49-F238E27FC236}">
                <a16:creationId xmlns:a16="http://schemas.microsoft.com/office/drawing/2014/main" id="{643F9C05-A5FE-41A0-B579-A5DEA99E6062}"/>
              </a:ext>
            </a:extLst>
          </p:cNvPr>
          <p:cNvSpPr txBox="1"/>
          <p:nvPr/>
        </p:nvSpPr>
        <p:spPr>
          <a:xfrm>
            <a:off x="3515016" y="8285476"/>
            <a:ext cx="2037768" cy="323037"/>
          </a:xfrm>
          <a:prstGeom prst="rect">
            <a:avLst/>
          </a:prstGeom>
          <a:noFill/>
        </p:spPr>
        <p:txBody>
          <a:bodyPr wrap="square">
            <a:spAutoFit/>
          </a:bodyPr>
          <a:lstStyle/>
          <a:p>
            <a:r>
              <a:rPr lang="en-US" sz="1499" dirty="0">
                <a:latin typeface="SF Pro Text" panose="00000500000000000000" pitchFamily="50" charset="0"/>
                <a:ea typeface="SF Pro Text" panose="00000500000000000000" pitchFamily="50" charset="0"/>
              </a:rPr>
              <a:t>Literature Reviews</a:t>
            </a:r>
          </a:p>
        </p:txBody>
      </p:sp>
      <p:pic>
        <p:nvPicPr>
          <p:cNvPr id="134" name="Picture 133">
            <a:extLst>
              <a:ext uri="{FF2B5EF4-FFF2-40B4-BE49-F238E27FC236}">
                <a16:creationId xmlns:a16="http://schemas.microsoft.com/office/drawing/2014/main" id="{12405F78-10B4-4FA1-9FA6-9D8CC82290D2}"/>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78304" y="11488327"/>
            <a:ext cx="3906542" cy="2152706"/>
          </a:xfrm>
          <a:prstGeom prst="rect">
            <a:avLst/>
          </a:prstGeom>
          <a:noFill/>
          <a:ln>
            <a:noFill/>
          </a:ln>
        </p:spPr>
      </p:pic>
      <p:pic>
        <p:nvPicPr>
          <p:cNvPr id="142" name="Picture 141" descr="Graphical user interface, chart&#10;&#10;Description automatically generated">
            <a:extLst>
              <a:ext uri="{FF2B5EF4-FFF2-40B4-BE49-F238E27FC236}">
                <a16:creationId xmlns:a16="http://schemas.microsoft.com/office/drawing/2014/main" id="{E533B641-A0CA-4D8B-ADCC-486905A73EA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90300" y="11538452"/>
            <a:ext cx="2117095" cy="3578209"/>
          </a:xfrm>
          <a:prstGeom prst="rect">
            <a:avLst/>
          </a:prstGeom>
        </p:spPr>
      </p:pic>
      <p:pic>
        <p:nvPicPr>
          <p:cNvPr id="144" name="Picture 143" descr="Graphical user interface&#10;&#10;Description automatically generated">
            <a:extLst>
              <a:ext uri="{FF2B5EF4-FFF2-40B4-BE49-F238E27FC236}">
                <a16:creationId xmlns:a16="http://schemas.microsoft.com/office/drawing/2014/main" id="{BC5B4B88-ABCB-4F4F-98A8-C023E399D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599" y="14146168"/>
            <a:ext cx="1640174" cy="2915863"/>
          </a:xfrm>
          <a:prstGeom prst="rect">
            <a:avLst/>
          </a:prstGeom>
        </p:spPr>
      </p:pic>
      <p:pic>
        <p:nvPicPr>
          <p:cNvPr id="150" name="Picture 149">
            <a:extLst>
              <a:ext uri="{FF2B5EF4-FFF2-40B4-BE49-F238E27FC236}">
                <a16:creationId xmlns:a16="http://schemas.microsoft.com/office/drawing/2014/main" id="{9B185638-4616-412C-85B1-930543D85040}"/>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5400000">
            <a:off x="7292457" y="8656012"/>
            <a:ext cx="3160396" cy="2369820"/>
          </a:xfrm>
          <a:prstGeom prst="rect">
            <a:avLst/>
          </a:prstGeom>
          <a:noFill/>
          <a:ln>
            <a:noFill/>
          </a:ln>
        </p:spPr>
      </p:pic>
      <p:sp>
        <p:nvSpPr>
          <p:cNvPr id="154" name="TextBox 153">
            <a:extLst>
              <a:ext uri="{FF2B5EF4-FFF2-40B4-BE49-F238E27FC236}">
                <a16:creationId xmlns:a16="http://schemas.microsoft.com/office/drawing/2014/main" id="{643C583E-106B-4CAF-99E5-8A1C3EDDA17C}"/>
              </a:ext>
            </a:extLst>
          </p:cNvPr>
          <p:cNvSpPr txBox="1"/>
          <p:nvPr/>
        </p:nvSpPr>
        <p:spPr>
          <a:xfrm>
            <a:off x="9571632" y="15261046"/>
            <a:ext cx="2406056" cy="477054"/>
          </a:xfrm>
          <a:prstGeom prst="rect">
            <a:avLst/>
          </a:prstGeom>
          <a:noFill/>
        </p:spPr>
        <p:txBody>
          <a:bodyPr wrap="square">
            <a:spAutoFit/>
          </a:bodyPr>
          <a:lstStyle/>
          <a:p>
            <a:pPr algn="ctr"/>
            <a:r>
              <a:rPr lang="en-US" sz="2500" b="1" dirty="0">
                <a:solidFill>
                  <a:srgbClr val="002060"/>
                </a:solidFill>
                <a:latin typeface="SF Pro Display" panose="00000500000000000000" pitchFamily="50" charset="0"/>
                <a:ea typeface="SF Pro Display" panose="00000500000000000000" pitchFamily="50" charset="0"/>
              </a:rPr>
              <a:t>DATABASE</a:t>
            </a:r>
          </a:p>
        </p:txBody>
      </p:sp>
      <p:pic>
        <p:nvPicPr>
          <p:cNvPr id="156" name="Picture 155">
            <a:extLst>
              <a:ext uri="{FF2B5EF4-FFF2-40B4-BE49-F238E27FC236}">
                <a16:creationId xmlns:a16="http://schemas.microsoft.com/office/drawing/2014/main" id="{FD15B796-7DEF-4E8F-88FA-7E10A2F96CBA}"/>
              </a:ext>
            </a:extLst>
          </p:cNvPr>
          <p:cNvPicPr>
            <a:picLocks noChangeAspect="1"/>
          </p:cNvPicPr>
          <p:nvPr/>
        </p:nvPicPr>
        <p:blipFill>
          <a:blip r:embed="rId15"/>
          <a:stretch>
            <a:fillRect/>
          </a:stretch>
        </p:blipFill>
        <p:spPr>
          <a:xfrm>
            <a:off x="10844635" y="16042479"/>
            <a:ext cx="4274715" cy="2228669"/>
          </a:xfrm>
          <a:prstGeom prst="rect">
            <a:avLst/>
          </a:prstGeom>
        </p:spPr>
      </p:pic>
      <p:cxnSp>
        <p:nvCxnSpPr>
          <p:cNvPr id="160" name="Straight Connector 159">
            <a:extLst>
              <a:ext uri="{FF2B5EF4-FFF2-40B4-BE49-F238E27FC236}">
                <a16:creationId xmlns:a16="http://schemas.microsoft.com/office/drawing/2014/main" id="{5960DCD1-0BD5-4998-B0A7-35C28B6BCCD3}"/>
              </a:ext>
            </a:extLst>
          </p:cNvPr>
          <p:cNvCxnSpPr>
            <a:cxnSpLocks/>
          </p:cNvCxnSpPr>
          <p:nvPr/>
        </p:nvCxnSpPr>
        <p:spPr>
          <a:xfrm>
            <a:off x="6339699" y="6374177"/>
            <a:ext cx="8329942"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62" name="Picture 161">
            <a:extLst>
              <a:ext uri="{FF2B5EF4-FFF2-40B4-BE49-F238E27FC236}">
                <a16:creationId xmlns:a16="http://schemas.microsoft.com/office/drawing/2014/main" id="{BCD96A48-F0C5-45F0-98F9-ADA678D68D52}"/>
              </a:ext>
            </a:extLst>
          </p:cNvPr>
          <p:cNvPicPr>
            <a:picLocks noChangeAspect="1"/>
          </p:cNvPicPr>
          <p:nvPr/>
        </p:nvPicPr>
        <p:blipFill>
          <a:blip r:embed="rId16"/>
          <a:stretch>
            <a:fillRect/>
          </a:stretch>
        </p:blipFill>
        <p:spPr>
          <a:xfrm>
            <a:off x="6365421" y="16020284"/>
            <a:ext cx="4274715" cy="2273064"/>
          </a:xfrm>
          <a:prstGeom prst="rect">
            <a:avLst/>
          </a:prstGeom>
        </p:spPr>
      </p:pic>
      <p:cxnSp>
        <p:nvCxnSpPr>
          <p:cNvPr id="166" name="Straight Connector 165">
            <a:extLst>
              <a:ext uri="{FF2B5EF4-FFF2-40B4-BE49-F238E27FC236}">
                <a16:creationId xmlns:a16="http://schemas.microsoft.com/office/drawing/2014/main" id="{6D0A837D-84B7-4277-B299-2FFC0DAE1CD2}"/>
              </a:ext>
            </a:extLst>
          </p:cNvPr>
          <p:cNvCxnSpPr>
            <a:cxnSpLocks/>
          </p:cNvCxnSpPr>
          <p:nvPr/>
        </p:nvCxnSpPr>
        <p:spPr>
          <a:xfrm flipV="1">
            <a:off x="10742384" y="15815043"/>
            <a:ext cx="4198" cy="273393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2FCE0E7-33ED-477C-B530-2606E2ED7433}"/>
              </a:ext>
            </a:extLst>
          </p:cNvPr>
          <p:cNvCxnSpPr>
            <a:cxnSpLocks/>
          </p:cNvCxnSpPr>
          <p:nvPr/>
        </p:nvCxnSpPr>
        <p:spPr>
          <a:xfrm>
            <a:off x="420030" y="13486401"/>
            <a:ext cx="5778828"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73" name="Picture 172" descr="Diagram&#10;&#10;Description automatically generated">
            <a:extLst>
              <a:ext uri="{FF2B5EF4-FFF2-40B4-BE49-F238E27FC236}">
                <a16:creationId xmlns:a16="http://schemas.microsoft.com/office/drawing/2014/main" id="{CC177058-CFE3-4FDC-B84C-01E6AE1F898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5840" y="14093284"/>
            <a:ext cx="5607246" cy="3158749"/>
          </a:xfrm>
          <a:prstGeom prst="rect">
            <a:avLst/>
          </a:prstGeom>
        </p:spPr>
      </p:pic>
      <p:cxnSp>
        <p:nvCxnSpPr>
          <p:cNvPr id="199" name="Straight Connector 198">
            <a:extLst>
              <a:ext uri="{FF2B5EF4-FFF2-40B4-BE49-F238E27FC236}">
                <a16:creationId xmlns:a16="http://schemas.microsoft.com/office/drawing/2014/main" id="{DCA979EB-1161-41F0-8903-E58552BEC906}"/>
              </a:ext>
            </a:extLst>
          </p:cNvPr>
          <p:cNvCxnSpPr>
            <a:cxnSpLocks/>
          </p:cNvCxnSpPr>
          <p:nvPr/>
        </p:nvCxnSpPr>
        <p:spPr>
          <a:xfrm>
            <a:off x="6198860" y="18548978"/>
            <a:ext cx="850774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587A5AC-81FE-417D-A035-C987950ACCA3}"/>
              </a:ext>
            </a:extLst>
          </p:cNvPr>
          <p:cNvCxnSpPr>
            <a:cxnSpLocks/>
          </p:cNvCxnSpPr>
          <p:nvPr/>
        </p:nvCxnSpPr>
        <p:spPr>
          <a:xfrm>
            <a:off x="339047" y="17411971"/>
            <a:ext cx="5859811"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0D154D20-0467-461D-8B65-9E5C5A11BA05}"/>
              </a:ext>
            </a:extLst>
          </p:cNvPr>
          <p:cNvSpPr txBox="1"/>
          <p:nvPr/>
        </p:nvSpPr>
        <p:spPr>
          <a:xfrm>
            <a:off x="6256007" y="18622163"/>
            <a:ext cx="4322560" cy="477054"/>
          </a:xfrm>
          <a:prstGeom prst="rect">
            <a:avLst/>
          </a:prstGeom>
          <a:noFill/>
        </p:spPr>
        <p:txBody>
          <a:bodyPr wrap="square">
            <a:spAutoFit/>
          </a:bodyPr>
          <a:lstStyle/>
          <a:p>
            <a:r>
              <a:rPr lang="en-US" sz="2500" b="1" dirty="0">
                <a:solidFill>
                  <a:srgbClr val="002060"/>
                </a:solidFill>
                <a:latin typeface="SF Pro Display" panose="00000500000000000000" pitchFamily="50" charset="0"/>
                <a:ea typeface="SF Pro Display" panose="00000500000000000000" pitchFamily="50" charset="0"/>
              </a:rPr>
              <a:t>Conclusions &amp; Develop </a:t>
            </a:r>
          </a:p>
        </p:txBody>
      </p:sp>
      <p:sp>
        <p:nvSpPr>
          <p:cNvPr id="209" name="TextBox 208">
            <a:extLst>
              <a:ext uri="{FF2B5EF4-FFF2-40B4-BE49-F238E27FC236}">
                <a16:creationId xmlns:a16="http://schemas.microsoft.com/office/drawing/2014/main" id="{D2A11674-AF6E-4AF0-A77D-3071C22D545C}"/>
              </a:ext>
            </a:extLst>
          </p:cNvPr>
          <p:cNvSpPr txBox="1"/>
          <p:nvPr/>
        </p:nvSpPr>
        <p:spPr>
          <a:xfrm>
            <a:off x="6256007" y="19099810"/>
            <a:ext cx="4475164" cy="2399375"/>
          </a:xfrm>
          <a:prstGeom prst="rect">
            <a:avLst/>
          </a:prstGeom>
          <a:noFill/>
        </p:spPr>
        <p:txBody>
          <a:bodyPr wrap="square">
            <a:spAutoFit/>
          </a:bodyPr>
          <a:lstStyle/>
          <a:p>
            <a:r>
              <a:rPr lang="en-US" sz="1499" b="1" dirty="0">
                <a:latin typeface="SF Pro Text" panose="00000500000000000000" pitchFamily="50" charset="0"/>
                <a:ea typeface="SF Pro Text" panose="00000500000000000000" pitchFamily="50" charset="0"/>
              </a:rPr>
              <a:t>Conclusion: </a:t>
            </a:r>
            <a:r>
              <a:rPr lang="en-US" sz="1499" dirty="0">
                <a:latin typeface="SF Pro Text" panose="00000500000000000000" pitchFamily="50" charset="0"/>
                <a:ea typeface="SF Pro Text" panose="00000500000000000000" pitchFamily="50" charset="0"/>
              </a:rPr>
              <a:t>The system has properly met the set demand that is to identify the age and gender of the customer, the collected data is statistically on the mobile app for customers to observe and capture information about their customers.</a:t>
            </a:r>
          </a:p>
          <a:p>
            <a:r>
              <a:rPr lang="en-US" sz="1499" b="1" dirty="0">
                <a:latin typeface="SF Pro Text" panose="00000500000000000000" pitchFamily="50" charset="0"/>
                <a:ea typeface="SF Pro Text" panose="00000500000000000000" pitchFamily="50" charset="0"/>
              </a:rPr>
              <a:t>Develop : </a:t>
            </a:r>
            <a:r>
              <a:rPr lang="en-US" sz="1499" dirty="0">
                <a:latin typeface="SF Pro Text" panose="00000500000000000000" pitchFamily="50" charset="0"/>
                <a:ea typeface="SF Pro Text" panose="00000500000000000000" pitchFamily="50" charset="0"/>
              </a:rPr>
              <a:t>Developing more temperature cameras to measure temperature to warn of the Covid-19 epidemic season</a:t>
            </a:r>
          </a:p>
          <a:p>
            <a:endParaRPr lang="en-US" sz="1499" dirty="0">
              <a:latin typeface="SF Pro Text" panose="00000500000000000000" pitchFamily="50" charset="0"/>
              <a:ea typeface="SF Pro Text" panose="00000500000000000000" pitchFamily="50" charset="0"/>
            </a:endParaRPr>
          </a:p>
        </p:txBody>
      </p:sp>
      <p:cxnSp>
        <p:nvCxnSpPr>
          <p:cNvPr id="212" name="Straight Connector 211">
            <a:extLst>
              <a:ext uri="{FF2B5EF4-FFF2-40B4-BE49-F238E27FC236}">
                <a16:creationId xmlns:a16="http://schemas.microsoft.com/office/drawing/2014/main" id="{2985541E-C5E2-47E6-A0A8-40C798899D02}"/>
              </a:ext>
            </a:extLst>
          </p:cNvPr>
          <p:cNvCxnSpPr>
            <a:cxnSpLocks/>
          </p:cNvCxnSpPr>
          <p:nvPr/>
        </p:nvCxnSpPr>
        <p:spPr>
          <a:xfrm flipV="1">
            <a:off x="10742384" y="18928956"/>
            <a:ext cx="0" cy="212764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D84C538-9A2F-4F82-A2CF-2ED8B4BCC57B}"/>
              </a:ext>
            </a:extLst>
          </p:cNvPr>
          <p:cNvCxnSpPr>
            <a:cxnSpLocks/>
          </p:cNvCxnSpPr>
          <p:nvPr/>
        </p:nvCxnSpPr>
        <p:spPr>
          <a:xfrm flipV="1">
            <a:off x="6198856" y="18234654"/>
            <a:ext cx="0" cy="283464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25" name="Picture 224" descr="A close-up of a light bulb&#10;&#10;Description automatically generated with low confidence">
            <a:extLst>
              <a:ext uri="{FF2B5EF4-FFF2-40B4-BE49-F238E27FC236}">
                <a16:creationId xmlns:a16="http://schemas.microsoft.com/office/drawing/2014/main" id="{8D1DC8C1-DF21-4EC4-BD55-93F8CA63E54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182204" y="19141822"/>
            <a:ext cx="1758743" cy="1758743"/>
          </a:xfrm>
          <a:prstGeom prst="ellipse">
            <a:avLst/>
          </a:prstGeom>
          <a:ln w="63500" cap="rnd">
            <a:no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p:spPr>
      </p:pic>
      <p:sp>
        <p:nvSpPr>
          <p:cNvPr id="226" name="TextBox 225">
            <a:extLst>
              <a:ext uri="{FF2B5EF4-FFF2-40B4-BE49-F238E27FC236}">
                <a16:creationId xmlns:a16="http://schemas.microsoft.com/office/drawing/2014/main" id="{4E89CFDD-713C-4D86-B11F-921CF05CB53B}"/>
              </a:ext>
            </a:extLst>
          </p:cNvPr>
          <p:cNvSpPr txBox="1"/>
          <p:nvPr/>
        </p:nvSpPr>
        <p:spPr>
          <a:xfrm>
            <a:off x="13256580" y="20911499"/>
            <a:ext cx="1862770" cy="400110"/>
          </a:xfrm>
          <a:prstGeom prst="rect">
            <a:avLst/>
          </a:prstGeom>
          <a:noFill/>
        </p:spPr>
        <p:txBody>
          <a:bodyPr wrap="square">
            <a:spAutoFit/>
          </a:bodyPr>
          <a:lstStyle/>
          <a:p>
            <a:pPr algn="ctr"/>
            <a:r>
              <a:rPr lang="en-US" sz="2000" b="1" dirty="0">
                <a:latin typeface="SF Pro Text" panose="00000500000000000000" pitchFamily="50" charset="0"/>
                <a:ea typeface="SF Pro Text" panose="00000500000000000000" pitchFamily="50" charset="0"/>
              </a:rPr>
              <a:t>Trong Nghia</a:t>
            </a:r>
          </a:p>
        </p:txBody>
      </p:sp>
      <p:sp>
        <p:nvSpPr>
          <p:cNvPr id="227" name="TextBox 226">
            <a:extLst>
              <a:ext uri="{FF2B5EF4-FFF2-40B4-BE49-F238E27FC236}">
                <a16:creationId xmlns:a16="http://schemas.microsoft.com/office/drawing/2014/main" id="{EB1244C6-30D4-484B-A1C1-F9954B035223}"/>
              </a:ext>
            </a:extLst>
          </p:cNvPr>
          <p:cNvSpPr txBox="1"/>
          <p:nvPr/>
        </p:nvSpPr>
        <p:spPr>
          <a:xfrm>
            <a:off x="11265356" y="20884635"/>
            <a:ext cx="1862770" cy="400110"/>
          </a:xfrm>
          <a:prstGeom prst="rect">
            <a:avLst/>
          </a:prstGeom>
          <a:noFill/>
        </p:spPr>
        <p:txBody>
          <a:bodyPr wrap="square">
            <a:spAutoFit/>
          </a:bodyPr>
          <a:lstStyle/>
          <a:p>
            <a:pPr algn="ctr"/>
            <a:r>
              <a:rPr lang="en-US" sz="2000" b="1" dirty="0">
                <a:latin typeface="SF Pro Text" panose="00000500000000000000" pitchFamily="50" charset="0"/>
                <a:ea typeface="SF Pro Text" panose="00000500000000000000" pitchFamily="50" charset="0"/>
              </a:rPr>
              <a:t>Hoang Minh</a:t>
            </a:r>
          </a:p>
        </p:txBody>
      </p:sp>
      <p:sp>
        <p:nvSpPr>
          <p:cNvPr id="228" name="TextBox 227">
            <a:extLst>
              <a:ext uri="{FF2B5EF4-FFF2-40B4-BE49-F238E27FC236}">
                <a16:creationId xmlns:a16="http://schemas.microsoft.com/office/drawing/2014/main" id="{C68C3D78-6831-4B9A-869F-7DC7934F7DEB}"/>
              </a:ext>
            </a:extLst>
          </p:cNvPr>
          <p:cNvSpPr txBox="1"/>
          <p:nvPr/>
        </p:nvSpPr>
        <p:spPr>
          <a:xfrm>
            <a:off x="463133" y="17403390"/>
            <a:ext cx="2327701" cy="477054"/>
          </a:xfrm>
          <a:prstGeom prst="rect">
            <a:avLst/>
          </a:prstGeom>
          <a:noFill/>
        </p:spPr>
        <p:txBody>
          <a:bodyPr wrap="square">
            <a:spAutoFit/>
          </a:bodyPr>
          <a:lstStyle/>
          <a:p>
            <a:r>
              <a:rPr lang="en-US" sz="2500" b="1" dirty="0">
                <a:solidFill>
                  <a:srgbClr val="002060"/>
                </a:solidFill>
                <a:latin typeface="SF Pro Display" panose="00000500000000000000" pitchFamily="50" charset="0"/>
                <a:ea typeface="SF Pro Display" panose="00000500000000000000" pitchFamily="50" charset="0"/>
              </a:rPr>
              <a:t>References</a:t>
            </a:r>
          </a:p>
        </p:txBody>
      </p:sp>
      <p:sp>
        <p:nvSpPr>
          <p:cNvPr id="59" name="TextBox 58">
            <a:extLst>
              <a:ext uri="{FF2B5EF4-FFF2-40B4-BE49-F238E27FC236}">
                <a16:creationId xmlns:a16="http://schemas.microsoft.com/office/drawing/2014/main" id="{B7CB74C5-D82B-4E9D-B2B0-C8F9AA4FAFC3}"/>
              </a:ext>
            </a:extLst>
          </p:cNvPr>
          <p:cNvSpPr txBox="1"/>
          <p:nvPr/>
        </p:nvSpPr>
        <p:spPr>
          <a:xfrm>
            <a:off x="521281" y="17882712"/>
            <a:ext cx="5666359" cy="3788729"/>
          </a:xfrm>
          <a:prstGeom prst="rect">
            <a:avLst/>
          </a:prstGeom>
          <a:noFill/>
        </p:spPr>
        <p:txBody>
          <a:bodyPr wrap="square">
            <a:spAutoFit/>
          </a:bodyPr>
          <a:lstStyle/>
          <a:p>
            <a:pPr marL="228602" indent="-228602">
              <a:buFont typeface="+mj-lt"/>
              <a:buAutoNum type="arabicPeriod"/>
            </a:pPr>
            <a:r>
              <a:rPr lang="en-US" sz="1001" dirty="0">
                <a:latin typeface="SF Pro Text" panose="00000500000000000000" pitchFamily="50" charset="0"/>
                <a:ea typeface="SF Pro Text" panose="00000500000000000000" pitchFamily="50" charset="0"/>
              </a:rPr>
              <a:t>R. T. L. V. G. Rasmus </a:t>
            </a:r>
            <a:r>
              <a:rPr lang="en-US" sz="1001" dirty="0" err="1">
                <a:latin typeface="SF Pro Text" panose="00000500000000000000" pitchFamily="50" charset="0"/>
                <a:ea typeface="SF Pro Text" panose="00000500000000000000" pitchFamily="50" charset="0"/>
              </a:rPr>
              <a:t>Rothe</a:t>
            </a:r>
            <a:r>
              <a:rPr lang="en-US" sz="1001" dirty="0">
                <a:latin typeface="SF Pro Text" panose="00000500000000000000" pitchFamily="50" charset="0"/>
                <a:ea typeface="SF Pro Text" panose="00000500000000000000" pitchFamily="50" charset="0"/>
              </a:rPr>
              <a:t>, "IMDB-WIKI – 500k+ face images with age and gender labels," [Online]. Available: https://data.vision.ee.ethz.ch/cvl/rrothe/imdb-wiki/. [Accessed 1 3 2021].</a:t>
            </a:r>
          </a:p>
          <a:p>
            <a:pPr marL="228602" indent="-228602">
              <a:buFont typeface="+mj-lt"/>
              <a:buAutoNum type="arabicPeriod"/>
            </a:pPr>
            <a:r>
              <a:rPr lang="en-US" sz="1001" dirty="0">
                <a:latin typeface="SF Pro Text" panose="00000500000000000000" pitchFamily="50" charset="0"/>
                <a:ea typeface="SF Pro Text" panose="00000500000000000000" pitchFamily="50" charset="0"/>
              </a:rPr>
              <a:t>R. T. L. V. G. Rasmus </a:t>
            </a:r>
            <a:r>
              <a:rPr lang="en-US" sz="1001" dirty="0" err="1">
                <a:latin typeface="SF Pro Text" panose="00000500000000000000" pitchFamily="50" charset="0"/>
                <a:ea typeface="SF Pro Text" panose="00000500000000000000" pitchFamily="50" charset="0"/>
              </a:rPr>
              <a:t>Rothe</a:t>
            </a:r>
            <a:r>
              <a:rPr lang="en-US" sz="1001" dirty="0">
                <a:latin typeface="SF Pro Text" panose="00000500000000000000" pitchFamily="50" charset="0"/>
                <a:ea typeface="SF Pro Text" panose="00000500000000000000" pitchFamily="50" charset="0"/>
              </a:rPr>
              <a:t>, "eth_biwi_01299.pdf," [Online]. Available: https://data.vision.ee.ethz.ch/cvl/publications/papers/articles/eth_biwi_01299.pdf. [Accessed 1 3 2021].</a:t>
            </a:r>
          </a:p>
          <a:p>
            <a:pPr marL="228602" indent="-228602">
              <a:buFont typeface="+mj-lt"/>
              <a:buAutoNum type="arabicPeriod"/>
            </a:pPr>
            <a:r>
              <a:rPr lang="en-US" sz="1001" dirty="0">
                <a:latin typeface="SF Pro Text" panose="00000500000000000000" pitchFamily="50" charset="0"/>
                <a:ea typeface="SF Pro Text" panose="00000500000000000000" pitchFamily="50" charset="0"/>
              </a:rPr>
              <a:t>L. Khachatryan, "lev1khachatryan/Centroid-</a:t>
            </a:r>
            <a:r>
              <a:rPr lang="en-US" sz="1001" dirty="0" err="1">
                <a:latin typeface="SF Pro Text" panose="00000500000000000000" pitchFamily="50" charset="0"/>
                <a:ea typeface="SF Pro Text" panose="00000500000000000000" pitchFamily="50" charset="0"/>
              </a:rPr>
              <a:t>Based_Object_Tracking</a:t>
            </a:r>
            <a:r>
              <a:rPr lang="en-US" sz="1001" dirty="0">
                <a:latin typeface="SF Pro Text" panose="00000500000000000000" pitchFamily="50" charset="0"/>
                <a:ea typeface="SF Pro Text" panose="00000500000000000000" pitchFamily="50" charset="0"/>
              </a:rPr>
              <a:t>: A case study: centroid based object tracking," [Online]. Available: https://github.com/lev1khachatryan/Centroid-Based_Object_Tracking. [Accessed 3 3 2021].</a:t>
            </a:r>
          </a:p>
          <a:p>
            <a:pPr marL="228602" indent="-228602">
              <a:buFont typeface="+mj-lt"/>
              <a:buAutoNum type="arabicPeriod"/>
            </a:pPr>
            <a:r>
              <a:rPr lang="en-US" sz="1001" dirty="0">
                <a:latin typeface="SF Pro Text" panose="00000500000000000000" pitchFamily="50" charset="0"/>
                <a:ea typeface="SF Pro Text" panose="00000500000000000000" pitchFamily="50" charset="0"/>
              </a:rPr>
              <a:t>O. </a:t>
            </a:r>
            <a:r>
              <a:rPr lang="en-US" sz="1001" dirty="0" err="1">
                <a:latin typeface="SF Pro Text" panose="00000500000000000000" pitchFamily="50" charset="0"/>
                <a:ea typeface="SF Pro Text" panose="00000500000000000000" pitchFamily="50" charset="0"/>
              </a:rPr>
              <a:t>Gurbych</a:t>
            </a:r>
            <a:r>
              <a:rPr lang="en-US" sz="1001" dirty="0">
                <a:latin typeface="SF Pro Text" panose="00000500000000000000" pitchFamily="50" charset="0"/>
                <a:ea typeface="SF Pro Text" panose="00000500000000000000" pitchFamily="50" charset="0"/>
              </a:rPr>
              <a:t>, "Deep Learning for Age &amp; Gender Recognition - YouTube," [Online]. Available: https://www.youtube.com/watch?v=7L6SCufzYT8&amp;t[Accessed 2 3 2021].</a:t>
            </a:r>
          </a:p>
          <a:p>
            <a:pPr marL="228602" indent="-228602">
              <a:buFont typeface="+mj-lt"/>
              <a:buAutoNum type="arabicPeriod"/>
            </a:pPr>
            <a:r>
              <a:rPr lang="en-US" sz="1001" dirty="0">
                <a:latin typeface="SF Pro Text" panose="00000500000000000000" pitchFamily="50" charset="0"/>
                <a:ea typeface="SF Pro Text" panose="00000500000000000000" pitchFamily="50" charset="0"/>
              </a:rPr>
              <a:t>S. I. </a:t>
            </a:r>
            <a:r>
              <a:rPr lang="en-US" sz="1001" dirty="0" err="1">
                <a:latin typeface="SF Pro Text" panose="00000500000000000000" pitchFamily="50" charset="0"/>
                <a:ea typeface="SF Pro Text" panose="00000500000000000000" pitchFamily="50" charset="0"/>
              </a:rPr>
              <a:t>Serengil</a:t>
            </a:r>
            <a:r>
              <a:rPr lang="en-US" sz="1001" dirty="0">
                <a:latin typeface="SF Pro Text" panose="00000500000000000000" pitchFamily="50" charset="0"/>
                <a:ea typeface="SF Pro Text" panose="00000500000000000000" pitchFamily="50" charset="0"/>
              </a:rPr>
              <a:t>, "Apparent Age and Gender Prediction in </a:t>
            </a:r>
            <a:r>
              <a:rPr lang="en-US" sz="1001" dirty="0" err="1">
                <a:latin typeface="SF Pro Text" panose="00000500000000000000" pitchFamily="50" charset="0"/>
                <a:ea typeface="SF Pro Text" panose="00000500000000000000" pitchFamily="50" charset="0"/>
              </a:rPr>
              <a:t>Keras</a:t>
            </a:r>
            <a:r>
              <a:rPr lang="en-US" sz="1001" dirty="0">
                <a:latin typeface="SF Pro Text" panose="00000500000000000000" pitchFamily="50" charset="0"/>
                <a:ea typeface="SF Pro Text" panose="00000500000000000000" pitchFamily="50" charset="0"/>
              </a:rPr>
              <a:t> - </a:t>
            </a:r>
            <a:r>
              <a:rPr lang="en-US" sz="1001" dirty="0" err="1">
                <a:latin typeface="SF Pro Text" panose="00000500000000000000" pitchFamily="50" charset="0"/>
                <a:ea typeface="SF Pro Text" panose="00000500000000000000" pitchFamily="50" charset="0"/>
              </a:rPr>
              <a:t>Sefik</a:t>
            </a:r>
            <a:r>
              <a:rPr lang="en-US" sz="1001" dirty="0">
                <a:latin typeface="SF Pro Text" panose="00000500000000000000" pitchFamily="50" charset="0"/>
                <a:ea typeface="SF Pro Text" panose="00000500000000000000" pitchFamily="50" charset="0"/>
              </a:rPr>
              <a:t> </a:t>
            </a:r>
            <a:r>
              <a:rPr lang="en-US" sz="1001" dirty="0" err="1">
                <a:latin typeface="SF Pro Text" panose="00000500000000000000" pitchFamily="50" charset="0"/>
                <a:ea typeface="SF Pro Text" panose="00000500000000000000" pitchFamily="50" charset="0"/>
              </a:rPr>
              <a:t>Ilkin</a:t>
            </a:r>
            <a:r>
              <a:rPr lang="en-US" sz="1001" dirty="0">
                <a:latin typeface="SF Pro Text" panose="00000500000000000000" pitchFamily="50" charset="0"/>
                <a:ea typeface="SF Pro Text" panose="00000500000000000000" pitchFamily="50" charset="0"/>
              </a:rPr>
              <a:t> </a:t>
            </a:r>
            <a:r>
              <a:rPr lang="en-US" sz="1001" dirty="0" err="1">
                <a:latin typeface="SF Pro Text" panose="00000500000000000000" pitchFamily="50" charset="0"/>
                <a:ea typeface="SF Pro Text" panose="00000500000000000000" pitchFamily="50" charset="0"/>
              </a:rPr>
              <a:t>Serengil</a:t>
            </a:r>
            <a:r>
              <a:rPr lang="en-US" sz="1001" dirty="0">
                <a:latin typeface="SF Pro Text" panose="00000500000000000000" pitchFamily="50" charset="0"/>
                <a:ea typeface="SF Pro Text" panose="00000500000000000000" pitchFamily="50" charset="0"/>
              </a:rPr>
              <a:t>," [Online]. Available: https://sefiks.com/2019/02/13/apparent-age-and-gender-prediction-in-keras/. [Accessed 1 3 2021].</a:t>
            </a:r>
          </a:p>
          <a:p>
            <a:pPr marL="228602" indent="-228602">
              <a:buFont typeface="+mj-lt"/>
              <a:buAutoNum type="arabicPeriod"/>
            </a:pPr>
            <a:r>
              <a:rPr lang="en-US" sz="1001" dirty="0">
                <a:latin typeface="SF Pro Text" panose="00000500000000000000" pitchFamily="50" charset="0"/>
                <a:ea typeface="SF Pro Text" panose="00000500000000000000" pitchFamily="50" charset="0"/>
              </a:rPr>
              <a:t>I. Facebook, "Introduction . React Native," [Online]. Available: https://reactnative.dev/docs/getting-started. [Accessed 1 2 2021].</a:t>
            </a:r>
          </a:p>
          <a:p>
            <a:pPr marL="228602" indent="-228602">
              <a:buFont typeface="+mj-lt"/>
              <a:buAutoNum type="arabicPeriod"/>
            </a:pPr>
            <a:r>
              <a:rPr lang="en-US" sz="1001" dirty="0">
                <a:latin typeface="SF Pro Text" panose="00000500000000000000" pitchFamily="50" charset="0"/>
                <a:ea typeface="SF Pro Text" panose="00000500000000000000" pitchFamily="50" charset="0"/>
              </a:rPr>
              <a:t>Google, "Flutter documentation - Flutter," [Online]. Available: https://flutter.dev/docs. [Accessed 1 2 2021].</a:t>
            </a:r>
          </a:p>
          <a:p>
            <a:pPr marL="228602" indent="-228602">
              <a:buFont typeface="+mj-lt"/>
              <a:buAutoNum type="arabicPeriod"/>
            </a:pPr>
            <a:r>
              <a:rPr lang="en-US" sz="1001" dirty="0">
                <a:latin typeface="SF Pro Text" panose="00000500000000000000" pitchFamily="50" charset="0"/>
                <a:ea typeface="SF Pro Text" panose="00000500000000000000" pitchFamily="50" charset="0"/>
              </a:rPr>
              <a:t>Google, "Documentation | Firebase," [Online]. Available: https://firebase.google.com/docs. [Accessed 1 4 2021].</a:t>
            </a:r>
          </a:p>
          <a:p>
            <a:pPr marL="228602" indent="-228602">
              <a:buFont typeface="+mj-lt"/>
              <a:buAutoNum type="arabicPeriod"/>
            </a:pPr>
            <a:endParaRPr lang="en-US" sz="1001" dirty="0">
              <a:latin typeface="SF Pro Text" panose="00000500000000000000" pitchFamily="50" charset="0"/>
              <a:ea typeface="SF Pro Text" panose="00000500000000000000" pitchFamily="50" charset="0"/>
            </a:endParaRPr>
          </a:p>
          <a:p>
            <a:pPr marL="228602" indent="-228602">
              <a:buFont typeface="+mj-lt"/>
              <a:buAutoNum type="arabicPeriod"/>
            </a:pPr>
            <a:endParaRPr lang="en-US" sz="1001" dirty="0">
              <a:latin typeface="SF Pro Text" panose="00000500000000000000" pitchFamily="50" charset="0"/>
              <a:ea typeface="SF Pro Text" panose="00000500000000000000" pitchFamily="50" charset="0"/>
            </a:endParaRPr>
          </a:p>
          <a:p>
            <a:endParaRPr lang="en-US" sz="1001" dirty="0">
              <a:latin typeface="SF Pro Text" panose="00000500000000000000" pitchFamily="50" charset="0"/>
              <a:ea typeface="SF Pro Text" panose="00000500000000000000" pitchFamily="50" charset="0"/>
            </a:endParaRPr>
          </a:p>
        </p:txBody>
      </p:sp>
      <p:pic>
        <p:nvPicPr>
          <p:cNvPr id="9" name="Picture 8" descr="A person in a suit&#10;&#10;Description automatically generated">
            <a:extLst>
              <a:ext uri="{FF2B5EF4-FFF2-40B4-BE49-F238E27FC236}">
                <a16:creationId xmlns:a16="http://schemas.microsoft.com/office/drawing/2014/main" id="{A6E55D3A-1912-0BF4-6824-938515806946}"/>
              </a:ext>
            </a:extLst>
          </p:cNvPr>
          <p:cNvPicPr>
            <a:picLocks noChangeAspect="1"/>
          </p:cNvPicPr>
          <p:nvPr/>
        </p:nvPicPr>
        <p:blipFill rotWithShape="1">
          <a:blip r:embed="rId19">
            <a:extLst>
              <a:ext uri="{28A0092B-C50C-407E-A947-70E740481C1C}">
                <a14:useLocalDpi xmlns:a14="http://schemas.microsoft.com/office/drawing/2010/main" val="0"/>
              </a:ext>
            </a:extLst>
          </a:blip>
          <a:srcRect l="1950" t="12899" r="-1950" b="15383"/>
          <a:stretch/>
        </p:blipFill>
        <p:spPr>
          <a:xfrm>
            <a:off x="11251999" y="19141821"/>
            <a:ext cx="1758745" cy="1758745"/>
          </a:xfrm>
          <a:prstGeom prst="flowChartConnector">
            <a:avLst/>
          </a:prstGeom>
        </p:spPr>
      </p:pic>
      <p:pic>
        <p:nvPicPr>
          <p:cNvPr id="32" name="Picture 31" descr="A screenshot of a computer&#10;&#10;Description automatically generated">
            <a:extLst>
              <a:ext uri="{FF2B5EF4-FFF2-40B4-BE49-F238E27FC236}">
                <a16:creationId xmlns:a16="http://schemas.microsoft.com/office/drawing/2014/main" id="{E0F7E1EE-B716-5C16-5E50-2B148D47465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463713" y="12835186"/>
            <a:ext cx="3982833" cy="2240345"/>
          </a:xfrm>
          <a:prstGeom prst="rect">
            <a:avLst/>
          </a:prstGeom>
        </p:spPr>
      </p:pic>
      <p:pic>
        <p:nvPicPr>
          <p:cNvPr id="35" name="Picture 34" descr="A yellow object with black outline&#10;&#10;Description automatically generated">
            <a:extLst>
              <a:ext uri="{FF2B5EF4-FFF2-40B4-BE49-F238E27FC236}">
                <a16:creationId xmlns:a16="http://schemas.microsoft.com/office/drawing/2014/main" id="{6ABDDF55-EC90-C64B-BB3B-075625A1BA8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383069" y="7830019"/>
            <a:ext cx="786131" cy="982663"/>
          </a:xfrm>
          <a:prstGeom prst="rect">
            <a:avLst/>
          </a:prstGeom>
        </p:spPr>
      </p:pic>
      <p:cxnSp>
        <p:nvCxnSpPr>
          <p:cNvPr id="36" name="Straight Connector 35">
            <a:extLst>
              <a:ext uri="{FF2B5EF4-FFF2-40B4-BE49-F238E27FC236}">
                <a16:creationId xmlns:a16="http://schemas.microsoft.com/office/drawing/2014/main" id="{0E2929A9-DABC-88D5-6C27-EE42AE5EED87}"/>
              </a:ext>
            </a:extLst>
          </p:cNvPr>
          <p:cNvCxnSpPr>
            <a:cxnSpLocks/>
            <a:endCxn id="35" idx="2"/>
          </p:cNvCxnSpPr>
          <p:nvPr/>
        </p:nvCxnSpPr>
        <p:spPr>
          <a:xfrm flipH="1" flipV="1">
            <a:off x="10776136" y="8812680"/>
            <a:ext cx="31092" cy="624857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231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492</TotalTime>
  <Words>511</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SF Pro Display</vt:lpstr>
      <vt:lpstr>SF Pro Text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Hoàng Minh</dc:creator>
  <cp:lastModifiedBy>FNU LNU</cp:lastModifiedBy>
  <cp:revision>89</cp:revision>
  <dcterms:created xsi:type="dcterms:W3CDTF">2021-07-03T04:08:35Z</dcterms:created>
  <dcterms:modified xsi:type="dcterms:W3CDTF">2023-08-06T09:08:52Z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2023-08-06T08:54:45Z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276437c3-e7cf-494d-8491-2af95d3e8846</vt:lpwstr>
  </property>
  <property fmtid="{D5CDD505-2E9C-101B-9397-08002B2CF9AE}" pid="7" name="MSIP_Label_defa4170-0d19-0005-0004-bc88714345d2_ActionId">
    <vt:lpwstr>b35742a3-ac12-47bc-9714-f39c14fcd22e</vt:lpwstr>
  </property>
  <property fmtid="{D5CDD505-2E9C-101B-9397-08002B2CF9AE}" pid="8" name="MSIP_Label_defa4170-0d19-0005-0004-bc88714345d2_ContentBits">
    <vt:lpwstr>0</vt:lpwstr>
  </property>
</Properties>
</file>