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409" r:id="rId3"/>
    <p:sldId id="422" r:id="rId4"/>
    <p:sldId id="427" r:id="rId5"/>
    <p:sldId id="445" r:id="rId6"/>
    <p:sldId id="418" r:id="rId7"/>
    <p:sldId id="446" r:id="rId8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6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智 王" initials="智王" lastIdx="1" clrIdx="0">
    <p:extLst>
      <p:ext uri="{19B8F6BF-5375-455C-9EA6-DF929625EA0E}">
        <p15:presenceInfo xmlns:p15="http://schemas.microsoft.com/office/powerpoint/2012/main" userId="99783523d681341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7573" autoAdjust="0"/>
  </p:normalViewPr>
  <p:slideViewPr>
    <p:cSldViewPr showGuides="1">
      <p:cViewPr varScale="1">
        <p:scale>
          <a:sx n="74" d="100"/>
          <a:sy n="74" d="100"/>
        </p:scale>
        <p:origin x="1344" y="67"/>
      </p:cViewPr>
      <p:guideLst>
        <p:guide orient="horz" pos="2160"/>
        <p:guide pos="27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41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zh-CN" altLang="en-US" sz="1200" dirty="0"/>
              <a:t>1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4768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0042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3715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57900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5195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2651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6" name="文本框 1"/>
          <p:cNvSpPr txBox="1"/>
          <p:nvPr/>
        </p:nvSpPr>
        <p:spPr>
          <a:xfrm>
            <a:off x="6767513" y="5527266"/>
            <a:ext cx="2376487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800" dirty="0"/>
              <a:t>汇报人：康敏松</a:t>
            </a:r>
            <a:endParaRPr lang="en-US" altLang="zh-CN" sz="1800" dirty="0"/>
          </a:p>
        </p:txBody>
      </p:sp>
      <p:sp>
        <p:nvSpPr>
          <p:cNvPr id="3077" name="Rectangle 2"/>
          <p:cNvSpPr txBox="1"/>
          <p:nvPr/>
        </p:nvSpPr>
        <p:spPr>
          <a:xfrm>
            <a:off x="125412" y="2697957"/>
            <a:ext cx="8893175" cy="113188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3300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GAN-</a:t>
            </a:r>
            <a:r>
              <a:rPr lang="zh-CN" altLang="en-US" sz="3300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实践</a:t>
            </a:r>
            <a:endParaRPr lang="zh-CN" altLang="zh-CN" sz="3300" dirty="0">
              <a:solidFill>
                <a:schemeClr val="tx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079" name="文本框 1"/>
          <p:cNvSpPr txBox="1"/>
          <p:nvPr/>
        </p:nvSpPr>
        <p:spPr>
          <a:xfrm>
            <a:off x="6642100" y="5934869"/>
            <a:ext cx="2376487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dirty="0"/>
              <a:t>2024</a:t>
            </a:r>
            <a:r>
              <a:rPr lang="zh-CN" altLang="en-US" sz="1800" dirty="0"/>
              <a:t>年</a:t>
            </a:r>
            <a:r>
              <a:rPr lang="en-US" altLang="zh-CN" sz="1800" dirty="0"/>
              <a:t>3</a:t>
            </a:r>
            <a:r>
              <a:rPr lang="zh-CN" altLang="en-US" sz="1800" dirty="0"/>
              <a:t>月</a:t>
            </a:r>
            <a:r>
              <a:rPr lang="en-US" altLang="zh-CN" sz="1800" dirty="0"/>
              <a:t>29</a:t>
            </a:r>
            <a:r>
              <a:rPr lang="zh-CN" altLang="en-US" sz="1800" dirty="0"/>
              <a:t>日</a:t>
            </a:r>
            <a:endParaRPr lang="en-US" altLang="zh-CN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3075" descr="a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Rectangle 12"/>
          <p:cNvSpPr txBox="1">
            <a:spLocks noGrp="1"/>
          </p:cNvSpPr>
          <p:nvPr/>
        </p:nvSpPr>
        <p:spPr>
          <a:xfrm>
            <a:off x="7029450" y="6392863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r">
              <a:lnSpc>
                <a:spcPct val="100000"/>
              </a:lnSpc>
              <a:spcAft>
                <a:spcPct val="0"/>
              </a:spcAft>
              <a:buNone/>
            </a:pPr>
            <a:fld id="{9A0DB2DC-4C9A-4742-B13C-FB6460FD3503}" type="slidenum">
              <a:rPr lang="en-US" altLang="zh-CN" sz="1400" dirty="0">
                <a:solidFill>
                  <a:srgbClr val="1C1C1C"/>
                </a:solidFill>
                <a:latin typeface="Times New Roman" panose="02020603050405020304" charset="0"/>
                <a:ea typeface="宋体" panose="02010600030101010101" pitchFamily="2" charset="-122"/>
              </a:rPr>
              <a:t>2</a:t>
            </a:fld>
            <a:endParaRPr lang="en-US" altLang="zh-CN" sz="1400" dirty="0">
              <a:solidFill>
                <a:srgbClr val="1C1C1C"/>
              </a:solidFill>
              <a:latin typeface="Times New Roman" panose="02020603050405020304" charset="0"/>
              <a:ea typeface="Times New Roman" panose="02020603050405020304" charset="0"/>
            </a:endParaRPr>
          </a:p>
        </p:txBody>
      </p:sp>
      <p:sp>
        <p:nvSpPr>
          <p:cNvPr id="3" name="标题 3073"/>
          <p:cNvSpPr>
            <a:spLocks noGrp="1"/>
          </p:cNvSpPr>
          <p:nvPr/>
        </p:nvSpPr>
        <p:spPr>
          <a:xfrm>
            <a:off x="3481705" y="243205"/>
            <a:ext cx="5547360" cy="28765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2800" b="1" kern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5" name="标题 3073"/>
          <p:cNvSpPr>
            <a:spLocks noGrp="1"/>
          </p:cNvSpPr>
          <p:nvPr/>
        </p:nvSpPr>
        <p:spPr>
          <a:xfrm>
            <a:off x="3052445" y="243205"/>
            <a:ext cx="5976620" cy="28765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kern="0" dirty="0">
                <a:solidFill>
                  <a:srgbClr val="1C1C1C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  <a:sym typeface="+mn-ea"/>
              </a:rPr>
              <a:t>GAN</a:t>
            </a:r>
            <a:r>
              <a:rPr lang="zh-CN" altLang="en-US" sz="2800" b="1" kern="0" dirty="0">
                <a:solidFill>
                  <a:srgbClr val="1C1C1C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  <a:sym typeface="+mn-ea"/>
              </a:rPr>
              <a:t>结构</a:t>
            </a:r>
            <a:endParaRPr lang="en-US" altLang="zh-CN" sz="2800" b="1" kern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F687532-DA0A-4F47-8C2D-CAE63F4EA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935" y="908720"/>
            <a:ext cx="8626129" cy="4290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900B91F-4916-4966-86F7-4026B6499476}"/>
              </a:ext>
            </a:extLst>
          </p:cNvPr>
          <p:cNvSpPr txBox="1"/>
          <p:nvPr/>
        </p:nvSpPr>
        <p:spPr>
          <a:xfrm>
            <a:off x="410367" y="4942909"/>
            <a:ext cx="8626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0" dirty="0">
                <a:solidFill>
                  <a:srgbClr val="4F4F4F"/>
                </a:solidFill>
                <a:effectLst/>
                <a:latin typeface="-apple-system"/>
              </a:rPr>
              <a:t>生成器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一般使用以随机噪声作为输入，其输出为生成的样本，也就是一张假的图片。这样样本和真实给定的样本一起给判别器模型训练。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04E1255-E97B-4FD4-8FD9-3E8C60B75E42}"/>
              </a:ext>
            </a:extLst>
          </p:cNvPr>
          <p:cNvSpPr txBox="1"/>
          <p:nvPr/>
        </p:nvSpPr>
        <p:spPr>
          <a:xfrm>
            <a:off x="402951" y="5661248"/>
            <a:ext cx="8201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0" dirty="0">
                <a:solidFill>
                  <a:srgbClr val="4F4F4F"/>
                </a:solidFill>
                <a:effectLst/>
                <a:latin typeface="-apple-system"/>
              </a:rPr>
              <a:t>判别器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-apple-system"/>
              </a:rPr>
              <a:t>是一个二分类器，判别一个样本是真实的样本还是生成器生成的样本。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0838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3075" descr="a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Rectangle 12"/>
          <p:cNvSpPr txBox="1">
            <a:spLocks noGrp="1"/>
          </p:cNvSpPr>
          <p:nvPr/>
        </p:nvSpPr>
        <p:spPr>
          <a:xfrm>
            <a:off x="7029450" y="6392863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r">
              <a:lnSpc>
                <a:spcPct val="100000"/>
              </a:lnSpc>
              <a:spcAft>
                <a:spcPct val="0"/>
              </a:spcAft>
              <a:buNone/>
            </a:pPr>
            <a:fld id="{9A0DB2DC-4C9A-4742-B13C-FB6460FD3503}" type="slidenum">
              <a:rPr lang="en-US" altLang="zh-CN" sz="1400" dirty="0">
                <a:solidFill>
                  <a:srgbClr val="1C1C1C"/>
                </a:solidFill>
                <a:latin typeface="Times New Roman" panose="02020603050405020304" charset="0"/>
                <a:ea typeface="宋体" panose="02010600030101010101" pitchFamily="2" charset="-122"/>
              </a:rPr>
              <a:t>3</a:t>
            </a:fld>
            <a:endParaRPr lang="en-US" altLang="zh-CN" sz="1400" dirty="0">
              <a:solidFill>
                <a:srgbClr val="1C1C1C"/>
              </a:solidFill>
              <a:latin typeface="Times New Roman" panose="02020603050405020304" charset="0"/>
              <a:ea typeface="Times New Roman" panose="02020603050405020304" charset="0"/>
            </a:endParaRPr>
          </a:p>
        </p:txBody>
      </p:sp>
      <p:sp>
        <p:nvSpPr>
          <p:cNvPr id="3" name="标题 3073"/>
          <p:cNvSpPr>
            <a:spLocks noGrp="1"/>
          </p:cNvSpPr>
          <p:nvPr/>
        </p:nvSpPr>
        <p:spPr>
          <a:xfrm>
            <a:off x="3481705" y="243205"/>
            <a:ext cx="5547360" cy="28765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2800" b="1" kern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5" name="标题 3073"/>
          <p:cNvSpPr>
            <a:spLocks noGrp="1"/>
          </p:cNvSpPr>
          <p:nvPr/>
        </p:nvSpPr>
        <p:spPr>
          <a:xfrm>
            <a:off x="3052445" y="243205"/>
            <a:ext cx="5976620" cy="28765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800" b="1" kern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8B36A29-8CF0-491A-A1A1-3DA6F03044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88" y="1196752"/>
            <a:ext cx="5982535" cy="55252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7ADF9F9-0546-40AB-9D4C-DCC4DA6E7F0E}"/>
              </a:ext>
            </a:extLst>
          </p:cNvPr>
          <p:cNvSpPr txBox="1"/>
          <p:nvPr/>
        </p:nvSpPr>
        <p:spPr>
          <a:xfrm>
            <a:off x="395536" y="125946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目标函数：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0A1CA31-785D-4102-A42E-F4664BAAF7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4327" y="1971814"/>
            <a:ext cx="7045351" cy="454317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7776694-284F-43B5-AA2C-0C889159B3EC}"/>
              </a:ext>
            </a:extLst>
          </p:cNvPr>
          <p:cNvSpPr txBox="1"/>
          <p:nvPr/>
        </p:nvSpPr>
        <p:spPr>
          <a:xfrm>
            <a:off x="323528" y="191683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GAN</a:t>
            </a:r>
            <a:r>
              <a:rPr lang="zh-CN" altLang="en-US" dirty="0"/>
              <a:t>的训练：</a:t>
            </a:r>
          </a:p>
        </p:txBody>
      </p:sp>
    </p:spTree>
    <p:extLst>
      <p:ext uri="{BB962C8B-B14F-4D97-AF65-F5344CB8AC3E}">
        <p14:creationId xmlns:p14="http://schemas.microsoft.com/office/powerpoint/2010/main" val="4235427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3075" descr="a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7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Rectangle 12"/>
          <p:cNvSpPr txBox="1">
            <a:spLocks noGrp="1"/>
          </p:cNvSpPr>
          <p:nvPr/>
        </p:nvSpPr>
        <p:spPr>
          <a:xfrm>
            <a:off x="7029450" y="6392863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r">
              <a:lnSpc>
                <a:spcPct val="100000"/>
              </a:lnSpc>
              <a:spcAft>
                <a:spcPct val="0"/>
              </a:spcAft>
              <a:buNone/>
            </a:pPr>
            <a:fld id="{9A0DB2DC-4C9A-4742-B13C-FB6460FD3503}" type="slidenum">
              <a:rPr lang="en-US" altLang="zh-CN" sz="1400" dirty="0">
                <a:solidFill>
                  <a:srgbClr val="1C1C1C"/>
                </a:solidFill>
                <a:latin typeface="Times New Roman" panose="02020603050405020304" charset="0"/>
                <a:ea typeface="宋体" panose="02010600030101010101" pitchFamily="2" charset="-122"/>
              </a:rPr>
              <a:t>4</a:t>
            </a:fld>
            <a:endParaRPr lang="en-US" altLang="zh-CN" sz="1400" dirty="0">
              <a:solidFill>
                <a:srgbClr val="1C1C1C"/>
              </a:solidFill>
              <a:latin typeface="Times New Roman" panose="02020603050405020304" charset="0"/>
              <a:ea typeface="Times New Roman" panose="02020603050405020304" charset="0"/>
            </a:endParaRPr>
          </a:p>
        </p:txBody>
      </p:sp>
      <p:sp>
        <p:nvSpPr>
          <p:cNvPr id="3" name="标题 3073"/>
          <p:cNvSpPr>
            <a:spLocks noGrp="1"/>
          </p:cNvSpPr>
          <p:nvPr/>
        </p:nvSpPr>
        <p:spPr>
          <a:xfrm>
            <a:off x="3481705" y="243205"/>
            <a:ext cx="5547360" cy="28765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2800" b="1" kern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15" name="标题 3073">
            <a:extLst>
              <a:ext uri="{FF2B5EF4-FFF2-40B4-BE49-F238E27FC236}">
                <a16:creationId xmlns:a16="http://schemas.microsoft.com/office/drawing/2014/main" id="{21CC3781-D616-9E5B-FABC-D309BE1F9E85}"/>
              </a:ext>
            </a:extLst>
          </p:cNvPr>
          <p:cNvSpPr>
            <a:spLocks noGrp="1"/>
          </p:cNvSpPr>
          <p:nvPr/>
        </p:nvSpPr>
        <p:spPr>
          <a:xfrm>
            <a:off x="3052445" y="243205"/>
            <a:ext cx="5976620" cy="28765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800" b="1" kern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AA16FD5-E2E7-467E-A1B6-A5FE763F7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1124744"/>
            <a:ext cx="8208912" cy="326972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1FDAAED-3C29-4BB3-AB23-1486557A2916}"/>
              </a:ext>
            </a:extLst>
          </p:cNvPr>
          <p:cNvSpPr txBox="1"/>
          <p:nvPr/>
        </p:nvSpPr>
        <p:spPr>
          <a:xfrm>
            <a:off x="899592" y="1124744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GAN</a:t>
            </a:r>
            <a:r>
              <a:rPr lang="zh-CN" altLang="en-US" dirty="0"/>
              <a:t>在训练过程中判别器和生成器的分布变化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810AF7-230B-4AA2-B0F6-FDA771AF2846}"/>
              </a:ext>
            </a:extLst>
          </p:cNvPr>
          <p:cNvSpPr txBox="1"/>
          <p:nvPr/>
        </p:nvSpPr>
        <p:spPr>
          <a:xfrm>
            <a:off x="683568" y="550794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数据集介绍：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36AF3F8-987C-47AF-88DF-15124920AF39}"/>
              </a:ext>
            </a:extLst>
          </p:cNvPr>
          <p:cNvSpPr txBox="1"/>
          <p:nvPr/>
        </p:nvSpPr>
        <p:spPr>
          <a:xfrm>
            <a:off x="2195736" y="5518973"/>
            <a:ext cx="5544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MINST</a:t>
            </a:r>
            <a:r>
              <a:rPr lang="zh-CN" altLang="en-US" dirty="0"/>
              <a:t>手写数字的图片，训练集包括</a:t>
            </a:r>
            <a:r>
              <a:rPr lang="en-US" altLang="zh-CN" dirty="0"/>
              <a:t>60000</a:t>
            </a:r>
            <a:r>
              <a:rPr lang="zh-CN" altLang="en-US" dirty="0"/>
              <a:t>张图像和标签，图片大小为</a:t>
            </a:r>
            <a:r>
              <a:rPr lang="en-US" altLang="zh-CN" dirty="0"/>
              <a:t>28 * 28 *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6976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3075" descr="a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7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Rectangle 12"/>
          <p:cNvSpPr txBox="1">
            <a:spLocks noGrp="1"/>
          </p:cNvSpPr>
          <p:nvPr/>
        </p:nvSpPr>
        <p:spPr>
          <a:xfrm>
            <a:off x="7029450" y="6392863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r">
              <a:lnSpc>
                <a:spcPct val="100000"/>
              </a:lnSpc>
              <a:spcAft>
                <a:spcPct val="0"/>
              </a:spcAft>
              <a:buNone/>
            </a:pPr>
            <a:fld id="{9A0DB2DC-4C9A-4742-B13C-FB6460FD3503}" type="slidenum">
              <a:rPr lang="en-US" altLang="zh-CN" sz="1400" dirty="0">
                <a:solidFill>
                  <a:srgbClr val="1C1C1C"/>
                </a:solidFill>
                <a:latin typeface="Times New Roman" panose="02020603050405020304" charset="0"/>
                <a:ea typeface="宋体" panose="02010600030101010101" pitchFamily="2" charset="-122"/>
              </a:rPr>
              <a:t>5</a:t>
            </a:fld>
            <a:endParaRPr lang="en-US" altLang="zh-CN" sz="1400" dirty="0">
              <a:solidFill>
                <a:srgbClr val="1C1C1C"/>
              </a:solidFill>
              <a:latin typeface="Times New Roman" panose="02020603050405020304" charset="0"/>
              <a:ea typeface="Times New Roman" panose="02020603050405020304" charset="0"/>
            </a:endParaRPr>
          </a:p>
        </p:txBody>
      </p:sp>
      <p:sp>
        <p:nvSpPr>
          <p:cNvPr id="3" name="标题 3073"/>
          <p:cNvSpPr>
            <a:spLocks noGrp="1"/>
          </p:cNvSpPr>
          <p:nvPr/>
        </p:nvSpPr>
        <p:spPr>
          <a:xfrm>
            <a:off x="3481705" y="243205"/>
            <a:ext cx="5547360" cy="28765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2800" b="1" kern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F22C74B-D91E-4942-AA6E-1BF79490605A}"/>
                  </a:ext>
                </a:extLst>
              </p:cNvPr>
              <p:cNvSpPr txBox="1"/>
              <p:nvPr/>
            </p:nvSpPr>
            <p:spPr>
              <a:xfrm>
                <a:off x="611560" y="1484784"/>
                <a:ext cx="7560840" cy="945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GAN</a:t>
                </a:r>
                <a:r>
                  <a:rPr lang="zh-CN" altLang="en-US" dirty="0"/>
                  <a:t>的缺陷：</a:t>
                </a:r>
                <a:endParaRPr lang="en-US" altLang="zh-CN" dirty="0"/>
              </a:p>
              <a:p>
                <a:r>
                  <a:rPr lang="en-US" altLang="zh-CN" dirty="0"/>
                  <a:t>      </a:t>
                </a:r>
                <a:r>
                  <a:rPr lang="zh-CN" altLang="en-US" dirty="0"/>
                  <a:t>最小化生成器的</a:t>
                </a:r>
                <a:r>
                  <a:rPr lang="en-US" altLang="zh-CN" dirty="0"/>
                  <a:t>loss</a:t>
                </a:r>
                <a:r>
                  <a:rPr lang="zh-CN" altLang="en-US" dirty="0"/>
                  <a:t>等价于最小化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zh-CN" altLang="en-US" dirty="0"/>
                  <a:t>之间的</a:t>
                </a:r>
                <a:r>
                  <a:rPr lang="en-US" altLang="zh-CN" dirty="0"/>
                  <a:t>JS</a:t>
                </a:r>
                <a:r>
                  <a:rPr lang="zh-CN" altLang="en-US" dirty="0"/>
                  <a:t>散度。当两个分布没有重叠时，</a:t>
                </a:r>
                <a:r>
                  <a:rPr lang="en-US" altLang="zh-CN" dirty="0"/>
                  <a:t>JS</a:t>
                </a:r>
                <a:r>
                  <a:rPr lang="zh-CN" altLang="en-US" dirty="0"/>
                  <a:t>散度为常数，梯度为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F22C74B-D91E-4942-AA6E-1BF794906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484784"/>
                <a:ext cx="7560840" cy="945900"/>
              </a:xfrm>
              <a:prstGeom prst="rect">
                <a:avLst/>
              </a:prstGeom>
              <a:blipFill>
                <a:blip r:embed="rId4"/>
                <a:stretch>
                  <a:fillRect l="-645" t="-5161" b="-103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7472E432-E5C0-4816-8B3F-014034B0971A}"/>
              </a:ext>
            </a:extLst>
          </p:cNvPr>
          <p:cNvSpPr txBox="1"/>
          <p:nvPr/>
        </p:nvSpPr>
        <p:spPr>
          <a:xfrm>
            <a:off x="611560" y="2996952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引入</a:t>
            </a:r>
            <a:r>
              <a:rPr lang="en-US" altLang="zh-CN" dirty="0"/>
              <a:t> Wasserstein </a:t>
            </a:r>
            <a:r>
              <a:rPr lang="zh-CN" altLang="en-US" dirty="0"/>
              <a:t>距离：</a:t>
            </a:r>
            <a:endParaRPr lang="en-US" altLang="zh-CN" dirty="0"/>
          </a:p>
          <a:p>
            <a:r>
              <a:rPr lang="zh-CN" altLang="en-US" dirty="0"/>
              <a:t>       这个</a:t>
            </a:r>
            <a:r>
              <a:rPr lang="en-US" altLang="zh-CN" dirty="0"/>
              <a:t>Wasserstein</a:t>
            </a:r>
            <a:r>
              <a:rPr lang="zh-CN" altLang="en-US" dirty="0"/>
              <a:t>距离的优越性在于</a:t>
            </a:r>
            <a:r>
              <a:rPr lang="en-US" altLang="zh-CN" dirty="0"/>
              <a:t>JS</a:t>
            </a:r>
            <a:r>
              <a:rPr lang="zh-CN" altLang="en-US" dirty="0"/>
              <a:t>，</a:t>
            </a:r>
            <a:r>
              <a:rPr lang="en-US" altLang="zh-CN" dirty="0"/>
              <a:t>KL</a:t>
            </a:r>
            <a:r>
              <a:rPr lang="zh-CN" altLang="en-US" dirty="0"/>
              <a:t>散度是突变的，不重叠就几乎没有梯度；但是</a:t>
            </a:r>
            <a:r>
              <a:rPr lang="en-US" altLang="zh-CN" dirty="0"/>
              <a:t>Wasserstein</a:t>
            </a:r>
            <a:r>
              <a:rPr lang="zh-CN" altLang="en-US" dirty="0"/>
              <a:t>距离在两个分布没有重叠的时候也能根据距离提供有意义的梯度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A9644DB-019E-49BE-8AFA-027F21DD72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7591" y="4763549"/>
            <a:ext cx="3534809" cy="104171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24C52F6-3611-4196-9053-9759B37C4700}"/>
              </a:ext>
            </a:extLst>
          </p:cNvPr>
          <p:cNvSpPr txBox="1"/>
          <p:nvPr/>
        </p:nvSpPr>
        <p:spPr>
          <a:xfrm>
            <a:off x="683568" y="4797152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引入</a:t>
            </a:r>
            <a:r>
              <a:rPr lang="en-US" altLang="zh-CN" dirty="0"/>
              <a:t>Wasserstein </a:t>
            </a:r>
            <a:r>
              <a:rPr lang="zh-CN" altLang="en-US" dirty="0"/>
              <a:t>距离后的生成器和判别器的损失函数：</a:t>
            </a:r>
          </a:p>
        </p:txBody>
      </p:sp>
    </p:spTree>
    <p:extLst>
      <p:ext uri="{BB962C8B-B14F-4D97-AF65-F5344CB8AC3E}">
        <p14:creationId xmlns:p14="http://schemas.microsoft.com/office/powerpoint/2010/main" val="113620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3075" descr="a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17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Rectangle 12"/>
          <p:cNvSpPr txBox="1">
            <a:spLocks noGrp="1"/>
          </p:cNvSpPr>
          <p:nvPr/>
        </p:nvSpPr>
        <p:spPr>
          <a:xfrm>
            <a:off x="7029450" y="6392863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r">
              <a:lnSpc>
                <a:spcPct val="100000"/>
              </a:lnSpc>
              <a:spcAft>
                <a:spcPct val="0"/>
              </a:spcAft>
              <a:buNone/>
            </a:pPr>
            <a:fld id="{9A0DB2DC-4C9A-4742-B13C-FB6460FD3503}" type="slidenum">
              <a:rPr lang="en-US" altLang="zh-CN" sz="1400" dirty="0">
                <a:solidFill>
                  <a:srgbClr val="1C1C1C"/>
                </a:solidFill>
                <a:latin typeface="Times New Roman" panose="02020603050405020304" charset="0"/>
                <a:ea typeface="宋体" panose="02010600030101010101" pitchFamily="2" charset="-122"/>
              </a:rPr>
              <a:t>6</a:t>
            </a:fld>
            <a:endParaRPr lang="en-US" altLang="zh-CN" sz="1400" dirty="0">
              <a:solidFill>
                <a:srgbClr val="1C1C1C"/>
              </a:solidFill>
              <a:latin typeface="Times New Roman" panose="02020603050405020304" charset="0"/>
              <a:ea typeface="Times New Roman" panose="02020603050405020304" charset="0"/>
            </a:endParaRPr>
          </a:p>
        </p:txBody>
      </p:sp>
      <p:sp>
        <p:nvSpPr>
          <p:cNvPr id="12" name="文本占位符 3074"/>
          <p:cNvSpPr>
            <a:spLocks noGrp="1"/>
          </p:cNvSpPr>
          <p:nvPr/>
        </p:nvSpPr>
        <p:spPr>
          <a:xfrm>
            <a:off x="234141" y="1033180"/>
            <a:ext cx="8249459" cy="44069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4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r:id="rId5" imgW="914400" imgH="215900" progId="Equation.KSEE3">
                  <p:embed/>
                </p:oleObj>
              </mc:Choice>
              <mc:Fallback>
                <p:oleObj r:id="rId5" imgW="914400" imgH="215900" progId="Equation.KSEE3">
                  <p:embed/>
                  <p:pic>
                    <p:nvPicPr>
                      <p:cNvPr id="2" name="对象 1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r:id="rId7" imgW="914400" imgH="215900" progId="Equation.KSEE3">
                  <p:embed/>
                </p:oleObj>
              </mc:Choice>
              <mc:Fallback>
                <p:oleObj r:id="rId7" imgW="914400" imgH="215900" progId="Equation.KSEE3">
                  <p:embed/>
                  <p:pic>
                    <p:nvPicPr>
                      <p:cNvPr id="6" name="对象 5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BEDB21F3-EAAB-4E71-BA2E-B9B076287D01}"/>
              </a:ext>
            </a:extLst>
          </p:cNvPr>
          <p:cNvSpPr/>
          <p:nvPr/>
        </p:nvSpPr>
        <p:spPr>
          <a:xfrm>
            <a:off x="2601088" y="3242605"/>
            <a:ext cx="394119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3016682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3075" descr="a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17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Rectangle 12"/>
          <p:cNvSpPr txBox="1">
            <a:spLocks noGrp="1"/>
          </p:cNvSpPr>
          <p:nvPr/>
        </p:nvSpPr>
        <p:spPr>
          <a:xfrm>
            <a:off x="7029450" y="6392863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r">
              <a:lnSpc>
                <a:spcPct val="100000"/>
              </a:lnSpc>
              <a:spcAft>
                <a:spcPct val="0"/>
              </a:spcAft>
              <a:buNone/>
            </a:pPr>
            <a:fld id="{9A0DB2DC-4C9A-4742-B13C-FB6460FD3503}" type="slidenum">
              <a:rPr lang="en-US" altLang="zh-CN" sz="1400" dirty="0">
                <a:solidFill>
                  <a:srgbClr val="1C1C1C"/>
                </a:solidFill>
                <a:latin typeface="Times New Roman" panose="02020603050405020304" charset="0"/>
                <a:ea typeface="宋体" panose="02010600030101010101" pitchFamily="2" charset="-122"/>
              </a:rPr>
              <a:t>7</a:t>
            </a:fld>
            <a:endParaRPr lang="en-US" altLang="zh-CN" sz="1400" dirty="0">
              <a:solidFill>
                <a:srgbClr val="1C1C1C"/>
              </a:solidFill>
              <a:latin typeface="Times New Roman" panose="02020603050405020304" charset="0"/>
              <a:ea typeface="Times New Roman" panose="02020603050405020304" charset="0"/>
            </a:endParaRPr>
          </a:p>
        </p:txBody>
      </p:sp>
      <p:sp>
        <p:nvSpPr>
          <p:cNvPr id="12" name="文本占位符 3074"/>
          <p:cNvSpPr>
            <a:spLocks noGrp="1"/>
          </p:cNvSpPr>
          <p:nvPr/>
        </p:nvSpPr>
        <p:spPr>
          <a:xfrm>
            <a:off x="234141" y="1033180"/>
            <a:ext cx="8249459" cy="44069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4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r:id="rId5" imgW="914400" imgH="215900" progId="Equation.KSEE3">
                  <p:embed/>
                </p:oleObj>
              </mc:Choice>
              <mc:Fallback>
                <p:oleObj r:id="rId5" imgW="914400" imgH="215900" progId="Equation.KSEE3">
                  <p:embed/>
                  <p:pic>
                    <p:nvPicPr>
                      <p:cNvPr id="2" name="对象 1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r:id="rId7" imgW="914400" imgH="215900" progId="Equation.KSEE3">
                  <p:embed/>
                </p:oleObj>
              </mc:Choice>
              <mc:Fallback>
                <p:oleObj r:id="rId7" imgW="914400" imgH="215900" progId="Equation.KSEE3">
                  <p:embed/>
                  <p:pic>
                    <p:nvPicPr>
                      <p:cNvPr id="6" name="对象 5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C3DE2556-6AF4-46B5-A866-84B30FC131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55776" y="2115077"/>
            <a:ext cx="5849166" cy="101931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6C68187-C9B6-4C22-BFE8-BBEA24A3FBF5}"/>
              </a:ext>
            </a:extLst>
          </p:cNvPr>
          <p:cNvSpPr txBox="1"/>
          <p:nvPr/>
        </p:nvSpPr>
        <p:spPr>
          <a:xfrm>
            <a:off x="539552" y="242088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二元交叉熵函数</a:t>
            </a:r>
          </a:p>
        </p:txBody>
      </p:sp>
    </p:spTree>
    <p:extLst>
      <p:ext uri="{BB962C8B-B14F-4D97-AF65-F5344CB8AC3E}">
        <p14:creationId xmlns:p14="http://schemas.microsoft.com/office/powerpoint/2010/main" val="655394472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16956</TotalTime>
  <Words>229</Words>
  <Application>Microsoft Office PowerPoint</Application>
  <PresentationFormat>全屏显示(4:3)</PresentationFormat>
  <Paragraphs>27</Paragraphs>
  <Slides>7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-apple-system</vt:lpstr>
      <vt:lpstr>Arial</vt:lpstr>
      <vt:lpstr>Calibri</vt:lpstr>
      <vt:lpstr>Cambria Math</vt:lpstr>
      <vt:lpstr>Times New Roman</vt:lpstr>
      <vt:lpstr>默认设计模板</vt:lpstr>
      <vt:lpstr>WPS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minsong kang</cp:lastModifiedBy>
  <cp:revision>521</cp:revision>
  <dcterms:created xsi:type="dcterms:W3CDTF">2014-03-21T03:02:00Z</dcterms:created>
  <dcterms:modified xsi:type="dcterms:W3CDTF">2024-03-31T00:57:48Z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11576322A6A644FDBE25042E9E7A993C</vt:lpwstr>
  </property>
</Properties>
</file>